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5" r:id="rId38"/>
    <p:sldId id="296" r:id="rId39"/>
    <p:sldId id="297" r:id="rId40"/>
    <p:sldId id="298" r:id="rId41"/>
    <p:sldId id="299" r:id="rId42"/>
    <p:sldId id="300" r:id="rId43"/>
    <p:sldId id="301" r:id="rId44"/>
    <p:sldId id="303" r:id="rId45"/>
    <p:sldId id="304" r:id="rId46"/>
    <p:sldId id="305" r:id="rId47"/>
    <p:sldId id="307" r:id="rId48"/>
    <p:sldId id="308" r:id="rId49"/>
    <p:sldId id="309" r:id="rId50"/>
    <p:sldId id="310" r:id="rId51"/>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14762</c:v>
                </c:pt>
                <c:pt idx="1">
                  <c:v>14776</c:v>
                </c:pt>
                <c:pt idx="2">
                  <c:v>14787</c:v>
                </c:pt>
                <c:pt idx="3">
                  <c:v>14800</c:v>
                </c:pt>
                <c:pt idx="4">
                  <c:v>14808</c:v>
                </c:pt>
                <c:pt idx="5">
                  <c:v>14818</c:v>
                </c:pt>
                <c:pt idx="6">
                  <c:v>14830</c:v>
                </c:pt>
                <c:pt idx="7">
                  <c:v>14845</c:v>
                </c:pt>
                <c:pt idx="8">
                  <c:v>14858</c:v>
                </c:pt>
                <c:pt idx="9">
                  <c:v>14879</c:v>
                </c:pt>
                <c:pt idx="10">
                  <c:v>14890</c:v>
                </c:pt>
                <c:pt idx="11">
                  <c:v>14898</c:v>
                </c:pt>
                <c:pt idx="12">
                  <c:v>14900</c:v>
                </c:pt>
                <c:pt idx="13">
                  <c:v>14905</c:v>
                </c:pt>
                <c:pt idx="14">
                  <c:v>14903</c:v>
                </c:pt>
                <c:pt idx="15">
                  <c:v>14912</c:v>
                </c:pt>
                <c:pt idx="16">
                  <c:v>14922</c:v>
                </c:pt>
                <c:pt idx="17">
                  <c:v>14923</c:v>
                </c:pt>
                <c:pt idx="18">
                  <c:v>14924</c:v>
                </c:pt>
                <c:pt idx="19">
                  <c:v>14922</c:v>
                </c:pt>
                <c:pt idx="20">
                  <c:v>14932</c:v>
                </c:pt>
                <c:pt idx="21">
                  <c:v>14937</c:v>
                </c:pt>
                <c:pt idx="22">
                  <c:v>14948</c:v>
                </c:pt>
                <c:pt idx="23">
                  <c:v>14951</c:v>
                </c:pt>
                <c:pt idx="24">
                  <c:v>14960</c:v>
                </c:pt>
                <c:pt idx="25">
                  <c:v>14964</c:v>
                </c:pt>
                <c:pt idx="26">
                  <c:v>14967</c:v>
                </c:pt>
                <c:pt idx="27">
                  <c:v>14971</c:v>
                </c:pt>
                <c:pt idx="28">
                  <c:v>14980</c:v>
                </c:pt>
                <c:pt idx="29">
                  <c:v>14980</c:v>
                </c:pt>
              </c:numCache>
            </c:numRef>
          </c:val>
          <c:smooth val="0"/>
          <c:extLst>
            <c:ext xmlns:c16="http://schemas.microsoft.com/office/drawing/2014/chart" uri="{C3380CC4-5D6E-409C-BE32-E72D297353CC}">
              <c16:uniqueId val="{00000000-8CB9-48DC-B465-8319F0744230}"/>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Sheet1!$C$2:$C$31</c:f>
              <c:numCache>
                <c:formatCode>General</c:formatCode>
                <c:ptCount val="30"/>
                <c:pt idx="0">
                  <c:v>774</c:v>
                </c:pt>
                <c:pt idx="1">
                  <c:v>777</c:v>
                </c:pt>
                <c:pt idx="2">
                  <c:v>781</c:v>
                </c:pt>
                <c:pt idx="3">
                  <c:v>791</c:v>
                </c:pt>
                <c:pt idx="4">
                  <c:v>792</c:v>
                </c:pt>
                <c:pt idx="5">
                  <c:v>794</c:v>
                </c:pt>
                <c:pt idx="6">
                  <c:v>794</c:v>
                </c:pt>
                <c:pt idx="7">
                  <c:v>793</c:v>
                </c:pt>
                <c:pt idx="8">
                  <c:v>805</c:v>
                </c:pt>
                <c:pt idx="9">
                  <c:v>805</c:v>
                </c:pt>
                <c:pt idx="10">
                  <c:v>806</c:v>
                </c:pt>
                <c:pt idx="11">
                  <c:v>814</c:v>
                </c:pt>
                <c:pt idx="12">
                  <c:v>816</c:v>
                </c:pt>
                <c:pt idx="13">
                  <c:v>817</c:v>
                </c:pt>
                <c:pt idx="14">
                  <c:v>836</c:v>
                </c:pt>
                <c:pt idx="15">
                  <c:v>843</c:v>
                </c:pt>
                <c:pt idx="16">
                  <c:v>846</c:v>
                </c:pt>
                <c:pt idx="17">
                  <c:v>849</c:v>
                </c:pt>
                <c:pt idx="18">
                  <c:v>850</c:v>
                </c:pt>
                <c:pt idx="19">
                  <c:v>850</c:v>
                </c:pt>
                <c:pt idx="20">
                  <c:v>850</c:v>
                </c:pt>
                <c:pt idx="21">
                  <c:v>854</c:v>
                </c:pt>
                <c:pt idx="22">
                  <c:v>856</c:v>
                </c:pt>
                <c:pt idx="23">
                  <c:v>856</c:v>
                </c:pt>
                <c:pt idx="24">
                  <c:v>856</c:v>
                </c:pt>
                <c:pt idx="25">
                  <c:v>858</c:v>
                </c:pt>
                <c:pt idx="26">
                  <c:v>858</c:v>
                </c:pt>
                <c:pt idx="27">
                  <c:v>858</c:v>
                </c:pt>
                <c:pt idx="28">
                  <c:v>858</c:v>
                </c:pt>
                <c:pt idx="29">
                  <c:v>858</c:v>
                </c:pt>
              </c:numCache>
            </c:numRef>
          </c:val>
          <c:smooth val="0"/>
          <c:extLst>
            <c:ext xmlns:c16="http://schemas.microsoft.com/office/drawing/2014/chart" uri="{C3380CC4-5D6E-409C-BE32-E72D297353CC}">
              <c16:uniqueId val="{00000001-8CB9-48DC-B465-8319F0744230}"/>
            </c:ext>
          </c:extLst>
        </c:ser>
        <c:dLbls>
          <c:showLegendKey val="0"/>
          <c:showVal val="0"/>
          <c:showCatName val="0"/>
          <c:showSerName val="0"/>
          <c:showPercent val="0"/>
          <c:showBubbleSize val="0"/>
        </c:dLbls>
        <c:smooth val="0"/>
        <c:axId val="284307448"/>
        <c:axId val="284305480"/>
      </c:lineChart>
      <c:dateAx>
        <c:axId val="284307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305480"/>
        <c:crosses val="autoZero"/>
        <c:auto val="1"/>
        <c:lblOffset val="100"/>
        <c:baseTimeUnit val="days"/>
      </c:dateAx>
      <c:valAx>
        <c:axId val="28430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30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c:v>
                </c:pt>
                <c:pt idx="1">
                  <c:v>11</c:v>
                </c:pt>
                <c:pt idx="2">
                  <c:v>15</c:v>
                </c:pt>
                <c:pt idx="3">
                  <c:v>10</c:v>
                </c:pt>
                <c:pt idx="4">
                  <c:v>10</c:v>
                </c:pt>
                <c:pt idx="5">
                  <c:v>10</c:v>
                </c:pt>
                <c:pt idx="6">
                  <c:v>10</c:v>
                </c:pt>
                <c:pt idx="7">
                  <c:v>15</c:v>
                </c:pt>
                <c:pt idx="8">
                  <c:v>15</c:v>
                </c:pt>
                <c:pt idx="9">
                  <c:v>18</c:v>
                </c:pt>
                <c:pt idx="10">
                  <c:v>17</c:v>
                </c:pt>
                <c:pt idx="11">
                  <c:v>8</c:v>
                </c:pt>
                <c:pt idx="12">
                  <c:v>4</c:v>
                </c:pt>
                <c:pt idx="13">
                  <c:v>1</c:v>
                </c:pt>
                <c:pt idx="14">
                  <c:v>3</c:v>
                </c:pt>
                <c:pt idx="15">
                  <c:v>5</c:v>
                </c:pt>
                <c:pt idx="16">
                  <c:v>7</c:v>
                </c:pt>
                <c:pt idx="17">
                  <c:v>9</c:v>
                </c:pt>
                <c:pt idx="18">
                  <c:v>-1</c:v>
                </c:pt>
                <c:pt idx="19">
                  <c:v>-2</c:v>
                </c:pt>
                <c:pt idx="20">
                  <c:v>1</c:v>
                </c:pt>
                <c:pt idx="21">
                  <c:v>9</c:v>
                </c:pt>
                <c:pt idx="22">
                  <c:v>11</c:v>
                </c:pt>
                <c:pt idx="23">
                  <c:v>9</c:v>
                </c:pt>
                <c:pt idx="24">
                  <c:v>5</c:v>
                </c:pt>
                <c:pt idx="25">
                  <c:v>7</c:v>
                </c:pt>
                <c:pt idx="26">
                  <c:v>2</c:v>
                </c:pt>
                <c:pt idx="27">
                  <c:v>3</c:v>
                </c:pt>
                <c:pt idx="28">
                  <c:v>5</c:v>
                </c:pt>
                <c:pt idx="29">
                  <c:v>7</c:v>
                </c:pt>
              </c:numCache>
            </c:numRef>
          </c:val>
          <c:smooth val="0"/>
          <c:extLst>
            <c:ext xmlns:c16="http://schemas.microsoft.com/office/drawing/2014/chart" uri="{C3380CC4-5D6E-409C-BE32-E72D297353CC}">
              <c16:uniqueId val="{00000000-9164-41BD-869B-9C43663C5A50}"/>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Sheet1!$C$2:$C$31</c:f>
              <c:numCache>
                <c:formatCode>General</c:formatCode>
                <c:ptCount val="30"/>
                <c:pt idx="0">
                  <c:v>3</c:v>
                </c:pt>
                <c:pt idx="1">
                  <c:v>2</c:v>
                </c:pt>
                <c:pt idx="2">
                  <c:v>6</c:v>
                </c:pt>
                <c:pt idx="3">
                  <c:v>7</c:v>
                </c:pt>
                <c:pt idx="4">
                  <c:v>4</c:v>
                </c:pt>
                <c:pt idx="5">
                  <c:v>1</c:v>
                </c:pt>
                <c:pt idx="6">
                  <c:v>1</c:v>
                </c:pt>
                <c:pt idx="7">
                  <c:v>0</c:v>
                </c:pt>
                <c:pt idx="8">
                  <c:v>1</c:v>
                </c:pt>
                <c:pt idx="9">
                  <c:v>10</c:v>
                </c:pt>
                <c:pt idx="10">
                  <c:v>1</c:v>
                </c:pt>
                <c:pt idx="11">
                  <c:v>7</c:v>
                </c:pt>
                <c:pt idx="12">
                  <c:v>1</c:v>
                </c:pt>
                <c:pt idx="13">
                  <c:v>2</c:v>
                </c:pt>
                <c:pt idx="14">
                  <c:v>17</c:v>
                </c:pt>
                <c:pt idx="15">
                  <c:v>5</c:v>
                </c:pt>
                <c:pt idx="16">
                  <c:v>8</c:v>
                </c:pt>
                <c:pt idx="17">
                  <c:v>3</c:v>
                </c:pt>
                <c:pt idx="18">
                  <c:v>1</c:v>
                </c:pt>
                <c:pt idx="19">
                  <c:v>0</c:v>
                </c:pt>
                <c:pt idx="20">
                  <c:v>0</c:v>
                </c:pt>
                <c:pt idx="21">
                  <c:v>5</c:v>
                </c:pt>
                <c:pt idx="22">
                  <c:v>-1</c:v>
                </c:pt>
                <c:pt idx="23">
                  <c:v>2</c:v>
                </c:pt>
                <c:pt idx="24">
                  <c:v>0</c:v>
                </c:pt>
                <c:pt idx="25">
                  <c:v>0</c:v>
                </c:pt>
                <c:pt idx="26">
                  <c:v>2</c:v>
                </c:pt>
                <c:pt idx="27">
                  <c:v>0</c:v>
                </c:pt>
                <c:pt idx="28">
                  <c:v>0</c:v>
                </c:pt>
                <c:pt idx="29">
                  <c:v>0</c:v>
                </c:pt>
              </c:numCache>
            </c:numRef>
          </c:val>
          <c:smooth val="0"/>
          <c:extLst>
            <c:ext xmlns:c16="http://schemas.microsoft.com/office/drawing/2014/chart" uri="{C3380CC4-5D6E-409C-BE32-E72D297353CC}">
              <c16:uniqueId val="{00000001-9164-41BD-869B-9C43663C5A50}"/>
            </c:ext>
          </c:extLst>
        </c:ser>
        <c:dLbls>
          <c:showLegendKey val="0"/>
          <c:showVal val="0"/>
          <c:showCatName val="0"/>
          <c:showSerName val="0"/>
          <c:showPercent val="0"/>
          <c:showBubbleSize val="0"/>
        </c:dLbls>
        <c:smooth val="0"/>
        <c:axId val="283725352"/>
        <c:axId val="283726008"/>
      </c:lineChart>
      <c:dateAx>
        <c:axId val="283725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26008"/>
        <c:crosses val="autoZero"/>
        <c:auto val="1"/>
        <c:lblOffset val="100"/>
        <c:baseTimeUnit val="days"/>
      </c:dateAx>
      <c:valAx>
        <c:axId val="28372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2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6</c:v>
                </c:pt>
                <c:pt idx="1">
                  <c:v>2</c:v>
                </c:pt>
                <c:pt idx="2">
                  <c:v>0</c:v>
                </c:pt>
                <c:pt idx="3">
                  <c:v>3</c:v>
                </c:pt>
                <c:pt idx="4">
                  <c:v>1</c:v>
                </c:pt>
                <c:pt idx="5">
                  <c:v>1</c:v>
                </c:pt>
                <c:pt idx="6">
                  <c:v>4</c:v>
                </c:pt>
                <c:pt idx="7">
                  <c:v>1</c:v>
                </c:pt>
                <c:pt idx="8">
                  <c:v>1</c:v>
                </c:pt>
                <c:pt idx="9">
                  <c:v>1</c:v>
                </c:pt>
                <c:pt idx="10">
                  <c:v>1</c:v>
                </c:pt>
                <c:pt idx="11">
                  <c:v>4</c:v>
                </c:pt>
                <c:pt idx="12">
                  <c:v>2</c:v>
                </c:pt>
                <c:pt idx="13">
                  <c:v>3</c:v>
                </c:pt>
                <c:pt idx="14">
                  <c:v>3</c:v>
                </c:pt>
                <c:pt idx="15">
                  <c:v>0</c:v>
                </c:pt>
                <c:pt idx="16">
                  <c:v>0</c:v>
                </c:pt>
                <c:pt idx="17">
                  <c:v>5</c:v>
                </c:pt>
                <c:pt idx="18">
                  <c:v>5</c:v>
                </c:pt>
                <c:pt idx="19">
                  <c:v>3</c:v>
                </c:pt>
                <c:pt idx="20">
                  <c:v>2</c:v>
                </c:pt>
                <c:pt idx="21">
                  <c:v>1</c:v>
                </c:pt>
                <c:pt idx="22">
                  <c:v>0</c:v>
                </c:pt>
                <c:pt idx="23">
                  <c:v>2</c:v>
                </c:pt>
                <c:pt idx="24">
                  <c:v>2</c:v>
                </c:pt>
                <c:pt idx="25">
                  <c:v>3</c:v>
                </c:pt>
                <c:pt idx="26">
                  <c:v>0</c:v>
                </c:pt>
                <c:pt idx="27">
                  <c:v>2</c:v>
                </c:pt>
                <c:pt idx="28">
                  <c:v>1</c:v>
                </c:pt>
                <c:pt idx="29">
                  <c:v>2</c:v>
                </c:pt>
              </c:numCache>
            </c:numRef>
          </c:val>
          <c:smooth val="0"/>
          <c:extLst>
            <c:ext xmlns:c16="http://schemas.microsoft.com/office/drawing/2014/chart" uri="{C3380CC4-5D6E-409C-BE32-E72D297353CC}">
              <c16:uniqueId val="{00000000-F950-4E73-B95D-07D36DD58DAF}"/>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Sheet1!$C$2:$C$31</c:f>
              <c:numCache>
                <c:formatCode>General</c:formatCode>
                <c:ptCount val="30"/>
                <c:pt idx="0">
                  <c:v>1</c:v>
                </c:pt>
                <c:pt idx="1">
                  <c:v>0</c:v>
                </c:pt>
                <c:pt idx="2">
                  <c:v>0</c:v>
                </c:pt>
                <c:pt idx="3">
                  <c:v>1</c:v>
                </c:pt>
                <c:pt idx="4">
                  <c:v>0</c:v>
                </c:pt>
                <c:pt idx="5">
                  <c:v>0</c:v>
                </c:pt>
                <c:pt idx="6">
                  <c:v>0</c:v>
                </c:pt>
                <c:pt idx="7">
                  <c:v>1</c:v>
                </c:pt>
                <c:pt idx="8">
                  <c:v>0</c:v>
                </c:pt>
                <c:pt idx="9">
                  <c:v>0</c:v>
                </c:pt>
                <c:pt idx="10">
                  <c:v>1</c:v>
                </c:pt>
                <c:pt idx="11">
                  <c:v>0</c:v>
                </c:pt>
                <c:pt idx="12">
                  <c:v>0</c:v>
                </c:pt>
                <c:pt idx="13">
                  <c:v>0</c:v>
                </c:pt>
                <c:pt idx="14">
                  <c:v>3</c:v>
                </c:pt>
                <c:pt idx="15">
                  <c:v>1</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F950-4E73-B95D-07D36DD58DAF}"/>
            </c:ext>
          </c:extLst>
        </c:ser>
        <c:dLbls>
          <c:showLegendKey val="0"/>
          <c:showVal val="0"/>
          <c:showCatName val="0"/>
          <c:showSerName val="0"/>
          <c:showPercent val="0"/>
          <c:showBubbleSize val="0"/>
        </c:dLbls>
        <c:smooth val="0"/>
        <c:axId val="283719448"/>
        <c:axId val="283721744"/>
      </c:lineChart>
      <c:dateAx>
        <c:axId val="283719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21744"/>
        <c:crosses val="autoZero"/>
        <c:auto val="1"/>
        <c:lblOffset val="100"/>
        <c:baseTimeUnit val="days"/>
      </c:dateAx>
      <c:valAx>
        <c:axId val="28372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1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4</c:v>
                </c:pt>
                <c:pt idx="2">
                  <c:v>2</c:v>
                </c:pt>
                <c:pt idx="3">
                  <c:v>1</c:v>
                </c:pt>
                <c:pt idx="4">
                  <c:v>1</c:v>
                </c:pt>
                <c:pt idx="5">
                  <c:v>0</c:v>
                </c:pt>
                <c:pt idx="6">
                  <c:v>2</c:v>
                </c:pt>
              </c:numCache>
            </c:numRef>
          </c:val>
          <c:extLst>
            <c:ext xmlns:c16="http://schemas.microsoft.com/office/drawing/2014/chart" uri="{C3380CC4-5D6E-409C-BE32-E72D297353CC}">
              <c16:uniqueId val="{00000000-123D-423E-9696-BF05F6C38F30}"/>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3</c:v>
                </c:pt>
                <c:pt idx="3">
                  <c:v>2</c:v>
                </c:pt>
                <c:pt idx="4">
                  <c:v>3</c:v>
                </c:pt>
                <c:pt idx="5">
                  <c:v>3</c:v>
                </c:pt>
                <c:pt idx="6">
                  <c:v>2</c:v>
                </c:pt>
              </c:numCache>
            </c:numRef>
          </c:val>
          <c:extLst>
            <c:ext xmlns:c16="http://schemas.microsoft.com/office/drawing/2014/chart" uri="{C3380CC4-5D6E-409C-BE32-E72D297353CC}">
              <c16:uniqueId val="{00000001-123D-423E-9696-BF05F6C38F30}"/>
            </c:ext>
          </c:extLst>
        </c:ser>
        <c:dLbls>
          <c:showLegendKey val="0"/>
          <c:showVal val="0"/>
          <c:showCatName val="0"/>
          <c:showSerName val="0"/>
          <c:showPercent val="0"/>
          <c:showBubbleSize val="0"/>
        </c:dLbls>
        <c:gapWidth val="219"/>
        <c:overlap val="-27"/>
        <c:axId val="392988232"/>
        <c:axId val="392983640"/>
      </c:barChart>
      <c:catAx>
        <c:axId val="3929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83640"/>
        <c:crosses val="autoZero"/>
        <c:auto val="1"/>
        <c:lblAlgn val="ctr"/>
        <c:lblOffset val="100"/>
        <c:noMultiLvlLbl val="0"/>
      </c:catAx>
      <c:valAx>
        <c:axId val="39298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8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4.9671342413769999</c:v>
                </c:pt>
                <c:pt idx="1">
                  <c:v>0</c:v>
                </c:pt>
                <c:pt idx="2">
                  <c:v>0.29101245262587999</c:v>
                </c:pt>
                <c:pt idx="3">
                  <c:v>0</c:v>
                </c:pt>
                <c:pt idx="4">
                  <c:v>0</c:v>
                </c:pt>
                <c:pt idx="5">
                  <c:v>0</c:v>
                </c:pt>
                <c:pt idx="6">
                  <c:v>1.0054659558675001</c:v>
                </c:pt>
                <c:pt idx="7">
                  <c:v>0</c:v>
                </c:pt>
                <c:pt idx="8">
                  <c:v>0</c:v>
                </c:pt>
                <c:pt idx="9">
                  <c:v>0</c:v>
                </c:pt>
                <c:pt idx="10">
                  <c:v>0</c:v>
                </c:pt>
                <c:pt idx="11">
                  <c:v>1.1213321694756</c:v>
                </c:pt>
                <c:pt idx="12">
                  <c:v>0</c:v>
                </c:pt>
                <c:pt idx="13">
                  <c:v>0</c:v>
                </c:pt>
                <c:pt idx="14">
                  <c:v>0.53680467020063005</c:v>
                </c:pt>
                <c:pt idx="15">
                  <c:v>0</c:v>
                </c:pt>
                <c:pt idx="16">
                  <c:v>0</c:v>
                </c:pt>
                <c:pt idx="17">
                  <c:v>0</c:v>
                </c:pt>
                <c:pt idx="18">
                  <c:v>1.7085427135678</c:v>
                </c:pt>
                <c:pt idx="19">
                  <c:v>0</c:v>
                </c:pt>
                <c:pt idx="20">
                  <c:v>1.3134088320043</c:v>
                </c:pt>
                <c:pt idx="21">
                  <c:v>0</c:v>
                </c:pt>
                <c:pt idx="22">
                  <c:v>0</c:v>
                </c:pt>
                <c:pt idx="23">
                  <c:v>0</c:v>
                </c:pt>
                <c:pt idx="24">
                  <c:v>0</c:v>
                </c:pt>
                <c:pt idx="25">
                  <c:v>0</c:v>
                </c:pt>
                <c:pt idx="26">
                  <c:v>0</c:v>
                </c:pt>
                <c:pt idx="27">
                  <c:v>2.7525387493319</c:v>
                </c:pt>
                <c:pt idx="28">
                  <c:v>0</c:v>
                </c:pt>
                <c:pt idx="29">
                  <c:v>0.41394044598745</c:v>
                </c:pt>
              </c:numCache>
            </c:numRef>
          </c:val>
          <c:smooth val="0"/>
          <c:extLst>
            <c:ext xmlns:c16="http://schemas.microsoft.com/office/drawing/2014/chart" uri="{C3380CC4-5D6E-409C-BE32-E72D297353CC}">
              <c16:uniqueId val="{00000000-3712-4688-A81C-C196B2A48B29}"/>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Sheet1!$C$2:$C$31</c:f>
              <c:numCache>
                <c:formatCode>General</c:formatCode>
                <c:ptCount val="30"/>
                <c:pt idx="0">
                  <c:v>0</c:v>
                </c:pt>
                <c:pt idx="1">
                  <c:v>7.2351421188630001</c:v>
                </c:pt>
                <c:pt idx="2">
                  <c:v>3.4704370179948998</c:v>
                </c:pt>
                <c:pt idx="3">
                  <c:v>0</c:v>
                </c:pt>
                <c:pt idx="4">
                  <c:v>3.4810126582278</c:v>
                </c:pt>
                <c:pt idx="5">
                  <c:v>0</c:v>
                </c:pt>
                <c:pt idx="6">
                  <c:v>0</c:v>
                </c:pt>
                <c:pt idx="7">
                  <c:v>0</c:v>
                </c:pt>
                <c:pt idx="8">
                  <c:v>0</c:v>
                </c:pt>
                <c:pt idx="9">
                  <c:v>3.4375</c:v>
                </c:pt>
                <c:pt idx="10">
                  <c:v>3.2919254658385002</c:v>
                </c:pt>
                <c:pt idx="11">
                  <c:v>0</c:v>
                </c:pt>
                <c:pt idx="12">
                  <c:v>0</c:v>
                </c:pt>
                <c:pt idx="13">
                  <c:v>25.644171779141001</c:v>
                </c:pt>
                <c:pt idx="14">
                  <c:v>2.1844660194175001</c:v>
                </c:pt>
                <c:pt idx="15">
                  <c:v>5.9880239520957996</c:v>
                </c:pt>
                <c:pt idx="16">
                  <c:v>0</c:v>
                </c:pt>
                <c:pt idx="17">
                  <c:v>0</c:v>
                </c:pt>
                <c:pt idx="18">
                  <c:v>0</c:v>
                </c:pt>
                <c:pt idx="19">
                  <c:v>0</c:v>
                </c:pt>
                <c:pt idx="20">
                  <c:v>9.7647058823528994</c:v>
                </c:pt>
                <c:pt idx="21">
                  <c:v>0</c:v>
                </c:pt>
                <c:pt idx="22">
                  <c:v>0</c:v>
                </c:pt>
                <c:pt idx="23">
                  <c:v>0</c:v>
                </c:pt>
                <c:pt idx="24">
                  <c:v>5.4906542056075001</c:v>
                </c:pt>
                <c:pt idx="25">
                  <c:v>0</c:v>
                </c:pt>
                <c:pt idx="26">
                  <c:v>0</c:v>
                </c:pt>
                <c:pt idx="27">
                  <c:v>0</c:v>
                </c:pt>
                <c:pt idx="28">
                  <c:v>0.81585081585081998</c:v>
                </c:pt>
                <c:pt idx="29">
                  <c:v>0</c:v>
                </c:pt>
              </c:numCache>
            </c:numRef>
          </c:val>
          <c:smooth val="0"/>
          <c:extLst>
            <c:ext xmlns:c16="http://schemas.microsoft.com/office/drawing/2014/chart" uri="{C3380CC4-5D6E-409C-BE32-E72D297353CC}">
              <c16:uniqueId val="{00000001-3712-4688-A81C-C196B2A48B29}"/>
            </c:ext>
          </c:extLst>
        </c:ser>
        <c:dLbls>
          <c:showLegendKey val="0"/>
          <c:showVal val="0"/>
          <c:showCatName val="0"/>
          <c:showSerName val="0"/>
          <c:showPercent val="0"/>
          <c:showBubbleSize val="0"/>
        </c:dLbls>
        <c:smooth val="0"/>
        <c:axId val="392989544"/>
        <c:axId val="392986592"/>
      </c:lineChart>
      <c:dateAx>
        <c:axId val="392989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86592"/>
        <c:crosses val="autoZero"/>
        <c:auto val="1"/>
        <c:lblOffset val="100"/>
        <c:baseTimeUnit val="days"/>
      </c:dateAx>
      <c:valAx>
        <c:axId val="39298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8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5</c:v>
                </c:pt>
                <c:pt idx="1">
                  <c:v>3</c:v>
                </c:pt>
              </c:numCache>
            </c:numRef>
          </c:val>
          <c:extLst>
            <c:ext xmlns:c16="http://schemas.microsoft.com/office/drawing/2014/chart" uri="{C3380CC4-5D6E-409C-BE32-E72D297353CC}">
              <c16:uniqueId val="{00000000-F4A8-4E7D-B13A-F9E256AED2FB}"/>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3</c:v>
                </c:pt>
                <c:pt idx="1">
                  <c:v>7</c:v>
                </c:pt>
              </c:numCache>
            </c:numRef>
          </c:val>
          <c:extLst>
            <c:ext xmlns:c16="http://schemas.microsoft.com/office/drawing/2014/chart" uri="{C3380CC4-5D6E-409C-BE32-E72D297353CC}">
              <c16:uniqueId val="{00000001-F4A8-4E7D-B13A-F9E256AED2FB}"/>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1</c:v>
                </c:pt>
                <c:pt idx="1">
                  <c:v>2</c:v>
                </c:pt>
              </c:numCache>
            </c:numRef>
          </c:val>
          <c:extLst>
            <c:ext xmlns:c16="http://schemas.microsoft.com/office/drawing/2014/chart" uri="{C3380CC4-5D6E-409C-BE32-E72D297353CC}">
              <c16:uniqueId val="{00000002-F4A8-4E7D-B13A-F9E256AED2FB}"/>
            </c:ext>
          </c:extLst>
        </c:ser>
        <c:ser>
          <c:idx val="3"/>
          <c:order val="3"/>
          <c:tx>
            <c:strRef>
              <c:f>Sheet1!$E$1</c:f>
              <c:strCache>
                <c:ptCount val="1"/>
                <c:pt idx="0">
                  <c:v>Video</c:v>
                </c:pt>
              </c:strCache>
            </c:strRef>
          </c:tx>
          <c:spPr>
            <a:solidFill>
              <a:schemeClr val="accent4"/>
            </a:solidFill>
            <a:ln>
              <a:noFill/>
            </a:ln>
            <a:effectLst/>
          </c:spPr>
          <c:invertIfNegative val="0"/>
          <c:cat>
            <c:strRef>
              <c:f>Sheet1!$A$2:$A$3</c:f>
              <c:strCache>
                <c:ptCount val="2"/>
                <c:pt idx="0">
                  <c:v>**** Hotel Winzer Wellness und Kuscheln</c:v>
                </c:pt>
                <c:pt idx="1">
                  <c:v>Mark's New York Bar</c:v>
                </c:pt>
              </c:strCache>
            </c:strRef>
          </c:cat>
          <c:val>
            <c:numRef>
              <c:f>Sheet1!$E$2:$E$3</c:f>
              <c:numCache>
                <c:formatCode>General</c:formatCode>
                <c:ptCount val="2"/>
                <c:pt idx="0">
                  <c:v>1</c:v>
                </c:pt>
                <c:pt idx="1">
                  <c:v>1</c:v>
                </c:pt>
              </c:numCache>
            </c:numRef>
          </c:val>
          <c:extLst>
            <c:ext xmlns:c16="http://schemas.microsoft.com/office/drawing/2014/chart" uri="{C3380CC4-5D6E-409C-BE32-E72D297353CC}">
              <c16:uniqueId val="{00000003-F4A8-4E7D-B13A-F9E256AED2FB}"/>
            </c:ext>
          </c:extLst>
        </c:ser>
        <c:ser>
          <c:idx val="4"/>
          <c:order val="4"/>
          <c:tx>
            <c:strRef>
              <c:f>Sheet1!$F$1</c:f>
              <c:strCache>
                <c:ptCount val="1"/>
                <c:pt idx="0">
                  <c:v>Live Video</c:v>
                </c:pt>
              </c:strCache>
            </c:strRef>
          </c:tx>
          <c:spPr>
            <a:solidFill>
              <a:schemeClr val="accent5"/>
            </a:solidFill>
            <a:ln>
              <a:noFill/>
            </a:ln>
            <a:effectLst/>
          </c:spPr>
          <c:invertIfNegative val="0"/>
          <c:cat>
            <c:strRef>
              <c:f>Sheet1!$A$2:$A$3</c:f>
              <c:strCache>
                <c:ptCount val="2"/>
                <c:pt idx="0">
                  <c:v>**** Hotel Winzer Wellness und Kuscheln</c:v>
                </c:pt>
                <c:pt idx="1">
                  <c:v>Mark's New York Bar</c:v>
                </c:pt>
              </c:strCache>
            </c:strRef>
          </c:cat>
          <c:val>
            <c:numRef>
              <c:f>Sheet1!$F$2:$F$3</c:f>
              <c:numCache>
                <c:formatCode>General</c:formatCode>
                <c:ptCount val="2"/>
                <c:pt idx="0">
                  <c:v>0</c:v>
                </c:pt>
                <c:pt idx="1">
                  <c:v>2</c:v>
                </c:pt>
              </c:numCache>
            </c:numRef>
          </c:val>
          <c:extLst>
            <c:ext xmlns:c16="http://schemas.microsoft.com/office/drawing/2014/chart" uri="{C3380CC4-5D6E-409C-BE32-E72D297353CC}">
              <c16:uniqueId val="{00000004-F4A8-4E7D-B13A-F9E256AED2FB}"/>
            </c:ext>
          </c:extLst>
        </c:ser>
        <c:dLbls>
          <c:showLegendKey val="0"/>
          <c:showVal val="0"/>
          <c:showCatName val="0"/>
          <c:showSerName val="0"/>
          <c:showPercent val="0"/>
          <c:showBubbleSize val="0"/>
        </c:dLbls>
        <c:gapWidth val="150"/>
        <c:overlap val="100"/>
        <c:axId val="392994136"/>
        <c:axId val="392997744"/>
      </c:barChart>
      <c:catAx>
        <c:axId val="392994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7744"/>
        <c:crosses val="autoZero"/>
        <c:auto val="1"/>
        <c:lblAlgn val="ctr"/>
        <c:lblOffset val="100"/>
        <c:noMultiLvlLbl val="0"/>
      </c:catAx>
      <c:valAx>
        <c:axId val="392997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0.41382992924842998</c:v>
                </c:pt>
                <c:pt idx="1">
                  <c:v>1.322495623399</c:v>
                </c:pt>
                <c:pt idx="2">
                  <c:v>2.1262279091663001</c:v>
                </c:pt>
                <c:pt idx="3">
                  <c:v>0</c:v>
                </c:pt>
                <c:pt idx="4">
                  <c:v>1.7085427135678</c:v>
                </c:pt>
                <c:pt idx="5">
                  <c:v>0</c:v>
                </c:pt>
                <c:pt idx="6">
                  <c:v>0</c:v>
                </c:pt>
                <c:pt idx="7">
                  <c:v>0</c:v>
                </c:pt>
                <c:pt idx="8">
                  <c:v>0</c:v>
                </c:pt>
              </c:numCache>
            </c:numRef>
          </c:val>
          <c:extLst>
            <c:ext xmlns:c16="http://schemas.microsoft.com/office/drawing/2014/chart" uri="{C3380CC4-5D6E-409C-BE32-E72D297353CC}">
              <c16:uniqueId val="{00000000-807C-4F0E-80A0-F84F2584ED22}"/>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Sheet1!$C$2:$C$10</c:f>
              <c:numCache>
                <c:formatCode>General</c:formatCode>
                <c:ptCount val="9"/>
                <c:pt idx="0">
                  <c:v>0.49956763666441001</c:v>
                </c:pt>
                <c:pt idx="1">
                  <c:v>9.4909700476927004</c:v>
                </c:pt>
                <c:pt idx="2">
                  <c:v>4.7204031423817003</c:v>
                </c:pt>
                <c:pt idx="3">
                  <c:v>0</c:v>
                </c:pt>
                <c:pt idx="4">
                  <c:v>7.2258064516129004</c:v>
                </c:pt>
                <c:pt idx="5">
                  <c:v>5.9609610498825001</c:v>
                </c:pt>
                <c:pt idx="6">
                  <c:v>0</c:v>
                </c:pt>
                <c:pt idx="7">
                  <c:v>0</c:v>
                </c:pt>
                <c:pt idx="8">
                  <c:v>0</c:v>
                </c:pt>
              </c:numCache>
            </c:numRef>
          </c:val>
          <c:extLst>
            <c:ext xmlns:c16="http://schemas.microsoft.com/office/drawing/2014/chart" uri="{C3380CC4-5D6E-409C-BE32-E72D297353CC}">
              <c16:uniqueId val="{00000001-807C-4F0E-80A0-F84F2584ED22}"/>
            </c:ext>
          </c:extLst>
        </c:ser>
        <c:dLbls>
          <c:showLegendKey val="0"/>
          <c:showVal val="0"/>
          <c:showCatName val="0"/>
          <c:showSerName val="0"/>
          <c:showPercent val="0"/>
          <c:showBubbleSize val="0"/>
        </c:dLbls>
        <c:gapWidth val="219"/>
        <c:overlap val="-27"/>
        <c:axId val="392950184"/>
        <c:axId val="392951496"/>
      </c:barChart>
      <c:catAx>
        <c:axId val="39295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51496"/>
        <c:crosses val="autoZero"/>
        <c:auto val="1"/>
        <c:lblAlgn val="ctr"/>
        <c:lblOffset val="100"/>
        <c:noMultiLvlLbl val="0"/>
      </c:catAx>
      <c:valAx>
        <c:axId val="392951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5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2B4-4252-BAEC-0478FC44EE16}"/>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F2B4-4252-BAEC-0478FC44EE16}"/>
            </c:ext>
          </c:extLst>
        </c:ser>
        <c:dLbls>
          <c:showLegendKey val="0"/>
          <c:showVal val="0"/>
          <c:showCatName val="0"/>
          <c:showSerName val="0"/>
          <c:showPercent val="0"/>
          <c:showBubbleSize val="0"/>
        </c:dLbls>
        <c:gapWidth val="219"/>
        <c:overlap val="-27"/>
        <c:axId val="392958712"/>
        <c:axId val="392959368"/>
      </c:barChart>
      <c:catAx>
        <c:axId val="39295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59368"/>
        <c:crosses val="autoZero"/>
        <c:auto val="1"/>
        <c:lblAlgn val="ctr"/>
        <c:lblOffset val="100"/>
        <c:noMultiLvlLbl val="0"/>
      </c:catAx>
      <c:valAx>
        <c:axId val="39295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5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6837</c:v>
                </c:pt>
                <c:pt idx="1">
                  <c:v>6840</c:v>
                </c:pt>
                <c:pt idx="2">
                  <c:v>6848</c:v>
                </c:pt>
                <c:pt idx="3">
                  <c:v>6853</c:v>
                </c:pt>
                <c:pt idx="4">
                  <c:v>6861</c:v>
                </c:pt>
                <c:pt idx="5">
                  <c:v>6865</c:v>
                </c:pt>
                <c:pt idx="6">
                  <c:v>6872</c:v>
                </c:pt>
                <c:pt idx="7">
                  <c:v>6875</c:v>
                </c:pt>
                <c:pt idx="8">
                  <c:v>6877</c:v>
                </c:pt>
                <c:pt idx="9">
                  <c:v>6879</c:v>
                </c:pt>
                <c:pt idx="10">
                  <c:v>6886</c:v>
                </c:pt>
                <c:pt idx="11">
                  <c:v>6891</c:v>
                </c:pt>
                <c:pt idx="12">
                  <c:v>6893</c:v>
                </c:pt>
                <c:pt idx="13">
                  <c:v>6899</c:v>
                </c:pt>
                <c:pt idx="14">
                  <c:v>6901</c:v>
                </c:pt>
                <c:pt idx="15">
                  <c:v>6904</c:v>
                </c:pt>
                <c:pt idx="16">
                  <c:v>6920</c:v>
                </c:pt>
                <c:pt idx="17">
                  <c:v>6935</c:v>
                </c:pt>
                <c:pt idx="18">
                  <c:v>6941</c:v>
                </c:pt>
                <c:pt idx="19">
                  <c:v>6944</c:v>
                </c:pt>
                <c:pt idx="20">
                  <c:v>6946</c:v>
                </c:pt>
                <c:pt idx="21">
                  <c:v>6946</c:v>
                </c:pt>
                <c:pt idx="22">
                  <c:v>6961</c:v>
                </c:pt>
                <c:pt idx="23">
                  <c:v>6975</c:v>
                </c:pt>
                <c:pt idx="24">
                  <c:v>6977</c:v>
                </c:pt>
                <c:pt idx="25">
                  <c:v>6984</c:v>
                </c:pt>
                <c:pt idx="26">
                  <c:v>6990</c:v>
                </c:pt>
                <c:pt idx="27">
                  <c:v>6990</c:v>
                </c:pt>
                <c:pt idx="28">
                  <c:v>6989</c:v>
                </c:pt>
                <c:pt idx="29">
                  <c:v>6990</c:v>
                </c:pt>
              </c:numCache>
            </c:numRef>
          </c:val>
          <c:smooth val="0"/>
          <c:extLst>
            <c:ext xmlns:c16="http://schemas.microsoft.com/office/drawing/2014/chart" uri="{C3380CC4-5D6E-409C-BE32-E72D297353CC}">
              <c16:uniqueId val="{00000000-48B3-459C-8D44-EAC3122F201F}"/>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Sheet1!$C$2:$C$31</c:f>
              <c:numCache>
                <c:formatCode>General</c:formatCode>
                <c:ptCount val="30"/>
                <c:pt idx="0">
                  <c:v>181</c:v>
                </c:pt>
                <c:pt idx="1">
                  <c:v>182</c:v>
                </c:pt>
                <c:pt idx="2">
                  <c:v>182</c:v>
                </c:pt>
                <c:pt idx="3">
                  <c:v>183</c:v>
                </c:pt>
                <c:pt idx="4">
                  <c:v>184</c:v>
                </c:pt>
                <c:pt idx="5">
                  <c:v>184</c:v>
                </c:pt>
                <c:pt idx="6">
                  <c:v>184</c:v>
                </c:pt>
                <c:pt idx="7">
                  <c:v>184</c:v>
                </c:pt>
                <c:pt idx="8">
                  <c:v>184</c:v>
                </c:pt>
                <c:pt idx="9">
                  <c:v>189</c:v>
                </c:pt>
                <c:pt idx="10">
                  <c:v>189</c:v>
                </c:pt>
                <c:pt idx="11">
                  <c:v>190</c:v>
                </c:pt>
                <c:pt idx="12">
                  <c:v>190</c:v>
                </c:pt>
                <c:pt idx="13">
                  <c:v>190</c:v>
                </c:pt>
                <c:pt idx="14">
                  <c:v>192</c:v>
                </c:pt>
                <c:pt idx="15">
                  <c:v>192</c:v>
                </c:pt>
                <c:pt idx="16">
                  <c:v>192</c:v>
                </c:pt>
                <c:pt idx="17">
                  <c:v>192</c:v>
                </c:pt>
                <c:pt idx="18">
                  <c:v>192</c:v>
                </c:pt>
                <c:pt idx="19">
                  <c:v>192</c:v>
                </c:pt>
                <c:pt idx="20">
                  <c:v>192</c:v>
                </c:pt>
                <c:pt idx="21">
                  <c:v>192</c:v>
                </c:pt>
                <c:pt idx="22">
                  <c:v>192</c:v>
                </c:pt>
                <c:pt idx="23">
                  <c:v>192</c:v>
                </c:pt>
                <c:pt idx="24">
                  <c:v>193</c:v>
                </c:pt>
                <c:pt idx="25">
                  <c:v>193</c:v>
                </c:pt>
                <c:pt idx="26">
                  <c:v>193</c:v>
                </c:pt>
                <c:pt idx="27">
                  <c:v>193</c:v>
                </c:pt>
                <c:pt idx="28">
                  <c:v>194</c:v>
                </c:pt>
                <c:pt idx="29">
                  <c:v>194</c:v>
                </c:pt>
              </c:numCache>
            </c:numRef>
          </c:val>
          <c:smooth val="0"/>
          <c:extLst>
            <c:ext xmlns:c16="http://schemas.microsoft.com/office/drawing/2014/chart" uri="{C3380CC4-5D6E-409C-BE32-E72D297353CC}">
              <c16:uniqueId val="{00000001-48B3-459C-8D44-EAC3122F201F}"/>
            </c:ext>
          </c:extLst>
        </c:ser>
        <c:dLbls>
          <c:showLegendKey val="0"/>
          <c:showVal val="0"/>
          <c:showCatName val="0"/>
          <c:showSerName val="0"/>
          <c:showPercent val="0"/>
          <c:showBubbleSize val="0"/>
        </c:dLbls>
        <c:smooth val="0"/>
        <c:axId val="433438784"/>
        <c:axId val="433440096"/>
      </c:lineChart>
      <c:dateAx>
        <c:axId val="433438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40096"/>
        <c:crosses val="autoZero"/>
        <c:auto val="1"/>
        <c:lblOffset val="100"/>
        <c:baseTimeUnit val="days"/>
      </c:dateAx>
      <c:valAx>
        <c:axId val="43344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3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30</c:v>
                </c:pt>
                <c:pt idx="1">
                  <c:v>2243</c:v>
                </c:pt>
                <c:pt idx="2">
                  <c:v>5182</c:v>
                </c:pt>
                <c:pt idx="3">
                  <c:v>2308</c:v>
                </c:pt>
                <c:pt idx="4">
                  <c:v>1139</c:v>
                </c:pt>
                <c:pt idx="5">
                  <c:v>320</c:v>
                </c:pt>
                <c:pt idx="6">
                  <c:v>87</c:v>
                </c:pt>
              </c:numCache>
            </c:numRef>
          </c:val>
          <c:extLst>
            <c:ext xmlns:c16="http://schemas.microsoft.com/office/drawing/2014/chart" uri="{C3380CC4-5D6E-409C-BE32-E72D297353CC}">
              <c16:uniqueId val="{00000000-31D0-4F70-B9E3-6C577B74284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c:v>
                </c:pt>
                <c:pt idx="1">
                  <c:v>524</c:v>
                </c:pt>
                <c:pt idx="2">
                  <c:v>1950</c:v>
                </c:pt>
                <c:pt idx="3">
                  <c:v>1147</c:v>
                </c:pt>
                <c:pt idx="4">
                  <c:v>595</c:v>
                </c:pt>
                <c:pt idx="5">
                  <c:v>182</c:v>
                </c:pt>
                <c:pt idx="6">
                  <c:v>68</c:v>
                </c:pt>
              </c:numCache>
            </c:numRef>
          </c:val>
          <c:extLst>
            <c:ext xmlns:c16="http://schemas.microsoft.com/office/drawing/2014/chart" uri="{C3380CC4-5D6E-409C-BE32-E72D297353CC}">
              <c16:uniqueId val="{00000001-31D0-4F70-B9E3-6C577B74284A}"/>
            </c:ext>
          </c:extLst>
        </c:ser>
        <c:dLbls>
          <c:showLegendKey val="0"/>
          <c:showVal val="0"/>
          <c:showCatName val="0"/>
          <c:showSerName val="0"/>
          <c:showPercent val="0"/>
          <c:showBubbleSize val="0"/>
        </c:dLbls>
        <c:gapWidth val="219"/>
        <c:overlap val="-27"/>
        <c:axId val="433454528"/>
        <c:axId val="433451248"/>
      </c:barChart>
      <c:catAx>
        <c:axId val="43345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51248"/>
        <c:crosses val="autoZero"/>
        <c:auto val="1"/>
        <c:lblAlgn val="ctr"/>
        <c:lblOffset val="100"/>
        <c:noMultiLvlLbl val="0"/>
      </c:catAx>
      <c:valAx>
        <c:axId val="43345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5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44445</c:v>
                </c:pt>
                <c:pt idx="1">
                  <c:v>25670</c:v>
                </c:pt>
                <c:pt idx="2">
                  <c:v>11541</c:v>
                </c:pt>
                <c:pt idx="3">
                  <c:v>10682</c:v>
                </c:pt>
                <c:pt idx="4">
                  <c:v>10241</c:v>
                </c:pt>
                <c:pt idx="5">
                  <c:v>8000</c:v>
                </c:pt>
                <c:pt idx="6">
                  <c:v>19077</c:v>
                </c:pt>
                <c:pt idx="7">
                  <c:v>13466</c:v>
                </c:pt>
                <c:pt idx="8">
                  <c:v>8391</c:v>
                </c:pt>
                <c:pt idx="9">
                  <c:v>8606</c:v>
                </c:pt>
                <c:pt idx="10">
                  <c:v>9138</c:v>
                </c:pt>
                <c:pt idx="11">
                  <c:v>27237</c:v>
                </c:pt>
                <c:pt idx="12">
                  <c:v>10391</c:v>
                </c:pt>
                <c:pt idx="13">
                  <c:v>2483</c:v>
                </c:pt>
                <c:pt idx="14">
                  <c:v>13521</c:v>
                </c:pt>
                <c:pt idx="15">
                  <c:v>9390</c:v>
                </c:pt>
                <c:pt idx="16">
                  <c:v>6392</c:v>
                </c:pt>
                <c:pt idx="17">
                  <c:v>21033</c:v>
                </c:pt>
                <c:pt idx="18">
                  <c:v>20473</c:v>
                </c:pt>
                <c:pt idx="19">
                  <c:v>5651</c:v>
                </c:pt>
                <c:pt idx="20">
                  <c:v>13203</c:v>
                </c:pt>
                <c:pt idx="21">
                  <c:v>9739</c:v>
                </c:pt>
                <c:pt idx="22">
                  <c:v>13861</c:v>
                </c:pt>
                <c:pt idx="23">
                  <c:v>8895</c:v>
                </c:pt>
                <c:pt idx="24">
                  <c:v>7129</c:v>
                </c:pt>
                <c:pt idx="25">
                  <c:v>5654</c:v>
                </c:pt>
                <c:pt idx="26">
                  <c:v>1452</c:v>
                </c:pt>
                <c:pt idx="27">
                  <c:v>11513</c:v>
                </c:pt>
                <c:pt idx="28">
                  <c:v>5436</c:v>
                </c:pt>
                <c:pt idx="29">
                  <c:v>6336</c:v>
                </c:pt>
              </c:numCache>
            </c:numRef>
          </c:val>
          <c:smooth val="0"/>
          <c:extLst>
            <c:ext xmlns:c16="http://schemas.microsoft.com/office/drawing/2014/chart" uri="{C3380CC4-5D6E-409C-BE32-E72D297353CC}">
              <c16:uniqueId val="{00000000-A6B2-41D5-AF2E-A66862D99E0A}"/>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Sheet1!$C$2:$C$31</c:f>
              <c:numCache>
                <c:formatCode>General</c:formatCode>
                <c:ptCount val="30"/>
                <c:pt idx="0">
                  <c:v>4342</c:v>
                </c:pt>
                <c:pt idx="1">
                  <c:v>7469</c:v>
                </c:pt>
                <c:pt idx="2">
                  <c:v>8617</c:v>
                </c:pt>
                <c:pt idx="3">
                  <c:v>12134</c:v>
                </c:pt>
                <c:pt idx="4">
                  <c:v>5236</c:v>
                </c:pt>
                <c:pt idx="5">
                  <c:v>2012</c:v>
                </c:pt>
                <c:pt idx="6">
                  <c:v>411</c:v>
                </c:pt>
                <c:pt idx="7">
                  <c:v>251</c:v>
                </c:pt>
                <c:pt idx="8">
                  <c:v>229</c:v>
                </c:pt>
                <c:pt idx="9">
                  <c:v>1972</c:v>
                </c:pt>
                <c:pt idx="10">
                  <c:v>2396</c:v>
                </c:pt>
                <c:pt idx="11">
                  <c:v>1343</c:v>
                </c:pt>
                <c:pt idx="12">
                  <c:v>350</c:v>
                </c:pt>
                <c:pt idx="13">
                  <c:v>4519</c:v>
                </c:pt>
                <c:pt idx="14">
                  <c:v>11968</c:v>
                </c:pt>
                <c:pt idx="15">
                  <c:v>7834</c:v>
                </c:pt>
                <c:pt idx="16">
                  <c:v>4295</c:v>
                </c:pt>
                <c:pt idx="17">
                  <c:v>4219</c:v>
                </c:pt>
                <c:pt idx="18">
                  <c:v>2435</c:v>
                </c:pt>
                <c:pt idx="19">
                  <c:v>196</c:v>
                </c:pt>
                <c:pt idx="20">
                  <c:v>1168</c:v>
                </c:pt>
                <c:pt idx="21">
                  <c:v>2375</c:v>
                </c:pt>
                <c:pt idx="22">
                  <c:v>333</c:v>
                </c:pt>
                <c:pt idx="23">
                  <c:v>749</c:v>
                </c:pt>
                <c:pt idx="24">
                  <c:v>1183</c:v>
                </c:pt>
                <c:pt idx="25">
                  <c:v>383</c:v>
                </c:pt>
                <c:pt idx="26">
                  <c:v>245</c:v>
                </c:pt>
                <c:pt idx="27">
                  <c:v>86</c:v>
                </c:pt>
                <c:pt idx="28">
                  <c:v>1083</c:v>
                </c:pt>
                <c:pt idx="29">
                  <c:v>277</c:v>
                </c:pt>
              </c:numCache>
            </c:numRef>
          </c:val>
          <c:smooth val="0"/>
          <c:extLst>
            <c:ext xmlns:c16="http://schemas.microsoft.com/office/drawing/2014/chart" uri="{C3380CC4-5D6E-409C-BE32-E72D297353CC}">
              <c16:uniqueId val="{00000001-A6B2-41D5-AF2E-A66862D99E0A}"/>
            </c:ext>
          </c:extLst>
        </c:ser>
        <c:dLbls>
          <c:showLegendKey val="0"/>
          <c:showVal val="0"/>
          <c:showCatName val="0"/>
          <c:showSerName val="0"/>
          <c:showPercent val="0"/>
          <c:showBubbleSize val="0"/>
        </c:dLbls>
        <c:smooth val="0"/>
        <c:axId val="363846968"/>
        <c:axId val="363845000"/>
      </c:lineChart>
      <c:dateAx>
        <c:axId val="363846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45000"/>
        <c:crosses val="autoZero"/>
        <c:auto val="1"/>
        <c:lblOffset val="100"/>
        <c:baseTimeUnit val="days"/>
      </c:dateAx>
      <c:valAx>
        <c:axId val="36384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4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17319</c:v>
                </c:pt>
                <c:pt idx="1">
                  <c:v>10493</c:v>
                </c:pt>
                <c:pt idx="2">
                  <c:v>6977</c:v>
                </c:pt>
                <c:pt idx="3">
                  <c:v>6961</c:v>
                </c:pt>
                <c:pt idx="4">
                  <c:v>5549</c:v>
                </c:pt>
                <c:pt idx="5">
                  <c:v>4744</c:v>
                </c:pt>
                <c:pt idx="6">
                  <c:v>10998</c:v>
                </c:pt>
                <c:pt idx="7">
                  <c:v>9978</c:v>
                </c:pt>
                <c:pt idx="8">
                  <c:v>6989</c:v>
                </c:pt>
                <c:pt idx="9">
                  <c:v>6547</c:v>
                </c:pt>
                <c:pt idx="10">
                  <c:v>6414</c:v>
                </c:pt>
                <c:pt idx="11">
                  <c:v>10867</c:v>
                </c:pt>
                <c:pt idx="12">
                  <c:v>3927</c:v>
                </c:pt>
                <c:pt idx="13">
                  <c:v>1223</c:v>
                </c:pt>
                <c:pt idx="14">
                  <c:v>4607</c:v>
                </c:pt>
                <c:pt idx="15">
                  <c:v>4674</c:v>
                </c:pt>
                <c:pt idx="16">
                  <c:v>3094</c:v>
                </c:pt>
                <c:pt idx="17">
                  <c:v>7151</c:v>
                </c:pt>
                <c:pt idx="18">
                  <c:v>6772</c:v>
                </c:pt>
                <c:pt idx="19">
                  <c:v>2175</c:v>
                </c:pt>
                <c:pt idx="20">
                  <c:v>8524</c:v>
                </c:pt>
                <c:pt idx="21">
                  <c:v>7207</c:v>
                </c:pt>
                <c:pt idx="22">
                  <c:v>8853</c:v>
                </c:pt>
                <c:pt idx="23">
                  <c:v>5936</c:v>
                </c:pt>
                <c:pt idx="24">
                  <c:v>5518</c:v>
                </c:pt>
                <c:pt idx="25">
                  <c:v>3961</c:v>
                </c:pt>
                <c:pt idx="26">
                  <c:v>697</c:v>
                </c:pt>
                <c:pt idx="27">
                  <c:v>7408</c:v>
                </c:pt>
                <c:pt idx="28">
                  <c:v>3439</c:v>
                </c:pt>
                <c:pt idx="29">
                  <c:v>3455</c:v>
                </c:pt>
              </c:numCache>
            </c:numRef>
          </c:val>
          <c:smooth val="0"/>
          <c:extLst>
            <c:ext xmlns:c16="http://schemas.microsoft.com/office/drawing/2014/chart" uri="{C3380CC4-5D6E-409C-BE32-E72D297353CC}">
              <c16:uniqueId val="{00000000-1FDF-452C-BE59-450A5EE71E49}"/>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Sheet1!$C$2:$C$31</c:f>
              <c:numCache>
                <c:formatCode>General</c:formatCode>
                <c:ptCount val="30"/>
                <c:pt idx="0">
                  <c:v>3595</c:v>
                </c:pt>
                <c:pt idx="1">
                  <c:v>4165</c:v>
                </c:pt>
                <c:pt idx="2">
                  <c:v>4880</c:v>
                </c:pt>
                <c:pt idx="3">
                  <c:v>5860</c:v>
                </c:pt>
                <c:pt idx="4">
                  <c:v>2641</c:v>
                </c:pt>
                <c:pt idx="5">
                  <c:v>546</c:v>
                </c:pt>
                <c:pt idx="6">
                  <c:v>171</c:v>
                </c:pt>
                <c:pt idx="7">
                  <c:v>77</c:v>
                </c:pt>
                <c:pt idx="8">
                  <c:v>122</c:v>
                </c:pt>
                <c:pt idx="9">
                  <c:v>589</c:v>
                </c:pt>
                <c:pt idx="10">
                  <c:v>980</c:v>
                </c:pt>
                <c:pt idx="11">
                  <c:v>621</c:v>
                </c:pt>
                <c:pt idx="12">
                  <c:v>186</c:v>
                </c:pt>
                <c:pt idx="13">
                  <c:v>3708</c:v>
                </c:pt>
                <c:pt idx="14">
                  <c:v>8001</c:v>
                </c:pt>
                <c:pt idx="15">
                  <c:v>4775</c:v>
                </c:pt>
                <c:pt idx="16">
                  <c:v>3294</c:v>
                </c:pt>
                <c:pt idx="17">
                  <c:v>3264</c:v>
                </c:pt>
                <c:pt idx="18">
                  <c:v>2071</c:v>
                </c:pt>
                <c:pt idx="19">
                  <c:v>129</c:v>
                </c:pt>
                <c:pt idx="20">
                  <c:v>720</c:v>
                </c:pt>
                <c:pt idx="21">
                  <c:v>1279</c:v>
                </c:pt>
                <c:pt idx="22">
                  <c:v>254</c:v>
                </c:pt>
                <c:pt idx="23">
                  <c:v>348</c:v>
                </c:pt>
                <c:pt idx="24">
                  <c:v>423</c:v>
                </c:pt>
                <c:pt idx="25">
                  <c:v>160</c:v>
                </c:pt>
                <c:pt idx="26">
                  <c:v>68</c:v>
                </c:pt>
                <c:pt idx="27">
                  <c:v>19</c:v>
                </c:pt>
                <c:pt idx="28">
                  <c:v>312</c:v>
                </c:pt>
                <c:pt idx="29">
                  <c:v>82</c:v>
                </c:pt>
              </c:numCache>
            </c:numRef>
          </c:val>
          <c:smooth val="0"/>
          <c:extLst>
            <c:ext xmlns:c16="http://schemas.microsoft.com/office/drawing/2014/chart" uri="{C3380CC4-5D6E-409C-BE32-E72D297353CC}">
              <c16:uniqueId val="{00000001-1FDF-452C-BE59-450A5EE71E49}"/>
            </c:ext>
          </c:extLst>
        </c:ser>
        <c:dLbls>
          <c:showLegendKey val="0"/>
          <c:showVal val="0"/>
          <c:showCatName val="0"/>
          <c:showSerName val="0"/>
          <c:showPercent val="0"/>
          <c:showBubbleSize val="0"/>
        </c:dLbls>
        <c:smooth val="0"/>
        <c:axId val="363819744"/>
        <c:axId val="363823352"/>
      </c:lineChart>
      <c:dateAx>
        <c:axId val="363819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23352"/>
        <c:crosses val="autoZero"/>
        <c:auto val="1"/>
        <c:lblOffset val="100"/>
        <c:baseTimeUnit val="days"/>
      </c:dateAx>
      <c:valAx>
        <c:axId val="36382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1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1312</c:v>
                </c:pt>
                <c:pt idx="1">
                  <c:v>565</c:v>
                </c:pt>
                <c:pt idx="2">
                  <c:v>422</c:v>
                </c:pt>
                <c:pt idx="3">
                  <c:v>353</c:v>
                </c:pt>
                <c:pt idx="4">
                  <c:v>616</c:v>
                </c:pt>
                <c:pt idx="5">
                  <c:v>460</c:v>
                </c:pt>
                <c:pt idx="6">
                  <c:v>650</c:v>
                </c:pt>
                <c:pt idx="7">
                  <c:v>567</c:v>
                </c:pt>
                <c:pt idx="8">
                  <c:v>217</c:v>
                </c:pt>
                <c:pt idx="9">
                  <c:v>344</c:v>
                </c:pt>
                <c:pt idx="10">
                  <c:v>425</c:v>
                </c:pt>
                <c:pt idx="11">
                  <c:v>979</c:v>
                </c:pt>
                <c:pt idx="12">
                  <c:v>474</c:v>
                </c:pt>
                <c:pt idx="13">
                  <c:v>132</c:v>
                </c:pt>
                <c:pt idx="14">
                  <c:v>230</c:v>
                </c:pt>
                <c:pt idx="15">
                  <c:v>393</c:v>
                </c:pt>
                <c:pt idx="16">
                  <c:v>488</c:v>
                </c:pt>
                <c:pt idx="17">
                  <c:v>757</c:v>
                </c:pt>
                <c:pt idx="18">
                  <c:v>772</c:v>
                </c:pt>
                <c:pt idx="19">
                  <c:v>171</c:v>
                </c:pt>
                <c:pt idx="20">
                  <c:v>372</c:v>
                </c:pt>
                <c:pt idx="21">
                  <c:v>278</c:v>
                </c:pt>
                <c:pt idx="22">
                  <c:v>982</c:v>
                </c:pt>
                <c:pt idx="23">
                  <c:v>401</c:v>
                </c:pt>
                <c:pt idx="24">
                  <c:v>258</c:v>
                </c:pt>
                <c:pt idx="25">
                  <c:v>340</c:v>
                </c:pt>
                <c:pt idx="26">
                  <c:v>103</c:v>
                </c:pt>
                <c:pt idx="27">
                  <c:v>440</c:v>
                </c:pt>
                <c:pt idx="28">
                  <c:v>131</c:v>
                </c:pt>
                <c:pt idx="29">
                  <c:v>95</c:v>
                </c:pt>
              </c:numCache>
            </c:numRef>
          </c:val>
          <c:smooth val="0"/>
          <c:extLst>
            <c:ext xmlns:c16="http://schemas.microsoft.com/office/drawing/2014/chart" uri="{C3380CC4-5D6E-409C-BE32-E72D297353CC}">
              <c16:uniqueId val="{00000000-7B1B-4165-8F90-F4E787C31CA5}"/>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Sheet1!$C$2:$C$31</c:f>
              <c:numCache>
                <c:formatCode>General</c:formatCode>
                <c:ptCount val="30"/>
                <c:pt idx="0">
                  <c:v>99</c:v>
                </c:pt>
                <c:pt idx="1">
                  <c:v>148</c:v>
                </c:pt>
                <c:pt idx="2">
                  <c:v>114</c:v>
                </c:pt>
                <c:pt idx="3">
                  <c:v>159</c:v>
                </c:pt>
                <c:pt idx="4">
                  <c:v>104</c:v>
                </c:pt>
                <c:pt idx="5">
                  <c:v>34</c:v>
                </c:pt>
                <c:pt idx="6">
                  <c:v>7</c:v>
                </c:pt>
                <c:pt idx="7">
                  <c:v>7</c:v>
                </c:pt>
                <c:pt idx="8">
                  <c:v>26</c:v>
                </c:pt>
                <c:pt idx="9">
                  <c:v>103</c:v>
                </c:pt>
                <c:pt idx="10">
                  <c:v>131</c:v>
                </c:pt>
                <c:pt idx="11">
                  <c:v>74</c:v>
                </c:pt>
                <c:pt idx="12">
                  <c:v>23</c:v>
                </c:pt>
                <c:pt idx="13">
                  <c:v>190</c:v>
                </c:pt>
                <c:pt idx="14">
                  <c:v>326</c:v>
                </c:pt>
                <c:pt idx="15">
                  <c:v>259</c:v>
                </c:pt>
                <c:pt idx="16">
                  <c:v>101</c:v>
                </c:pt>
                <c:pt idx="17">
                  <c:v>95</c:v>
                </c:pt>
                <c:pt idx="18">
                  <c:v>44</c:v>
                </c:pt>
                <c:pt idx="19">
                  <c:v>8</c:v>
                </c:pt>
                <c:pt idx="20">
                  <c:v>106</c:v>
                </c:pt>
                <c:pt idx="21">
                  <c:v>146</c:v>
                </c:pt>
                <c:pt idx="22">
                  <c:v>22</c:v>
                </c:pt>
                <c:pt idx="23">
                  <c:v>30</c:v>
                </c:pt>
                <c:pt idx="24">
                  <c:v>41</c:v>
                </c:pt>
                <c:pt idx="25">
                  <c:v>24</c:v>
                </c:pt>
                <c:pt idx="26">
                  <c:v>8</c:v>
                </c:pt>
                <c:pt idx="27">
                  <c:v>1</c:v>
                </c:pt>
                <c:pt idx="28">
                  <c:v>13</c:v>
                </c:pt>
                <c:pt idx="29">
                  <c:v>3</c:v>
                </c:pt>
              </c:numCache>
            </c:numRef>
          </c:val>
          <c:smooth val="0"/>
          <c:extLst>
            <c:ext xmlns:c16="http://schemas.microsoft.com/office/drawing/2014/chart" uri="{C3380CC4-5D6E-409C-BE32-E72D297353CC}">
              <c16:uniqueId val="{00000001-7B1B-4165-8F90-F4E787C31CA5}"/>
            </c:ext>
          </c:extLst>
        </c:ser>
        <c:dLbls>
          <c:showLegendKey val="0"/>
          <c:showVal val="0"/>
          <c:showCatName val="0"/>
          <c:showSerName val="0"/>
          <c:showPercent val="0"/>
          <c:showBubbleSize val="0"/>
        </c:dLbls>
        <c:smooth val="0"/>
        <c:axId val="363822368"/>
        <c:axId val="363824008"/>
      </c:lineChart>
      <c:dateAx>
        <c:axId val="363822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24008"/>
        <c:crosses val="autoZero"/>
        <c:auto val="1"/>
        <c:lblOffset val="100"/>
        <c:baseTimeUnit val="days"/>
      </c:dateAx>
      <c:valAx>
        <c:axId val="36382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2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190</c:v>
                </c:pt>
                <c:pt idx="1">
                  <c:v>134</c:v>
                </c:pt>
                <c:pt idx="2">
                  <c:v>193</c:v>
                </c:pt>
                <c:pt idx="3">
                  <c:v>143</c:v>
                </c:pt>
                <c:pt idx="4">
                  <c:v>135</c:v>
                </c:pt>
                <c:pt idx="5">
                  <c:v>195</c:v>
                </c:pt>
                <c:pt idx="6">
                  <c:v>174</c:v>
                </c:pt>
                <c:pt idx="7">
                  <c:v>165</c:v>
                </c:pt>
                <c:pt idx="8">
                  <c:v>125</c:v>
                </c:pt>
                <c:pt idx="9">
                  <c:v>141</c:v>
                </c:pt>
                <c:pt idx="10">
                  <c:v>117</c:v>
                </c:pt>
                <c:pt idx="11">
                  <c:v>220</c:v>
                </c:pt>
                <c:pt idx="12">
                  <c:v>140</c:v>
                </c:pt>
                <c:pt idx="13">
                  <c:v>72</c:v>
                </c:pt>
                <c:pt idx="14">
                  <c:v>100</c:v>
                </c:pt>
                <c:pt idx="15">
                  <c:v>120</c:v>
                </c:pt>
                <c:pt idx="16">
                  <c:v>121</c:v>
                </c:pt>
                <c:pt idx="17">
                  <c:v>161</c:v>
                </c:pt>
                <c:pt idx="18">
                  <c:v>185</c:v>
                </c:pt>
                <c:pt idx="19">
                  <c:v>65</c:v>
                </c:pt>
                <c:pt idx="20">
                  <c:v>129</c:v>
                </c:pt>
                <c:pt idx="21">
                  <c:v>88</c:v>
                </c:pt>
                <c:pt idx="22">
                  <c:v>250</c:v>
                </c:pt>
                <c:pt idx="23">
                  <c:v>161</c:v>
                </c:pt>
                <c:pt idx="24">
                  <c:v>136</c:v>
                </c:pt>
                <c:pt idx="25">
                  <c:v>176</c:v>
                </c:pt>
                <c:pt idx="26">
                  <c:v>68</c:v>
                </c:pt>
                <c:pt idx="27">
                  <c:v>97</c:v>
                </c:pt>
                <c:pt idx="28">
                  <c:v>86</c:v>
                </c:pt>
                <c:pt idx="29">
                  <c:v>67</c:v>
                </c:pt>
              </c:numCache>
            </c:numRef>
          </c:val>
          <c:smooth val="0"/>
          <c:extLst>
            <c:ext xmlns:c16="http://schemas.microsoft.com/office/drawing/2014/chart" uri="{C3380CC4-5D6E-409C-BE32-E72D297353CC}">
              <c16:uniqueId val="{00000000-EEFF-4A97-9473-741575C57AC0}"/>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Sheet1!$C$2:$C$31</c:f>
              <c:numCache>
                <c:formatCode>General</c:formatCode>
                <c:ptCount val="30"/>
                <c:pt idx="0">
                  <c:v>10</c:v>
                </c:pt>
                <c:pt idx="1">
                  <c:v>22</c:v>
                </c:pt>
                <c:pt idx="2">
                  <c:v>19</c:v>
                </c:pt>
                <c:pt idx="3">
                  <c:v>31</c:v>
                </c:pt>
                <c:pt idx="4">
                  <c:v>14</c:v>
                </c:pt>
                <c:pt idx="5">
                  <c:v>14</c:v>
                </c:pt>
                <c:pt idx="6">
                  <c:v>6</c:v>
                </c:pt>
                <c:pt idx="7">
                  <c:v>3</c:v>
                </c:pt>
                <c:pt idx="8">
                  <c:v>33</c:v>
                </c:pt>
                <c:pt idx="9">
                  <c:v>23</c:v>
                </c:pt>
                <c:pt idx="10">
                  <c:v>40</c:v>
                </c:pt>
                <c:pt idx="11">
                  <c:v>40</c:v>
                </c:pt>
                <c:pt idx="12">
                  <c:v>1</c:v>
                </c:pt>
                <c:pt idx="13">
                  <c:v>43</c:v>
                </c:pt>
                <c:pt idx="14">
                  <c:v>63</c:v>
                </c:pt>
                <c:pt idx="15">
                  <c:v>44</c:v>
                </c:pt>
                <c:pt idx="16">
                  <c:v>35</c:v>
                </c:pt>
                <c:pt idx="17">
                  <c:v>19</c:v>
                </c:pt>
                <c:pt idx="18">
                  <c:v>9</c:v>
                </c:pt>
                <c:pt idx="19">
                  <c:v>1</c:v>
                </c:pt>
                <c:pt idx="20">
                  <c:v>15</c:v>
                </c:pt>
                <c:pt idx="21">
                  <c:v>38</c:v>
                </c:pt>
                <c:pt idx="22">
                  <c:v>14</c:v>
                </c:pt>
                <c:pt idx="23">
                  <c:v>14</c:v>
                </c:pt>
                <c:pt idx="24">
                  <c:v>13</c:v>
                </c:pt>
                <c:pt idx="25">
                  <c:v>5</c:v>
                </c:pt>
                <c:pt idx="26">
                  <c:v>2</c:v>
                </c:pt>
                <c:pt idx="27">
                  <c:v>2</c:v>
                </c:pt>
                <c:pt idx="28">
                  <c:v>6</c:v>
                </c:pt>
                <c:pt idx="29">
                  <c:v>2</c:v>
                </c:pt>
              </c:numCache>
            </c:numRef>
          </c:val>
          <c:smooth val="0"/>
          <c:extLst>
            <c:ext xmlns:c16="http://schemas.microsoft.com/office/drawing/2014/chart" uri="{C3380CC4-5D6E-409C-BE32-E72D297353CC}">
              <c16:uniqueId val="{00000001-EEFF-4A97-9473-741575C57AC0}"/>
            </c:ext>
          </c:extLst>
        </c:ser>
        <c:dLbls>
          <c:showLegendKey val="0"/>
          <c:showVal val="0"/>
          <c:showCatName val="0"/>
          <c:showSerName val="0"/>
          <c:showPercent val="0"/>
          <c:showBubbleSize val="0"/>
        </c:dLbls>
        <c:smooth val="0"/>
        <c:axId val="363821056"/>
        <c:axId val="363824664"/>
      </c:lineChart>
      <c:dateAx>
        <c:axId val="363821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24664"/>
        <c:crosses val="autoZero"/>
        <c:auto val="1"/>
        <c:lblOffset val="100"/>
        <c:baseTimeUnit val="days"/>
      </c:dateAx>
      <c:valAx>
        <c:axId val="363824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2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1813.1379310345001</c:v>
                </c:pt>
                <c:pt idx="1">
                  <c:v>1001.6206896552</c:v>
                </c:pt>
                <c:pt idx="2">
                  <c:v>693.55172413793002</c:v>
                </c:pt>
                <c:pt idx="3">
                  <c:v>589.79310344828002</c:v>
                </c:pt>
                <c:pt idx="4">
                  <c:v>807.34482758621004</c:v>
                </c:pt>
                <c:pt idx="5">
                  <c:v>1870.9310344828</c:v>
                </c:pt>
                <c:pt idx="6">
                  <c:v>3951.5862068965998</c:v>
                </c:pt>
                <c:pt idx="7">
                  <c:v>5191.1379310345001</c:v>
                </c:pt>
                <c:pt idx="8">
                  <c:v>5688.6666666666997</c:v>
                </c:pt>
                <c:pt idx="9">
                  <c:v>6070.7333333332999</c:v>
                </c:pt>
                <c:pt idx="10">
                  <c:v>5969.6206896552003</c:v>
                </c:pt>
                <c:pt idx="11">
                  <c:v>6180.4666666666999</c:v>
                </c:pt>
                <c:pt idx="12">
                  <c:v>6824.3333333333003</c:v>
                </c:pt>
                <c:pt idx="13">
                  <c:v>6561.4</c:v>
                </c:pt>
                <c:pt idx="14">
                  <c:v>6263.9</c:v>
                </c:pt>
                <c:pt idx="15">
                  <c:v>6246.8666666667004</c:v>
                </c:pt>
                <c:pt idx="16">
                  <c:v>6517.8</c:v>
                </c:pt>
                <c:pt idx="17">
                  <c:v>6881.1333333332996</c:v>
                </c:pt>
                <c:pt idx="18">
                  <c:v>7252.5666666667003</c:v>
                </c:pt>
                <c:pt idx="19">
                  <c:v>7674.1333333332996</c:v>
                </c:pt>
                <c:pt idx="20">
                  <c:v>8000.2</c:v>
                </c:pt>
                <c:pt idx="21">
                  <c:v>7560.5333333333001</c:v>
                </c:pt>
                <c:pt idx="22">
                  <c:v>6051.7666666667001</c:v>
                </c:pt>
                <c:pt idx="23">
                  <c:v>3514.5333333333001</c:v>
                </c:pt>
              </c:numCache>
            </c:numRef>
          </c:val>
          <c:smooth val="0"/>
          <c:extLst>
            <c:ext xmlns:c16="http://schemas.microsoft.com/office/drawing/2014/chart" uri="{C3380CC4-5D6E-409C-BE32-E72D297353CC}">
              <c16:uniqueId val="{00000000-2EB8-4CC5-AF39-E304BFCB014E}"/>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132.82758620690001</c:v>
                </c:pt>
                <c:pt idx="1">
                  <c:v>81.724137931033994</c:v>
                </c:pt>
                <c:pt idx="2">
                  <c:v>57.758620689654997</c:v>
                </c:pt>
                <c:pt idx="3">
                  <c:v>43.655172413792997</c:v>
                </c:pt>
                <c:pt idx="4">
                  <c:v>49.896551724138</c:v>
                </c:pt>
                <c:pt idx="5">
                  <c:v>90.206896551724</c:v>
                </c:pt>
                <c:pt idx="6">
                  <c:v>193.37931034483</c:v>
                </c:pt>
                <c:pt idx="7">
                  <c:v>262.79310344828002</c:v>
                </c:pt>
                <c:pt idx="8">
                  <c:v>296.56666666667002</c:v>
                </c:pt>
                <c:pt idx="9">
                  <c:v>326.93333333332998</c:v>
                </c:pt>
                <c:pt idx="10">
                  <c:v>329.20689655171998</c:v>
                </c:pt>
                <c:pt idx="11">
                  <c:v>337.93333333332998</c:v>
                </c:pt>
                <c:pt idx="12">
                  <c:v>371.73333333332999</c:v>
                </c:pt>
                <c:pt idx="13">
                  <c:v>358.33333333333002</c:v>
                </c:pt>
                <c:pt idx="14">
                  <c:v>341.3</c:v>
                </c:pt>
                <c:pt idx="15">
                  <c:v>343.26666666667001</c:v>
                </c:pt>
                <c:pt idx="16">
                  <c:v>359.2</c:v>
                </c:pt>
                <c:pt idx="17">
                  <c:v>377.43333333332998</c:v>
                </c:pt>
                <c:pt idx="18">
                  <c:v>389.13333333332997</c:v>
                </c:pt>
                <c:pt idx="19">
                  <c:v>405.7</c:v>
                </c:pt>
                <c:pt idx="20">
                  <c:v>409.66666666666998</c:v>
                </c:pt>
                <c:pt idx="21">
                  <c:v>393.86666666667003</c:v>
                </c:pt>
                <c:pt idx="22">
                  <c:v>330.3</c:v>
                </c:pt>
                <c:pt idx="23">
                  <c:v>218.66666666667001</c:v>
                </c:pt>
              </c:numCache>
            </c:numRef>
          </c:val>
          <c:smooth val="0"/>
          <c:extLst>
            <c:ext xmlns:c16="http://schemas.microsoft.com/office/drawing/2014/chart" uri="{C3380CC4-5D6E-409C-BE32-E72D297353CC}">
              <c16:uniqueId val="{00000001-2EB8-4CC5-AF39-E304BFCB014E}"/>
            </c:ext>
          </c:extLst>
        </c:ser>
        <c:dLbls>
          <c:showLegendKey val="0"/>
          <c:showVal val="0"/>
          <c:showCatName val="0"/>
          <c:showSerName val="0"/>
          <c:showPercent val="0"/>
          <c:showBubbleSize val="0"/>
        </c:dLbls>
        <c:smooth val="0"/>
        <c:axId val="363834832"/>
        <c:axId val="363836800"/>
      </c:lineChart>
      <c:catAx>
        <c:axId val="36383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36800"/>
        <c:crosses val="autoZero"/>
        <c:auto val="1"/>
        <c:lblAlgn val="ctr"/>
        <c:lblOffset val="100"/>
        <c:noMultiLvlLbl val="0"/>
      </c:catAx>
      <c:valAx>
        <c:axId val="36383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3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17319</c:v>
                </c:pt>
                <c:pt idx="1">
                  <c:v>10493</c:v>
                </c:pt>
                <c:pt idx="2">
                  <c:v>6977</c:v>
                </c:pt>
                <c:pt idx="3">
                  <c:v>6961</c:v>
                </c:pt>
                <c:pt idx="4">
                  <c:v>5549</c:v>
                </c:pt>
                <c:pt idx="5">
                  <c:v>4744</c:v>
                </c:pt>
                <c:pt idx="6">
                  <c:v>10998</c:v>
                </c:pt>
                <c:pt idx="7">
                  <c:v>9978</c:v>
                </c:pt>
                <c:pt idx="8">
                  <c:v>6989</c:v>
                </c:pt>
                <c:pt idx="9">
                  <c:v>6547</c:v>
                </c:pt>
                <c:pt idx="10">
                  <c:v>6414</c:v>
                </c:pt>
                <c:pt idx="11">
                  <c:v>10867</c:v>
                </c:pt>
                <c:pt idx="12">
                  <c:v>3927</c:v>
                </c:pt>
                <c:pt idx="13">
                  <c:v>1223</c:v>
                </c:pt>
                <c:pt idx="14">
                  <c:v>4607</c:v>
                </c:pt>
                <c:pt idx="15">
                  <c:v>4674</c:v>
                </c:pt>
                <c:pt idx="16">
                  <c:v>3094</c:v>
                </c:pt>
                <c:pt idx="17">
                  <c:v>7151</c:v>
                </c:pt>
                <c:pt idx="18">
                  <c:v>6772</c:v>
                </c:pt>
                <c:pt idx="19">
                  <c:v>2175</c:v>
                </c:pt>
                <c:pt idx="20">
                  <c:v>8524</c:v>
                </c:pt>
                <c:pt idx="21">
                  <c:v>7207</c:v>
                </c:pt>
                <c:pt idx="22">
                  <c:v>8853</c:v>
                </c:pt>
                <c:pt idx="23">
                  <c:v>5936</c:v>
                </c:pt>
                <c:pt idx="24">
                  <c:v>5518</c:v>
                </c:pt>
                <c:pt idx="25">
                  <c:v>3961</c:v>
                </c:pt>
                <c:pt idx="26">
                  <c:v>697</c:v>
                </c:pt>
                <c:pt idx="27">
                  <c:v>7408</c:v>
                </c:pt>
                <c:pt idx="28">
                  <c:v>3439</c:v>
                </c:pt>
                <c:pt idx="29">
                  <c:v>3455</c:v>
                </c:pt>
              </c:numCache>
            </c:numRef>
          </c:val>
          <c:smooth val="0"/>
          <c:extLst>
            <c:ext xmlns:c16="http://schemas.microsoft.com/office/drawing/2014/chart" uri="{C3380CC4-5D6E-409C-BE32-E72D297353CC}">
              <c16:uniqueId val="{00000000-159D-4C14-826B-6F1B00AA3F1E}"/>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Sheet1!$C$2:$C$31</c:f>
              <c:numCache>
                <c:formatCode>General</c:formatCode>
                <c:ptCount val="30"/>
                <c:pt idx="0">
                  <c:v>3595</c:v>
                </c:pt>
                <c:pt idx="1">
                  <c:v>4165</c:v>
                </c:pt>
                <c:pt idx="2">
                  <c:v>4880</c:v>
                </c:pt>
                <c:pt idx="3">
                  <c:v>5860</c:v>
                </c:pt>
                <c:pt idx="4">
                  <c:v>2641</c:v>
                </c:pt>
                <c:pt idx="5">
                  <c:v>546</c:v>
                </c:pt>
                <c:pt idx="6">
                  <c:v>171</c:v>
                </c:pt>
                <c:pt idx="7">
                  <c:v>77</c:v>
                </c:pt>
                <c:pt idx="8">
                  <c:v>122</c:v>
                </c:pt>
                <c:pt idx="9">
                  <c:v>589</c:v>
                </c:pt>
                <c:pt idx="10">
                  <c:v>980</c:v>
                </c:pt>
                <c:pt idx="11">
                  <c:v>621</c:v>
                </c:pt>
                <c:pt idx="12">
                  <c:v>186</c:v>
                </c:pt>
                <c:pt idx="13">
                  <c:v>3708</c:v>
                </c:pt>
                <c:pt idx="14">
                  <c:v>8001</c:v>
                </c:pt>
                <c:pt idx="15">
                  <c:v>4775</c:v>
                </c:pt>
                <c:pt idx="16">
                  <c:v>3294</c:v>
                </c:pt>
                <c:pt idx="17">
                  <c:v>3264</c:v>
                </c:pt>
                <c:pt idx="18">
                  <c:v>2071</c:v>
                </c:pt>
                <c:pt idx="19">
                  <c:v>129</c:v>
                </c:pt>
                <c:pt idx="20">
                  <c:v>720</c:v>
                </c:pt>
                <c:pt idx="21">
                  <c:v>1279</c:v>
                </c:pt>
                <c:pt idx="22">
                  <c:v>254</c:v>
                </c:pt>
                <c:pt idx="23">
                  <c:v>348</c:v>
                </c:pt>
                <c:pt idx="24">
                  <c:v>423</c:v>
                </c:pt>
                <c:pt idx="25">
                  <c:v>160</c:v>
                </c:pt>
                <c:pt idx="26">
                  <c:v>68</c:v>
                </c:pt>
                <c:pt idx="27">
                  <c:v>19</c:v>
                </c:pt>
                <c:pt idx="28">
                  <c:v>312</c:v>
                </c:pt>
                <c:pt idx="29">
                  <c:v>82</c:v>
                </c:pt>
              </c:numCache>
            </c:numRef>
          </c:val>
          <c:smooth val="0"/>
          <c:extLst>
            <c:ext xmlns:c16="http://schemas.microsoft.com/office/drawing/2014/chart" uri="{C3380CC4-5D6E-409C-BE32-E72D297353CC}">
              <c16:uniqueId val="{00000001-159D-4C14-826B-6F1B00AA3F1E}"/>
            </c:ext>
          </c:extLst>
        </c:ser>
        <c:dLbls>
          <c:showLegendKey val="0"/>
          <c:showVal val="0"/>
          <c:showCatName val="0"/>
          <c:showSerName val="0"/>
          <c:showPercent val="0"/>
          <c:showBubbleSize val="0"/>
        </c:dLbls>
        <c:smooth val="0"/>
        <c:axId val="328592376"/>
        <c:axId val="328595656"/>
      </c:lineChart>
      <c:dateAx>
        <c:axId val="328592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95656"/>
        <c:crosses val="autoZero"/>
        <c:auto val="1"/>
        <c:lblOffset val="100"/>
        <c:baseTimeUnit val="days"/>
      </c:dateAx>
      <c:valAx>
        <c:axId val="32859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9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018A3-2061-48FA-8497-0BDA02B70F9F}"/>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4778A1E8-D348-4032-9CBE-3A32167FC49F}"/>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30264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EE982-94D5-4518-A35E-E1819FA001E8}"/>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D3DC6EEB-44B1-4E0E-BF91-B81734C8F39F}"/>
              </a:ext>
            </a:extLst>
          </p:cNvPr>
          <p:cNvGraphicFramePr>
            <a:graphicFrameLocks noGrp="1"/>
          </p:cNvGraphicFramePr>
          <p:nvPr>
            <p:ph type="tbl" sz="quarter" idx="13"/>
            <p:extLst>
              <p:ext uri="{D42A27DB-BD31-4B8C-83A1-F6EECF244321}">
                <p14:modId xmlns:p14="http://schemas.microsoft.com/office/powerpoint/2010/main" val="113812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97536753"/>
                    </a:ext>
                  </a:extLst>
                </a:gridCol>
                <a:gridCol w="740664">
                  <a:extLst>
                    <a:ext uri="{9D8B030D-6E8A-4147-A177-3AD203B41FA5}">
                      <a16:colId xmlns:a16="http://schemas.microsoft.com/office/drawing/2014/main" val="2238555142"/>
                    </a:ext>
                  </a:extLst>
                </a:gridCol>
                <a:gridCol w="740664">
                  <a:extLst>
                    <a:ext uri="{9D8B030D-6E8A-4147-A177-3AD203B41FA5}">
                      <a16:colId xmlns:a16="http://schemas.microsoft.com/office/drawing/2014/main" val="3376826627"/>
                    </a:ext>
                  </a:extLst>
                </a:gridCol>
                <a:gridCol w="740664">
                  <a:extLst>
                    <a:ext uri="{9D8B030D-6E8A-4147-A177-3AD203B41FA5}">
                      <a16:colId xmlns:a16="http://schemas.microsoft.com/office/drawing/2014/main" val="264251237"/>
                    </a:ext>
                  </a:extLst>
                </a:gridCol>
                <a:gridCol w="740664">
                  <a:extLst>
                    <a:ext uri="{9D8B030D-6E8A-4147-A177-3AD203B41FA5}">
                      <a16:colId xmlns:a16="http://schemas.microsoft.com/office/drawing/2014/main" val="3775590758"/>
                    </a:ext>
                  </a:extLst>
                </a:gridCol>
                <a:gridCol w="740664">
                  <a:extLst>
                    <a:ext uri="{9D8B030D-6E8A-4147-A177-3AD203B41FA5}">
                      <a16:colId xmlns:a16="http://schemas.microsoft.com/office/drawing/2014/main" val="857578550"/>
                    </a:ext>
                  </a:extLst>
                </a:gridCol>
                <a:gridCol w="740664">
                  <a:extLst>
                    <a:ext uri="{9D8B030D-6E8A-4147-A177-3AD203B41FA5}">
                      <a16:colId xmlns:a16="http://schemas.microsoft.com/office/drawing/2014/main" val="1019477143"/>
                    </a:ext>
                  </a:extLst>
                </a:gridCol>
                <a:gridCol w="740664">
                  <a:extLst>
                    <a:ext uri="{9D8B030D-6E8A-4147-A177-3AD203B41FA5}">
                      <a16:colId xmlns:a16="http://schemas.microsoft.com/office/drawing/2014/main" val="19168160"/>
                    </a:ext>
                  </a:extLst>
                </a:gridCol>
                <a:gridCol w="740664">
                  <a:extLst>
                    <a:ext uri="{9D8B030D-6E8A-4147-A177-3AD203B41FA5}">
                      <a16:colId xmlns:a16="http://schemas.microsoft.com/office/drawing/2014/main" val="4184017811"/>
                    </a:ext>
                  </a:extLst>
                </a:gridCol>
                <a:gridCol w="740664">
                  <a:extLst>
                    <a:ext uri="{9D8B030D-6E8A-4147-A177-3AD203B41FA5}">
                      <a16:colId xmlns:a16="http://schemas.microsoft.com/office/drawing/2014/main" val="5900220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51065255"/>
                  </a:ext>
                </a:extLst>
              </a:tr>
              <a:tr h="370840">
                <a:tc>
                  <a:txBody>
                    <a:bodyPr/>
                    <a:lstStyle/>
                    <a:p>
                      <a:r>
                        <a:rPr lang="de-DE" sz="1000"/>
                        <a:t>**** Hotel Winzer Wellness und Kuscheln</a:t>
                      </a:r>
                      <a:endParaRPr lang="en-US" sz="1000"/>
                    </a:p>
                  </a:txBody>
                  <a:tcPr/>
                </a:tc>
                <a:tc>
                  <a:txBody>
                    <a:bodyPr/>
                    <a:lstStyle/>
                    <a:p>
                      <a:r>
                        <a:rPr lang="en-US" sz="1000"/>
                        <a:t>14982</a:t>
                      </a:r>
                    </a:p>
                  </a:txBody>
                  <a:tcPr/>
                </a:tc>
                <a:tc>
                  <a:txBody>
                    <a:bodyPr/>
                    <a:lstStyle/>
                    <a:p>
                      <a:r>
                        <a:rPr lang="en-US" sz="1000"/>
                        <a:t>226</a:t>
                      </a:r>
                    </a:p>
                  </a:txBody>
                  <a:tcPr/>
                </a:tc>
                <a:tc>
                  <a:txBody>
                    <a:bodyPr/>
                    <a:lstStyle/>
                    <a:p>
                      <a:r>
                        <a:rPr lang="en-US" sz="1000"/>
                        <a:t>10</a:t>
                      </a:r>
                    </a:p>
                  </a:txBody>
                  <a:tcPr/>
                </a:tc>
                <a:tc>
                  <a:txBody>
                    <a:bodyPr/>
                    <a:lstStyle/>
                    <a:p>
                      <a:r>
                        <a:rPr lang="en-US" sz="1000"/>
                        <a:t>1884</a:t>
                      </a:r>
                    </a:p>
                  </a:txBody>
                  <a:tcPr/>
                </a:tc>
                <a:tc>
                  <a:txBody>
                    <a:bodyPr/>
                    <a:lstStyle/>
                    <a:p>
                      <a:r>
                        <a:rPr lang="en-US" sz="1000"/>
                        <a:t>292</a:t>
                      </a:r>
                    </a:p>
                  </a:txBody>
                  <a:tcPr/>
                </a:tc>
                <a:tc>
                  <a:txBody>
                    <a:bodyPr/>
                    <a:lstStyle/>
                    <a:p>
                      <a:r>
                        <a:rPr lang="en-US" sz="1000"/>
                        <a:t>70</a:t>
                      </a:r>
                    </a:p>
                  </a:txBody>
                  <a:tcPr/>
                </a:tc>
                <a:tc>
                  <a:txBody>
                    <a:bodyPr/>
                    <a:lstStyle/>
                    <a:p>
                      <a:r>
                        <a:rPr lang="en-US" sz="1000"/>
                        <a:t>1</a:t>
                      </a:r>
                    </a:p>
                  </a:txBody>
                  <a:tcPr/>
                </a:tc>
                <a:tc>
                  <a:txBody>
                    <a:bodyPr/>
                    <a:lstStyle/>
                    <a:p>
                      <a:r>
                        <a:rPr lang="en-US" sz="1000"/>
                        <a:t>1.5105%</a:t>
                      </a:r>
                    </a:p>
                  </a:txBody>
                  <a:tcPr/>
                </a:tc>
                <a:tc>
                  <a:txBody>
                    <a:bodyPr/>
                    <a:lstStyle/>
                    <a:p>
                      <a:r>
                        <a:rPr lang="en-US" sz="1000"/>
                        <a:t>0.0%</a:t>
                      </a:r>
                    </a:p>
                  </a:txBody>
                  <a:tcPr/>
                </a:tc>
                <a:extLst>
                  <a:ext uri="{0D108BD9-81ED-4DB2-BD59-A6C34878D82A}">
                    <a16:rowId xmlns:a16="http://schemas.microsoft.com/office/drawing/2014/main" val="2755712106"/>
                  </a:ext>
                </a:extLst>
              </a:tr>
              <a:tr h="370840">
                <a:tc>
                  <a:txBody>
                    <a:bodyPr/>
                    <a:lstStyle/>
                    <a:p>
                      <a:r>
                        <a:rPr lang="en-US" sz="1000"/>
                        <a:t>Mark's New York Bar</a:t>
                      </a:r>
                    </a:p>
                  </a:txBody>
                  <a:tcPr/>
                </a:tc>
                <a:tc>
                  <a:txBody>
                    <a:bodyPr/>
                    <a:lstStyle/>
                    <a:p>
                      <a:r>
                        <a:rPr lang="en-US" sz="1000"/>
                        <a:t>858</a:t>
                      </a:r>
                    </a:p>
                  </a:txBody>
                  <a:tcPr/>
                </a:tc>
                <a:tc>
                  <a:txBody>
                    <a:bodyPr/>
                    <a:lstStyle/>
                    <a:p>
                      <a:r>
                        <a:rPr lang="en-US" sz="1000"/>
                        <a:t>88</a:t>
                      </a:r>
                    </a:p>
                  </a:txBody>
                  <a:tcPr/>
                </a:tc>
                <a:tc>
                  <a:txBody>
                    <a:bodyPr/>
                    <a:lstStyle/>
                    <a:p>
                      <a:r>
                        <a:rPr lang="en-US" sz="1000"/>
                        <a:t>15</a:t>
                      </a:r>
                    </a:p>
                  </a:txBody>
                  <a:tcPr/>
                </a:tc>
                <a:tc>
                  <a:txBody>
                    <a:bodyPr/>
                    <a:lstStyle/>
                    <a:p>
                      <a:r>
                        <a:rPr lang="en-US" sz="1000"/>
                        <a:t>541</a:t>
                      </a:r>
                    </a:p>
                  </a:txBody>
                  <a:tcPr/>
                </a:tc>
                <a:tc>
                  <a:txBody>
                    <a:bodyPr/>
                    <a:lstStyle/>
                    <a:p>
                      <a:r>
                        <a:rPr lang="en-US" sz="1000"/>
                        <a:t>100</a:t>
                      </a:r>
                    </a:p>
                  </a:txBody>
                  <a:tcPr/>
                </a:tc>
                <a:tc>
                  <a:txBody>
                    <a:bodyPr/>
                    <a:lstStyle/>
                    <a:p>
                      <a:r>
                        <a:rPr lang="en-US" sz="1000"/>
                        <a:t>26</a:t>
                      </a:r>
                    </a:p>
                  </a:txBody>
                  <a:tcPr/>
                </a:tc>
                <a:tc>
                  <a:txBody>
                    <a:bodyPr/>
                    <a:lstStyle/>
                    <a:p>
                      <a:r>
                        <a:rPr lang="en-US" sz="1000"/>
                        <a:t>0</a:t>
                      </a:r>
                    </a:p>
                  </a:txBody>
                  <a:tcPr/>
                </a:tc>
                <a:tc>
                  <a:txBody>
                    <a:bodyPr/>
                    <a:lstStyle/>
                    <a:p>
                      <a:r>
                        <a:rPr lang="en-US" sz="1000"/>
                        <a:t>5.4627%</a:t>
                      </a:r>
                    </a:p>
                  </a:txBody>
                  <a:tcPr/>
                </a:tc>
                <a:tc>
                  <a:txBody>
                    <a:bodyPr/>
                    <a:lstStyle/>
                    <a:p>
                      <a:r>
                        <a:rPr lang="en-US" sz="1000"/>
                        <a:t>0.0%</a:t>
                      </a:r>
                    </a:p>
                  </a:txBody>
                  <a:tcPr/>
                </a:tc>
                <a:extLst>
                  <a:ext uri="{0D108BD9-81ED-4DB2-BD59-A6C34878D82A}">
                    <a16:rowId xmlns:a16="http://schemas.microsoft.com/office/drawing/2014/main" val="843133634"/>
                  </a:ext>
                </a:extLst>
              </a:tr>
            </a:tbl>
          </a:graphicData>
        </a:graphic>
      </p:graphicFrame>
      <p:sp>
        <p:nvSpPr>
          <p:cNvPr id="4" name="Text Placeholder 3">
            <a:extLst>
              <a:ext uri="{FF2B5EF4-FFF2-40B4-BE49-F238E27FC236}">
                <a16:creationId xmlns:a16="http://schemas.microsoft.com/office/drawing/2014/main" id="{090EB84F-8BAC-41F3-B42C-4E6D2FCC05B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44689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F22CB-A78E-477C-BB9D-2D97AA37DBE8}"/>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BCC3E15F-A4F5-42F6-903C-4496C362414D}"/>
              </a:ext>
            </a:extLst>
          </p:cNvPr>
          <p:cNvGraphicFramePr>
            <a:graphicFrameLocks noGrp="1"/>
          </p:cNvGraphicFramePr>
          <p:nvPr>
            <p:ph type="tbl" sz="quarter" idx="13"/>
            <p:extLst>
              <p:ext uri="{D42A27DB-BD31-4B8C-83A1-F6EECF244321}">
                <p14:modId xmlns:p14="http://schemas.microsoft.com/office/powerpoint/2010/main" val="4087095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0594078"/>
                    </a:ext>
                  </a:extLst>
                </a:gridCol>
                <a:gridCol w="1234440">
                  <a:extLst>
                    <a:ext uri="{9D8B030D-6E8A-4147-A177-3AD203B41FA5}">
                      <a16:colId xmlns:a16="http://schemas.microsoft.com/office/drawing/2014/main" val="2977400033"/>
                    </a:ext>
                  </a:extLst>
                </a:gridCol>
                <a:gridCol w="822960">
                  <a:extLst>
                    <a:ext uri="{9D8B030D-6E8A-4147-A177-3AD203B41FA5}">
                      <a16:colId xmlns:a16="http://schemas.microsoft.com/office/drawing/2014/main" val="2336615478"/>
                    </a:ext>
                  </a:extLst>
                </a:gridCol>
                <a:gridCol w="822960">
                  <a:extLst>
                    <a:ext uri="{9D8B030D-6E8A-4147-A177-3AD203B41FA5}">
                      <a16:colId xmlns:a16="http://schemas.microsoft.com/office/drawing/2014/main" val="1433935741"/>
                    </a:ext>
                  </a:extLst>
                </a:gridCol>
                <a:gridCol w="822960">
                  <a:extLst>
                    <a:ext uri="{9D8B030D-6E8A-4147-A177-3AD203B41FA5}">
                      <a16:colId xmlns:a16="http://schemas.microsoft.com/office/drawing/2014/main" val="1247067818"/>
                    </a:ext>
                  </a:extLst>
                </a:gridCol>
                <a:gridCol w="822960">
                  <a:extLst>
                    <a:ext uri="{9D8B030D-6E8A-4147-A177-3AD203B41FA5}">
                      <a16:colId xmlns:a16="http://schemas.microsoft.com/office/drawing/2014/main" val="1794677570"/>
                    </a:ext>
                  </a:extLst>
                </a:gridCol>
                <a:gridCol w="822960">
                  <a:extLst>
                    <a:ext uri="{9D8B030D-6E8A-4147-A177-3AD203B41FA5}">
                      <a16:colId xmlns:a16="http://schemas.microsoft.com/office/drawing/2014/main" val="2249458917"/>
                    </a:ext>
                  </a:extLst>
                </a:gridCol>
                <a:gridCol w="822960">
                  <a:extLst>
                    <a:ext uri="{9D8B030D-6E8A-4147-A177-3AD203B41FA5}">
                      <a16:colId xmlns:a16="http://schemas.microsoft.com/office/drawing/2014/main" val="1419142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798882715"/>
                  </a:ext>
                </a:extLst>
              </a:tr>
              <a:tr h="370840">
                <a:tc>
                  <a:txBody>
                    <a:bodyPr/>
                    <a:lstStyle/>
                    <a:p>
                      <a:r>
                        <a:rPr lang="de-DE" sz="1000"/>
                        <a:t>**** Hotel Winzer Wellness und Kuscheln</a:t>
                      </a:r>
                      <a:endParaRPr lang="en-US" sz="1000"/>
                    </a:p>
                  </a:txBody>
                  <a:tcPr/>
                </a:tc>
                <a:tc>
                  <a:txBody>
                    <a:bodyPr/>
                    <a:lstStyle/>
                    <a:p>
                      <a:r>
                        <a:rPr lang="en-US" sz="1000"/>
                        <a:t>14982</a:t>
                      </a:r>
                    </a:p>
                  </a:txBody>
                  <a:tcPr/>
                </a:tc>
                <a:tc>
                  <a:txBody>
                    <a:bodyPr/>
                    <a:lstStyle/>
                    <a:p>
                      <a:r>
                        <a:rPr lang="en-US" sz="1000"/>
                        <a:t>15</a:t>
                      </a:r>
                    </a:p>
                  </a:txBody>
                  <a:tcPr/>
                </a:tc>
                <a:tc>
                  <a:txBody>
                    <a:bodyPr/>
                    <a:lstStyle/>
                    <a:p>
                      <a:r>
                        <a:rPr lang="en-US" sz="1000"/>
                        <a:t>0.1%</a:t>
                      </a:r>
                    </a:p>
                  </a:txBody>
                  <a:tcPr/>
                </a:tc>
                <a:tc>
                  <a:txBody>
                    <a:bodyPr/>
                    <a:lstStyle/>
                    <a:p>
                      <a:r>
                        <a:rPr lang="en-US" sz="1000"/>
                        <a:t>38</a:t>
                      </a:r>
                    </a:p>
                  </a:txBody>
                  <a:tcPr/>
                </a:tc>
                <a:tc>
                  <a:txBody>
                    <a:bodyPr/>
                    <a:lstStyle/>
                    <a:p>
                      <a:r>
                        <a:rPr lang="en-US" sz="1000"/>
                        <a:t>0.3%</a:t>
                      </a:r>
                    </a:p>
                  </a:txBody>
                  <a:tcPr/>
                </a:tc>
                <a:tc>
                  <a:txBody>
                    <a:bodyPr/>
                    <a:lstStyle/>
                    <a:p>
                      <a:r>
                        <a:rPr lang="en-US" sz="1000"/>
                        <a:t>226</a:t>
                      </a:r>
                    </a:p>
                  </a:txBody>
                  <a:tcPr/>
                </a:tc>
                <a:tc>
                  <a:txBody>
                    <a:bodyPr/>
                    <a:lstStyle/>
                    <a:p>
                      <a:r>
                        <a:rPr lang="en-US" sz="1000"/>
                        <a:t>1.5%</a:t>
                      </a:r>
                    </a:p>
                  </a:txBody>
                  <a:tcPr/>
                </a:tc>
                <a:extLst>
                  <a:ext uri="{0D108BD9-81ED-4DB2-BD59-A6C34878D82A}">
                    <a16:rowId xmlns:a16="http://schemas.microsoft.com/office/drawing/2014/main" val="1977336353"/>
                  </a:ext>
                </a:extLst>
              </a:tr>
              <a:tr h="370840">
                <a:tc>
                  <a:txBody>
                    <a:bodyPr/>
                    <a:lstStyle/>
                    <a:p>
                      <a:r>
                        <a:rPr lang="en-US" sz="1000"/>
                        <a:t>Mark's New York Bar</a:t>
                      </a:r>
                    </a:p>
                  </a:txBody>
                  <a:tcPr/>
                </a:tc>
                <a:tc>
                  <a:txBody>
                    <a:bodyPr/>
                    <a:lstStyle/>
                    <a:p>
                      <a:r>
                        <a:rPr lang="en-US" sz="1000"/>
                        <a:t>858</a:t>
                      </a:r>
                    </a:p>
                  </a:txBody>
                  <a:tcPr/>
                </a:tc>
                <a:tc>
                  <a:txBody>
                    <a:bodyPr/>
                    <a:lstStyle/>
                    <a:p>
                      <a:r>
                        <a:rPr lang="en-US" sz="1000"/>
                        <a:t>0</a:t>
                      </a:r>
                    </a:p>
                  </a:txBody>
                  <a:tcPr/>
                </a:tc>
                <a:tc>
                  <a:txBody>
                    <a:bodyPr/>
                    <a:lstStyle/>
                    <a:p>
                      <a:r>
                        <a:rPr lang="en-US" sz="1000"/>
                        <a:t>0.0%</a:t>
                      </a:r>
                    </a:p>
                  </a:txBody>
                  <a:tcPr/>
                </a:tc>
                <a:tc>
                  <a:txBody>
                    <a:bodyPr/>
                    <a:lstStyle/>
                    <a:p>
                      <a:r>
                        <a:rPr lang="en-US" sz="1000"/>
                        <a:t>4</a:t>
                      </a:r>
                    </a:p>
                  </a:txBody>
                  <a:tcPr/>
                </a:tc>
                <a:tc>
                  <a:txBody>
                    <a:bodyPr/>
                    <a:lstStyle/>
                    <a:p>
                      <a:r>
                        <a:rPr lang="en-US" sz="1000"/>
                        <a:t>0.5%</a:t>
                      </a:r>
                    </a:p>
                  </a:txBody>
                  <a:tcPr/>
                </a:tc>
                <a:tc>
                  <a:txBody>
                    <a:bodyPr/>
                    <a:lstStyle/>
                    <a:p>
                      <a:r>
                        <a:rPr lang="en-US" sz="1000"/>
                        <a:t>88</a:t>
                      </a:r>
                    </a:p>
                  </a:txBody>
                  <a:tcPr/>
                </a:tc>
                <a:tc>
                  <a:txBody>
                    <a:bodyPr/>
                    <a:lstStyle/>
                    <a:p>
                      <a:r>
                        <a:rPr lang="en-US" sz="1000"/>
                        <a:t>11.4%</a:t>
                      </a:r>
                    </a:p>
                  </a:txBody>
                  <a:tcPr/>
                </a:tc>
                <a:extLst>
                  <a:ext uri="{0D108BD9-81ED-4DB2-BD59-A6C34878D82A}">
                    <a16:rowId xmlns:a16="http://schemas.microsoft.com/office/drawing/2014/main" val="3982080537"/>
                  </a:ext>
                </a:extLst>
              </a:tr>
            </a:tbl>
          </a:graphicData>
        </a:graphic>
      </p:graphicFrame>
      <p:sp>
        <p:nvSpPr>
          <p:cNvPr id="4" name="Text Placeholder 3">
            <a:extLst>
              <a:ext uri="{FF2B5EF4-FFF2-40B4-BE49-F238E27FC236}">
                <a16:creationId xmlns:a16="http://schemas.microsoft.com/office/drawing/2014/main" id="{4AD44F3A-AAE4-4A4A-A958-93075DC8AF9D}"/>
              </a:ext>
            </a:extLst>
          </p:cNvPr>
          <p:cNvSpPr>
            <a:spLocks noGrp="1"/>
          </p:cNvSpPr>
          <p:nvPr>
            <p:ph type="body" sz="quarter" idx="14"/>
          </p:nvPr>
        </p:nvSpPr>
        <p:spPr/>
        <p:txBody>
          <a:bodyPr/>
          <a:lstStyle/>
          <a:p>
            <a:r>
              <a:rPr lang="en-US"/>
              <a:t>10/31/2017 - 11/30/2017</a:t>
            </a:r>
          </a:p>
        </p:txBody>
      </p:sp>
    </p:spTree>
    <p:extLst>
      <p:ext uri="{BB962C8B-B14F-4D97-AF65-F5344CB8AC3E}">
        <p14:creationId xmlns:p14="http://schemas.microsoft.com/office/powerpoint/2010/main" val="4154743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FB9E1-0FA0-4C62-9760-39005DA0DE4C}"/>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85F65AE3-7C2C-4696-8FB1-6DF948A9BFAF}"/>
              </a:ext>
            </a:extLst>
          </p:cNvPr>
          <p:cNvGraphicFramePr>
            <a:graphicFrameLocks noGrp="1"/>
          </p:cNvGraphicFramePr>
          <p:nvPr>
            <p:ph type="tbl" sz="quarter" idx="13"/>
            <p:extLst>
              <p:ext uri="{D42A27DB-BD31-4B8C-83A1-F6EECF244321}">
                <p14:modId xmlns:p14="http://schemas.microsoft.com/office/powerpoint/2010/main" val="1838477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98775681"/>
                    </a:ext>
                  </a:extLst>
                </a:gridCol>
                <a:gridCol w="740664">
                  <a:extLst>
                    <a:ext uri="{9D8B030D-6E8A-4147-A177-3AD203B41FA5}">
                      <a16:colId xmlns:a16="http://schemas.microsoft.com/office/drawing/2014/main" val="601347588"/>
                    </a:ext>
                  </a:extLst>
                </a:gridCol>
                <a:gridCol w="740664">
                  <a:extLst>
                    <a:ext uri="{9D8B030D-6E8A-4147-A177-3AD203B41FA5}">
                      <a16:colId xmlns:a16="http://schemas.microsoft.com/office/drawing/2014/main" val="3154507278"/>
                    </a:ext>
                  </a:extLst>
                </a:gridCol>
                <a:gridCol w="740664">
                  <a:extLst>
                    <a:ext uri="{9D8B030D-6E8A-4147-A177-3AD203B41FA5}">
                      <a16:colId xmlns:a16="http://schemas.microsoft.com/office/drawing/2014/main" val="290911710"/>
                    </a:ext>
                  </a:extLst>
                </a:gridCol>
                <a:gridCol w="740664">
                  <a:extLst>
                    <a:ext uri="{9D8B030D-6E8A-4147-A177-3AD203B41FA5}">
                      <a16:colId xmlns:a16="http://schemas.microsoft.com/office/drawing/2014/main" val="1803321146"/>
                    </a:ext>
                  </a:extLst>
                </a:gridCol>
                <a:gridCol w="740664">
                  <a:extLst>
                    <a:ext uri="{9D8B030D-6E8A-4147-A177-3AD203B41FA5}">
                      <a16:colId xmlns:a16="http://schemas.microsoft.com/office/drawing/2014/main" val="3070674615"/>
                    </a:ext>
                  </a:extLst>
                </a:gridCol>
                <a:gridCol w="740664">
                  <a:extLst>
                    <a:ext uri="{9D8B030D-6E8A-4147-A177-3AD203B41FA5}">
                      <a16:colId xmlns:a16="http://schemas.microsoft.com/office/drawing/2014/main" val="1468558542"/>
                    </a:ext>
                  </a:extLst>
                </a:gridCol>
                <a:gridCol w="740664">
                  <a:extLst>
                    <a:ext uri="{9D8B030D-6E8A-4147-A177-3AD203B41FA5}">
                      <a16:colId xmlns:a16="http://schemas.microsoft.com/office/drawing/2014/main" val="3723465867"/>
                    </a:ext>
                  </a:extLst>
                </a:gridCol>
                <a:gridCol w="740664">
                  <a:extLst>
                    <a:ext uri="{9D8B030D-6E8A-4147-A177-3AD203B41FA5}">
                      <a16:colId xmlns:a16="http://schemas.microsoft.com/office/drawing/2014/main" val="2126916630"/>
                    </a:ext>
                  </a:extLst>
                </a:gridCol>
                <a:gridCol w="740664">
                  <a:extLst>
                    <a:ext uri="{9D8B030D-6E8A-4147-A177-3AD203B41FA5}">
                      <a16:colId xmlns:a16="http://schemas.microsoft.com/office/drawing/2014/main" val="23220356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93311638"/>
                  </a:ext>
                </a:extLst>
              </a:tr>
              <a:tr h="370840">
                <a:tc>
                  <a:txBody>
                    <a:bodyPr/>
                    <a:lstStyle/>
                    <a:p>
                      <a:r>
                        <a:rPr lang="de-DE" sz="1000"/>
                        <a:t>**** Hotel Winzer Wellness und Kuscheln</a:t>
                      </a:r>
                      <a:endParaRPr lang="en-US" sz="1000"/>
                    </a:p>
                  </a:txBody>
                  <a:tcPr/>
                </a:tc>
                <a:tc>
                  <a:txBody>
                    <a:bodyPr/>
                    <a:lstStyle/>
                    <a:p>
                      <a:r>
                        <a:rPr lang="en-US" sz="1000"/>
                        <a:t>14982</a:t>
                      </a:r>
                    </a:p>
                  </a:txBody>
                  <a:tcPr/>
                </a:tc>
                <a:tc>
                  <a:txBody>
                    <a:bodyPr/>
                    <a:lstStyle/>
                    <a:p>
                      <a:r>
                        <a:rPr lang="en-US" sz="1000"/>
                        <a:t>226</a:t>
                      </a:r>
                    </a:p>
                  </a:txBody>
                  <a:tcPr/>
                </a:tc>
                <a:tc>
                  <a:txBody>
                    <a:bodyPr/>
                    <a:lstStyle/>
                    <a:p>
                      <a:r>
                        <a:rPr lang="en-US" sz="1000"/>
                        <a:t>10</a:t>
                      </a:r>
                    </a:p>
                  </a:txBody>
                  <a:tcPr/>
                </a:tc>
                <a:tc>
                  <a:txBody>
                    <a:bodyPr/>
                    <a:lstStyle/>
                    <a:p>
                      <a:r>
                        <a:rPr lang="en-US" sz="1000"/>
                        <a:t>1884</a:t>
                      </a:r>
                    </a:p>
                  </a:txBody>
                  <a:tcPr/>
                </a:tc>
                <a:tc>
                  <a:txBody>
                    <a:bodyPr/>
                    <a:lstStyle/>
                    <a:p>
                      <a:r>
                        <a:rPr lang="en-US" sz="1000"/>
                        <a:t>292</a:t>
                      </a:r>
                    </a:p>
                  </a:txBody>
                  <a:tcPr/>
                </a:tc>
                <a:tc>
                  <a:txBody>
                    <a:bodyPr/>
                    <a:lstStyle/>
                    <a:p>
                      <a:r>
                        <a:rPr lang="en-US" sz="1000"/>
                        <a:t>70</a:t>
                      </a:r>
                    </a:p>
                  </a:txBody>
                  <a:tcPr/>
                </a:tc>
                <a:tc>
                  <a:txBody>
                    <a:bodyPr/>
                    <a:lstStyle/>
                    <a:p>
                      <a:r>
                        <a:rPr lang="en-US" sz="1000"/>
                        <a:t>1</a:t>
                      </a:r>
                    </a:p>
                  </a:txBody>
                  <a:tcPr/>
                </a:tc>
                <a:tc>
                  <a:txBody>
                    <a:bodyPr/>
                    <a:lstStyle/>
                    <a:p>
                      <a:r>
                        <a:rPr lang="en-US" sz="1000"/>
                        <a:t>1.5105%</a:t>
                      </a:r>
                    </a:p>
                  </a:txBody>
                  <a:tcPr/>
                </a:tc>
                <a:tc>
                  <a:txBody>
                    <a:bodyPr/>
                    <a:lstStyle/>
                    <a:p>
                      <a:r>
                        <a:rPr lang="en-US" sz="1000"/>
                        <a:t>100.0%</a:t>
                      </a:r>
                    </a:p>
                  </a:txBody>
                  <a:tcPr/>
                </a:tc>
                <a:extLst>
                  <a:ext uri="{0D108BD9-81ED-4DB2-BD59-A6C34878D82A}">
                    <a16:rowId xmlns:a16="http://schemas.microsoft.com/office/drawing/2014/main" val="318718322"/>
                  </a:ext>
                </a:extLst>
              </a:tr>
              <a:tr h="370840">
                <a:tc>
                  <a:txBody>
                    <a:bodyPr/>
                    <a:lstStyle/>
                    <a:p>
                      <a:r>
                        <a:rPr lang="en-US" sz="1000"/>
                        <a:t>Mark's New York Bar</a:t>
                      </a:r>
                    </a:p>
                  </a:txBody>
                  <a:tcPr/>
                </a:tc>
                <a:tc>
                  <a:txBody>
                    <a:bodyPr/>
                    <a:lstStyle/>
                    <a:p>
                      <a:r>
                        <a:rPr lang="en-US" sz="1000"/>
                        <a:t>858</a:t>
                      </a:r>
                    </a:p>
                  </a:txBody>
                  <a:tcPr/>
                </a:tc>
                <a:tc>
                  <a:txBody>
                    <a:bodyPr/>
                    <a:lstStyle/>
                    <a:p>
                      <a:r>
                        <a:rPr lang="en-US" sz="1000"/>
                        <a:t>88</a:t>
                      </a:r>
                    </a:p>
                  </a:txBody>
                  <a:tcPr/>
                </a:tc>
                <a:tc>
                  <a:txBody>
                    <a:bodyPr/>
                    <a:lstStyle/>
                    <a:p>
                      <a:r>
                        <a:rPr lang="en-US" sz="1000"/>
                        <a:t>15</a:t>
                      </a:r>
                    </a:p>
                  </a:txBody>
                  <a:tcPr/>
                </a:tc>
                <a:tc>
                  <a:txBody>
                    <a:bodyPr/>
                    <a:lstStyle/>
                    <a:p>
                      <a:r>
                        <a:rPr lang="en-US" sz="1000"/>
                        <a:t>541</a:t>
                      </a:r>
                    </a:p>
                  </a:txBody>
                  <a:tcPr/>
                </a:tc>
                <a:tc>
                  <a:txBody>
                    <a:bodyPr/>
                    <a:lstStyle/>
                    <a:p>
                      <a:r>
                        <a:rPr lang="en-US" sz="1000"/>
                        <a:t>100</a:t>
                      </a:r>
                    </a:p>
                  </a:txBody>
                  <a:tcPr/>
                </a:tc>
                <a:tc>
                  <a:txBody>
                    <a:bodyPr/>
                    <a:lstStyle/>
                    <a:p>
                      <a:r>
                        <a:rPr lang="en-US" sz="1000"/>
                        <a:t>26</a:t>
                      </a:r>
                    </a:p>
                  </a:txBody>
                  <a:tcPr/>
                </a:tc>
                <a:tc>
                  <a:txBody>
                    <a:bodyPr/>
                    <a:lstStyle/>
                    <a:p>
                      <a:r>
                        <a:rPr lang="en-US" sz="1000"/>
                        <a:t>0</a:t>
                      </a:r>
                    </a:p>
                  </a:txBody>
                  <a:tcPr/>
                </a:tc>
                <a:tc>
                  <a:txBody>
                    <a:bodyPr/>
                    <a:lstStyle/>
                    <a:p>
                      <a:r>
                        <a:rPr lang="en-US" sz="1000"/>
                        <a:t>5.4627%</a:t>
                      </a:r>
                    </a:p>
                  </a:txBody>
                  <a:tcPr/>
                </a:tc>
                <a:tc>
                  <a:txBody>
                    <a:bodyPr/>
                    <a:lstStyle/>
                    <a:p>
                      <a:r>
                        <a:rPr lang="en-US" sz="1000"/>
                        <a:t>0.0%</a:t>
                      </a:r>
                    </a:p>
                  </a:txBody>
                  <a:tcPr/>
                </a:tc>
                <a:extLst>
                  <a:ext uri="{0D108BD9-81ED-4DB2-BD59-A6C34878D82A}">
                    <a16:rowId xmlns:a16="http://schemas.microsoft.com/office/drawing/2014/main" val="3923324172"/>
                  </a:ext>
                </a:extLst>
              </a:tr>
            </a:tbl>
          </a:graphicData>
        </a:graphic>
      </p:graphicFrame>
      <p:sp>
        <p:nvSpPr>
          <p:cNvPr id="4" name="Text Placeholder 3">
            <a:extLst>
              <a:ext uri="{FF2B5EF4-FFF2-40B4-BE49-F238E27FC236}">
                <a16:creationId xmlns:a16="http://schemas.microsoft.com/office/drawing/2014/main" id="{A82DE71E-DEE8-4405-B505-92047393F04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02286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E79C0-671F-4FBC-89AA-F9D4C6487BF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3882F2A-86FC-4DC0-A04A-27CF91E4369B}"/>
              </a:ext>
            </a:extLst>
          </p:cNvPr>
          <p:cNvGraphicFramePr>
            <a:graphicFrameLocks noGrp="1"/>
          </p:cNvGraphicFramePr>
          <p:nvPr>
            <p:ph type="chart" sz="quarter" idx="13"/>
            <p:extLst>
              <p:ext uri="{D42A27DB-BD31-4B8C-83A1-F6EECF244321}">
                <p14:modId xmlns:p14="http://schemas.microsoft.com/office/powerpoint/2010/main" val="2030831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E3A105-8D1F-4346-82C3-FDE89FE5EF7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F61A546-902D-4C46-9B78-EB3D0937C7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6886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BC639-D604-4FC1-9730-703128CBD1A9}"/>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B56DFDF0-0844-45EF-9A87-FC2444A09A8D}"/>
              </a:ext>
            </a:extLst>
          </p:cNvPr>
          <p:cNvGraphicFramePr>
            <a:graphicFrameLocks noGrp="1"/>
          </p:cNvGraphicFramePr>
          <p:nvPr>
            <p:ph type="chart" sz="quarter" idx="13"/>
            <p:extLst>
              <p:ext uri="{D42A27DB-BD31-4B8C-83A1-F6EECF244321}">
                <p14:modId xmlns:p14="http://schemas.microsoft.com/office/powerpoint/2010/main" val="1610497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5E3712-5963-4547-96F1-9D08904A906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6CB7927-1AC6-4755-9D1C-D6122FB471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2345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5635B-17E4-458D-A4AE-2D92346DB423}"/>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2891AB0C-0D31-451B-9F12-41121A3DAC3E}"/>
              </a:ext>
            </a:extLst>
          </p:cNvPr>
          <p:cNvGraphicFramePr>
            <a:graphicFrameLocks noGrp="1"/>
          </p:cNvGraphicFramePr>
          <p:nvPr>
            <p:ph type="chart" sz="quarter" idx="13"/>
            <p:extLst>
              <p:ext uri="{D42A27DB-BD31-4B8C-83A1-F6EECF244321}">
                <p14:modId xmlns:p14="http://schemas.microsoft.com/office/powerpoint/2010/main" val="1560677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923FDA-8263-40C3-8CEB-2D9042B06299}"/>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4FC9EE5-36FD-4C20-94A9-F586ADEF16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3422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57F4-778E-44BF-9E0D-DCAFECA051A9}"/>
              </a:ext>
            </a:extLst>
          </p:cNvPr>
          <p:cNvSpPr>
            <a:spLocks noGrp="1"/>
          </p:cNvSpPr>
          <p:nvPr>
            <p:ph type="title"/>
          </p:nvPr>
        </p:nvSpPr>
        <p:spPr/>
        <p:txBody>
          <a:bodyPr/>
          <a:lstStyle/>
          <a:p>
            <a:r>
              <a:rPr lang="de-DE"/>
              <a:t>Eigene Beiträge (Postings) - 1 of 9</a:t>
            </a:r>
            <a:endParaRPr lang="en-US"/>
          </a:p>
        </p:txBody>
      </p:sp>
      <p:graphicFrame>
        <p:nvGraphicFramePr>
          <p:cNvPr id="5" name="Table Placeholder 4">
            <a:extLst>
              <a:ext uri="{FF2B5EF4-FFF2-40B4-BE49-F238E27FC236}">
                <a16:creationId xmlns:a16="http://schemas.microsoft.com/office/drawing/2014/main" id="{D0E3D88D-0F42-4922-AA4F-6FE16EAC16FA}"/>
              </a:ext>
            </a:extLst>
          </p:cNvPr>
          <p:cNvGraphicFramePr>
            <a:graphicFrameLocks noGrp="1"/>
          </p:cNvGraphicFramePr>
          <p:nvPr>
            <p:ph type="tbl" sz="quarter" idx="13"/>
            <p:extLst>
              <p:ext uri="{D42A27DB-BD31-4B8C-83A1-F6EECF244321}">
                <p14:modId xmlns:p14="http://schemas.microsoft.com/office/powerpoint/2010/main" val="3930420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80735074"/>
                    </a:ext>
                  </a:extLst>
                </a:gridCol>
                <a:gridCol w="658368">
                  <a:extLst>
                    <a:ext uri="{9D8B030D-6E8A-4147-A177-3AD203B41FA5}">
                      <a16:colId xmlns:a16="http://schemas.microsoft.com/office/drawing/2014/main" val="949124242"/>
                    </a:ext>
                  </a:extLst>
                </a:gridCol>
                <a:gridCol w="658368">
                  <a:extLst>
                    <a:ext uri="{9D8B030D-6E8A-4147-A177-3AD203B41FA5}">
                      <a16:colId xmlns:a16="http://schemas.microsoft.com/office/drawing/2014/main" val="3963108373"/>
                    </a:ext>
                  </a:extLst>
                </a:gridCol>
                <a:gridCol w="658368">
                  <a:extLst>
                    <a:ext uri="{9D8B030D-6E8A-4147-A177-3AD203B41FA5}">
                      <a16:colId xmlns:a16="http://schemas.microsoft.com/office/drawing/2014/main" val="594687952"/>
                    </a:ext>
                  </a:extLst>
                </a:gridCol>
                <a:gridCol w="658368">
                  <a:extLst>
                    <a:ext uri="{9D8B030D-6E8A-4147-A177-3AD203B41FA5}">
                      <a16:colId xmlns:a16="http://schemas.microsoft.com/office/drawing/2014/main" val="244505633"/>
                    </a:ext>
                  </a:extLst>
                </a:gridCol>
                <a:gridCol w="658368">
                  <a:extLst>
                    <a:ext uri="{9D8B030D-6E8A-4147-A177-3AD203B41FA5}">
                      <a16:colId xmlns:a16="http://schemas.microsoft.com/office/drawing/2014/main" val="167441895"/>
                    </a:ext>
                  </a:extLst>
                </a:gridCol>
                <a:gridCol w="658368">
                  <a:extLst>
                    <a:ext uri="{9D8B030D-6E8A-4147-A177-3AD203B41FA5}">
                      <a16:colId xmlns:a16="http://schemas.microsoft.com/office/drawing/2014/main" val="381141808"/>
                    </a:ext>
                  </a:extLst>
                </a:gridCol>
                <a:gridCol w="658368">
                  <a:extLst>
                    <a:ext uri="{9D8B030D-6E8A-4147-A177-3AD203B41FA5}">
                      <a16:colId xmlns:a16="http://schemas.microsoft.com/office/drawing/2014/main" val="1687241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561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- 2017-11-30 08:00:00</a:t>
                      </a:r>
                      <a:r>
                        <a:rPr kumimoji="0" lang="de-DE" sz="1000" b="0" i="0" u="none" strike="noStrike" kern="1200" cap="none" spc="0" normalizeH="0" baseline="0" noProof="0">
                          <a:ln>
                            <a:noFill/>
                          </a:ln>
                          <a:solidFill>
                            <a:prstClr val="black"/>
                          </a:solidFill>
                          <a:effectLst/>
                          <a:uLnTx/>
                          <a:uFillTx/>
                          <a:latin typeface="+mn-lt"/>
                          <a:ea typeface="+mn-ea"/>
                          <a:cs typeface="+mn-cs"/>
                        </a:rPr>
                        <a:t>
"Jeder Tag, an dem du nicht lächelst, ist ein verlorener Tag." 
(Charlie Chaplin)
In diesem Sinne wünschen Wir euch einen fröhlichen Start in den 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1548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- 2017-11-29 14:45:15</a:t>
                      </a:r>
                      <a:r>
                        <a:rPr kumimoji="0" lang="de-DE" sz="1000" b="0" i="0" u="none" strike="noStrike" kern="1200" cap="none" spc="0" normalizeH="0" baseline="0" noProof="0">
                          <a:ln>
                            <a:noFill/>
                          </a:ln>
                          <a:solidFill>
                            <a:prstClr val="black"/>
                          </a:solidFill>
                          <a:effectLst/>
                          <a:uLnTx/>
                          <a:uFillTx/>
                          <a:latin typeface="+mn-lt"/>
                          <a:ea typeface="+mn-ea"/>
                          <a:cs typeface="+mn-cs"/>
                        </a:rPr>
                        <a:t>
Ich habe heute von einem geschätzten Kollegen namens Jörg einen einen Tipp erhalten zum reinhören.
Interessant für jeden interessierten Bildunkstrinker!
English required!
#entreliquor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1830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- 2017-11-29 13:06:46</a:t>
                      </a:r>
                      <a:r>
                        <a:rPr kumimoji="0" lang="en-US" sz="1000" b="0" i="0" u="none" strike="noStrike" kern="1200" cap="none" spc="0" normalizeH="0" baseline="0" noProof="0">
                          <a:ln>
                            <a:noFill/>
                          </a:ln>
                          <a:solidFill>
                            <a:prstClr val="black"/>
                          </a:solidFill>
                          <a:effectLst/>
                          <a:uLnTx/>
                          <a:uFillTx/>
                          <a:latin typeface="+mn-lt"/>
                          <a:ea typeface="+mn-ea"/>
                          <a:cs typeface="+mn-cs"/>
                        </a:rPr>
                        <a:t>
Today... Serious talk about security!
Booom!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5475861"/>
                  </a:ext>
                </a:extLst>
              </a:tr>
            </a:tbl>
          </a:graphicData>
        </a:graphic>
      </p:graphicFrame>
      <p:sp>
        <p:nvSpPr>
          <p:cNvPr id="4" name="Text Placeholder 3">
            <a:extLst>
              <a:ext uri="{FF2B5EF4-FFF2-40B4-BE49-F238E27FC236}">
                <a16:creationId xmlns:a16="http://schemas.microsoft.com/office/drawing/2014/main" id="{1A4690FA-A5BE-4DD5-B170-8E6965EAA71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87649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C2150-4D6C-4E46-94D0-AB9E67803C0B}"/>
              </a:ext>
            </a:extLst>
          </p:cNvPr>
          <p:cNvSpPr>
            <a:spLocks noGrp="1"/>
          </p:cNvSpPr>
          <p:nvPr>
            <p:ph type="title"/>
          </p:nvPr>
        </p:nvSpPr>
        <p:spPr/>
        <p:txBody>
          <a:bodyPr/>
          <a:lstStyle/>
          <a:p>
            <a:r>
              <a:rPr lang="de-DE"/>
              <a:t>Eigene Beiträge (Postings) - 2 of 9</a:t>
            </a:r>
            <a:endParaRPr lang="en-US"/>
          </a:p>
        </p:txBody>
      </p:sp>
      <p:graphicFrame>
        <p:nvGraphicFramePr>
          <p:cNvPr id="5" name="Table Placeholder 4">
            <a:extLst>
              <a:ext uri="{FF2B5EF4-FFF2-40B4-BE49-F238E27FC236}">
                <a16:creationId xmlns:a16="http://schemas.microsoft.com/office/drawing/2014/main" id="{6ABDF1D2-1213-4BC2-88ED-8046467A28A5}"/>
              </a:ext>
            </a:extLst>
          </p:cNvPr>
          <p:cNvGraphicFramePr>
            <a:graphicFrameLocks noGrp="1"/>
          </p:cNvGraphicFramePr>
          <p:nvPr>
            <p:ph type="tbl" sz="quarter" idx="13"/>
            <p:extLst>
              <p:ext uri="{D42A27DB-BD31-4B8C-83A1-F6EECF244321}">
                <p14:modId xmlns:p14="http://schemas.microsoft.com/office/powerpoint/2010/main" val="2004681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58651102"/>
                    </a:ext>
                  </a:extLst>
                </a:gridCol>
                <a:gridCol w="658368">
                  <a:extLst>
                    <a:ext uri="{9D8B030D-6E8A-4147-A177-3AD203B41FA5}">
                      <a16:colId xmlns:a16="http://schemas.microsoft.com/office/drawing/2014/main" val="4119234784"/>
                    </a:ext>
                  </a:extLst>
                </a:gridCol>
                <a:gridCol w="658368">
                  <a:extLst>
                    <a:ext uri="{9D8B030D-6E8A-4147-A177-3AD203B41FA5}">
                      <a16:colId xmlns:a16="http://schemas.microsoft.com/office/drawing/2014/main" val="3201405803"/>
                    </a:ext>
                  </a:extLst>
                </a:gridCol>
                <a:gridCol w="658368">
                  <a:extLst>
                    <a:ext uri="{9D8B030D-6E8A-4147-A177-3AD203B41FA5}">
                      <a16:colId xmlns:a16="http://schemas.microsoft.com/office/drawing/2014/main" val="2072569400"/>
                    </a:ext>
                  </a:extLst>
                </a:gridCol>
                <a:gridCol w="658368">
                  <a:extLst>
                    <a:ext uri="{9D8B030D-6E8A-4147-A177-3AD203B41FA5}">
                      <a16:colId xmlns:a16="http://schemas.microsoft.com/office/drawing/2014/main" val="2136908484"/>
                    </a:ext>
                  </a:extLst>
                </a:gridCol>
                <a:gridCol w="658368">
                  <a:extLst>
                    <a:ext uri="{9D8B030D-6E8A-4147-A177-3AD203B41FA5}">
                      <a16:colId xmlns:a16="http://schemas.microsoft.com/office/drawing/2014/main" val="280448559"/>
                    </a:ext>
                  </a:extLst>
                </a:gridCol>
                <a:gridCol w="658368">
                  <a:extLst>
                    <a:ext uri="{9D8B030D-6E8A-4147-A177-3AD203B41FA5}">
                      <a16:colId xmlns:a16="http://schemas.microsoft.com/office/drawing/2014/main" val="2271578693"/>
                    </a:ext>
                  </a:extLst>
                </a:gridCol>
                <a:gridCol w="658368">
                  <a:extLst>
                    <a:ext uri="{9D8B030D-6E8A-4147-A177-3AD203B41FA5}">
                      <a16:colId xmlns:a16="http://schemas.microsoft.com/office/drawing/2014/main" val="2280454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5582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- 2017-11-28 19:30:00</a:t>
                      </a:r>
                      <a:r>
                        <a:rPr kumimoji="0" lang="de-DE" sz="1000" b="0" i="0" u="none" strike="noStrike" kern="1200" cap="none" spc="0" normalizeH="0" baseline="0" noProof="0">
                          <a:ln>
                            <a:noFill/>
                          </a:ln>
                          <a:solidFill>
                            <a:prstClr val="black"/>
                          </a:solidFill>
                          <a:effectLst/>
                          <a:uLnTx/>
                          <a:uFillTx/>
                          <a:latin typeface="+mn-lt"/>
                          <a:ea typeface="+mn-ea"/>
                          <a:cs typeface="+mn-cs"/>
                        </a:rPr>
                        <a:t>
😍 Kuschelurlaub mit Whirlpool-Zimmer 😍
Hattet ihr schon einen Romantikurlaub und dazu ein Zimmer mit Whirlpool?! Gerade wenn es draußen kalt ist, will man die Wärme seines Partners spüren...wir im Hotel Winzer machen das auf außergewöhnliche Art und Weise möglich...
 — Products shown: Sweet Dreams.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15610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- 2017-11-25 01:00:04</a:t>
                      </a:r>
                      <a:r>
                        <a:rPr kumimoji="0" lang="de-DE" sz="1000" b="0" i="0" u="none" strike="noStrike" kern="1200" cap="none" spc="0" normalizeH="0" baseline="0" noProof="0">
                          <a:ln>
                            <a:noFill/>
                          </a:ln>
                          <a:solidFill>
                            <a:prstClr val="black"/>
                          </a:solidFill>
                          <a:effectLst/>
                          <a:uLnTx/>
                          <a:uFillTx/>
                          <a:latin typeface="+mn-lt"/>
                          <a:ea typeface="+mn-ea"/>
                          <a:cs typeface="+mn-cs"/>
                        </a:rPr>
                        <a:t>
Wow heute ist echt ein Wahnsinns Tag!
Tolle Stimmung, gute Live Musik mit Wolfgang und angefahrene Drinks!
Aber jetzt is gut für heute...
Peace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4941587"/>
                  </a:ext>
                </a:extLst>
              </a:tr>
            </a:tbl>
          </a:graphicData>
        </a:graphic>
      </p:graphicFrame>
      <p:sp>
        <p:nvSpPr>
          <p:cNvPr id="4" name="Text Placeholder 3">
            <a:extLst>
              <a:ext uri="{FF2B5EF4-FFF2-40B4-BE49-F238E27FC236}">
                <a16:creationId xmlns:a16="http://schemas.microsoft.com/office/drawing/2014/main" id="{2023A20B-15F5-45D8-A5AD-1FE49FF9E8D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76656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837B7-306A-434A-83F3-63D118612A41}"/>
              </a:ext>
            </a:extLst>
          </p:cNvPr>
          <p:cNvSpPr>
            <a:spLocks noGrp="1"/>
          </p:cNvSpPr>
          <p:nvPr>
            <p:ph type="title"/>
          </p:nvPr>
        </p:nvSpPr>
        <p:spPr/>
        <p:txBody>
          <a:bodyPr/>
          <a:lstStyle/>
          <a:p>
            <a:r>
              <a:rPr lang="de-DE"/>
              <a:t>Eigene Beiträge (Postings) - 3 of 9</a:t>
            </a:r>
            <a:endParaRPr lang="en-US"/>
          </a:p>
        </p:txBody>
      </p:sp>
      <p:graphicFrame>
        <p:nvGraphicFramePr>
          <p:cNvPr id="5" name="Table Placeholder 4">
            <a:extLst>
              <a:ext uri="{FF2B5EF4-FFF2-40B4-BE49-F238E27FC236}">
                <a16:creationId xmlns:a16="http://schemas.microsoft.com/office/drawing/2014/main" id="{8E3B13DF-73AB-4791-9DB0-0D2C4BF66325}"/>
              </a:ext>
            </a:extLst>
          </p:cNvPr>
          <p:cNvGraphicFramePr>
            <a:graphicFrameLocks noGrp="1"/>
          </p:cNvGraphicFramePr>
          <p:nvPr>
            <p:ph type="tbl" sz="quarter" idx="13"/>
            <p:extLst>
              <p:ext uri="{D42A27DB-BD31-4B8C-83A1-F6EECF244321}">
                <p14:modId xmlns:p14="http://schemas.microsoft.com/office/powerpoint/2010/main" val="1729700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4818031"/>
                    </a:ext>
                  </a:extLst>
                </a:gridCol>
                <a:gridCol w="658368">
                  <a:extLst>
                    <a:ext uri="{9D8B030D-6E8A-4147-A177-3AD203B41FA5}">
                      <a16:colId xmlns:a16="http://schemas.microsoft.com/office/drawing/2014/main" val="4007456712"/>
                    </a:ext>
                  </a:extLst>
                </a:gridCol>
                <a:gridCol w="658368">
                  <a:extLst>
                    <a:ext uri="{9D8B030D-6E8A-4147-A177-3AD203B41FA5}">
                      <a16:colId xmlns:a16="http://schemas.microsoft.com/office/drawing/2014/main" val="1367032405"/>
                    </a:ext>
                  </a:extLst>
                </a:gridCol>
                <a:gridCol w="658368">
                  <a:extLst>
                    <a:ext uri="{9D8B030D-6E8A-4147-A177-3AD203B41FA5}">
                      <a16:colId xmlns:a16="http://schemas.microsoft.com/office/drawing/2014/main" val="1717899758"/>
                    </a:ext>
                  </a:extLst>
                </a:gridCol>
                <a:gridCol w="658368">
                  <a:extLst>
                    <a:ext uri="{9D8B030D-6E8A-4147-A177-3AD203B41FA5}">
                      <a16:colId xmlns:a16="http://schemas.microsoft.com/office/drawing/2014/main" val="3837487802"/>
                    </a:ext>
                  </a:extLst>
                </a:gridCol>
                <a:gridCol w="658368">
                  <a:extLst>
                    <a:ext uri="{9D8B030D-6E8A-4147-A177-3AD203B41FA5}">
                      <a16:colId xmlns:a16="http://schemas.microsoft.com/office/drawing/2014/main" val="2015097450"/>
                    </a:ext>
                  </a:extLst>
                </a:gridCol>
                <a:gridCol w="658368">
                  <a:extLst>
                    <a:ext uri="{9D8B030D-6E8A-4147-A177-3AD203B41FA5}">
                      <a16:colId xmlns:a16="http://schemas.microsoft.com/office/drawing/2014/main" val="299187430"/>
                    </a:ext>
                  </a:extLst>
                </a:gridCol>
                <a:gridCol w="658368">
                  <a:extLst>
                    <a:ext uri="{9D8B030D-6E8A-4147-A177-3AD203B41FA5}">
                      <a16:colId xmlns:a16="http://schemas.microsoft.com/office/drawing/2014/main" val="452558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5551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- 2017-11-21 23:21:03</a:t>
                      </a:r>
                      <a:r>
                        <a:rPr kumimoji="0" lang="en-US" sz="1000" b="0" i="0" u="none" strike="noStrike" kern="1200" cap="none" spc="0" normalizeH="0" baseline="0" noProof="0">
                          <a:ln>
                            <a:noFill/>
                          </a:ln>
                          <a:solidFill>
                            <a:prstClr val="black"/>
                          </a:solidFill>
                          <a:effectLst/>
                          <a:uLnTx/>
                          <a:uFillTx/>
                          <a:latin typeface="+mn-lt"/>
                          <a:ea typeface="+mn-ea"/>
                          <a:cs typeface="+mn-cs"/>
                        </a:rPr>
                        <a:t>
Wir stellen vor:
Der Finalist der Bacardi Legacy Cocktail Competition für Österreich
Harald Gröbl
21 Jahre jung und Bartender in Mark's New York Bar
Der Jungspund mixte der Jury seinen Wayfarer und hat sie mit Charm in seinen Bann gezogen.
Wayfarer
45 ml Bacardi Ocho
20 ml Creme de Cacao Marie Brizard
20 ml Martini Riserva Speciale Rubino
20 ml Limettensaft
1 dash Duplais Absinth
3 Tropfen 30% Salzlake
Serviert wir der Drink in einer Coupette und garniert mit einer Limettenzeste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653053"/>
                  </a:ext>
                </a:extLst>
              </a:tr>
            </a:tbl>
          </a:graphicData>
        </a:graphic>
      </p:graphicFrame>
      <p:sp>
        <p:nvSpPr>
          <p:cNvPr id="4" name="Text Placeholder 3">
            <a:extLst>
              <a:ext uri="{FF2B5EF4-FFF2-40B4-BE49-F238E27FC236}">
                <a16:creationId xmlns:a16="http://schemas.microsoft.com/office/drawing/2014/main" id="{BFDD81A3-B538-45B6-9E9A-9602D36981C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914431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6331-64AE-4335-81AE-42F3BDCADF6A}"/>
              </a:ext>
            </a:extLst>
          </p:cNvPr>
          <p:cNvSpPr>
            <a:spLocks noGrp="1"/>
          </p:cNvSpPr>
          <p:nvPr>
            <p:ph type="title"/>
          </p:nvPr>
        </p:nvSpPr>
        <p:spPr/>
        <p:txBody>
          <a:bodyPr/>
          <a:lstStyle/>
          <a:p>
            <a:r>
              <a:rPr lang="de-DE"/>
              <a:t>Eigene Beiträge (Postings) - 4 of 9</a:t>
            </a:r>
            <a:endParaRPr lang="en-US"/>
          </a:p>
        </p:txBody>
      </p:sp>
      <p:graphicFrame>
        <p:nvGraphicFramePr>
          <p:cNvPr id="5" name="Table Placeholder 4">
            <a:extLst>
              <a:ext uri="{FF2B5EF4-FFF2-40B4-BE49-F238E27FC236}">
                <a16:creationId xmlns:a16="http://schemas.microsoft.com/office/drawing/2014/main" id="{F7533268-8F8C-4E6C-907E-7BC59B6CAF3F}"/>
              </a:ext>
            </a:extLst>
          </p:cNvPr>
          <p:cNvGraphicFramePr>
            <a:graphicFrameLocks noGrp="1"/>
          </p:cNvGraphicFramePr>
          <p:nvPr>
            <p:ph type="tbl" sz="quarter" idx="13"/>
            <p:extLst>
              <p:ext uri="{D42A27DB-BD31-4B8C-83A1-F6EECF244321}">
                <p14:modId xmlns:p14="http://schemas.microsoft.com/office/powerpoint/2010/main" val="2274641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85903644"/>
                    </a:ext>
                  </a:extLst>
                </a:gridCol>
                <a:gridCol w="658368">
                  <a:extLst>
                    <a:ext uri="{9D8B030D-6E8A-4147-A177-3AD203B41FA5}">
                      <a16:colId xmlns:a16="http://schemas.microsoft.com/office/drawing/2014/main" val="1845497208"/>
                    </a:ext>
                  </a:extLst>
                </a:gridCol>
                <a:gridCol w="658368">
                  <a:extLst>
                    <a:ext uri="{9D8B030D-6E8A-4147-A177-3AD203B41FA5}">
                      <a16:colId xmlns:a16="http://schemas.microsoft.com/office/drawing/2014/main" val="3906310756"/>
                    </a:ext>
                  </a:extLst>
                </a:gridCol>
                <a:gridCol w="658368">
                  <a:extLst>
                    <a:ext uri="{9D8B030D-6E8A-4147-A177-3AD203B41FA5}">
                      <a16:colId xmlns:a16="http://schemas.microsoft.com/office/drawing/2014/main" val="3667840574"/>
                    </a:ext>
                  </a:extLst>
                </a:gridCol>
                <a:gridCol w="658368">
                  <a:extLst>
                    <a:ext uri="{9D8B030D-6E8A-4147-A177-3AD203B41FA5}">
                      <a16:colId xmlns:a16="http://schemas.microsoft.com/office/drawing/2014/main" val="1226215903"/>
                    </a:ext>
                  </a:extLst>
                </a:gridCol>
                <a:gridCol w="658368">
                  <a:extLst>
                    <a:ext uri="{9D8B030D-6E8A-4147-A177-3AD203B41FA5}">
                      <a16:colId xmlns:a16="http://schemas.microsoft.com/office/drawing/2014/main" val="902916310"/>
                    </a:ext>
                  </a:extLst>
                </a:gridCol>
                <a:gridCol w="658368">
                  <a:extLst>
                    <a:ext uri="{9D8B030D-6E8A-4147-A177-3AD203B41FA5}">
                      <a16:colId xmlns:a16="http://schemas.microsoft.com/office/drawing/2014/main" val="976500108"/>
                    </a:ext>
                  </a:extLst>
                </a:gridCol>
                <a:gridCol w="658368">
                  <a:extLst>
                    <a:ext uri="{9D8B030D-6E8A-4147-A177-3AD203B41FA5}">
                      <a16:colId xmlns:a16="http://schemas.microsoft.com/office/drawing/2014/main" val="1760166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496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- 2017-11-21 18:30:01</a:t>
                      </a:r>
                      <a:r>
                        <a:rPr kumimoji="0" lang="de-DE" sz="1000" b="0" i="0" u="none" strike="noStrike" kern="1200" cap="none" spc="0" normalizeH="0" baseline="0" noProof="0">
                          <a:ln>
                            <a:noFill/>
                          </a:ln>
                          <a:solidFill>
                            <a:prstClr val="black"/>
                          </a:solidFill>
                          <a:effectLst/>
                          <a:uLnTx/>
                          <a:uFillTx/>
                          <a:latin typeface="+mn-lt"/>
                          <a:ea typeface="+mn-ea"/>
                          <a:cs typeface="+mn-cs"/>
                        </a:rPr>
                        <a:t>
Schwitzen gegen Schnupfen 💦
Unser Immunsystem wird im Winter besonders auf die Probe gestellt. In der Sauna setzt man die Basis für die eigene Gesundheit und erlebt umfassendes Wohlgefühl.
Na dann...frohes Schwitzen...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2602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- 2017-11-19 18:20:01</a:t>
                      </a:r>
                      <a:r>
                        <a:rPr kumimoji="0" lang="de-DE" sz="1000" b="0" i="0" u="none" strike="noStrike" kern="1200" cap="none" spc="0" normalizeH="0" baseline="0" noProof="0">
                          <a:ln>
                            <a:noFill/>
                          </a:ln>
                          <a:solidFill>
                            <a:prstClr val="black"/>
                          </a:solidFill>
                          <a:effectLst/>
                          <a:uLnTx/>
                          <a:uFillTx/>
                          <a:latin typeface="+mn-lt"/>
                          <a:ea typeface="+mn-ea"/>
                          <a:cs typeface="+mn-cs"/>
                        </a:rPr>
                        <a:t>
🎄❄️☃️❄️☃️❄️🎄
Heute wurde bei uns die Weihnachtsbeleuchtung in Betrieb genommen. Somit sind wir für die anstehende Adventszeit bestens gewappnet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61380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- 2017-11-16 20:18:02</a:t>
                      </a:r>
                      <a:r>
                        <a:rPr kumimoji="0" lang="de-DE" sz="1000" b="0" i="0" u="none" strike="noStrike" kern="1200" cap="none" spc="0" normalizeH="0" baseline="0" noProof="0">
                          <a:ln>
                            <a:noFill/>
                          </a:ln>
                          <a:solidFill>
                            <a:prstClr val="black"/>
                          </a:solidFill>
                          <a:effectLst/>
                          <a:uLnTx/>
                          <a:uFillTx/>
                          <a:latin typeface="+mn-lt"/>
                          <a:ea typeface="+mn-ea"/>
                          <a:cs typeface="+mn-cs"/>
                        </a:rPr>
                        <a:t>
Heute Abend Live und in Farbe... der Chef persönlich am Brett!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2840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- 2017-11-15 16:05:20</a:t>
                      </a:r>
                      <a:r>
                        <a:rPr kumimoji="0" lang="de-DE" sz="1000" b="0" i="0" u="none" strike="noStrike" kern="1200" cap="none" spc="0" normalizeH="0" baseline="0" noProof="0">
                          <a:ln>
                            <a:noFill/>
                          </a:ln>
                          <a:solidFill>
                            <a:prstClr val="black"/>
                          </a:solidFill>
                          <a:effectLst/>
                          <a:uLnTx/>
                          <a:uFillTx/>
                          <a:latin typeface="+mn-lt"/>
                          <a:ea typeface="+mn-ea"/>
                          <a:cs typeface="+mn-cs"/>
                        </a:rPr>
                        <a:t>
Wohoooo 🍾🥂🎉
Bisher haben 800 Gäste und zukünftige Gäste unser Seite mit "Gefällt mir" markiert.
Das freut uns riesig und wir möchten uns bei euch dafür bedanken!👍👊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678877"/>
                  </a:ext>
                </a:extLst>
              </a:tr>
            </a:tbl>
          </a:graphicData>
        </a:graphic>
      </p:graphicFrame>
      <p:sp>
        <p:nvSpPr>
          <p:cNvPr id="4" name="Text Placeholder 3">
            <a:extLst>
              <a:ext uri="{FF2B5EF4-FFF2-40B4-BE49-F238E27FC236}">
                <a16:creationId xmlns:a16="http://schemas.microsoft.com/office/drawing/2014/main" id="{6F9E2AEC-2902-4E0E-8F8A-CD8D1CC8050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89245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7771F-A22B-4355-B567-8C2165E6CF2E}"/>
              </a:ext>
            </a:extLst>
          </p:cNvPr>
          <p:cNvSpPr>
            <a:spLocks noGrp="1"/>
          </p:cNvSpPr>
          <p:nvPr>
            <p:ph type="title"/>
          </p:nvPr>
        </p:nvSpPr>
        <p:spPr/>
        <p:txBody>
          <a:bodyPr/>
          <a:lstStyle/>
          <a:p>
            <a:r>
              <a:rPr lang="de-DE"/>
              <a:t>Eigene Beiträge (Postings) - 5 of 9</a:t>
            </a:r>
            <a:endParaRPr lang="en-US"/>
          </a:p>
        </p:txBody>
      </p:sp>
      <p:graphicFrame>
        <p:nvGraphicFramePr>
          <p:cNvPr id="5" name="Table Placeholder 4">
            <a:extLst>
              <a:ext uri="{FF2B5EF4-FFF2-40B4-BE49-F238E27FC236}">
                <a16:creationId xmlns:a16="http://schemas.microsoft.com/office/drawing/2014/main" id="{D5125141-E3B4-4AE2-A2F1-6C221418316B}"/>
              </a:ext>
            </a:extLst>
          </p:cNvPr>
          <p:cNvGraphicFramePr>
            <a:graphicFrameLocks noGrp="1"/>
          </p:cNvGraphicFramePr>
          <p:nvPr>
            <p:ph type="tbl" sz="quarter" idx="13"/>
            <p:extLst>
              <p:ext uri="{D42A27DB-BD31-4B8C-83A1-F6EECF244321}">
                <p14:modId xmlns:p14="http://schemas.microsoft.com/office/powerpoint/2010/main" val="627930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65147786"/>
                    </a:ext>
                  </a:extLst>
                </a:gridCol>
                <a:gridCol w="658368">
                  <a:extLst>
                    <a:ext uri="{9D8B030D-6E8A-4147-A177-3AD203B41FA5}">
                      <a16:colId xmlns:a16="http://schemas.microsoft.com/office/drawing/2014/main" val="4017210881"/>
                    </a:ext>
                  </a:extLst>
                </a:gridCol>
                <a:gridCol w="658368">
                  <a:extLst>
                    <a:ext uri="{9D8B030D-6E8A-4147-A177-3AD203B41FA5}">
                      <a16:colId xmlns:a16="http://schemas.microsoft.com/office/drawing/2014/main" val="1129236008"/>
                    </a:ext>
                  </a:extLst>
                </a:gridCol>
                <a:gridCol w="658368">
                  <a:extLst>
                    <a:ext uri="{9D8B030D-6E8A-4147-A177-3AD203B41FA5}">
                      <a16:colId xmlns:a16="http://schemas.microsoft.com/office/drawing/2014/main" val="10902197"/>
                    </a:ext>
                  </a:extLst>
                </a:gridCol>
                <a:gridCol w="658368">
                  <a:extLst>
                    <a:ext uri="{9D8B030D-6E8A-4147-A177-3AD203B41FA5}">
                      <a16:colId xmlns:a16="http://schemas.microsoft.com/office/drawing/2014/main" val="2169145506"/>
                    </a:ext>
                  </a:extLst>
                </a:gridCol>
                <a:gridCol w="658368">
                  <a:extLst>
                    <a:ext uri="{9D8B030D-6E8A-4147-A177-3AD203B41FA5}">
                      <a16:colId xmlns:a16="http://schemas.microsoft.com/office/drawing/2014/main" val="1975375915"/>
                    </a:ext>
                  </a:extLst>
                </a:gridCol>
                <a:gridCol w="658368">
                  <a:extLst>
                    <a:ext uri="{9D8B030D-6E8A-4147-A177-3AD203B41FA5}">
                      <a16:colId xmlns:a16="http://schemas.microsoft.com/office/drawing/2014/main" val="3914694660"/>
                    </a:ext>
                  </a:extLst>
                </a:gridCol>
                <a:gridCol w="658368">
                  <a:extLst>
                    <a:ext uri="{9D8B030D-6E8A-4147-A177-3AD203B41FA5}">
                      <a16:colId xmlns:a16="http://schemas.microsoft.com/office/drawing/2014/main" val="10673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4376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- 2017-11-15 15:56:11</a:t>
                      </a:r>
                      <a:r>
                        <a:rPr kumimoji="0" lang="de-DE" sz="1000" b="0" i="0" u="none" strike="noStrike" kern="1200" cap="none" spc="0" normalizeH="0" baseline="0" noProof="0">
                          <a:ln>
                            <a:noFill/>
                          </a:ln>
                          <a:solidFill>
                            <a:prstClr val="black"/>
                          </a:solidFill>
                          <a:effectLst/>
                          <a:uLnTx/>
                          <a:uFillTx/>
                          <a:latin typeface="+mn-lt"/>
                          <a:ea typeface="+mn-ea"/>
                          <a:cs typeface="+mn-cs"/>
                        </a:rPr>
                        <a:t>
Wahnsinn - Wir freuen uns riesig über die 88 Punkte und möchten unserem Barteam herzlich zu dieser tollen Leistung gratulieren.
Super gemacht! Weiter so, Andrea Mundigler, Harald Gröbl &amp; Markus Winzer.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75931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- 2017-11-14 18:30:00</a:t>
                      </a:r>
                      <a:r>
                        <a:rPr kumimoji="0" lang="de-DE" sz="1000" b="0" i="0" u="none" strike="noStrike" kern="1200" cap="none" spc="0" normalizeH="0" baseline="0" noProof="0">
                          <a:ln>
                            <a:noFill/>
                          </a:ln>
                          <a:solidFill>
                            <a:prstClr val="black"/>
                          </a:solidFill>
                          <a:effectLst/>
                          <a:uLnTx/>
                          <a:uFillTx/>
                          <a:latin typeface="+mn-lt"/>
                          <a:ea typeface="+mn-ea"/>
                          <a:cs typeface="+mn-cs"/>
                        </a:rPr>
                        <a:t>
🍸 Falstaff Auszeichnung für Mark's New York Bar 🍸
Es hat sich auch bei Falstaff herumgesprochen, dass es im Salzkammergut eine Bar mit dem besonderen Ambiente und besten Drinks gibt...
Lasst uns gemeinsam auf diese begehrte Auszeichnung anstoßen, die wir nur dank EURER HILFE bekommen haben - vielen Dank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8373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- 2017-11-12 19:30:01</a:t>
                      </a:r>
                      <a:r>
                        <a:rPr kumimoji="0" lang="de-DE" sz="1000" b="0" i="0" u="none" strike="noStrike" kern="1200" cap="none" spc="0" normalizeH="0" baseline="0" noProof="0">
                          <a:ln>
                            <a:noFill/>
                          </a:ln>
                          <a:solidFill>
                            <a:prstClr val="black"/>
                          </a:solidFill>
                          <a:effectLst/>
                          <a:uLnTx/>
                          <a:uFillTx/>
                          <a:latin typeface="+mn-lt"/>
                          <a:ea typeface="+mn-ea"/>
                          <a:cs typeface="+mn-cs"/>
                        </a:rPr>
                        <a:t>
Glitzer &amp; Blingbling - unsere Chefin Renate Winzer ist die  "Weihnachtsfee" und hat bereits angefangen das Hotel zu schmücken.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9957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- 2017-11-11 19:41:08</a:t>
                      </a:r>
                      <a:r>
                        <a:rPr kumimoji="0" lang="en-US" sz="1000" b="0" i="0" u="none" strike="noStrike" kern="1200" cap="none" spc="0" normalizeH="0" baseline="0" noProof="0">
                          <a:ln>
                            <a:noFill/>
                          </a:ln>
                          <a:solidFill>
                            <a:prstClr val="black"/>
                          </a:solidFill>
                          <a:effectLst/>
                          <a:uLnTx/>
                          <a:uFillTx/>
                          <a:latin typeface="+mn-lt"/>
                          <a:ea typeface="+mn-ea"/>
                          <a:cs typeface="+mn-cs"/>
                        </a:rPr>
                        <a:t>
Harald Gröbl On 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5007493"/>
                  </a:ext>
                </a:extLst>
              </a:tr>
            </a:tbl>
          </a:graphicData>
        </a:graphic>
      </p:graphicFrame>
      <p:sp>
        <p:nvSpPr>
          <p:cNvPr id="4" name="Text Placeholder 3">
            <a:extLst>
              <a:ext uri="{FF2B5EF4-FFF2-40B4-BE49-F238E27FC236}">
                <a16:creationId xmlns:a16="http://schemas.microsoft.com/office/drawing/2014/main" id="{23F2AF34-FFB9-4041-9D8B-74A0B66D877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06921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7B3F5-4CE9-4DB5-A079-938C0B178A10}"/>
              </a:ext>
            </a:extLst>
          </p:cNvPr>
          <p:cNvSpPr>
            <a:spLocks noGrp="1"/>
          </p:cNvSpPr>
          <p:nvPr>
            <p:ph type="title"/>
          </p:nvPr>
        </p:nvSpPr>
        <p:spPr/>
        <p:txBody>
          <a:bodyPr/>
          <a:lstStyle/>
          <a:p>
            <a:r>
              <a:rPr lang="de-DE"/>
              <a:t>Eigene Beiträge (Postings) - 6 of 9</a:t>
            </a:r>
            <a:endParaRPr lang="en-US"/>
          </a:p>
        </p:txBody>
      </p:sp>
      <p:graphicFrame>
        <p:nvGraphicFramePr>
          <p:cNvPr id="5" name="Table Placeholder 4">
            <a:extLst>
              <a:ext uri="{FF2B5EF4-FFF2-40B4-BE49-F238E27FC236}">
                <a16:creationId xmlns:a16="http://schemas.microsoft.com/office/drawing/2014/main" id="{A30C0A0A-67ED-4981-837C-2A512CCC930F}"/>
              </a:ext>
            </a:extLst>
          </p:cNvPr>
          <p:cNvGraphicFramePr>
            <a:graphicFrameLocks noGrp="1"/>
          </p:cNvGraphicFramePr>
          <p:nvPr>
            <p:ph type="tbl" sz="quarter" idx="13"/>
            <p:extLst>
              <p:ext uri="{D42A27DB-BD31-4B8C-83A1-F6EECF244321}">
                <p14:modId xmlns:p14="http://schemas.microsoft.com/office/powerpoint/2010/main" val="4007879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0796684"/>
                    </a:ext>
                  </a:extLst>
                </a:gridCol>
                <a:gridCol w="658368">
                  <a:extLst>
                    <a:ext uri="{9D8B030D-6E8A-4147-A177-3AD203B41FA5}">
                      <a16:colId xmlns:a16="http://schemas.microsoft.com/office/drawing/2014/main" val="1751580020"/>
                    </a:ext>
                  </a:extLst>
                </a:gridCol>
                <a:gridCol w="658368">
                  <a:extLst>
                    <a:ext uri="{9D8B030D-6E8A-4147-A177-3AD203B41FA5}">
                      <a16:colId xmlns:a16="http://schemas.microsoft.com/office/drawing/2014/main" val="2292626537"/>
                    </a:ext>
                  </a:extLst>
                </a:gridCol>
                <a:gridCol w="658368">
                  <a:extLst>
                    <a:ext uri="{9D8B030D-6E8A-4147-A177-3AD203B41FA5}">
                      <a16:colId xmlns:a16="http://schemas.microsoft.com/office/drawing/2014/main" val="2230452838"/>
                    </a:ext>
                  </a:extLst>
                </a:gridCol>
                <a:gridCol w="658368">
                  <a:extLst>
                    <a:ext uri="{9D8B030D-6E8A-4147-A177-3AD203B41FA5}">
                      <a16:colId xmlns:a16="http://schemas.microsoft.com/office/drawing/2014/main" val="1231162779"/>
                    </a:ext>
                  </a:extLst>
                </a:gridCol>
                <a:gridCol w="658368">
                  <a:extLst>
                    <a:ext uri="{9D8B030D-6E8A-4147-A177-3AD203B41FA5}">
                      <a16:colId xmlns:a16="http://schemas.microsoft.com/office/drawing/2014/main" val="4233404312"/>
                    </a:ext>
                  </a:extLst>
                </a:gridCol>
                <a:gridCol w="658368">
                  <a:extLst>
                    <a:ext uri="{9D8B030D-6E8A-4147-A177-3AD203B41FA5}">
                      <a16:colId xmlns:a16="http://schemas.microsoft.com/office/drawing/2014/main" val="1144993892"/>
                    </a:ext>
                  </a:extLst>
                </a:gridCol>
                <a:gridCol w="658368">
                  <a:extLst>
                    <a:ext uri="{9D8B030D-6E8A-4147-A177-3AD203B41FA5}">
                      <a16:colId xmlns:a16="http://schemas.microsoft.com/office/drawing/2014/main" val="3341273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2773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- 2017-11-11 11:00:11</a:t>
                      </a:r>
                      <a:r>
                        <a:rPr kumimoji="0" lang="de-DE" sz="1000" b="0" i="0" u="none" strike="noStrike" kern="1200" cap="none" spc="0" normalizeH="0" baseline="0" noProof="0">
                          <a:ln>
                            <a:noFill/>
                          </a:ln>
                          <a:solidFill>
                            <a:prstClr val="black"/>
                          </a:solidFill>
                          <a:effectLst/>
                          <a:uLnTx/>
                          <a:uFillTx/>
                          <a:latin typeface="+mn-lt"/>
                          <a:ea typeface="+mn-ea"/>
                          <a:cs typeface="+mn-cs"/>
                        </a:rPr>
                        <a:t>
Heute, Samstag wieder Live Musik mit Wolfgang! Ab 20:30...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6977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- 2017-11-10 12:25:37</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für unseren Jungbartender Harald, er wurde als einer von zwei Österreichern ausgewählt um Österreich bei der Bacardi Legacy Cocktail Competition in Amsterdam zu vertreten!
Congratulation &amp; Cheers!🍾🍸🎊🎉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2620356"/>
                  </a:ext>
                </a:extLst>
              </a:tr>
            </a:tbl>
          </a:graphicData>
        </a:graphic>
      </p:graphicFrame>
      <p:sp>
        <p:nvSpPr>
          <p:cNvPr id="4" name="Text Placeholder 3">
            <a:extLst>
              <a:ext uri="{FF2B5EF4-FFF2-40B4-BE49-F238E27FC236}">
                <a16:creationId xmlns:a16="http://schemas.microsoft.com/office/drawing/2014/main" id="{DED86069-CE55-429A-A7DF-8CA1F45DE6A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31446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9F8C1-BCE2-4F69-A34B-B23E52DEBF9C}"/>
              </a:ext>
            </a:extLst>
          </p:cNvPr>
          <p:cNvSpPr>
            <a:spLocks noGrp="1"/>
          </p:cNvSpPr>
          <p:nvPr>
            <p:ph type="title"/>
          </p:nvPr>
        </p:nvSpPr>
        <p:spPr/>
        <p:txBody>
          <a:bodyPr/>
          <a:lstStyle/>
          <a:p>
            <a:r>
              <a:rPr lang="de-DE"/>
              <a:t>Eigene Beiträge (Postings) - 7 of 9</a:t>
            </a:r>
            <a:endParaRPr lang="en-US"/>
          </a:p>
        </p:txBody>
      </p:sp>
      <p:graphicFrame>
        <p:nvGraphicFramePr>
          <p:cNvPr id="5" name="Table Placeholder 4">
            <a:extLst>
              <a:ext uri="{FF2B5EF4-FFF2-40B4-BE49-F238E27FC236}">
                <a16:creationId xmlns:a16="http://schemas.microsoft.com/office/drawing/2014/main" id="{B4C996A6-B765-4807-ACF4-C41722A90115}"/>
              </a:ext>
            </a:extLst>
          </p:cNvPr>
          <p:cNvGraphicFramePr>
            <a:graphicFrameLocks noGrp="1"/>
          </p:cNvGraphicFramePr>
          <p:nvPr>
            <p:ph type="tbl" sz="quarter" idx="13"/>
            <p:extLst>
              <p:ext uri="{D42A27DB-BD31-4B8C-83A1-F6EECF244321}">
                <p14:modId xmlns:p14="http://schemas.microsoft.com/office/powerpoint/2010/main" val="20743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135047"/>
                    </a:ext>
                  </a:extLst>
                </a:gridCol>
                <a:gridCol w="658368">
                  <a:extLst>
                    <a:ext uri="{9D8B030D-6E8A-4147-A177-3AD203B41FA5}">
                      <a16:colId xmlns:a16="http://schemas.microsoft.com/office/drawing/2014/main" val="2852704454"/>
                    </a:ext>
                  </a:extLst>
                </a:gridCol>
                <a:gridCol w="658368">
                  <a:extLst>
                    <a:ext uri="{9D8B030D-6E8A-4147-A177-3AD203B41FA5}">
                      <a16:colId xmlns:a16="http://schemas.microsoft.com/office/drawing/2014/main" val="3207583027"/>
                    </a:ext>
                  </a:extLst>
                </a:gridCol>
                <a:gridCol w="658368">
                  <a:extLst>
                    <a:ext uri="{9D8B030D-6E8A-4147-A177-3AD203B41FA5}">
                      <a16:colId xmlns:a16="http://schemas.microsoft.com/office/drawing/2014/main" val="3738437409"/>
                    </a:ext>
                  </a:extLst>
                </a:gridCol>
                <a:gridCol w="658368">
                  <a:extLst>
                    <a:ext uri="{9D8B030D-6E8A-4147-A177-3AD203B41FA5}">
                      <a16:colId xmlns:a16="http://schemas.microsoft.com/office/drawing/2014/main" val="2222211699"/>
                    </a:ext>
                  </a:extLst>
                </a:gridCol>
                <a:gridCol w="658368">
                  <a:extLst>
                    <a:ext uri="{9D8B030D-6E8A-4147-A177-3AD203B41FA5}">
                      <a16:colId xmlns:a16="http://schemas.microsoft.com/office/drawing/2014/main" val="1381892164"/>
                    </a:ext>
                  </a:extLst>
                </a:gridCol>
                <a:gridCol w="658368">
                  <a:extLst>
                    <a:ext uri="{9D8B030D-6E8A-4147-A177-3AD203B41FA5}">
                      <a16:colId xmlns:a16="http://schemas.microsoft.com/office/drawing/2014/main" val="1816656409"/>
                    </a:ext>
                  </a:extLst>
                </a:gridCol>
                <a:gridCol w="658368">
                  <a:extLst>
                    <a:ext uri="{9D8B030D-6E8A-4147-A177-3AD203B41FA5}">
                      <a16:colId xmlns:a16="http://schemas.microsoft.com/office/drawing/2014/main" val="741993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9609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- 2017-11-10 12:23:09</a:t>
                      </a:r>
                      <a:r>
                        <a:rPr kumimoji="0" lang="de-DE" sz="1000" b="0" i="0" u="none" strike="noStrike" kern="1200" cap="none" spc="0" normalizeH="0" baseline="0" noProof="0">
                          <a:ln>
                            <a:noFill/>
                          </a:ln>
                          <a:solidFill>
                            <a:prstClr val="black"/>
                          </a:solidFill>
                          <a:effectLst/>
                          <a:uLnTx/>
                          <a:uFillTx/>
                          <a:latin typeface="+mn-lt"/>
                          <a:ea typeface="+mn-ea"/>
                          <a:cs typeface="+mn-cs"/>
                        </a:rPr>
                        <a:t>
Unser Sprössling Harald Hat sich vor einigen Wochen bei der Bacardi Legacy Cocktail Competition beworben und rennt mit seinem Drink alle Türen ein!
Um unseren Jungbartender Harald zu Zitieren:
"Der Wayfarer kann sich schon sehen lassen, ein grandioser Drink, welcher bereits anfängt sich zu etablieren und auch schon die ersten Gäste in seinen Bann zieht! Vielleicht kommt ihr ja auch einmal in den Genuss des Wayfarer's, freue mich über jeden, der ihn gerne probieren möchte."
Und hier geht's zur Fanpage:
https://www.facebook.com/Wayfarer-Fanpage-581788041945179/?fref=ts
#wayfarar #marksnybar #blcc #Bacardi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711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- 2017-11-07 18:30:01</a:t>
                      </a:r>
                      <a:r>
                        <a:rPr kumimoji="0" lang="de-DE" sz="1000" b="0" i="0" u="none" strike="noStrike" kern="1200" cap="none" spc="0" normalizeH="0" baseline="0" noProof="0">
                          <a:ln>
                            <a:noFill/>
                          </a:ln>
                          <a:solidFill>
                            <a:prstClr val="black"/>
                          </a:solidFill>
                          <a:effectLst/>
                          <a:uLnTx/>
                          <a:uFillTx/>
                          <a:latin typeface="+mn-lt"/>
                          <a:ea typeface="+mn-ea"/>
                          <a:cs typeface="+mn-cs"/>
                        </a:rPr>
                        <a:t>
Wenn Wellness die Herzen berührt &lt;3
Bei uns im Wellness- und Kuschelhotel Winzer bleibt der Alltag draußen. Man kehrt zurück zu sich selbst und spürt das Leben intensiver. Entspannung, Romantik und Freude – mit diesen Gefühlen wollen wir Euch bei uns beschenken...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67326487"/>
                  </a:ext>
                </a:extLst>
              </a:tr>
            </a:tbl>
          </a:graphicData>
        </a:graphic>
      </p:graphicFrame>
      <p:sp>
        <p:nvSpPr>
          <p:cNvPr id="4" name="Text Placeholder 3">
            <a:extLst>
              <a:ext uri="{FF2B5EF4-FFF2-40B4-BE49-F238E27FC236}">
                <a16:creationId xmlns:a16="http://schemas.microsoft.com/office/drawing/2014/main" id="{4EABC7DD-C884-4DFE-9080-B6B4495885E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25002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87C1A-9F63-402A-A0B1-15DAAD8CC3F6}"/>
              </a:ext>
            </a:extLst>
          </p:cNvPr>
          <p:cNvSpPr>
            <a:spLocks noGrp="1"/>
          </p:cNvSpPr>
          <p:nvPr>
            <p:ph type="title"/>
          </p:nvPr>
        </p:nvSpPr>
        <p:spPr/>
        <p:txBody>
          <a:bodyPr/>
          <a:lstStyle/>
          <a:p>
            <a:r>
              <a:rPr lang="de-DE"/>
              <a:t>Eigene Beiträge (Postings) - 8 of 9</a:t>
            </a:r>
            <a:endParaRPr lang="en-US"/>
          </a:p>
        </p:txBody>
      </p:sp>
      <p:graphicFrame>
        <p:nvGraphicFramePr>
          <p:cNvPr id="5" name="Table Placeholder 4">
            <a:extLst>
              <a:ext uri="{FF2B5EF4-FFF2-40B4-BE49-F238E27FC236}">
                <a16:creationId xmlns:a16="http://schemas.microsoft.com/office/drawing/2014/main" id="{F0AA4BAB-7B69-423C-8724-44342034101C}"/>
              </a:ext>
            </a:extLst>
          </p:cNvPr>
          <p:cNvGraphicFramePr>
            <a:graphicFrameLocks noGrp="1"/>
          </p:cNvGraphicFramePr>
          <p:nvPr>
            <p:ph type="tbl" sz="quarter" idx="13"/>
            <p:extLst>
              <p:ext uri="{D42A27DB-BD31-4B8C-83A1-F6EECF244321}">
                <p14:modId xmlns:p14="http://schemas.microsoft.com/office/powerpoint/2010/main" val="3073836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2169595"/>
                    </a:ext>
                  </a:extLst>
                </a:gridCol>
                <a:gridCol w="658368">
                  <a:extLst>
                    <a:ext uri="{9D8B030D-6E8A-4147-A177-3AD203B41FA5}">
                      <a16:colId xmlns:a16="http://schemas.microsoft.com/office/drawing/2014/main" val="4289938689"/>
                    </a:ext>
                  </a:extLst>
                </a:gridCol>
                <a:gridCol w="658368">
                  <a:extLst>
                    <a:ext uri="{9D8B030D-6E8A-4147-A177-3AD203B41FA5}">
                      <a16:colId xmlns:a16="http://schemas.microsoft.com/office/drawing/2014/main" val="1121366319"/>
                    </a:ext>
                  </a:extLst>
                </a:gridCol>
                <a:gridCol w="658368">
                  <a:extLst>
                    <a:ext uri="{9D8B030D-6E8A-4147-A177-3AD203B41FA5}">
                      <a16:colId xmlns:a16="http://schemas.microsoft.com/office/drawing/2014/main" val="2446362930"/>
                    </a:ext>
                  </a:extLst>
                </a:gridCol>
                <a:gridCol w="658368">
                  <a:extLst>
                    <a:ext uri="{9D8B030D-6E8A-4147-A177-3AD203B41FA5}">
                      <a16:colId xmlns:a16="http://schemas.microsoft.com/office/drawing/2014/main" val="3862974414"/>
                    </a:ext>
                  </a:extLst>
                </a:gridCol>
                <a:gridCol w="658368">
                  <a:extLst>
                    <a:ext uri="{9D8B030D-6E8A-4147-A177-3AD203B41FA5}">
                      <a16:colId xmlns:a16="http://schemas.microsoft.com/office/drawing/2014/main" val="1240666710"/>
                    </a:ext>
                  </a:extLst>
                </a:gridCol>
                <a:gridCol w="658368">
                  <a:extLst>
                    <a:ext uri="{9D8B030D-6E8A-4147-A177-3AD203B41FA5}">
                      <a16:colId xmlns:a16="http://schemas.microsoft.com/office/drawing/2014/main" val="3524389432"/>
                    </a:ext>
                  </a:extLst>
                </a:gridCol>
                <a:gridCol w="658368">
                  <a:extLst>
                    <a:ext uri="{9D8B030D-6E8A-4147-A177-3AD203B41FA5}">
                      <a16:colId xmlns:a16="http://schemas.microsoft.com/office/drawing/2014/main" val="2015579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225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- 2017-11-07 09:00:37</a:t>
                      </a:r>
                      <a:r>
                        <a:rPr kumimoji="0" lang="de-DE" sz="1000" b="0" i="0" u="none" strike="noStrike" kern="1200" cap="none" spc="0" normalizeH="0" baseline="0" noProof="0">
                          <a:ln>
                            <a:noFill/>
                          </a:ln>
                          <a:solidFill>
                            <a:prstClr val="black"/>
                          </a:solidFill>
                          <a:effectLst/>
                          <a:uLnTx/>
                          <a:uFillTx/>
                          <a:latin typeface="+mn-lt"/>
                          <a:ea typeface="+mn-ea"/>
                          <a:cs typeface="+mn-cs"/>
                        </a:rPr>
                        <a:t>
Nun, Weihnachten ist ja nicht mehr so fern und da zerbrechen sich schon manche den Kopf über ein passendes Weihnachtsgeschenk.
Wie wäre es denn mit einem Gutschein von unserem Haus?
In der Weihnachtszeit gibt es bei einem Bestellwert von
200, - Euro ein Deko Herz, als kleines Dankeschön von uns, dazu.
Hier geht es zum Gutschein Shop. 😉
https://www.hotel-winzer.at/gutscheine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56479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- 2017-11-05 18:30:28</a:t>
                      </a:r>
                      <a:r>
                        <a:rPr kumimoji="0" lang="de-DE" sz="1000" b="0" i="0" u="none" strike="noStrike" kern="1200" cap="none" spc="0" normalizeH="0" baseline="0" noProof="0">
                          <a:ln>
                            <a:noFill/>
                          </a:ln>
                          <a:solidFill>
                            <a:prstClr val="black"/>
                          </a:solidFill>
                          <a:effectLst/>
                          <a:uLnTx/>
                          <a:uFillTx/>
                          <a:latin typeface="+mn-lt"/>
                          <a:ea typeface="+mn-ea"/>
                          <a:cs typeface="+mn-cs"/>
                        </a:rPr>
                        <a:t>
Der Wasserservice wird vorbereitet!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2360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- 2017-11-05 11:30:00</a:t>
                      </a:r>
                      <a:r>
                        <a:rPr kumimoji="0" lang="de-DE" sz="1000" b="0" i="0" u="none" strike="noStrike" kern="1200" cap="none" spc="0" normalizeH="0" baseline="0" noProof="0">
                          <a:ln>
                            <a:noFill/>
                          </a:ln>
                          <a:solidFill>
                            <a:prstClr val="black"/>
                          </a:solidFill>
                          <a:effectLst/>
                          <a:uLnTx/>
                          <a:uFillTx/>
                          <a:latin typeface="+mn-lt"/>
                          <a:ea typeface="+mn-ea"/>
                          <a:cs typeface="+mn-cs"/>
                        </a:rPr>
                        <a:t>
Was gibt es schöneres als einen entspannten Drink am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8099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- 2017-11-03 23:07:16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911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- 2017-11-03 20:03:17</a:t>
                      </a:r>
                      <a:r>
                        <a:rPr kumimoji="0" lang="en-US" sz="1000" b="0" i="0" u="none" strike="noStrike" kern="1200" cap="none" spc="0" normalizeH="0" baseline="0" noProof="0">
                          <a:ln>
                            <a:noFill/>
                          </a:ln>
                          <a:solidFill>
                            <a:prstClr val="black"/>
                          </a:solidFill>
                          <a:effectLst/>
                          <a:uLnTx/>
                          <a:uFillTx/>
                          <a:latin typeface="+mn-lt"/>
                          <a:ea typeface="+mn-ea"/>
                          <a:cs typeface="+mn-cs"/>
                        </a:rPr>
                        <a:t>
Heute - Live Musik mit unserem Wolfgang!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7862899"/>
                  </a:ext>
                </a:extLst>
              </a:tr>
            </a:tbl>
          </a:graphicData>
        </a:graphic>
      </p:graphicFrame>
      <p:sp>
        <p:nvSpPr>
          <p:cNvPr id="4" name="Text Placeholder 3">
            <a:extLst>
              <a:ext uri="{FF2B5EF4-FFF2-40B4-BE49-F238E27FC236}">
                <a16:creationId xmlns:a16="http://schemas.microsoft.com/office/drawing/2014/main" id="{711ABD42-7F96-4D40-B88B-B72A1EB5946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072657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4C34E-A7F7-41FE-8337-5F2E14036676}"/>
              </a:ext>
            </a:extLst>
          </p:cNvPr>
          <p:cNvSpPr>
            <a:spLocks noGrp="1"/>
          </p:cNvSpPr>
          <p:nvPr>
            <p:ph type="title"/>
          </p:nvPr>
        </p:nvSpPr>
        <p:spPr/>
        <p:txBody>
          <a:bodyPr/>
          <a:lstStyle/>
          <a:p>
            <a:r>
              <a:rPr lang="de-DE"/>
              <a:t>Eigene Beiträge (Postings) - 9 of 9</a:t>
            </a:r>
            <a:endParaRPr lang="en-US"/>
          </a:p>
        </p:txBody>
      </p:sp>
      <p:graphicFrame>
        <p:nvGraphicFramePr>
          <p:cNvPr id="5" name="Table Placeholder 4">
            <a:extLst>
              <a:ext uri="{FF2B5EF4-FFF2-40B4-BE49-F238E27FC236}">
                <a16:creationId xmlns:a16="http://schemas.microsoft.com/office/drawing/2014/main" id="{83F1CAE9-1D6C-40B4-9F0E-179E2EE59623}"/>
              </a:ext>
            </a:extLst>
          </p:cNvPr>
          <p:cNvGraphicFramePr>
            <a:graphicFrameLocks noGrp="1"/>
          </p:cNvGraphicFramePr>
          <p:nvPr>
            <p:ph type="tbl" sz="quarter" idx="13"/>
            <p:extLst>
              <p:ext uri="{D42A27DB-BD31-4B8C-83A1-F6EECF244321}">
                <p14:modId xmlns:p14="http://schemas.microsoft.com/office/powerpoint/2010/main" val="2609320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0291460"/>
                    </a:ext>
                  </a:extLst>
                </a:gridCol>
                <a:gridCol w="658368">
                  <a:extLst>
                    <a:ext uri="{9D8B030D-6E8A-4147-A177-3AD203B41FA5}">
                      <a16:colId xmlns:a16="http://schemas.microsoft.com/office/drawing/2014/main" val="1667302229"/>
                    </a:ext>
                  </a:extLst>
                </a:gridCol>
                <a:gridCol w="658368">
                  <a:extLst>
                    <a:ext uri="{9D8B030D-6E8A-4147-A177-3AD203B41FA5}">
                      <a16:colId xmlns:a16="http://schemas.microsoft.com/office/drawing/2014/main" val="2535256104"/>
                    </a:ext>
                  </a:extLst>
                </a:gridCol>
                <a:gridCol w="658368">
                  <a:extLst>
                    <a:ext uri="{9D8B030D-6E8A-4147-A177-3AD203B41FA5}">
                      <a16:colId xmlns:a16="http://schemas.microsoft.com/office/drawing/2014/main" val="3902889574"/>
                    </a:ext>
                  </a:extLst>
                </a:gridCol>
                <a:gridCol w="658368">
                  <a:extLst>
                    <a:ext uri="{9D8B030D-6E8A-4147-A177-3AD203B41FA5}">
                      <a16:colId xmlns:a16="http://schemas.microsoft.com/office/drawing/2014/main" val="3662776619"/>
                    </a:ext>
                  </a:extLst>
                </a:gridCol>
                <a:gridCol w="658368">
                  <a:extLst>
                    <a:ext uri="{9D8B030D-6E8A-4147-A177-3AD203B41FA5}">
                      <a16:colId xmlns:a16="http://schemas.microsoft.com/office/drawing/2014/main" val="4086220324"/>
                    </a:ext>
                  </a:extLst>
                </a:gridCol>
                <a:gridCol w="658368">
                  <a:extLst>
                    <a:ext uri="{9D8B030D-6E8A-4147-A177-3AD203B41FA5}">
                      <a16:colId xmlns:a16="http://schemas.microsoft.com/office/drawing/2014/main" val="3306911317"/>
                    </a:ext>
                  </a:extLst>
                </a:gridCol>
                <a:gridCol w="658368">
                  <a:extLst>
                    <a:ext uri="{9D8B030D-6E8A-4147-A177-3AD203B41FA5}">
                      <a16:colId xmlns:a16="http://schemas.microsoft.com/office/drawing/2014/main" val="598083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096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- 2017-11-02 11:24:25</a:t>
                      </a:r>
                      <a:r>
                        <a:rPr kumimoji="0" lang="de-DE" sz="1000" b="0" i="0" u="none" strike="noStrike" kern="1200" cap="none" spc="0" normalizeH="0" baseline="0" noProof="0">
                          <a:ln>
                            <a:noFill/>
                          </a:ln>
                          <a:solidFill>
                            <a:prstClr val="black"/>
                          </a:solidFill>
                          <a:effectLst/>
                          <a:uLnTx/>
                          <a:uFillTx/>
                          <a:latin typeface="+mn-lt"/>
                          <a:ea typeface="+mn-ea"/>
                          <a:cs typeface="+mn-cs"/>
                        </a:rPr>
                        <a:t>
Dr. Gröbl @ Work... wenn das mal nicht Lust auf einen Drink macht.
Verratet Ihr uns euren Lieblings-Cocktail?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457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- 2017-11-01 19:15:00</a:t>
                      </a:r>
                      <a:r>
                        <a:rPr kumimoji="0" lang="de-DE" sz="1000" b="0" i="0" u="none" strike="noStrike" kern="1200" cap="none" spc="0" normalizeH="0" baseline="0" noProof="0">
                          <a:ln>
                            <a:noFill/>
                          </a:ln>
                          <a:solidFill>
                            <a:prstClr val="black"/>
                          </a:solidFill>
                          <a:effectLst/>
                          <a:uLnTx/>
                          <a:uFillTx/>
                          <a:latin typeface="+mn-lt"/>
                          <a:ea typeface="+mn-ea"/>
                          <a:cs typeface="+mn-cs"/>
                        </a:rPr>
                        <a:t>
Unser Küchenteam hat sich sehr ins Zeug gelegt und ein herrliches Dessert Buffet gezaubert.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05482108"/>
                  </a:ext>
                </a:extLst>
              </a:tr>
            </a:tbl>
          </a:graphicData>
        </a:graphic>
      </p:graphicFrame>
      <p:sp>
        <p:nvSpPr>
          <p:cNvPr id="4" name="Text Placeholder 3">
            <a:extLst>
              <a:ext uri="{FF2B5EF4-FFF2-40B4-BE49-F238E27FC236}">
                <a16:creationId xmlns:a16="http://schemas.microsoft.com/office/drawing/2014/main" id="{060671B8-0871-4E04-80E7-F1CA60F6212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50910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69F74-B420-4A78-BAE0-B5C799426D53}"/>
              </a:ext>
            </a:extLst>
          </p:cNvPr>
          <p:cNvSpPr>
            <a:spLocks noGrp="1"/>
          </p:cNvSpPr>
          <p:nvPr>
            <p:ph type="title"/>
          </p:nvPr>
        </p:nvSpPr>
        <p:spPr/>
        <p:txBody>
          <a:bodyPr/>
          <a:lstStyle/>
          <a:p>
            <a:r>
              <a:rPr lang="en-US"/>
              <a:t>Eigene Beiträge (Postings) + Reactions - 1 of 11</a:t>
            </a:r>
          </a:p>
        </p:txBody>
      </p:sp>
      <p:graphicFrame>
        <p:nvGraphicFramePr>
          <p:cNvPr id="5" name="Table Placeholder 4">
            <a:extLst>
              <a:ext uri="{FF2B5EF4-FFF2-40B4-BE49-F238E27FC236}">
                <a16:creationId xmlns:a16="http://schemas.microsoft.com/office/drawing/2014/main" id="{67AE90EE-F2E2-4AE0-8939-03DD18E71182}"/>
              </a:ext>
            </a:extLst>
          </p:cNvPr>
          <p:cNvGraphicFramePr>
            <a:graphicFrameLocks noGrp="1"/>
          </p:cNvGraphicFramePr>
          <p:nvPr>
            <p:ph type="tbl" sz="quarter" idx="13"/>
            <p:extLst>
              <p:ext uri="{D42A27DB-BD31-4B8C-83A1-F6EECF244321}">
                <p14:modId xmlns:p14="http://schemas.microsoft.com/office/powerpoint/2010/main" val="2019066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34054465"/>
                    </a:ext>
                  </a:extLst>
                </a:gridCol>
                <a:gridCol w="822960">
                  <a:extLst>
                    <a:ext uri="{9D8B030D-6E8A-4147-A177-3AD203B41FA5}">
                      <a16:colId xmlns:a16="http://schemas.microsoft.com/office/drawing/2014/main" val="2893249912"/>
                    </a:ext>
                  </a:extLst>
                </a:gridCol>
                <a:gridCol w="822960">
                  <a:extLst>
                    <a:ext uri="{9D8B030D-6E8A-4147-A177-3AD203B41FA5}">
                      <a16:colId xmlns:a16="http://schemas.microsoft.com/office/drawing/2014/main" val="2304407742"/>
                    </a:ext>
                  </a:extLst>
                </a:gridCol>
                <a:gridCol w="822960">
                  <a:extLst>
                    <a:ext uri="{9D8B030D-6E8A-4147-A177-3AD203B41FA5}">
                      <a16:colId xmlns:a16="http://schemas.microsoft.com/office/drawing/2014/main" val="999365767"/>
                    </a:ext>
                  </a:extLst>
                </a:gridCol>
                <a:gridCol w="822960">
                  <a:extLst>
                    <a:ext uri="{9D8B030D-6E8A-4147-A177-3AD203B41FA5}">
                      <a16:colId xmlns:a16="http://schemas.microsoft.com/office/drawing/2014/main" val="4241229286"/>
                    </a:ext>
                  </a:extLst>
                </a:gridCol>
                <a:gridCol w="822960">
                  <a:extLst>
                    <a:ext uri="{9D8B030D-6E8A-4147-A177-3AD203B41FA5}">
                      <a16:colId xmlns:a16="http://schemas.microsoft.com/office/drawing/2014/main" val="3855858796"/>
                    </a:ext>
                  </a:extLst>
                </a:gridCol>
                <a:gridCol w="822960">
                  <a:extLst>
                    <a:ext uri="{9D8B030D-6E8A-4147-A177-3AD203B41FA5}">
                      <a16:colId xmlns:a16="http://schemas.microsoft.com/office/drawing/2014/main" val="3015430440"/>
                    </a:ext>
                  </a:extLst>
                </a:gridCol>
                <a:gridCol w="822960">
                  <a:extLst>
                    <a:ext uri="{9D8B030D-6E8A-4147-A177-3AD203B41FA5}">
                      <a16:colId xmlns:a16="http://schemas.microsoft.com/office/drawing/2014/main" val="3536757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08666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- 2017-11-30 08:00:00</a:t>
                      </a:r>
                      <a:r>
                        <a:rPr kumimoji="0" lang="de-DE" sz="1000" b="0" i="0" u="none" strike="noStrike" kern="1200" cap="none" spc="0" normalizeH="0" baseline="0" noProof="0">
                          <a:ln>
                            <a:noFill/>
                          </a:ln>
                          <a:solidFill>
                            <a:prstClr val="black"/>
                          </a:solidFill>
                          <a:effectLst/>
                          <a:uLnTx/>
                          <a:uFillTx/>
                          <a:latin typeface="+mn-lt"/>
                          <a:ea typeface="+mn-ea"/>
                          <a:cs typeface="+mn-cs"/>
                        </a:rPr>
                        <a:t>
"Jeder Tag, an dem du nicht lächelst, ist ein verlorener Tag." 
(Charlie Chaplin)
In diesem Sinne wünschen Wir euch einen fröhlichen Start in den 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83582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- 2017-11-29 14:45:15</a:t>
                      </a:r>
                      <a:r>
                        <a:rPr kumimoji="0" lang="de-DE" sz="1000" b="0" i="0" u="none" strike="noStrike" kern="1200" cap="none" spc="0" normalizeH="0" baseline="0" noProof="0">
                          <a:ln>
                            <a:noFill/>
                          </a:ln>
                          <a:solidFill>
                            <a:prstClr val="black"/>
                          </a:solidFill>
                          <a:effectLst/>
                          <a:uLnTx/>
                          <a:uFillTx/>
                          <a:latin typeface="+mn-lt"/>
                          <a:ea typeface="+mn-ea"/>
                          <a:cs typeface="+mn-cs"/>
                        </a:rPr>
                        <a:t>
Ich habe heute von einem geschätzten Kollegen namens Jörg einen einen Tipp erhalten zum reinhören.
Interessant für jeden interessierten Bildunkstrinker!
English required!
#entreliquor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9926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- 2017-11-29 13:06:46</a:t>
                      </a:r>
                      <a:r>
                        <a:rPr kumimoji="0" lang="en-US" sz="1000" b="0" i="0" u="none" strike="noStrike" kern="1200" cap="none" spc="0" normalizeH="0" baseline="0" noProof="0">
                          <a:ln>
                            <a:noFill/>
                          </a:ln>
                          <a:solidFill>
                            <a:prstClr val="black"/>
                          </a:solidFill>
                          <a:effectLst/>
                          <a:uLnTx/>
                          <a:uFillTx/>
                          <a:latin typeface="+mn-lt"/>
                          <a:ea typeface="+mn-ea"/>
                          <a:cs typeface="+mn-cs"/>
                        </a:rPr>
                        <a:t>
Today... Serious talk about security!
Booom!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83326005"/>
                  </a:ext>
                </a:extLst>
              </a:tr>
            </a:tbl>
          </a:graphicData>
        </a:graphic>
      </p:graphicFrame>
      <p:sp>
        <p:nvSpPr>
          <p:cNvPr id="4" name="Text Placeholder 3">
            <a:extLst>
              <a:ext uri="{FF2B5EF4-FFF2-40B4-BE49-F238E27FC236}">
                <a16:creationId xmlns:a16="http://schemas.microsoft.com/office/drawing/2014/main" id="{A58C9A43-49C5-49D8-BF3E-7782B6442AB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86610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50B39-FB27-49BA-80B0-13AFC1F80A58}"/>
              </a:ext>
            </a:extLst>
          </p:cNvPr>
          <p:cNvSpPr>
            <a:spLocks noGrp="1"/>
          </p:cNvSpPr>
          <p:nvPr>
            <p:ph type="title"/>
          </p:nvPr>
        </p:nvSpPr>
        <p:spPr/>
        <p:txBody>
          <a:bodyPr/>
          <a:lstStyle/>
          <a:p>
            <a:r>
              <a:rPr lang="en-US"/>
              <a:t>Eigene Beiträge (Postings) + Reactions - 2 of 11</a:t>
            </a:r>
          </a:p>
        </p:txBody>
      </p:sp>
      <p:graphicFrame>
        <p:nvGraphicFramePr>
          <p:cNvPr id="5" name="Table Placeholder 4">
            <a:extLst>
              <a:ext uri="{FF2B5EF4-FFF2-40B4-BE49-F238E27FC236}">
                <a16:creationId xmlns:a16="http://schemas.microsoft.com/office/drawing/2014/main" id="{8AE0920D-75C3-4871-AE20-AFAB7250CC66}"/>
              </a:ext>
            </a:extLst>
          </p:cNvPr>
          <p:cNvGraphicFramePr>
            <a:graphicFrameLocks noGrp="1"/>
          </p:cNvGraphicFramePr>
          <p:nvPr>
            <p:ph type="tbl" sz="quarter" idx="13"/>
            <p:extLst>
              <p:ext uri="{D42A27DB-BD31-4B8C-83A1-F6EECF244321}">
                <p14:modId xmlns:p14="http://schemas.microsoft.com/office/powerpoint/2010/main" val="427062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98324289"/>
                    </a:ext>
                  </a:extLst>
                </a:gridCol>
                <a:gridCol w="822960">
                  <a:extLst>
                    <a:ext uri="{9D8B030D-6E8A-4147-A177-3AD203B41FA5}">
                      <a16:colId xmlns:a16="http://schemas.microsoft.com/office/drawing/2014/main" val="2435575022"/>
                    </a:ext>
                  </a:extLst>
                </a:gridCol>
                <a:gridCol w="822960">
                  <a:extLst>
                    <a:ext uri="{9D8B030D-6E8A-4147-A177-3AD203B41FA5}">
                      <a16:colId xmlns:a16="http://schemas.microsoft.com/office/drawing/2014/main" val="1978727917"/>
                    </a:ext>
                  </a:extLst>
                </a:gridCol>
                <a:gridCol w="822960">
                  <a:extLst>
                    <a:ext uri="{9D8B030D-6E8A-4147-A177-3AD203B41FA5}">
                      <a16:colId xmlns:a16="http://schemas.microsoft.com/office/drawing/2014/main" val="4135639611"/>
                    </a:ext>
                  </a:extLst>
                </a:gridCol>
                <a:gridCol w="822960">
                  <a:extLst>
                    <a:ext uri="{9D8B030D-6E8A-4147-A177-3AD203B41FA5}">
                      <a16:colId xmlns:a16="http://schemas.microsoft.com/office/drawing/2014/main" val="2948286104"/>
                    </a:ext>
                  </a:extLst>
                </a:gridCol>
                <a:gridCol w="822960">
                  <a:extLst>
                    <a:ext uri="{9D8B030D-6E8A-4147-A177-3AD203B41FA5}">
                      <a16:colId xmlns:a16="http://schemas.microsoft.com/office/drawing/2014/main" val="3738735425"/>
                    </a:ext>
                  </a:extLst>
                </a:gridCol>
                <a:gridCol w="822960">
                  <a:extLst>
                    <a:ext uri="{9D8B030D-6E8A-4147-A177-3AD203B41FA5}">
                      <a16:colId xmlns:a16="http://schemas.microsoft.com/office/drawing/2014/main" val="4116462370"/>
                    </a:ext>
                  </a:extLst>
                </a:gridCol>
                <a:gridCol w="822960">
                  <a:extLst>
                    <a:ext uri="{9D8B030D-6E8A-4147-A177-3AD203B41FA5}">
                      <a16:colId xmlns:a16="http://schemas.microsoft.com/office/drawing/2014/main" val="4029505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77003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- 2017-11-28 19:30:00</a:t>
                      </a:r>
                      <a:r>
                        <a:rPr kumimoji="0" lang="de-DE" sz="1000" b="0" i="0" u="none" strike="noStrike" kern="1200" cap="none" spc="0" normalizeH="0" baseline="0" noProof="0">
                          <a:ln>
                            <a:noFill/>
                          </a:ln>
                          <a:solidFill>
                            <a:prstClr val="black"/>
                          </a:solidFill>
                          <a:effectLst/>
                          <a:uLnTx/>
                          <a:uFillTx/>
                          <a:latin typeface="+mn-lt"/>
                          <a:ea typeface="+mn-ea"/>
                          <a:cs typeface="+mn-cs"/>
                        </a:rPr>
                        <a:t>
😍 Kuschelurlaub mit Whirlpool-Zimmer 😍
Hattet ihr schon einen Romantikurlaub und dazu ein Zimmer mit Whirlpool?! Gerade wenn es draußen kalt ist, will man die Wärme seines Partners spüren...wir im Hotel Winzer machen das auf außergewöhnliche Art und Weise möglich...
 — Products shown: Sweet Dreams.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12595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- 2017-11-25 01:00:04</a:t>
                      </a:r>
                      <a:r>
                        <a:rPr kumimoji="0" lang="de-DE" sz="1000" b="0" i="0" u="none" strike="noStrike" kern="1200" cap="none" spc="0" normalizeH="0" baseline="0" noProof="0">
                          <a:ln>
                            <a:noFill/>
                          </a:ln>
                          <a:solidFill>
                            <a:prstClr val="black"/>
                          </a:solidFill>
                          <a:effectLst/>
                          <a:uLnTx/>
                          <a:uFillTx/>
                          <a:latin typeface="+mn-lt"/>
                          <a:ea typeface="+mn-ea"/>
                          <a:cs typeface="+mn-cs"/>
                        </a:rPr>
                        <a:t>
Wow heute ist echt ein Wahnsinns Tag!
Tolle Stimmung, gute Live Musik mit Wolfgang und angefahrene Drinks!
Aber jetzt is gut für heute...
Peace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10155826"/>
                  </a:ext>
                </a:extLst>
              </a:tr>
            </a:tbl>
          </a:graphicData>
        </a:graphic>
      </p:graphicFrame>
      <p:sp>
        <p:nvSpPr>
          <p:cNvPr id="4" name="Text Placeholder 3">
            <a:extLst>
              <a:ext uri="{FF2B5EF4-FFF2-40B4-BE49-F238E27FC236}">
                <a16:creationId xmlns:a16="http://schemas.microsoft.com/office/drawing/2014/main" id="{71CBC582-6F40-4E90-BCE3-F5D9A88F1EB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01665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9A81A-DAC1-4D93-8DD1-ECF73173F9E8}"/>
              </a:ext>
            </a:extLst>
          </p:cNvPr>
          <p:cNvSpPr>
            <a:spLocks noGrp="1"/>
          </p:cNvSpPr>
          <p:nvPr>
            <p:ph type="title"/>
          </p:nvPr>
        </p:nvSpPr>
        <p:spPr/>
        <p:txBody>
          <a:bodyPr/>
          <a:lstStyle/>
          <a:p>
            <a:r>
              <a:rPr lang="en-US"/>
              <a:t>Eigene Beiträge (Postings) + Reactions - 3 of 11</a:t>
            </a:r>
          </a:p>
        </p:txBody>
      </p:sp>
      <p:graphicFrame>
        <p:nvGraphicFramePr>
          <p:cNvPr id="5" name="Table Placeholder 4">
            <a:extLst>
              <a:ext uri="{FF2B5EF4-FFF2-40B4-BE49-F238E27FC236}">
                <a16:creationId xmlns:a16="http://schemas.microsoft.com/office/drawing/2014/main" id="{8067E2FD-55D8-443A-B7A6-C33952978EE9}"/>
              </a:ext>
            </a:extLst>
          </p:cNvPr>
          <p:cNvGraphicFramePr>
            <a:graphicFrameLocks noGrp="1"/>
          </p:cNvGraphicFramePr>
          <p:nvPr>
            <p:ph type="tbl" sz="quarter" idx="13"/>
            <p:extLst>
              <p:ext uri="{D42A27DB-BD31-4B8C-83A1-F6EECF244321}">
                <p14:modId xmlns:p14="http://schemas.microsoft.com/office/powerpoint/2010/main" val="927548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61613235"/>
                    </a:ext>
                  </a:extLst>
                </a:gridCol>
                <a:gridCol w="822960">
                  <a:extLst>
                    <a:ext uri="{9D8B030D-6E8A-4147-A177-3AD203B41FA5}">
                      <a16:colId xmlns:a16="http://schemas.microsoft.com/office/drawing/2014/main" val="2509258401"/>
                    </a:ext>
                  </a:extLst>
                </a:gridCol>
                <a:gridCol w="822960">
                  <a:extLst>
                    <a:ext uri="{9D8B030D-6E8A-4147-A177-3AD203B41FA5}">
                      <a16:colId xmlns:a16="http://schemas.microsoft.com/office/drawing/2014/main" val="3210184570"/>
                    </a:ext>
                  </a:extLst>
                </a:gridCol>
                <a:gridCol w="822960">
                  <a:extLst>
                    <a:ext uri="{9D8B030D-6E8A-4147-A177-3AD203B41FA5}">
                      <a16:colId xmlns:a16="http://schemas.microsoft.com/office/drawing/2014/main" val="3215469209"/>
                    </a:ext>
                  </a:extLst>
                </a:gridCol>
                <a:gridCol w="822960">
                  <a:extLst>
                    <a:ext uri="{9D8B030D-6E8A-4147-A177-3AD203B41FA5}">
                      <a16:colId xmlns:a16="http://schemas.microsoft.com/office/drawing/2014/main" val="192255659"/>
                    </a:ext>
                  </a:extLst>
                </a:gridCol>
                <a:gridCol w="822960">
                  <a:extLst>
                    <a:ext uri="{9D8B030D-6E8A-4147-A177-3AD203B41FA5}">
                      <a16:colId xmlns:a16="http://schemas.microsoft.com/office/drawing/2014/main" val="2134008542"/>
                    </a:ext>
                  </a:extLst>
                </a:gridCol>
                <a:gridCol w="822960">
                  <a:extLst>
                    <a:ext uri="{9D8B030D-6E8A-4147-A177-3AD203B41FA5}">
                      <a16:colId xmlns:a16="http://schemas.microsoft.com/office/drawing/2014/main" val="3821005146"/>
                    </a:ext>
                  </a:extLst>
                </a:gridCol>
                <a:gridCol w="822960">
                  <a:extLst>
                    <a:ext uri="{9D8B030D-6E8A-4147-A177-3AD203B41FA5}">
                      <a16:colId xmlns:a16="http://schemas.microsoft.com/office/drawing/2014/main" val="741674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8997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- 2017-11-21 23:21:03</a:t>
                      </a:r>
                      <a:r>
                        <a:rPr kumimoji="0" lang="en-US" sz="1000" b="0" i="0" u="none" strike="noStrike" kern="1200" cap="none" spc="0" normalizeH="0" baseline="0" noProof="0">
                          <a:ln>
                            <a:noFill/>
                          </a:ln>
                          <a:solidFill>
                            <a:prstClr val="black"/>
                          </a:solidFill>
                          <a:effectLst/>
                          <a:uLnTx/>
                          <a:uFillTx/>
                          <a:latin typeface="+mn-lt"/>
                          <a:ea typeface="+mn-ea"/>
                          <a:cs typeface="+mn-cs"/>
                        </a:rPr>
                        <a:t>
Wir stellen vor:
Der Finalist der Bacardi Legacy Cocktail Competition für Österreich
Harald Gröbl
21 Jahre jung und Bartender in Mark's New York Bar
Der Jungspund mixte der Jury seinen Wayfarer und hat sie mit Charm in seinen Bann gezogen.
Wayfarer
45 ml Bacardi Ocho
20 ml Creme de Cacao Marie Brizard
20 ml Martini Riserva Speciale Rubino
20 ml Limettensaft
1 dash Duplais Absinth
3 Tropfen 30% Salzlake
Serviert wir der Drink in einer Coupette und garniert mit einer Limettenzeste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7088561"/>
                  </a:ext>
                </a:extLst>
              </a:tr>
            </a:tbl>
          </a:graphicData>
        </a:graphic>
      </p:graphicFrame>
      <p:sp>
        <p:nvSpPr>
          <p:cNvPr id="4" name="Text Placeholder 3">
            <a:extLst>
              <a:ext uri="{FF2B5EF4-FFF2-40B4-BE49-F238E27FC236}">
                <a16:creationId xmlns:a16="http://schemas.microsoft.com/office/drawing/2014/main" id="{FAFFFD5A-6189-44B2-BF15-164DFE79EE1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21910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FC36F-9062-4A4D-BF78-78BA25476ADC}"/>
              </a:ext>
            </a:extLst>
          </p:cNvPr>
          <p:cNvSpPr>
            <a:spLocks noGrp="1"/>
          </p:cNvSpPr>
          <p:nvPr>
            <p:ph type="title"/>
          </p:nvPr>
        </p:nvSpPr>
        <p:spPr/>
        <p:txBody>
          <a:bodyPr/>
          <a:lstStyle/>
          <a:p>
            <a:r>
              <a:rPr lang="en-US"/>
              <a:t>Eigene Beiträge (Postings) + Reactions - 4 of 11</a:t>
            </a:r>
          </a:p>
        </p:txBody>
      </p:sp>
      <p:graphicFrame>
        <p:nvGraphicFramePr>
          <p:cNvPr id="5" name="Table Placeholder 4">
            <a:extLst>
              <a:ext uri="{FF2B5EF4-FFF2-40B4-BE49-F238E27FC236}">
                <a16:creationId xmlns:a16="http://schemas.microsoft.com/office/drawing/2014/main" id="{138C1C88-1B93-4284-A070-62FFC8BDDFB0}"/>
              </a:ext>
            </a:extLst>
          </p:cNvPr>
          <p:cNvGraphicFramePr>
            <a:graphicFrameLocks noGrp="1"/>
          </p:cNvGraphicFramePr>
          <p:nvPr>
            <p:ph type="tbl" sz="quarter" idx="13"/>
            <p:extLst>
              <p:ext uri="{D42A27DB-BD31-4B8C-83A1-F6EECF244321}">
                <p14:modId xmlns:p14="http://schemas.microsoft.com/office/powerpoint/2010/main" val="2784882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00264384"/>
                    </a:ext>
                  </a:extLst>
                </a:gridCol>
                <a:gridCol w="822960">
                  <a:extLst>
                    <a:ext uri="{9D8B030D-6E8A-4147-A177-3AD203B41FA5}">
                      <a16:colId xmlns:a16="http://schemas.microsoft.com/office/drawing/2014/main" val="2016665466"/>
                    </a:ext>
                  </a:extLst>
                </a:gridCol>
                <a:gridCol w="822960">
                  <a:extLst>
                    <a:ext uri="{9D8B030D-6E8A-4147-A177-3AD203B41FA5}">
                      <a16:colId xmlns:a16="http://schemas.microsoft.com/office/drawing/2014/main" val="3394409865"/>
                    </a:ext>
                  </a:extLst>
                </a:gridCol>
                <a:gridCol w="822960">
                  <a:extLst>
                    <a:ext uri="{9D8B030D-6E8A-4147-A177-3AD203B41FA5}">
                      <a16:colId xmlns:a16="http://schemas.microsoft.com/office/drawing/2014/main" val="1550229233"/>
                    </a:ext>
                  </a:extLst>
                </a:gridCol>
                <a:gridCol w="822960">
                  <a:extLst>
                    <a:ext uri="{9D8B030D-6E8A-4147-A177-3AD203B41FA5}">
                      <a16:colId xmlns:a16="http://schemas.microsoft.com/office/drawing/2014/main" val="2166558603"/>
                    </a:ext>
                  </a:extLst>
                </a:gridCol>
                <a:gridCol w="822960">
                  <a:extLst>
                    <a:ext uri="{9D8B030D-6E8A-4147-A177-3AD203B41FA5}">
                      <a16:colId xmlns:a16="http://schemas.microsoft.com/office/drawing/2014/main" val="1453481132"/>
                    </a:ext>
                  </a:extLst>
                </a:gridCol>
                <a:gridCol w="822960">
                  <a:extLst>
                    <a:ext uri="{9D8B030D-6E8A-4147-A177-3AD203B41FA5}">
                      <a16:colId xmlns:a16="http://schemas.microsoft.com/office/drawing/2014/main" val="1016390857"/>
                    </a:ext>
                  </a:extLst>
                </a:gridCol>
                <a:gridCol w="822960">
                  <a:extLst>
                    <a:ext uri="{9D8B030D-6E8A-4147-A177-3AD203B41FA5}">
                      <a16:colId xmlns:a16="http://schemas.microsoft.com/office/drawing/2014/main" val="1125412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33445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- 2017-11-21 18:30:01</a:t>
                      </a:r>
                      <a:r>
                        <a:rPr kumimoji="0" lang="de-DE" sz="1000" b="0" i="0" u="none" strike="noStrike" kern="1200" cap="none" spc="0" normalizeH="0" baseline="0" noProof="0">
                          <a:ln>
                            <a:noFill/>
                          </a:ln>
                          <a:solidFill>
                            <a:prstClr val="black"/>
                          </a:solidFill>
                          <a:effectLst/>
                          <a:uLnTx/>
                          <a:uFillTx/>
                          <a:latin typeface="+mn-lt"/>
                          <a:ea typeface="+mn-ea"/>
                          <a:cs typeface="+mn-cs"/>
                        </a:rPr>
                        <a:t>
Schwitzen gegen Schnupfen 💦
Unser Immunsystem wird im Winter besonders auf die Probe gestellt. In der Sauna setzt man die Basis für die eigene Gesundheit und erlebt umfassendes Wohlgefühl.
Na dann...frohes Schwitzen...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5758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- 2017-11-19 18:20:01</a:t>
                      </a:r>
                      <a:r>
                        <a:rPr kumimoji="0" lang="de-DE" sz="1000" b="0" i="0" u="none" strike="noStrike" kern="1200" cap="none" spc="0" normalizeH="0" baseline="0" noProof="0">
                          <a:ln>
                            <a:noFill/>
                          </a:ln>
                          <a:solidFill>
                            <a:prstClr val="black"/>
                          </a:solidFill>
                          <a:effectLst/>
                          <a:uLnTx/>
                          <a:uFillTx/>
                          <a:latin typeface="+mn-lt"/>
                          <a:ea typeface="+mn-ea"/>
                          <a:cs typeface="+mn-cs"/>
                        </a:rPr>
                        <a:t>
🎄❄️☃️❄️☃️❄️🎄
Heute wurde bei uns die Weihnachtsbeleuchtung in Betrieb genommen. Somit sind wir für die anstehende Adventszeit bestens gewappnet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5890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- 2017-11-16 20:18:02</a:t>
                      </a:r>
                      <a:r>
                        <a:rPr kumimoji="0" lang="de-DE" sz="1000" b="0" i="0" u="none" strike="noStrike" kern="1200" cap="none" spc="0" normalizeH="0" baseline="0" noProof="0">
                          <a:ln>
                            <a:noFill/>
                          </a:ln>
                          <a:solidFill>
                            <a:prstClr val="black"/>
                          </a:solidFill>
                          <a:effectLst/>
                          <a:uLnTx/>
                          <a:uFillTx/>
                          <a:latin typeface="+mn-lt"/>
                          <a:ea typeface="+mn-ea"/>
                          <a:cs typeface="+mn-cs"/>
                        </a:rPr>
                        <a:t>
Heute Abend Live und in Farbe... der Chef persönlich am Brett!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52788855"/>
                  </a:ext>
                </a:extLst>
              </a:tr>
            </a:tbl>
          </a:graphicData>
        </a:graphic>
      </p:graphicFrame>
      <p:sp>
        <p:nvSpPr>
          <p:cNvPr id="4" name="Text Placeholder 3">
            <a:extLst>
              <a:ext uri="{FF2B5EF4-FFF2-40B4-BE49-F238E27FC236}">
                <a16:creationId xmlns:a16="http://schemas.microsoft.com/office/drawing/2014/main" id="{B0952A65-A8FF-4875-AC7D-841AE405518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237323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BDFF1-F6E4-49C5-8A3D-4DF1FE3C0818}"/>
              </a:ext>
            </a:extLst>
          </p:cNvPr>
          <p:cNvSpPr>
            <a:spLocks noGrp="1"/>
          </p:cNvSpPr>
          <p:nvPr>
            <p:ph type="title"/>
          </p:nvPr>
        </p:nvSpPr>
        <p:spPr/>
        <p:txBody>
          <a:bodyPr/>
          <a:lstStyle/>
          <a:p>
            <a:r>
              <a:rPr lang="en-US"/>
              <a:t>Eigene Beiträge (Postings) + Reactions - 5 of 11</a:t>
            </a:r>
          </a:p>
        </p:txBody>
      </p:sp>
      <p:graphicFrame>
        <p:nvGraphicFramePr>
          <p:cNvPr id="5" name="Table Placeholder 4">
            <a:extLst>
              <a:ext uri="{FF2B5EF4-FFF2-40B4-BE49-F238E27FC236}">
                <a16:creationId xmlns:a16="http://schemas.microsoft.com/office/drawing/2014/main" id="{7FA3718D-D048-4A7C-953C-FDCDD20482F8}"/>
              </a:ext>
            </a:extLst>
          </p:cNvPr>
          <p:cNvGraphicFramePr>
            <a:graphicFrameLocks noGrp="1"/>
          </p:cNvGraphicFramePr>
          <p:nvPr>
            <p:ph type="tbl" sz="quarter" idx="13"/>
            <p:extLst>
              <p:ext uri="{D42A27DB-BD31-4B8C-83A1-F6EECF244321}">
                <p14:modId xmlns:p14="http://schemas.microsoft.com/office/powerpoint/2010/main" val="2623041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1938205"/>
                    </a:ext>
                  </a:extLst>
                </a:gridCol>
                <a:gridCol w="822960">
                  <a:extLst>
                    <a:ext uri="{9D8B030D-6E8A-4147-A177-3AD203B41FA5}">
                      <a16:colId xmlns:a16="http://schemas.microsoft.com/office/drawing/2014/main" val="715600165"/>
                    </a:ext>
                  </a:extLst>
                </a:gridCol>
                <a:gridCol w="822960">
                  <a:extLst>
                    <a:ext uri="{9D8B030D-6E8A-4147-A177-3AD203B41FA5}">
                      <a16:colId xmlns:a16="http://schemas.microsoft.com/office/drawing/2014/main" val="203238392"/>
                    </a:ext>
                  </a:extLst>
                </a:gridCol>
                <a:gridCol w="822960">
                  <a:extLst>
                    <a:ext uri="{9D8B030D-6E8A-4147-A177-3AD203B41FA5}">
                      <a16:colId xmlns:a16="http://schemas.microsoft.com/office/drawing/2014/main" val="1850111352"/>
                    </a:ext>
                  </a:extLst>
                </a:gridCol>
                <a:gridCol w="822960">
                  <a:extLst>
                    <a:ext uri="{9D8B030D-6E8A-4147-A177-3AD203B41FA5}">
                      <a16:colId xmlns:a16="http://schemas.microsoft.com/office/drawing/2014/main" val="2373730706"/>
                    </a:ext>
                  </a:extLst>
                </a:gridCol>
                <a:gridCol w="822960">
                  <a:extLst>
                    <a:ext uri="{9D8B030D-6E8A-4147-A177-3AD203B41FA5}">
                      <a16:colId xmlns:a16="http://schemas.microsoft.com/office/drawing/2014/main" val="232681877"/>
                    </a:ext>
                  </a:extLst>
                </a:gridCol>
                <a:gridCol w="822960">
                  <a:extLst>
                    <a:ext uri="{9D8B030D-6E8A-4147-A177-3AD203B41FA5}">
                      <a16:colId xmlns:a16="http://schemas.microsoft.com/office/drawing/2014/main" val="57119956"/>
                    </a:ext>
                  </a:extLst>
                </a:gridCol>
                <a:gridCol w="822960">
                  <a:extLst>
                    <a:ext uri="{9D8B030D-6E8A-4147-A177-3AD203B41FA5}">
                      <a16:colId xmlns:a16="http://schemas.microsoft.com/office/drawing/2014/main" val="1992344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00432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- 2017-11-15 16:05:20</a:t>
                      </a:r>
                      <a:r>
                        <a:rPr kumimoji="0" lang="de-DE" sz="1000" b="0" i="0" u="none" strike="noStrike" kern="1200" cap="none" spc="0" normalizeH="0" baseline="0" noProof="0">
                          <a:ln>
                            <a:noFill/>
                          </a:ln>
                          <a:solidFill>
                            <a:prstClr val="black"/>
                          </a:solidFill>
                          <a:effectLst/>
                          <a:uLnTx/>
                          <a:uFillTx/>
                          <a:latin typeface="+mn-lt"/>
                          <a:ea typeface="+mn-ea"/>
                          <a:cs typeface="+mn-cs"/>
                        </a:rPr>
                        <a:t>
Wohoooo 🍾🥂🎉
Bisher haben 800 Gäste und zukünftige Gäste unser Seite mit "Gefällt mir" markiert.
Das freut uns riesig und wir möchten uns bei euch dafür bedanken!👍👊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6452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- 2017-11-15 15:56:11</a:t>
                      </a:r>
                      <a:r>
                        <a:rPr kumimoji="0" lang="de-DE" sz="1000" b="0" i="0" u="none" strike="noStrike" kern="1200" cap="none" spc="0" normalizeH="0" baseline="0" noProof="0">
                          <a:ln>
                            <a:noFill/>
                          </a:ln>
                          <a:solidFill>
                            <a:prstClr val="black"/>
                          </a:solidFill>
                          <a:effectLst/>
                          <a:uLnTx/>
                          <a:uFillTx/>
                          <a:latin typeface="+mn-lt"/>
                          <a:ea typeface="+mn-ea"/>
                          <a:cs typeface="+mn-cs"/>
                        </a:rPr>
                        <a:t>
Wahnsinn - Wir freuen uns riesig über die 88 Punkte und möchten unserem Barteam herzlich zu dieser tollen Leistung gratulieren.
Super gemacht! Weiter so, Andrea Mundigler, Harald Gröbl &amp; Markus Winzer.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69020706"/>
                  </a:ext>
                </a:extLst>
              </a:tr>
            </a:tbl>
          </a:graphicData>
        </a:graphic>
      </p:graphicFrame>
      <p:sp>
        <p:nvSpPr>
          <p:cNvPr id="4" name="Text Placeholder 3">
            <a:extLst>
              <a:ext uri="{FF2B5EF4-FFF2-40B4-BE49-F238E27FC236}">
                <a16:creationId xmlns:a16="http://schemas.microsoft.com/office/drawing/2014/main" id="{2C5DA6B0-FA69-4C03-B807-288AA0B2856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915253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BBC72-467A-4581-820B-63C32170533C}"/>
              </a:ext>
            </a:extLst>
          </p:cNvPr>
          <p:cNvSpPr>
            <a:spLocks noGrp="1"/>
          </p:cNvSpPr>
          <p:nvPr>
            <p:ph type="title"/>
          </p:nvPr>
        </p:nvSpPr>
        <p:spPr/>
        <p:txBody>
          <a:bodyPr/>
          <a:lstStyle/>
          <a:p>
            <a:r>
              <a:rPr lang="en-US"/>
              <a:t>Eigene Beiträge (Postings) + Reactions - 6 of 11</a:t>
            </a:r>
          </a:p>
        </p:txBody>
      </p:sp>
      <p:graphicFrame>
        <p:nvGraphicFramePr>
          <p:cNvPr id="5" name="Table Placeholder 4">
            <a:extLst>
              <a:ext uri="{FF2B5EF4-FFF2-40B4-BE49-F238E27FC236}">
                <a16:creationId xmlns:a16="http://schemas.microsoft.com/office/drawing/2014/main" id="{ADFE1D10-5576-428E-AAB5-F851BCE6D81A}"/>
              </a:ext>
            </a:extLst>
          </p:cNvPr>
          <p:cNvGraphicFramePr>
            <a:graphicFrameLocks noGrp="1"/>
          </p:cNvGraphicFramePr>
          <p:nvPr>
            <p:ph type="tbl" sz="quarter" idx="13"/>
            <p:extLst>
              <p:ext uri="{D42A27DB-BD31-4B8C-83A1-F6EECF244321}">
                <p14:modId xmlns:p14="http://schemas.microsoft.com/office/powerpoint/2010/main" val="2415458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43577478"/>
                    </a:ext>
                  </a:extLst>
                </a:gridCol>
                <a:gridCol w="822960">
                  <a:extLst>
                    <a:ext uri="{9D8B030D-6E8A-4147-A177-3AD203B41FA5}">
                      <a16:colId xmlns:a16="http://schemas.microsoft.com/office/drawing/2014/main" val="1197141572"/>
                    </a:ext>
                  </a:extLst>
                </a:gridCol>
                <a:gridCol w="822960">
                  <a:extLst>
                    <a:ext uri="{9D8B030D-6E8A-4147-A177-3AD203B41FA5}">
                      <a16:colId xmlns:a16="http://schemas.microsoft.com/office/drawing/2014/main" val="1642328315"/>
                    </a:ext>
                  </a:extLst>
                </a:gridCol>
                <a:gridCol w="822960">
                  <a:extLst>
                    <a:ext uri="{9D8B030D-6E8A-4147-A177-3AD203B41FA5}">
                      <a16:colId xmlns:a16="http://schemas.microsoft.com/office/drawing/2014/main" val="3816369288"/>
                    </a:ext>
                  </a:extLst>
                </a:gridCol>
                <a:gridCol w="822960">
                  <a:extLst>
                    <a:ext uri="{9D8B030D-6E8A-4147-A177-3AD203B41FA5}">
                      <a16:colId xmlns:a16="http://schemas.microsoft.com/office/drawing/2014/main" val="3538119662"/>
                    </a:ext>
                  </a:extLst>
                </a:gridCol>
                <a:gridCol w="822960">
                  <a:extLst>
                    <a:ext uri="{9D8B030D-6E8A-4147-A177-3AD203B41FA5}">
                      <a16:colId xmlns:a16="http://schemas.microsoft.com/office/drawing/2014/main" val="3549389049"/>
                    </a:ext>
                  </a:extLst>
                </a:gridCol>
                <a:gridCol w="822960">
                  <a:extLst>
                    <a:ext uri="{9D8B030D-6E8A-4147-A177-3AD203B41FA5}">
                      <a16:colId xmlns:a16="http://schemas.microsoft.com/office/drawing/2014/main" val="2516241695"/>
                    </a:ext>
                  </a:extLst>
                </a:gridCol>
                <a:gridCol w="822960">
                  <a:extLst>
                    <a:ext uri="{9D8B030D-6E8A-4147-A177-3AD203B41FA5}">
                      <a16:colId xmlns:a16="http://schemas.microsoft.com/office/drawing/2014/main" val="117113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3804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- 2017-11-14 18:30:00</a:t>
                      </a:r>
                      <a:r>
                        <a:rPr kumimoji="0" lang="de-DE" sz="1000" b="0" i="0" u="none" strike="noStrike" kern="1200" cap="none" spc="0" normalizeH="0" baseline="0" noProof="0">
                          <a:ln>
                            <a:noFill/>
                          </a:ln>
                          <a:solidFill>
                            <a:prstClr val="black"/>
                          </a:solidFill>
                          <a:effectLst/>
                          <a:uLnTx/>
                          <a:uFillTx/>
                          <a:latin typeface="+mn-lt"/>
                          <a:ea typeface="+mn-ea"/>
                          <a:cs typeface="+mn-cs"/>
                        </a:rPr>
                        <a:t>
🍸 Falstaff Auszeichnung für Mark's New York Bar 🍸
Es hat sich auch bei Falstaff herumgesprochen, dass es im Salzkammergut eine Bar mit dem besonderen Ambiente und besten Drinks gibt...
Lasst uns gemeinsam auf diese begehrte Auszeichnung anstoßen, die wir nur dank EURER HILFE bekommen haben - vielen Dank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1452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- 2017-11-12 19:30:01</a:t>
                      </a:r>
                      <a:r>
                        <a:rPr kumimoji="0" lang="de-DE" sz="1000" b="0" i="0" u="none" strike="noStrike" kern="1200" cap="none" spc="0" normalizeH="0" baseline="0" noProof="0">
                          <a:ln>
                            <a:noFill/>
                          </a:ln>
                          <a:solidFill>
                            <a:prstClr val="black"/>
                          </a:solidFill>
                          <a:effectLst/>
                          <a:uLnTx/>
                          <a:uFillTx/>
                          <a:latin typeface="+mn-lt"/>
                          <a:ea typeface="+mn-ea"/>
                          <a:cs typeface="+mn-cs"/>
                        </a:rPr>
                        <a:t>
Glitzer &amp; Blingbling - unsere Chefin Renate Winzer ist die  "Weihnachtsfee" und hat bereits angefangen das Hotel zu schmücken.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21681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- 2017-11-11 19:41:08</a:t>
                      </a:r>
                      <a:r>
                        <a:rPr kumimoji="0" lang="en-US" sz="1000" b="0" i="0" u="none" strike="noStrike" kern="1200" cap="none" spc="0" normalizeH="0" baseline="0" noProof="0">
                          <a:ln>
                            <a:noFill/>
                          </a:ln>
                          <a:solidFill>
                            <a:prstClr val="black"/>
                          </a:solidFill>
                          <a:effectLst/>
                          <a:uLnTx/>
                          <a:uFillTx/>
                          <a:latin typeface="+mn-lt"/>
                          <a:ea typeface="+mn-ea"/>
                          <a:cs typeface="+mn-cs"/>
                        </a:rPr>
                        <a:t>
Harald Gröbl On 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00215559"/>
                  </a:ext>
                </a:extLst>
              </a:tr>
            </a:tbl>
          </a:graphicData>
        </a:graphic>
      </p:graphicFrame>
      <p:sp>
        <p:nvSpPr>
          <p:cNvPr id="4" name="Text Placeholder 3">
            <a:extLst>
              <a:ext uri="{FF2B5EF4-FFF2-40B4-BE49-F238E27FC236}">
                <a16:creationId xmlns:a16="http://schemas.microsoft.com/office/drawing/2014/main" id="{9A56D44E-7449-4DD2-94A1-6A572D75436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575029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E5949-64E7-450F-8D41-4CF20569572F}"/>
              </a:ext>
            </a:extLst>
          </p:cNvPr>
          <p:cNvSpPr>
            <a:spLocks noGrp="1"/>
          </p:cNvSpPr>
          <p:nvPr>
            <p:ph type="title"/>
          </p:nvPr>
        </p:nvSpPr>
        <p:spPr/>
        <p:txBody>
          <a:bodyPr/>
          <a:lstStyle/>
          <a:p>
            <a:r>
              <a:rPr lang="en-US"/>
              <a:t>Eigene Beiträge (Postings) + Reactions - 7 of 11</a:t>
            </a:r>
          </a:p>
        </p:txBody>
      </p:sp>
      <p:graphicFrame>
        <p:nvGraphicFramePr>
          <p:cNvPr id="5" name="Table Placeholder 4">
            <a:extLst>
              <a:ext uri="{FF2B5EF4-FFF2-40B4-BE49-F238E27FC236}">
                <a16:creationId xmlns:a16="http://schemas.microsoft.com/office/drawing/2014/main" id="{04EC1FD6-DC5D-4463-B970-38C1E72C406D}"/>
              </a:ext>
            </a:extLst>
          </p:cNvPr>
          <p:cNvGraphicFramePr>
            <a:graphicFrameLocks noGrp="1"/>
          </p:cNvGraphicFramePr>
          <p:nvPr>
            <p:ph type="tbl" sz="quarter" idx="13"/>
            <p:extLst>
              <p:ext uri="{D42A27DB-BD31-4B8C-83A1-F6EECF244321}">
                <p14:modId xmlns:p14="http://schemas.microsoft.com/office/powerpoint/2010/main" val="1902160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25239825"/>
                    </a:ext>
                  </a:extLst>
                </a:gridCol>
                <a:gridCol w="822960">
                  <a:extLst>
                    <a:ext uri="{9D8B030D-6E8A-4147-A177-3AD203B41FA5}">
                      <a16:colId xmlns:a16="http://schemas.microsoft.com/office/drawing/2014/main" val="2214514746"/>
                    </a:ext>
                  </a:extLst>
                </a:gridCol>
                <a:gridCol w="822960">
                  <a:extLst>
                    <a:ext uri="{9D8B030D-6E8A-4147-A177-3AD203B41FA5}">
                      <a16:colId xmlns:a16="http://schemas.microsoft.com/office/drawing/2014/main" val="3788125408"/>
                    </a:ext>
                  </a:extLst>
                </a:gridCol>
                <a:gridCol w="822960">
                  <a:extLst>
                    <a:ext uri="{9D8B030D-6E8A-4147-A177-3AD203B41FA5}">
                      <a16:colId xmlns:a16="http://schemas.microsoft.com/office/drawing/2014/main" val="2224162755"/>
                    </a:ext>
                  </a:extLst>
                </a:gridCol>
                <a:gridCol w="822960">
                  <a:extLst>
                    <a:ext uri="{9D8B030D-6E8A-4147-A177-3AD203B41FA5}">
                      <a16:colId xmlns:a16="http://schemas.microsoft.com/office/drawing/2014/main" val="877591113"/>
                    </a:ext>
                  </a:extLst>
                </a:gridCol>
                <a:gridCol w="822960">
                  <a:extLst>
                    <a:ext uri="{9D8B030D-6E8A-4147-A177-3AD203B41FA5}">
                      <a16:colId xmlns:a16="http://schemas.microsoft.com/office/drawing/2014/main" val="252028448"/>
                    </a:ext>
                  </a:extLst>
                </a:gridCol>
                <a:gridCol w="822960">
                  <a:extLst>
                    <a:ext uri="{9D8B030D-6E8A-4147-A177-3AD203B41FA5}">
                      <a16:colId xmlns:a16="http://schemas.microsoft.com/office/drawing/2014/main" val="205039400"/>
                    </a:ext>
                  </a:extLst>
                </a:gridCol>
                <a:gridCol w="822960">
                  <a:extLst>
                    <a:ext uri="{9D8B030D-6E8A-4147-A177-3AD203B41FA5}">
                      <a16:colId xmlns:a16="http://schemas.microsoft.com/office/drawing/2014/main" val="3206458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9550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- 2017-11-11 11:00:11</a:t>
                      </a:r>
                      <a:r>
                        <a:rPr kumimoji="0" lang="de-DE" sz="1000" b="0" i="0" u="none" strike="noStrike" kern="1200" cap="none" spc="0" normalizeH="0" baseline="0" noProof="0">
                          <a:ln>
                            <a:noFill/>
                          </a:ln>
                          <a:solidFill>
                            <a:prstClr val="black"/>
                          </a:solidFill>
                          <a:effectLst/>
                          <a:uLnTx/>
                          <a:uFillTx/>
                          <a:latin typeface="+mn-lt"/>
                          <a:ea typeface="+mn-ea"/>
                          <a:cs typeface="+mn-cs"/>
                        </a:rPr>
                        <a:t>
Heute, Samstag wieder Live Musik mit Wolfgang! Ab 20:30...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5477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- 2017-11-10 12:25:37</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für unseren Jungbartender Harald, er wurde als einer von zwei Österreichern ausgewählt um Österreich bei der Bacardi Legacy Cocktail Competition in Amsterdam zu vertreten!
Congratulation &amp; Cheers!🍾🍸🎊🎉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53193228"/>
                  </a:ext>
                </a:extLst>
              </a:tr>
            </a:tbl>
          </a:graphicData>
        </a:graphic>
      </p:graphicFrame>
      <p:sp>
        <p:nvSpPr>
          <p:cNvPr id="4" name="Text Placeholder 3">
            <a:extLst>
              <a:ext uri="{FF2B5EF4-FFF2-40B4-BE49-F238E27FC236}">
                <a16:creationId xmlns:a16="http://schemas.microsoft.com/office/drawing/2014/main" id="{2847D39A-95D6-4D80-A1B6-9F26CDC875C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035285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9C436-1BAF-44CD-9DD5-A313204FB039}"/>
              </a:ext>
            </a:extLst>
          </p:cNvPr>
          <p:cNvSpPr>
            <a:spLocks noGrp="1"/>
          </p:cNvSpPr>
          <p:nvPr>
            <p:ph type="title"/>
          </p:nvPr>
        </p:nvSpPr>
        <p:spPr/>
        <p:txBody>
          <a:bodyPr/>
          <a:lstStyle/>
          <a:p>
            <a:r>
              <a:rPr lang="en-US"/>
              <a:t>Eigene Beiträge (Postings) + Reactions - 8 of 11</a:t>
            </a:r>
          </a:p>
        </p:txBody>
      </p:sp>
      <p:graphicFrame>
        <p:nvGraphicFramePr>
          <p:cNvPr id="5" name="Table Placeholder 4">
            <a:extLst>
              <a:ext uri="{FF2B5EF4-FFF2-40B4-BE49-F238E27FC236}">
                <a16:creationId xmlns:a16="http://schemas.microsoft.com/office/drawing/2014/main" id="{3195381C-51BA-4C7F-9F49-951E12E0BDD5}"/>
              </a:ext>
            </a:extLst>
          </p:cNvPr>
          <p:cNvGraphicFramePr>
            <a:graphicFrameLocks noGrp="1"/>
          </p:cNvGraphicFramePr>
          <p:nvPr>
            <p:ph type="tbl" sz="quarter" idx="13"/>
            <p:extLst>
              <p:ext uri="{D42A27DB-BD31-4B8C-83A1-F6EECF244321}">
                <p14:modId xmlns:p14="http://schemas.microsoft.com/office/powerpoint/2010/main" val="2578057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21402599"/>
                    </a:ext>
                  </a:extLst>
                </a:gridCol>
                <a:gridCol w="822960">
                  <a:extLst>
                    <a:ext uri="{9D8B030D-6E8A-4147-A177-3AD203B41FA5}">
                      <a16:colId xmlns:a16="http://schemas.microsoft.com/office/drawing/2014/main" val="2432046281"/>
                    </a:ext>
                  </a:extLst>
                </a:gridCol>
                <a:gridCol w="822960">
                  <a:extLst>
                    <a:ext uri="{9D8B030D-6E8A-4147-A177-3AD203B41FA5}">
                      <a16:colId xmlns:a16="http://schemas.microsoft.com/office/drawing/2014/main" val="373354679"/>
                    </a:ext>
                  </a:extLst>
                </a:gridCol>
                <a:gridCol w="822960">
                  <a:extLst>
                    <a:ext uri="{9D8B030D-6E8A-4147-A177-3AD203B41FA5}">
                      <a16:colId xmlns:a16="http://schemas.microsoft.com/office/drawing/2014/main" val="496033488"/>
                    </a:ext>
                  </a:extLst>
                </a:gridCol>
                <a:gridCol w="822960">
                  <a:extLst>
                    <a:ext uri="{9D8B030D-6E8A-4147-A177-3AD203B41FA5}">
                      <a16:colId xmlns:a16="http://schemas.microsoft.com/office/drawing/2014/main" val="3054119811"/>
                    </a:ext>
                  </a:extLst>
                </a:gridCol>
                <a:gridCol w="822960">
                  <a:extLst>
                    <a:ext uri="{9D8B030D-6E8A-4147-A177-3AD203B41FA5}">
                      <a16:colId xmlns:a16="http://schemas.microsoft.com/office/drawing/2014/main" val="725238591"/>
                    </a:ext>
                  </a:extLst>
                </a:gridCol>
                <a:gridCol w="822960">
                  <a:extLst>
                    <a:ext uri="{9D8B030D-6E8A-4147-A177-3AD203B41FA5}">
                      <a16:colId xmlns:a16="http://schemas.microsoft.com/office/drawing/2014/main" val="3016693893"/>
                    </a:ext>
                  </a:extLst>
                </a:gridCol>
                <a:gridCol w="822960">
                  <a:extLst>
                    <a:ext uri="{9D8B030D-6E8A-4147-A177-3AD203B41FA5}">
                      <a16:colId xmlns:a16="http://schemas.microsoft.com/office/drawing/2014/main" val="1375775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7245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- 2017-11-10 12:23:09</a:t>
                      </a:r>
                      <a:r>
                        <a:rPr kumimoji="0" lang="de-DE" sz="1000" b="0" i="0" u="none" strike="noStrike" kern="1200" cap="none" spc="0" normalizeH="0" baseline="0" noProof="0">
                          <a:ln>
                            <a:noFill/>
                          </a:ln>
                          <a:solidFill>
                            <a:prstClr val="black"/>
                          </a:solidFill>
                          <a:effectLst/>
                          <a:uLnTx/>
                          <a:uFillTx/>
                          <a:latin typeface="+mn-lt"/>
                          <a:ea typeface="+mn-ea"/>
                          <a:cs typeface="+mn-cs"/>
                        </a:rPr>
                        <a:t>
Unser Sprössling Harald Hat sich vor einigen Wochen bei der Bacardi Legacy Cocktail Competition beworben und rennt mit seinem Drink alle Türen ein!
Um unseren Jungbartender Harald zu Zitieren:
"Der Wayfarer kann sich schon sehen lassen, ein grandioser Drink, welcher bereits anfängt sich zu etablieren und auch schon die ersten Gäste in seinen Bann zieht! Vielleicht kommt ihr ja auch einmal in den Genuss des Wayfarer's, freue mich über jeden, der ihn gerne probieren möchte."
Und hier geht's zur Fanpage:
https://www.facebook.com/Wayfarer-Fanpage-581788041945179/?fref=ts
#wayfarar #marksnybar #blcc #Bacardi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31514545"/>
                  </a:ext>
                </a:extLst>
              </a:tr>
            </a:tbl>
          </a:graphicData>
        </a:graphic>
      </p:graphicFrame>
      <p:sp>
        <p:nvSpPr>
          <p:cNvPr id="4" name="Text Placeholder 3">
            <a:extLst>
              <a:ext uri="{FF2B5EF4-FFF2-40B4-BE49-F238E27FC236}">
                <a16:creationId xmlns:a16="http://schemas.microsoft.com/office/drawing/2014/main" id="{D39AFD7E-8689-404B-A87E-A5B097EDFAE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42354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EC536-BC35-4197-83F7-6EA9A7EB1036}"/>
              </a:ext>
            </a:extLst>
          </p:cNvPr>
          <p:cNvSpPr>
            <a:spLocks noGrp="1"/>
          </p:cNvSpPr>
          <p:nvPr>
            <p:ph type="title"/>
          </p:nvPr>
        </p:nvSpPr>
        <p:spPr/>
        <p:txBody>
          <a:bodyPr/>
          <a:lstStyle/>
          <a:p>
            <a:r>
              <a:rPr lang="en-US"/>
              <a:t>Eigene Beiträge (Postings) + Reactions - 9 of 11</a:t>
            </a:r>
          </a:p>
        </p:txBody>
      </p:sp>
      <p:graphicFrame>
        <p:nvGraphicFramePr>
          <p:cNvPr id="5" name="Table Placeholder 4">
            <a:extLst>
              <a:ext uri="{FF2B5EF4-FFF2-40B4-BE49-F238E27FC236}">
                <a16:creationId xmlns:a16="http://schemas.microsoft.com/office/drawing/2014/main" id="{F6D72746-9DD5-4C1F-BC65-766EE7B7DA6A}"/>
              </a:ext>
            </a:extLst>
          </p:cNvPr>
          <p:cNvGraphicFramePr>
            <a:graphicFrameLocks noGrp="1"/>
          </p:cNvGraphicFramePr>
          <p:nvPr>
            <p:ph type="tbl" sz="quarter" idx="13"/>
            <p:extLst>
              <p:ext uri="{D42A27DB-BD31-4B8C-83A1-F6EECF244321}">
                <p14:modId xmlns:p14="http://schemas.microsoft.com/office/powerpoint/2010/main" val="3203120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94300620"/>
                    </a:ext>
                  </a:extLst>
                </a:gridCol>
                <a:gridCol w="822960">
                  <a:extLst>
                    <a:ext uri="{9D8B030D-6E8A-4147-A177-3AD203B41FA5}">
                      <a16:colId xmlns:a16="http://schemas.microsoft.com/office/drawing/2014/main" val="2905219639"/>
                    </a:ext>
                  </a:extLst>
                </a:gridCol>
                <a:gridCol w="822960">
                  <a:extLst>
                    <a:ext uri="{9D8B030D-6E8A-4147-A177-3AD203B41FA5}">
                      <a16:colId xmlns:a16="http://schemas.microsoft.com/office/drawing/2014/main" val="3623468532"/>
                    </a:ext>
                  </a:extLst>
                </a:gridCol>
                <a:gridCol w="822960">
                  <a:extLst>
                    <a:ext uri="{9D8B030D-6E8A-4147-A177-3AD203B41FA5}">
                      <a16:colId xmlns:a16="http://schemas.microsoft.com/office/drawing/2014/main" val="617698793"/>
                    </a:ext>
                  </a:extLst>
                </a:gridCol>
                <a:gridCol w="822960">
                  <a:extLst>
                    <a:ext uri="{9D8B030D-6E8A-4147-A177-3AD203B41FA5}">
                      <a16:colId xmlns:a16="http://schemas.microsoft.com/office/drawing/2014/main" val="4260834169"/>
                    </a:ext>
                  </a:extLst>
                </a:gridCol>
                <a:gridCol w="822960">
                  <a:extLst>
                    <a:ext uri="{9D8B030D-6E8A-4147-A177-3AD203B41FA5}">
                      <a16:colId xmlns:a16="http://schemas.microsoft.com/office/drawing/2014/main" val="1708605406"/>
                    </a:ext>
                  </a:extLst>
                </a:gridCol>
                <a:gridCol w="822960">
                  <a:extLst>
                    <a:ext uri="{9D8B030D-6E8A-4147-A177-3AD203B41FA5}">
                      <a16:colId xmlns:a16="http://schemas.microsoft.com/office/drawing/2014/main" val="3881705351"/>
                    </a:ext>
                  </a:extLst>
                </a:gridCol>
                <a:gridCol w="822960">
                  <a:extLst>
                    <a:ext uri="{9D8B030D-6E8A-4147-A177-3AD203B41FA5}">
                      <a16:colId xmlns:a16="http://schemas.microsoft.com/office/drawing/2014/main" val="4191708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3711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- 2017-11-07 18:30:01</a:t>
                      </a:r>
                      <a:r>
                        <a:rPr kumimoji="0" lang="de-DE" sz="1000" b="0" i="0" u="none" strike="noStrike" kern="1200" cap="none" spc="0" normalizeH="0" baseline="0" noProof="0">
                          <a:ln>
                            <a:noFill/>
                          </a:ln>
                          <a:solidFill>
                            <a:prstClr val="black"/>
                          </a:solidFill>
                          <a:effectLst/>
                          <a:uLnTx/>
                          <a:uFillTx/>
                          <a:latin typeface="+mn-lt"/>
                          <a:ea typeface="+mn-ea"/>
                          <a:cs typeface="+mn-cs"/>
                        </a:rPr>
                        <a:t>
Wenn Wellness die Herzen berührt &lt;3
Bei uns im Wellness- und Kuschelhotel Winzer bleibt der Alltag draußen. Man kehrt zurück zu sich selbst und spürt das Leben intensiver. Entspannung, Romantik und Freude – mit diesen Gefühlen wollen wir Euch bei uns beschenken...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34493928"/>
                  </a:ext>
                </a:extLst>
              </a:tr>
            </a:tbl>
          </a:graphicData>
        </a:graphic>
      </p:graphicFrame>
      <p:sp>
        <p:nvSpPr>
          <p:cNvPr id="4" name="Text Placeholder 3">
            <a:extLst>
              <a:ext uri="{FF2B5EF4-FFF2-40B4-BE49-F238E27FC236}">
                <a16:creationId xmlns:a16="http://schemas.microsoft.com/office/drawing/2014/main" id="{DB01DD88-C4C2-4796-B059-909475538BA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871794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AE07-182B-490C-BF16-736F07F4CFBA}"/>
              </a:ext>
            </a:extLst>
          </p:cNvPr>
          <p:cNvSpPr>
            <a:spLocks noGrp="1"/>
          </p:cNvSpPr>
          <p:nvPr>
            <p:ph type="title"/>
          </p:nvPr>
        </p:nvSpPr>
        <p:spPr/>
        <p:txBody>
          <a:bodyPr/>
          <a:lstStyle/>
          <a:p>
            <a:r>
              <a:rPr lang="en-US"/>
              <a:t>Eigene Beiträge (Postings) + Reactions - 10 of 11</a:t>
            </a:r>
          </a:p>
        </p:txBody>
      </p:sp>
      <p:graphicFrame>
        <p:nvGraphicFramePr>
          <p:cNvPr id="5" name="Table Placeholder 4">
            <a:extLst>
              <a:ext uri="{FF2B5EF4-FFF2-40B4-BE49-F238E27FC236}">
                <a16:creationId xmlns:a16="http://schemas.microsoft.com/office/drawing/2014/main" id="{90F77013-BDFA-4FBF-BAD8-8E9EC2A16D6C}"/>
              </a:ext>
            </a:extLst>
          </p:cNvPr>
          <p:cNvGraphicFramePr>
            <a:graphicFrameLocks noGrp="1"/>
          </p:cNvGraphicFramePr>
          <p:nvPr>
            <p:ph type="tbl" sz="quarter" idx="13"/>
            <p:extLst>
              <p:ext uri="{D42A27DB-BD31-4B8C-83A1-F6EECF244321}">
                <p14:modId xmlns:p14="http://schemas.microsoft.com/office/powerpoint/2010/main" val="786891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75329282"/>
                    </a:ext>
                  </a:extLst>
                </a:gridCol>
                <a:gridCol w="822960">
                  <a:extLst>
                    <a:ext uri="{9D8B030D-6E8A-4147-A177-3AD203B41FA5}">
                      <a16:colId xmlns:a16="http://schemas.microsoft.com/office/drawing/2014/main" val="2937297607"/>
                    </a:ext>
                  </a:extLst>
                </a:gridCol>
                <a:gridCol w="822960">
                  <a:extLst>
                    <a:ext uri="{9D8B030D-6E8A-4147-A177-3AD203B41FA5}">
                      <a16:colId xmlns:a16="http://schemas.microsoft.com/office/drawing/2014/main" val="1711870417"/>
                    </a:ext>
                  </a:extLst>
                </a:gridCol>
                <a:gridCol w="822960">
                  <a:extLst>
                    <a:ext uri="{9D8B030D-6E8A-4147-A177-3AD203B41FA5}">
                      <a16:colId xmlns:a16="http://schemas.microsoft.com/office/drawing/2014/main" val="656498096"/>
                    </a:ext>
                  </a:extLst>
                </a:gridCol>
                <a:gridCol w="822960">
                  <a:extLst>
                    <a:ext uri="{9D8B030D-6E8A-4147-A177-3AD203B41FA5}">
                      <a16:colId xmlns:a16="http://schemas.microsoft.com/office/drawing/2014/main" val="3139846694"/>
                    </a:ext>
                  </a:extLst>
                </a:gridCol>
                <a:gridCol w="822960">
                  <a:extLst>
                    <a:ext uri="{9D8B030D-6E8A-4147-A177-3AD203B41FA5}">
                      <a16:colId xmlns:a16="http://schemas.microsoft.com/office/drawing/2014/main" val="3685143994"/>
                    </a:ext>
                  </a:extLst>
                </a:gridCol>
                <a:gridCol w="822960">
                  <a:extLst>
                    <a:ext uri="{9D8B030D-6E8A-4147-A177-3AD203B41FA5}">
                      <a16:colId xmlns:a16="http://schemas.microsoft.com/office/drawing/2014/main" val="2791646008"/>
                    </a:ext>
                  </a:extLst>
                </a:gridCol>
                <a:gridCol w="822960">
                  <a:extLst>
                    <a:ext uri="{9D8B030D-6E8A-4147-A177-3AD203B41FA5}">
                      <a16:colId xmlns:a16="http://schemas.microsoft.com/office/drawing/2014/main" val="4202982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97436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- 2017-11-07 09:00:37</a:t>
                      </a:r>
                      <a:r>
                        <a:rPr kumimoji="0" lang="de-DE" sz="1000" b="0" i="0" u="none" strike="noStrike" kern="1200" cap="none" spc="0" normalizeH="0" baseline="0" noProof="0">
                          <a:ln>
                            <a:noFill/>
                          </a:ln>
                          <a:solidFill>
                            <a:prstClr val="black"/>
                          </a:solidFill>
                          <a:effectLst/>
                          <a:uLnTx/>
                          <a:uFillTx/>
                          <a:latin typeface="+mn-lt"/>
                          <a:ea typeface="+mn-ea"/>
                          <a:cs typeface="+mn-cs"/>
                        </a:rPr>
                        <a:t>
Nun, Weihnachten ist ja nicht mehr so fern und da zerbrechen sich schon manche den Kopf über ein passendes Weihnachtsgeschenk.
Wie wäre es denn mit einem Gutschein von unserem Haus?
In der Weihnachtszeit gibt es bei einem Bestellwert von
200, - Euro ein Deko Herz, als kleines Dankeschön von uns, dazu.
Hier geht es zum Gutschein Shop. 😉
https://www.hotel-winzer.at/gutscheine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1338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- 2017-11-05 18:30:28</a:t>
                      </a:r>
                      <a:r>
                        <a:rPr kumimoji="0" lang="de-DE" sz="1000" b="0" i="0" u="none" strike="noStrike" kern="1200" cap="none" spc="0" normalizeH="0" baseline="0" noProof="0">
                          <a:ln>
                            <a:noFill/>
                          </a:ln>
                          <a:solidFill>
                            <a:prstClr val="black"/>
                          </a:solidFill>
                          <a:effectLst/>
                          <a:uLnTx/>
                          <a:uFillTx/>
                          <a:latin typeface="+mn-lt"/>
                          <a:ea typeface="+mn-ea"/>
                          <a:cs typeface="+mn-cs"/>
                        </a:rPr>
                        <a:t>
Der Wasserservice wird vorbereitet!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414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- 2017-11-05 11:30:00</a:t>
                      </a:r>
                      <a:r>
                        <a:rPr kumimoji="0" lang="de-DE" sz="1000" b="0" i="0" u="none" strike="noStrike" kern="1200" cap="none" spc="0" normalizeH="0" baseline="0" noProof="0">
                          <a:ln>
                            <a:noFill/>
                          </a:ln>
                          <a:solidFill>
                            <a:prstClr val="black"/>
                          </a:solidFill>
                          <a:effectLst/>
                          <a:uLnTx/>
                          <a:uFillTx/>
                          <a:latin typeface="+mn-lt"/>
                          <a:ea typeface="+mn-ea"/>
                          <a:cs typeface="+mn-cs"/>
                        </a:rPr>
                        <a:t>
Was gibt es schöneres als einen entspannten Drink am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48402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- 2017-11-03 23:07:16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96636301"/>
                  </a:ext>
                </a:extLst>
              </a:tr>
            </a:tbl>
          </a:graphicData>
        </a:graphic>
      </p:graphicFrame>
      <p:sp>
        <p:nvSpPr>
          <p:cNvPr id="4" name="Text Placeholder 3">
            <a:extLst>
              <a:ext uri="{FF2B5EF4-FFF2-40B4-BE49-F238E27FC236}">
                <a16:creationId xmlns:a16="http://schemas.microsoft.com/office/drawing/2014/main" id="{70BF3AF7-BDD3-47FA-A52D-098ABC3B2A3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00488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B5EFC-CD39-40EE-B573-E218B041C5A1}"/>
              </a:ext>
            </a:extLst>
          </p:cNvPr>
          <p:cNvSpPr>
            <a:spLocks noGrp="1"/>
          </p:cNvSpPr>
          <p:nvPr>
            <p:ph type="title"/>
          </p:nvPr>
        </p:nvSpPr>
        <p:spPr/>
        <p:txBody>
          <a:bodyPr/>
          <a:lstStyle/>
          <a:p>
            <a:r>
              <a:rPr lang="en-US"/>
              <a:t>Eigene Beiträge (Postings) + Reactions - 11 of 11</a:t>
            </a:r>
          </a:p>
        </p:txBody>
      </p:sp>
      <p:graphicFrame>
        <p:nvGraphicFramePr>
          <p:cNvPr id="5" name="Table Placeholder 4">
            <a:extLst>
              <a:ext uri="{FF2B5EF4-FFF2-40B4-BE49-F238E27FC236}">
                <a16:creationId xmlns:a16="http://schemas.microsoft.com/office/drawing/2014/main" id="{0A04D893-48A4-4E15-8E44-1FECCF22C5C6}"/>
              </a:ext>
            </a:extLst>
          </p:cNvPr>
          <p:cNvGraphicFramePr>
            <a:graphicFrameLocks noGrp="1"/>
          </p:cNvGraphicFramePr>
          <p:nvPr>
            <p:ph type="tbl" sz="quarter" idx="13"/>
            <p:extLst>
              <p:ext uri="{D42A27DB-BD31-4B8C-83A1-F6EECF244321}">
                <p14:modId xmlns:p14="http://schemas.microsoft.com/office/powerpoint/2010/main" val="224877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64269013"/>
                    </a:ext>
                  </a:extLst>
                </a:gridCol>
                <a:gridCol w="822960">
                  <a:extLst>
                    <a:ext uri="{9D8B030D-6E8A-4147-A177-3AD203B41FA5}">
                      <a16:colId xmlns:a16="http://schemas.microsoft.com/office/drawing/2014/main" val="3951720232"/>
                    </a:ext>
                  </a:extLst>
                </a:gridCol>
                <a:gridCol w="822960">
                  <a:extLst>
                    <a:ext uri="{9D8B030D-6E8A-4147-A177-3AD203B41FA5}">
                      <a16:colId xmlns:a16="http://schemas.microsoft.com/office/drawing/2014/main" val="1499433424"/>
                    </a:ext>
                  </a:extLst>
                </a:gridCol>
                <a:gridCol w="822960">
                  <a:extLst>
                    <a:ext uri="{9D8B030D-6E8A-4147-A177-3AD203B41FA5}">
                      <a16:colId xmlns:a16="http://schemas.microsoft.com/office/drawing/2014/main" val="96308166"/>
                    </a:ext>
                  </a:extLst>
                </a:gridCol>
                <a:gridCol w="822960">
                  <a:extLst>
                    <a:ext uri="{9D8B030D-6E8A-4147-A177-3AD203B41FA5}">
                      <a16:colId xmlns:a16="http://schemas.microsoft.com/office/drawing/2014/main" val="3530129308"/>
                    </a:ext>
                  </a:extLst>
                </a:gridCol>
                <a:gridCol w="822960">
                  <a:extLst>
                    <a:ext uri="{9D8B030D-6E8A-4147-A177-3AD203B41FA5}">
                      <a16:colId xmlns:a16="http://schemas.microsoft.com/office/drawing/2014/main" val="2315923696"/>
                    </a:ext>
                  </a:extLst>
                </a:gridCol>
                <a:gridCol w="822960">
                  <a:extLst>
                    <a:ext uri="{9D8B030D-6E8A-4147-A177-3AD203B41FA5}">
                      <a16:colId xmlns:a16="http://schemas.microsoft.com/office/drawing/2014/main" val="630709601"/>
                    </a:ext>
                  </a:extLst>
                </a:gridCol>
                <a:gridCol w="822960">
                  <a:extLst>
                    <a:ext uri="{9D8B030D-6E8A-4147-A177-3AD203B41FA5}">
                      <a16:colId xmlns:a16="http://schemas.microsoft.com/office/drawing/2014/main" val="1217604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69995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- 2017-11-03 20:03:17</a:t>
                      </a:r>
                      <a:r>
                        <a:rPr kumimoji="0" lang="en-US" sz="1000" b="0" i="0" u="none" strike="noStrike" kern="1200" cap="none" spc="0" normalizeH="0" baseline="0" noProof="0">
                          <a:ln>
                            <a:noFill/>
                          </a:ln>
                          <a:solidFill>
                            <a:prstClr val="black"/>
                          </a:solidFill>
                          <a:effectLst/>
                          <a:uLnTx/>
                          <a:uFillTx/>
                          <a:latin typeface="+mn-lt"/>
                          <a:ea typeface="+mn-ea"/>
                          <a:cs typeface="+mn-cs"/>
                        </a:rPr>
                        <a:t>
Heute - Live Musik mit unserem Wolfgang!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49139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- 2017-11-02 11:24:25</a:t>
                      </a:r>
                      <a:r>
                        <a:rPr kumimoji="0" lang="de-DE" sz="1000" b="0" i="0" u="none" strike="noStrike" kern="1200" cap="none" spc="0" normalizeH="0" baseline="0" noProof="0">
                          <a:ln>
                            <a:noFill/>
                          </a:ln>
                          <a:solidFill>
                            <a:prstClr val="black"/>
                          </a:solidFill>
                          <a:effectLst/>
                          <a:uLnTx/>
                          <a:uFillTx/>
                          <a:latin typeface="+mn-lt"/>
                          <a:ea typeface="+mn-ea"/>
                          <a:cs typeface="+mn-cs"/>
                        </a:rPr>
                        <a:t>
Dr. Gröbl @ Work... wenn das mal nicht Lust auf einen Drink macht.
Verratet Ihr uns euren Lieblings-Cocktail?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275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- 2017-11-01 19:15:00</a:t>
                      </a:r>
                      <a:r>
                        <a:rPr kumimoji="0" lang="de-DE" sz="1000" b="0" i="0" u="none" strike="noStrike" kern="1200" cap="none" spc="0" normalizeH="0" baseline="0" noProof="0">
                          <a:ln>
                            <a:noFill/>
                          </a:ln>
                          <a:solidFill>
                            <a:prstClr val="black"/>
                          </a:solidFill>
                          <a:effectLst/>
                          <a:uLnTx/>
                          <a:uFillTx/>
                          <a:latin typeface="+mn-lt"/>
                          <a:ea typeface="+mn-ea"/>
                          <a:cs typeface="+mn-cs"/>
                        </a:rPr>
                        <a:t>
Unser Küchenteam hat sich sehr ins Zeug gelegt und ein herrliches Dessert Buffet gezaubert.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25310911"/>
                  </a:ext>
                </a:extLst>
              </a:tr>
            </a:tbl>
          </a:graphicData>
        </a:graphic>
      </p:graphicFrame>
      <p:sp>
        <p:nvSpPr>
          <p:cNvPr id="4" name="Text Placeholder 3">
            <a:extLst>
              <a:ext uri="{FF2B5EF4-FFF2-40B4-BE49-F238E27FC236}">
                <a16:creationId xmlns:a16="http://schemas.microsoft.com/office/drawing/2014/main" id="{2ADCFE63-E61D-4FBC-9936-666EB31D588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013373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8D21D-27E0-4E31-A6E8-880018AFF37C}"/>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9DB33FB2-08A0-4AE3-AE28-794F4BFA2BD0}"/>
              </a:ext>
            </a:extLst>
          </p:cNvPr>
          <p:cNvGraphicFramePr>
            <a:graphicFrameLocks noGrp="1"/>
          </p:cNvGraphicFramePr>
          <p:nvPr>
            <p:ph type="chart" sz="quarter" idx="13"/>
            <p:extLst>
              <p:ext uri="{D42A27DB-BD31-4B8C-83A1-F6EECF244321}">
                <p14:modId xmlns:p14="http://schemas.microsoft.com/office/powerpoint/2010/main" val="2974601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C450CE-8621-4E6C-A25C-EF5C6C4E9CC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24941AF3-58E4-41B1-B10C-09CE5685AC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8907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1DDC8-5271-4736-8342-5C98C549BE41}"/>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3908C98A-AB36-4520-AFE6-4B6B1FD7D5E1}"/>
              </a:ext>
            </a:extLst>
          </p:cNvPr>
          <p:cNvGraphicFramePr>
            <a:graphicFrameLocks noGrp="1"/>
          </p:cNvGraphicFramePr>
          <p:nvPr>
            <p:ph type="chart" sz="quarter" idx="13"/>
            <p:extLst>
              <p:ext uri="{D42A27DB-BD31-4B8C-83A1-F6EECF244321}">
                <p14:modId xmlns:p14="http://schemas.microsoft.com/office/powerpoint/2010/main" val="2348629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58FD41-C681-4D38-B933-0C3633011A5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E0FCEFD-8B75-4B42-A95E-B5EE2A5944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0833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C2386-5BF9-452B-9381-708A0414345F}"/>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7CB2AC6A-346C-4B36-96C2-2EFB0C1B8E9E}"/>
              </a:ext>
            </a:extLst>
          </p:cNvPr>
          <p:cNvGraphicFramePr>
            <a:graphicFrameLocks noGrp="1"/>
          </p:cNvGraphicFramePr>
          <p:nvPr>
            <p:ph type="chart" sz="quarter" idx="13"/>
            <p:extLst>
              <p:ext uri="{D42A27DB-BD31-4B8C-83A1-F6EECF244321}">
                <p14:modId xmlns:p14="http://schemas.microsoft.com/office/powerpoint/2010/main" val="950277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C978A3-E0D0-4AD3-92F7-35529B4789D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1DDF63B-23F3-4D73-BA7E-254F3DD730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87227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C2EC6-2394-44CE-A814-7C95244F63C4}"/>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858BB75B-8EE2-4823-8085-FEAD477F3040}"/>
              </a:ext>
            </a:extLst>
          </p:cNvPr>
          <p:cNvGraphicFramePr>
            <a:graphicFrameLocks noGrp="1"/>
          </p:cNvGraphicFramePr>
          <p:nvPr>
            <p:ph type="chart" sz="quarter" idx="13"/>
            <p:extLst>
              <p:ext uri="{D42A27DB-BD31-4B8C-83A1-F6EECF244321}">
                <p14:modId xmlns:p14="http://schemas.microsoft.com/office/powerpoint/2010/main" val="2034847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5C6BBD-583F-402B-ADB7-1FA477E5E3D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93243C8-08BE-4C4E-BF0F-3A18F98341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4019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1EC13-4D14-4A47-B586-2248F424DF66}"/>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3EDEE8E1-7AE1-4022-9C63-8270D76ADBAC}"/>
              </a:ext>
            </a:extLst>
          </p:cNvPr>
          <p:cNvGraphicFramePr>
            <a:graphicFrameLocks noGrp="1"/>
          </p:cNvGraphicFramePr>
          <p:nvPr>
            <p:ph type="tbl" sz="quarter" idx="13"/>
            <p:extLst>
              <p:ext uri="{D42A27DB-BD31-4B8C-83A1-F6EECF244321}">
                <p14:modId xmlns:p14="http://schemas.microsoft.com/office/powerpoint/2010/main" val="2202903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09639647"/>
                    </a:ext>
                  </a:extLst>
                </a:gridCol>
                <a:gridCol w="822960">
                  <a:extLst>
                    <a:ext uri="{9D8B030D-6E8A-4147-A177-3AD203B41FA5}">
                      <a16:colId xmlns:a16="http://schemas.microsoft.com/office/drawing/2014/main" val="1082680711"/>
                    </a:ext>
                  </a:extLst>
                </a:gridCol>
                <a:gridCol w="822960">
                  <a:extLst>
                    <a:ext uri="{9D8B030D-6E8A-4147-A177-3AD203B41FA5}">
                      <a16:colId xmlns:a16="http://schemas.microsoft.com/office/drawing/2014/main" val="630446459"/>
                    </a:ext>
                  </a:extLst>
                </a:gridCol>
                <a:gridCol w="822960">
                  <a:extLst>
                    <a:ext uri="{9D8B030D-6E8A-4147-A177-3AD203B41FA5}">
                      <a16:colId xmlns:a16="http://schemas.microsoft.com/office/drawing/2014/main" val="481074900"/>
                    </a:ext>
                  </a:extLst>
                </a:gridCol>
                <a:gridCol w="822960">
                  <a:extLst>
                    <a:ext uri="{9D8B030D-6E8A-4147-A177-3AD203B41FA5}">
                      <a16:colId xmlns:a16="http://schemas.microsoft.com/office/drawing/2014/main" val="1777025014"/>
                    </a:ext>
                  </a:extLst>
                </a:gridCol>
                <a:gridCol w="822960">
                  <a:extLst>
                    <a:ext uri="{9D8B030D-6E8A-4147-A177-3AD203B41FA5}">
                      <a16:colId xmlns:a16="http://schemas.microsoft.com/office/drawing/2014/main" val="170254134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3430780021"/>
                  </a:ext>
                </a:extLst>
              </a:tr>
              <a:tr h="370840">
                <a:tc>
                  <a:txBody>
                    <a:bodyPr/>
                    <a:lstStyle/>
                    <a:p>
                      <a:r>
                        <a:rPr lang="de-DE" sz="1000" b="1"/>
                        <a:t>**** Hotel Winzer Wellness und Kuscheln</a:t>
                      </a:r>
                      <a:r>
                        <a:rPr lang="de-DE" sz="1000"/>
                        <a:t> got a post by </a:t>
                      </a:r>
                      <a:r>
                        <a:rPr lang="de-DE" sz="1000" b="1"/>
                        <a:t>Josef Krenn - 2017-11-01 19:05:41</a:t>
                      </a:r>
                      <a:r>
                        <a:rPr lang="de-DE" sz="1000"/>
                        <a:t>
Das schönste Wellnesshotel mit den freundlichsten Gastgebern weit und breit. Immer wieder ein Erlebnis bei Euch zu sein.</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11/01/2017 19:45:15</a:t>
                      </a:r>
                    </a:p>
                  </a:txBody>
                  <a:tcPr/>
                </a:tc>
                <a:extLst>
                  <a:ext uri="{0D108BD9-81ED-4DB2-BD59-A6C34878D82A}">
                    <a16:rowId xmlns:a16="http://schemas.microsoft.com/office/drawing/2014/main" val="16300853"/>
                  </a:ext>
                </a:extLst>
              </a:tr>
            </a:tbl>
          </a:graphicData>
        </a:graphic>
      </p:graphicFrame>
      <p:sp>
        <p:nvSpPr>
          <p:cNvPr id="4" name="Text Placeholder 3">
            <a:extLst>
              <a:ext uri="{FF2B5EF4-FFF2-40B4-BE49-F238E27FC236}">
                <a16:creationId xmlns:a16="http://schemas.microsoft.com/office/drawing/2014/main" id="{5A6EF0C9-A6B3-487B-8315-6811F8A607E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862947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9EF72-8377-4ABD-8131-BB00C73AD0AF}"/>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F8F7CEAC-2CFE-48C8-982C-995257316628}"/>
              </a:ext>
            </a:extLst>
          </p:cNvPr>
          <p:cNvGraphicFramePr>
            <a:graphicFrameLocks noGrp="1"/>
          </p:cNvGraphicFramePr>
          <p:nvPr>
            <p:ph type="chart" sz="quarter" idx="13"/>
            <p:extLst>
              <p:ext uri="{D42A27DB-BD31-4B8C-83A1-F6EECF244321}">
                <p14:modId xmlns:p14="http://schemas.microsoft.com/office/powerpoint/2010/main" val="3249293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55DDED-A873-457A-928D-615319DDD09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0748F24-05DE-4B26-A26E-D3D7327094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9111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E73DD-3353-40FC-905A-0F958BED82B2}"/>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FBC155A7-EDC4-4F83-A277-1AFF794A41DB}"/>
              </a:ext>
            </a:extLst>
          </p:cNvPr>
          <p:cNvGraphicFramePr>
            <a:graphicFrameLocks noGrp="1"/>
          </p:cNvGraphicFramePr>
          <p:nvPr>
            <p:ph type="tbl" sz="quarter" idx="13"/>
            <p:extLst>
              <p:ext uri="{D42A27DB-BD31-4B8C-83A1-F6EECF244321}">
                <p14:modId xmlns:p14="http://schemas.microsoft.com/office/powerpoint/2010/main" val="2968537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29924798"/>
                    </a:ext>
                  </a:extLst>
                </a:gridCol>
                <a:gridCol w="2468880">
                  <a:extLst>
                    <a:ext uri="{9D8B030D-6E8A-4147-A177-3AD203B41FA5}">
                      <a16:colId xmlns:a16="http://schemas.microsoft.com/office/drawing/2014/main" val="1895815847"/>
                    </a:ext>
                  </a:extLst>
                </a:gridCol>
                <a:gridCol w="822960">
                  <a:extLst>
                    <a:ext uri="{9D8B030D-6E8A-4147-A177-3AD203B41FA5}">
                      <a16:colId xmlns:a16="http://schemas.microsoft.com/office/drawing/2014/main" val="789810880"/>
                    </a:ext>
                  </a:extLst>
                </a:gridCol>
                <a:gridCol w="822960">
                  <a:extLst>
                    <a:ext uri="{9D8B030D-6E8A-4147-A177-3AD203B41FA5}">
                      <a16:colId xmlns:a16="http://schemas.microsoft.com/office/drawing/2014/main" val="810547881"/>
                    </a:ext>
                  </a:extLst>
                </a:gridCol>
                <a:gridCol w="822960">
                  <a:extLst>
                    <a:ext uri="{9D8B030D-6E8A-4147-A177-3AD203B41FA5}">
                      <a16:colId xmlns:a16="http://schemas.microsoft.com/office/drawing/2014/main" val="2036839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690680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220277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Franziska Gratzl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360999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Sabine Knapp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425418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Ines Gigacher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326520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Sonja Hosner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(3),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50834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Reisecker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19009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Harald Gröbl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375935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Kerstin Attensam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978495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516395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Janine Arquisch-Vogel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347175414"/>
                  </a:ext>
                </a:extLst>
              </a:tr>
            </a:tbl>
          </a:graphicData>
        </a:graphic>
      </p:graphicFrame>
      <p:sp>
        <p:nvSpPr>
          <p:cNvPr id="4" name="Text Placeholder 3">
            <a:extLst>
              <a:ext uri="{FF2B5EF4-FFF2-40B4-BE49-F238E27FC236}">
                <a16:creationId xmlns:a16="http://schemas.microsoft.com/office/drawing/2014/main" id="{CE23E029-794D-4E4E-9BC7-9789395A2FB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68305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34E1-F40E-4DD0-8DC2-B8D949481805}"/>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E28C3D7B-8CEC-4D58-A311-209127264D6F}"/>
              </a:ext>
            </a:extLst>
          </p:cNvPr>
          <p:cNvGraphicFramePr>
            <a:graphicFrameLocks noGrp="1"/>
          </p:cNvGraphicFramePr>
          <p:nvPr>
            <p:ph type="tbl" sz="quarter" idx="13"/>
            <p:extLst>
              <p:ext uri="{D42A27DB-BD31-4B8C-83A1-F6EECF244321}">
                <p14:modId xmlns:p14="http://schemas.microsoft.com/office/powerpoint/2010/main" val="3364636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10525616"/>
                    </a:ext>
                  </a:extLst>
                </a:gridCol>
                <a:gridCol w="2468880">
                  <a:extLst>
                    <a:ext uri="{9D8B030D-6E8A-4147-A177-3AD203B41FA5}">
                      <a16:colId xmlns:a16="http://schemas.microsoft.com/office/drawing/2014/main" val="1210927332"/>
                    </a:ext>
                  </a:extLst>
                </a:gridCol>
                <a:gridCol w="822960">
                  <a:extLst>
                    <a:ext uri="{9D8B030D-6E8A-4147-A177-3AD203B41FA5}">
                      <a16:colId xmlns:a16="http://schemas.microsoft.com/office/drawing/2014/main" val="3257837128"/>
                    </a:ext>
                  </a:extLst>
                </a:gridCol>
                <a:gridCol w="822960">
                  <a:extLst>
                    <a:ext uri="{9D8B030D-6E8A-4147-A177-3AD203B41FA5}">
                      <a16:colId xmlns:a16="http://schemas.microsoft.com/office/drawing/2014/main" val="1727365991"/>
                    </a:ext>
                  </a:extLst>
                </a:gridCol>
                <a:gridCol w="822960">
                  <a:extLst>
                    <a:ext uri="{9D8B030D-6E8A-4147-A177-3AD203B41FA5}">
                      <a16:colId xmlns:a16="http://schemas.microsoft.com/office/drawing/2014/main" val="877582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521038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Patrick 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9878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 Schwaiger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7786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Ina Pezzoni-Blöchlinger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41091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Angela Seckellehner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(2),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86998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Dennis Fröhlich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210180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Barbara Wimmer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24322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Sonja Gründlinger-Schopper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064935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Nene Nene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26672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Mundigler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70441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Tina Stengele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919287298"/>
                  </a:ext>
                </a:extLst>
              </a:tr>
            </a:tbl>
          </a:graphicData>
        </a:graphic>
      </p:graphicFrame>
      <p:sp>
        <p:nvSpPr>
          <p:cNvPr id="4" name="Text Placeholder 3">
            <a:extLst>
              <a:ext uri="{FF2B5EF4-FFF2-40B4-BE49-F238E27FC236}">
                <a16:creationId xmlns:a16="http://schemas.microsoft.com/office/drawing/2014/main" id="{515EEA41-76F1-4914-97D1-3E8EB45D98E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905553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EB0C0-2C13-4DFC-9073-4E634ADA6342}"/>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F56408FA-4F47-425C-8866-3BE761934B82}"/>
              </a:ext>
            </a:extLst>
          </p:cNvPr>
          <p:cNvGraphicFramePr>
            <a:graphicFrameLocks noGrp="1"/>
          </p:cNvGraphicFramePr>
          <p:nvPr>
            <p:ph type="tbl" sz="quarter" idx="13"/>
            <p:extLst>
              <p:ext uri="{D42A27DB-BD31-4B8C-83A1-F6EECF244321}">
                <p14:modId xmlns:p14="http://schemas.microsoft.com/office/powerpoint/2010/main" val="2532313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5234055"/>
                    </a:ext>
                  </a:extLst>
                </a:gridCol>
                <a:gridCol w="2468880">
                  <a:extLst>
                    <a:ext uri="{9D8B030D-6E8A-4147-A177-3AD203B41FA5}">
                      <a16:colId xmlns:a16="http://schemas.microsoft.com/office/drawing/2014/main" val="2363361225"/>
                    </a:ext>
                  </a:extLst>
                </a:gridCol>
                <a:gridCol w="822960">
                  <a:extLst>
                    <a:ext uri="{9D8B030D-6E8A-4147-A177-3AD203B41FA5}">
                      <a16:colId xmlns:a16="http://schemas.microsoft.com/office/drawing/2014/main" val="382500546"/>
                    </a:ext>
                  </a:extLst>
                </a:gridCol>
                <a:gridCol w="822960">
                  <a:extLst>
                    <a:ext uri="{9D8B030D-6E8A-4147-A177-3AD203B41FA5}">
                      <a16:colId xmlns:a16="http://schemas.microsoft.com/office/drawing/2014/main" val="2471810326"/>
                    </a:ext>
                  </a:extLst>
                </a:gridCol>
                <a:gridCol w="822960">
                  <a:extLst>
                    <a:ext uri="{9D8B030D-6E8A-4147-A177-3AD203B41FA5}">
                      <a16:colId xmlns:a16="http://schemas.microsoft.com/office/drawing/2014/main" val="4000158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281435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Susanna Mitis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86524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Melanie Mair-Holzknecht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1376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Harald Pfeiler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8588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Susanne From Vilstal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07145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Rebecca Hußl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34271812"/>
                  </a:ext>
                </a:extLst>
              </a:tr>
            </a:tbl>
          </a:graphicData>
        </a:graphic>
      </p:graphicFrame>
      <p:sp>
        <p:nvSpPr>
          <p:cNvPr id="4" name="Text Placeholder 3">
            <a:extLst>
              <a:ext uri="{FF2B5EF4-FFF2-40B4-BE49-F238E27FC236}">
                <a16:creationId xmlns:a16="http://schemas.microsoft.com/office/drawing/2014/main" id="{CD2624CD-623D-4064-A742-023C4E203E6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366038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EED6C-CA3F-4D4C-A3D9-3F71C1303B0F}"/>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C5831559-2715-4EE5-8AFE-F5FE99DB61A8}"/>
              </a:ext>
            </a:extLst>
          </p:cNvPr>
          <p:cNvGraphicFramePr>
            <a:graphicFrameLocks noGrp="1"/>
          </p:cNvGraphicFramePr>
          <p:nvPr>
            <p:ph type="chart" sz="quarter" idx="13"/>
            <p:extLst>
              <p:ext uri="{D42A27DB-BD31-4B8C-83A1-F6EECF244321}">
                <p14:modId xmlns:p14="http://schemas.microsoft.com/office/powerpoint/2010/main" val="1039986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BACA27-0512-4E61-B433-C23953E83A2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C57865B-45E6-4CA7-91FF-DD48489553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50148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BB20C-9E65-429E-93DD-CEFB429F5B76}"/>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6FD6D3FA-83FE-4D15-B941-52917A867FB9}"/>
              </a:ext>
            </a:extLst>
          </p:cNvPr>
          <p:cNvGraphicFramePr>
            <a:graphicFrameLocks noGrp="1"/>
          </p:cNvGraphicFramePr>
          <p:nvPr>
            <p:ph type="chart" sz="quarter" idx="13"/>
            <p:extLst>
              <p:ext uri="{D42A27DB-BD31-4B8C-83A1-F6EECF244321}">
                <p14:modId xmlns:p14="http://schemas.microsoft.com/office/powerpoint/2010/main" val="3188440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02E417-C6BE-44DD-AF8F-DE7DC3863C2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2EBBED4-03F0-4075-9E31-2AC14A1A77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093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A971B-C5D9-4EB2-B665-5FD42925ABA6}"/>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F3904CB5-AFF4-472B-997C-AEF6E7FEE102}"/>
              </a:ext>
            </a:extLst>
          </p:cNvPr>
          <p:cNvGraphicFramePr>
            <a:graphicFrameLocks noGrp="1"/>
          </p:cNvGraphicFramePr>
          <p:nvPr>
            <p:ph type="chart" sz="quarter" idx="13"/>
            <p:extLst>
              <p:ext uri="{D42A27DB-BD31-4B8C-83A1-F6EECF244321}">
                <p14:modId xmlns:p14="http://schemas.microsoft.com/office/powerpoint/2010/main" val="3320271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CBA832-1946-46CB-961C-3FF28C05801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9FC56CC-0421-46A8-8E4D-60D02323C8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23224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2C284-284D-4AC1-B5BF-DDD87AEDDDAA}"/>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B890A7BA-0014-48A5-90D6-CA60BF7EA6C8}"/>
              </a:ext>
            </a:extLst>
          </p:cNvPr>
          <p:cNvGraphicFramePr>
            <a:graphicFrameLocks noGrp="1"/>
          </p:cNvGraphicFramePr>
          <p:nvPr>
            <p:ph type="chart" sz="quarter" idx="13"/>
            <p:extLst>
              <p:ext uri="{D42A27DB-BD31-4B8C-83A1-F6EECF244321}">
                <p14:modId xmlns:p14="http://schemas.microsoft.com/office/powerpoint/2010/main" val="3558657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690BCB-BE6E-4D56-9BBE-BFB924986EA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96FC603-ABE3-48AC-ADD4-9AA1A6067B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78534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B34A0-B9DB-453B-81E1-03831FE213ED}"/>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98D69E57-1432-4E68-BDA5-2F74923336EF}"/>
              </a:ext>
            </a:extLst>
          </p:cNvPr>
          <p:cNvGraphicFramePr>
            <a:graphicFrameLocks noGrp="1"/>
          </p:cNvGraphicFramePr>
          <p:nvPr>
            <p:ph type="chart" sz="quarter" idx="13"/>
            <p:extLst>
              <p:ext uri="{D42A27DB-BD31-4B8C-83A1-F6EECF244321}">
                <p14:modId xmlns:p14="http://schemas.microsoft.com/office/powerpoint/2010/main" val="2516215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C1D616-F8EA-4F55-9D15-177466F9DB2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22C14BD-C7CA-4412-A567-3A9ACE22C5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2672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8FD3B-B3F5-40B2-AC05-A67A3F93202B}"/>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2EF3F805-8377-4440-973A-EE5A191E4575}"/>
              </a:ext>
            </a:extLst>
          </p:cNvPr>
          <p:cNvGraphicFramePr>
            <a:graphicFrameLocks noGrp="1"/>
          </p:cNvGraphicFramePr>
          <p:nvPr>
            <p:ph type="chart" sz="quarter" idx="13"/>
            <p:extLst>
              <p:ext uri="{D42A27DB-BD31-4B8C-83A1-F6EECF244321}">
                <p14:modId xmlns:p14="http://schemas.microsoft.com/office/powerpoint/2010/main" val="995906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5E7840-F1A4-4FB6-8293-A85D5457361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FD13CDD-E4FD-44C3-8173-6FB4098523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62647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675ED-2808-423E-B507-AAD5A6649AE6}"/>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7CF93BCE-C6FF-45BB-AE15-928F5C92223B}"/>
              </a:ext>
            </a:extLst>
          </p:cNvPr>
          <p:cNvGraphicFramePr>
            <a:graphicFrameLocks noGrp="1"/>
          </p:cNvGraphicFramePr>
          <p:nvPr>
            <p:ph type="chart" sz="quarter" idx="13"/>
            <p:extLst>
              <p:ext uri="{D42A27DB-BD31-4B8C-83A1-F6EECF244321}">
                <p14:modId xmlns:p14="http://schemas.microsoft.com/office/powerpoint/2010/main" val="3490343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995F97-58AC-4361-A3D0-9E108C6BC79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81DFE7B6-FDCF-46F7-9C06-AF1DA5453D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45042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5FD0F-D118-4526-8AB2-5D038C87DDBB}"/>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F814322E-1523-47D9-8917-E782BEEC3382}"/>
              </a:ext>
            </a:extLst>
          </p:cNvPr>
          <p:cNvGraphicFramePr>
            <a:graphicFrameLocks noGrp="1"/>
          </p:cNvGraphicFramePr>
          <p:nvPr>
            <p:ph type="tbl" sz="quarter" idx="13"/>
            <p:extLst>
              <p:ext uri="{D42A27DB-BD31-4B8C-83A1-F6EECF244321}">
                <p14:modId xmlns:p14="http://schemas.microsoft.com/office/powerpoint/2010/main" val="212649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89239769"/>
                    </a:ext>
                  </a:extLst>
                </a:gridCol>
                <a:gridCol w="2468880">
                  <a:extLst>
                    <a:ext uri="{9D8B030D-6E8A-4147-A177-3AD203B41FA5}">
                      <a16:colId xmlns:a16="http://schemas.microsoft.com/office/drawing/2014/main" val="1910157032"/>
                    </a:ext>
                  </a:extLst>
                </a:gridCol>
                <a:gridCol w="2468880">
                  <a:extLst>
                    <a:ext uri="{9D8B030D-6E8A-4147-A177-3AD203B41FA5}">
                      <a16:colId xmlns:a16="http://schemas.microsoft.com/office/drawing/2014/main" val="1518230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213679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44445</a:t>
                      </a:r>
                    </a:p>
                  </a:txBody>
                  <a:tcPr/>
                </a:tc>
                <a:extLst>
                  <a:ext uri="{0D108BD9-81ED-4DB2-BD59-A6C34878D82A}">
                    <a16:rowId xmlns:a16="http://schemas.microsoft.com/office/drawing/2014/main" val="3230487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25670</a:t>
                      </a:r>
                    </a:p>
                  </a:txBody>
                  <a:tcPr/>
                </a:tc>
                <a:extLst>
                  <a:ext uri="{0D108BD9-81ED-4DB2-BD59-A6C34878D82A}">
                    <a16:rowId xmlns:a16="http://schemas.microsoft.com/office/drawing/2014/main" val="322737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11541</a:t>
                      </a:r>
                    </a:p>
                  </a:txBody>
                  <a:tcPr/>
                </a:tc>
                <a:extLst>
                  <a:ext uri="{0D108BD9-81ED-4DB2-BD59-A6C34878D82A}">
                    <a16:rowId xmlns:a16="http://schemas.microsoft.com/office/drawing/2014/main" val="3521503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10682</a:t>
                      </a:r>
                    </a:p>
                  </a:txBody>
                  <a:tcPr/>
                </a:tc>
                <a:extLst>
                  <a:ext uri="{0D108BD9-81ED-4DB2-BD59-A6C34878D82A}">
                    <a16:rowId xmlns:a16="http://schemas.microsoft.com/office/drawing/2014/main" val="2340129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10241</a:t>
                      </a:r>
                    </a:p>
                  </a:txBody>
                  <a:tcPr/>
                </a:tc>
                <a:extLst>
                  <a:ext uri="{0D108BD9-81ED-4DB2-BD59-A6C34878D82A}">
                    <a16:rowId xmlns:a16="http://schemas.microsoft.com/office/drawing/2014/main" val="29597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8000</a:t>
                      </a:r>
                    </a:p>
                  </a:txBody>
                  <a:tcPr/>
                </a:tc>
                <a:extLst>
                  <a:ext uri="{0D108BD9-81ED-4DB2-BD59-A6C34878D82A}">
                    <a16:rowId xmlns:a16="http://schemas.microsoft.com/office/drawing/2014/main" val="228912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19077</a:t>
                      </a:r>
                    </a:p>
                  </a:txBody>
                  <a:tcPr/>
                </a:tc>
                <a:extLst>
                  <a:ext uri="{0D108BD9-81ED-4DB2-BD59-A6C34878D82A}">
                    <a16:rowId xmlns:a16="http://schemas.microsoft.com/office/drawing/2014/main" val="3077445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13466</a:t>
                      </a:r>
                    </a:p>
                  </a:txBody>
                  <a:tcPr/>
                </a:tc>
                <a:extLst>
                  <a:ext uri="{0D108BD9-81ED-4DB2-BD59-A6C34878D82A}">
                    <a16:rowId xmlns:a16="http://schemas.microsoft.com/office/drawing/2014/main" val="1546291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8391</a:t>
                      </a:r>
                    </a:p>
                  </a:txBody>
                  <a:tcPr/>
                </a:tc>
                <a:extLst>
                  <a:ext uri="{0D108BD9-81ED-4DB2-BD59-A6C34878D82A}">
                    <a16:rowId xmlns:a16="http://schemas.microsoft.com/office/drawing/2014/main" val="362484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8606</a:t>
                      </a:r>
                    </a:p>
                  </a:txBody>
                  <a:tcPr/>
                </a:tc>
                <a:extLst>
                  <a:ext uri="{0D108BD9-81ED-4DB2-BD59-A6C34878D82A}">
                    <a16:rowId xmlns:a16="http://schemas.microsoft.com/office/drawing/2014/main" val="3512565119"/>
                  </a:ext>
                </a:extLst>
              </a:tr>
            </a:tbl>
          </a:graphicData>
        </a:graphic>
      </p:graphicFrame>
      <p:sp>
        <p:nvSpPr>
          <p:cNvPr id="4" name="Text Placeholder 3">
            <a:extLst>
              <a:ext uri="{FF2B5EF4-FFF2-40B4-BE49-F238E27FC236}">
                <a16:creationId xmlns:a16="http://schemas.microsoft.com/office/drawing/2014/main" id="{30C54016-5A2E-4EA6-8C62-1C8B93D7C62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33102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5770C-D9CD-40F4-9148-C0DE43682876}"/>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A6CC2722-05D1-4E8D-8B08-E2B33D37518C}"/>
              </a:ext>
            </a:extLst>
          </p:cNvPr>
          <p:cNvGraphicFramePr>
            <a:graphicFrameLocks noGrp="1"/>
          </p:cNvGraphicFramePr>
          <p:nvPr>
            <p:ph type="tbl" sz="quarter" idx="13"/>
            <p:extLst>
              <p:ext uri="{D42A27DB-BD31-4B8C-83A1-F6EECF244321}">
                <p14:modId xmlns:p14="http://schemas.microsoft.com/office/powerpoint/2010/main" val="4284289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2269644"/>
                    </a:ext>
                  </a:extLst>
                </a:gridCol>
                <a:gridCol w="2468880">
                  <a:extLst>
                    <a:ext uri="{9D8B030D-6E8A-4147-A177-3AD203B41FA5}">
                      <a16:colId xmlns:a16="http://schemas.microsoft.com/office/drawing/2014/main" val="1999475103"/>
                    </a:ext>
                  </a:extLst>
                </a:gridCol>
                <a:gridCol w="2468880">
                  <a:extLst>
                    <a:ext uri="{9D8B030D-6E8A-4147-A177-3AD203B41FA5}">
                      <a16:colId xmlns:a16="http://schemas.microsoft.com/office/drawing/2014/main" val="775918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873894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9138</a:t>
                      </a:r>
                    </a:p>
                  </a:txBody>
                  <a:tcPr/>
                </a:tc>
                <a:extLst>
                  <a:ext uri="{0D108BD9-81ED-4DB2-BD59-A6C34878D82A}">
                    <a16:rowId xmlns:a16="http://schemas.microsoft.com/office/drawing/2014/main" val="3771286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27237</a:t>
                      </a:r>
                    </a:p>
                  </a:txBody>
                  <a:tcPr/>
                </a:tc>
                <a:extLst>
                  <a:ext uri="{0D108BD9-81ED-4DB2-BD59-A6C34878D82A}">
                    <a16:rowId xmlns:a16="http://schemas.microsoft.com/office/drawing/2014/main" val="3936927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10391</a:t>
                      </a:r>
                    </a:p>
                  </a:txBody>
                  <a:tcPr/>
                </a:tc>
                <a:extLst>
                  <a:ext uri="{0D108BD9-81ED-4DB2-BD59-A6C34878D82A}">
                    <a16:rowId xmlns:a16="http://schemas.microsoft.com/office/drawing/2014/main" val="923330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a:t>
                      </a:r>
                    </a:p>
                  </a:txBody>
                  <a:tcPr/>
                </a:tc>
                <a:extLst>
                  <a:ext uri="{0D108BD9-81ED-4DB2-BD59-A6C34878D82A}">
                    <a16:rowId xmlns:a16="http://schemas.microsoft.com/office/drawing/2014/main" val="2549371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13521</a:t>
                      </a:r>
                    </a:p>
                  </a:txBody>
                  <a:tcPr/>
                </a:tc>
                <a:extLst>
                  <a:ext uri="{0D108BD9-81ED-4DB2-BD59-A6C34878D82A}">
                    <a16:rowId xmlns:a16="http://schemas.microsoft.com/office/drawing/2014/main" val="3167728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9390</a:t>
                      </a:r>
                    </a:p>
                  </a:txBody>
                  <a:tcPr/>
                </a:tc>
                <a:extLst>
                  <a:ext uri="{0D108BD9-81ED-4DB2-BD59-A6C34878D82A}">
                    <a16:rowId xmlns:a16="http://schemas.microsoft.com/office/drawing/2014/main" val="238288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6392</a:t>
                      </a:r>
                    </a:p>
                  </a:txBody>
                  <a:tcPr/>
                </a:tc>
                <a:extLst>
                  <a:ext uri="{0D108BD9-81ED-4DB2-BD59-A6C34878D82A}">
                    <a16:rowId xmlns:a16="http://schemas.microsoft.com/office/drawing/2014/main" val="386136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21033</a:t>
                      </a:r>
                    </a:p>
                  </a:txBody>
                  <a:tcPr/>
                </a:tc>
                <a:extLst>
                  <a:ext uri="{0D108BD9-81ED-4DB2-BD59-A6C34878D82A}">
                    <a16:rowId xmlns:a16="http://schemas.microsoft.com/office/drawing/2014/main" val="881299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20473</a:t>
                      </a:r>
                    </a:p>
                  </a:txBody>
                  <a:tcPr/>
                </a:tc>
                <a:extLst>
                  <a:ext uri="{0D108BD9-81ED-4DB2-BD59-A6C34878D82A}">
                    <a16:rowId xmlns:a16="http://schemas.microsoft.com/office/drawing/2014/main" val="299235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5651</a:t>
                      </a:r>
                    </a:p>
                  </a:txBody>
                  <a:tcPr/>
                </a:tc>
                <a:extLst>
                  <a:ext uri="{0D108BD9-81ED-4DB2-BD59-A6C34878D82A}">
                    <a16:rowId xmlns:a16="http://schemas.microsoft.com/office/drawing/2014/main" val="3798262240"/>
                  </a:ext>
                </a:extLst>
              </a:tr>
            </a:tbl>
          </a:graphicData>
        </a:graphic>
      </p:graphicFrame>
      <p:sp>
        <p:nvSpPr>
          <p:cNvPr id="4" name="Text Placeholder 3">
            <a:extLst>
              <a:ext uri="{FF2B5EF4-FFF2-40B4-BE49-F238E27FC236}">
                <a16:creationId xmlns:a16="http://schemas.microsoft.com/office/drawing/2014/main" id="{1F3BCD6D-8748-4F6C-BABD-6D7C8899967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661062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2C51D-9BAC-4721-9DE8-6441B1F558B8}"/>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7277D621-3907-468F-BB86-3E62E493FA98}"/>
              </a:ext>
            </a:extLst>
          </p:cNvPr>
          <p:cNvGraphicFramePr>
            <a:graphicFrameLocks noGrp="1"/>
          </p:cNvGraphicFramePr>
          <p:nvPr>
            <p:ph type="tbl" sz="quarter" idx="13"/>
            <p:extLst>
              <p:ext uri="{D42A27DB-BD31-4B8C-83A1-F6EECF244321}">
                <p14:modId xmlns:p14="http://schemas.microsoft.com/office/powerpoint/2010/main" val="1703317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09256582"/>
                    </a:ext>
                  </a:extLst>
                </a:gridCol>
                <a:gridCol w="2468880">
                  <a:extLst>
                    <a:ext uri="{9D8B030D-6E8A-4147-A177-3AD203B41FA5}">
                      <a16:colId xmlns:a16="http://schemas.microsoft.com/office/drawing/2014/main" val="459285083"/>
                    </a:ext>
                  </a:extLst>
                </a:gridCol>
                <a:gridCol w="2468880">
                  <a:extLst>
                    <a:ext uri="{9D8B030D-6E8A-4147-A177-3AD203B41FA5}">
                      <a16:colId xmlns:a16="http://schemas.microsoft.com/office/drawing/2014/main" val="1053213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077664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13203</a:t>
                      </a:r>
                    </a:p>
                  </a:txBody>
                  <a:tcPr/>
                </a:tc>
                <a:extLst>
                  <a:ext uri="{0D108BD9-81ED-4DB2-BD59-A6C34878D82A}">
                    <a16:rowId xmlns:a16="http://schemas.microsoft.com/office/drawing/2014/main" val="163719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9739</a:t>
                      </a:r>
                    </a:p>
                  </a:txBody>
                  <a:tcPr/>
                </a:tc>
                <a:extLst>
                  <a:ext uri="{0D108BD9-81ED-4DB2-BD59-A6C34878D82A}">
                    <a16:rowId xmlns:a16="http://schemas.microsoft.com/office/drawing/2014/main" val="379491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13861</a:t>
                      </a:r>
                    </a:p>
                  </a:txBody>
                  <a:tcPr/>
                </a:tc>
                <a:extLst>
                  <a:ext uri="{0D108BD9-81ED-4DB2-BD59-A6C34878D82A}">
                    <a16:rowId xmlns:a16="http://schemas.microsoft.com/office/drawing/2014/main" val="2798680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8895</a:t>
                      </a:r>
                    </a:p>
                  </a:txBody>
                  <a:tcPr/>
                </a:tc>
                <a:extLst>
                  <a:ext uri="{0D108BD9-81ED-4DB2-BD59-A6C34878D82A}">
                    <a16:rowId xmlns:a16="http://schemas.microsoft.com/office/drawing/2014/main" val="390435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7129</a:t>
                      </a:r>
                    </a:p>
                  </a:txBody>
                  <a:tcPr/>
                </a:tc>
                <a:extLst>
                  <a:ext uri="{0D108BD9-81ED-4DB2-BD59-A6C34878D82A}">
                    <a16:rowId xmlns:a16="http://schemas.microsoft.com/office/drawing/2014/main" val="885019460"/>
                  </a:ext>
                </a:extLst>
              </a:tr>
            </a:tbl>
          </a:graphicData>
        </a:graphic>
      </p:graphicFrame>
      <p:sp>
        <p:nvSpPr>
          <p:cNvPr id="4" name="Text Placeholder 3">
            <a:extLst>
              <a:ext uri="{FF2B5EF4-FFF2-40B4-BE49-F238E27FC236}">
                <a16:creationId xmlns:a16="http://schemas.microsoft.com/office/drawing/2014/main" id="{C8665C48-D4ED-4122-B6A5-8A5738EE767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014127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959EC-D221-4D1B-966C-BAD55C7A5E67}"/>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F11B82D3-8691-499A-B3A9-2C5A2E0B213D}"/>
              </a:ext>
            </a:extLst>
          </p:cNvPr>
          <p:cNvGraphicFramePr>
            <a:graphicFrameLocks noGrp="1"/>
          </p:cNvGraphicFramePr>
          <p:nvPr>
            <p:ph type="tbl" sz="quarter" idx="13"/>
            <p:extLst>
              <p:ext uri="{D42A27DB-BD31-4B8C-83A1-F6EECF244321}">
                <p14:modId xmlns:p14="http://schemas.microsoft.com/office/powerpoint/2010/main" val="432761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23382897"/>
                    </a:ext>
                  </a:extLst>
                </a:gridCol>
                <a:gridCol w="2468880">
                  <a:extLst>
                    <a:ext uri="{9D8B030D-6E8A-4147-A177-3AD203B41FA5}">
                      <a16:colId xmlns:a16="http://schemas.microsoft.com/office/drawing/2014/main" val="2429390063"/>
                    </a:ext>
                  </a:extLst>
                </a:gridCol>
                <a:gridCol w="2468880">
                  <a:extLst>
                    <a:ext uri="{9D8B030D-6E8A-4147-A177-3AD203B41FA5}">
                      <a16:colId xmlns:a16="http://schemas.microsoft.com/office/drawing/2014/main" val="618868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3037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17319</a:t>
                      </a:r>
                    </a:p>
                  </a:txBody>
                  <a:tcPr/>
                </a:tc>
                <a:extLst>
                  <a:ext uri="{0D108BD9-81ED-4DB2-BD59-A6C34878D82A}">
                    <a16:rowId xmlns:a16="http://schemas.microsoft.com/office/drawing/2014/main" val="57659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10493</a:t>
                      </a:r>
                    </a:p>
                  </a:txBody>
                  <a:tcPr/>
                </a:tc>
                <a:extLst>
                  <a:ext uri="{0D108BD9-81ED-4DB2-BD59-A6C34878D82A}">
                    <a16:rowId xmlns:a16="http://schemas.microsoft.com/office/drawing/2014/main" val="342565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6977</a:t>
                      </a:r>
                    </a:p>
                  </a:txBody>
                  <a:tcPr/>
                </a:tc>
                <a:extLst>
                  <a:ext uri="{0D108BD9-81ED-4DB2-BD59-A6C34878D82A}">
                    <a16:rowId xmlns:a16="http://schemas.microsoft.com/office/drawing/2014/main" val="61429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6961</a:t>
                      </a:r>
                    </a:p>
                  </a:txBody>
                  <a:tcPr/>
                </a:tc>
                <a:extLst>
                  <a:ext uri="{0D108BD9-81ED-4DB2-BD59-A6C34878D82A}">
                    <a16:rowId xmlns:a16="http://schemas.microsoft.com/office/drawing/2014/main" val="126022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5549</a:t>
                      </a:r>
                    </a:p>
                  </a:txBody>
                  <a:tcPr/>
                </a:tc>
                <a:extLst>
                  <a:ext uri="{0D108BD9-81ED-4DB2-BD59-A6C34878D82A}">
                    <a16:rowId xmlns:a16="http://schemas.microsoft.com/office/drawing/2014/main" val="3627570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4744</a:t>
                      </a:r>
                    </a:p>
                  </a:txBody>
                  <a:tcPr/>
                </a:tc>
                <a:extLst>
                  <a:ext uri="{0D108BD9-81ED-4DB2-BD59-A6C34878D82A}">
                    <a16:rowId xmlns:a16="http://schemas.microsoft.com/office/drawing/2014/main" val="99229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10998</a:t>
                      </a:r>
                    </a:p>
                  </a:txBody>
                  <a:tcPr/>
                </a:tc>
                <a:extLst>
                  <a:ext uri="{0D108BD9-81ED-4DB2-BD59-A6C34878D82A}">
                    <a16:rowId xmlns:a16="http://schemas.microsoft.com/office/drawing/2014/main" val="3353382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9978</a:t>
                      </a:r>
                    </a:p>
                  </a:txBody>
                  <a:tcPr/>
                </a:tc>
                <a:extLst>
                  <a:ext uri="{0D108BD9-81ED-4DB2-BD59-A6C34878D82A}">
                    <a16:rowId xmlns:a16="http://schemas.microsoft.com/office/drawing/2014/main" val="192032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6989</a:t>
                      </a:r>
                    </a:p>
                  </a:txBody>
                  <a:tcPr/>
                </a:tc>
                <a:extLst>
                  <a:ext uri="{0D108BD9-81ED-4DB2-BD59-A6C34878D82A}">
                    <a16:rowId xmlns:a16="http://schemas.microsoft.com/office/drawing/2014/main" val="2365021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6547</a:t>
                      </a:r>
                    </a:p>
                  </a:txBody>
                  <a:tcPr/>
                </a:tc>
                <a:extLst>
                  <a:ext uri="{0D108BD9-81ED-4DB2-BD59-A6C34878D82A}">
                    <a16:rowId xmlns:a16="http://schemas.microsoft.com/office/drawing/2014/main" val="393218204"/>
                  </a:ext>
                </a:extLst>
              </a:tr>
            </a:tbl>
          </a:graphicData>
        </a:graphic>
      </p:graphicFrame>
      <p:sp>
        <p:nvSpPr>
          <p:cNvPr id="4" name="Text Placeholder 3">
            <a:extLst>
              <a:ext uri="{FF2B5EF4-FFF2-40B4-BE49-F238E27FC236}">
                <a16:creationId xmlns:a16="http://schemas.microsoft.com/office/drawing/2014/main" id="{08541006-453A-457C-9C98-437AE76BD69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716023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665CB-CDAD-4660-BC0D-D3CEC09C7DE4}"/>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5C5059DF-B71F-49F2-8EDB-35438A8E9286}"/>
              </a:ext>
            </a:extLst>
          </p:cNvPr>
          <p:cNvGraphicFramePr>
            <a:graphicFrameLocks noGrp="1"/>
          </p:cNvGraphicFramePr>
          <p:nvPr>
            <p:ph type="tbl" sz="quarter" idx="13"/>
            <p:extLst>
              <p:ext uri="{D42A27DB-BD31-4B8C-83A1-F6EECF244321}">
                <p14:modId xmlns:p14="http://schemas.microsoft.com/office/powerpoint/2010/main" val="3309479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15476236"/>
                    </a:ext>
                  </a:extLst>
                </a:gridCol>
                <a:gridCol w="2468880">
                  <a:extLst>
                    <a:ext uri="{9D8B030D-6E8A-4147-A177-3AD203B41FA5}">
                      <a16:colId xmlns:a16="http://schemas.microsoft.com/office/drawing/2014/main" val="784329537"/>
                    </a:ext>
                  </a:extLst>
                </a:gridCol>
                <a:gridCol w="2468880">
                  <a:extLst>
                    <a:ext uri="{9D8B030D-6E8A-4147-A177-3AD203B41FA5}">
                      <a16:colId xmlns:a16="http://schemas.microsoft.com/office/drawing/2014/main" val="282287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1266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6414</a:t>
                      </a:r>
                    </a:p>
                  </a:txBody>
                  <a:tcPr/>
                </a:tc>
                <a:extLst>
                  <a:ext uri="{0D108BD9-81ED-4DB2-BD59-A6C34878D82A}">
                    <a16:rowId xmlns:a16="http://schemas.microsoft.com/office/drawing/2014/main" val="2909137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10867</a:t>
                      </a:r>
                    </a:p>
                  </a:txBody>
                  <a:tcPr/>
                </a:tc>
                <a:extLst>
                  <a:ext uri="{0D108BD9-81ED-4DB2-BD59-A6C34878D82A}">
                    <a16:rowId xmlns:a16="http://schemas.microsoft.com/office/drawing/2014/main" val="3526885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extLst>
                  <a:ext uri="{0D108BD9-81ED-4DB2-BD59-A6C34878D82A}">
                    <a16:rowId xmlns:a16="http://schemas.microsoft.com/office/drawing/2014/main" val="205923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extLst>
                  <a:ext uri="{0D108BD9-81ED-4DB2-BD59-A6C34878D82A}">
                    <a16:rowId xmlns:a16="http://schemas.microsoft.com/office/drawing/2014/main" val="114429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extLst>
                  <a:ext uri="{0D108BD9-81ED-4DB2-BD59-A6C34878D82A}">
                    <a16:rowId xmlns:a16="http://schemas.microsoft.com/office/drawing/2014/main" val="2997927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4674</a:t>
                      </a:r>
                    </a:p>
                  </a:txBody>
                  <a:tcPr/>
                </a:tc>
                <a:extLst>
                  <a:ext uri="{0D108BD9-81ED-4DB2-BD59-A6C34878D82A}">
                    <a16:rowId xmlns:a16="http://schemas.microsoft.com/office/drawing/2014/main" val="1259472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extLst>
                  <a:ext uri="{0D108BD9-81ED-4DB2-BD59-A6C34878D82A}">
                    <a16:rowId xmlns:a16="http://schemas.microsoft.com/office/drawing/2014/main" val="286213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7151</a:t>
                      </a:r>
                    </a:p>
                  </a:txBody>
                  <a:tcPr/>
                </a:tc>
                <a:extLst>
                  <a:ext uri="{0D108BD9-81ED-4DB2-BD59-A6C34878D82A}">
                    <a16:rowId xmlns:a16="http://schemas.microsoft.com/office/drawing/2014/main" val="3348586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6772</a:t>
                      </a:r>
                    </a:p>
                  </a:txBody>
                  <a:tcPr/>
                </a:tc>
                <a:extLst>
                  <a:ext uri="{0D108BD9-81ED-4DB2-BD59-A6C34878D82A}">
                    <a16:rowId xmlns:a16="http://schemas.microsoft.com/office/drawing/2014/main" val="186898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extLst>
                  <a:ext uri="{0D108BD9-81ED-4DB2-BD59-A6C34878D82A}">
                    <a16:rowId xmlns:a16="http://schemas.microsoft.com/office/drawing/2014/main" val="2908851643"/>
                  </a:ext>
                </a:extLst>
              </a:tr>
            </a:tbl>
          </a:graphicData>
        </a:graphic>
      </p:graphicFrame>
      <p:sp>
        <p:nvSpPr>
          <p:cNvPr id="4" name="Text Placeholder 3">
            <a:extLst>
              <a:ext uri="{FF2B5EF4-FFF2-40B4-BE49-F238E27FC236}">
                <a16:creationId xmlns:a16="http://schemas.microsoft.com/office/drawing/2014/main" id="{B169E681-B5D9-4744-A5C7-8170366D4AC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29009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C547B-065E-4FC1-9E67-186C5FA13275}"/>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AC91BECC-E704-4E80-81B0-8A72FF678715}"/>
              </a:ext>
            </a:extLst>
          </p:cNvPr>
          <p:cNvGraphicFramePr>
            <a:graphicFrameLocks noGrp="1"/>
          </p:cNvGraphicFramePr>
          <p:nvPr>
            <p:ph type="tbl" sz="quarter" idx="13"/>
            <p:extLst>
              <p:ext uri="{D42A27DB-BD31-4B8C-83A1-F6EECF244321}">
                <p14:modId xmlns:p14="http://schemas.microsoft.com/office/powerpoint/2010/main" val="3606163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00390935"/>
                    </a:ext>
                  </a:extLst>
                </a:gridCol>
                <a:gridCol w="2468880">
                  <a:extLst>
                    <a:ext uri="{9D8B030D-6E8A-4147-A177-3AD203B41FA5}">
                      <a16:colId xmlns:a16="http://schemas.microsoft.com/office/drawing/2014/main" val="4063603933"/>
                    </a:ext>
                  </a:extLst>
                </a:gridCol>
                <a:gridCol w="2468880">
                  <a:extLst>
                    <a:ext uri="{9D8B030D-6E8A-4147-A177-3AD203B41FA5}">
                      <a16:colId xmlns:a16="http://schemas.microsoft.com/office/drawing/2014/main" val="99375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0911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8524</a:t>
                      </a:r>
                    </a:p>
                  </a:txBody>
                  <a:tcPr/>
                </a:tc>
                <a:extLst>
                  <a:ext uri="{0D108BD9-81ED-4DB2-BD59-A6C34878D82A}">
                    <a16:rowId xmlns:a16="http://schemas.microsoft.com/office/drawing/2014/main" val="70187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7207</a:t>
                      </a:r>
                    </a:p>
                  </a:txBody>
                  <a:tcPr/>
                </a:tc>
                <a:extLst>
                  <a:ext uri="{0D108BD9-81ED-4DB2-BD59-A6C34878D82A}">
                    <a16:rowId xmlns:a16="http://schemas.microsoft.com/office/drawing/2014/main" val="222624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8853</a:t>
                      </a:r>
                    </a:p>
                  </a:txBody>
                  <a:tcPr/>
                </a:tc>
                <a:extLst>
                  <a:ext uri="{0D108BD9-81ED-4DB2-BD59-A6C34878D82A}">
                    <a16:rowId xmlns:a16="http://schemas.microsoft.com/office/drawing/2014/main" val="1550684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a:t>
                      </a:r>
                    </a:p>
                  </a:txBody>
                  <a:tcPr/>
                </a:tc>
                <a:extLst>
                  <a:ext uri="{0D108BD9-81ED-4DB2-BD59-A6C34878D82A}">
                    <a16:rowId xmlns:a16="http://schemas.microsoft.com/office/drawing/2014/main" val="2292844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5518</a:t>
                      </a:r>
                    </a:p>
                  </a:txBody>
                  <a:tcPr/>
                </a:tc>
                <a:extLst>
                  <a:ext uri="{0D108BD9-81ED-4DB2-BD59-A6C34878D82A}">
                    <a16:rowId xmlns:a16="http://schemas.microsoft.com/office/drawing/2014/main" val="2880730795"/>
                  </a:ext>
                </a:extLst>
              </a:tr>
            </a:tbl>
          </a:graphicData>
        </a:graphic>
      </p:graphicFrame>
      <p:sp>
        <p:nvSpPr>
          <p:cNvPr id="4" name="Text Placeholder 3">
            <a:extLst>
              <a:ext uri="{FF2B5EF4-FFF2-40B4-BE49-F238E27FC236}">
                <a16:creationId xmlns:a16="http://schemas.microsoft.com/office/drawing/2014/main" id="{0DB2C15C-6352-4625-B530-006EA93DD30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889180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2C5F4-E98D-43B4-A1A9-5E54BFAC8455}"/>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3CEB0F0B-EBC9-4C59-808B-6D7D12A323BC}"/>
              </a:ext>
            </a:extLst>
          </p:cNvPr>
          <p:cNvGraphicFramePr>
            <a:graphicFrameLocks noGrp="1"/>
          </p:cNvGraphicFramePr>
          <p:nvPr>
            <p:ph type="chart" sz="quarter" idx="13"/>
            <p:extLst>
              <p:ext uri="{D42A27DB-BD31-4B8C-83A1-F6EECF244321}">
                <p14:modId xmlns:p14="http://schemas.microsoft.com/office/powerpoint/2010/main" val="140280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7AFE3B-8224-4797-8D8A-7AC85C78065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E52EF7E-942A-49F1-852A-CF1C5550FA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68986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2460</Words>
  <Application>Microsoft Office PowerPoint</Application>
  <PresentationFormat>On-screen Show (4:3)</PresentationFormat>
  <Paragraphs>1080</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9</vt:lpstr>
      <vt:lpstr>Eigene Beiträge (Postings) - 2 of 9</vt:lpstr>
      <vt:lpstr>Eigene Beiträge (Postings) - 3 of 9</vt:lpstr>
      <vt:lpstr>Eigene Beiträge (Postings) - 4 of 9</vt:lpstr>
      <vt:lpstr>Eigene Beiträge (Postings) - 5 of 9</vt:lpstr>
      <vt:lpstr>Eigene Beiträge (Postings) - 6 of 9</vt:lpstr>
      <vt:lpstr>Eigene Beiträge (Postings) - 7 of 9</vt:lpstr>
      <vt:lpstr>Eigene Beiträge (Postings) - 8 of 9</vt:lpstr>
      <vt:lpstr>Eigene Beiträge (Postings) - 9 of 9</vt:lpstr>
      <vt:lpstr>Eigene Beiträge (Postings) + Reactions - 1 of 11</vt:lpstr>
      <vt:lpstr>Eigene Beiträge (Postings) + Reactions - 2 of 11</vt:lpstr>
      <vt:lpstr>Eigene Beiträge (Postings) + Reactions - 3 of 11</vt:lpstr>
      <vt:lpstr>Eigene Beiträge (Postings) + Reactions - 4 of 11</vt:lpstr>
      <vt:lpstr>Eigene Beiträge (Postings) + Reactions - 5 of 11</vt:lpstr>
      <vt:lpstr>Eigene Beiträge (Postings) + Reactions - 6 of 11</vt:lpstr>
      <vt:lpstr>Eigene Beiträge (Postings) + Reactions - 7 of 11</vt:lpstr>
      <vt:lpstr>Eigene Beiträge (Postings) + Reactions - 8 of 11</vt:lpstr>
      <vt:lpstr>Eigene Beiträge (Postings) + Reactions - 9 of 11</vt:lpstr>
      <vt:lpstr>Eigene Beiträge (Postings) + Reactions - 10 of 11</vt:lpstr>
      <vt:lpstr>Eigene Beiträge (Postings) + Reactions - 11 of 11</vt:lpstr>
      <vt:lpstr>Postings/Wochentag</vt:lpstr>
      <vt:lpstr>Interaktionsrate</vt:lpstr>
      <vt:lpstr>Postingtypen (Verteilung)</vt:lpstr>
      <vt:lpstr>Interaktionsrate/Postingtyp</vt:lpstr>
      <vt:lpstr>Postings von Fans (Nutzern)</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2017-12-08T09:53:25Z</dcterms:created>
  <dcterms:modified xsi:type="dcterms:W3CDTF">2017-12-08T09:54:54Z</dcterms:modified>
</cp:coreProperties>
</file>