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8" r:id="rId31"/>
    <p:sldId id="289" r:id="rId32"/>
    <p:sldId id="290" r:id="rId33"/>
    <p:sldId id="292" r:id="rId34"/>
    <p:sldId id="293" r:id="rId35"/>
    <p:sldId id="294" r:id="rId36"/>
    <p:sldId id="295" r:id="rId37"/>
  </p:sldIdLst>
  <p:sldSz cx="9144000" cy="6858000" type="screen4x3"/>
  <p:notesSz cx="6858000" cy="9144000"/>
  <p:embeddedFontLst>
    <p:embeddedFont>
      <p:font typeface="Calibri" panose="020F0502020204030204" pitchFamily="34" charset="0"/>
      <p:regular r:id="rId38"/>
      <p:bold r:id="rId39"/>
      <p:italic r:id="rId40"/>
      <p:boldItalic r:id="rId4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4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3.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Schmidt Automobile</c:v>
                </c:pt>
              </c:strCache>
            </c:strRef>
          </c:tx>
          <c:spPr>
            <a:ln w="28575" cap="rnd">
              <a:solidFill>
                <a:schemeClr val="accent1"/>
              </a:solidFill>
              <a:round/>
            </a:ln>
            <a:effectLst/>
          </c:spPr>
          <c:marker>
            <c:symbol val="none"/>
          </c:marker>
          <c:cat>
            <c:numRef>
              <c:f>Sheet1!$A$2:$A$31</c:f>
              <c:numCache>
                <c:formatCode>m/d/yyyy</c:formatCode>
                <c:ptCount val="3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pt idx="20">
                  <c:v>43060</c:v>
                </c:pt>
                <c:pt idx="21">
                  <c:v>43061</c:v>
                </c:pt>
                <c:pt idx="22">
                  <c:v>43062</c:v>
                </c:pt>
                <c:pt idx="23">
                  <c:v>43063</c:v>
                </c:pt>
                <c:pt idx="24">
                  <c:v>43064</c:v>
                </c:pt>
                <c:pt idx="25">
                  <c:v>43065</c:v>
                </c:pt>
                <c:pt idx="26">
                  <c:v>43066</c:v>
                </c:pt>
                <c:pt idx="27">
                  <c:v>43067</c:v>
                </c:pt>
                <c:pt idx="28">
                  <c:v>43068</c:v>
                </c:pt>
                <c:pt idx="29">
                  <c:v>43069</c:v>
                </c:pt>
              </c:numCache>
            </c:numRef>
          </c:cat>
          <c:val>
            <c:numRef>
              <c:f>Sheet1!$B$2:$B$31</c:f>
              <c:numCache>
                <c:formatCode>General</c:formatCode>
                <c:ptCount val="30"/>
                <c:pt idx="0">
                  <c:v>356</c:v>
                </c:pt>
                <c:pt idx="1">
                  <c:v>358</c:v>
                </c:pt>
                <c:pt idx="2">
                  <c:v>369</c:v>
                </c:pt>
                <c:pt idx="3">
                  <c:v>377</c:v>
                </c:pt>
                <c:pt idx="4">
                  <c:v>386</c:v>
                </c:pt>
                <c:pt idx="5">
                  <c:v>391</c:v>
                </c:pt>
                <c:pt idx="6">
                  <c:v>399</c:v>
                </c:pt>
                <c:pt idx="7">
                  <c:v>412</c:v>
                </c:pt>
                <c:pt idx="8">
                  <c:v>423</c:v>
                </c:pt>
                <c:pt idx="9">
                  <c:v>430</c:v>
                </c:pt>
                <c:pt idx="10">
                  <c:v>447</c:v>
                </c:pt>
                <c:pt idx="11">
                  <c:v>460</c:v>
                </c:pt>
                <c:pt idx="12">
                  <c:v>471</c:v>
                </c:pt>
                <c:pt idx="13">
                  <c:v>480</c:v>
                </c:pt>
                <c:pt idx="14">
                  <c:v>490</c:v>
                </c:pt>
                <c:pt idx="15">
                  <c:v>496</c:v>
                </c:pt>
                <c:pt idx="16">
                  <c:v>498</c:v>
                </c:pt>
                <c:pt idx="17">
                  <c:v>500</c:v>
                </c:pt>
                <c:pt idx="18">
                  <c:v>502</c:v>
                </c:pt>
                <c:pt idx="19">
                  <c:v>507</c:v>
                </c:pt>
                <c:pt idx="20">
                  <c:v>508</c:v>
                </c:pt>
                <c:pt idx="21">
                  <c:v>509</c:v>
                </c:pt>
                <c:pt idx="22">
                  <c:v>509</c:v>
                </c:pt>
                <c:pt idx="23">
                  <c:v>509</c:v>
                </c:pt>
                <c:pt idx="24">
                  <c:v>509</c:v>
                </c:pt>
                <c:pt idx="25">
                  <c:v>509</c:v>
                </c:pt>
                <c:pt idx="26">
                  <c:v>510</c:v>
                </c:pt>
                <c:pt idx="27">
                  <c:v>510</c:v>
                </c:pt>
                <c:pt idx="28">
                  <c:v>510</c:v>
                </c:pt>
                <c:pt idx="29">
                  <c:v>511</c:v>
                </c:pt>
              </c:numCache>
            </c:numRef>
          </c:val>
          <c:smooth val="0"/>
          <c:extLst>
            <c:ext xmlns:c16="http://schemas.microsoft.com/office/drawing/2014/chart" uri="{C3380CC4-5D6E-409C-BE32-E72D297353CC}">
              <c16:uniqueId val="{00000000-FB41-4A3C-93E5-F1CFF6626CA4}"/>
            </c:ext>
          </c:extLst>
        </c:ser>
        <c:dLbls>
          <c:showLegendKey val="0"/>
          <c:showVal val="0"/>
          <c:showCatName val="0"/>
          <c:showSerName val="0"/>
          <c:showPercent val="0"/>
          <c:showBubbleSize val="0"/>
        </c:dLbls>
        <c:smooth val="0"/>
        <c:axId val="215290640"/>
        <c:axId val="215290968"/>
      </c:lineChart>
      <c:dateAx>
        <c:axId val="2152906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5290968"/>
        <c:crosses val="autoZero"/>
        <c:auto val="1"/>
        <c:lblOffset val="100"/>
        <c:baseTimeUnit val="days"/>
      </c:dateAx>
      <c:valAx>
        <c:axId val="215290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5290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Schmidt Automobile</c:v>
                </c:pt>
              </c:strCache>
            </c:strRef>
          </c:tx>
          <c:spPr>
            <a:ln w="28575" cap="rnd">
              <a:solidFill>
                <a:schemeClr val="accent1"/>
              </a:solidFill>
              <a:round/>
            </a:ln>
            <a:effectLst/>
          </c:spPr>
          <c:marker>
            <c:symbol val="none"/>
          </c:marker>
          <c:cat>
            <c:numRef>
              <c:f>Sheet1!$A$2:$A$31</c:f>
              <c:numCache>
                <c:formatCode>m/d/yyyy</c:formatCode>
                <c:ptCount val="3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pt idx="20">
                  <c:v>43060</c:v>
                </c:pt>
                <c:pt idx="21">
                  <c:v>43061</c:v>
                </c:pt>
                <c:pt idx="22">
                  <c:v>43062</c:v>
                </c:pt>
                <c:pt idx="23">
                  <c:v>43063</c:v>
                </c:pt>
                <c:pt idx="24">
                  <c:v>43064</c:v>
                </c:pt>
                <c:pt idx="25">
                  <c:v>43065</c:v>
                </c:pt>
                <c:pt idx="26">
                  <c:v>43066</c:v>
                </c:pt>
                <c:pt idx="27">
                  <c:v>43067</c:v>
                </c:pt>
                <c:pt idx="28">
                  <c:v>43068</c:v>
                </c:pt>
                <c:pt idx="29">
                  <c:v>43069</c:v>
                </c:pt>
              </c:numCache>
            </c:numRef>
          </c:cat>
          <c:val>
            <c:numRef>
              <c:f>Sheet1!$B$2:$B$31</c:f>
              <c:numCache>
                <c:formatCode>General</c:formatCode>
                <c:ptCount val="30"/>
                <c:pt idx="0">
                  <c:v>-1</c:v>
                </c:pt>
                <c:pt idx="1">
                  <c:v>1</c:v>
                </c:pt>
                <c:pt idx="2">
                  <c:v>9</c:v>
                </c:pt>
                <c:pt idx="3">
                  <c:v>6</c:v>
                </c:pt>
                <c:pt idx="4">
                  <c:v>14</c:v>
                </c:pt>
                <c:pt idx="5">
                  <c:v>2</c:v>
                </c:pt>
                <c:pt idx="6">
                  <c:v>5</c:v>
                </c:pt>
                <c:pt idx="7">
                  <c:v>10</c:v>
                </c:pt>
                <c:pt idx="8">
                  <c:v>11</c:v>
                </c:pt>
                <c:pt idx="9">
                  <c:v>13</c:v>
                </c:pt>
                <c:pt idx="10">
                  <c:v>11</c:v>
                </c:pt>
                <c:pt idx="11">
                  <c:v>15</c:v>
                </c:pt>
                <c:pt idx="12">
                  <c:v>15</c:v>
                </c:pt>
                <c:pt idx="13">
                  <c:v>10</c:v>
                </c:pt>
                <c:pt idx="14">
                  <c:v>8</c:v>
                </c:pt>
                <c:pt idx="15">
                  <c:v>7</c:v>
                </c:pt>
                <c:pt idx="16">
                  <c:v>5</c:v>
                </c:pt>
                <c:pt idx="17">
                  <c:v>1</c:v>
                </c:pt>
                <c:pt idx="18">
                  <c:v>3</c:v>
                </c:pt>
                <c:pt idx="19">
                  <c:v>3</c:v>
                </c:pt>
                <c:pt idx="20">
                  <c:v>3</c:v>
                </c:pt>
                <c:pt idx="21">
                  <c:v>1</c:v>
                </c:pt>
                <c:pt idx="22">
                  <c:v>0</c:v>
                </c:pt>
                <c:pt idx="23">
                  <c:v>0</c:v>
                </c:pt>
                <c:pt idx="24">
                  <c:v>0</c:v>
                </c:pt>
                <c:pt idx="25">
                  <c:v>0</c:v>
                </c:pt>
                <c:pt idx="26">
                  <c:v>1</c:v>
                </c:pt>
                <c:pt idx="27">
                  <c:v>0</c:v>
                </c:pt>
                <c:pt idx="28">
                  <c:v>0</c:v>
                </c:pt>
                <c:pt idx="29">
                  <c:v>1</c:v>
                </c:pt>
              </c:numCache>
            </c:numRef>
          </c:val>
          <c:smooth val="0"/>
          <c:extLst>
            <c:ext xmlns:c16="http://schemas.microsoft.com/office/drawing/2014/chart" uri="{C3380CC4-5D6E-409C-BE32-E72D297353CC}">
              <c16:uniqueId val="{00000000-6DFD-4177-BC61-F01AD4AA67B0}"/>
            </c:ext>
          </c:extLst>
        </c:ser>
        <c:dLbls>
          <c:showLegendKey val="0"/>
          <c:showVal val="0"/>
          <c:showCatName val="0"/>
          <c:showSerName val="0"/>
          <c:showPercent val="0"/>
          <c:showBubbleSize val="0"/>
        </c:dLbls>
        <c:smooth val="0"/>
        <c:axId val="289976360"/>
        <c:axId val="289971440"/>
      </c:lineChart>
      <c:dateAx>
        <c:axId val="2899763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971440"/>
        <c:crosses val="autoZero"/>
        <c:auto val="1"/>
        <c:lblOffset val="100"/>
        <c:baseTimeUnit val="days"/>
      </c:dateAx>
      <c:valAx>
        <c:axId val="289971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976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Schmidt Automobile</c:v>
                </c:pt>
              </c:strCache>
            </c:strRef>
          </c:tx>
          <c:spPr>
            <a:ln w="28575" cap="rnd">
              <a:solidFill>
                <a:schemeClr val="accent1"/>
              </a:solidFill>
              <a:round/>
            </a:ln>
            <a:effectLst/>
          </c:spPr>
          <c:marker>
            <c:symbol val="none"/>
          </c:marker>
          <c:cat>
            <c:numRef>
              <c:f>Sheet1!$A$2:$A$31</c:f>
              <c:numCache>
                <c:formatCode>m/d/yyyy</c:formatCode>
                <c:ptCount val="3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pt idx="20">
                  <c:v>43060</c:v>
                </c:pt>
                <c:pt idx="21">
                  <c:v>43061</c:v>
                </c:pt>
                <c:pt idx="22">
                  <c:v>43062</c:v>
                </c:pt>
                <c:pt idx="23">
                  <c:v>43063</c:v>
                </c:pt>
                <c:pt idx="24">
                  <c:v>43064</c:v>
                </c:pt>
                <c:pt idx="25">
                  <c:v>43065</c:v>
                </c:pt>
                <c:pt idx="26">
                  <c:v>43066</c:v>
                </c:pt>
                <c:pt idx="27">
                  <c:v>43067</c:v>
                </c:pt>
                <c:pt idx="28">
                  <c:v>43068</c:v>
                </c:pt>
                <c:pt idx="29">
                  <c:v>43069</c:v>
                </c:pt>
              </c:numCache>
            </c:numRef>
          </c:cat>
          <c:val>
            <c:numRef>
              <c:f>Sheet1!$B$2:$B$31</c:f>
              <c:numCache>
                <c:formatCode>General</c:formatCode>
                <c:ptCount val="30"/>
                <c:pt idx="0">
                  <c:v>1</c:v>
                </c:pt>
                <c:pt idx="1">
                  <c:v>0</c:v>
                </c:pt>
                <c:pt idx="2">
                  <c:v>1</c:v>
                </c:pt>
                <c:pt idx="3">
                  <c:v>0</c:v>
                </c:pt>
                <c:pt idx="4">
                  <c:v>0</c:v>
                </c:pt>
                <c:pt idx="5">
                  <c:v>0</c:v>
                </c:pt>
                <c:pt idx="6">
                  <c:v>0</c:v>
                </c:pt>
                <c:pt idx="7">
                  <c:v>0</c:v>
                </c:pt>
                <c:pt idx="8">
                  <c:v>0</c:v>
                </c:pt>
                <c:pt idx="9">
                  <c:v>0</c:v>
                </c:pt>
                <c:pt idx="10">
                  <c:v>0</c:v>
                </c:pt>
                <c:pt idx="11">
                  <c:v>0</c:v>
                </c:pt>
                <c:pt idx="12">
                  <c:v>0</c:v>
                </c:pt>
                <c:pt idx="13">
                  <c:v>0</c:v>
                </c:pt>
                <c:pt idx="14">
                  <c:v>0</c:v>
                </c:pt>
                <c:pt idx="15">
                  <c:v>1</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0-878E-48DA-B311-3D99D3DE95DF}"/>
            </c:ext>
          </c:extLst>
        </c:ser>
        <c:dLbls>
          <c:showLegendKey val="0"/>
          <c:showVal val="0"/>
          <c:showCatName val="0"/>
          <c:showSerName val="0"/>
          <c:showPercent val="0"/>
          <c:showBubbleSize val="0"/>
        </c:dLbls>
        <c:smooth val="0"/>
        <c:axId val="213211800"/>
        <c:axId val="289010208"/>
      </c:lineChart>
      <c:dateAx>
        <c:axId val="2132118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010208"/>
        <c:crosses val="autoZero"/>
        <c:auto val="1"/>
        <c:lblOffset val="100"/>
        <c:baseTimeUnit val="days"/>
      </c:dateAx>
      <c:valAx>
        <c:axId val="289010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3211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Schmidt Automobile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c:v>
                </c:pt>
                <c:pt idx="1">
                  <c:v>0</c:v>
                </c:pt>
                <c:pt idx="2">
                  <c:v>1</c:v>
                </c:pt>
                <c:pt idx="3">
                  <c:v>2</c:v>
                </c:pt>
                <c:pt idx="4">
                  <c:v>2</c:v>
                </c:pt>
                <c:pt idx="5">
                  <c:v>1</c:v>
                </c:pt>
                <c:pt idx="6">
                  <c:v>0</c:v>
                </c:pt>
              </c:numCache>
            </c:numRef>
          </c:val>
          <c:extLst>
            <c:ext xmlns:c16="http://schemas.microsoft.com/office/drawing/2014/chart" uri="{C3380CC4-5D6E-409C-BE32-E72D297353CC}">
              <c16:uniqueId val="{00000000-0801-492B-9A59-BA17750CDACB}"/>
            </c:ext>
          </c:extLst>
        </c:ser>
        <c:dLbls>
          <c:showLegendKey val="0"/>
          <c:showVal val="0"/>
          <c:showCatName val="0"/>
          <c:showSerName val="0"/>
          <c:showPercent val="0"/>
          <c:showBubbleSize val="0"/>
        </c:dLbls>
        <c:gapWidth val="219"/>
        <c:overlap val="-27"/>
        <c:axId val="346442360"/>
        <c:axId val="346442688"/>
      </c:barChart>
      <c:catAx>
        <c:axId val="346442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442688"/>
        <c:crosses val="autoZero"/>
        <c:auto val="1"/>
        <c:lblAlgn val="ctr"/>
        <c:lblOffset val="100"/>
        <c:noMultiLvlLbl val="0"/>
      </c:catAx>
      <c:valAx>
        <c:axId val="346442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442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Schmidt Automobile</c:v>
                </c:pt>
              </c:strCache>
            </c:strRef>
          </c:tx>
          <c:spPr>
            <a:ln w="28575" cap="rnd">
              <a:solidFill>
                <a:schemeClr val="accent1"/>
              </a:solidFill>
              <a:round/>
            </a:ln>
            <a:effectLst/>
          </c:spPr>
          <c:marker>
            <c:symbol val="none"/>
          </c:marker>
          <c:cat>
            <c:numRef>
              <c:f>Sheet1!$A$2:$A$31</c:f>
              <c:numCache>
                <c:formatCode>m/d/yyyy</c:formatCode>
                <c:ptCount val="3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pt idx="20">
                  <c:v>43060</c:v>
                </c:pt>
                <c:pt idx="21">
                  <c:v>43061</c:v>
                </c:pt>
                <c:pt idx="22">
                  <c:v>43062</c:v>
                </c:pt>
                <c:pt idx="23">
                  <c:v>43063</c:v>
                </c:pt>
                <c:pt idx="24">
                  <c:v>43064</c:v>
                </c:pt>
                <c:pt idx="25">
                  <c:v>43065</c:v>
                </c:pt>
                <c:pt idx="26">
                  <c:v>43066</c:v>
                </c:pt>
                <c:pt idx="27">
                  <c:v>43067</c:v>
                </c:pt>
                <c:pt idx="28">
                  <c:v>43068</c:v>
                </c:pt>
                <c:pt idx="29">
                  <c:v>43069</c:v>
                </c:pt>
              </c:numCache>
            </c:numRef>
          </c:cat>
          <c:val>
            <c:numRef>
              <c:f>Sheet1!$B$2:$B$31</c:f>
              <c:numCache>
                <c:formatCode>General</c:formatCode>
                <c:ptCount val="30"/>
                <c:pt idx="0">
                  <c:v>0</c:v>
                </c:pt>
                <c:pt idx="1">
                  <c:v>5.3221288515406</c:v>
                </c:pt>
                <c:pt idx="2">
                  <c:v>2.7624309392264998</c:v>
                </c:pt>
                <c:pt idx="3">
                  <c:v>2.4324324324324</c:v>
                </c:pt>
                <c:pt idx="4">
                  <c:v>0</c:v>
                </c:pt>
                <c:pt idx="5">
                  <c:v>5.6701030927835001</c:v>
                </c:pt>
                <c:pt idx="6">
                  <c:v>0</c:v>
                </c:pt>
                <c:pt idx="7">
                  <c:v>21.052631578947</c:v>
                </c:pt>
                <c:pt idx="8">
                  <c:v>0</c:v>
                </c:pt>
                <c:pt idx="9">
                  <c:v>0</c:v>
                </c:pt>
                <c:pt idx="10">
                  <c:v>0</c:v>
                </c:pt>
                <c:pt idx="11">
                  <c:v>0</c:v>
                </c:pt>
                <c:pt idx="12">
                  <c:v>0</c:v>
                </c:pt>
                <c:pt idx="13">
                  <c:v>0</c:v>
                </c:pt>
                <c:pt idx="14">
                  <c:v>0</c:v>
                </c:pt>
                <c:pt idx="15">
                  <c:v>4.6938775510203996</c:v>
                </c:pt>
                <c:pt idx="16">
                  <c:v>0</c:v>
                </c:pt>
                <c:pt idx="17">
                  <c:v>0</c:v>
                </c:pt>
                <c:pt idx="18">
                  <c:v>0</c:v>
                </c:pt>
                <c:pt idx="19">
                  <c:v>3.7698412698413</c:v>
                </c:pt>
                <c:pt idx="20">
                  <c:v>0</c:v>
                </c:pt>
                <c:pt idx="21">
                  <c:v>0</c:v>
                </c:pt>
                <c:pt idx="22">
                  <c:v>0</c:v>
                </c:pt>
                <c:pt idx="23">
                  <c:v>2.7450980392157001</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0-C6CD-427E-ACBE-7C96B9FB143D}"/>
            </c:ext>
          </c:extLst>
        </c:ser>
        <c:dLbls>
          <c:showLegendKey val="0"/>
          <c:showVal val="0"/>
          <c:showCatName val="0"/>
          <c:showSerName val="0"/>
          <c:showPercent val="0"/>
          <c:showBubbleSize val="0"/>
        </c:dLbls>
        <c:smooth val="0"/>
        <c:axId val="331048128"/>
        <c:axId val="331049768"/>
      </c:lineChart>
      <c:dateAx>
        <c:axId val="3310481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049768"/>
        <c:crosses val="autoZero"/>
        <c:auto val="1"/>
        <c:lblOffset val="100"/>
        <c:baseTimeUnit val="days"/>
      </c:dateAx>
      <c:valAx>
        <c:axId val="331049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048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Photo</c:v>
                </c:pt>
              </c:strCache>
            </c:strRef>
          </c:tx>
          <c:spPr>
            <a:solidFill>
              <a:schemeClr val="accent1"/>
            </a:solidFill>
            <a:ln>
              <a:noFill/>
            </a:ln>
            <a:effectLst/>
          </c:spPr>
          <c:invertIfNegative val="0"/>
          <c:cat>
            <c:strRef>
              <c:f>Sheet1!$A$2</c:f>
              <c:strCache>
                <c:ptCount val="1"/>
                <c:pt idx="0">
                  <c:v>Schmidt Automobile</c:v>
                </c:pt>
              </c:strCache>
            </c:strRef>
          </c:cat>
          <c:val>
            <c:numRef>
              <c:f>Sheet1!$B$2</c:f>
              <c:numCache>
                <c:formatCode>General</c:formatCode>
                <c:ptCount val="1"/>
                <c:pt idx="0">
                  <c:v>9</c:v>
                </c:pt>
              </c:numCache>
            </c:numRef>
          </c:val>
          <c:extLst>
            <c:ext xmlns:c16="http://schemas.microsoft.com/office/drawing/2014/chart" uri="{C3380CC4-5D6E-409C-BE32-E72D297353CC}">
              <c16:uniqueId val="{00000000-DF0D-4C60-9D24-214AE32D03C4}"/>
            </c:ext>
          </c:extLst>
        </c:ser>
        <c:dLbls>
          <c:showLegendKey val="0"/>
          <c:showVal val="0"/>
          <c:showCatName val="0"/>
          <c:showSerName val="0"/>
          <c:showPercent val="0"/>
          <c:showBubbleSize val="0"/>
        </c:dLbls>
        <c:gapWidth val="150"/>
        <c:overlap val="100"/>
        <c:axId val="339111784"/>
        <c:axId val="339116048"/>
      </c:barChart>
      <c:catAx>
        <c:axId val="339111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116048"/>
        <c:crosses val="autoZero"/>
        <c:auto val="1"/>
        <c:lblAlgn val="ctr"/>
        <c:lblOffset val="100"/>
        <c:noMultiLvlLbl val="0"/>
      </c:catAx>
      <c:valAx>
        <c:axId val="33911604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111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Schmidt Automobile</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c:v>
                </c:pt>
                <c:pt idx="1">
                  <c:v>0</c:v>
                </c:pt>
                <c:pt idx="2">
                  <c:v>5.7559314389512002</c:v>
                </c:pt>
                <c:pt idx="3">
                  <c:v>0</c:v>
                </c:pt>
                <c:pt idx="4">
                  <c:v>0</c:v>
                </c:pt>
                <c:pt idx="5">
                  <c:v>0</c:v>
                </c:pt>
                <c:pt idx="6">
                  <c:v>0</c:v>
                </c:pt>
              </c:numCache>
            </c:numRef>
          </c:val>
          <c:extLst>
            <c:ext xmlns:c16="http://schemas.microsoft.com/office/drawing/2014/chart" uri="{C3380CC4-5D6E-409C-BE32-E72D297353CC}">
              <c16:uniqueId val="{00000000-8219-4724-82DC-085D384CAB0D}"/>
            </c:ext>
          </c:extLst>
        </c:ser>
        <c:dLbls>
          <c:showLegendKey val="0"/>
          <c:showVal val="0"/>
          <c:showCatName val="0"/>
          <c:showSerName val="0"/>
          <c:showPercent val="0"/>
          <c:showBubbleSize val="0"/>
        </c:dLbls>
        <c:gapWidth val="219"/>
        <c:overlap val="-27"/>
        <c:axId val="346233360"/>
        <c:axId val="346231720"/>
      </c:barChart>
      <c:catAx>
        <c:axId val="346233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231720"/>
        <c:crosses val="autoZero"/>
        <c:auto val="1"/>
        <c:lblAlgn val="ctr"/>
        <c:lblOffset val="100"/>
        <c:noMultiLvlLbl val="0"/>
      </c:catAx>
      <c:valAx>
        <c:axId val="346231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233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Schmidt Automobile</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5ECB-4149-AEB0-BC7CDA51206E}"/>
            </c:ext>
          </c:extLst>
        </c:ser>
        <c:dLbls>
          <c:showLegendKey val="0"/>
          <c:showVal val="0"/>
          <c:showCatName val="0"/>
          <c:showSerName val="0"/>
          <c:showPercent val="0"/>
          <c:showBubbleSize val="0"/>
        </c:dLbls>
        <c:gapWidth val="219"/>
        <c:overlap val="-27"/>
        <c:axId val="346239920"/>
        <c:axId val="346235000"/>
      </c:barChart>
      <c:catAx>
        <c:axId val="3462399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235000"/>
        <c:crosses val="autoZero"/>
        <c:auto val="1"/>
        <c:lblAlgn val="ctr"/>
        <c:lblOffset val="100"/>
        <c:noMultiLvlLbl val="0"/>
      </c:catAx>
      <c:valAx>
        <c:axId val="346235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239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Schmidt Automobile</c:v>
                </c:pt>
              </c:strCache>
            </c:strRef>
          </c:tx>
          <c:spPr>
            <a:ln w="28575" cap="rnd">
              <a:solidFill>
                <a:schemeClr val="accent1"/>
              </a:solidFill>
              <a:round/>
            </a:ln>
            <a:effectLst/>
          </c:spPr>
          <c:marker>
            <c:symbol val="none"/>
          </c:marker>
          <c:cat>
            <c:numRef>
              <c:f>Sheet1!$A$2:$A$31</c:f>
              <c:numCache>
                <c:formatCode>m/d/yyyy</c:formatCode>
                <c:ptCount val="3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pt idx="20">
                  <c:v>43060</c:v>
                </c:pt>
                <c:pt idx="21">
                  <c:v>43061</c:v>
                </c:pt>
                <c:pt idx="22">
                  <c:v>43062</c:v>
                </c:pt>
                <c:pt idx="23">
                  <c:v>43063</c:v>
                </c:pt>
                <c:pt idx="24">
                  <c:v>43064</c:v>
                </c:pt>
                <c:pt idx="25">
                  <c:v>43065</c:v>
                </c:pt>
                <c:pt idx="26">
                  <c:v>43066</c:v>
                </c:pt>
                <c:pt idx="27">
                  <c:v>43067</c:v>
                </c:pt>
                <c:pt idx="28">
                  <c:v>43068</c:v>
                </c:pt>
                <c:pt idx="29">
                  <c:v>43069</c:v>
                </c:pt>
              </c:numCache>
            </c:numRef>
          </c:cat>
          <c:val>
            <c:numRef>
              <c:f>Sheet1!$B$2:$B$31</c:f>
              <c:numCache>
                <c:formatCode>General</c:formatCode>
                <c:ptCount val="30"/>
                <c:pt idx="0">
                  <c:v>29</c:v>
                </c:pt>
                <c:pt idx="1">
                  <c:v>29</c:v>
                </c:pt>
                <c:pt idx="2">
                  <c:v>29</c:v>
                </c:pt>
                <c:pt idx="3">
                  <c:v>29</c:v>
                </c:pt>
                <c:pt idx="4">
                  <c:v>29</c:v>
                </c:pt>
                <c:pt idx="5">
                  <c:v>29</c:v>
                </c:pt>
                <c:pt idx="6">
                  <c:v>29</c:v>
                </c:pt>
                <c:pt idx="7">
                  <c:v>29</c:v>
                </c:pt>
                <c:pt idx="8">
                  <c:v>29</c:v>
                </c:pt>
                <c:pt idx="9">
                  <c:v>29</c:v>
                </c:pt>
                <c:pt idx="10">
                  <c:v>29</c:v>
                </c:pt>
                <c:pt idx="11">
                  <c:v>29</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0-3CAE-47ED-9358-8B3B07DF2AC1}"/>
            </c:ext>
          </c:extLst>
        </c:ser>
        <c:dLbls>
          <c:showLegendKey val="0"/>
          <c:showVal val="0"/>
          <c:showCatName val="0"/>
          <c:showSerName val="0"/>
          <c:showPercent val="0"/>
          <c:showBubbleSize val="0"/>
        </c:dLbls>
        <c:smooth val="0"/>
        <c:axId val="346224176"/>
        <c:axId val="346228112"/>
      </c:lineChart>
      <c:dateAx>
        <c:axId val="3462241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228112"/>
        <c:crosses val="autoZero"/>
        <c:auto val="1"/>
        <c:lblOffset val="100"/>
        <c:baseTimeUnit val="days"/>
      </c:dateAx>
      <c:valAx>
        <c:axId val="346228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224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1</c:v>
                </c:pt>
                <c:pt idx="1">
                  <c:v>29</c:v>
                </c:pt>
                <c:pt idx="2">
                  <c:v>54</c:v>
                </c:pt>
                <c:pt idx="3">
                  <c:v>45</c:v>
                </c:pt>
                <c:pt idx="4">
                  <c:v>41</c:v>
                </c:pt>
                <c:pt idx="5">
                  <c:v>9</c:v>
                </c:pt>
                <c:pt idx="6">
                  <c:v>6</c:v>
                </c:pt>
              </c:numCache>
            </c:numRef>
          </c:val>
          <c:extLst>
            <c:ext xmlns:c16="http://schemas.microsoft.com/office/drawing/2014/chart" uri="{C3380CC4-5D6E-409C-BE32-E72D297353CC}">
              <c16:uniqueId val="{00000000-7B1C-4245-9930-D6E153BAB37C}"/>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5</c:v>
                </c:pt>
                <c:pt idx="1">
                  <c:v>49</c:v>
                </c:pt>
                <c:pt idx="2">
                  <c:v>93</c:v>
                </c:pt>
                <c:pt idx="3">
                  <c:v>69</c:v>
                </c:pt>
                <c:pt idx="4">
                  <c:v>66</c:v>
                </c:pt>
                <c:pt idx="5">
                  <c:v>28</c:v>
                </c:pt>
                <c:pt idx="6">
                  <c:v>16</c:v>
                </c:pt>
              </c:numCache>
            </c:numRef>
          </c:val>
          <c:extLst>
            <c:ext xmlns:c16="http://schemas.microsoft.com/office/drawing/2014/chart" uri="{C3380CC4-5D6E-409C-BE32-E72D297353CC}">
              <c16:uniqueId val="{00000001-7B1C-4245-9930-D6E153BAB37C}"/>
            </c:ext>
          </c:extLst>
        </c:ser>
        <c:dLbls>
          <c:showLegendKey val="0"/>
          <c:showVal val="0"/>
          <c:showCatName val="0"/>
          <c:showSerName val="0"/>
          <c:showPercent val="0"/>
          <c:showBubbleSize val="0"/>
        </c:dLbls>
        <c:gapWidth val="219"/>
        <c:overlap val="-27"/>
        <c:axId val="346225816"/>
        <c:axId val="346230080"/>
      </c:barChart>
      <c:catAx>
        <c:axId val="346225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230080"/>
        <c:crosses val="autoZero"/>
        <c:auto val="1"/>
        <c:lblAlgn val="ctr"/>
        <c:lblOffset val="100"/>
        <c:noMultiLvlLbl val="0"/>
      </c:catAx>
      <c:valAx>
        <c:axId val="346230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225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Schmidt Automobile</c:v>
                </c:pt>
              </c:strCache>
            </c:strRef>
          </c:tx>
          <c:spPr>
            <a:ln w="28575" cap="rnd">
              <a:solidFill>
                <a:schemeClr val="accent1"/>
              </a:solidFill>
              <a:round/>
            </a:ln>
            <a:effectLst/>
          </c:spPr>
          <c:marker>
            <c:symbol val="none"/>
          </c:marker>
          <c:cat>
            <c:numRef>
              <c:f>Sheet1!$A$2:$A$31</c:f>
              <c:numCache>
                <c:formatCode>m/d/yyyy</c:formatCode>
                <c:ptCount val="3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pt idx="20">
                  <c:v>43060</c:v>
                </c:pt>
                <c:pt idx="21">
                  <c:v>43061</c:v>
                </c:pt>
                <c:pt idx="22">
                  <c:v>43062</c:v>
                </c:pt>
                <c:pt idx="23">
                  <c:v>43063</c:v>
                </c:pt>
                <c:pt idx="24">
                  <c:v>43064</c:v>
                </c:pt>
                <c:pt idx="25">
                  <c:v>43065</c:v>
                </c:pt>
                <c:pt idx="26">
                  <c:v>43066</c:v>
                </c:pt>
                <c:pt idx="27">
                  <c:v>43067</c:v>
                </c:pt>
                <c:pt idx="28">
                  <c:v>43068</c:v>
                </c:pt>
                <c:pt idx="29">
                  <c:v>43069</c:v>
                </c:pt>
              </c:numCache>
            </c:numRef>
          </c:cat>
          <c:val>
            <c:numRef>
              <c:f>Sheet1!$B$2:$B$31</c:f>
              <c:numCache>
                <c:formatCode>General</c:formatCode>
                <c:ptCount val="30"/>
                <c:pt idx="0">
                  <c:v>718</c:v>
                </c:pt>
                <c:pt idx="1">
                  <c:v>2283</c:v>
                </c:pt>
                <c:pt idx="2">
                  <c:v>3990</c:v>
                </c:pt>
                <c:pt idx="3">
                  <c:v>3569</c:v>
                </c:pt>
                <c:pt idx="4">
                  <c:v>3890</c:v>
                </c:pt>
                <c:pt idx="5">
                  <c:v>3657</c:v>
                </c:pt>
                <c:pt idx="6">
                  <c:v>2685</c:v>
                </c:pt>
                <c:pt idx="7">
                  <c:v>2964</c:v>
                </c:pt>
                <c:pt idx="8">
                  <c:v>3431</c:v>
                </c:pt>
                <c:pt idx="9">
                  <c:v>3002</c:v>
                </c:pt>
                <c:pt idx="10">
                  <c:v>3447</c:v>
                </c:pt>
                <c:pt idx="11">
                  <c:v>3808</c:v>
                </c:pt>
                <c:pt idx="12">
                  <c:v>3574</c:v>
                </c:pt>
                <c:pt idx="13">
                  <c:v>3480</c:v>
                </c:pt>
                <c:pt idx="14">
                  <c:v>3306</c:v>
                </c:pt>
                <c:pt idx="15">
                  <c:v>4324</c:v>
                </c:pt>
                <c:pt idx="16">
                  <c:v>2280</c:v>
                </c:pt>
                <c:pt idx="17">
                  <c:v>1756</c:v>
                </c:pt>
                <c:pt idx="18">
                  <c:v>2282</c:v>
                </c:pt>
                <c:pt idx="19">
                  <c:v>3122</c:v>
                </c:pt>
                <c:pt idx="20">
                  <c:v>2908</c:v>
                </c:pt>
                <c:pt idx="21">
                  <c:v>1495</c:v>
                </c:pt>
                <c:pt idx="22">
                  <c:v>134</c:v>
                </c:pt>
                <c:pt idx="23">
                  <c:v>429</c:v>
                </c:pt>
                <c:pt idx="24">
                  <c:v>116</c:v>
                </c:pt>
                <c:pt idx="25">
                  <c:v>48</c:v>
                </c:pt>
                <c:pt idx="26">
                  <c:v>62</c:v>
                </c:pt>
                <c:pt idx="27">
                  <c:v>27</c:v>
                </c:pt>
                <c:pt idx="28">
                  <c:v>4</c:v>
                </c:pt>
                <c:pt idx="29">
                  <c:v>32</c:v>
                </c:pt>
              </c:numCache>
            </c:numRef>
          </c:val>
          <c:smooth val="0"/>
          <c:extLst>
            <c:ext xmlns:c16="http://schemas.microsoft.com/office/drawing/2014/chart" uri="{C3380CC4-5D6E-409C-BE32-E72D297353CC}">
              <c16:uniqueId val="{00000000-5FEC-416B-B201-C93F96F05826}"/>
            </c:ext>
          </c:extLst>
        </c:ser>
        <c:dLbls>
          <c:showLegendKey val="0"/>
          <c:showVal val="0"/>
          <c:showCatName val="0"/>
          <c:showSerName val="0"/>
          <c:showPercent val="0"/>
          <c:showBubbleSize val="0"/>
        </c:dLbls>
        <c:smooth val="0"/>
        <c:axId val="346227784"/>
        <c:axId val="346228440"/>
      </c:lineChart>
      <c:dateAx>
        <c:axId val="3462277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228440"/>
        <c:crosses val="autoZero"/>
        <c:auto val="1"/>
        <c:lblOffset val="100"/>
        <c:baseTimeUnit val="days"/>
      </c:dateAx>
      <c:valAx>
        <c:axId val="346228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227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Schmidt Automobile</c:v>
                </c:pt>
              </c:strCache>
            </c:strRef>
          </c:tx>
          <c:spPr>
            <a:ln w="28575" cap="rnd">
              <a:solidFill>
                <a:schemeClr val="accent1"/>
              </a:solidFill>
              <a:round/>
            </a:ln>
            <a:effectLst/>
          </c:spPr>
          <c:marker>
            <c:symbol val="none"/>
          </c:marker>
          <c:cat>
            <c:numRef>
              <c:f>Sheet1!$A$2:$A$31</c:f>
              <c:numCache>
                <c:formatCode>m/d/yyyy</c:formatCode>
                <c:ptCount val="3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pt idx="20">
                  <c:v>43060</c:v>
                </c:pt>
                <c:pt idx="21">
                  <c:v>43061</c:v>
                </c:pt>
                <c:pt idx="22">
                  <c:v>43062</c:v>
                </c:pt>
                <c:pt idx="23">
                  <c:v>43063</c:v>
                </c:pt>
                <c:pt idx="24">
                  <c:v>43064</c:v>
                </c:pt>
                <c:pt idx="25">
                  <c:v>43065</c:v>
                </c:pt>
                <c:pt idx="26">
                  <c:v>43066</c:v>
                </c:pt>
                <c:pt idx="27">
                  <c:v>43067</c:v>
                </c:pt>
                <c:pt idx="28">
                  <c:v>43068</c:v>
                </c:pt>
                <c:pt idx="29">
                  <c:v>43069</c:v>
                </c:pt>
              </c:numCache>
            </c:numRef>
          </c:cat>
          <c:val>
            <c:numRef>
              <c:f>Sheet1!$B$2:$B$31</c:f>
              <c:numCache>
                <c:formatCode>General</c:formatCode>
                <c:ptCount val="30"/>
                <c:pt idx="0">
                  <c:v>331</c:v>
                </c:pt>
                <c:pt idx="1">
                  <c:v>1531</c:v>
                </c:pt>
                <c:pt idx="2">
                  <c:v>3050</c:v>
                </c:pt>
                <c:pt idx="3">
                  <c:v>2937</c:v>
                </c:pt>
                <c:pt idx="4">
                  <c:v>2792</c:v>
                </c:pt>
                <c:pt idx="5">
                  <c:v>2780</c:v>
                </c:pt>
                <c:pt idx="6">
                  <c:v>2335</c:v>
                </c:pt>
                <c:pt idx="7">
                  <c:v>2521</c:v>
                </c:pt>
                <c:pt idx="8">
                  <c:v>2976</c:v>
                </c:pt>
                <c:pt idx="9">
                  <c:v>2566</c:v>
                </c:pt>
                <c:pt idx="10">
                  <c:v>2839</c:v>
                </c:pt>
                <c:pt idx="11">
                  <c:v>3094</c:v>
                </c:pt>
                <c:pt idx="12">
                  <c:v>2827</c:v>
                </c:pt>
                <c:pt idx="13">
                  <c:v>2768</c:v>
                </c:pt>
                <c:pt idx="14">
                  <c:v>2667</c:v>
                </c:pt>
                <c:pt idx="15">
                  <c:v>3182</c:v>
                </c:pt>
                <c:pt idx="16">
                  <c:v>1993</c:v>
                </c:pt>
                <c:pt idx="17">
                  <c:v>1599</c:v>
                </c:pt>
                <c:pt idx="18">
                  <c:v>2001</c:v>
                </c:pt>
                <c:pt idx="19">
                  <c:v>2199</c:v>
                </c:pt>
                <c:pt idx="20">
                  <c:v>2132</c:v>
                </c:pt>
                <c:pt idx="21">
                  <c:v>1322</c:v>
                </c:pt>
                <c:pt idx="22">
                  <c:v>93</c:v>
                </c:pt>
                <c:pt idx="23">
                  <c:v>239</c:v>
                </c:pt>
                <c:pt idx="24">
                  <c:v>86</c:v>
                </c:pt>
                <c:pt idx="25">
                  <c:v>37</c:v>
                </c:pt>
                <c:pt idx="26">
                  <c:v>28</c:v>
                </c:pt>
                <c:pt idx="27">
                  <c:v>7</c:v>
                </c:pt>
                <c:pt idx="28">
                  <c:v>3</c:v>
                </c:pt>
                <c:pt idx="29">
                  <c:v>16</c:v>
                </c:pt>
              </c:numCache>
            </c:numRef>
          </c:val>
          <c:smooth val="0"/>
          <c:extLst>
            <c:ext xmlns:c16="http://schemas.microsoft.com/office/drawing/2014/chart" uri="{C3380CC4-5D6E-409C-BE32-E72D297353CC}">
              <c16:uniqueId val="{00000000-5ED3-481F-A57B-56D11D35F68D}"/>
            </c:ext>
          </c:extLst>
        </c:ser>
        <c:dLbls>
          <c:showLegendKey val="0"/>
          <c:showVal val="0"/>
          <c:showCatName val="0"/>
          <c:showSerName val="0"/>
          <c:showPercent val="0"/>
          <c:showBubbleSize val="0"/>
        </c:dLbls>
        <c:smooth val="0"/>
        <c:axId val="331065512"/>
        <c:axId val="331067152"/>
      </c:lineChart>
      <c:dateAx>
        <c:axId val="3310655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067152"/>
        <c:crosses val="autoZero"/>
        <c:auto val="1"/>
        <c:lblOffset val="100"/>
        <c:baseTimeUnit val="days"/>
      </c:dateAx>
      <c:valAx>
        <c:axId val="331067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065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Schmidt Automobile</c:v>
                </c:pt>
              </c:strCache>
            </c:strRef>
          </c:tx>
          <c:spPr>
            <a:ln w="28575" cap="rnd">
              <a:solidFill>
                <a:schemeClr val="accent1"/>
              </a:solidFill>
              <a:round/>
            </a:ln>
            <a:effectLst/>
          </c:spPr>
          <c:marker>
            <c:symbol val="none"/>
          </c:marker>
          <c:cat>
            <c:numRef>
              <c:f>Sheet1!$A$2:$A$31</c:f>
              <c:numCache>
                <c:formatCode>m/d/yyyy</c:formatCode>
                <c:ptCount val="3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pt idx="20">
                  <c:v>43060</c:v>
                </c:pt>
                <c:pt idx="21">
                  <c:v>43061</c:v>
                </c:pt>
                <c:pt idx="22">
                  <c:v>43062</c:v>
                </c:pt>
                <c:pt idx="23">
                  <c:v>43063</c:v>
                </c:pt>
                <c:pt idx="24">
                  <c:v>43064</c:v>
                </c:pt>
                <c:pt idx="25">
                  <c:v>43065</c:v>
                </c:pt>
                <c:pt idx="26">
                  <c:v>43066</c:v>
                </c:pt>
                <c:pt idx="27">
                  <c:v>43067</c:v>
                </c:pt>
                <c:pt idx="28">
                  <c:v>43068</c:v>
                </c:pt>
                <c:pt idx="29">
                  <c:v>43069</c:v>
                </c:pt>
              </c:numCache>
            </c:numRef>
          </c:cat>
          <c:val>
            <c:numRef>
              <c:f>Sheet1!$B$2:$B$31</c:f>
              <c:numCache>
                <c:formatCode>General</c:formatCode>
                <c:ptCount val="30"/>
                <c:pt idx="0">
                  <c:v>20</c:v>
                </c:pt>
                <c:pt idx="1">
                  <c:v>100</c:v>
                </c:pt>
                <c:pt idx="2">
                  <c:v>107</c:v>
                </c:pt>
                <c:pt idx="3">
                  <c:v>98</c:v>
                </c:pt>
                <c:pt idx="4">
                  <c:v>89</c:v>
                </c:pt>
                <c:pt idx="5">
                  <c:v>116</c:v>
                </c:pt>
                <c:pt idx="6">
                  <c:v>74</c:v>
                </c:pt>
                <c:pt idx="7">
                  <c:v>75</c:v>
                </c:pt>
                <c:pt idx="8">
                  <c:v>78</c:v>
                </c:pt>
                <c:pt idx="9">
                  <c:v>55</c:v>
                </c:pt>
                <c:pt idx="10">
                  <c:v>68</c:v>
                </c:pt>
                <c:pt idx="11">
                  <c:v>60</c:v>
                </c:pt>
                <c:pt idx="12">
                  <c:v>63</c:v>
                </c:pt>
                <c:pt idx="13">
                  <c:v>62</c:v>
                </c:pt>
                <c:pt idx="14">
                  <c:v>53</c:v>
                </c:pt>
                <c:pt idx="15">
                  <c:v>91</c:v>
                </c:pt>
                <c:pt idx="16">
                  <c:v>48</c:v>
                </c:pt>
                <c:pt idx="17">
                  <c:v>39</c:v>
                </c:pt>
                <c:pt idx="18">
                  <c:v>54</c:v>
                </c:pt>
                <c:pt idx="19">
                  <c:v>128</c:v>
                </c:pt>
                <c:pt idx="20">
                  <c:v>110</c:v>
                </c:pt>
                <c:pt idx="21">
                  <c:v>38</c:v>
                </c:pt>
                <c:pt idx="22">
                  <c:v>5</c:v>
                </c:pt>
                <c:pt idx="23">
                  <c:v>29</c:v>
                </c:pt>
                <c:pt idx="24">
                  <c:v>6</c:v>
                </c:pt>
                <c:pt idx="25">
                  <c:v>2</c:v>
                </c:pt>
                <c:pt idx="26">
                  <c:v>8</c:v>
                </c:pt>
                <c:pt idx="27">
                  <c:v>5</c:v>
                </c:pt>
                <c:pt idx="28">
                  <c:v>2</c:v>
                </c:pt>
                <c:pt idx="29">
                  <c:v>7</c:v>
                </c:pt>
              </c:numCache>
            </c:numRef>
          </c:val>
          <c:smooth val="0"/>
          <c:extLst>
            <c:ext xmlns:c16="http://schemas.microsoft.com/office/drawing/2014/chart" uri="{C3380CC4-5D6E-409C-BE32-E72D297353CC}">
              <c16:uniqueId val="{00000000-C1E5-4844-AC28-D5089003E408}"/>
            </c:ext>
          </c:extLst>
        </c:ser>
        <c:dLbls>
          <c:showLegendKey val="0"/>
          <c:showVal val="0"/>
          <c:showCatName val="0"/>
          <c:showSerName val="0"/>
          <c:showPercent val="0"/>
          <c:showBubbleSize val="0"/>
        </c:dLbls>
        <c:smooth val="0"/>
        <c:axId val="331043208"/>
        <c:axId val="331051736"/>
      </c:lineChart>
      <c:dateAx>
        <c:axId val="3310432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051736"/>
        <c:crosses val="autoZero"/>
        <c:auto val="1"/>
        <c:lblOffset val="100"/>
        <c:baseTimeUnit val="days"/>
      </c:dateAx>
      <c:valAx>
        <c:axId val="331051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043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Schmidt Automobile</c:v>
                </c:pt>
              </c:strCache>
            </c:strRef>
          </c:tx>
          <c:spPr>
            <a:ln w="28575" cap="rnd">
              <a:solidFill>
                <a:schemeClr val="accent1"/>
              </a:solidFill>
              <a:round/>
            </a:ln>
            <a:effectLst/>
          </c:spPr>
          <c:marker>
            <c:symbol val="none"/>
          </c:marker>
          <c:cat>
            <c:numRef>
              <c:f>Sheet1!$A$2:$A$31</c:f>
              <c:numCache>
                <c:formatCode>m/d/yyyy</c:formatCode>
                <c:ptCount val="3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pt idx="20">
                  <c:v>43060</c:v>
                </c:pt>
                <c:pt idx="21">
                  <c:v>43061</c:v>
                </c:pt>
                <c:pt idx="22">
                  <c:v>43062</c:v>
                </c:pt>
                <c:pt idx="23">
                  <c:v>43063</c:v>
                </c:pt>
                <c:pt idx="24">
                  <c:v>43064</c:v>
                </c:pt>
                <c:pt idx="25">
                  <c:v>43065</c:v>
                </c:pt>
                <c:pt idx="26">
                  <c:v>43066</c:v>
                </c:pt>
                <c:pt idx="27">
                  <c:v>43067</c:v>
                </c:pt>
                <c:pt idx="28">
                  <c:v>43068</c:v>
                </c:pt>
                <c:pt idx="29">
                  <c:v>43069</c:v>
                </c:pt>
              </c:numCache>
            </c:numRef>
          </c:cat>
          <c:val>
            <c:numRef>
              <c:f>Sheet1!$B$2:$B$31</c:f>
              <c:numCache>
                <c:formatCode>General</c:formatCode>
                <c:ptCount val="30"/>
                <c:pt idx="0">
                  <c:v>5</c:v>
                </c:pt>
                <c:pt idx="1">
                  <c:v>29</c:v>
                </c:pt>
                <c:pt idx="2">
                  <c:v>14</c:v>
                </c:pt>
                <c:pt idx="3">
                  <c:v>27</c:v>
                </c:pt>
                <c:pt idx="4">
                  <c:v>20</c:v>
                </c:pt>
                <c:pt idx="5">
                  <c:v>28</c:v>
                </c:pt>
                <c:pt idx="6">
                  <c:v>29</c:v>
                </c:pt>
                <c:pt idx="7">
                  <c:v>13</c:v>
                </c:pt>
                <c:pt idx="8">
                  <c:v>17</c:v>
                </c:pt>
                <c:pt idx="9">
                  <c:v>15</c:v>
                </c:pt>
                <c:pt idx="10">
                  <c:v>26</c:v>
                </c:pt>
                <c:pt idx="11">
                  <c:v>21</c:v>
                </c:pt>
                <c:pt idx="12">
                  <c:v>35</c:v>
                </c:pt>
                <c:pt idx="13">
                  <c:v>20</c:v>
                </c:pt>
                <c:pt idx="14">
                  <c:v>20</c:v>
                </c:pt>
                <c:pt idx="15">
                  <c:v>17</c:v>
                </c:pt>
                <c:pt idx="16">
                  <c:v>8</c:v>
                </c:pt>
                <c:pt idx="17">
                  <c:v>9</c:v>
                </c:pt>
                <c:pt idx="18">
                  <c:v>13</c:v>
                </c:pt>
                <c:pt idx="19">
                  <c:v>33</c:v>
                </c:pt>
                <c:pt idx="20">
                  <c:v>20</c:v>
                </c:pt>
                <c:pt idx="21">
                  <c:v>9</c:v>
                </c:pt>
                <c:pt idx="22">
                  <c:v>8</c:v>
                </c:pt>
                <c:pt idx="23">
                  <c:v>11</c:v>
                </c:pt>
                <c:pt idx="24">
                  <c:v>2</c:v>
                </c:pt>
                <c:pt idx="25">
                  <c:v>1</c:v>
                </c:pt>
                <c:pt idx="26">
                  <c:v>6</c:v>
                </c:pt>
                <c:pt idx="27">
                  <c:v>5</c:v>
                </c:pt>
                <c:pt idx="28">
                  <c:v>5</c:v>
                </c:pt>
                <c:pt idx="29">
                  <c:v>9</c:v>
                </c:pt>
              </c:numCache>
            </c:numRef>
          </c:val>
          <c:smooth val="0"/>
          <c:extLst>
            <c:ext xmlns:c16="http://schemas.microsoft.com/office/drawing/2014/chart" uri="{C3380CC4-5D6E-409C-BE32-E72D297353CC}">
              <c16:uniqueId val="{00000000-69C1-4C65-BBE1-880172F6AD4D}"/>
            </c:ext>
          </c:extLst>
        </c:ser>
        <c:dLbls>
          <c:showLegendKey val="0"/>
          <c:showVal val="0"/>
          <c:showCatName val="0"/>
          <c:showSerName val="0"/>
          <c:showPercent val="0"/>
          <c:showBubbleSize val="0"/>
        </c:dLbls>
        <c:smooth val="0"/>
        <c:axId val="331057640"/>
        <c:axId val="331057968"/>
      </c:lineChart>
      <c:dateAx>
        <c:axId val="3310576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057968"/>
        <c:crosses val="autoZero"/>
        <c:auto val="1"/>
        <c:lblOffset val="100"/>
        <c:baseTimeUnit val="days"/>
      </c:dateAx>
      <c:valAx>
        <c:axId val="331057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057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Schmidt Automobile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67.206896551724</c:v>
                </c:pt>
                <c:pt idx="1">
                  <c:v>39.137931034483003</c:v>
                </c:pt>
                <c:pt idx="2">
                  <c:v>27.068965517241001</c:v>
                </c:pt>
                <c:pt idx="3">
                  <c:v>21.482758620689999</c:v>
                </c:pt>
                <c:pt idx="4">
                  <c:v>24.965517241379001</c:v>
                </c:pt>
                <c:pt idx="5">
                  <c:v>45.689655172414</c:v>
                </c:pt>
                <c:pt idx="6">
                  <c:v>110.37931034483</c:v>
                </c:pt>
                <c:pt idx="7">
                  <c:v>148.62068965517</c:v>
                </c:pt>
                <c:pt idx="8">
                  <c:v>158.76666666667001</c:v>
                </c:pt>
                <c:pt idx="9">
                  <c:v>176.13333333333</c:v>
                </c:pt>
                <c:pt idx="10">
                  <c:v>179.06896551724</c:v>
                </c:pt>
                <c:pt idx="11">
                  <c:v>178.93333333333001</c:v>
                </c:pt>
                <c:pt idx="12">
                  <c:v>197.96666666666999</c:v>
                </c:pt>
                <c:pt idx="13">
                  <c:v>184.83333333332999</c:v>
                </c:pt>
                <c:pt idx="14">
                  <c:v>182.66666666667001</c:v>
                </c:pt>
                <c:pt idx="15">
                  <c:v>179.46666666666999</c:v>
                </c:pt>
                <c:pt idx="16">
                  <c:v>188.83333333332999</c:v>
                </c:pt>
                <c:pt idx="17">
                  <c:v>200.3</c:v>
                </c:pt>
                <c:pt idx="18">
                  <c:v>208.3</c:v>
                </c:pt>
                <c:pt idx="19">
                  <c:v>211.56666666666999</c:v>
                </c:pt>
                <c:pt idx="20">
                  <c:v>212.1</c:v>
                </c:pt>
                <c:pt idx="21">
                  <c:v>202.53333333333001</c:v>
                </c:pt>
                <c:pt idx="22">
                  <c:v>172.8</c:v>
                </c:pt>
                <c:pt idx="23">
                  <c:v>117.2</c:v>
                </c:pt>
              </c:numCache>
            </c:numRef>
          </c:val>
          <c:smooth val="0"/>
          <c:extLst>
            <c:ext xmlns:c16="http://schemas.microsoft.com/office/drawing/2014/chart" uri="{C3380CC4-5D6E-409C-BE32-E72D297353CC}">
              <c16:uniqueId val="{00000000-ACD6-4FDE-9CE8-C2CFCA09AA6C}"/>
            </c:ext>
          </c:extLst>
        </c:ser>
        <c:dLbls>
          <c:showLegendKey val="0"/>
          <c:showVal val="0"/>
          <c:showCatName val="0"/>
          <c:showSerName val="0"/>
          <c:showPercent val="0"/>
          <c:showBubbleSize val="0"/>
        </c:dLbls>
        <c:smooth val="0"/>
        <c:axId val="331055344"/>
        <c:axId val="331055672"/>
      </c:lineChart>
      <c:catAx>
        <c:axId val="331055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055672"/>
        <c:crosses val="autoZero"/>
        <c:auto val="1"/>
        <c:lblAlgn val="ctr"/>
        <c:lblOffset val="100"/>
        <c:noMultiLvlLbl val="0"/>
      </c:catAx>
      <c:valAx>
        <c:axId val="331055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055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Schmidt Automobile</c:v>
                </c:pt>
              </c:strCache>
            </c:strRef>
          </c:tx>
          <c:spPr>
            <a:ln w="28575" cap="rnd">
              <a:solidFill>
                <a:schemeClr val="accent1"/>
              </a:solidFill>
              <a:round/>
            </a:ln>
            <a:effectLst/>
          </c:spPr>
          <c:marker>
            <c:symbol val="none"/>
          </c:marker>
          <c:cat>
            <c:numRef>
              <c:f>Sheet1!$A$2:$A$31</c:f>
              <c:numCache>
                <c:formatCode>m/d/yyyy</c:formatCode>
                <c:ptCount val="3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pt idx="20">
                  <c:v>43060</c:v>
                </c:pt>
                <c:pt idx="21">
                  <c:v>43061</c:v>
                </c:pt>
                <c:pt idx="22">
                  <c:v>43062</c:v>
                </c:pt>
                <c:pt idx="23">
                  <c:v>43063</c:v>
                </c:pt>
                <c:pt idx="24">
                  <c:v>43064</c:v>
                </c:pt>
                <c:pt idx="25">
                  <c:v>43065</c:v>
                </c:pt>
                <c:pt idx="26">
                  <c:v>43066</c:v>
                </c:pt>
                <c:pt idx="27">
                  <c:v>43067</c:v>
                </c:pt>
                <c:pt idx="28">
                  <c:v>43068</c:v>
                </c:pt>
                <c:pt idx="29">
                  <c:v>43069</c:v>
                </c:pt>
              </c:numCache>
            </c:numRef>
          </c:cat>
          <c:val>
            <c:numRef>
              <c:f>Sheet1!$B$2:$B$31</c:f>
              <c:numCache>
                <c:formatCode>General</c:formatCode>
                <c:ptCount val="30"/>
                <c:pt idx="0">
                  <c:v>331</c:v>
                </c:pt>
                <c:pt idx="1">
                  <c:v>1531</c:v>
                </c:pt>
                <c:pt idx="2">
                  <c:v>3050</c:v>
                </c:pt>
                <c:pt idx="3">
                  <c:v>2937</c:v>
                </c:pt>
                <c:pt idx="4">
                  <c:v>2792</c:v>
                </c:pt>
                <c:pt idx="5">
                  <c:v>2780</c:v>
                </c:pt>
                <c:pt idx="6">
                  <c:v>2335</c:v>
                </c:pt>
                <c:pt idx="7">
                  <c:v>2521</c:v>
                </c:pt>
                <c:pt idx="8">
                  <c:v>2976</c:v>
                </c:pt>
                <c:pt idx="9">
                  <c:v>2566</c:v>
                </c:pt>
                <c:pt idx="10">
                  <c:v>2839</c:v>
                </c:pt>
                <c:pt idx="11">
                  <c:v>3094</c:v>
                </c:pt>
                <c:pt idx="12">
                  <c:v>2827</c:v>
                </c:pt>
                <c:pt idx="13">
                  <c:v>2768</c:v>
                </c:pt>
                <c:pt idx="14">
                  <c:v>2667</c:v>
                </c:pt>
                <c:pt idx="15">
                  <c:v>3182</c:v>
                </c:pt>
                <c:pt idx="16">
                  <c:v>1993</c:v>
                </c:pt>
                <c:pt idx="17">
                  <c:v>1599</c:v>
                </c:pt>
                <c:pt idx="18">
                  <c:v>2001</c:v>
                </c:pt>
                <c:pt idx="19">
                  <c:v>2199</c:v>
                </c:pt>
                <c:pt idx="20">
                  <c:v>2132</c:v>
                </c:pt>
                <c:pt idx="21">
                  <c:v>1322</c:v>
                </c:pt>
                <c:pt idx="22">
                  <c:v>93</c:v>
                </c:pt>
                <c:pt idx="23">
                  <c:v>239</c:v>
                </c:pt>
                <c:pt idx="24">
                  <c:v>86</c:v>
                </c:pt>
                <c:pt idx="25">
                  <c:v>37</c:v>
                </c:pt>
                <c:pt idx="26">
                  <c:v>28</c:v>
                </c:pt>
                <c:pt idx="27">
                  <c:v>7</c:v>
                </c:pt>
                <c:pt idx="28">
                  <c:v>3</c:v>
                </c:pt>
                <c:pt idx="29">
                  <c:v>16</c:v>
                </c:pt>
              </c:numCache>
            </c:numRef>
          </c:val>
          <c:smooth val="0"/>
          <c:extLst>
            <c:ext xmlns:c16="http://schemas.microsoft.com/office/drawing/2014/chart" uri="{C3380CC4-5D6E-409C-BE32-E72D297353CC}">
              <c16:uniqueId val="{00000000-5CF6-4BEE-A578-5A70DC166915}"/>
            </c:ext>
          </c:extLst>
        </c:ser>
        <c:dLbls>
          <c:showLegendKey val="0"/>
          <c:showVal val="0"/>
          <c:showCatName val="0"/>
          <c:showSerName val="0"/>
          <c:showPercent val="0"/>
          <c:showBubbleSize val="0"/>
        </c:dLbls>
        <c:smooth val="0"/>
        <c:axId val="216129984"/>
        <c:axId val="216124736"/>
      </c:lineChart>
      <c:dateAx>
        <c:axId val="2161299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6124736"/>
        <c:crosses val="autoZero"/>
        <c:auto val="1"/>
        <c:lblOffset val="100"/>
        <c:baseTimeUnit val="days"/>
      </c:dateAx>
      <c:valAx>
        <c:axId val="216124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6129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7BB7EB-4A3C-4E94-84E8-6DF7B61FA746}"/>
              </a:ext>
            </a:extLst>
          </p:cNvPr>
          <p:cNvSpPr>
            <a:spLocks noGrp="1"/>
          </p:cNvSpPr>
          <p:nvPr>
            <p:ph type="ctrTitle"/>
          </p:nvPr>
        </p:nvSpPr>
        <p:spPr/>
        <p:txBody>
          <a:bodyPr/>
          <a:lstStyle/>
          <a:p>
            <a:r>
              <a:rPr lang="en-US"/>
              <a:t>Facebook Page Report</a:t>
            </a:r>
          </a:p>
        </p:txBody>
      </p:sp>
      <p:sp>
        <p:nvSpPr>
          <p:cNvPr id="3" name="Subtitle 2">
            <a:extLst>
              <a:ext uri="{FF2B5EF4-FFF2-40B4-BE49-F238E27FC236}">
                <a16:creationId xmlns:a16="http://schemas.microsoft.com/office/drawing/2014/main" id="{6FDEF130-316E-4563-886A-5B03B13AB6B3}"/>
              </a:ext>
            </a:extLst>
          </p:cNvPr>
          <p:cNvSpPr>
            <a:spLocks noGrp="1"/>
          </p:cNvSpPr>
          <p:nvPr>
            <p:ph type="subTitle" idx="1"/>
          </p:nvPr>
        </p:nvSpPr>
        <p:spPr/>
        <p:txBody>
          <a:bodyPr/>
          <a:lstStyle/>
          <a:p>
            <a:r>
              <a:rPr lang="en-US"/>
              <a:t>23 | new marketing experiences</a:t>
            </a:r>
          </a:p>
        </p:txBody>
      </p:sp>
    </p:spTree>
    <p:extLst>
      <p:ext uri="{BB962C8B-B14F-4D97-AF65-F5344CB8AC3E}">
        <p14:creationId xmlns:p14="http://schemas.microsoft.com/office/powerpoint/2010/main" val="23427375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CADD89-6AD8-41EA-AB85-14D0D4F0EA40}"/>
              </a:ext>
            </a:extLst>
          </p:cNvPr>
          <p:cNvSpPr>
            <a:spLocks noGrp="1"/>
          </p:cNvSpPr>
          <p:nvPr>
            <p:ph type="title"/>
          </p:nvPr>
        </p:nvSpPr>
        <p:spPr/>
        <p:txBody>
          <a:bodyPr/>
          <a:lstStyle/>
          <a:p>
            <a:r>
              <a:rPr lang="en-US"/>
              <a:t>Wichtigste Werte (KPI's)</a:t>
            </a:r>
          </a:p>
        </p:txBody>
      </p:sp>
      <p:graphicFrame>
        <p:nvGraphicFramePr>
          <p:cNvPr id="5" name="Table Placeholder 4">
            <a:extLst>
              <a:ext uri="{FF2B5EF4-FFF2-40B4-BE49-F238E27FC236}">
                <a16:creationId xmlns:a16="http://schemas.microsoft.com/office/drawing/2014/main" id="{184E3F61-4421-4831-8582-F6353C8A9BAB}"/>
              </a:ext>
            </a:extLst>
          </p:cNvPr>
          <p:cNvGraphicFramePr>
            <a:graphicFrameLocks noGrp="1"/>
          </p:cNvGraphicFramePr>
          <p:nvPr>
            <p:ph type="tbl" sz="quarter" idx="13"/>
            <p:extLst>
              <p:ext uri="{D42A27DB-BD31-4B8C-83A1-F6EECF244321}">
                <p14:modId xmlns:p14="http://schemas.microsoft.com/office/powerpoint/2010/main" val="37136508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66905203"/>
                    </a:ext>
                  </a:extLst>
                </a:gridCol>
                <a:gridCol w="740664">
                  <a:extLst>
                    <a:ext uri="{9D8B030D-6E8A-4147-A177-3AD203B41FA5}">
                      <a16:colId xmlns:a16="http://schemas.microsoft.com/office/drawing/2014/main" val="2489955385"/>
                    </a:ext>
                  </a:extLst>
                </a:gridCol>
                <a:gridCol w="740664">
                  <a:extLst>
                    <a:ext uri="{9D8B030D-6E8A-4147-A177-3AD203B41FA5}">
                      <a16:colId xmlns:a16="http://schemas.microsoft.com/office/drawing/2014/main" val="2606411717"/>
                    </a:ext>
                  </a:extLst>
                </a:gridCol>
                <a:gridCol w="740664">
                  <a:extLst>
                    <a:ext uri="{9D8B030D-6E8A-4147-A177-3AD203B41FA5}">
                      <a16:colId xmlns:a16="http://schemas.microsoft.com/office/drawing/2014/main" val="194400679"/>
                    </a:ext>
                  </a:extLst>
                </a:gridCol>
                <a:gridCol w="740664">
                  <a:extLst>
                    <a:ext uri="{9D8B030D-6E8A-4147-A177-3AD203B41FA5}">
                      <a16:colId xmlns:a16="http://schemas.microsoft.com/office/drawing/2014/main" val="2822358611"/>
                    </a:ext>
                  </a:extLst>
                </a:gridCol>
                <a:gridCol w="740664">
                  <a:extLst>
                    <a:ext uri="{9D8B030D-6E8A-4147-A177-3AD203B41FA5}">
                      <a16:colId xmlns:a16="http://schemas.microsoft.com/office/drawing/2014/main" val="669821134"/>
                    </a:ext>
                  </a:extLst>
                </a:gridCol>
                <a:gridCol w="740664">
                  <a:extLst>
                    <a:ext uri="{9D8B030D-6E8A-4147-A177-3AD203B41FA5}">
                      <a16:colId xmlns:a16="http://schemas.microsoft.com/office/drawing/2014/main" val="3229183755"/>
                    </a:ext>
                  </a:extLst>
                </a:gridCol>
                <a:gridCol w="740664">
                  <a:extLst>
                    <a:ext uri="{9D8B030D-6E8A-4147-A177-3AD203B41FA5}">
                      <a16:colId xmlns:a16="http://schemas.microsoft.com/office/drawing/2014/main" val="3822075007"/>
                    </a:ext>
                  </a:extLst>
                </a:gridCol>
                <a:gridCol w="740664">
                  <a:extLst>
                    <a:ext uri="{9D8B030D-6E8A-4147-A177-3AD203B41FA5}">
                      <a16:colId xmlns:a16="http://schemas.microsoft.com/office/drawing/2014/main" val="2521506783"/>
                    </a:ext>
                  </a:extLst>
                </a:gridCol>
                <a:gridCol w="740664">
                  <a:extLst>
                    <a:ext uri="{9D8B030D-6E8A-4147-A177-3AD203B41FA5}">
                      <a16:colId xmlns:a16="http://schemas.microsoft.com/office/drawing/2014/main" val="71396887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500427306"/>
                  </a:ext>
                </a:extLst>
              </a:tr>
              <a:tr h="370840">
                <a:tc>
                  <a:txBody>
                    <a:bodyPr/>
                    <a:lstStyle/>
                    <a:p>
                      <a:r>
                        <a:rPr lang="en-US" sz="1000"/>
                        <a:t>Schmidt Automobile</a:t>
                      </a:r>
                    </a:p>
                  </a:txBody>
                  <a:tcPr/>
                </a:tc>
                <a:tc>
                  <a:txBody>
                    <a:bodyPr/>
                    <a:lstStyle/>
                    <a:p>
                      <a:r>
                        <a:rPr lang="en-US" sz="1000"/>
                        <a:t>512</a:t>
                      </a:r>
                    </a:p>
                  </a:txBody>
                  <a:tcPr/>
                </a:tc>
                <a:tc>
                  <a:txBody>
                    <a:bodyPr/>
                    <a:lstStyle/>
                    <a:p>
                      <a:r>
                        <a:rPr lang="en-US" sz="1000"/>
                        <a:t>154</a:t>
                      </a:r>
                    </a:p>
                  </a:txBody>
                  <a:tcPr/>
                </a:tc>
                <a:tc>
                  <a:txBody>
                    <a:bodyPr/>
                    <a:lstStyle/>
                    <a:p>
                      <a:r>
                        <a:rPr lang="en-US" sz="1000"/>
                        <a:t>9</a:t>
                      </a:r>
                    </a:p>
                  </a:txBody>
                  <a:tcPr/>
                </a:tc>
                <a:tc>
                  <a:txBody>
                    <a:bodyPr/>
                    <a:lstStyle/>
                    <a:p>
                      <a:r>
                        <a:rPr lang="en-US" sz="1000"/>
                        <a:t>172</a:t>
                      </a:r>
                    </a:p>
                  </a:txBody>
                  <a:tcPr/>
                </a:tc>
                <a:tc>
                  <a:txBody>
                    <a:bodyPr/>
                    <a:lstStyle/>
                    <a:p>
                      <a:r>
                        <a:rPr lang="en-US" sz="1000"/>
                        <a:t>7</a:t>
                      </a:r>
                    </a:p>
                  </a:txBody>
                  <a:tcPr/>
                </a:tc>
                <a:tc>
                  <a:txBody>
                    <a:bodyPr/>
                    <a:lstStyle/>
                    <a:p>
                      <a:r>
                        <a:rPr lang="en-US" sz="1000"/>
                        <a:t>40</a:t>
                      </a:r>
                    </a:p>
                  </a:txBody>
                  <a:tcPr/>
                </a:tc>
                <a:tc>
                  <a:txBody>
                    <a:bodyPr/>
                    <a:lstStyle/>
                    <a:p>
                      <a:r>
                        <a:rPr lang="en-US" sz="1000"/>
                        <a:t>0</a:t>
                      </a:r>
                    </a:p>
                  </a:txBody>
                  <a:tcPr/>
                </a:tc>
                <a:tc>
                  <a:txBody>
                    <a:bodyPr/>
                    <a:lstStyle/>
                    <a:p>
                      <a:r>
                        <a:rPr lang="en-US" sz="1000"/>
                        <a:t>5.5939%</a:t>
                      </a:r>
                    </a:p>
                  </a:txBody>
                  <a:tcPr/>
                </a:tc>
                <a:tc>
                  <a:txBody>
                    <a:bodyPr/>
                    <a:lstStyle/>
                    <a:p>
                      <a:r>
                        <a:rPr lang="en-US" sz="1000"/>
                        <a:t>0.0%</a:t>
                      </a:r>
                    </a:p>
                  </a:txBody>
                  <a:tcPr/>
                </a:tc>
                <a:extLst>
                  <a:ext uri="{0D108BD9-81ED-4DB2-BD59-A6C34878D82A}">
                    <a16:rowId xmlns:a16="http://schemas.microsoft.com/office/drawing/2014/main" val="1960507985"/>
                  </a:ext>
                </a:extLst>
              </a:tr>
            </a:tbl>
          </a:graphicData>
        </a:graphic>
      </p:graphicFrame>
      <p:sp>
        <p:nvSpPr>
          <p:cNvPr id="4" name="Text Placeholder 3">
            <a:extLst>
              <a:ext uri="{FF2B5EF4-FFF2-40B4-BE49-F238E27FC236}">
                <a16:creationId xmlns:a16="http://schemas.microsoft.com/office/drawing/2014/main" id="{6695E41E-C6EB-497A-A17D-D279AE3369E1}"/>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41570252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6C02CA-8348-4C14-BBA8-6C86E5AE9558}"/>
              </a:ext>
            </a:extLst>
          </p:cNvPr>
          <p:cNvSpPr>
            <a:spLocks noGrp="1"/>
          </p:cNvSpPr>
          <p:nvPr>
            <p:ph type="title"/>
          </p:nvPr>
        </p:nvSpPr>
        <p:spPr/>
        <p:txBody>
          <a:bodyPr/>
          <a:lstStyle/>
          <a:p>
            <a:r>
              <a:rPr lang="en-US"/>
              <a:t>Fans (Übersicht)</a:t>
            </a:r>
          </a:p>
        </p:txBody>
      </p:sp>
      <p:graphicFrame>
        <p:nvGraphicFramePr>
          <p:cNvPr id="5" name="Table Placeholder 4">
            <a:extLst>
              <a:ext uri="{FF2B5EF4-FFF2-40B4-BE49-F238E27FC236}">
                <a16:creationId xmlns:a16="http://schemas.microsoft.com/office/drawing/2014/main" id="{78650CBB-802A-4EC7-8B45-87C1AE5DC921}"/>
              </a:ext>
            </a:extLst>
          </p:cNvPr>
          <p:cNvGraphicFramePr>
            <a:graphicFrameLocks noGrp="1"/>
          </p:cNvGraphicFramePr>
          <p:nvPr>
            <p:ph type="tbl" sz="quarter" idx="13"/>
            <p:extLst>
              <p:ext uri="{D42A27DB-BD31-4B8C-83A1-F6EECF244321}">
                <p14:modId xmlns:p14="http://schemas.microsoft.com/office/powerpoint/2010/main" val="6597805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31774287"/>
                    </a:ext>
                  </a:extLst>
                </a:gridCol>
                <a:gridCol w="1234440">
                  <a:extLst>
                    <a:ext uri="{9D8B030D-6E8A-4147-A177-3AD203B41FA5}">
                      <a16:colId xmlns:a16="http://schemas.microsoft.com/office/drawing/2014/main" val="1024194773"/>
                    </a:ext>
                  </a:extLst>
                </a:gridCol>
                <a:gridCol w="822960">
                  <a:extLst>
                    <a:ext uri="{9D8B030D-6E8A-4147-A177-3AD203B41FA5}">
                      <a16:colId xmlns:a16="http://schemas.microsoft.com/office/drawing/2014/main" val="82186665"/>
                    </a:ext>
                  </a:extLst>
                </a:gridCol>
                <a:gridCol w="822960">
                  <a:extLst>
                    <a:ext uri="{9D8B030D-6E8A-4147-A177-3AD203B41FA5}">
                      <a16:colId xmlns:a16="http://schemas.microsoft.com/office/drawing/2014/main" val="2543672682"/>
                    </a:ext>
                  </a:extLst>
                </a:gridCol>
                <a:gridCol w="822960">
                  <a:extLst>
                    <a:ext uri="{9D8B030D-6E8A-4147-A177-3AD203B41FA5}">
                      <a16:colId xmlns:a16="http://schemas.microsoft.com/office/drawing/2014/main" val="3782083168"/>
                    </a:ext>
                  </a:extLst>
                </a:gridCol>
                <a:gridCol w="822960">
                  <a:extLst>
                    <a:ext uri="{9D8B030D-6E8A-4147-A177-3AD203B41FA5}">
                      <a16:colId xmlns:a16="http://schemas.microsoft.com/office/drawing/2014/main" val="1200669715"/>
                    </a:ext>
                  </a:extLst>
                </a:gridCol>
                <a:gridCol w="822960">
                  <a:extLst>
                    <a:ext uri="{9D8B030D-6E8A-4147-A177-3AD203B41FA5}">
                      <a16:colId xmlns:a16="http://schemas.microsoft.com/office/drawing/2014/main" val="467672824"/>
                    </a:ext>
                  </a:extLst>
                </a:gridCol>
                <a:gridCol w="822960">
                  <a:extLst>
                    <a:ext uri="{9D8B030D-6E8A-4147-A177-3AD203B41FA5}">
                      <a16:colId xmlns:a16="http://schemas.microsoft.com/office/drawing/2014/main" val="278749240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2024867453"/>
                  </a:ext>
                </a:extLst>
              </a:tr>
              <a:tr h="370840">
                <a:tc>
                  <a:txBody>
                    <a:bodyPr/>
                    <a:lstStyle/>
                    <a:p>
                      <a:r>
                        <a:rPr lang="en-US" sz="1000"/>
                        <a:t>Schmidt Automobile</a:t>
                      </a:r>
                    </a:p>
                  </a:txBody>
                  <a:tcPr/>
                </a:tc>
                <a:tc>
                  <a:txBody>
                    <a:bodyPr/>
                    <a:lstStyle/>
                    <a:p>
                      <a:r>
                        <a:rPr lang="en-US" sz="1000"/>
                        <a:t>512</a:t>
                      </a:r>
                    </a:p>
                  </a:txBody>
                  <a:tcPr/>
                </a:tc>
                <a:tc>
                  <a:txBody>
                    <a:bodyPr/>
                    <a:lstStyle/>
                    <a:p>
                      <a:r>
                        <a:rPr lang="en-US" sz="1000"/>
                        <a:t>1</a:t>
                      </a:r>
                    </a:p>
                  </a:txBody>
                  <a:tcPr/>
                </a:tc>
                <a:tc>
                  <a:txBody>
                    <a:bodyPr/>
                    <a:lstStyle/>
                    <a:p>
                      <a:r>
                        <a:rPr lang="en-US" sz="1000"/>
                        <a:t>0.2%</a:t>
                      </a:r>
                    </a:p>
                  </a:txBody>
                  <a:tcPr/>
                </a:tc>
                <a:tc>
                  <a:txBody>
                    <a:bodyPr/>
                    <a:lstStyle/>
                    <a:p>
                      <a:r>
                        <a:rPr lang="en-US" sz="1000"/>
                        <a:t>2</a:t>
                      </a:r>
                    </a:p>
                  </a:txBody>
                  <a:tcPr/>
                </a:tc>
                <a:tc>
                  <a:txBody>
                    <a:bodyPr/>
                    <a:lstStyle/>
                    <a:p>
                      <a:r>
                        <a:rPr lang="en-US" sz="1000"/>
                        <a:t>0.4%</a:t>
                      </a:r>
                    </a:p>
                  </a:txBody>
                  <a:tcPr/>
                </a:tc>
                <a:tc>
                  <a:txBody>
                    <a:bodyPr/>
                    <a:lstStyle/>
                    <a:p>
                      <a:r>
                        <a:rPr lang="en-US" sz="1000"/>
                        <a:t>154</a:t>
                      </a:r>
                    </a:p>
                  </a:txBody>
                  <a:tcPr/>
                </a:tc>
                <a:tc>
                  <a:txBody>
                    <a:bodyPr/>
                    <a:lstStyle/>
                    <a:p>
                      <a:r>
                        <a:rPr lang="en-US" sz="1000"/>
                        <a:t>43.0%</a:t>
                      </a:r>
                    </a:p>
                  </a:txBody>
                  <a:tcPr/>
                </a:tc>
                <a:extLst>
                  <a:ext uri="{0D108BD9-81ED-4DB2-BD59-A6C34878D82A}">
                    <a16:rowId xmlns:a16="http://schemas.microsoft.com/office/drawing/2014/main" val="1116940580"/>
                  </a:ext>
                </a:extLst>
              </a:tr>
            </a:tbl>
          </a:graphicData>
        </a:graphic>
      </p:graphicFrame>
      <p:sp>
        <p:nvSpPr>
          <p:cNvPr id="4" name="Text Placeholder 3">
            <a:extLst>
              <a:ext uri="{FF2B5EF4-FFF2-40B4-BE49-F238E27FC236}">
                <a16:creationId xmlns:a16="http://schemas.microsoft.com/office/drawing/2014/main" id="{6D6DA7DC-BD38-4F9B-9104-A7C095AB2D2F}"/>
              </a:ext>
            </a:extLst>
          </p:cNvPr>
          <p:cNvSpPr>
            <a:spLocks noGrp="1"/>
          </p:cNvSpPr>
          <p:nvPr>
            <p:ph type="body" sz="quarter" idx="14"/>
          </p:nvPr>
        </p:nvSpPr>
        <p:spPr/>
        <p:txBody>
          <a:bodyPr/>
          <a:lstStyle/>
          <a:p>
            <a:r>
              <a:rPr lang="en-US"/>
              <a:t>10/31/2017 - 11/30/2017</a:t>
            </a:r>
          </a:p>
        </p:txBody>
      </p:sp>
    </p:spTree>
    <p:extLst>
      <p:ext uri="{BB962C8B-B14F-4D97-AF65-F5344CB8AC3E}">
        <p14:creationId xmlns:p14="http://schemas.microsoft.com/office/powerpoint/2010/main" val="40814904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DE7400-613A-4C0F-A315-9D313949500E}"/>
              </a:ext>
            </a:extLst>
          </p:cNvPr>
          <p:cNvSpPr>
            <a:spLocks noGrp="1"/>
          </p:cNvSpPr>
          <p:nvPr>
            <p:ph type="title"/>
          </p:nvPr>
        </p:nvSpPr>
        <p:spPr/>
        <p:txBody>
          <a:bodyPr/>
          <a:lstStyle/>
          <a:p>
            <a:r>
              <a:rPr lang="en-US"/>
              <a:t>Key Metrics Table w. User Post RR</a:t>
            </a:r>
          </a:p>
        </p:txBody>
      </p:sp>
      <p:graphicFrame>
        <p:nvGraphicFramePr>
          <p:cNvPr id="5" name="Table Placeholder 4">
            <a:extLst>
              <a:ext uri="{FF2B5EF4-FFF2-40B4-BE49-F238E27FC236}">
                <a16:creationId xmlns:a16="http://schemas.microsoft.com/office/drawing/2014/main" id="{1600B6AF-B4CB-4212-8268-05952DD219F2}"/>
              </a:ext>
            </a:extLst>
          </p:cNvPr>
          <p:cNvGraphicFramePr>
            <a:graphicFrameLocks noGrp="1"/>
          </p:cNvGraphicFramePr>
          <p:nvPr>
            <p:ph type="tbl" sz="quarter" idx="13"/>
            <p:extLst>
              <p:ext uri="{D42A27DB-BD31-4B8C-83A1-F6EECF244321}">
                <p14:modId xmlns:p14="http://schemas.microsoft.com/office/powerpoint/2010/main" val="34350073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32922842"/>
                    </a:ext>
                  </a:extLst>
                </a:gridCol>
                <a:gridCol w="740664">
                  <a:extLst>
                    <a:ext uri="{9D8B030D-6E8A-4147-A177-3AD203B41FA5}">
                      <a16:colId xmlns:a16="http://schemas.microsoft.com/office/drawing/2014/main" val="2254340534"/>
                    </a:ext>
                  </a:extLst>
                </a:gridCol>
                <a:gridCol w="740664">
                  <a:extLst>
                    <a:ext uri="{9D8B030D-6E8A-4147-A177-3AD203B41FA5}">
                      <a16:colId xmlns:a16="http://schemas.microsoft.com/office/drawing/2014/main" val="3637048027"/>
                    </a:ext>
                  </a:extLst>
                </a:gridCol>
                <a:gridCol w="740664">
                  <a:extLst>
                    <a:ext uri="{9D8B030D-6E8A-4147-A177-3AD203B41FA5}">
                      <a16:colId xmlns:a16="http://schemas.microsoft.com/office/drawing/2014/main" val="3312358475"/>
                    </a:ext>
                  </a:extLst>
                </a:gridCol>
                <a:gridCol w="740664">
                  <a:extLst>
                    <a:ext uri="{9D8B030D-6E8A-4147-A177-3AD203B41FA5}">
                      <a16:colId xmlns:a16="http://schemas.microsoft.com/office/drawing/2014/main" val="2440399349"/>
                    </a:ext>
                  </a:extLst>
                </a:gridCol>
                <a:gridCol w="740664">
                  <a:extLst>
                    <a:ext uri="{9D8B030D-6E8A-4147-A177-3AD203B41FA5}">
                      <a16:colId xmlns:a16="http://schemas.microsoft.com/office/drawing/2014/main" val="3950981145"/>
                    </a:ext>
                  </a:extLst>
                </a:gridCol>
                <a:gridCol w="740664">
                  <a:extLst>
                    <a:ext uri="{9D8B030D-6E8A-4147-A177-3AD203B41FA5}">
                      <a16:colId xmlns:a16="http://schemas.microsoft.com/office/drawing/2014/main" val="3582682168"/>
                    </a:ext>
                  </a:extLst>
                </a:gridCol>
                <a:gridCol w="740664">
                  <a:extLst>
                    <a:ext uri="{9D8B030D-6E8A-4147-A177-3AD203B41FA5}">
                      <a16:colId xmlns:a16="http://schemas.microsoft.com/office/drawing/2014/main" val="4214386875"/>
                    </a:ext>
                  </a:extLst>
                </a:gridCol>
                <a:gridCol w="740664">
                  <a:extLst>
                    <a:ext uri="{9D8B030D-6E8A-4147-A177-3AD203B41FA5}">
                      <a16:colId xmlns:a16="http://schemas.microsoft.com/office/drawing/2014/main" val="3440355026"/>
                    </a:ext>
                  </a:extLst>
                </a:gridCol>
                <a:gridCol w="740664">
                  <a:extLst>
                    <a:ext uri="{9D8B030D-6E8A-4147-A177-3AD203B41FA5}">
                      <a16:colId xmlns:a16="http://schemas.microsoft.com/office/drawing/2014/main" val="118655735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024172451"/>
                  </a:ext>
                </a:extLst>
              </a:tr>
              <a:tr h="370840">
                <a:tc>
                  <a:txBody>
                    <a:bodyPr/>
                    <a:lstStyle/>
                    <a:p>
                      <a:r>
                        <a:rPr lang="en-US" sz="1000"/>
                        <a:t>Schmidt Automobile</a:t>
                      </a:r>
                    </a:p>
                  </a:txBody>
                  <a:tcPr/>
                </a:tc>
                <a:tc>
                  <a:txBody>
                    <a:bodyPr/>
                    <a:lstStyle/>
                    <a:p>
                      <a:r>
                        <a:rPr lang="en-US" sz="1000"/>
                        <a:t>512</a:t>
                      </a:r>
                    </a:p>
                  </a:txBody>
                  <a:tcPr/>
                </a:tc>
                <a:tc>
                  <a:txBody>
                    <a:bodyPr/>
                    <a:lstStyle/>
                    <a:p>
                      <a:r>
                        <a:rPr lang="en-US" sz="1000"/>
                        <a:t>154</a:t>
                      </a:r>
                    </a:p>
                  </a:txBody>
                  <a:tcPr/>
                </a:tc>
                <a:tc>
                  <a:txBody>
                    <a:bodyPr/>
                    <a:lstStyle/>
                    <a:p>
                      <a:r>
                        <a:rPr lang="en-US" sz="1000"/>
                        <a:t>9</a:t>
                      </a:r>
                    </a:p>
                  </a:txBody>
                  <a:tcPr/>
                </a:tc>
                <a:tc>
                  <a:txBody>
                    <a:bodyPr/>
                    <a:lstStyle/>
                    <a:p>
                      <a:r>
                        <a:rPr lang="en-US" sz="1000"/>
                        <a:t>172</a:t>
                      </a:r>
                    </a:p>
                  </a:txBody>
                  <a:tcPr/>
                </a:tc>
                <a:tc>
                  <a:txBody>
                    <a:bodyPr/>
                    <a:lstStyle/>
                    <a:p>
                      <a:r>
                        <a:rPr lang="en-US" sz="1000"/>
                        <a:t>7</a:t>
                      </a:r>
                    </a:p>
                  </a:txBody>
                  <a:tcPr/>
                </a:tc>
                <a:tc>
                  <a:txBody>
                    <a:bodyPr/>
                    <a:lstStyle/>
                    <a:p>
                      <a:r>
                        <a:rPr lang="en-US" sz="1000"/>
                        <a:t>40</a:t>
                      </a:r>
                    </a:p>
                  </a:txBody>
                  <a:tcPr/>
                </a:tc>
                <a:tc>
                  <a:txBody>
                    <a:bodyPr/>
                    <a:lstStyle/>
                    <a:p>
                      <a:r>
                        <a:rPr lang="en-US" sz="1000"/>
                        <a:t>0</a:t>
                      </a:r>
                    </a:p>
                  </a:txBody>
                  <a:tcPr/>
                </a:tc>
                <a:tc>
                  <a:txBody>
                    <a:bodyPr/>
                    <a:lstStyle/>
                    <a:p>
                      <a:r>
                        <a:rPr lang="en-US" sz="1000"/>
                        <a:t>5.5939%</a:t>
                      </a:r>
                    </a:p>
                  </a:txBody>
                  <a:tcPr/>
                </a:tc>
                <a:tc>
                  <a:txBody>
                    <a:bodyPr/>
                    <a:lstStyle/>
                    <a:p>
                      <a:r>
                        <a:rPr lang="en-US" sz="1000"/>
                        <a:t>0.0%</a:t>
                      </a:r>
                    </a:p>
                  </a:txBody>
                  <a:tcPr/>
                </a:tc>
                <a:extLst>
                  <a:ext uri="{0D108BD9-81ED-4DB2-BD59-A6C34878D82A}">
                    <a16:rowId xmlns:a16="http://schemas.microsoft.com/office/drawing/2014/main" val="3479532482"/>
                  </a:ext>
                </a:extLst>
              </a:tr>
            </a:tbl>
          </a:graphicData>
        </a:graphic>
      </p:graphicFrame>
      <p:sp>
        <p:nvSpPr>
          <p:cNvPr id="4" name="Text Placeholder 3">
            <a:extLst>
              <a:ext uri="{FF2B5EF4-FFF2-40B4-BE49-F238E27FC236}">
                <a16:creationId xmlns:a16="http://schemas.microsoft.com/office/drawing/2014/main" id="{D4CCE514-BE38-426B-9263-003EA6076A06}"/>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25160893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21075B-30F3-4D2E-A683-4A10D51C9216}"/>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F9B99369-8E59-4C78-9C64-272DD5D7AD3C}"/>
              </a:ext>
            </a:extLst>
          </p:cNvPr>
          <p:cNvGraphicFramePr>
            <a:graphicFrameLocks noGrp="1"/>
          </p:cNvGraphicFramePr>
          <p:nvPr>
            <p:ph type="chart" sz="quarter" idx="13"/>
            <p:extLst>
              <p:ext uri="{D42A27DB-BD31-4B8C-83A1-F6EECF244321}">
                <p14:modId xmlns:p14="http://schemas.microsoft.com/office/powerpoint/2010/main" val="30677522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53B1E97-DC84-4AF3-AF15-3EBB35FF278D}"/>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6A495EE0-3648-4C3B-B4D6-FD8A1387A0F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419089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AC5E6-3DFC-4DAD-BC6E-537EA76F2358}"/>
              </a:ext>
            </a:extLst>
          </p:cNvPr>
          <p:cNvSpPr>
            <a:spLocks noGrp="1"/>
          </p:cNvSpPr>
          <p:nvPr>
            <p:ph type="title"/>
          </p:nvPr>
        </p:nvSpPr>
        <p:spPr/>
        <p:txBody>
          <a:bodyPr/>
          <a:lstStyle/>
          <a:p>
            <a:r>
              <a:rPr lang="en-US"/>
              <a:t>Fanwachstum</a:t>
            </a:r>
          </a:p>
        </p:txBody>
      </p:sp>
      <p:graphicFrame>
        <p:nvGraphicFramePr>
          <p:cNvPr id="6" name="Chart Placeholder 5">
            <a:extLst>
              <a:ext uri="{FF2B5EF4-FFF2-40B4-BE49-F238E27FC236}">
                <a16:creationId xmlns:a16="http://schemas.microsoft.com/office/drawing/2014/main" id="{2F589E5B-73EC-4865-8694-320E79F0D998}"/>
              </a:ext>
            </a:extLst>
          </p:cNvPr>
          <p:cNvGraphicFramePr>
            <a:graphicFrameLocks noGrp="1"/>
          </p:cNvGraphicFramePr>
          <p:nvPr>
            <p:ph type="chart" sz="quarter" idx="13"/>
            <p:extLst>
              <p:ext uri="{D42A27DB-BD31-4B8C-83A1-F6EECF244321}">
                <p14:modId xmlns:p14="http://schemas.microsoft.com/office/powerpoint/2010/main" val="36353435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678CC31-0217-4B88-BA70-DDD854B8966C}"/>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836FE861-EB6F-4F26-BD41-5D27B6B16CA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887173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C713FC-03B6-4337-94A6-34E2BDCE8176}"/>
              </a:ext>
            </a:extLst>
          </p:cNvPr>
          <p:cNvSpPr>
            <a:spLocks noGrp="1"/>
          </p:cNvSpPr>
          <p:nvPr>
            <p:ph type="title"/>
          </p:nvPr>
        </p:nvSpPr>
        <p:spPr/>
        <p:txBody>
          <a:bodyPr/>
          <a:lstStyle/>
          <a:p>
            <a:r>
              <a:rPr lang="en-US"/>
              <a:t>Verlorene Fans</a:t>
            </a:r>
          </a:p>
        </p:txBody>
      </p:sp>
      <p:graphicFrame>
        <p:nvGraphicFramePr>
          <p:cNvPr id="6" name="Chart Placeholder 5">
            <a:extLst>
              <a:ext uri="{FF2B5EF4-FFF2-40B4-BE49-F238E27FC236}">
                <a16:creationId xmlns:a16="http://schemas.microsoft.com/office/drawing/2014/main" id="{460A4F08-4624-4A37-BB6D-1B46A22F5225}"/>
              </a:ext>
            </a:extLst>
          </p:cNvPr>
          <p:cNvGraphicFramePr>
            <a:graphicFrameLocks noGrp="1"/>
          </p:cNvGraphicFramePr>
          <p:nvPr>
            <p:ph type="chart" sz="quarter" idx="13"/>
            <p:extLst>
              <p:ext uri="{D42A27DB-BD31-4B8C-83A1-F6EECF244321}">
                <p14:modId xmlns:p14="http://schemas.microsoft.com/office/powerpoint/2010/main" val="5003368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9C1C6F1-D0EC-4581-AC07-29458B541FD2}"/>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B4BDFC1F-27F1-47C3-917E-192E9829B4C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924802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54FD00-FBFC-4ED8-ACC7-44D0AD7E337D}"/>
              </a:ext>
            </a:extLst>
          </p:cNvPr>
          <p:cNvSpPr>
            <a:spLocks noGrp="1"/>
          </p:cNvSpPr>
          <p:nvPr>
            <p:ph type="title"/>
          </p:nvPr>
        </p:nvSpPr>
        <p:spPr/>
        <p:txBody>
          <a:bodyPr/>
          <a:lstStyle/>
          <a:p>
            <a:r>
              <a:rPr lang="de-DE"/>
              <a:t>Eigene Beiträge (Postings) - 1 of 4</a:t>
            </a:r>
            <a:endParaRPr lang="en-US"/>
          </a:p>
        </p:txBody>
      </p:sp>
      <p:graphicFrame>
        <p:nvGraphicFramePr>
          <p:cNvPr id="5" name="Table Placeholder 4">
            <a:extLst>
              <a:ext uri="{FF2B5EF4-FFF2-40B4-BE49-F238E27FC236}">
                <a16:creationId xmlns:a16="http://schemas.microsoft.com/office/drawing/2014/main" id="{C0CA9C22-A460-460C-A6AA-C0EC68E686CD}"/>
              </a:ext>
            </a:extLst>
          </p:cNvPr>
          <p:cNvGraphicFramePr>
            <a:graphicFrameLocks noGrp="1"/>
          </p:cNvGraphicFramePr>
          <p:nvPr>
            <p:ph type="tbl" sz="quarter" idx="13"/>
            <p:extLst>
              <p:ext uri="{D42A27DB-BD31-4B8C-83A1-F6EECF244321}">
                <p14:modId xmlns:p14="http://schemas.microsoft.com/office/powerpoint/2010/main" val="42537459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2301788"/>
                    </a:ext>
                  </a:extLst>
                </a:gridCol>
                <a:gridCol w="658368">
                  <a:extLst>
                    <a:ext uri="{9D8B030D-6E8A-4147-A177-3AD203B41FA5}">
                      <a16:colId xmlns:a16="http://schemas.microsoft.com/office/drawing/2014/main" val="1066744832"/>
                    </a:ext>
                  </a:extLst>
                </a:gridCol>
                <a:gridCol w="658368">
                  <a:extLst>
                    <a:ext uri="{9D8B030D-6E8A-4147-A177-3AD203B41FA5}">
                      <a16:colId xmlns:a16="http://schemas.microsoft.com/office/drawing/2014/main" val="2321756290"/>
                    </a:ext>
                  </a:extLst>
                </a:gridCol>
                <a:gridCol w="658368">
                  <a:extLst>
                    <a:ext uri="{9D8B030D-6E8A-4147-A177-3AD203B41FA5}">
                      <a16:colId xmlns:a16="http://schemas.microsoft.com/office/drawing/2014/main" val="2396504280"/>
                    </a:ext>
                  </a:extLst>
                </a:gridCol>
                <a:gridCol w="658368">
                  <a:extLst>
                    <a:ext uri="{9D8B030D-6E8A-4147-A177-3AD203B41FA5}">
                      <a16:colId xmlns:a16="http://schemas.microsoft.com/office/drawing/2014/main" val="690360669"/>
                    </a:ext>
                  </a:extLst>
                </a:gridCol>
                <a:gridCol w="658368">
                  <a:extLst>
                    <a:ext uri="{9D8B030D-6E8A-4147-A177-3AD203B41FA5}">
                      <a16:colId xmlns:a16="http://schemas.microsoft.com/office/drawing/2014/main" val="2603751304"/>
                    </a:ext>
                  </a:extLst>
                </a:gridCol>
                <a:gridCol w="658368">
                  <a:extLst>
                    <a:ext uri="{9D8B030D-6E8A-4147-A177-3AD203B41FA5}">
                      <a16:colId xmlns:a16="http://schemas.microsoft.com/office/drawing/2014/main" val="645077589"/>
                    </a:ext>
                  </a:extLst>
                </a:gridCol>
                <a:gridCol w="658368">
                  <a:extLst>
                    <a:ext uri="{9D8B030D-6E8A-4147-A177-3AD203B41FA5}">
                      <a16:colId xmlns:a16="http://schemas.microsoft.com/office/drawing/2014/main" val="22244742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222168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Schmidt Automobile - 2017-11-24 12:05:25</a:t>
                      </a:r>
                      <a:r>
                        <a:rPr kumimoji="0" lang="de-DE" sz="1000" b="0" i="0" u="none" strike="noStrike" kern="1200" cap="none" spc="0" normalizeH="0" baseline="0" noProof="0">
                          <a:ln>
                            <a:noFill/>
                          </a:ln>
                          <a:solidFill>
                            <a:prstClr val="black"/>
                          </a:solidFill>
                          <a:effectLst/>
                          <a:uLnTx/>
                          <a:uFillTx/>
                          <a:latin typeface="+mn-lt"/>
                          <a:ea typeface="+mn-ea"/>
                          <a:cs typeface="+mn-cs"/>
                        </a:rPr>
                        <a:t>
Schmidt ist überall! Sogar in Wien tauchen schon die ersten Fahrzeuge mit unserem Branding auf... Danke Michi fürs Foto und schönes Wochenende!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359319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Schmidt Automobile - 2017-11-20 11:18:22</a:t>
                      </a:r>
                      <a:r>
                        <a:rPr kumimoji="0" lang="de-DE" sz="1000" b="0" i="0" u="none" strike="noStrike" kern="1200" cap="none" spc="0" normalizeH="0" baseline="0" noProof="0">
                          <a:ln>
                            <a:noFill/>
                          </a:ln>
                          <a:solidFill>
                            <a:prstClr val="black"/>
                          </a:solidFill>
                          <a:effectLst/>
                          <a:uLnTx/>
                          <a:uFillTx/>
                          <a:latin typeface="+mn-lt"/>
                          <a:ea typeface="+mn-ea"/>
                          <a:cs typeface="+mn-cs"/>
                        </a:rPr>
                        <a:t>
1958 - Diese Rechnung ist fast 60 Jahre alt - Schmidt Automobile hat hier einen Ford Anglia um 37.650.- Schilling an den Atterssee ins Cafe Koberger verkauft. Danke liebe Familie Koberger für die tollen Fotos!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041675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Schmidt Automobile - 2017-11-20 09:11:51</a:t>
                      </a:r>
                      <a:r>
                        <a:rPr kumimoji="0" lang="de-DE" sz="1000" b="0" i="0" u="none" strike="noStrike" kern="1200" cap="none" spc="0" normalizeH="0" baseline="0" noProof="0">
                          <a:ln>
                            <a:noFill/>
                          </a:ln>
                          <a:solidFill>
                            <a:prstClr val="black"/>
                          </a:solidFill>
                          <a:effectLst/>
                          <a:uLnTx/>
                          <a:uFillTx/>
                          <a:latin typeface="+mn-lt"/>
                          <a:ea typeface="+mn-ea"/>
                          <a:cs typeface="+mn-cs"/>
                        </a:rPr>
                        <a:t>
Systemadministrator gesucht!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621078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Schmidt Automobile - 2017-11-16 10:45:31</a:t>
                      </a:r>
                      <a:r>
                        <a:rPr kumimoji="0" lang="en-US" sz="1000" b="0" i="0" u="none" strike="noStrike" kern="1200" cap="none" spc="0" normalizeH="0" baseline="0" noProof="0">
                          <a:ln>
                            <a:noFill/>
                          </a:ln>
                          <a:solidFill>
                            <a:prstClr val="black"/>
                          </a:solidFill>
                          <a:effectLst/>
                          <a:uLnTx/>
                          <a:uFillTx/>
                          <a:latin typeface="+mn-lt"/>
                          <a:ea typeface="+mn-ea"/>
                          <a:cs typeface="+mn-cs"/>
                        </a:rPr>
                        <a:t>
Werde Teil unseres Teams. Wir suchen für unsere EDV Abteilung einen SYSTEMADMINISTRATOR. Wenn Windows, AD, GP, DNS, DHCP, VLANs, Layer3, MS-SQL für Dich keine Femdwörter sind, dann bewirb Dich JETZT: http://www.schmidtauto.at/metanavigation/jobs/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5539814"/>
                  </a:ext>
                </a:extLst>
              </a:tr>
            </a:tbl>
          </a:graphicData>
        </a:graphic>
      </p:graphicFrame>
      <p:sp>
        <p:nvSpPr>
          <p:cNvPr id="4" name="Text Placeholder 3">
            <a:extLst>
              <a:ext uri="{FF2B5EF4-FFF2-40B4-BE49-F238E27FC236}">
                <a16:creationId xmlns:a16="http://schemas.microsoft.com/office/drawing/2014/main" id="{0CA016B8-016C-4B85-9EF1-BF4F679FC794}"/>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22864658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C590A6-4E59-4EC5-BE59-25ABB53E6C1A}"/>
              </a:ext>
            </a:extLst>
          </p:cNvPr>
          <p:cNvSpPr>
            <a:spLocks noGrp="1"/>
          </p:cNvSpPr>
          <p:nvPr>
            <p:ph type="title"/>
          </p:nvPr>
        </p:nvSpPr>
        <p:spPr/>
        <p:txBody>
          <a:bodyPr/>
          <a:lstStyle/>
          <a:p>
            <a:r>
              <a:rPr lang="de-DE"/>
              <a:t>Eigene Beiträge (Postings) - 2 of 4</a:t>
            </a:r>
            <a:endParaRPr lang="en-US"/>
          </a:p>
        </p:txBody>
      </p:sp>
      <p:graphicFrame>
        <p:nvGraphicFramePr>
          <p:cNvPr id="5" name="Table Placeholder 4">
            <a:extLst>
              <a:ext uri="{FF2B5EF4-FFF2-40B4-BE49-F238E27FC236}">
                <a16:creationId xmlns:a16="http://schemas.microsoft.com/office/drawing/2014/main" id="{2D58B35A-F34C-4741-9C12-18D124D29F71}"/>
              </a:ext>
            </a:extLst>
          </p:cNvPr>
          <p:cNvGraphicFramePr>
            <a:graphicFrameLocks noGrp="1"/>
          </p:cNvGraphicFramePr>
          <p:nvPr>
            <p:ph type="tbl" sz="quarter" idx="13"/>
            <p:extLst>
              <p:ext uri="{D42A27DB-BD31-4B8C-83A1-F6EECF244321}">
                <p14:modId xmlns:p14="http://schemas.microsoft.com/office/powerpoint/2010/main" val="40371744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097292614"/>
                    </a:ext>
                  </a:extLst>
                </a:gridCol>
                <a:gridCol w="658368">
                  <a:extLst>
                    <a:ext uri="{9D8B030D-6E8A-4147-A177-3AD203B41FA5}">
                      <a16:colId xmlns:a16="http://schemas.microsoft.com/office/drawing/2014/main" val="1760262386"/>
                    </a:ext>
                  </a:extLst>
                </a:gridCol>
                <a:gridCol w="658368">
                  <a:extLst>
                    <a:ext uri="{9D8B030D-6E8A-4147-A177-3AD203B41FA5}">
                      <a16:colId xmlns:a16="http://schemas.microsoft.com/office/drawing/2014/main" val="678121230"/>
                    </a:ext>
                  </a:extLst>
                </a:gridCol>
                <a:gridCol w="658368">
                  <a:extLst>
                    <a:ext uri="{9D8B030D-6E8A-4147-A177-3AD203B41FA5}">
                      <a16:colId xmlns:a16="http://schemas.microsoft.com/office/drawing/2014/main" val="3623839579"/>
                    </a:ext>
                  </a:extLst>
                </a:gridCol>
                <a:gridCol w="658368">
                  <a:extLst>
                    <a:ext uri="{9D8B030D-6E8A-4147-A177-3AD203B41FA5}">
                      <a16:colId xmlns:a16="http://schemas.microsoft.com/office/drawing/2014/main" val="884057825"/>
                    </a:ext>
                  </a:extLst>
                </a:gridCol>
                <a:gridCol w="658368">
                  <a:extLst>
                    <a:ext uri="{9D8B030D-6E8A-4147-A177-3AD203B41FA5}">
                      <a16:colId xmlns:a16="http://schemas.microsoft.com/office/drawing/2014/main" val="3549443416"/>
                    </a:ext>
                  </a:extLst>
                </a:gridCol>
                <a:gridCol w="658368">
                  <a:extLst>
                    <a:ext uri="{9D8B030D-6E8A-4147-A177-3AD203B41FA5}">
                      <a16:colId xmlns:a16="http://schemas.microsoft.com/office/drawing/2014/main" val="150096362"/>
                    </a:ext>
                  </a:extLst>
                </a:gridCol>
                <a:gridCol w="658368">
                  <a:extLst>
                    <a:ext uri="{9D8B030D-6E8A-4147-A177-3AD203B41FA5}">
                      <a16:colId xmlns:a16="http://schemas.microsoft.com/office/drawing/2014/main" val="26363240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860106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Schmidt Automobile - 2017-11-08 16:30:00</a:t>
                      </a:r>
                      <a:r>
                        <a:rPr kumimoji="0" lang="en-US" sz="1000" b="0" i="0" u="none" strike="noStrike" kern="1200" cap="none" spc="0" normalizeH="0" baseline="0" noProof="0">
                          <a:ln>
                            <a:noFill/>
                          </a:ln>
                          <a:solidFill>
                            <a:prstClr val="black"/>
                          </a:solidFill>
                          <a:effectLst/>
                          <a:uLnTx/>
                          <a:uFillTx/>
                          <a:latin typeface="+mn-lt"/>
                          <a:ea typeface="+mn-ea"/>
                          <a:cs typeface="+mn-cs"/>
                        </a:rPr>
                        <a:t>
FOCUS! Lust auf eine #Probefahrt? 😄
💰 Ab € 13.990 im Leasing!
💪🏻 Innovative Optik und tolle Kraftstoffeffizienz!
📳 Präzise Fahrdynamik und  hochmoderne Technik!
Symbolfotos. (c) Ford Austria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560633509"/>
                  </a:ext>
                </a:extLst>
              </a:tr>
            </a:tbl>
          </a:graphicData>
        </a:graphic>
      </p:graphicFrame>
      <p:sp>
        <p:nvSpPr>
          <p:cNvPr id="4" name="Text Placeholder 3">
            <a:extLst>
              <a:ext uri="{FF2B5EF4-FFF2-40B4-BE49-F238E27FC236}">
                <a16:creationId xmlns:a16="http://schemas.microsoft.com/office/drawing/2014/main" id="{E56D54E1-6ED2-4ACC-8905-276DC2A8B73D}"/>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35756593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88FE1C-637B-43EE-B53B-6EB0E665F91F}"/>
              </a:ext>
            </a:extLst>
          </p:cNvPr>
          <p:cNvSpPr>
            <a:spLocks noGrp="1"/>
          </p:cNvSpPr>
          <p:nvPr>
            <p:ph type="title"/>
          </p:nvPr>
        </p:nvSpPr>
        <p:spPr/>
        <p:txBody>
          <a:bodyPr/>
          <a:lstStyle/>
          <a:p>
            <a:r>
              <a:rPr lang="de-DE"/>
              <a:t>Eigene Beiträge (Postings) - 3 of 4</a:t>
            </a:r>
            <a:endParaRPr lang="en-US"/>
          </a:p>
        </p:txBody>
      </p:sp>
      <p:graphicFrame>
        <p:nvGraphicFramePr>
          <p:cNvPr id="5" name="Table Placeholder 4">
            <a:extLst>
              <a:ext uri="{FF2B5EF4-FFF2-40B4-BE49-F238E27FC236}">
                <a16:creationId xmlns:a16="http://schemas.microsoft.com/office/drawing/2014/main" id="{945A7F71-7AE2-41D9-98F1-359DD00F6CDC}"/>
              </a:ext>
            </a:extLst>
          </p:cNvPr>
          <p:cNvGraphicFramePr>
            <a:graphicFrameLocks noGrp="1"/>
          </p:cNvGraphicFramePr>
          <p:nvPr>
            <p:ph type="tbl" sz="quarter" idx="13"/>
            <p:extLst>
              <p:ext uri="{D42A27DB-BD31-4B8C-83A1-F6EECF244321}">
                <p14:modId xmlns:p14="http://schemas.microsoft.com/office/powerpoint/2010/main" val="39501916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509046851"/>
                    </a:ext>
                  </a:extLst>
                </a:gridCol>
                <a:gridCol w="658368">
                  <a:extLst>
                    <a:ext uri="{9D8B030D-6E8A-4147-A177-3AD203B41FA5}">
                      <a16:colId xmlns:a16="http://schemas.microsoft.com/office/drawing/2014/main" val="177929680"/>
                    </a:ext>
                  </a:extLst>
                </a:gridCol>
                <a:gridCol w="658368">
                  <a:extLst>
                    <a:ext uri="{9D8B030D-6E8A-4147-A177-3AD203B41FA5}">
                      <a16:colId xmlns:a16="http://schemas.microsoft.com/office/drawing/2014/main" val="2600428552"/>
                    </a:ext>
                  </a:extLst>
                </a:gridCol>
                <a:gridCol w="658368">
                  <a:extLst>
                    <a:ext uri="{9D8B030D-6E8A-4147-A177-3AD203B41FA5}">
                      <a16:colId xmlns:a16="http://schemas.microsoft.com/office/drawing/2014/main" val="2351574137"/>
                    </a:ext>
                  </a:extLst>
                </a:gridCol>
                <a:gridCol w="658368">
                  <a:extLst>
                    <a:ext uri="{9D8B030D-6E8A-4147-A177-3AD203B41FA5}">
                      <a16:colId xmlns:a16="http://schemas.microsoft.com/office/drawing/2014/main" val="3146542985"/>
                    </a:ext>
                  </a:extLst>
                </a:gridCol>
                <a:gridCol w="658368">
                  <a:extLst>
                    <a:ext uri="{9D8B030D-6E8A-4147-A177-3AD203B41FA5}">
                      <a16:colId xmlns:a16="http://schemas.microsoft.com/office/drawing/2014/main" val="3876750252"/>
                    </a:ext>
                  </a:extLst>
                </a:gridCol>
                <a:gridCol w="658368">
                  <a:extLst>
                    <a:ext uri="{9D8B030D-6E8A-4147-A177-3AD203B41FA5}">
                      <a16:colId xmlns:a16="http://schemas.microsoft.com/office/drawing/2014/main" val="841218561"/>
                    </a:ext>
                  </a:extLst>
                </a:gridCol>
                <a:gridCol w="658368">
                  <a:extLst>
                    <a:ext uri="{9D8B030D-6E8A-4147-A177-3AD203B41FA5}">
                      <a16:colId xmlns:a16="http://schemas.microsoft.com/office/drawing/2014/main" val="25711711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487258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Schmidt Automobile - 2017-11-06 12:15:00</a:t>
                      </a:r>
                      <a:r>
                        <a:rPr kumimoji="0" lang="de-DE" sz="1000" b="0" i="0" u="none" strike="noStrike" kern="1200" cap="none" spc="0" normalizeH="0" baseline="0" noProof="0">
                          <a:ln>
                            <a:noFill/>
                          </a:ln>
                          <a:solidFill>
                            <a:prstClr val="black"/>
                          </a:solidFill>
                          <a:effectLst/>
                          <a:uLnTx/>
                          <a:uFillTx/>
                          <a:latin typeface="+mn-lt"/>
                          <a:ea typeface="+mn-ea"/>
                          <a:cs typeface="+mn-cs"/>
                        </a:rPr>
                        <a:t>
Wir freuen uns und sind stolz auf unsere Volvo Mannschaft!
Schmidt Automobile ist erneut das Volvo-„Autohaus des Jahres“
Bereits seit einigen Jahren vergibt die Fachzeitschrift „firmenwagen“ für alle relevanten Pkw-Marken in Österreich die Auszeichnung zum „Autohaus des Jahres“. In der Oktober-Ausgabe konnte den siegreichen Autohäusern, die übrigens direkt von den Leserinnen und Lesern des „firmenwagen“ gewählt worden waren, die Trophäen vor Ort übergeben werden. Nach 2012, 2014 und 2016 ging Schmidt Automobile aus der Stadt Salzburg bei der Marke Volvo erneut als Sieger hervor. „Diese Auszeichnung ist eine weitere Bestätigung für unsere Ausrichtung als Fullservice-Autohaus mit einer langjährigen Markenkompetenz. Dank unserer Erfahrung können wir rasch und flexibel auf Kundenwünsche reagieren und entsprechende Lösungen anbieten“,  betont Geschäftsführer Josef Nussbaumer.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733449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Schmidt Automobile - 2017-11-04 08:45:00</a:t>
                      </a:r>
                      <a:r>
                        <a:rPr kumimoji="0" lang="en-US" sz="1000" b="0" i="0" u="none" strike="noStrike" kern="1200" cap="none" spc="0" normalizeH="0" baseline="0" noProof="0">
                          <a:ln>
                            <a:noFill/>
                          </a:ln>
                          <a:solidFill>
                            <a:prstClr val="black"/>
                          </a:solidFill>
                          <a:effectLst/>
                          <a:uLnTx/>
                          <a:uFillTx/>
                          <a:latin typeface="+mn-lt"/>
                          <a:ea typeface="+mn-ea"/>
                          <a:cs typeface="+mn-cs"/>
                        </a:rPr>
                        <a:t>
Scharf kalkuliert! 
Mazda 3 Sport/G120/Revolution - Deep Crystal Blau
Tageszulassung statt € 25.960,- NUR € 20.500,--
Mazda Zentrum Schmidt Alpenstraße 122 in Salzburg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93040090"/>
                  </a:ext>
                </a:extLst>
              </a:tr>
            </a:tbl>
          </a:graphicData>
        </a:graphic>
      </p:graphicFrame>
      <p:sp>
        <p:nvSpPr>
          <p:cNvPr id="4" name="Text Placeholder 3">
            <a:extLst>
              <a:ext uri="{FF2B5EF4-FFF2-40B4-BE49-F238E27FC236}">
                <a16:creationId xmlns:a16="http://schemas.microsoft.com/office/drawing/2014/main" id="{32EA1A57-479B-43BC-8322-65E9979A5BE3}"/>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7314758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BC6A34-8A74-4D26-AAA4-B1C089D32ED5}"/>
              </a:ext>
            </a:extLst>
          </p:cNvPr>
          <p:cNvSpPr>
            <a:spLocks noGrp="1"/>
          </p:cNvSpPr>
          <p:nvPr>
            <p:ph type="title"/>
          </p:nvPr>
        </p:nvSpPr>
        <p:spPr/>
        <p:txBody>
          <a:bodyPr/>
          <a:lstStyle/>
          <a:p>
            <a:r>
              <a:rPr lang="de-DE"/>
              <a:t>Eigene Beiträge (Postings) - 4 of 4</a:t>
            </a:r>
            <a:endParaRPr lang="en-US"/>
          </a:p>
        </p:txBody>
      </p:sp>
      <p:graphicFrame>
        <p:nvGraphicFramePr>
          <p:cNvPr id="5" name="Table Placeholder 4">
            <a:extLst>
              <a:ext uri="{FF2B5EF4-FFF2-40B4-BE49-F238E27FC236}">
                <a16:creationId xmlns:a16="http://schemas.microsoft.com/office/drawing/2014/main" id="{5516B000-ABD2-4500-B109-EE1335E09779}"/>
              </a:ext>
            </a:extLst>
          </p:cNvPr>
          <p:cNvGraphicFramePr>
            <a:graphicFrameLocks noGrp="1"/>
          </p:cNvGraphicFramePr>
          <p:nvPr>
            <p:ph type="tbl" sz="quarter" idx="13"/>
            <p:extLst>
              <p:ext uri="{D42A27DB-BD31-4B8C-83A1-F6EECF244321}">
                <p14:modId xmlns:p14="http://schemas.microsoft.com/office/powerpoint/2010/main" val="3974180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889121856"/>
                    </a:ext>
                  </a:extLst>
                </a:gridCol>
                <a:gridCol w="658368">
                  <a:extLst>
                    <a:ext uri="{9D8B030D-6E8A-4147-A177-3AD203B41FA5}">
                      <a16:colId xmlns:a16="http://schemas.microsoft.com/office/drawing/2014/main" val="1629617797"/>
                    </a:ext>
                  </a:extLst>
                </a:gridCol>
                <a:gridCol w="658368">
                  <a:extLst>
                    <a:ext uri="{9D8B030D-6E8A-4147-A177-3AD203B41FA5}">
                      <a16:colId xmlns:a16="http://schemas.microsoft.com/office/drawing/2014/main" val="405026193"/>
                    </a:ext>
                  </a:extLst>
                </a:gridCol>
                <a:gridCol w="658368">
                  <a:extLst>
                    <a:ext uri="{9D8B030D-6E8A-4147-A177-3AD203B41FA5}">
                      <a16:colId xmlns:a16="http://schemas.microsoft.com/office/drawing/2014/main" val="3204221711"/>
                    </a:ext>
                  </a:extLst>
                </a:gridCol>
                <a:gridCol w="658368">
                  <a:extLst>
                    <a:ext uri="{9D8B030D-6E8A-4147-A177-3AD203B41FA5}">
                      <a16:colId xmlns:a16="http://schemas.microsoft.com/office/drawing/2014/main" val="3372557452"/>
                    </a:ext>
                  </a:extLst>
                </a:gridCol>
                <a:gridCol w="658368">
                  <a:extLst>
                    <a:ext uri="{9D8B030D-6E8A-4147-A177-3AD203B41FA5}">
                      <a16:colId xmlns:a16="http://schemas.microsoft.com/office/drawing/2014/main" val="2674213346"/>
                    </a:ext>
                  </a:extLst>
                </a:gridCol>
                <a:gridCol w="658368">
                  <a:extLst>
                    <a:ext uri="{9D8B030D-6E8A-4147-A177-3AD203B41FA5}">
                      <a16:colId xmlns:a16="http://schemas.microsoft.com/office/drawing/2014/main" val="3677725817"/>
                    </a:ext>
                  </a:extLst>
                </a:gridCol>
                <a:gridCol w="658368">
                  <a:extLst>
                    <a:ext uri="{9D8B030D-6E8A-4147-A177-3AD203B41FA5}">
                      <a16:colId xmlns:a16="http://schemas.microsoft.com/office/drawing/2014/main" val="12378290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474225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Schmidt Automobile - 2017-11-03 12:15:00</a:t>
                      </a:r>
                      <a:r>
                        <a:rPr kumimoji="0" lang="en-US" sz="1000" b="0" i="0" u="none" strike="noStrike" kern="1200" cap="none" spc="0" normalizeH="0" baseline="0" noProof="0">
                          <a:ln>
                            <a:noFill/>
                          </a:ln>
                          <a:solidFill>
                            <a:prstClr val="black"/>
                          </a:solidFill>
                          <a:effectLst/>
                          <a:uLnTx/>
                          <a:uFillTx/>
                          <a:latin typeface="+mn-lt"/>
                          <a:ea typeface="+mn-ea"/>
                          <a:cs typeface="+mn-cs"/>
                        </a:rPr>
                        <a:t>
SCHARF KALKULIERT!
MAZDA MX5 G130/Revolution Soft Top
Tageszulassung Statt € 31.890,- Nur € 25.990
Mazda Zentrum Schmidt Alpenstraße - Jetzt Probefahren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492758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Schmidt Automobile - 2017-11-02 10:23:03</a:t>
                      </a:r>
                      <a:r>
                        <a:rPr kumimoji="0" lang="en-US" sz="1000" b="0" i="0" u="none" strike="noStrike" kern="1200" cap="none" spc="0" normalizeH="0" baseline="0" noProof="0">
                          <a:ln>
                            <a:noFill/>
                          </a:ln>
                          <a:solidFill>
                            <a:prstClr val="black"/>
                          </a:solidFill>
                          <a:effectLst/>
                          <a:uLnTx/>
                          <a:uFillTx/>
                          <a:latin typeface="+mn-lt"/>
                          <a:ea typeface="+mn-ea"/>
                          <a:cs typeface="+mn-cs"/>
                        </a:rPr>
                        <a:t>
Scharf kalkuliert!
Tageszulassung Mazda CX5/CD150/AWD/Revolution/Schwarz
statt €  38.060,- jetzt NUR € 29.990,-- 
Jetzt zugreifen im Mazda Zentrum Schmidt - Alpenstraße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5.3073%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90882675"/>
                  </a:ext>
                </a:extLst>
              </a:tr>
            </a:tbl>
          </a:graphicData>
        </a:graphic>
      </p:graphicFrame>
      <p:sp>
        <p:nvSpPr>
          <p:cNvPr id="4" name="Text Placeholder 3">
            <a:extLst>
              <a:ext uri="{FF2B5EF4-FFF2-40B4-BE49-F238E27FC236}">
                <a16:creationId xmlns:a16="http://schemas.microsoft.com/office/drawing/2014/main" id="{693B2C19-F26A-49D5-9EC3-EA6E3B1D92F4}"/>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30861969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4064D-E40F-4A41-9D57-9CE4F8804F7D}"/>
              </a:ext>
            </a:extLst>
          </p:cNvPr>
          <p:cNvSpPr>
            <a:spLocks noGrp="1"/>
          </p:cNvSpPr>
          <p:nvPr>
            <p:ph type="title"/>
          </p:nvPr>
        </p:nvSpPr>
        <p:spPr/>
        <p:txBody>
          <a:bodyPr/>
          <a:lstStyle/>
          <a:p>
            <a:r>
              <a:rPr lang="en-US"/>
              <a:t>Eigene Beiträge (Postings) + Reactions - 1 of 4</a:t>
            </a:r>
          </a:p>
        </p:txBody>
      </p:sp>
      <p:graphicFrame>
        <p:nvGraphicFramePr>
          <p:cNvPr id="5" name="Table Placeholder 4">
            <a:extLst>
              <a:ext uri="{FF2B5EF4-FFF2-40B4-BE49-F238E27FC236}">
                <a16:creationId xmlns:a16="http://schemas.microsoft.com/office/drawing/2014/main" id="{C95AEAF2-9B26-4D91-906E-E9602630E863}"/>
              </a:ext>
            </a:extLst>
          </p:cNvPr>
          <p:cNvGraphicFramePr>
            <a:graphicFrameLocks noGrp="1"/>
          </p:cNvGraphicFramePr>
          <p:nvPr>
            <p:ph type="tbl" sz="quarter" idx="13"/>
            <p:extLst>
              <p:ext uri="{D42A27DB-BD31-4B8C-83A1-F6EECF244321}">
                <p14:modId xmlns:p14="http://schemas.microsoft.com/office/powerpoint/2010/main" val="58101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243222632"/>
                    </a:ext>
                  </a:extLst>
                </a:gridCol>
                <a:gridCol w="822960">
                  <a:extLst>
                    <a:ext uri="{9D8B030D-6E8A-4147-A177-3AD203B41FA5}">
                      <a16:colId xmlns:a16="http://schemas.microsoft.com/office/drawing/2014/main" val="2082142511"/>
                    </a:ext>
                  </a:extLst>
                </a:gridCol>
                <a:gridCol w="822960">
                  <a:extLst>
                    <a:ext uri="{9D8B030D-6E8A-4147-A177-3AD203B41FA5}">
                      <a16:colId xmlns:a16="http://schemas.microsoft.com/office/drawing/2014/main" val="1558868221"/>
                    </a:ext>
                  </a:extLst>
                </a:gridCol>
                <a:gridCol w="822960">
                  <a:extLst>
                    <a:ext uri="{9D8B030D-6E8A-4147-A177-3AD203B41FA5}">
                      <a16:colId xmlns:a16="http://schemas.microsoft.com/office/drawing/2014/main" val="1821573120"/>
                    </a:ext>
                  </a:extLst>
                </a:gridCol>
                <a:gridCol w="822960">
                  <a:extLst>
                    <a:ext uri="{9D8B030D-6E8A-4147-A177-3AD203B41FA5}">
                      <a16:colId xmlns:a16="http://schemas.microsoft.com/office/drawing/2014/main" val="968488201"/>
                    </a:ext>
                  </a:extLst>
                </a:gridCol>
                <a:gridCol w="822960">
                  <a:extLst>
                    <a:ext uri="{9D8B030D-6E8A-4147-A177-3AD203B41FA5}">
                      <a16:colId xmlns:a16="http://schemas.microsoft.com/office/drawing/2014/main" val="2244118742"/>
                    </a:ext>
                  </a:extLst>
                </a:gridCol>
                <a:gridCol w="822960">
                  <a:extLst>
                    <a:ext uri="{9D8B030D-6E8A-4147-A177-3AD203B41FA5}">
                      <a16:colId xmlns:a16="http://schemas.microsoft.com/office/drawing/2014/main" val="2811641506"/>
                    </a:ext>
                  </a:extLst>
                </a:gridCol>
                <a:gridCol w="822960">
                  <a:extLst>
                    <a:ext uri="{9D8B030D-6E8A-4147-A177-3AD203B41FA5}">
                      <a16:colId xmlns:a16="http://schemas.microsoft.com/office/drawing/2014/main" val="13618482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2576828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Schmidt Automobile - 2017-11-24 12:05:25</a:t>
                      </a:r>
                      <a:r>
                        <a:rPr kumimoji="0" lang="de-DE" sz="1000" b="0" i="0" u="none" strike="noStrike" kern="1200" cap="none" spc="0" normalizeH="0" baseline="0" noProof="0">
                          <a:ln>
                            <a:noFill/>
                          </a:ln>
                          <a:solidFill>
                            <a:prstClr val="black"/>
                          </a:solidFill>
                          <a:effectLst/>
                          <a:uLnTx/>
                          <a:uFillTx/>
                          <a:latin typeface="+mn-lt"/>
                          <a:ea typeface="+mn-ea"/>
                          <a:cs typeface="+mn-cs"/>
                        </a:rPr>
                        <a:t>
Schmidt ist überall! Sogar in Wien tauchen schon die ersten Fahrzeuge mit unserem Branding auf... Danke Michi fürs Foto und schönes Wochenende!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7785248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Schmidt Automobile - 2017-11-20 11:18:22</a:t>
                      </a:r>
                      <a:r>
                        <a:rPr kumimoji="0" lang="de-DE" sz="1000" b="0" i="0" u="none" strike="noStrike" kern="1200" cap="none" spc="0" normalizeH="0" baseline="0" noProof="0">
                          <a:ln>
                            <a:noFill/>
                          </a:ln>
                          <a:solidFill>
                            <a:prstClr val="black"/>
                          </a:solidFill>
                          <a:effectLst/>
                          <a:uLnTx/>
                          <a:uFillTx/>
                          <a:latin typeface="+mn-lt"/>
                          <a:ea typeface="+mn-ea"/>
                          <a:cs typeface="+mn-cs"/>
                        </a:rPr>
                        <a:t>
1958 - Diese Rechnung ist fast 60 Jahre alt - Schmidt Automobile hat hier einen Ford Anglia um 37.650.- Schilling an den Atterssee ins Cafe Koberger verkauft. Danke liebe Familie Koberger für die tollen Fotos!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6749482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Schmidt Automobile - 2017-11-20 09:11:51</a:t>
                      </a:r>
                      <a:r>
                        <a:rPr kumimoji="0" lang="de-DE" sz="1000" b="0" i="0" u="none" strike="noStrike" kern="1200" cap="none" spc="0" normalizeH="0" baseline="0" noProof="0">
                          <a:ln>
                            <a:noFill/>
                          </a:ln>
                          <a:solidFill>
                            <a:prstClr val="black"/>
                          </a:solidFill>
                          <a:effectLst/>
                          <a:uLnTx/>
                          <a:uFillTx/>
                          <a:latin typeface="+mn-lt"/>
                          <a:ea typeface="+mn-ea"/>
                          <a:cs typeface="+mn-cs"/>
                        </a:rPr>
                        <a:t>
Systemadministrator gesucht!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4766073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Schmidt Automobile - 2017-11-16 10:45:31</a:t>
                      </a:r>
                      <a:r>
                        <a:rPr kumimoji="0" lang="en-US" sz="1000" b="0" i="0" u="none" strike="noStrike" kern="1200" cap="none" spc="0" normalizeH="0" baseline="0" noProof="0">
                          <a:ln>
                            <a:noFill/>
                          </a:ln>
                          <a:solidFill>
                            <a:prstClr val="black"/>
                          </a:solidFill>
                          <a:effectLst/>
                          <a:uLnTx/>
                          <a:uFillTx/>
                          <a:latin typeface="+mn-lt"/>
                          <a:ea typeface="+mn-ea"/>
                          <a:cs typeface="+mn-cs"/>
                        </a:rPr>
                        <a:t>
Werde Teil unseres Teams. Wir suchen für unsere EDV Abteilung einen SYSTEMADMINISTRATOR. Wenn Windows, AD, GP, DNS, DHCP, VLANs, Layer3, MS-SQL für Dich keine Femdwörter sind, dann bewirb Dich JETZT: http://www.schmidtauto.at/metanavigation/jobs/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975015401"/>
                  </a:ext>
                </a:extLst>
              </a:tr>
            </a:tbl>
          </a:graphicData>
        </a:graphic>
      </p:graphicFrame>
      <p:sp>
        <p:nvSpPr>
          <p:cNvPr id="4" name="Text Placeholder 3">
            <a:extLst>
              <a:ext uri="{FF2B5EF4-FFF2-40B4-BE49-F238E27FC236}">
                <a16:creationId xmlns:a16="http://schemas.microsoft.com/office/drawing/2014/main" id="{B9C107D8-23B9-469F-BB3A-2DFF233C6DC6}"/>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22344443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F4D1BA-7190-4DF5-A86C-5B80F625B7D6}"/>
              </a:ext>
            </a:extLst>
          </p:cNvPr>
          <p:cNvSpPr>
            <a:spLocks noGrp="1"/>
          </p:cNvSpPr>
          <p:nvPr>
            <p:ph type="title"/>
          </p:nvPr>
        </p:nvSpPr>
        <p:spPr/>
        <p:txBody>
          <a:bodyPr/>
          <a:lstStyle/>
          <a:p>
            <a:r>
              <a:rPr lang="en-US"/>
              <a:t>Eigene Beiträge (Postings) + Reactions - 2 of 4</a:t>
            </a:r>
          </a:p>
        </p:txBody>
      </p:sp>
      <p:graphicFrame>
        <p:nvGraphicFramePr>
          <p:cNvPr id="5" name="Table Placeholder 4">
            <a:extLst>
              <a:ext uri="{FF2B5EF4-FFF2-40B4-BE49-F238E27FC236}">
                <a16:creationId xmlns:a16="http://schemas.microsoft.com/office/drawing/2014/main" id="{412DD757-3A0D-4EC6-BB1F-7EBF31DBE038}"/>
              </a:ext>
            </a:extLst>
          </p:cNvPr>
          <p:cNvGraphicFramePr>
            <a:graphicFrameLocks noGrp="1"/>
          </p:cNvGraphicFramePr>
          <p:nvPr>
            <p:ph type="tbl" sz="quarter" idx="13"/>
            <p:extLst>
              <p:ext uri="{D42A27DB-BD31-4B8C-83A1-F6EECF244321}">
                <p14:modId xmlns:p14="http://schemas.microsoft.com/office/powerpoint/2010/main" val="14242216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59118068"/>
                    </a:ext>
                  </a:extLst>
                </a:gridCol>
                <a:gridCol w="822960">
                  <a:extLst>
                    <a:ext uri="{9D8B030D-6E8A-4147-A177-3AD203B41FA5}">
                      <a16:colId xmlns:a16="http://schemas.microsoft.com/office/drawing/2014/main" val="591759768"/>
                    </a:ext>
                  </a:extLst>
                </a:gridCol>
                <a:gridCol w="822960">
                  <a:extLst>
                    <a:ext uri="{9D8B030D-6E8A-4147-A177-3AD203B41FA5}">
                      <a16:colId xmlns:a16="http://schemas.microsoft.com/office/drawing/2014/main" val="1574321872"/>
                    </a:ext>
                  </a:extLst>
                </a:gridCol>
                <a:gridCol w="822960">
                  <a:extLst>
                    <a:ext uri="{9D8B030D-6E8A-4147-A177-3AD203B41FA5}">
                      <a16:colId xmlns:a16="http://schemas.microsoft.com/office/drawing/2014/main" val="3585435754"/>
                    </a:ext>
                  </a:extLst>
                </a:gridCol>
                <a:gridCol w="822960">
                  <a:extLst>
                    <a:ext uri="{9D8B030D-6E8A-4147-A177-3AD203B41FA5}">
                      <a16:colId xmlns:a16="http://schemas.microsoft.com/office/drawing/2014/main" val="2253061640"/>
                    </a:ext>
                  </a:extLst>
                </a:gridCol>
                <a:gridCol w="822960">
                  <a:extLst>
                    <a:ext uri="{9D8B030D-6E8A-4147-A177-3AD203B41FA5}">
                      <a16:colId xmlns:a16="http://schemas.microsoft.com/office/drawing/2014/main" val="3527300267"/>
                    </a:ext>
                  </a:extLst>
                </a:gridCol>
                <a:gridCol w="822960">
                  <a:extLst>
                    <a:ext uri="{9D8B030D-6E8A-4147-A177-3AD203B41FA5}">
                      <a16:colId xmlns:a16="http://schemas.microsoft.com/office/drawing/2014/main" val="2102386222"/>
                    </a:ext>
                  </a:extLst>
                </a:gridCol>
                <a:gridCol w="822960">
                  <a:extLst>
                    <a:ext uri="{9D8B030D-6E8A-4147-A177-3AD203B41FA5}">
                      <a16:colId xmlns:a16="http://schemas.microsoft.com/office/drawing/2014/main" val="4943447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9900062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Schmidt Automobile - 2017-11-08 16:30:00</a:t>
                      </a:r>
                      <a:r>
                        <a:rPr kumimoji="0" lang="en-US" sz="1000" b="0" i="0" u="none" strike="noStrike" kern="1200" cap="none" spc="0" normalizeH="0" baseline="0" noProof="0">
                          <a:ln>
                            <a:noFill/>
                          </a:ln>
                          <a:solidFill>
                            <a:prstClr val="black"/>
                          </a:solidFill>
                          <a:effectLst/>
                          <a:uLnTx/>
                          <a:uFillTx/>
                          <a:latin typeface="+mn-lt"/>
                          <a:ea typeface="+mn-ea"/>
                          <a:cs typeface="+mn-cs"/>
                        </a:rPr>
                        <a:t>
FOCUS! Lust auf eine #Probefahrt? 😄
💰 Ab € 13.990 im Leasing!
💪🏻 Innovative Optik und tolle Kraftstoffeffizienz!
📳 Präzise Fahrdynamik und  hochmoderne Technik!
Symbolfotos. (c) Ford Austria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844967903"/>
                  </a:ext>
                </a:extLst>
              </a:tr>
            </a:tbl>
          </a:graphicData>
        </a:graphic>
      </p:graphicFrame>
      <p:sp>
        <p:nvSpPr>
          <p:cNvPr id="4" name="Text Placeholder 3">
            <a:extLst>
              <a:ext uri="{FF2B5EF4-FFF2-40B4-BE49-F238E27FC236}">
                <a16:creationId xmlns:a16="http://schemas.microsoft.com/office/drawing/2014/main" id="{7AF4298E-9F05-4457-9B3F-E01F46FA285F}"/>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41676078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62A75D-8AF8-4DBB-A3A3-291E8D9FAB33}"/>
              </a:ext>
            </a:extLst>
          </p:cNvPr>
          <p:cNvSpPr>
            <a:spLocks noGrp="1"/>
          </p:cNvSpPr>
          <p:nvPr>
            <p:ph type="title"/>
          </p:nvPr>
        </p:nvSpPr>
        <p:spPr/>
        <p:txBody>
          <a:bodyPr/>
          <a:lstStyle/>
          <a:p>
            <a:r>
              <a:rPr lang="en-US"/>
              <a:t>Eigene Beiträge (Postings) + Reactions - 3 of 4</a:t>
            </a:r>
          </a:p>
        </p:txBody>
      </p:sp>
      <p:graphicFrame>
        <p:nvGraphicFramePr>
          <p:cNvPr id="5" name="Table Placeholder 4">
            <a:extLst>
              <a:ext uri="{FF2B5EF4-FFF2-40B4-BE49-F238E27FC236}">
                <a16:creationId xmlns:a16="http://schemas.microsoft.com/office/drawing/2014/main" id="{F805DFD8-9C51-44CC-8DC9-06CC60678520}"/>
              </a:ext>
            </a:extLst>
          </p:cNvPr>
          <p:cNvGraphicFramePr>
            <a:graphicFrameLocks noGrp="1"/>
          </p:cNvGraphicFramePr>
          <p:nvPr>
            <p:ph type="tbl" sz="quarter" idx="13"/>
            <p:extLst>
              <p:ext uri="{D42A27DB-BD31-4B8C-83A1-F6EECF244321}">
                <p14:modId xmlns:p14="http://schemas.microsoft.com/office/powerpoint/2010/main" val="19065029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544515396"/>
                    </a:ext>
                  </a:extLst>
                </a:gridCol>
                <a:gridCol w="822960">
                  <a:extLst>
                    <a:ext uri="{9D8B030D-6E8A-4147-A177-3AD203B41FA5}">
                      <a16:colId xmlns:a16="http://schemas.microsoft.com/office/drawing/2014/main" val="2656652554"/>
                    </a:ext>
                  </a:extLst>
                </a:gridCol>
                <a:gridCol w="822960">
                  <a:extLst>
                    <a:ext uri="{9D8B030D-6E8A-4147-A177-3AD203B41FA5}">
                      <a16:colId xmlns:a16="http://schemas.microsoft.com/office/drawing/2014/main" val="3891555739"/>
                    </a:ext>
                  </a:extLst>
                </a:gridCol>
                <a:gridCol w="822960">
                  <a:extLst>
                    <a:ext uri="{9D8B030D-6E8A-4147-A177-3AD203B41FA5}">
                      <a16:colId xmlns:a16="http://schemas.microsoft.com/office/drawing/2014/main" val="3046506129"/>
                    </a:ext>
                  </a:extLst>
                </a:gridCol>
                <a:gridCol w="822960">
                  <a:extLst>
                    <a:ext uri="{9D8B030D-6E8A-4147-A177-3AD203B41FA5}">
                      <a16:colId xmlns:a16="http://schemas.microsoft.com/office/drawing/2014/main" val="2915214693"/>
                    </a:ext>
                  </a:extLst>
                </a:gridCol>
                <a:gridCol w="822960">
                  <a:extLst>
                    <a:ext uri="{9D8B030D-6E8A-4147-A177-3AD203B41FA5}">
                      <a16:colId xmlns:a16="http://schemas.microsoft.com/office/drawing/2014/main" val="1992038360"/>
                    </a:ext>
                  </a:extLst>
                </a:gridCol>
                <a:gridCol w="822960">
                  <a:extLst>
                    <a:ext uri="{9D8B030D-6E8A-4147-A177-3AD203B41FA5}">
                      <a16:colId xmlns:a16="http://schemas.microsoft.com/office/drawing/2014/main" val="1651807577"/>
                    </a:ext>
                  </a:extLst>
                </a:gridCol>
                <a:gridCol w="822960">
                  <a:extLst>
                    <a:ext uri="{9D8B030D-6E8A-4147-A177-3AD203B41FA5}">
                      <a16:colId xmlns:a16="http://schemas.microsoft.com/office/drawing/2014/main" val="28556025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4106599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Schmidt Automobile - 2017-11-06 12:15:00</a:t>
                      </a:r>
                      <a:r>
                        <a:rPr kumimoji="0" lang="de-DE" sz="1000" b="0" i="0" u="none" strike="noStrike" kern="1200" cap="none" spc="0" normalizeH="0" baseline="0" noProof="0">
                          <a:ln>
                            <a:noFill/>
                          </a:ln>
                          <a:solidFill>
                            <a:prstClr val="black"/>
                          </a:solidFill>
                          <a:effectLst/>
                          <a:uLnTx/>
                          <a:uFillTx/>
                          <a:latin typeface="+mn-lt"/>
                          <a:ea typeface="+mn-ea"/>
                          <a:cs typeface="+mn-cs"/>
                        </a:rPr>
                        <a:t>
Wir freuen uns und sind stolz auf unsere Volvo Mannschaft!
Schmidt Automobile ist erneut das Volvo-„Autohaus des Jahres“
Bereits seit einigen Jahren vergibt die Fachzeitschrift „firmenwagen“ für alle relevanten Pkw-Marken in Österreich die Auszeichnung zum „Autohaus des Jahres“. In der Oktober-Ausgabe konnte den siegreichen Autohäusern, die übrigens direkt von den Leserinnen und Lesern des „firmenwagen“ gewählt worden waren, die Trophäen vor Ort übergeben werden. Nach 2012, 2014 und 2016 ging Schmidt Automobile aus der Stadt Salzburg bei der Marke Volvo erneut als Sieger hervor. „Diese Auszeichnung ist eine weitere Bestätigung für unsere Ausrichtung als Fullservice-Autohaus mit einer langjährigen Markenkompetenz. Dank unserer Erfahrung können wir rasch und flexibel auf Kundenwünsche reagieren und entsprechende Lösungen anbieten“,  betont Geschäftsführer Josef Nussbaumer.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221407852"/>
                  </a:ext>
                </a:extLst>
              </a:tr>
            </a:tbl>
          </a:graphicData>
        </a:graphic>
      </p:graphicFrame>
      <p:sp>
        <p:nvSpPr>
          <p:cNvPr id="4" name="Text Placeholder 3">
            <a:extLst>
              <a:ext uri="{FF2B5EF4-FFF2-40B4-BE49-F238E27FC236}">
                <a16:creationId xmlns:a16="http://schemas.microsoft.com/office/drawing/2014/main" id="{70C8AD8D-540B-4E21-BC1C-6355F9DB78C2}"/>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20838252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9C99E4-DD76-4209-AE89-B8054FBBAB71}"/>
              </a:ext>
            </a:extLst>
          </p:cNvPr>
          <p:cNvSpPr>
            <a:spLocks noGrp="1"/>
          </p:cNvSpPr>
          <p:nvPr>
            <p:ph type="title"/>
          </p:nvPr>
        </p:nvSpPr>
        <p:spPr/>
        <p:txBody>
          <a:bodyPr/>
          <a:lstStyle/>
          <a:p>
            <a:r>
              <a:rPr lang="en-US"/>
              <a:t>Eigene Beiträge (Postings) + Reactions - 4 of 4</a:t>
            </a:r>
          </a:p>
        </p:txBody>
      </p:sp>
      <p:graphicFrame>
        <p:nvGraphicFramePr>
          <p:cNvPr id="5" name="Table Placeholder 4">
            <a:extLst>
              <a:ext uri="{FF2B5EF4-FFF2-40B4-BE49-F238E27FC236}">
                <a16:creationId xmlns:a16="http://schemas.microsoft.com/office/drawing/2014/main" id="{AD6D85DE-98F3-4025-9A7D-36181168DD24}"/>
              </a:ext>
            </a:extLst>
          </p:cNvPr>
          <p:cNvGraphicFramePr>
            <a:graphicFrameLocks noGrp="1"/>
          </p:cNvGraphicFramePr>
          <p:nvPr>
            <p:ph type="tbl" sz="quarter" idx="13"/>
            <p:extLst>
              <p:ext uri="{D42A27DB-BD31-4B8C-83A1-F6EECF244321}">
                <p14:modId xmlns:p14="http://schemas.microsoft.com/office/powerpoint/2010/main" val="36163699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539398831"/>
                    </a:ext>
                  </a:extLst>
                </a:gridCol>
                <a:gridCol w="822960">
                  <a:extLst>
                    <a:ext uri="{9D8B030D-6E8A-4147-A177-3AD203B41FA5}">
                      <a16:colId xmlns:a16="http://schemas.microsoft.com/office/drawing/2014/main" val="3465513998"/>
                    </a:ext>
                  </a:extLst>
                </a:gridCol>
                <a:gridCol w="822960">
                  <a:extLst>
                    <a:ext uri="{9D8B030D-6E8A-4147-A177-3AD203B41FA5}">
                      <a16:colId xmlns:a16="http://schemas.microsoft.com/office/drawing/2014/main" val="456639918"/>
                    </a:ext>
                  </a:extLst>
                </a:gridCol>
                <a:gridCol w="822960">
                  <a:extLst>
                    <a:ext uri="{9D8B030D-6E8A-4147-A177-3AD203B41FA5}">
                      <a16:colId xmlns:a16="http://schemas.microsoft.com/office/drawing/2014/main" val="366947772"/>
                    </a:ext>
                  </a:extLst>
                </a:gridCol>
                <a:gridCol w="822960">
                  <a:extLst>
                    <a:ext uri="{9D8B030D-6E8A-4147-A177-3AD203B41FA5}">
                      <a16:colId xmlns:a16="http://schemas.microsoft.com/office/drawing/2014/main" val="1499011915"/>
                    </a:ext>
                  </a:extLst>
                </a:gridCol>
                <a:gridCol w="822960">
                  <a:extLst>
                    <a:ext uri="{9D8B030D-6E8A-4147-A177-3AD203B41FA5}">
                      <a16:colId xmlns:a16="http://schemas.microsoft.com/office/drawing/2014/main" val="2455704277"/>
                    </a:ext>
                  </a:extLst>
                </a:gridCol>
                <a:gridCol w="822960">
                  <a:extLst>
                    <a:ext uri="{9D8B030D-6E8A-4147-A177-3AD203B41FA5}">
                      <a16:colId xmlns:a16="http://schemas.microsoft.com/office/drawing/2014/main" val="291209219"/>
                    </a:ext>
                  </a:extLst>
                </a:gridCol>
                <a:gridCol w="822960">
                  <a:extLst>
                    <a:ext uri="{9D8B030D-6E8A-4147-A177-3AD203B41FA5}">
                      <a16:colId xmlns:a16="http://schemas.microsoft.com/office/drawing/2014/main" val="17042414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8435523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Schmidt Automobile - 2017-11-04 08:45:00</a:t>
                      </a:r>
                      <a:r>
                        <a:rPr kumimoji="0" lang="en-US" sz="1000" b="0" i="0" u="none" strike="noStrike" kern="1200" cap="none" spc="0" normalizeH="0" baseline="0" noProof="0">
                          <a:ln>
                            <a:noFill/>
                          </a:ln>
                          <a:solidFill>
                            <a:prstClr val="black"/>
                          </a:solidFill>
                          <a:effectLst/>
                          <a:uLnTx/>
                          <a:uFillTx/>
                          <a:latin typeface="+mn-lt"/>
                          <a:ea typeface="+mn-ea"/>
                          <a:cs typeface="+mn-cs"/>
                        </a:rPr>
                        <a:t>
Scharf kalkuliert! 
Mazda 3 Sport/G120/Revolution - Deep Crystal Blau
Tageszulassung statt € 25.960,- NUR € 20.500,--
Mazda Zentrum Schmidt Alpenstraße 122 in Salzburg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5643947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Schmidt Automobile - 2017-11-03 12:15:00</a:t>
                      </a:r>
                      <a:r>
                        <a:rPr kumimoji="0" lang="en-US" sz="1000" b="0" i="0" u="none" strike="noStrike" kern="1200" cap="none" spc="0" normalizeH="0" baseline="0" noProof="0">
                          <a:ln>
                            <a:noFill/>
                          </a:ln>
                          <a:solidFill>
                            <a:prstClr val="black"/>
                          </a:solidFill>
                          <a:effectLst/>
                          <a:uLnTx/>
                          <a:uFillTx/>
                          <a:latin typeface="+mn-lt"/>
                          <a:ea typeface="+mn-ea"/>
                          <a:cs typeface="+mn-cs"/>
                        </a:rPr>
                        <a:t>
SCHARF KALKULIERT!
MAZDA MX5 G130/Revolution Soft Top
Tageszulassung Statt € 31.890,- Nur € 25.990
Mazda Zentrum Schmidt Alpenstraße - Jetzt Probefahren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2997187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Schmidt Automobile - 2017-11-02 10:23:03</a:t>
                      </a:r>
                      <a:r>
                        <a:rPr kumimoji="0" lang="en-US" sz="1000" b="0" i="0" u="none" strike="noStrike" kern="1200" cap="none" spc="0" normalizeH="0" baseline="0" noProof="0">
                          <a:ln>
                            <a:noFill/>
                          </a:ln>
                          <a:solidFill>
                            <a:prstClr val="black"/>
                          </a:solidFill>
                          <a:effectLst/>
                          <a:uLnTx/>
                          <a:uFillTx/>
                          <a:latin typeface="+mn-lt"/>
                          <a:ea typeface="+mn-ea"/>
                          <a:cs typeface="+mn-cs"/>
                        </a:rPr>
                        <a:t>
Scharf kalkuliert!
Tageszulassung Mazda CX5/CD150/AWD/Revolution/Schwarz
statt €  38.060,- jetzt NUR € 29.990,-- 
Jetzt zugreifen im Mazda Zentrum Schmidt - Alpenstraße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112683634"/>
                  </a:ext>
                </a:extLst>
              </a:tr>
            </a:tbl>
          </a:graphicData>
        </a:graphic>
      </p:graphicFrame>
      <p:sp>
        <p:nvSpPr>
          <p:cNvPr id="4" name="Text Placeholder 3">
            <a:extLst>
              <a:ext uri="{FF2B5EF4-FFF2-40B4-BE49-F238E27FC236}">
                <a16:creationId xmlns:a16="http://schemas.microsoft.com/office/drawing/2014/main" id="{F066EF51-B974-46D9-8514-C2FD4EF78DF0}"/>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26715201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4E4DC2-ED41-4104-86B1-F2EC254EF22F}"/>
              </a:ext>
            </a:extLst>
          </p:cNvPr>
          <p:cNvSpPr>
            <a:spLocks noGrp="1"/>
          </p:cNvSpPr>
          <p:nvPr>
            <p:ph type="title"/>
          </p:nvPr>
        </p:nvSpPr>
        <p:spPr/>
        <p:txBody>
          <a:bodyPr/>
          <a:lstStyle/>
          <a:p>
            <a:r>
              <a:rPr lang="en-US"/>
              <a:t>Postings/Wochentag</a:t>
            </a:r>
          </a:p>
        </p:txBody>
      </p:sp>
      <p:graphicFrame>
        <p:nvGraphicFramePr>
          <p:cNvPr id="6" name="Chart Placeholder 5">
            <a:extLst>
              <a:ext uri="{FF2B5EF4-FFF2-40B4-BE49-F238E27FC236}">
                <a16:creationId xmlns:a16="http://schemas.microsoft.com/office/drawing/2014/main" id="{B81FDAAE-9844-4D4A-B5FD-BD61171DB79F}"/>
              </a:ext>
            </a:extLst>
          </p:cNvPr>
          <p:cNvGraphicFramePr>
            <a:graphicFrameLocks noGrp="1"/>
          </p:cNvGraphicFramePr>
          <p:nvPr>
            <p:ph type="chart" sz="quarter" idx="13"/>
            <p:extLst>
              <p:ext uri="{D42A27DB-BD31-4B8C-83A1-F6EECF244321}">
                <p14:modId xmlns:p14="http://schemas.microsoft.com/office/powerpoint/2010/main" val="36005714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5E560F1-9B71-49BD-99A7-510EA9659BA2}"/>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F54B0B8B-49D7-4E40-9A03-676F5E835EB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717163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73A930-2CD8-4B2F-A796-4640A3FE683D}"/>
              </a:ext>
            </a:extLst>
          </p:cNvPr>
          <p:cNvSpPr>
            <a:spLocks noGrp="1"/>
          </p:cNvSpPr>
          <p:nvPr>
            <p:ph type="title"/>
          </p:nvPr>
        </p:nvSpPr>
        <p:spPr/>
        <p:txBody>
          <a:bodyPr/>
          <a:lstStyle/>
          <a:p>
            <a:r>
              <a:rPr lang="en-US"/>
              <a:t>Interaktionsrate</a:t>
            </a:r>
          </a:p>
        </p:txBody>
      </p:sp>
      <p:graphicFrame>
        <p:nvGraphicFramePr>
          <p:cNvPr id="6" name="Chart Placeholder 5">
            <a:extLst>
              <a:ext uri="{FF2B5EF4-FFF2-40B4-BE49-F238E27FC236}">
                <a16:creationId xmlns:a16="http://schemas.microsoft.com/office/drawing/2014/main" id="{3E94744E-46DC-48E7-AA98-36227CF1BA08}"/>
              </a:ext>
            </a:extLst>
          </p:cNvPr>
          <p:cNvGraphicFramePr>
            <a:graphicFrameLocks noGrp="1"/>
          </p:cNvGraphicFramePr>
          <p:nvPr>
            <p:ph type="chart" sz="quarter" idx="13"/>
            <p:extLst>
              <p:ext uri="{D42A27DB-BD31-4B8C-83A1-F6EECF244321}">
                <p14:modId xmlns:p14="http://schemas.microsoft.com/office/powerpoint/2010/main" val="1797136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64F0D4C-5B63-4714-A6F5-322C1F8B33F6}"/>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965A4464-B699-4851-830A-E9CEF843871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019886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5CDF8-9E15-4092-AB7D-AD3322DDBC0A}"/>
              </a:ext>
            </a:extLst>
          </p:cNvPr>
          <p:cNvSpPr>
            <a:spLocks noGrp="1"/>
          </p:cNvSpPr>
          <p:nvPr>
            <p:ph type="title"/>
          </p:nvPr>
        </p:nvSpPr>
        <p:spPr/>
        <p:txBody>
          <a:bodyPr/>
          <a:lstStyle/>
          <a:p>
            <a:r>
              <a:rPr lang="en-US"/>
              <a:t>Postingtypen (Verteilung)</a:t>
            </a:r>
          </a:p>
        </p:txBody>
      </p:sp>
      <p:graphicFrame>
        <p:nvGraphicFramePr>
          <p:cNvPr id="6" name="Chart Placeholder 5">
            <a:extLst>
              <a:ext uri="{FF2B5EF4-FFF2-40B4-BE49-F238E27FC236}">
                <a16:creationId xmlns:a16="http://schemas.microsoft.com/office/drawing/2014/main" id="{5C057E60-0C40-41ED-BBF2-9DCBAC08D0DF}"/>
              </a:ext>
            </a:extLst>
          </p:cNvPr>
          <p:cNvGraphicFramePr>
            <a:graphicFrameLocks noGrp="1"/>
          </p:cNvGraphicFramePr>
          <p:nvPr>
            <p:ph type="chart" sz="quarter" idx="13"/>
            <p:extLst>
              <p:ext uri="{D42A27DB-BD31-4B8C-83A1-F6EECF244321}">
                <p14:modId xmlns:p14="http://schemas.microsoft.com/office/powerpoint/2010/main" val="29439648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39C606A-4DAF-4C63-AE44-4E85C6085233}"/>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B5E19573-12A1-45D7-9BC5-7056C631D3C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927704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38B1F-5F0C-4559-8B90-593F380545C1}"/>
              </a:ext>
            </a:extLst>
          </p:cNvPr>
          <p:cNvSpPr>
            <a:spLocks noGrp="1"/>
          </p:cNvSpPr>
          <p:nvPr>
            <p:ph type="title"/>
          </p:nvPr>
        </p:nvSpPr>
        <p:spPr/>
        <p:txBody>
          <a:bodyPr/>
          <a:lstStyle/>
          <a:p>
            <a:r>
              <a:rPr lang="en-US"/>
              <a:t>Interaktionsrate/Postingtyp</a:t>
            </a:r>
          </a:p>
        </p:txBody>
      </p:sp>
      <p:graphicFrame>
        <p:nvGraphicFramePr>
          <p:cNvPr id="6" name="Chart Placeholder 5">
            <a:extLst>
              <a:ext uri="{FF2B5EF4-FFF2-40B4-BE49-F238E27FC236}">
                <a16:creationId xmlns:a16="http://schemas.microsoft.com/office/drawing/2014/main" id="{7A130CBB-8113-4F41-B74F-EBCB29D4DFE6}"/>
              </a:ext>
            </a:extLst>
          </p:cNvPr>
          <p:cNvGraphicFramePr>
            <a:graphicFrameLocks noGrp="1"/>
          </p:cNvGraphicFramePr>
          <p:nvPr>
            <p:ph type="chart" sz="quarter" idx="13"/>
            <p:extLst>
              <p:ext uri="{D42A27DB-BD31-4B8C-83A1-F6EECF244321}">
                <p14:modId xmlns:p14="http://schemas.microsoft.com/office/powerpoint/2010/main" val="42878191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0FE7851-6AC9-4F70-B0F6-777A52EDD52A}"/>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AE9697E4-C7AE-40B0-B54A-9C92D18DD22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87973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CA28DA-C1D0-427F-8F81-82597B3052B3}"/>
              </a:ext>
            </a:extLst>
          </p:cNvPr>
          <p:cNvSpPr>
            <a:spLocks noGrp="1"/>
          </p:cNvSpPr>
          <p:nvPr>
            <p:ph type="title"/>
          </p:nvPr>
        </p:nvSpPr>
        <p:spPr/>
        <p:txBody>
          <a:bodyPr/>
          <a:lstStyle/>
          <a:p>
            <a:r>
              <a:rPr lang="en-US"/>
              <a:t>Antwortzeit</a:t>
            </a:r>
          </a:p>
        </p:txBody>
      </p:sp>
      <p:graphicFrame>
        <p:nvGraphicFramePr>
          <p:cNvPr id="6" name="Chart Placeholder 5">
            <a:extLst>
              <a:ext uri="{FF2B5EF4-FFF2-40B4-BE49-F238E27FC236}">
                <a16:creationId xmlns:a16="http://schemas.microsoft.com/office/drawing/2014/main" id="{B734BC40-1549-41C3-956C-F1B3B142D6E7}"/>
              </a:ext>
            </a:extLst>
          </p:cNvPr>
          <p:cNvGraphicFramePr>
            <a:graphicFrameLocks noGrp="1"/>
          </p:cNvGraphicFramePr>
          <p:nvPr>
            <p:ph type="chart" sz="quarter" idx="13"/>
            <p:extLst>
              <p:ext uri="{D42A27DB-BD31-4B8C-83A1-F6EECF244321}">
                <p14:modId xmlns:p14="http://schemas.microsoft.com/office/powerpoint/2010/main" val="13540464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B6257A4-6414-4CB2-BE12-33FBEAB2B463}"/>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B4E843C5-D964-45B2-B410-524D0A43C42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720420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328297-2674-401A-8684-6180BA975052}"/>
              </a:ext>
            </a:extLst>
          </p:cNvPr>
          <p:cNvSpPr>
            <a:spLocks noGrp="1"/>
          </p:cNvSpPr>
          <p:nvPr>
            <p:ph type="title"/>
          </p:nvPr>
        </p:nvSpPr>
        <p:spPr/>
        <p:txBody>
          <a:bodyPr/>
          <a:lstStyle/>
          <a:p>
            <a:r>
              <a:rPr lang="en-US"/>
              <a:t>Wichtige Influencer</a:t>
            </a:r>
          </a:p>
        </p:txBody>
      </p:sp>
      <p:graphicFrame>
        <p:nvGraphicFramePr>
          <p:cNvPr id="5" name="Table Placeholder 4">
            <a:extLst>
              <a:ext uri="{FF2B5EF4-FFF2-40B4-BE49-F238E27FC236}">
                <a16:creationId xmlns:a16="http://schemas.microsoft.com/office/drawing/2014/main" id="{52698CFD-5694-4D89-990D-7C519204E581}"/>
              </a:ext>
            </a:extLst>
          </p:cNvPr>
          <p:cNvGraphicFramePr>
            <a:graphicFrameLocks noGrp="1"/>
          </p:cNvGraphicFramePr>
          <p:nvPr>
            <p:ph type="tbl" sz="quarter" idx="13"/>
            <p:extLst>
              <p:ext uri="{D42A27DB-BD31-4B8C-83A1-F6EECF244321}">
                <p14:modId xmlns:p14="http://schemas.microsoft.com/office/powerpoint/2010/main" val="38951874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273364531"/>
                    </a:ext>
                  </a:extLst>
                </a:gridCol>
                <a:gridCol w="2468880">
                  <a:extLst>
                    <a:ext uri="{9D8B030D-6E8A-4147-A177-3AD203B41FA5}">
                      <a16:colId xmlns:a16="http://schemas.microsoft.com/office/drawing/2014/main" val="2192650036"/>
                    </a:ext>
                  </a:extLst>
                </a:gridCol>
                <a:gridCol w="822960">
                  <a:extLst>
                    <a:ext uri="{9D8B030D-6E8A-4147-A177-3AD203B41FA5}">
                      <a16:colId xmlns:a16="http://schemas.microsoft.com/office/drawing/2014/main" val="1582029241"/>
                    </a:ext>
                  </a:extLst>
                </a:gridCol>
                <a:gridCol w="822960">
                  <a:extLst>
                    <a:ext uri="{9D8B030D-6E8A-4147-A177-3AD203B41FA5}">
                      <a16:colId xmlns:a16="http://schemas.microsoft.com/office/drawing/2014/main" val="1301070630"/>
                    </a:ext>
                  </a:extLst>
                </a:gridCol>
                <a:gridCol w="822960">
                  <a:extLst>
                    <a:ext uri="{9D8B030D-6E8A-4147-A177-3AD203B41FA5}">
                      <a16:colId xmlns:a16="http://schemas.microsoft.com/office/drawing/2014/main" val="2631873656"/>
                    </a:ext>
                  </a:extLst>
                </a:gridCol>
              </a:tblGrid>
              <a:tr h="370840">
                <a:tc>
                  <a:txBody>
                    <a:bodyPr/>
                    <a:lstStyle/>
                    <a:p>
                      <a:r>
                        <a:rPr lang="en-US" sz="1000"/>
                        <a:t>Name</a:t>
                      </a:r>
                    </a:p>
                  </a:txBody>
                  <a:tcPr/>
                </a:tc>
                <a:tc>
                  <a:txBody>
                    <a:bodyPr/>
                    <a:lstStyle/>
                    <a:p>
                      <a:r>
                        <a:rPr lang="en-US" sz="1000"/>
                        <a:t>On Pages</a:t>
                      </a:r>
                    </a:p>
                  </a:txBody>
                  <a:tcPr/>
                </a:tc>
                <a:tc>
                  <a:txBody>
                    <a:bodyPr/>
                    <a:lstStyle/>
                    <a:p>
                      <a:r>
                        <a:rPr lang="en-US" sz="1000"/>
                        <a:t>Posts</a:t>
                      </a:r>
                    </a:p>
                  </a:txBody>
                  <a:tcPr/>
                </a:tc>
                <a:tc>
                  <a:txBody>
                    <a:bodyPr/>
                    <a:lstStyle/>
                    <a:p>
                      <a:r>
                        <a:rPr lang="en-US" sz="1000"/>
                        <a:t>Comments</a:t>
                      </a:r>
                    </a:p>
                  </a:txBody>
                  <a:tcPr/>
                </a:tc>
                <a:tc>
                  <a:txBody>
                    <a:bodyPr/>
                    <a:lstStyle/>
                    <a:p>
                      <a:r>
                        <a:rPr lang="en-US" sz="1000"/>
                        <a:t>Total</a:t>
                      </a:r>
                    </a:p>
                  </a:txBody>
                  <a:tcPr/>
                </a:tc>
                <a:extLst>
                  <a:ext uri="{0D108BD9-81ED-4DB2-BD59-A6C34878D82A}">
                    <a16:rowId xmlns:a16="http://schemas.microsoft.com/office/drawing/2014/main" val="3075472557"/>
                  </a:ext>
                </a:extLst>
              </a:tr>
              <a:tr h="370840">
                <a:tc>
                  <a:txBody>
                    <a:bodyPr/>
                    <a:lstStyle/>
                    <a:p>
                      <a:r>
                        <a:rPr lang="en-US" sz="1000"/>
                        <a:t>Nicole Eng</a:t>
                      </a:r>
                    </a:p>
                  </a:txBody>
                  <a:tcPr/>
                </a:tc>
                <a:tc>
                  <a:txBody>
                    <a:bodyPr/>
                    <a:lstStyle/>
                    <a:p>
                      <a:r>
                        <a:rPr lang="en-US" sz="1000"/>
                        <a:t>Schmidt Automobile (1)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107558596"/>
                  </a:ext>
                </a:extLst>
              </a:tr>
              <a:tr h="370840">
                <a:tc>
                  <a:txBody>
                    <a:bodyPr/>
                    <a:lstStyle/>
                    <a:p>
                      <a:r>
                        <a:rPr lang="en-US" sz="1000"/>
                        <a:t>Manfred Baumgartner</a:t>
                      </a:r>
                    </a:p>
                  </a:txBody>
                  <a:tcPr/>
                </a:tc>
                <a:tc>
                  <a:txBody>
                    <a:bodyPr/>
                    <a:lstStyle/>
                    <a:p>
                      <a:r>
                        <a:rPr lang="en-US" sz="1000"/>
                        <a:t>Schmidt Automobile (1)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3164895448"/>
                  </a:ext>
                </a:extLst>
              </a:tr>
              <a:tr h="370840">
                <a:tc>
                  <a:txBody>
                    <a:bodyPr/>
                    <a:lstStyle/>
                    <a:p>
                      <a:r>
                        <a:rPr lang="en-US" sz="1000"/>
                        <a:t>David Varadi</a:t>
                      </a:r>
                    </a:p>
                  </a:txBody>
                  <a:tcPr/>
                </a:tc>
                <a:tc>
                  <a:txBody>
                    <a:bodyPr/>
                    <a:lstStyle/>
                    <a:p>
                      <a:r>
                        <a:rPr lang="en-US" sz="1000"/>
                        <a:t>Schmidt Automobile (1)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4099486729"/>
                  </a:ext>
                </a:extLst>
              </a:tr>
              <a:tr h="370840">
                <a:tc>
                  <a:txBody>
                    <a:bodyPr/>
                    <a:lstStyle/>
                    <a:p>
                      <a:r>
                        <a:rPr lang="en-US" sz="1000"/>
                        <a:t>Marco Mönichweger</a:t>
                      </a:r>
                    </a:p>
                  </a:txBody>
                  <a:tcPr/>
                </a:tc>
                <a:tc>
                  <a:txBody>
                    <a:bodyPr/>
                    <a:lstStyle/>
                    <a:p>
                      <a:r>
                        <a:rPr lang="en-US" sz="1000"/>
                        <a:t>Schmidt Automobile (1)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257108729"/>
                  </a:ext>
                </a:extLst>
              </a:tr>
              <a:tr h="370840">
                <a:tc>
                  <a:txBody>
                    <a:bodyPr/>
                    <a:lstStyle/>
                    <a:p>
                      <a:r>
                        <a:rPr lang="en-US" sz="1000"/>
                        <a:t>Christoph Tiede</a:t>
                      </a:r>
                    </a:p>
                  </a:txBody>
                  <a:tcPr/>
                </a:tc>
                <a:tc>
                  <a:txBody>
                    <a:bodyPr/>
                    <a:lstStyle/>
                    <a:p>
                      <a:r>
                        <a:rPr lang="en-US" sz="1000"/>
                        <a:t>Schmidt Automobile (1)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2742747122"/>
                  </a:ext>
                </a:extLst>
              </a:tr>
              <a:tr h="370840">
                <a:tc>
                  <a:txBody>
                    <a:bodyPr/>
                    <a:lstStyle/>
                    <a:p>
                      <a:r>
                        <a:rPr lang="en-US" sz="1000"/>
                        <a:t>Hotel Mozart</a:t>
                      </a:r>
                    </a:p>
                  </a:txBody>
                  <a:tcPr/>
                </a:tc>
                <a:tc>
                  <a:txBody>
                    <a:bodyPr/>
                    <a:lstStyle/>
                    <a:p>
                      <a:r>
                        <a:rPr lang="en-US" sz="1000"/>
                        <a:t>Schmidt Automobile (1)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51962995"/>
                  </a:ext>
                </a:extLst>
              </a:tr>
            </a:tbl>
          </a:graphicData>
        </a:graphic>
      </p:graphicFrame>
      <p:sp>
        <p:nvSpPr>
          <p:cNvPr id="4" name="Text Placeholder 3">
            <a:extLst>
              <a:ext uri="{FF2B5EF4-FFF2-40B4-BE49-F238E27FC236}">
                <a16:creationId xmlns:a16="http://schemas.microsoft.com/office/drawing/2014/main" id="{EC418A3E-EFFD-437A-A693-B1623BFAD2B7}"/>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4503308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A2542A-D643-4325-A6C9-20A87CEC1206}"/>
              </a:ext>
            </a:extLst>
          </p:cNvPr>
          <p:cNvSpPr>
            <a:spLocks noGrp="1"/>
          </p:cNvSpPr>
          <p:nvPr>
            <p:ph type="title"/>
          </p:nvPr>
        </p:nvSpPr>
        <p:spPr/>
        <p:txBody>
          <a:bodyPr/>
          <a:lstStyle/>
          <a:p>
            <a:r>
              <a:rPr lang="en-US"/>
              <a:t>Facebook Check Ins</a:t>
            </a:r>
          </a:p>
        </p:txBody>
      </p:sp>
      <p:graphicFrame>
        <p:nvGraphicFramePr>
          <p:cNvPr id="6" name="Chart Placeholder 5">
            <a:extLst>
              <a:ext uri="{FF2B5EF4-FFF2-40B4-BE49-F238E27FC236}">
                <a16:creationId xmlns:a16="http://schemas.microsoft.com/office/drawing/2014/main" id="{823DA2BC-0995-4441-8A71-683B0C711CC2}"/>
              </a:ext>
            </a:extLst>
          </p:cNvPr>
          <p:cNvGraphicFramePr>
            <a:graphicFrameLocks noGrp="1"/>
          </p:cNvGraphicFramePr>
          <p:nvPr>
            <p:ph type="chart" sz="quarter" idx="13"/>
            <p:extLst>
              <p:ext uri="{D42A27DB-BD31-4B8C-83A1-F6EECF244321}">
                <p14:modId xmlns:p14="http://schemas.microsoft.com/office/powerpoint/2010/main" val="36530742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DA1C900-F613-43CE-970E-3C6EF8A8DB83}"/>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E10B403A-C54A-4000-9FF1-3F12883047D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808510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5444C7-1BC8-4738-ACC9-310BA0BF5465}"/>
              </a:ext>
            </a:extLst>
          </p:cNvPr>
          <p:cNvSpPr>
            <a:spLocks noGrp="1"/>
          </p:cNvSpPr>
          <p:nvPr>
            <p:ph type="title"/>
          </p:nvPr>
        </p:nvSpPr>
        <p:spPr/>
        <p:txBody>
          <a:bodyPr/>
          <a:lstStyle/>
          <a:p>
            <a:r>
              <a:rPr lang="en-US"/>
              <a:t>Fan Demographie</a:t>
            </a:r>
          </a:p>
        </p:txBody>
      </p:sp>
      <p:graphicFrame>
        <p:nvGraphicFramePr>
          <p:cNvPr id="6" name="Chart Placeholder 5">
            <a:extLst>
              <a:ext uri="{FF2B5EF4-FFF2-40B4-BE49-F238E27FC236}">
                <a16:creationId xmlns:a16="http://schemas.microsoft.com/office/drawing/2014/main" id="{955A727D-DE2C-4550-BC29-F3833FA68F0A}"/>
              </a:ext>
            </a:extLst>
          </p:cNvPr>
          <p:cNvGraphicFramePr>
            <a:graphicFrameLocks noGrp="1"/>
          </p:cNvGraphicFramePr>
          <p:nvPr>
            <p:ph type="chart" sz="quarter" idx="13"/>
            <p:extLst>
              <p:ext uri="{D42A27DB-BD31-4B8C-83A1-F6EECF244321}">
                <p14:modId xmlns:p14="http://schemas.microsoft.com/office/powerpoint/2010/main" val="9548315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95CA4EA-C8E7-49D4-ABEC-7E3AEAEFA76D}"/>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91A17998-593F-49D9-A09F-9B2E0E05225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021592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2B2AE4-4CA8-4E53-83A3-01B7B0A03DF1}"/>
              </a:ext>
            </a:extLst>
          </p:cNvPr>
          <p:cNvSpPr>
            <a:spLocks noGrp="1"/>
          </p:cNvSpPr>
          <p:nvPr>
            <p:ph type="title"/>
          </p:nvPr>
        </p:nvSpPr>
        <p:spPr/>
        <p:txBody>
          <a:bodyPr/>
          <a:lstStyle/>
          <a:p>
            <a:r>
              <a:rPr lang="en-US"/>
              <a:t>Impressionen</a:t>
            </a:r>
          </a:p>
        </p:txBody>
      </p:sp>
      <p:graphicFrame>
        <p:nvGraphicFramePr>
          <p:cNvPr id="6" name="Chart Placeholder 5">
            <a:extLst>
              <a:ext uri="{FF2B5EF4-FFF2-40B4-BE49-F238E27FC236}">
                <a16:creationId xmlns:a16="http://schemas.microsoft.com/office/drawing/2014/main" id="{922DEF16-8174-4735-8860-0A5BCA091A75}"/>
              </a:ext>
            </a:extLst>
          </p:cNvPr>
          <p:cNvGraphicFramePr>
            <a:graphicFrameLocks noGrp="1"/>
          </p:cNvGraphicFramePr>
          <p:nvPr>
            <p:ph type="chart" sz="quarter" idx="13"/>
            <p:extLst>
              <p:ext uri="{D42A27DB-BD31-4B8C-83A1-F6EECF244321}">
                <p14:modId xmlns:p14="http://schemas.microsoft.com/office/powerpoint/2010/main" val="34486563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E9ABBB1-DD96-43DD-BAA2-9AC07BCAD6CA}"/>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FCF8F9C5-3ADD-4790-B398-2FA227DA26B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249212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F7F10A-027C-49BE-921D-546E9DBD3C90}"/>
              </a:ext>
            </a:extLst>
          </p:cNvPr>
          <p:cNvSpPr>
            <a:spLocks noGrp="1"/>
          </p:cNvSpPr>
          <p:nvPr>
            <p:ph type="title"/>
          </p:nvPr>
        </p:nvSpPr>
        <p:spPr/>
        <p:txBody>
          <a:bodyPr/>
          <a:lstStyle/>
          <a:p>
            <a:r>
              <a:rPr lang="en-US"/>
              <a:t>Reichweite</a:t>
            </a:r>
          </a:p>
        </p:txBody>
      </p:sp>
      <p:graphicFrame>
        <p:nvGraphicFramePr>
          <p:cNvPr id="6" name="Chart Placeholder 5">
            <a:extLst>
              <a:ext uri="{FF2B5EF4-FFF2-40B4-BE49-F238E27FC236}">
                <a16:creationId xmlns:a16="http://schemas.microsoft.com/office/drawing/2014/main" id="{F7A7E405-3FAA-471F-8384-A73DB5386538}"/>
              </a:ext>
            </a:extLst>
          </p:cNvPr>
          <p:cNvGraphicFramePr>
            <a:graphicFrameLocks noGrp="1"/>
          </p:cNvGraphicFramePr>
          <p:nvPr>
            <p:ph type="chart" sz="quarter" idx="13"/>
            <p:extLst>
              <p:ext uri="{D42A27DB-BD31-4B8C-83A1-F6EECF244321}">
                <p14:modId xmlns:p14="http://schemas.microsoft.com/office/powerpoint/2010/main" val="16562273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FF73875-D7AB-4606-99DA-0DACAFE16C33}"/>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1C6FD50F-5EC2-4A9D-ABD8-090C8C8394B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838253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6A2BBD-697A-450A-BA8E-8C4EBD0F16D8}"/>
              </a:ext>
            </a:extLst>
          </p:cNvPr>
          <p:cNvSpPr>
            <a:spLocks noGrp="1"/>
          </p:cNvSpPr>
          <p:nvPr>
            <p:ph type="title"/>
          </p:nvPr>
        </p:nvSpPr>
        <p:spPr/>
        <p:txBody>
          <a:bodyPr/>
          <a:lstStyle/>
          <a:p>
            <a:r>
              <a:rPr lang="en-US"/>
              <a:t>Engagierte User</a:t>
            </a:r>
          </a:p>
        </p:txBody>
      </p:sp>
      <p:graphicFrame>
        <p:nvGraphicFramePr>
          <p:cNvPr id="6" name="Chart Placeholder 5">
            <a:extLst>
              <a:ext uri="{FF2B5EF4-FFF2-40B4-BE49-F238E27FC236}">
                <a16:creationId xmlns:a16="http://schemas.microsoft.com/office/drawing/2014/main" id="{1A4DDB63-A772-4C3A-B384-D2CAD4F0E415}"/>
              </a:ext>
            </a:extLst>
          </p:cNvPr>
          <p:cNvGraphicFramePr>
            <a:graphicFrameLocks noGrp="1"/>
          </p:cNvGraphicFramePr>
          <p:nvPr>
            <p:ph type="chart" sz="quarter" idx="13"/>
            <p:extLst>
              <p:ext uri="{D42A27DB-BD31-4B8C-83A1-F6EECF244321}">
                <p14:modId xmlns:p14="http://schemas.microsoft.com/office/powerpoint/2010/main" val="34659061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A3EE8D2-CA6D-4CF2-9450-86C38523E7FE}"/>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7911AACB-F482-4A08-A7C7-1D801AABD08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236623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11C9B1-1D92-486E-888D-80E6931A77E0}"/>
              </a:ext>
            </a:extLst>
          </p:cNvPr>
          <p:cNvSpPr>
            <a:spLocks noGrp="1"/>
          </p:cNvSpPr>
          <p:nvPr>
            <p:ph type="title"/>
          </p:nvPr>
        </p:nvSpPr>
        <p:spPr/>
        <p:txBody>
          <a:bodyPr/>
          <a:lstStyle/>
          <a:p>
            <a:r>
              <a:rPr lang="en-US"/>
              <a:t>Page Views</a:t>
            </a:r>
          </a:p>
        </p:txBody>
      </p:sp>
      <p:graphicFrame>
        <p:nvGraphicFramePr>
          <p:cNvPr id="6" name="Chart Placeholder 5">
            <a:extLst>
              <a:ext uri="{FF2B5EF4-FFF2-40B4-BE49-F238E27FC236}">
                <a16:creationId xmlns:a16="http://schemas.microsoft.com/office/drawing/2014/main" id="{E1D950CF-CCBA-49D8-9858-819FF0DC73F7}"/>
              </a:ext>
            </a:extLst>
          </p:cNvPr>
          <p:cNvGraphicFramePr>
            <a:graphicFrameLocks noGrp="1"/>
          </p:cNvGraphicFramePr>
          <p:nvPr>
            <p:ph type="chart" sz="quarter" idx="13"/>
            <p:extLst>
              <p:ext uri="{D42A27DB-BD31-4B8C-83A1-F6EECF244321}">
                <p14:modId xmlns:p14="http://schemas.microsoft.com/office/powerpoint/2010/main" val="28069583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F1F7B06-4B0F-4092-94BB-A6C9CA548C83}"/>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51BF718B-25BE-4E69-A229-288E25421BE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359308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36A26A-EAA5-40B9-B7F4-DC1F4A722CAF}"/>
              </a:ext>
            </a:extLst>
          </p:cNvPr>
          <p:cNvSpPr>
            <a:spLocks noGrp="1"/>
          </p:cNvSpPr>
          <p:nvPr>
            <p:ph type="title"/>
          </p:nvPr>
        </p:nvSpPr>
        <p:spPr/>
        <p:txBody>
          <a:bodyPr/>
          <a:lstStyle/>
          <a:p>
            <a:r>
              <a:rPr lang="en-US"/>
              <a:t>Direktnachrichten von Usern</a:t>
            </a:r>
          </a:p>
        </p:txBody>
      </p:sp>
      <p:graphicFrame>
        <p:nvGraphicFramePr>
          <p:cNvPr id="5" name="Table Placeholder 4">
            <a:extLst>
              <a:ext uri="{FF2B5EF4-FFF2-40B4-BE49-F238E27FC236}">
                <a16:creationId xmlns:a16="http://schemas.microsoft.com/office/drawing/2014/main" id="{1251F304-BB1B-4258-9459-F0437240C6D5}"/>
              </a:ext>
            </a:extLst>
          </p:cNvPr>
          <p:cNvGraphicFramePr>
            <a:graphicFrameLocks noGrp="1"/>
          </p:cNvGraphicFramePr>
          <p:nvPr>
            <p:ph type="tbl" sz="quarter" idx="13"/>
            <p:extLst>
              <p:ext uri="{D42A27DB-BD31-4B8C-83A1-F6EECF244321}">
                <p14:modId xmlns:p14="http://schemas.microsoft.com/office/powerpoint/2010/main" val="30850262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90530629"/>
                    </a:ext>
                  </a:extLst>
                </a:gridCol>
                <a:gridCol w="2057400">
                  <a:extLst>
                    <a:ext uri="{9D8B030D-6E8A-4147-A177-3AD203B41FA5}">
                      <a16:colId xmlns:a16="http://schemas.microsoft.com/office/drawing/2014/main" val="2146747697"/>
                    </a:ext>
                  </a:extLst>
                </a:gridCol>
                <a:gridCol w="822960">
                  <a:extLst>
                    <a:ext uri="{9D8B030D-6E8A-4147-A177-3AD203B41FA5}">
                      <a16:colId xmlns:a16="http://schemas.microsoft.com/office/drawing/2014/main" val="2918072376"/>
                    </a:ext>
                  </a:extLst>
                </a:gridCol>
                <a:gridCol w="1234440">
                  <a:extLst>
                    <a:ext uri="{9D8B030D-6E8A-4147-A177-3AD203B41FA5}">
                      <a16:colId xmlns:a16="http://schemas.microsoft.com/office/drawing/2014/main" val="1171521702"/>
                    </a:ext>
                  </a:extLst>
                </a:gridCol>
              </a:tblGrid>
              <a:tr h="370840">
                <a:tc>
                  <a:txBody>
                    <a:bodyPr/>
                    <a:lstStyle/>
                    <a:p>
                      <a:r>
                        <a:rPr lang="en-US" sz="1000"/>
                        <a:t>Message</a:t>
                      </a:r>
                    </a:p>
                  </a:txBody>
                  <a:tcPr/>
                </a:tc>
                <a:tc>
                  <a:txBody>
                    <a:bodyPr/>
                    <a:lstStyle/>
                    <a:p>
                      <a:r>
                        <a:rPr lang="en-US" sz="1000"/>
                        <a:t>First Page Reply</a:t>
                      </a:r>
                    </a:p>
                  </a:txBody>
                  <a:tcPr/>
                </a:tc>
                <a:tc>
                  <a:txBody>
                    <a:bodyPr/>
                    <a:lstStyle/>
                    <a:p>
                      <a:r>
                        <a:rPr lang="en-US" sz="1000"/>
                        <a:t>Messages</a:t>
                      </a:r>
                    </a:p>
                  </a:txBody>
                  <a:tcPr/>
                </a:tc>
                <a:tc>
                  <a:txBody>
                    <a:bodyPr/>
                    <a:lstStyle/>
                    <a:p>
                      <a:r>
                        <a:rPr lang="en-US" sz="1000"/>
                        <a:t>Response Time</a:t>
                      </a:r>
                    </a:p>
                  </a:txBody>
                  <a:tcPr/>
                </a:tc>
                <a:extLst>
                  <a:ext uri="{0D108BD9-81ED-4DB2-BD59-A6C34878D82A}">
                    <a16:rowId xmlns:a16="http://schemas.microsoft.com/office/drawing/2014/main" val="3113632200"/>
                  </a:ext>
                </a:extLst>
              </a:tr>
              <a:tr h="370840">
                <a:tc>
                  <a:txBody>
                    <a:bodyPr/>
                    <a:lstStyle/>
                    <a:p>
                      <a:r>
                        <a:rPr lang="en-US" sz="1000" b="1"/>
                        <a:t>Schmidt Automobile</a:t>
                      </a:r>
                      <a:r>
                        <a:rPr lang="en-US" sz="1000"/>
                        <a:t> got a message by </a:t>
                      </a:r>
                      <a:r>
                        <a:rPr lang="en-US" sz="1000" b="1"/>
                        <a:t>Michael Bachmaier - 2017-11-28 21:12:56</a:t>
                      </a:r>
                      <a:r>
                        <a:rPr lang="en-US" sz="1000"/>
                        <a:t>
</a:t>
                      </a:r>
                    </a:p>
                  </a:txBody>
                  <a:tcPr/>
                </a:tc>
                <a:tc>
                  <a:txBody>
                    <a:bodyPr/>
                    <a:lstStyle/>
                    <a:p>
                      <a:r>
                        <a:rPr lang="de-DE" sz="1000"/>
                        <a:t>Vielen Dank für deine Nachricht. Wir versuchen so gut und so schnell wie möglich zu antworten.</a:t>
                      </a:r>
                      <a:endParaRPr lang="en-US" sz="1000"/>
                    </a:p>
                  </a:txBody>
                  <a:tcPr/>
                </a:tc>
                <a:tc>
                  <a:txBody>
                    <a:bodyPr/>
                    <a:lstStyle/>
                    <a:p>
                      <a:r>
                        <a:rPr lang="en-US" sz="1000"/>
                        <a:t>3</a:t>
                      </a:r>
                    </a:p>
                  </a:txBody>
                  <a:tcPr/>
                </a:tc>
                <a:tc>
                  <a:txBody>
                    <a:bodyPr/>
                    <a:lstStyle/>
                    <a:p>
                      <a:r>
                        <a:rPr lang="en-US" sz="1000"/>
                        <a:t>11/28/2017 21:12:56</a:t>
                      </a:r>
                    </a:p>
                  </a:txBody>
                  <a:tcPr/>
                </a:tc>
                <a:extLst>
                  <a:ext uri="{0D108BD9-81ED-4DB2-BD59-A6C34878D82A}">
                    <a16:rowId xmlns:a16="http://schemas.microsoft.com/office/drawing/2014/main" val="442556951"/>
                  </a:ext>
                </a:extLst>
              </a:tr>
            </a:tbl>
          </a:graphicData>
        </a:graphic>
      </p:graphicFrame>
      <p:sp>
        <p:nvSpPr>
          <p:cNvPr id="4" name="Text Placeholder 3">
            <a:extLst>
              <a:ext uri="{FF2B5EF4-FFF2-40B4-BE49-F238E27FC236}">
                <a16:creationId xmlns:a16="http://schemas.microsoft.com/office/drawing/2014/main" id="{C68C3F1F-D6D3-4259-ADED-A09A3BB326A9}"/>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25811854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753C50-0AF6-4766-9518-3F401D07823C}"/>
              </a:ext>
            </a:extLst>
          </p:cNvPr>
          <p:cNvSpPr>
            <a:spLocks noGrp="1"/>
          </p:cNvSpPr>
          <p:nvPr>
            <p:ph type="title"/>
          </p:nvPr>
        </p:nvSpPr>
        <p:spPr/>
        <p:txBody>
          <a:bodyPr/>
          <a:lstStyle/>
          <a:p>
            <a:r>
              <a:rPr lang="en-US"/>
              <a:t>Page Fans Online</a:t>
            </a:r>
          </a:p>
        </p:txBody>
      </p:sp>
      <p:graphicFrame>
        <p:nvGraphicFramePr>
          <p:cNvPr id="6" name="Chart Placeholder 5">
            <a:extLst>
              <a:ext uri="{FF2B5EF4-FFF2-40B4-BE49-F238E27FC236}">
                <a16:creationId xmlns:a16="http://schemas.microsoft.com/office/drawing/2014/main" id="{9C9B7D62-19F7-4F45-9557-D798DA29A43B}"/>
              </a:ext>
            </a:extLst>
          </p:cNvPr>
          <p:cNvGraphicFramePr>
            <a:graphicFrameLocks noGrp="1"/>
          </p:cNvGraphicFramePr>
          <p:nvPr>
            <p:ph type="chart" sz="quarter" idx="13"/>
            <p:extLst>
              <p:ext uri="{D42A27DB-BD31-4B8C-83A1-F6EECF244321}">
                <p14:modId xmlns:p14="http://schemas.microsoft.com/office/powerpoint/2010/main" val="15603596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38CCC59-99EC-4B9C-8F73-8F2AF57779B9}"/>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40B19766-DA32-49A5-84C0-C0D5DBD2F8B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4456441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2F8419-4950-4B76-8F8A-65E6B31A4DA7}"/>
              </a:ext>
            </a:extLst>
          </p:cNvPr>
          <p:cNvSpPr>
            <a:spLocks noGrp="1"/>
          </p:cNvSpPr>
          <p:nvPr>
            <p:ph type="title"/>
          </p:nvPr>
        </p:nvSpPr>
        <p:spPr/>
        <p:txBody>
          <a:bodyPr/>
          <a:lstStyle/>
          <a:p>
            <a:r>
              <a:rPr lang="en-US"/>
              <a:t>FB Insights - Daily Impressions - 1 of 3</a:t>
            </a:r>
          </a:p>
        </p:txBody>
      </p:sp>
      <p:graphicFrame>
        <p:nvGraphicFramePr>
          <p:cNvPr id="5" name="Table Placeholder 4">
            <a:extLst>
              <a:ext uri="{FF2B5EF4-FFF2-40B4-BE49-F238E27FC236}">
                <a16:creationId xmlns:a16="http://schemas.microsoft.com/office/drawing/2014/main" id="{F4000848-19B8-4AF3-8AF7-8F596FA7A75A}"/>
              </a:ext>
            </a:extLst>
          </p:cNvPr>
          <p:cNvGraphicFramePr>
            <a:graphicFrameLocks noGrp="1"/>
          </p:cNvGraphicFramePr>
          <p:nvPr>
            <p:ph type="tbl" sz="quarter" idx="13"/>
            <p:extLst>
              <p:ext uri="{D42A27DB-BD31-4B8C-83A1-F6EECF244321}">
                <p14:modId xmlns:p14="http://schemas.microsoft.com/office/powerpoint/2010/main" val="2434415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616078908"/>
                    </a:ext>
                  </a:extLst>
                </a:gridCol>
                <a:gridCol w="2468880">
                  <a:extLst>
                    <a:ext uri="{9D8B030D-6E8A-4147-A177-3AD203B41FA5}">
                      <a16:colId xmlns:a16="http://schemas.microsoft.com/office/drawing/2014/main" val="2735305751"/>
                    </a:ext>
                  </a:extLst>
                </a:gridCol>
                <a:gridCol w="2468880">
                  <a:extLst>
                    <a:ext uri="{9D8B030D-6E8A-4147-A177-3AD203B41FA5}">
                      <a16:colId xmlns:a16="http://schemas.microsoft.com/office/drawing/2014/main" val="39076674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15857010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718</a:t>
                      </a:r>
                    </a:p>
                  </a:txBody>
                  <a:tcPr/>
                </a:tc>
                <a:extLst>
                  <a:ext uri="{0D108BD9-81ED-4DB2-BD59-A6C34878D82A}">
                    <a16:rowId xmlns:a16="http://schemas.microsoft.com/office/drawing/2014/main" val="3226014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2283</a:t>
                      </a:r>
                    </a:p>
                  </a:txBody>
                  <a:tcPr/>
                </a:tc>
                <a:extLst>
                  <a:ext uri="{0D108BD9-81ED-4DB2-BD59-A6C34878D82A}">
                    <a16:rowId xmlns:a16="http://schemas.microsoft.com/office/drawing/2014/main" val="4191535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3990</a:t>
                      </a:r>
                    </a:p>
                  </a:txBody>
                  <a:tcPr/>
                </a:tc>
                <a:extLst>
                  <a:ext uri="{0D108BD9-81ED-4DB2-BD59-A6C34878D82A}">
                    <a16:rowId xmlns:a16="http://schemas.microsoft.com/office/drawing/2014/main" val="15814980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3569</a:t>
                      </a:r>
                    </a:p>
                  </a:txBody>
                  <a:tcPr/>
                </a:tc>
                <a:extLst>
                  <a:ext uri="{0D108BD9-81ED-4DB2-BD59-A6C34878D82A}">
                    <a16:rowId xmlns:a16="http://schemas.microsoft.com/office/drawing/2014/main" val="19019899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3890</a:t>
                      </a:r>
                    </a:p>
                  </a:txBody>
                  <a:tcPr/>
                </a:tc>
                <a:extLst>
                  <a:ext uri="{0D108BD9-81ED-4DB2-BD59-A6C34878D82A}">
                    <a16:rowId xmlns:a16="http://schemas.microsoft.com/office/drawing/2014/main" val="17955129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3657</a:t>
                      </a:r>
                    </a:p>
                  </a:txBody>
                  <a:tcPr/>
                </a:tc>
                <a:extLst>
                  <a:ext uri="{0D108BD9-81ED-4DB2-BD59-A6C34878D82A}">
                    <a16:rowId xmlns:a16="http://schemas.microsoft.com/office/drawing/2014/main" val="17011215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2685</a:t>
                      </a:r>
                    </a:p>
                  </a:txBody>
                  <a:tcPr/>
                </a:tc>
                <a:extLst>
                  <a:ext uri="{0D108BD9-81ED-4DB2-BD59-A6C34878D82A}">
                    <a16:rowId xmlns:a16="http://schemas.microsoft.com/office/drawing/2014/main" val="21016258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2964</a:t>
                      </a:r>
                    </a:p>
                  </a:txBody>
                  <a:tcPr/>
                </a:tc>
                <a:extLst>
                  <a:ext uri="{0D108BD9-81ED-4DB2-BD59-A6C34878D82A}">
                    <a16:rowId xmlns:a16="http://schemas.microsoft.com/office/drawing/2014/main" val="42631692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3431</a:t>
                      </a:r>
                    </a:p>
                  </a:txBody>
                  <a:tcPr/>
                </a:tc>
                <a:extLst>
                  <a:ext uri="{0D108BD9-81ED-4DB2-BD59-A6C34878D82A}">
                    <a16:rowId xmlns:a16="http://schemas.microsoft.com/office/drawing/2014/main" val="1233298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3002</a:t>
                      </a:r>
                    </a:p>
                  </a:txBody>
                  <a:tcPr/>
                </a:tc>
                <a:extLst>
                  <a:ext uri="{0D108BD9-81ED-4DB2-BD59-A6C34878D82A}">
                    <a16:rowId xmlns:a16="http://schemas.microsoft.com/office/drawing/2014/main" val="1386692197"/>
                  </a:ext>
                </a:extLst>
              </a:tr>
            </a:tbl>
          </a:graphicData>
        </a:graphic>
      </p:graphicFrame>
      <p:sp>
        <p:nvSpPr>
          <p:cNvPr id="4" name="Text Placeholder 3">
            <a:extLst>
              <a:ext uri="{FF2B5EF4-FFF2-40B4-BE49-F238E27FC236}">
                <a16:creationId xmlns:a16="http://schemas.microsoft.com/office/drawing/2014/main" id="{D6B483C1-5FBD-47B6-9185-6DCE10D57F5B}"/>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33898091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C69C54-1FE0-47F7-874B-90232BD3AC2B}"/>
              </a:ext>
            </a:extLst>
          </p:cNvPr>
          <p:cNvSpPr>
            <a:spLocks noGrp="1"/>
          </p:cNvSpPr>
          <p:nvPr>
            <p:ph type="title"/>
          </p:nvPr>
        </p:nvSpPr>
        <p:spPr/>
        <p:txBody>
          <a:bodyPr/>
          <a:lstStyle/>
          <a:p>
            <a:r>
              <a:rPr lang="en-US"/>
              <a:t>FB Insights - Daily Impressions - 2 of 3</a:t>
            </a:r>
          </a:p>
        </p:txBody>
      </p:sp>
      <p:graphicFrame>
        <p:nvGraphicFramePr>
          <p:cNvPr id="5" name="Table Placeholder 4">
            <a:extLst>
              <a:ext uri="{FF2B5EF4-FFF2-40B4-BE49-F238E27FC236}">
                <a16:creationId xmlns:a16="http://schemas.microsoft.com/office/drawing/2014/main" id="{F63A3FF7-24CF-4FFF-BCBE-3B3D99A46D40}"/>
              </a:ext>
            </a:extLst>
          </p:cNvPr>
          <p:cNvGraphicFramePr>
            <a:graphicFrameLocks noGrp="1"/>
          </p:cNvGraphicFramePr>
          <p:nvPr>
            <p:ph type="tbl" sz="quarter" idx="13"/>
            <p:extLst>
              <p:ext uri="{D42A27DB-BD31-4B8C-83A1-F6EECF244321}">
                <p14:modId xmlns:p14="http://schemas.microsoft.com/office/powerpoint/2010/main" val="11596954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180752008"/>
                    </a:ext>
                  </a:extLst>
                </a:gridCol>
                <a:gridCol w="2468880">
                  <a:extLst>
                    <a:ext uri="{9D8B030D-6E8A-4147-A177-3AD203B41FA5}">
                      <a16:colId xmlns:a16="http://schemas.microsoft.com/office/drawing/2014/main" val="1135274777"/>
                    </a:ext>
                  </a:extLst>
                </a:gridCol>
                <a:gridCol w="2468880">
                  <a:extLst>
                    <a:ext uri="{9D8B030D-6E8A-4147-A177-3AD203B41FA5}">
                      <a16:colId xmlns:a16="http://schemas.microsoft.com/office/drawing/2014/main" val="42110397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31424332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3447</a:t>
                      </a:r>
                    </a:p>
                  </a:txBody>
                  <a:tcPr/>
                </a:tc>
                <a:extLst>
                  <a:ext uri="{0D108BD9-81ED-4DB2-BD59-A6C34878D82A}">
                    <a16:rowId xmlns:a16="http://schemas.microsoft.com/office/drawing/2014/main" val="36739865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3808</a:t>
                      </a:r>
                    </a:p>
                  </a:txBody>
                  <a:tcPr/>
                </a:tc>
                <a:extLst>
                  <a:ext uri="{0D108BD9-81ED-4DB2-BD59-A6C34878D82A}">
                    <a16:rowId xmlns:a16="http://schemas.microsoft.com/office/drawing/2014/main" val="16341680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3574</a:t>
                      </a:r>
                    </a:p>
                  </a:txBody>
                  <a:tcPr/>
                </a:tc>
                <a:extLst>
                  <a:ext uri="{0D108BD9-81ED-4DB2-BD59-A6C34878D82A}">
                    <a16:rowId xmlns:a16="http://schemas.microsoft.com/office/drawing/2014/main" val="14705648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3480</a:t>
                      </a:r>
                    </a:p>
                  </a:txBody>
                  <a:tcPr/>
                </a:tc>
                <a:extLst>
                  <a:ext uri="{0D108BD9-81ED-4DB2-BD59-A6C34878D82A}">
                    <a16:rowId xmlns:a16="http://schemas.microsoft.com/office/drawing/2014/main" val="6060027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3306</a:t>
                      </a:r>
                    </a:p>
                  </a:txBody>
                  <a:tcPr/>
                </a:tc>
                <a:extLst>
                  <a:ext uri="{0D108BD9-81ED-4DB2-BD59-A6C34878D82A}">
                    <a16:rowId xmlns:a16="http://schemas.microsoft.com/office/drawing/2014/main" val="39505546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4324</a:t>
                      </a:r>
                    </a:p>
                  </a:txBody>
                  <a:tcPr/>
                </a:tc>
                <a:extLst>
                  <a:ext uri="{0D108BD9-81ED-4DB2-BD59-A6C34878D82A}">
                    <a16:rowId xmlns:a16="http://schemas.microsoft.com/office/drawing/2014/main" val="19601691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2280</a:t>
                      </a:r>
                    </a:p>
                  </a:txBody>
                  <a:tcPr/>
                </a:tc>
                <a:extLst>
                  <a:ext uri="{0D108BD9-81ED-4DB2-BD59-A6C34878D82A}">
                    <a16:rowId xmlns:a16="http://schemas.microsoft.com/office/drawing/2014/main" val="3575305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1756</a:t>
                      </a:r>
                    </a:p>
                  </a:txBody>
                  <a:tcPr/>
                </a:tc>
                <a:extLst>
                  <a:ext uri="{0D108BD9-81ED-4DB2-BD59-A6C34878D82A}">
                    <a16:rowId xmlns:a16="http://schemas.microsoft.com/office/drawing/2014/main" val="11080186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2282</a:t>
                      </a:r>
                    </a:p>
                  </a:txBody>
                  <a:tcPr/>
                </a:tc>
                <a:extLst>
                  <a:ext uri="{0D108BD9-81ED-4DB2-BD59-A6C34878D82A}">
                    <a16:rowId xmlns:a16="http://schemas.microsoft.com/office/drawing/2014/main" val="11699070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3122</a:t>
                      </a:r>
                    </a:p>
                  </a:txBody>
                  <a:tcPr/>
                </a:tc>
                <a:extLst>
                  <a:ext uri="{0D108BD9-81ED-4DB2-BD59-A6C34878D82A}">
                    <a16:rowId xmlns:a16="http://schemas.microsoft.com/office/drawing/2014/main" val="1049307991"/>
                  </a:ext>
                </a:extLst>
              </a:tr>
            </a:tbl>
          </a:graphicData>
        </a:graphic>
      </p:graphicFrame>
      <p:sp>
        <p:nvSpPr>
          <p:cNvPr id="4" name="Text Placeholder 3">
            <a:extLst>
              <a:ext uri="{FF2B5EF4-FFF2-40B4-BE49-F238E27FC236}">
                <a16:creationId xmlns:a16="http://schemas.microsoft.com/office/drawing/2014/main" id="{632C2FBF-15D5-41B4-A36A-11C2B53933B6}"/>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113442916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A45484-6B52-46CC-90A3-3F0754278E8C}"/>
              </a:ext>
            </a:extLst>
          </p:cNvPr>
          <p:cNvSpPr>
            <a:spLocks noGrp="1"/>
          </p:cNvSpPr>
          <p:nvPr>
            <p:ph type="title"/>
          </p:nvPr>
        </p:nvSpPr>
        <p:spPr/>
        <p:txBody>
          <a:bodyPr/>
          <a:lstStyle/>
          <a:p>
            <a:r>
              <a:rPr lang="en-US"/>
              <a:t>FB Insights - Daily Impressions - 3 of 3</a:t>
            </a:r>
          </a:p>
        </p:txBody>
      </p:sp>
      <p:graphicFrame>
        <p:nvGraphicFramePr>
          <p:cNvPr id="5" name="Table Placeholder 4">
            <a:extLst>
              <a:ext uri="{FF2B5EF4-FFF2-40B4-BE49-F238E27FC236}">
                <a16:creationId xmlns:a16="http://schemas.microsoft.com/office/drawing/2014/main" id="{2E0658AC-42A1-4EC5-B79D-ECD1957AE043}"/>
              </a:ext>
            </a:extLst>
          </p:cNvPr>
          <p:cNvGraphicFramePr>
            <a:graphicFrameLocks noGrp="1"/>
          </p:cNvGraphicFramePr>
          <p:nvPr>
            <p:ph type="tbl" sz="quarter" idx="13"/>
            <p:extLst>
              <p:ext uri="{D42A27DB-BD31-4B8C-83A1-F6EECF244321}">
                <p14:modId xmlns:p14="http://schemas.microsoft.com/office/powerpoint/2010/main" val="29384945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781834201"/>
                    </a:ext>
                  </a:extLst>
                </a:gridCol>
                <a:gridCol w="2468880">
                  <a:extLst>
                    <a:ext uri="{9D8B030D-6E8A-4147-A177-3AD203B41FA5}">
                      <a16:colId xmlns:a16="http://schemas.microsoft.com/office/drawing/2014/main" val="707815197"/>
                    </a:ext>
                  </a:extLst>
                </a:gridCol>
                <a:gridCol w="2468880">
                  <a:extLst>
                    <a:ext uri="{9D8B030D-6E8A-4147-A177-3AD203B41FA5}">
                      <a16:colId xmlns:a16="http://schemas.microsoft.com/office/drawing/2014/main" val="2501592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11822241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2908</a:t>
                      </a:r>
                    </a:p>
                  </a:txBody>
                  <a:tcPr/>
                </a:tc>
                <a:extLst>
                  <a:ext uri="{0D108BD9-81ED-4DB2-BD59-A6C34878D82A}">
                    <a16:rowId xmlns:a16="http://schemas.microsoft.com/office/drawing/2014/main" val="21137705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1495</a:t>
                      </a:r>
                    </a:p>
                  </a:txBody>
                  <a:tcPr/>
                </a:tc>
                <a:extLst>
                  <a:ext uri="{0D108BD9-81ED-4DB2-BD59-A6C34878D82A}">
                    <a16:rowId xmlns:a16="http://schemas.microsoft.com/office/drawing/2014/main" val="24281431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extLst>
                  <a:ext uri="{0D108BD9-81ED-4DB2-BD59-A6C34878D82A}">
                    <a16:rowId xmlns:a16="http://schemas.microsoft.com/office/drawing/2014/main" val="41688179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a:t>
                      </a:r>
                    </a:p>
                  </a:txBody>
                  <a:tcPr/>
                </a:tc>
                <a:extLst>
                  <a:ext uri="{0D108BD9-81ED-4DB2-BD59-A6C34878D82A}">
                    <a16:rowId xmlns:a16="http://schemas.microsoft.com/office/drawing/2014/main" val="18555993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extLst>
                  <a:ext uri="{0D108BD9-81ED-4DB2-BD59-A6C34878D82A}">
                    <a16:rowId xmlns:a16="http://schemas.microsoft.com/office/drawing/2014/main" val="2081219059"/>
                  </a:ext>
                </a:extLst>
              </a:tr>
            </a:tbl>
          </a:graphicData>
        </a:graphic>
      </p:graphicFrame>
      <p:sp>
        <p:nvSpPr>
          <p:cNvPr id="4" name="Text Placeholder 3">
            <a:extLst>
              <a:ext uri="{FF2B5EF4-FFF2-40B4-BE49-F238E27FC236}">
                <a16:creationId xmlns:a16="http://schemas.microsoft.com/office/drawing/2014/main" id="{C9598039-D500-4BFD-9335-CF70DC523D6F}"/>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14127244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7FB190-C8EA-4B9A-95C4-00D3218E19F3}"/>
              </a:ext>
            </a:extLst>
          </p:cNvPr>
          <p:cNvSpPr>
            <a:spLocks noGrp="1"/>
          </p:cNvSpPr>
          <p:nvPr>
            <p:ph type="title"/>
          </p:nvPr>
        </p:nvSpPr>
        <p:spPr/>
        <p:txBody>
          <a:bodyPr/>
          <a:lstStyle/>
          <a:p>
            <a:r>
              <a:rPr lang="en-US"/>
              <a:t>FB Insights - Daily Reach - 1 of 3</a:t>
            </a:r>
          </a:p>
        </p:txBody>
      </p:sp>
      <p:graphicFrame>
        <p:nvGraphicFramePr>
          <p:cNvPr id="5" name="Table Placeholder 4">
            <a:extLst>
              <a:ext uri="{FF2B5EF4-FFF2-40B4-BE49-F238E27FC236}">
                <a16:creationId xmlns:a16="http://schemas.microsoft.com/office/drawing/2014/main" id="{89349581-79CD-4112-A799-6C87C8C91F63}"/>
              </a:ext>
            </a:extLst>
          </p:cNvPr>
          <p:cNvGraphicFramePr>
            <a:graphicFrameLocks noGrp="1"/>
          </p:cNvGraphicFramePr>
          <p:nvPr>
            <p:ph type="tbl" sz="quarter" idx="13"/>
            <p:extLst>
              <p:ext uri="{D42A27DB-BD31-4B8C-83A1-F6EECF244321}">
                <p14:modId xmlns:p14="http://schemas.microsoft.com/office/powerpoint/2010/main" val="21262531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874895965"/>
                    </a:ext>
                  </a:extLst>
                </a:gridCol>
                <a:gridCol w="2468880">
                  <a:extLst>
                    <a:ext uri="{9D8B030D-6E8A-4147-A177-3AD203B41FA5}">
                      <a16:colId xmlns:a16="http://schemas.microsoft.com/office/drawing/2014/main" val="2878387802"/>
                    </a:ext>
                  </a:extLst>
                </a:gridCol>
                <a:gridCol w="2468880">
                  <a:extLst>
                    <a:ext uri="{9D8B030D-6E8A-4147-A177-3AD203B41FA5}">
                      <a16:colId xmlns:a16="http://schemas.microsoft.com/office/drawing/2014/main" val="9081269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7403217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a:t>
                      </a:r>
                    </a:p>
                  </a:txBody>
                  <a:tcPr/>
                </a:tc>
                <a:extLst>
                  <a:ext uri="{0D108BD9-81ED-4DB2-BD59-A6C34878D82A}">
                    <a16:rowId xmlns:a16="http://schemas.microsoft.com/office/drawing/2014/main" val="37127752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1531</a:t>
                      </a:r>
                    </a:p>
                  </a:txBody>
                  <a:tcPr/>
                </a:tc>
                <a:extLst>
                  <a:ext uri="{0D108BD9-81ED-4DB2-BD59-A6C34878D82A}">
                    <a16:rowId xmlns:a16="http://schemas.microsoft.com/office/drawing/2014/main" val="7348547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3050</a:t>
                      </a:r>
                    </a:p>
                  </a:txBody>
                  <a:tcPr/>
                </a:tc>
                <a:extLst>
                  <a:ext uri="{0D108BD9-81ED-4DB2-BD59-A6C34878D82A}">
                    <a16:rowId xmlns:a16="http://schemas.microsoft.com/office/drawing/2014/main" val="11373954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2937</a:t>
                      </a:r>
                    </a:p>
                  </a:txBody>
                  <a:tcPr/>
                </a:tc>
                <a:extLst>
                  <a:ext uri="{0D108BD9-81ED-4DB2-BD59-A6C34878D82A}">
                    <a16:rowId xmlns:a16="http://schemas.microsoft.com/office/drawing/2014/main" val="29364359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2792</a:t>
                      </a:r>
                    </a:p>
                  </a:txBody>
                  <a:tcPr/>
                </a:tc>
                <a:extLst>
                  <a:ext uri="{0D108BD9-81ED-4DB2-BD59-A6C34878D82A}">
                    <a16:rowId xmlns:a16="http://schemas.microsoft.com/office/drawing/2014/main" val="6511746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2780</a:t>
                      </a:r>
                    </a:p>
                  </a:txBody>
                  <a:tcPr/>
                </a:tc>
                <a:extLst>
                  <a:ext uri="{0D108BD9-81ED-4DB2-BD59-A6C34878D82A}">
                    <a16:rowId xmlns:a16="http://schemas.microsoft.com/office/drawing/2014/main" val="4902415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2335</a:t>
                      </a:r>
                    </a:p>
                  </a:txBody>
                  <a:tcPr/>
                </a:tc>
                <a:extLst>
                  <a:ext uri="{0D108BD9-81ED-4DB2-BD59-A6C34878D82A}">
                    <a16:rowId xmlns:a16="http://schemas.microsoft.com/office/drawing/2014/main" val="2210829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2521</a:t>
                      </a:r>
                    </a:p>
                  </a:txBody>
                  <a:tcPr/>
                </a:tc>
                <a:extLst>
                  <a:ext uri="{0D108BD9-81ED-4DB2-BD59-A6C34878D82A}">
                    <a16:rowId xmlns:a16="http://schemas.microsoft.com/office/drawing/2014/main" val="449790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2976</a:t>
                      </a:r>
                    </a:p>
                  </a:txBody>
                  <a:tcPr/>
                </a:tc>
                <a:extLst>
                  <a:ext uri="{0D108BD9-81ED-4DB2-BD59-A6C34878D82A}">
                    <a16:rowId xmlns:a16="http://schemas.microsoft.com/office/drawing/2014/main" val="8617396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2566</a:t>
                      </a:r>
                    </a:p>
                  </a:txBody>
                  <a:tcPr/>
                </a:tc>
                <a:extLst>
                  <a:ext uri="{0D108BD9-81ED-4DB2-BD59-A6C34878D82A}">
                    <a16:rowId xmlns:a16="http://schemas.microsoft.com/office/drawing/2014/main" val="61658456"/>
                  </a:ext>
                </a:extLst>
              </a:tr>
            </a:tbl>
          </a:graphicData>
        </a:graphic>
      </p:graphicFrame>
      <p:sp>
        <p:nvSpPr>
          <p:cNvPr id="4" name="Text Placeholder 3">
            <a:extLst>
              <a:ext uri="{FF2B5EF4-FFF2-40B4-BE49-F238E27FC236}">
                <a16:creationId xmlns:a16="http://schemas.microsoft.com/office/drawing/2014/main" id="{872D7DF8-AF0F-44F1-81BF-F0AB9194D63C}"/>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233670029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E2AC12-4675-43C9-AC8E-09F870973F31}"/>
              </a:ext>
            </a:extLst>
          </p:cNvPr>
          <p:cNvSpPr>
            <a:spLocks noGrp="1"/>
          </p:cNvSpPr>
          <p:nvPr>
            <p:ph type="title"/>
          </p:nvPr>
        </p:nvSpPr>
        <p:spPr/>
        <p:txBody>
          <a:bodyPr/>
          <a:lstStyle/>
          <a:p>
            <a:r>
              <a:rPr lang="en-US"/>
              <a:t>FB Insights - Daily Reach - 2 of 3</a:t>
            </a:r>
          </a:p>
        </p:txBody>
      </p:sp>
      <p:graphicFrame>
        <p:nvGraphicFramePr>
          <p:cNvPr id="5" name="Table Placeholder 4">
            <a:extLst>
              <a:ext uri="{FF2B5EF4-FFF2-40B4-BE49-F238E27FC236}">
                <a16:creationId xmlns:a16="http://schemas.microsoft.com/office/drawing/2014/main" id="{B8709BD3-3A28-47BF-83A5-7A35A256BA37}"/>
              </a:ext>
            </a:extLst>
          </p:cNvPr>
          <p:cNvGraphicFramePr>
            <a:graphicFrameLocks noGrp="1"/>
          </p:cNvGraphicFramePr>
          <p:nvPr>
            <p:ph type="tbl" sz="quarter" idx="13"/>
            <p:extLst>
              <p:ext uri="{D42A27DB-BD31-4B8C-83A1-F6EECF244321}">
                <p14:modId xmlns:p14="http://schemas.microsoft.com/office/powerpoint/2010/main" val="34264721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317219255"/>
                    </a:ext>
                  </a:extLst>
                </a:gridCol>
                <a:gridCol w="2468880">
                  <a:extLst>
                    <a:ext uri="{9D8B030D-6E8A-4147-A177-3AD203B41FA5}">
                      <a16:colId xmlns:a16="http://schemas.microsoft.com/office/drawing/2014/main" val="2813417519"/>
                    </a:ext>
                  </a:extLst>
                </a:gridCol>
                <a:gridCol w="2468880">
                  <a:extLst>
                    <a:ext uri="{9D8B030D-6E8A-4147-A177-3AD203B41FA5}">
                      <a16:colId xmlns:a16="http://schemas.microsoft.com/office/drawing/2014/main" val="28027594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4320410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2839</a:t>
                      </a:r>
                    </a:p>
                  </a:txBody>
                  <a:tcPr/>
                </a:tc>
                <a:extLst>
                  <a:ext uri="{0D108BD9-81ED-4DB2-BD59-A6C34878D82A}">
                    <a16:rowId xmlns:a16="http://schemas.microsoft.com/office/drawing/2014/main" val="34482579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3094</a:t>
                      </a:r>
                    </a:p>
                  </a:txBody>
                  <a:tcPr/>
                </a:tc>
                <a:extLst>
                  <a:ext uri="{0D108BD9-81ED-4DB2-BD59-A6C34878D82A}">
                    <a16:rowId xmlns:a16="http://schemas.microsoft.com/office/drawing/2014/main" val="1419711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2827</a:t>
                      </a:r>
                    </a:p>
                  </a:txBody>
                  <a:tcPr/>
                </a:tc>
                <a:extLst>
                  <a:ext uri="{0D108BD9-81ED-4DB2-BD59-A6C34878D82A}">
                    <a16:rowId xmlns:a16="http://schemas.microsoft.com/office/drawing/2014/main" val="20609532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2768</a:t>
                      </a:r>
                    </a:p>
                  </a:txBody>
                  <a:tcPr/>
                </a:tc>
                <a:extLst>
                  <a:ext uri="{0D108BD9-81ED-4DB2-BD59-A6C34878D82A}">
                    <a16:rowId xmlns:a16="http://schemas.microsoft.com/office/drawing/2014/main" val="4844755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2667</a:t>
                      </a:r>
                    </a:p>
                  </a:txBody>
                  <a:tcPr/>
                </a:tc>
                <a:extLst>
                  <a:ext uri="{0D108BD9-81ED-4DB2-BD59-A6C34878D82A}">
                    <a16:rowId xmlns:a16="http://schemas.microsoft.com/office/drawing/2014/main" val="13202335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3182</a:t>
                      </a:r>
                    </a:p>
                  </a:txBody>
                  <a:tcPr/>
                </a:tc>
                <a:extLst>
                  <a:ext uri="{0D108BD9-81ED-4DB2-BD59-A6C34878D82A}">
                    <a16:rowId xmlns:a16="http://schemas.microsoft.com/office/drawing/2014/main" val="8116064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1993</a:t>
                      </a:r>
                    </a:p>
                  </a:txBody>
                  <a:tcPr/>
                </a:tc>
                <a:extLst>
                  <a:ext uri="{0D108BD9-81ED-4DB2-BD59-A6C34878D82A}">
                    <a16:rowId xmlns:a16="http://schemas.microsoft.com/office/drawing/2014/main" val="30940616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1599</a:t>
                      </a:r>
                    </a:p>
                  </a:txBody>
                  <a:tcPr/>
                </a:tc>
                <a:extLst>
                  <a:ext uri="{0D108BD9-81ED-4DB2-BD59-A6C34878D82A}">
                    <a16:rowId xmlns:a16="http://schemas.microsoft.com/office/drawing/2014/main" val="16211468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2001</a:t>
                      </a:r>
                    </a:p>
                  </a:txBody>
                  <a:tcPr/>
                </a:tc>
                <a:extLst>
                  <a:ext uri="{0D108BD9-81ED-4DB2-BD59-A6C34878D82A}">
                    <a16:rowId xmlns:a16="http://schemas.microsoft.com/office/drawing/2014/main" val="33176436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2199</a:t>
                      </a:r>
                    </a:p>
                  </a:txBody>
                  <a:tcPr/>
                </a:tc>
                <a:extLst>
                  <a:ext uri="{0D108BD9-81ED-4DB2-BD59-A6C34878D82A}">
                    <a16:rowId xmlns:a16="http://schemas.microsoft.com/office/drawing/2014/main" val="447693431"/>
                  </a:ext>
                </a:extLst>
              </a:tr>
            </a:tbl>
          </a:graphicData>
        </a:graphic>
      </p:graphicFrame>
      <p:sp>
        <p:nvSpPr>
          <p:cNvPr id="4" name="Text Placeholder 3">
            <a:extLst>
              <a:ext uri="{FF2B5EF4-FFF2-40B4-BE49-F238E27FC236}">
                <a16:creationId xmlns:a16="http://schemas.microsoft.com/office/drawing/2014/main" id="{2EC54CA5-C30D-4906-8EFA-73EC8EFEB2CC}"/>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139500182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8B4239-462D-4A2D-8E38-E4C3D885B930}"/>
              </a:ext>
            </a:extLst>
          </p:cNvPr>
          <p:cNvSpPr>
            <a:spLocks noGrp="1"/>
          </p:cNvSpPr>
          <p:nvPr>
            <p:ph type="title"/>
          </p:nvPr>
        </p:nvSpPr>
        <p:spPr/>
        <p:txBody>
          <a:bodyPr/>
          <a:lstStyle/>
          <a:p>
            <a:r>
              <a:rPr lang="en-US"/>
              <a:t>FB Insights - Daily Reach - 3 of 3</a:t>
            </a:r>
          </a:p>
        </p:txBody>
      </p:sp>
      <p:graphicFrame>
        <p:nvGraphicFramePr>
          <p:cNvPr id="5" name="Table Placeholder 4">
            <a:extLst>
              <a:ext uri="{FF2B5EF4-FFF2-40B4-BE49-F238E27FC236}">
                <a16:creationId xmlns:a16="http://schemas.microsoft.com/office/drawing/2014/main" id="{CB2AF6EC-1E7F-4550-A277-450243BE4094}"/>
              </a:ext>
            </a:extLst>
          </p:cNvPr>
          <p:cNvGraphicFramePr>
            <a:graphicFrameLocks noGrp="1"/>
          </p:cNvGraphicFramePr>
          <p:nvPr>
            <p:ph type="tbl" sz="quarter" idx="13"/>
            <p:extLst>
              <p:ext uri="{D42A27DB-BD31-4B8C-83A1-F6EECF244321}">
                <p14:modId xmlns:p14="http://schemas.microsoft.com/office/powerpoint/2010/main" val="33777043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94685317"/>
                    </a:ext>
                  </a:extLst>
                </a:gridCol>
                <a:gridCol w="2468880">
                  <a:extLst>
                    <a:ext uri="{9D8B030D-6E8A-4147-A177-3AD203B41FA5}">
                      <a16:colId xmlns:a16="http://schemas.microsoft.com/office/drawing/2014/main" val="3055946900"/>
                    </a:ext>
                  </a:extLst>
                </a:gridCol>
                <a:gridCol w="2468880">
                  <a:extLst>
                    <a:ext uri="{9D8B030D-6E8A-4147-A177-3AD203B41FA5}">
                      <a16:colId xmlns:a16="http://schemas.microsoft.com/office/drawing/2014/main" val="34381482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395003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2132</a:t>
                      </a:r>
                    </a:p>
                  </a:txBody>
                  <a:tcPr/>
                </a:tc>
                <a:extLst>
                  <a:ext uri="{0D108BD9-81ED-4DB2-BD59-A6C34878D82A}">
                    <a16:rowId xmlns:a16="http://schemas.microsoft.com/office/drawing/2014/main" val="14657556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1322</a:t>
                      </a:r>
                    </a:p>
                  </a:txBody>
                  <a:tcPr/>
                </a:tc>
                <a:extLst>
                  <a:ext uri="{0D108BD9-81ED-4DB2-BD59-A6C34878D82A}">
                    <a16:rowId xmlns:a16="http://schemas.microsoft.com/office/drawing/2014/main" val="5980742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extLst>
                  <a:ext uri="{0D108BD9-81ED-4DB2-BD59-A6C34878D82A}">
                    <a16:rowId xmlns:a16="http://schemas.microsoft.com/office/drawing/2014/main" val="15160231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a:t>
                      </a:r>
                    </a:p>
                  </a:txBody>
                  <a:tcPr/>
                </a:tc>
                <a:extLst>
                  <a:ext uri="{0D108BD9-81ED-4DB2-BD59-A6C34878D82A}">
                    <a16:rowId xmlns:a16="http://schemas.microsoft.com/office/drawing/2014/main" val="26106347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Schmidt Automobile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extLst>
                  <a:ext uri="{0D108BD9-81ED-4DB2-BD59-A6C34878D82A}">
                    <a16:rowId xmlns:a16="http://schemas.microsoft.com/office/drawing/2014/main" val="1569547886"/>
                  </a:ext>
                </a:extLst>
              </a:tr>
            </a:tbl>
          </a:graphicData>
        </a:graphic>
      </p:graphicFrame>
      <p:sp>
        <p:nvSpPr>
          <p:cNvPr id="4" name="Text Placeholder 3">
            <a:extLst>
              <a:ext uri="{FF2B5EF4-FFF2-40B4-BE49-F238E27FC236}">
                <a16:creationId xmlns:a16="http://schemas.microsoft.com/office/drawing/2014/main" id="{586BA75C-37CA-4754-9125-F39C18B7C957}"/>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220332863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6C0560-9D73-472C-9CD8-05AB6D68ADFD}"/>
              </a:ext>
            </a:extLst>
          </p:cNvPr>
          <p:cNvSpPr>
            <a:spLocks noGrp="1"/>
          </p:cNvSpPr>
          <p:nvPr>
            <p:ph type="title"/>
          </p:nvPr>
        </p:nvSpPr>
        <p:spPr/>
        <p:txBody>
          <a:bodyPr/>
          <a:lstStyle/>
          <a:p>
            <a:r>
              <a:rPr lang="en-US"/>
              <a:t>Facebook Reach</a:t>
            </a:r>
          </a:p>
        </p:txBody>
      </p:sp>
      <p:graphicFrame>
        <p:nvGraphicFramePr>
          <p:cNvPr id="6" name="Chart Placeholder 5">
            <a:extLst>
              <a:ext uri="{FF2B5EF4-FFF2-40B4-BE49-F238E27FC236}">
                <a16:creationId xmlns:a16="http://schemas.microsoft.com/office/drawing/2014/main" id="{F57A4C54-6E05-4967-841A-14D0BE24A90E}"/>
              </a:ext>
            </a:extLst>
          </p:cNvPr>
          <p:cNvGraphicFramePr>
            <a:graphicFrameLocks noGrp="1"/>
          </p:cNvGraphicFramePr>
          <p:nvPr>
            <p:ph type="chart" sz="quarter" idx="13"/>
            <p:extLst>
              <p:ext uri="{D42A27DB-BD31-4B8C-83A1-F6EECF244321}">
                <p14:modId xmlns:p14="http://schemas.microsoft.com/office/powerpoint/2010/main" val="38215067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56683D5-1FF6-40EB-B758-2258657CB717}"/>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B6B1EBD4-108A-4C39-BA9D-720C0B11B53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1716399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1053</Words>
  <Application>Microsoft Office PowerPoint</Application>
  <PresentationFormat>On-screen Show (4:3)</PresentationFormat>
  <Paragraphs>563</Paragraphs>
  <Slides>36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36</vt:i4>
      </vt:variant>
    </vt:vector>
  </HeadingPairs>
  <TitlesOfParts>
    <vt:vector size="39" baseType="lpstr">
      <vt:lpstr>Arial</vt:lpstr>
      <vt:lpstr>Calibri</vt:lpstr>
      <vt:lpstr>quintly_template</vt:lpstr>
      <vt:lpstr>Facebook Page Report</vt:lpstr>
      <vt:lpstr>Wichtigste Werte (KPI's)</vt:lpstr>
      <vt:lpstr>Fans (Übersicht)</vt:lpstr>
      <vt:lpstr>Key Metrics Table w. User Post RR</vt:lpstr>
      <vt:lpstr>Facebook Fans Total</vt:lpstr>
      <vt:lpstr>Fanwachstum</vt:lpstr>
      <vt:lpstr>Verlorene Fans</vt:lpstr>
      <vt:lpstr>Eigene Beiträge (Postings) - 1 of 4</vt:lpstr>
      <vt:lpstr>Eigene Beiträge (Postings) - 2 of 4</vt:lpstr>
      <vt:lpstr>Eigene Beiträge (Postings) - 3 of 4</vt:lpstr>
      <vt:lpstr>Eigene Beiträge (Postings) - 4 of 4</vt:lpstr>
      <vt:lpstr>Eigene Beiträge (Postings) + Reactions - 1 of 4</vt:lpstr>
      <vt:lpstr>Eigene Beiträge (Postings) + Reactions - 2 of 4</vt:lpstr>
      <vt:lpstr>Eigene Beiträge (Postings) + Reactions - 3 of 4</vt:lpstr>
      <vt:lpstr>Eigene Beiträge (Postings) + Reactions - 4 of 4</vt:lpstr>
      <vt:lpstr>Postings/Wochentag</vt:lpstr>
      <vt:lpstr>Interaktionsrate</vt:lpstr>
      <vt:lpstr>Postingtypen (Verteilung)</vt:lpstr>
      <vt:lpstr>Interaktionsrate/Postingtyp</vt:lpstr>
      <vt:lpstr>Antwortzeit</vt:lpstr>
      <vt:lpstr>Wichtige Influencer</vt:lpstr>
      <vt:lpstr>Facebook Check Ins</vt:lpstr>
      <vt:lpstr>Fan Demographie</vt:lpstr>
      <vt:lpstr>Impressionen</vt:lpstr>
      <vt:lpstr>Reichweite</vt:lpstr>
      <vt:lpstr>Engagierte User</vt:lpstr>
      <vt:lpstr>Page Views</vt:lpstr>
      <vt:lpstr>Direktnachrichten von Usern</vt:lpstr>
      <vt:lpstr>Page Fans Online</vt:lpstr>
      <vt:lpstr>FB Insights - Daily Impressions - 1 of 3</vt:lpstr>
      <vt:lpstr>FB Insights - Daily Impressions - 2 of 3</vt:lpstr>
      <vt:lpstr>FB Insights - Daily Impressions - 3 of 3</vt:lpstr>
      <vt:lpstr>FB Insights - Daily Reach - 1 of 3</vt:lpstr>
      <vt:lpstr>FB Insights - Daily Reach - 2 of 3</vt:lpstr>
      <vt:lpstr>FB Insights - Daily Reach - 3 of 3</vt:lpstr>
      <vt:lpstr>Facebook Reach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Page Report</dc:title>
  <dc:creator>Administrator</dc:creator>
  <cp:lastModifiedBy>Administrator</cp:lastModifiedBy>
  <cp:revision>1</cp:revision>
  <dcterms:created xsi:type="dcterms:W3CDTF">2017-12-03T18:49:06Z</dcterms:created>
  <dcterms:modified xsi:type="dcterms:W3CDTF">2017-12-03T18:49:57Z</dcterms:modified>
</cp:coreProperties>
</file>