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1" r:id="rId15"/>
    <p:sldId id="272" r:id="rId16"/>
    <p:sldId id="273" r:id="rId17"/>
    <p:sldId id="274" r:id="rId18"/>
    <p:sldId id="275" r:id="rId19"/>
    <p:sldId id="276" r:id="rId20"/>
    <p:sldId id="277" r:id="rId21"/>
    <p:sldId id="278" r:id="rId22"/>
    <p:sldId id="279" r:id="rId23"/>
    <p:sldId id="280" r:id="rId24"/>
    <p:sldId id="281" r:id="rId25"/>
    <p:sldId id="282" r:id="rId26"/>
    <p:sldId id="283" r:id="rId27"/>
    <p:sldId id="285" r:id="rId28"/>
    <p:sldId id="286" r:id="rId29"/>
    <p:sldId id="287" r:id="rId30"/>
    <p:sldId id="288" r:id="rId31"/>
    <p:sldId id="289" r:id="rId32"/>
    <p:sldId id="290" r:id="rId33"/>
    <p:sldId id="291" r:id="rId34"/>
    <p:sldId id="292" r:id="rId35"/>
    <p:sldId id="293" r:id="rId36"/>
    <p:sldId id="294" r:id="rId37"/>
    <p:sldId id="296" r:id="rId38"/>
    <p:sldId id="297" r:id="rId39"/>
    <p:sldId id="298" r:id="rId40"/>
    <p:sldId id="300" r:id="rId41"/>
    <p:sldId id="301" r:id="rId42"/>
    <p:sldId id="302" r:id="rId43"/>
    <p:sldId id="303" r:id="rId44"/>
  </p:sldIdLst>
  <p:sldSz cx="9144000" cy="6858000" type="screen4x3"/>
  <p:notesSz cx="6858000" cy="9144000"/>
  <p:embeddedFontLst>
    <p:embeddedFont>
      <p:font typeface="Calibri" panose="020F0502020204030204" pitchFamily="34" charset="0"/>
      <p:regular r:id="rId45"/>
      <p:bold r:id="rId46"/>
      <p:italic r:id="rId47"/>
      <p:boldItalic r:id="rId4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48"/>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font" Target="fonts/font3.fntdata"/><Relationship Id="rId50"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1.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font" Target="fonts/font4.fntdata"/><Relationship Id="rId8" Type="http://schemas.openxmlformats.org/officeDocument/2006/relationships/slide" Target="slides/slide7.xml"/><Relationship Id="rId51"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Strauss</c:v>
                </c:pt>
              </c:strCache>
            </c:strRef>
          </c:tx>
          <c:spPr>
            <a:ln w="28575" cap="rnd">
              <a:solidFill>
                <a:schemeClr val="accent1"/>
              </a:solidFill>
              <a:round/>
            </a:ln>
            <a:effectLst/>
          </c:spPr>
          <c:marker>
            <c:symbol val="none"/>
          </c:marker>
          <c:cat>
            <c:numRef>
              <c:f>Sheet1!$A$2:$A$31</c:f>
              <c:numCache>
                <c:formatCode>m/d/yyyy</c:formatCode>
                <c:ptCount val="30"/>
                <c:pt idx="0">
                  <c:v>43040</c:v>
                </c:pt>
                <c:pt idx="1">
                  <c:v>43041</c:v>
                </c:pt>
                <c:pt idx="2">
                  <c:v>43042</c:v>
                </c:pt>
                <c:pt idx="3">
                  <c:v>43043</c:v>
                </c:pt>
                <c:pt idx="4">
                  <c:v>43044</c:v>
                </c:pt>
                <c:pt idx="5">
                  <c:v>43045</c:v>
                </c:pt>
                <c:pt idx="6">
                  <c:v>43046</c:v>
                </c:pt>
                <c:pt idx="7">
                  <c:v>43047</c:v>
                </c:pt>
                <c:pt idx="8">
                  <c:v>43048</c:v>
                </c:pt>
                <c:pt idx="9">
                  <c:v>43049</c:v>
                </c:pt>
                <c:pt idx="10">
                  <c:v>43050</c:v>
                </c:pt>
                <c:pt idx="11">
                  <c:v>43051</c:v>
                </c:pt>
                <c:pt idx="12">
                  <c:v>43052</c:v>
                </c:pt>
                <c:pt idx="13">
                  <c:v>43053</c:v>
                </c:pt>
                <c:pt idx="14">
                  <c:v>43054</c:v>
                </c:pt>
                <c:pt idx="15">
                  <c:v>43055</c:v>
                </c:pt>
                <c:pt idx="16">
                  <c:v>43056</c:v>
                </c:pt>
                <c:pt idx="17">
                  <c:v>43057</c:v>
                </c:pt>
                <c:pt idx="18">
                  <c:v>43058</c:v>
                </c:pt>
                <c:pt idx="19">
                  <c:v>43059</c:v>
                </c:pt>
                <c:pt idx="20">
                  <c:v>43060</c:v>
                </c:pt>
                <c:pt idx="21">
                  <c:v>43061</c:v>
                </c:pt>
                <c:pt idx="22">
                  <c:v>43062</c:v>
                </c:pt>
                <c:pt idx="23">
                  <c:v>43063</c:v>
                </c:pt>
                <c:pt idx="24">
                  <c:v>43064</c:v>
                </c:pt>
                <c:pt idx="25">
                  <c:v>43065</c:v>
                </c:pt>
                <c:pt idx="26">
                  <c:v>43066</c:v>
                </c:pt>
                <c:pt idx="27">
                  <c:v>43067</c:v>
                </c:pt>
                <c:pt idx="28">
                  <c:v>43068</c:v>
                </c:pt>
                <c:pt idx="29">
                  <c:v>43069</c:v>
                </c:pt>
              </c:numCache>
            </c:numRef>
          </c:cat>
          <c:val>
            <c:numRef>
              <c:f>Sheet1!$B$2:$B$31</c:f>
              <c:numCache>
                <c:formatCode>General</c:formatCode>
                <c:ptCount val="30"/>
                <c:pt idx="0">
                  <c:v>2105</c:v>
                </c:pt>
                <c:pt idx="1">
                  <c:v>2105</c:v>
                </c:pt>
                <c:pt idx="2">
                  <c:v>2103</c:v>
                </c:pt>
                <c:pt idx="3">
                  <c:v>2103</c:v>
                </c:pt>
                <c:pt idx="4">
                  <c:v>2103</c:v>
                </c:pt>
                <c:pt idx="5">
                  <c:v>2104</c:v>
                </c:pt>
                <c:pt idx="6">
                  <c:v>2108</c:v>
                </c:pt>
                <c:pt idx="7">
                  <c:v>2109</c:v>
                </c:pt>
                <c:pt idx="8">
                  <c:v>2109</c:v>
                </c:pt>
                <c:pt idx="9">
                  <c:v>2110</c:v>
                </c:pt>
                <c:pt idx="10">
                  <c:v>2114</c:v>
                </c:pt>
                <c:pt idx="11">
                  <c:v>2114</c:v>
                </c:pt>
                <c:pt idx="12">
                  <c:v>2114</c:v>
                </c:pt>
                <c:pt idx="13">
                  <c:v>2115</c:v>
                </c:pt>
                <c:pt idx="14">
                  <c:v>2119</c:v>
                </c:pt>
                <c:pt idx="15">
                  <c:v>2118</c:v>
                </c:pt>
                <c:pt idx="16">
                  <c:v>2121</c:v>
                </c:pt>
                <c:pt idx="17">
                  <c:v>2120</c:v>
                </c:pt>
                <c:pt idx="18">
                  <c:v>2123</c:v>
                </c:pt>
                <c:pt idx="19">
                  <c:v>2124</c:v>
                </c:pt>
                <c:pt idx="20">
                  <c:v>2134</c:v>
                </c:pt>
                <c:pt idx="21">
                  <c:v>2137</c:v>
                </c:pt>
                <c:pt idx="22">
                  <c:v>2138</c:v>
                </c:pt>
                <c:pt idx="23">
                  <c:v>2143</c:v>
                </c:pt>
                <c:pt idx="24">
                  <c:v>2147</c:v>
                </c:pt>
                <c:pt idx="25">
                  <c:v>2148</c:v>
                </c:pt>
                <c:pt idx="26">
                  <c:v>2155</c:v>
                </c:pt>
                <c:pt idx="27">
                  <c:v>2163</c:v>
                </c:pt>
                <c:pt idx="28">
                  <c:v>2165</c:v>
                </c:pt>
                <c:pt idx="29">
                  <c:v>2167</c:v>
                </c:pt>
              </c:numCache>
            </c:numRef>
          </c:val>
          <c:smooth val="0"/>
          <c:extLst>
            <c:ext xmlns:c16="http://schemas.microsoft.com/office/drawing/2014/chart" uri="{C3380CC4-5D6E-409C-BE32-E72D297353CC}">
              <c16:uniqueId val="{00000000-8092-49D0-9EBA-92CD56B1D853}"/>
            </c:ext>
          </c:extLst>
        </c:ser>
        <c:dLbls>
          <c:showLegendKey val="0"/>
          <c:showVal val="0"/>
          <c:showCatName val="0"/>
          <c:showSerName val="0"/>
          <c:showPercent val="0"/>
          <c:showBubbleSize val="0"/>
        </c:dLbls>
        <c:smooth val="0"/>
        <c:axId val="289147120"/>
        <c:axId val="289147448"/>
      </c:lineChart>
      <c:dateAx>
        <c:axId val="2891471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9147448"/>
        <c:crosses val="autoZero"/>
        <c:auto val="1"/>
        <c:lblOffset val="100"/>
        <c:baseTimeUnit val="days"/>
      </c:dateAx>
      <c:valAx>
        <c:axId val="2891474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91471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Strauss</c:v>
                </c:pt>
              </c:strCache>
            </c:strRef>
          </c:tx>
          <c:spPr>
            <a:ln w="28575" cap="rnd">
              <a:solidFill>
                <a:schemeClr val="accent1"/>
              </a:solidFill>
              <a:round/>
            </a:ln>
            <a:effectLst/>
          </c:spPr>
          <c:marker>
            <c:symbol val="none"/>
          </c:marker>
          <c:cat>
            <c:numRef>
              <c:f>Sheet1!$A$2:$A$31</c:f>
              <c:numCache>
                <c:formatCode>m/d/yyyy</c:formatCode>
                <c:ptCount val="30"/>
                <c:pt idx="0">
                  <c:v>43040</c:v>
                </c:pt>
                <c:pt idx="1">
                  <c:v>43041</c:v>
                </c:pt>
                <c:pt idx="2">
                  <c:v>43042</c:v>
                </c:pt>
                <c:pt idx="3">
                  <c:v>43043</c:v>
                </c:pt>
                <c:pt idx="4">
                  <c:v>43044</c:v>
                </c:pt>
                <c:pt idx="5">
                  <c:v>43045</c:v>
                </c:pt>
                <c:pt idx="6">
                  <c:v>43046</c:v>
                </c:pt>
                <c:pt idx="7">
                  <c:v>43047</c:v>
                </c:pt>
                <c:pt idx="8">
                  <c:v>43048</c:v>
                </c:pt>
                <c:pt idx="9">
                  <c:v>43049</c:v>
                </c:pt>
                <c:pt idx="10">
                  <c:v>43050</c:v>
                </c:pt>
                <c:pt idx="11">
                  <c:v>43051</c:v>
                </c:pt>
                <c:pt idx="12">
                  <c:v>43052</c:v>
                </c:pt>
                <c:pt idx="13">
                  <c:v>43053</c:v>
                </c:pt>
                <c:pt idx="14">
                  <c:v>43054</c:v>
                </c:pt>
                <c:pt idx="15">
                  <c:v>43055</c:v>
                </c:pt>
                <c:pt idx="16">
                  <c:v>43056</c:v>
                </c:pt>
                <c:pt idx="17">
                  <c:v>43057</c:v>
                </c:pt>
                <c:pt idx="18">
                  <c:v>43058</c:v>
                </c:pt>
                <c:pt idx="19">
                  <c:v>43059</c:v>
                </c:pt>
                <c:pt idx="20">
                  <c:v>43060</c:v>
                </c:pt>
                <c:pt idx="21">
                  <c:v>43061</c:v>
                </c:pt>
                <c:pt idx="22">
                  <c:v>43062</c:v>
                </c:pt>
                <c:pt idx="23">
                  <c:v>43063</c:v>
                </c:pt>
                <c:pt idx="24">
                  <c:v>43064</c:v>
                </c:pt>
                <c:pt idx="25">
                  <c:v>43065</c:v>
                </c:pt>
                <c:pt idx="26">
                  <c:v>43066</c:v>
                </c:pt>
                <c:pt idx="27">
                  <c:v>43067</c:v>
                </c:pt>
                <c:pt idx="28">
                  <c:v>43068</c:v>
                </c:pt>
                <c:pt idx="29">
                  <c:v>43069</c:v>
                </c:pt>
              </c:numCache>
            </c:numRef>
          </c:cat>
          <c:val>
            <c:numRef>
              <c:f>Sheet1!$B$2:$B$31</c:f>
              <c:numCache>
                <c:formatCode>General</c:formatCode>
                <c:ptCount val="30"/>
                <c:pt idx="0">
                  <c:v>-1</c:v>
                </c:pt>
                <c:pt idx="1">
                  <c:v>0</c:v>
                </c:pt>
                <c:pt idx="2">
                  <c:v>-2</c:v>
                </c:pt>
                <c:pt idx="3">
                  <c:v>0</c:v>
                </c:pt>
                <c:pt idx="4">
                  <c:v>0</c:v>
                </c:pt>
                <c:pt idx="5">
                  <c:v>0</c:v>
                </c:pt>
                <c:pt idx="6">
                  <c:v>3</c:v>
                </c:pt>
                <c:pt idx="7">
                  <c:v>3</c:v>
                </c:pt>
                <c:pt idx="8">
                  <c:v>0</c:v>
                </c:pt>
                <c:pt idx="9">
                  <c:v>1</c:v>
                </c:pt>
                <c:pt idx="10">
                  <c:v>2</c:v>
                </c:pt>
                <c:pt idx="11">
                  <c:v>2</c:v>
                </c:pt>
                <c:pt idx="12">
                  <c:v>0</c:v>
                </c:pt>
                <c:pt idx="13">
                  <c:v>0</c:v>
                </c:pt>
                <c:pt idx="14">
                  <c:v>5</c:v>
                </c:pt>
                <c:pt idx="15">
                  <c:v>-1</c:v>
                </c:pt>
                <c:pt idx="16">
                  <c:v>3</c:v>
                </c:pt>
                <c:pt idx="17">
                  <c:v>0</c:v>
                </c:pt>
                <c:pt idx="18">
                  <c:v>1</c:v>
                </c:pt>
                <c:pt idx="19">
                  <c:v>0</c:v>
                </c:pt>
                <c:pt idx="20">
                  <c:v>7</c:v>
                </c:pt>
                <c:pt idx="21">
                  <c:v>5</c:v>
                </c:pt>
                <c:pt idx="22">
                  <c:v>4</c:v>
                </c:pt>
                <c:pt idx="23">
                  <c:v>1</c:v>
                </c:pt>
                <c:pt idx="24">
                  <c:v>6</c:v>
                </c:pt>
                <c:pt idx="25">
                  <c:v>3</c:v>
                </c:pt>
                <c:pt idx="26">
                  <c:v>1</c:v>
                </c:pt>
                <c:pt idx="27">
                  <c:v>11</c:v>
                </c:pt>
                <c:pt idx="28">
                  <c:v>4</c:v>
                </c:pt>
                <c:pt idx="29">
                  <c:v>2</c:v>
                </c:pt>
              </c:numCache>
            </c:numRef>
          </c:val>
          <c:smooth val="0"/>
          <c:extLst>
            <c:ext xmlns:c16="http://schemas.microsoft.com/office/drawing/2014/chart" uri="{C3380CC4-5D6E-409C-BE32-E72D297353CC}">
              <c16:uniqueId val="{00000000-469A-40F0-A0F5-D5D161B5AF37}"/>
            </c:ext>
          </c:extLst>
        </c:ser>
        <c:dLbls>
          <c:showLegendKey val="0"/>
          <c:showVal val="0"/>
          <c:showCatName val="0"/>
          <c:showSerName val="0"/>
          <c:showPercent val="0"/>
          <c:showBubbleSize val="0"/>
        </c:dLbls>
        <c:smooth val="0"/>
        <c:axId val="285119136"/>
        <c:axId val="285120120"/>
      </c:lineChart>
      <c:dateAx>
        <c:axId val="2851191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5120120"/>
        <c:crosses val="autoZero"/>
        <c:auto val="1"/>
        <c:lblOffset val="100"/>
        <c:baseTimeUnit val="days"/>
      </c:dateAx>
      <c:valAx>
        <c:axId val="2851201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51191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Strauss</c:v>
                </c:pt>
              </c:strCache>
            </c:strRef>
          </c:tx>
          <c:spPr>
            <a:ln w="28575" cap="rnd">
              <a:solidFill>
                <a:schemeClr val="accent1"/>
              </a:solidFill>
              <a:round/>
            </a:ln>
            <a:effectLst/>
          </c:spPr>
          <c:marker>
            <c:symbol val="none"/>
          </c:marker>
          <c:cat>
            <c:numRef>
              <c:f>Sheet1!$A$2:$A$31</c:f>
              <c:numCache>
                <c:formatCode>m/d/yyyy</c:formatCode>
                <c:ptCount val="30"/>
                <c:pt idx="0">
                  <c:v>43040</c:v>
                </c:pt>
                <c:pt idx="1">
                  <c:v>43041</c:v>
                </c:pt>
                <c:pt idx="2">
                  <c:v>43042</c:v>
                </c:pt>
                <c:pt idx="3">
                  <c:v>43043</c:v>
                </c:pt>
                <c:pt idx="4">
                  <c:v>43044</c:v>
                </c:pt>
                <c:pt idx="5">
                  <c:v>43045</c:v>
                </c:pt>
                <c:pt idx="6">
                  <c:v>43046</c:v>
                </c:pt>
                <c:pt idx="7">
                  <c:v>43047</c:v>
                </c:pt>
                <c:pt idx="8">
                  <c:v>43048</c:v>
                </c:pt>
                <c:pt idx="9">
                  <c:v>43049</c:v>
                </c:pt>
                <c:pt idx="10">
                  <c:v>43050</c:v>
                </c:pt>
                <c:pt idx="11">
                  <c:v>43051</c:v>
                </c:pt>
                <c:pt idx="12">
                  <c:v>43052</c:v>
                </c:pt>
                <c:pt idx="13">
                  <c:v>43053</c:v>
                </c:pt>
                <c:pt idx="14">
                  <c:v>43054</c:v>
                </c:pt>
                <c:pt idx="15">
                  <c:v>43055</c:v>
                </c:pt>
                <c:pt idx="16">
                  <c:v>43056</c:v>
                </c:pt>
                <c:pt idx="17">
                  <c:v>43057</c:v>
                </c:pt>
                <c:pt idx="18">
                  <c:v>43058</c:v>
                </c:pt>
                <c:pt idx="19">
                  <c:v>43059</c:v>
                </c:pt>
                <c:pt idx="20">
                  <c:v>43060</c:v>
                </c:pt>
                <c:pt idx="21">
                  <c:v>43061</c:v>
                </c:pt>
                <c:pt idx="22">
                  <c:v>43062</c:v>
                </c:pt>
                <c:pt idx="23">
                  <c:v>43063</c:v>
                </c:pt>
                <c:pt idx="24">
                  <c:v>43064</c:v>
                </c:pt>
                <c:pt idx="25">
                  <c:v>43065</c:v>
                </c:pt>
                <c:pt idx="26">
                  <c:v>43066</c:v>
                </c:pt>
                <c:pt idx="27">
                  <c:v>43067</c:v>
                </c:pt>
                <c:pt idx="28">
                  <c:v>43068</c:v>
                </c:pt>
                <c:pt idx="29">
                  <c:v>43069</c:v>
                </c:pt>
              </c:numCache>
            </c:numRef>
          </c:cat>
          <c:val>
            <c:numRef>
              <c:f>Sheet1!$B$2:$B$31</c:f>
              <c:numCache>
                <c:formatCode>General</c:formatCode>
                <c:ptCount val="30"/>
                <c:pt idx="0">
                  <c:v>0</c:v>
                </c:pt>
                <c:pt idx="1">
                  <c:v>0</c:v>
                </c:pt>
                <c:pt idx="2">
                  <c:v>3</c:v>
                </c:pt>
                <c:pt idx="3">
                  <c:v>0</c:v>
                </c:pt>
                <c:pt idx="4">
                  <c:v>0</c:v>
                </c:pt>
                <c:pt idx="5">
                  <c:v>0</c:v>
                </c:pt>
                <c:pt idx="6">
                  <c:v>0</c:v>
                </c:pt>
                <c:pt idx="7">
                  <c:v>0</c:v>
                </c:pt>
                <c:pt idx="8">
                  <c:v>0</c:v>
                </c:pt>
                <c:pt idx="9">
                  <c:v>0</c:v>
                </c:pt>
                <c:pt idx="10">
                  <c:v>0</c:v>
                </c:pt>
                <c:pt idx="11">
                  <c:v>0</c:v>
                </c:pt>
                <c:pt idx="12">
                  <c:v>0</c:v>
                </c:pt>
                <c:pt idx="13">
                  <c:v>0</c:v>
                </c:pt>
                <c:pt idx="14">
                  <c:v>0</c:v>
                </c:pt>
                <c:pt idx="15">
                  <c:v>1</c:v>
                </c:pt>
                <c:pt idx="16">
                  <c:v>3</c:v>
                </c:pt>
                <c:pt idx="17">
                  <c:v>2</c:v>
                </c:pt>
                <c:pt idx="18">
                  <c:v>0</c:v>
                </c:pt>
                <c:pt idx="19">
                  <c:v>1</c:v>
                </c:pt>
                <c:pt idx="20">
                  <c:v>1</c:v>
                </c:pt>
                <c:pt idx="21">
                  <c:v>0</c:v>
                </c:pt>
                <c:pt idx="22">
                  <c:v>1</c:v>
                </c:pt>
                <c:pt idx="23">
                  <c:v>1</c:v>
                </c:pt>
                <c:pt idx="24">
                  <c:v>0</c:v>
                </c:pt>
                <c:pt idx="25">
                  <c:v>0</c:v>
                </c:pt>
                <c:pt idx="26">
                  <c:v>0</c:v>
                </c:pt>
                <c:pt idx="27">
                  <c:v>0</c:v>
                </c:pt>
                <c:pt idx="28">
                  <c:v>0</c:v>
                </c:pt>
                <c:pt idx="29">
                  <c:v>0</c:v>
                </c:pt>
              </c:numCache>
            </c:numRef>
          </c:val>
          <c:smooth val="0"/>
          <c:extLst>
            <c:ext xmlns:c16="http://schemas.microsoft.com/office/drawing/2014/chart" uri="{C3380CC4-5D6E-409C-BE32-E72D297353CC}">
              <c16:uniqueId val="{00000000-4244-418C-84A4-92F6AB0A9ADF}"/>
            </c:ext>
          </c:extLst>
        </c:ser>
        <c:dLbls>
          <c:showLegendKey val="0"/>
          <c:showVal val="0"/>
          <c:showCatName val="0"/>
          <c:showSerName val="0"/>
          <c:showPercent val="0"/>
          <c:showBubbleSize val="0"/>
        </c:dLbls>
        <c:smooth val="0"/>
        <c:axId val="205215000"/>
        <c:axId val="294248352"/>
      </c:lineChart>
      <c:dateAx>
        <c:axId val="2052150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4248352"/>
        <c:crosses val="autoZero"/>
        <c:auto val="1"/>
        <c:lblOffset val="100"/>
        <c:baseTimeUnit val="days"/>
      </c:dateAx>
      <c:valAx>
        <c:axId val="2942483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052150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Autohaus Strauss</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c:v>
                </c:pt>
                <c:pt idx="1">
                  <c:v>3</c:v>
                </c:pt>
                <c:pt idx="2">
                  <c:v>3</c:v>
                </c:pt>
                <c:pt idx="3">
                  <c:v>2</c:v>
                </c:pt>
                <c:pt idx="4">
                  <c:v>5</c:v>
                </c:pt>
                <c:pt idx="5">
                  <c:v>2</c:v>
                </c:pt>
                <c:pt idx="6">
                  <c:v>0</c:v>
                </c:pt>
              </c:numCache>
            </c:numRef>
          </c:val>
          <c:extLst>
            <c:ext xmlns:c16="http://schemas.microsoft.com/office/drawing/2014/chart" uri="{C3380CC4-5D6E-409C-BE32-E72D297353CC}">
              <c16:uniqueId val="{00000000-8F69-4B2B-848C-9CBC25C950B8}"/>
            </c:ext>
          </c:extLst>
        </c:ser>
        <c:dLbls>
          <c:showLegendKey val="0"/>
          <c:showVal val="0"/>
          <c:showCatName val="0"/>
          <c:showSerName val="0"/>
          <c:showPercent val="0"/>
          <c:showBubbleSize val="0"/>
        </c:dLbls>
        <c:gapWidth val="219"/>
        <c:overlap val="-27"/>
        <c:axId val="365914816"/>
        <c:axId val="365912192"/>
      </c:barChart>
      <c:catAx>
        <c:axId val="3659148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5912192"/>
        <c:crosses val="autoZero"/>
        <c:auto val="1"/>
        <c:lblAlgn val="ctr"/>
        <c:lblOffset val="100"/>
        <c:noMultiLvlLbl val="0"/>
      </c:catAx>
      <c:valAx>
        <c:axId val="3659121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59148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Strauss</c:v>
                </c:pt>
              </c:strCache>
            </c:strRef>
          </c:tx>
          <c:spPr>
            <a:ln w="28575" cap="rnd">
              <a:solidFill>
                <a:schemeClr val="accent1"/>
              </a:solidFill>
              <a:round/>
            </a:ln>
            <a:effectLst/>
          </c:spPr>
          <c:marker>
            <c:symbol val="none"/>
          </c:marker>
          <c:cat>
            <c:numRef>
              <c:f>Sheet1!$A$2:$A$31</c:f>
              <c:numCache>
                <c:formatCode>m/d/yyyy</c:formatCode>
                <c:ptCount val="30"/>
                <c:pt idx="0">
                  <c:v>43040</c:v>
                </c:pt>
                <c:pt idx="1">
                  <c:v>43041</c:v>
                </c:pt>
                <c:pt idx="2">
                  <c:v>43042</c:v>
                </c:pt>
                <c:pt idx="3">
                  <c:v>43043</c:v>
                </c:pt>
                <c:pt idx="4">
                  <c:v>43044</c:v>
                </c:pt>
                <c:pt idx="5">
                  <c:v>43045</c:v>
                </c:pt>
                <c:pt idx="6">
                  <c:v>43046</c:v>
                </c:pt>
                <c:pt idx="7">
                  <c:v>43047</c:v>
                </c:pt>
                <c:pt idx="8">
                  <c:v>43048</c:v>
                </c:pt>
                <c:pt idx="9">
                  <c:v>43049</c:v>
                </c:pt>
                <c:pt idx="10">
                  <c:v>43050</c:v>
                </c:pt>
                <c:pt idx="11">
                  <c:v>43051</c:v>
                </c:pt>
                <c:pt idx="12">
                  <c:v>43052</c:v>
                </c:pt>
                <c:pt idx="13">
                  <c:v>43053</c:v>
                </c:pt>
                <c:pt idx="14">
                  <c:v>43054</c:v>
                </c:pt>
                <c:pt idx="15">
                  <c:v>43055</c:v>
                </c:pt>
                <c:pt idx="16">
                  <c:v>43056</c:v>
                </c:pt>
                <c:pt idx="17">
                  <c:v>43057</c:v>
                </c:pt>
                <c:pt idx="18">
                  <c:v>43058</c:v>
                </c:pt>
                <c:pt idx="19">
                  <c:v>43059</c:v>
                </c:pt>
                <c:pt idx="20">
                  <c:v>43060</c:v>
                </c:pt>
                <c:pt idx="21">
                  <c:v>43061</c:v>
                </c:pt>
                <c:pt idx="22">
                  <c:v>43062</c:v>
                </c:pt>
                <c:pt idx="23">
                  <c:v>43063</c:v>
                </c:pt>
                <c:pt idx="24">
                  <c:v>43064</c:v>
                </c:pt>
                <c:pt idx="25">
                  <c:v>43065</c:v>
                </c:pt>
                <c:pt idx="26">
                  <c:v>43066</c:v>
                </c:pt>
                <c:pt idx="27">
                  <c:v>43067</c:v>
                </c:pt>
                <c:pt idx="28">
                  <c:v>43068</c:v>
                </c:pt>
                <c:pt idx="29">
                  <c:v>43069</c:v>
                </c:pt>
              </c:numCache>
            </c:numRef>
          </c:cat>
          <c:val>
            <c:numRef>
              <c:f>Sheet1!$B$2:$B$31</c:f>
              <c:numCache>
                <c:formatCode>General</c:formatCode>
                <c:ptCount val="30"/>
                <c:pt idx="0">
                  <c:v>0</c:v>
                </c:pt>
                <c:pt idx="1">
                  <c:v>0</c:v>
                </c:pt>
                <c:pt idx="2">
                  <c:v>0.80798479087452002</c:v>
                </c:pt>
                <c:pt idx="3">
                  <c:v>0</c:v>
                </c:pt>
                <c:pt idx="4">
                  <c:v>0</c:v>
                </c:pt>
                <c:pt idx="5">
                  <c:v>0</c:v>
                </c:pt>
                <c:pt idx="6">
                  <c:v>1.1406844106464</c:v>
                </c:pt>
                <c:pt idx="7">
                  <c:v>1.0441385856668</c:v>
                </c:pt>
                <c:pt idx="8">
                  <c:v>0</c:v>
                </c:pt>
                <c:pt idx="9">
                  <c:v>3.1768610715979002</c:v>
                </c:pt>
                <c:pt idx="10">
                  <c:v>1.5158692562766001</c:v>
                </c:pt>
                <c:pt idx="11">
                  <c:v>0</c:v>
                </c:pt>
                <c:pt idx="12">
                  <c:v>0</c:v>
                </c:pt>
                <c:pt idx="13">
                  <c:v>0.37842951750237003</c:v>
                </c:pt>
                <c:pt idx="14">
                  <c:v>11.531190926276</c:v>
                </c:pt>
                <c:pt idx="15">
                  <c:v>1.9357884796978</c:v>
                </c:pt>
                <c:pt idx="16">
                  <c:v>1.1798017932986999</c:v>
                </c:pt>
                <c:pt idx="17">
                  <c:v>0</c:v>
                </c:pt>
                <c:pt idx="18">
                  <c:v>0</c:v>
                </c:pt>
                <c:pt idx="19">
                  <c:v>0</c:v>
                </c:pt>
                <c:pt idx="20">
                  <c:v>0.94117647058824006</c:v>
                </c:pt>
                <c:pt idx="21">
                  <c:v>0</c:v>
                </c:pt>
                <c:pt idx="22">
                  <c:v>0</c:v>
                </c:pt>
                <c:pt idx="23">
                  <c:v>1.6838166510757999</c:v>
                </c:pt>
                <c:pt idx="24">
                  <c:v>0.51353874883286998</c:v>
                </c:pt>
                <c:pt idx="25">
                  <c:v>0</c:v>
                </c:pt>
                <c:pt idx="26">
                  <c:v>0</c:v>
                </c:pt>
                <c:pt idx="27">
                  <c:v>0</c:v>
                </c:pt>
                <c:pt idx="28">
                  <c:v>3.0064754856614</c:v>
                </c:pt>
                <c:pt idx="29">
                  <c:v>2.2632794457275001</c:v>
                </c:pt>
              </c:numCache>
            </c:numRef>
          </c:val>
          <c:smooth val="0"/>
          <c:extLst>
            <c:ext xmlns:c16="http://schemas.microsoft.com/office/drawing/2014/chart" uri="{C3380CC4-5D6E-409C-BE32-E72D297353CC}">
              <c16:uniqueId val="{00000000-BB2A-4B1A-BDEF-A9DB81DF9EE4}"/>
            </c:ext>
          </c:extLst>
        </c:ser>
        <c:dLbls>
          <c:showLegendKey val="0"/>
          <c:showVal val="0"/>
          <c:showCatName val="0"/>
          <c:showSerName val="0"/>
          <c:showPercent val="0"/>
          <c:showBubbleSize val="0"/>
        </c:dLbls>
        <c:smooth val="0"/>
        <c:axId val="365921048"/>
        <c:axId val="365911208"/>
      </c:lineChart>
      <c:dateAx>
        <c:axId val="3659210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5911208"/>
        <c:crosses val="autoZero"/>
        <c:auto val="1"/>
        <c:lblOffset val="100"/>
        <c:baseTimeUnit val="days"/>
      </c:dateAx>
      <c:valAx>
        <c:axId val="3659112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59210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c:f>
              <c:strCache>
                <c:ptCount val="1"/>
                <c:pt idx="0">
                  <c:v>Autohaus Strauss</c:v>
                </c:pt>
              </c:strCache>
            </c:strRef>
          </c:cat>
          <c:val>
            <c:numRef>
              <c:f>Sheet1!$B$2</c:f>
              <c:numCache>
                <c:formatCode>General</c:formatCode>
                <c:ptCount val="1"/>
                <c:pt idx="0">
                  <c:v>2</c:v>
                </c:pt>
              </c:numCache>
            </c:numRef>
          </c:val>
          <c:extLst>
            <c:ext xmlns:c16="http://schemas.microsoft.com/office/drawing/2014/chart" uri="{C3380CC4-5D6E-409C-BE32-E72D297353CC}">
              <c16:uniqueId val="{00000000-AF44-4BB6-8688-9FD0052A8298}"/>
            </c:ext>
          </c:extLst>
        </c:ser>
        <c:ser>
          <c:idx val="1"/>
          <c:order val="1"/>
          <c:tx>
            <c:strRef>
              <c:f>Sheet1!$C$1</c:f>
              <c:strCache>
                <c:ptCount val="1"/>
                <c:pt idx="0">
                  <c:v>Photo</c:v>
                </c:pt>
              </c:strCache>
            </c:strRef>
          </c:tx>
          <c:spPr>
            <a:solidFill>
              <a:schemeClr val="accent2"/>
            </a:solidFill>
            <a:ln>
              <a:noFill/>
            </a:ln>
            <a:effectLst/>
          </c:spPr>
          <c:invertIfNegative val="0"/>
          <c:cat>
            <c:strRef>
              <c:f>Sheet1!$A$2</c:f>
              <c:strCache>
                <c:ptCount val="1"/>
                <c:pt idx="0">
                  <c:v>Autohaus Strauss</c:v>
                </c:pt>
              </c:strCache>
            </c:strRef>
          </c:cat>
          <c:val>
            <c:numRef>
              <c:f>Sheet1!$C$2</c:f>
              <c:numCache>
                <c:formatCode>General</c:formatCode>
                <c:ptCount val="1"/>
                <c:pt idx="0">
                  <c:v>12</c:v>
                </c:pt>
              </c:numCache>
            </c:numRef>
          </c:val>
          <c:extLst>
            <c:ext xmlns:c16="http://schemas.microsoft.com/office/drawing/2014/chart" uri="{C3380CC4-5D6E-409C-BE32-E72D297353CC}">
              <c16:uniqueId val="{00000001-AF44-4BB6-8688-9FD0052A8298}"/>
            </c:ext>
          </c:extLst>
        </c:ser>
        <c:ser>
          <c:idx val="2"/>
          <c:order val="2"/>
          <c:tx>
            <c:strRef>
              <c:f>Sheet1!$D$1</c:f>
              <c:strCache>
                <c:ptCount val="1"/>
                <c:pt idx="0">
                  <c:v>Video</c:v>
                </c:pt>
              </c:strCache>
            </c:strRef>
          </c:tx>
          <c:spPr>
            <a:solidFill>
              <a:schemeClr val="accent3"/>
            </a:solidFill>
            <a:ln>
              <a:noFill/>
            </a:ln>
            <a:effectLst/>
          </c:spPr>
          <c:invertIfNegative val="0"/>
          <c:cat>
            <c:strRef>
              <c:f>Sheet1!$A$2</c:f>
              <c:strCache>
                <c:ptCount val="1"/>
                <c:pt idx="0">
                  <c:v>Autohaus Strauss</c:v>
                </c:pt>
              </c:strCache>
            </c:strRef>
          </c:cat>
          <c:val>
            <c:numRef>
              <c:f>Sheet1!$D$2</c:f>
              <c:numCache>
                <c:formatCode>General</c:formatCode>
                <c:ptCount val="1"/>
                <c:pt idx="0">
                  <c:v>1</c:v>
                </c:pt>
              </c:numCache>
            </c:numRef>
          </c:val>
          <c:extLst>
            <c:ext xmlns:c16="http://schemas.microsoft.com/office/drawing/2014/chart" uri="{C3380CC4-5D6E-409C-BE32-E72D297353CC}">
              <c16:uniqueId val="{00000002-AF44-4BB6-8688-9FD0052A8298}"/>
            </c:ext>
          </c:extLst>
        </c:ser>
        <c:dLbls>
          <c:showLegendKey val="0"/>
          <c:showVal val="0"/>
          <c:showCatName val="0"/>
          <c:showSerName val="0"/>
          <c:showPercent val="0"/>
          <c:showBubbleSize val="0"/>
        </c:dLbls>
        <c:gapWidth val="150"/>
        <c:overlap val="100"/>
        <c:axId val="365930232"/>
        <c:axId val="365924328"/>
      </c:barChart>
      <c:catAx>
        <c:axId val="3659302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5924328"/>
        <c:crosses val="autoZero"/>
        <c:auto val="1"/>
        <c:lblAlgn val="ctr"/>
        <c:lblOffset val="100"/>
        <c:noMultiLvlLbl val="0"/>
      </c:catAx>
      <c:valAx>
        <c:axId val="36592432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59302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Autohaus Strauss</c:v>
                </c:pt>
              </c:strCache>
            </c:strRef>
          </c:tx>
          <c:spPr>
            <a:solidFill>
              <a:schemeClr val="accent1"/>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Sheet1!$B$2:$B$8</c:f>
              <c:numCache>
                <c:formatCode>General</c:formatCode>
                <c:ptCount val="7"/>
                <c:pt idx="0">
                  <c:v>0</c:v>
                </c:pt>
                <c:pt idx="1">
                  <c:v>0.44562501516143999</c:v>
                </c:pt>
                <c:pt idx="2">
                  <c:v>2.5279065580164</c:v>
                </c:pt>
                <c:pt idx="3">
                  <c:v>0</c:v>
                </c:pt>
                <c:pt idx="4">
                  <c:v>1.0431484115695</c:v>
                </c:pt>
                <c:pt idx="5">
                  <c:v>0</c:v>
                </c:pt>
                <c:pt idx="6">
                  <c:v>0</c:v>
                </c:pt>
              </c:numCache>
            </c:numRef>
          </c:val>
          <c:extLst>
            <c:ext xmlns:c16="http://schemas.microsoft.com/office/drawing/2014/chart" uri="{C3380CC4-5D6E-409C-BE32-E72D297353CC}">
              <c16:uniqueId val="{00000000-6DF6-4A14-BC13-F9DE48BAB893}"/>
            </c:ext>
          </c:extLst>
        </c:ser>
        <c:dLbls>
          <c:showLegendKey val="0"/>
          <c:showVal val="0"/>
          <c:showCatName val="0"/>
          <c:showSerName val="0"/>
          <c:showPercent val="0"/>
          <c:showBubbleSize val="0"/>
        </c:dLbls>
        <c:gapWidth val="219"/>
        <c:overlap val="-27"/>
        <c:axId val="365928592"/>
        <c:axId val="365928920"/>
      </c:barChart>
      <c:catAx>
        <c:axId val="3659285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5928920"/>
        <c:crosses val="autoZero"/>
        <c:auto val="1"/>
        <c:lblAlgn val="ctr"/>
        <c:lblOffset val="100"/>
        <c:noMultiLvlLbl val="0"/>
      </c:catAx>
      <c:valAx>
        <c:axId val="3659289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59285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Autohaus Strauss</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5BF2-4CDD-91D4-13792F7736B9}"/>
            </c:ext>
          </c:extLst>
        </c:ser>
        <c:dLbls>
          <c:showLegendKey val="0"/>
          <c:showVal val="0"/>
          <c:showCatName val="0"/>
          <c:showSerName val="0"/>
          <c:showPercent val="0"/>
          <c:showBubbleSize val="0"/>
        </c:dLbls>
        <c:gapWidth val="219"/>
        <c:overlap val="-27"/>
        <c:axId val="365924656"/>
        <c:axId val="365927280"/>
      </c:barChart>
      <c:catAx>
        <c:axId val="3659246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5927280"/>
        <c:crosses val="autoZero"/>
        <c:auto val="1"/>
        <c:lblAlgn val="ctr"/>
        <c:lblOffset val="100"/>
        <c:noMultiLvlLbl val="0"/>
      </c:catAx>
      <c:valAx>
        <c:axId val="3659272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59246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Strauss</c:v>
                </c:pt>
              </c:strCache>
            </c:strRef>
          </c:tx>
          <c:spPr>
            <a:ln w="28575" cap="rnd">
              <a:solidFill>
                <a:schemeClr val="accent1"/>
              </a:solidFill>
              <a:round/>
            </a:ln>
            <a:effectLst/>
          </c:spPr>
          <c:marker>
            <c:symbol val="none"/>
          </c:marker>
          <c:cat>
            <c:numRef>
              <c:f>Sheet1!$A$2:$A$31</c:f>
              <c:numCache>
                <c:formatCode>m/d/yyyy</c:formatCode>
                <c:ptCount val="30"/>
                <c:pt idx="0">
                  <c:v>43040</c:v>
                </c:pt>
                <c:pt idx="1">
                  <c:v>43041</c:v>
                </c:pt>
                <c:pt idx="2">
                  <c:v>43042</c:v>
                </c:pt>
                <c:pt idx="3">
                  <c:v>43043</c:v>
                </c:pt>
                <c:pt idx="4">
                  <c:v>43044</c:v>
                </c:pt>
                <c:pt idx="5">
                  <c:v>43045</c:v>
                </c:pt>
                <c:pt idx="6">
                  <c:v>43046</c:v>
                </c:pt>
                <c:pt idx="7">
                  <c:v>43047</c:v>
                </c:pt>
                <c:pt idx="8">
                  <c:v>43048</c:v>
                </c:pt>
                <c:pt idx="9">
                  <c:v>43049</c:v>
                </c:pt>
                <c:pt idx="10">
                  <c:v>43050</c:v>
                </c:pt>
                <c:pt idx="11">
                  <c:v>43051</c:v>
                </c:pt>
                <c:pt idx="12">
                  <c:v>43052</c:v>
                </c:pt>
                <c:pt idx="13">
                  <c:v>43053</c:v>
                </c:pt>
                <c:pt idx="14">
                  <c:v>43054</c:v>
                </c:pt>
                <c:pt idx="15">
                  <c:v>43055</c:v>
                </c:pt>
                <c:pt idx="16">
                  <c:v>43056</c:v>
                </c:pt>
                <c:pt idx="17">
                  <c:v>43057</c:v>
                </c:pt>
                <c:pt idx="18">
                  <c:v>43058</c:v>
                </c:pt>
                <c:pt idx="19">
                  <c:v>43059</c:v>
                </c:pt>
                <c:pt idx="20">
                  <c:v>43060</c:v>
                </c:pt>
                <c:pt idx="21">
                  <c:v>43061</c:v>
                </c:pt>
                <c:pt idx="22">
                  <c:v>43062</c:v>
                </c:pt>
                <c:pt idx="23">
                  <c:v>43063</c:v>
                </c:pt>
                <c:pt idx="24">
                  <c:v>43064</c:v>
                </c:pt>
                <c:pt idx="25">
                  <c:v>43065</c:v>
                </c:pt>
                <c:pt idx="26">
                  <c:v>43066</c:v>
                </c:pt>
                <c:pt idx="27">
                  <c:v>43067</c:v>
                </c:pt>
                <c:pt idx="28">
                  <c:v>43068</c:v>
                </c:pt>
                <c:pt idx="29">
                  <c:v>43069</c:v>
                </c:pt>
              </c:numCache>
            </c:numRef>
          </c:cat>
          <c:val>
            <c:numRef>
              <c:f>Sheet1!$B$2:$B$31</c:f>
              <c:numCache>
                <c:formatCode>General</c:formatCode>
                <c:ptCount val="30"/>
                <c:pt idx="0">
                  <c:v>154</c:v>
                </c:pt>
                <c:pt idx="1">
                  <c:v>154</c:v>
                </c:pt>
                <c:pt idx="2">
                  <c:v>154</c:v>
                </c:pt>
                <c:pt idx="3">
                  <c:v>154</c:v>
                </c:pt>
                <c:pt idx="4">
                  <c:v>154</c:v>
                </c:pt>
                <c:pt idx="5">
                  <c:v>154</c:v>
                </c:pt>
                <c:pt idx="6">
                  <c:v>154</c:v>
                </c:pt>
                <c:pt idx="7">
                  <c:v>154</c:v>
                </c:pt>
                <c:pt idx="8">
                  <c:v>154</c:v>
                </c:pt>
                <c:pt idx="9">
                  <c:v>154</c:v>
                </c:pt>
                <c:pt idx="10">
                  <c:v>154</c:v>
                </c:pt>
                <c:pt idx="11">
                  <c:v>154</c:v>
                </c:pt>
                <c:pt idx="12">
                  <c:v>154</c:v>
                </c:pt>
                <c:pt idx="13">
                  <c:v>154</c:v>
                </c:pt>
                <c:pt idx="14">
                  <c:v>154</c:v>
                </c:pt>
                <c:pt idx="15">
                  <c:v>154</c:v>
                </c:pt>
                <c:pt idx="16">
                  <c:v>154</c:v>
                </c:pt>
                <c:pt idx="17">
                  <c:v>154</c:v>
                </c:pt>
                <c:pt idx="18">
                  <c:v>154</c:v>
                </c:pt>
                <c:pt idx="19">
                  <c:v>154</c:v>
                </c:pt>
                <c:pt idx="20">
                  <c:v>154</c:v>
                </c:pt>
                <c:pt idx="21">
                  <c:v>154</c:v>
                </c:pt>
                <c:pt idx="22">
                  <c:v>154</c:v>
                </c:pt>
                <c:pt idx="23">
                  <c:v>154</c:v>
                </c:pt>
                <c:pt idx="24">
                  <c:v>154</c:v>
                </c:pt>
                <c:pt idx="25">
                  <c:v>154</c:v>
                </c:pt>
                <c:pt idx="26">
                  <c:v>154</c:v>
                </c:pt>
                <c:pt idx="27">
                  <c:v>154</c:v>
                </c:pt>
                <c:pt idx="28">
                  <c:v>154</c:v>
                </c:pt>
                <c:pt idx="29">
                  <c:v>154</c:v>
                </c:pt>
              </c:numCache>
            </c:numRef>
          </c:val>
          <c:smooth val="0"/>
          <c:extLst>
            <c:ext xmlns:c16="http://schemas.microsoft.com/office/drawing/2014/chart" uri="{C3380CC4-5D6E-409C-BE32-E72D297353CC}">
              <c16:uniqueId val="{00000000-C995-4B89-AE67-F0542B811CB9}"/>
            </c:ext>
          </c:extLst>
        </c:ser>
        <c:dLbls>
          <c:showLegendKey val="0"/>
          <c:showVal val="0"/>
          <c:showCatName val="0"/>
          <c:showSerName val="0"/>
          <c:showPercent val="0"/>
          <c:showBubbleSize val="0"/>
        </c:dLbls>
        <c:smooth val="0"/>
        <c:axId val="396558280"/>
        <c:axId val="396559592"/>
      </c:lineChart>
      <c:dateAx>
        <c:axId val="3965582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6559592"/>
        <c:crosses val="autoZero"/>
        <c:auto val="1"/>
        <c:lblOffset val="100"/>
        <c:baseTimeUnit val="days"/>
      </c:dateAx>
      <c:valAx>
        <c:axId val="3965595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65582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6</c:v>
                </c:pt>
                <c:pt idx="1">
                  <c:v>115</c:v>
                </c:pt>
                <c:pt idx="2">
                  <c:v>203</c:v>
                </c:pt>
                <c:pt idx="3">
                  <c:v>178</c:v>
                </c:pt>
                <c:pt idx="4">
                  <c:v>124</c:v>
                </c:pt>
                <c:pt idx="5">
                  <c:v>60</c:v>
                </c:pt>
                <c:pt idx="6">
                  <c:v>27</c:v>
                </c:pt>
              </c:numCache>
            </c:numRef>
          </c:val>
          <c:extLst>
            <c:ext xmlns:c16="http://schemas.microsoft.com/office/drawing/2014/chart" uri="{C3380CC4-5D6E-409C-BE32-E72D297353CC}">
              <c16:uniqueId val="{00000000-98D9-4166-B9CD-1D964152257F}"/>
            </c:ext>
          </c:extLst>
        </c:ser>
        <c:ser>
          <c:idx val="1"/>
          <c:order val="1"/>
          <c:tx>
            <c:strRef>
              <c:f>Sheet1!$C$1</c:f>
              <c:strCache>
                <c:ptCount val="1"/>
                <c:pt idx="0">
                  <c:v>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14</c:v>
                </c:pt>
                <c:pt idx="1">
                  <c:v>256</c:v>
                </c:pt>
                <c:pt idx="2">
                  <c:v>475</c:v>
                </c:pt>
                <c:pt idx="3">
                  <c:v>339</c:v>
                </c:pt>
                <c:pt idx="4">
                  <c:v>233</c:v>
                </c:pt>
                <c:pt idx="5">
                  <c:v>82</c:v>
                </c:pt>
                <c:pt idx="6">
                  <c:v>50</c:v>
                </c:pt>
              </c:numCache>
            </c:numRef>
          </c:val>
          <c:extLst>
            <c:ext xmlns:c16="http://schemas.microsoft.com/office/drawing/2014/chart" uri="{C3380CC4-5D6E-409C-BE32-E72D297353CC}">
              <c16:uniqueId val="{00000001-98D9-4166-B9CD-1D964152257F}"/>
            </c:ext>
          </c:extLst>
        </c:ser>
        <c:dLbls>
          <c:showLegendKey val="0"/>
          <c:showVal val="0"/>
          <c:showCatName val="0"/>
          <c:showSerName val="0"/>
          <c:showPercent val="0"/>
          <c:showBubbleSize val="0"/>
        </c:dLbls>
        <c:gapWidth val="219"/>
        <c:overlap val="-27"/>
        <c:axId val="396564840"/>
        <c:axId val="396563856"/>
      </c:barChart>
      <c:catAx>
        <c:axId val="3965648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6563856"/>
        <c:crosses val="autoZero"/>
        <c:auto val="1"/>
        <c:lblAlgn val="ctr"/>
        <c:lblOffset val="100"/>
        <c:noMultiLvlLbl val="0"/>
      </c:catAx>
      <c:valAx>
        <c:axId val="3965638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65648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Strauss</c:v>
                </c:pt>
              </c:strCache>
            </c:strRef>
          </c:tx>
          <c:spPr>
            <a:ln w="28575" cap="rnd">
              <a:solidFill>
                <a:schemeClr val="accent1"/>
              </a:solidFill>
              <a:round/>
            </a:ln>
            <a:effectLst/>
          </c:spPr>
          <c:marker>
            <c:symbol val="none"/>
          </c:marker>
          <c:cat>
            <c:numRef>
              <c:f>Sheet1!$A$2:$A$31</c:f>
              <c:numCache>
                <c:formatCode>m/d/yyyy</c:formatCode>
                <c:ptCount val="30"/>
                <c:pt idx="0">
                  <c:v>43040</c:v>
                </c:pt>
                <c:pt idx="1">
                  <c:v>43041</c:v>
                </c:pt>
                <c:pt idx="2">
                  <c:v>43042</c:v>
                </c:pt>
                <c:pt idx="3">
                  <c:v>43043</c:v>
                </c:pt>
                <c:pt idx="4">
                  <c:v>43044</c:v>
                </c:pt>
                <c:pt idx="5">
                  <c:v>43045</c:v>
                </c:pt>
                <c:pt idx="6">
                  <c:v>43046</c:v>
                </c:pt>
                <c:pt idx="7">
                  <c:v>43047</c:v>
                </c:pt>
                <c:pt idx="8">
                  <c:v>43048</c:v>
                </c:pt>
                <c:pt idx="9">
                  <c:v>43049</c:v>
                </c:pt>
                <c:pt idx="10">
                  <c:v>43050</c:v>
                </c:pt>
                <c:pt idx="11">
                  <c:v>43051</c:v>
                </c:pt>
                <c:pt idx="12">
                  <c:v>43052</c:v>
                </c:pt>
                <c:pt idx="13">
                  <c:v>43053</c:v>
                </c:pt>
                <c:pt idx="14">
                  <c:v>43054</c:v>
                </c:pt>
                <c:pt idx="15">
                  <c:v>43055</c:v>
                </c:pt>
                <c:pt idx="16">
                  <c:v>43056</c:v>
                </c:pt>
                <c:pt idx="17">
                  <c:v>43057</c:v>
                </c:pt>
                <c:pt idx="18">
                  <c:v>43058</c:v>
                </c:pt>
                <c:pt idx="19">
                  <c:v>43059</c:v>
                </c:pt>
                <c:pt idx="20">
                  <c:v>43060</c:v>
                </c:pt>
                <c:pt idx="21">
                  <c:v>43061</c:v>
                </c:pt>
                <c:pt idx="22">
                  <c:v>43062</c:v>
                </c:pt>
                <c:pt idx="23">
                  <c:v>43063</c:v>
                </c:pt>
                <c:pt idx="24">
                  <c:v>43064</c:v>
                </c:pt>
                <c:pt idx="25">
                  <c:v>43065</c:v>
                </c:pt>
                <c:pt idx="26">
                  <c:v>43066</c:v>
                </c:pt>
                <c:pt idx="27">
                  <c:v>43067</c:v>
                </c:pt>
                <c:pt idx="28">
                  <c:v>43068</c:v>
                </c:pt>
                <c:pt idx="29">
                  <c:v>43069</c:v>
                </c:pt>
              </c:numCache>
            </c:numRef>
          </c:cat>
          <c:val>
            <c:numRef>
              <c:f>Sheet1!$B$2:$B$31</c:f>
              <c:numCache>
                <c:formatCode>General</c:formatCode>
                <c:ptCount val="30"/>
                <c:pt idx="0">
                  <c:v>393</c:v>
                </c:pt>
                <c:pt idx="1">
                  <c:v>152</c:v>
                </c:pt>
                <c:pt idx="2">
                  <c:v>1116</c:v>
                </c:pt>
                <c:pt idx="3">
                  <c:v>257</c:v>
                </c:pt>
                <c:pt idx="4">
                  <c:v>139</c:v>
                </c:pt>
                <c:pt idx="5">
                  <c:v>66</c:v>
                </c:pt>
                <c:pt idx="6">
                  <c:v>1302</c:v>
                </c:pt>
                <c:pt idx="7">
                  <c:v>1967</c:v>
                </c:pt>
                <c:pt idx="8">
                  <c:v>464</c:v>
                </c:pt>
                <c:pt idx="9">
                  <c:v>6871</c:v>
                </c:pt>
                <c:pt idx="10">
                  <c:v>9135</c:v>
                </c:pt>
                <c:pt idx="11">
                  <c:v>4898</c:v>
                </c:pt>
                <c:pt idx="12">
                  <c:v>2307</c:v>
                </c:pt>
                <c:pt idx="13">
                  <c:v>2229</c:v>
                </c:pt>
                <c:pt idx="14">
                  <c:v>3935</c:v>
                </c:pt>
                <c:pt idx="15">
                  <c:v>6201</c:v>
                </c:pt>
                <c:pt idx="16">
                  <c:v>6946</c:v>
                </c:pt>
                <c:pt idx="17">
                  <c:v>5060</c:v>
                </c:pt>
                <c:pt idx="18">
                  <c:v>4533</c:v>
                </c:pt>
                <c:pt idx="19">
                  <c:v>4183</c:v>
                </c:pt>
                <c:pt idx="20">
                  <c:v>4894</c:v>
                </c:pt>
                <c:pt idx="21">
                  <c:v>4396</c:v>
                </c:pt>
                <c:pt idx="22">
                  <c:v>3546</c:v>
                </c:pt>
                <c:pt idx="23">
                  <c:v>4307</c:v>
                </c:pt>
                <c:pt idx="24">
                  <c:v>4948</c:v>
                </c:pt>
                <c:pt idx="25">
                  <c:v>4898</c:v>
                </c:pt>
                <c:pt idx="26">
                  <c:v>4090</c:v>
                </c:pt>
                <c:pt idx="27">
                  <c:v>4170</c:v>
                </c:pt>
                <c:pt idx="28">
                  <c:v>5407</c:v>
                </c:pt>
                <c:pt idx="29">
                  <c:v>5220</c:v>
                </c:pt>
              </c:numCache>
            </c:numRef>
          </c:val>
          <c:smooth val="0"/>
          <c:extLst>
            <c:ext xmlns:c16="http://schemas.microsoft.com/office/drawing/2014/chart" uri="{C3380CC4-5D6E-409C-BE32-E72D297353CC}">
              <c16:uniqueId val="{00000000-CD98-47BC-825C-A75F2BB8B5EB}"/>
            </c:ext>
          </c:extLst>
        </c:ser>
        <c:dLbls>
          <c:showLegendKey val="0"/>
          <c:showVal val="0"/>
          <c:showCatName val="0"/>
          <c:showSerName val="0"/>
          <c:showPercent val="0"/>
          <c:showBubbleSize val="0"/>
        </c:dLbls>
        <c:smooth val="0"/>
        <c:axId val="344572960"/>
        <c:axId val="344563776"/>
      </c:lineChart>
      <c:dateAx>
        <c:axId val="3445729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4563776"/>
        <c:crosses val="autoZero"/>
        <c:auto val="1"/>
        <c:lblOffset val="100"/>
        <c:baseTimeUnit val="days"/>
      </c:dateAx>
      <c:valAx>
        <c:axId val="3445637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45729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Strauss</c:v>
                </c:pt>
              </c:strCache>
            </c:strRef>
          </c:tx>
          <c:spPr>
            <a:ln w="28575" cap="rnd">
              <a:solidFill>
                <a:schemeClr val="accent1"/>
              </a:solidFill>
              <a:round/>
            </a:ln>
            <a:effectLst/>
          </c:spPr>
          <c:marker>
            <c:symbol val="none"/>
          </c:marker>
          <c:cat>
            <c:numRef>
              <c:f>Sheet1!$A$2:$A$31</c:f>
              <c:numCache>
                <c:formatCode>m/d/yyyy</c:formatCode>
                <c:ptCount val="30"/>
                <c:pt idx="0">
                  <c:v>43040</c:v>
                </c:pt>
                <c:pt idx="1">
                  <c:v>43041</c:v>
                </c:pt>
                <c:pt idx="2">
                  <c:v>43042</c:v>
                </c:pt>
                <c:pt idx="3">
                  <c:v>43043</c:v>
                </c:pt>
                <c:pt idx="4">
                  <c:v>43044</c:v>
                </c:pt>
                <c:pt idx="5">
                  <c:v>43045</c:v>
                </c:pt>
                <c:pt idx="6">
                  <c:v>43046</c:v>
                </c:pt>
                <c:pt idx="7">
                  <c:v>43047</c:v>
                </c:pt>
                <c:pt idx="8">
                  <c:v>43048</c:v>
                </c:pt>
                <c:pt idx="9">
                  <c:v>43049</c:v>
                </c:pt>
                <c:pt idx="10">
                  <c:v>43050</c:v>
                </c:pt>
                <c:pt idx="11">
                  <c:v>43051</c:v>
                </c:pt>
                <c:pt idx="12">
                  <c:v>43052</c:v>
                </c:pt>
                <c:pt idx="13">
                  <c:v>43053</c:v>
                </c:pt>
                <c:pt idx="14">
                  <c:v>43054</c:v>
                </c:pt>
                <c:pt idx="15">
                  <c:v>43055</c:v>
                </c:pt>
                <c:pt idx="16">
                  <c:v>43056</c:v>
                </c:pt>
                <c:pt idx="17">
                  <c:v>43057</c:v>
                </c:pt>
                <c:pt idx="18">
                  <c:v>43058</c:v>
                </c:pt>
                <c:pt idx="19">
                  <c:v>43059</c:v>
                </c:pt>
                <c:pt idx="20">
                  <c:v>43060</c:v>
                </c:pt>
                <c:pt idx="21">
                  <c:v>43061</c:v>
                </c:pt>
                <c:pt idx="22">
                  <c:v>43062</c:v>
                </c:pt>
                <c:pt idx="23">
                  <c:v>43063</c:v>
                </c:pt>
                <c:pt idx="24">
                  <c:v>43064</c:v>
                </c:pt>
                <c:pt idx="25">
                  <c:v>43065</c:v>
                </c:pt>
                <c:pt idx="26">
                  <c:v>43066</c:v>
                </c:pt>
                <c:pt idx="27">
                  <c:v>43067</c:v>
                </c:pt>
                <c:pt idx="28">
                  <c:v>43068</c:v>
                </c:pt>
                <c:pt idx="29">
                  <c:v>43069</c:v>
                </c:pt>
              </c:numCache>
            </c:numRef>
          </c:cat>
          <c:val>
            <c:numRef>
              <c:f>Sheet1!$B$2:$B$31</c:f>
              <c:numCache>
                <c:formatCode>General</c:formatCode>
                <c:ptCount val="30"/>
                <c:pt idx="0">
                  <c:v>288</c:v>
                </c:pt>
                <c:pt idx="1">
                  <c:v>98</c:v>
                </c:pt>
                <c:pt idx="2">
                  <c:v>706</c:v>
                </c:pt>
                <c:pt idx="3">
                  <c:v>182</c:v>
                </c:pt>
                <c:pt idx="4">
                  <c:v>109</c:v>
                </c:pt>
                <c:pt idx="5">
                  <c:v>58</c:v>
                </c:pt>
                <c:pt idx="6">
                  <c:v>823</c:v>
                </c:pt>
                <c:pt idx="7">
                  <c:v>1073</c:v>
                </c:pt>
                <c:pt idx="8">
                  <c:v>268</c:v>
                </c:pt>
                <c:pt idx="9">
                  <c:v>4324</c:v>
                </c:pt>
                <c:pt idx="10">
                  <c:v>5401</c:v>
                </c:pt>
                <c:pt idx="11">
                  <c:v>3250</c:v>
                </c:pt>
                <c:pt idx="12">
                  <c:v>1830</c:v>
                </c:pt>
                <c:pt idx="13">
                  <c:v>1723</c:v>
                </c:pt>
                <c:pt idx="14">
                  <c:v>2765</c:v>
                </c:pt>
                <c:pt idx="15">
                  <c:v>3975</c:v>
                </c:pt>
                <c:pt idx="16">
                  <c:v>4283</c:v>
                </c:pt>
                <c:pt idx="17">
                  <c:v>3672</c:v>
                </c:pt>
                <c:pt idx="18">
                  <c:v>3560</c:v>
                </c:pt>
                <c:pt idx="19">
                  <c:v>3624</c:v>
                </c:pt>
                <c:pt idx="20">
                  <c:v>4053</c:v>
                </c:pt>
                <c:pt idx="21">
                  <c:v>3684</c:v>
                </c:pt>
                <c:pt idx="22">
                  <c:v>3058</c:v>
                </c:pt>
                <c:pt idx="23">
                  <c:v>3197</c:v>
                </c:pt>
                <c:pt idx="24">
                  <c:v>3880</c:v>
                </c:pt>
                <c:pt idx="25">
                  <c:v>4105</c:v>
                </c:pt>
                <c:pt idx="26">
                  <c:v>3589</c:v>
                </c:pt>
                <c:pt idx="27">
                  <c:v>3527</c:v>
                </c:pt>
                <c:pt idx="28">
                  <c:v>3757</c:v>
                </c:pt>
                <c:pt idx="29">
                  <c:v>3279</c:v>
                </c:pt>
              </c:numCache>
            </c:numRef>
          </c:val>
          <c:smooth val="0"/>
          <c:extLst>
            <c:ext xmlns:c16="http://schemas.microsoft.com/office/drawing/2014/chart" uri="{C3380CC4-5D6E-409C-BE32-E72D297353CC}">
              <c16:uniqueId val="{00000000-5A95-4CCE-A5F8-AEF2124A38D0}"/>
            </c:ext>
          </c:extLst>
        </c:ser>
        <c:dLbls>
          <c:showLegendKey val="0"/>
          <c:showVal val="0"/>
          <c:showCatName val="0"/>
          <c:showSerName val="0"/>
          <c:showPercent val="0"/>
          <c:showBubbleSize val="0"/>
        </c:dLbls>
        <c:smooth val="0"/>
        <c:axId val="344566400"/>
        <c:axId val="344568696"/>
      </c:lineChart>
      <c:dateAx>
        <c:axId val="3445664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4568696"/>
        <c:crosses val="autoZero"/>
        <c:auto val="1"/>
        <c:lblOffset val="100"/>
        <c:baseTimeUnit val="days"/>
      </c:dateAx>
      <c:valAx>
        <c:axId val="3445686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45664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Strauss</c:v>
                </c:pt>
              </c:strCache>
            </c:strRef>
          </c:tx>
          <c:spPr>
            <a:ln w="28575" cap="rnd">
              <a:solidFill>
                <a:schemeClr val="accent1"/>
              </a:solidFill>
              <a:round/>
            </a:ln>
            <a:effectLst/>
          </c:spPr>
          <c:marker>
            <c:symbol val="none"/>
          </c:marker>
          <c:cat>
            <c:numRef>
              <c:f>Sheet1!$A$2:$A$31</c:f>
              <c:numCache>
                <c:formatCode>m/d/yyyy</c:formatCode>
                <c:ptCount val="30"/>
                <c:pt idx="0">
                  <c:v>43040</c:v>
                </c:pt>
                <c:pt idx="1">
                  <c:v>43041</c:v>
                </c:pt>
                <c:pt idx="2">
                  <c:v>43042</c:v>
                </c:pt>
                <c:pt idx="3">
                  <c:v>43043</c:v>
                </c:pt>
                <c:pt idx="4">
                  <c:v>43044</c:v>
                </c:pt>
                <c:pt idx="5">
                  <c:v>43045</c:v>
                </c:pt>
                <c:pt idx="6">
                  <c:v>43046</c:v>
                </c:pt>
                <c:pt idx="7">
                  <c:v>43047</c:v>
                </c:pt>
                <c:pt idx="8">
                  <c:v>43048</c:v>
                </c:pt>
                <c:pt idx="9">
                  <c:v>43049</c:v>
                </c:pt>
                <c:pt idx="10">
                  <c:v>43050</c:v>
                </c:pt>
                <c:pt idx="11">
                  <c:v>43051</c:v>
                </c:pt>
                <c:pt idx="12">
                  <c:v>43052</c:v>
                </c:pt>
                <c:pt idx="13">
                  <c:v>43053</c:v>
                </c:pt>
                <c:pt idx="14">
                  <c:v>43054</c:v>
                </c:pt>
                <c:pt idx="15">
                  <c:v>43055</c:v>
                </c:pt>
                <c:pt idx="16">
                  <c:v>43056</c:v>
                </c:pt>
                <c:pt idx="17">
                  <c:v>43057</c:v>
                </c:pt>
                <c:pt idx="18">
                  <c:v>43058</c:v>
                </c:pt>
                <c:pt idx="19">
                  <c:v>43059</c:v>
                </c:pt>
                <c:pt idx="20">
                  <c:v>43060</c:v>
                </c:pt>
                <c:pt idx="21">
                  <c:v>43061</c:v>
                </c:pt>
                <c:pt idx="22">
                  <c:v>43062</c:v>
                </c:pt>
                <c:pt idx="23">
                  <c:v>43063</c:v>
                </c:pt>
                <c:pt idx="24">
                  <c:v>43064</c:v>
                </c:pt>
                <c:pt idx="25">
                  <c:v>43065</c:v>
                </c:pt>
                <c:pt idx="26">
                  <c:v>43066</c:v>
                </c:pt>
                <c:pt idx="27">
                  <c:v>43067</c:v>
                </c:pt>
                <c:pt idx="28">
                  <c:v>43068</c:v>
                </c:pt>
                <c:pt idx="29">
                  <c:v>43069</c:v>
                </c:pt>
              </c:numCache>
            </c:numRef>
          </c:cat>
          <c:val>
            <c:numRef>
              <c:f>Sheet1!$B$2:$B$31</c:f>
              <c:numCache>
                <c:formatCode>General</c:formatCode>
                <c:ptCount val="30"/>
                <c:pt idx="0">
                  <c:v>19</c:v>
                </c:pt>
                <c:pt idx="1">
                  <c:v>7</c:v>
                </c:pt>
                <c:pt idx="2">
                  <c:v>58</c:v>
                </c:pt>
                <c:pt idx="3">
                  <c:v>9</c:v>
                </c:pt>
                <c:pt idx="4">
                  <c:v>4</c:v>
                </c:pt>
                <c:pt idx="5">
                  <c:v>14</c:v>
                </c:pt>
                <c:pt idx="6">
                  <c:v>100</c:v>
                </c:pt>
                <c:pt idx="7">
                  <c:v>48</c:v>
                </c:pt>
                <c:pt idx="8">
                  <c:v>11</c:v>
                </c:pt>
                <c:pt idx="9">
                  <c:v>170</c:v>
                </c:pt>
                <c:pt idx="10">
                  <c:v>328</c:v>
                </c:pt>
                <c:pt idx="11">
                  <c:v>128</c:v>
                </c:pt>
                <c:pt idx="12">
                  <c:v>46</c:v>
                </c:pt>
                <c:pt idx="13">
                  <c:v>59</c:v>
                </c:pt>
                <c:pt idx="14">
                  <c:v>145</c:v>
                </c:pt>
                <c:pt idx="15">
                  <c:v>298</c:v>
                </c:pt>
                <c:pt idx="16">
                  <c:v>309</c:v>
                </c:pt>
                <c:pt idx="17">
                  <c:v>193</c:v>
                </c:pt>
                <c:pt idx="18">
                  <c:v>136</c:v>
                </c:pt>
                <c:pt idx="19">
                  <c:v>89</c:v>
                </c:pt>
                <c:pt idx="20">
                  <c:v>110</c:v>
                </c:pt>
                <c:pt idx="21">
                  <c:v>90</c:v>
                </c:pt>
                <c:pt idx="22">
                  <c:v>68</c:v>
                </c:pt>
                <c:pt idx="23">
                  <c:v>182</c:v>
                </c:pt>
                <c:pt idx="24">
                  <c:v>116</c:v>
                </c:pt>
                <c:pt idx="25">
                  <c:v>100</c:v>
                </c:pt>
                <c:pt idx="26">
                  <c:v>72</c:v>
                </c:pt>
                <c:pt idx="27">
                  <c:v>114</c:v>
                </c:pt>
                <c:pt idx="28">
                  <c:v>183</c:v>
                </c:pt>
                <c:pt idx="29">
                  <c:v>193</c:v>
                </c:pt>
              </c:numCache>
            </c:numRef>
          </c:val>
          <c:smooth val="0"/>
          <c:extLst>
            <c:ext xmlns:c16="http://schemas.microsoft.com/office/drawing/2014/chart" uri="{C3380CC4-5D6E-409C-BE32-E72D297353CC}">
              <c16:uniqueId val="{00000000-97E0-4EDD-B15E-9942973C1F20}"/>
            </c:ext>
          </c:extLst>
        </c:ser>
        <c:dLbls>
          <c:showLegendKey val="0"/>
          <c:showVal val="0"/>
          <c:showCatName val="0"/>
          <c:showSerName val="0"/>
          <c:showPercent val="0"/>
          <c:showBubbleSize val="0"/>
        </c:dLbls>
        <c:smooth val="0"/>
        <c:axId val="344576568"/>
        <c:axId val="344574928"/>
      </c:lineChart>
      <c:dateAx>
        <c:axId val="3445765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4574928"/>
        <c:crosses val="autoZero"/>
        <c:auto val="1"/>
        <c:lblOffset val="100"/>
        <c:baseTimeUnit val="days"/>
      </c:dateAx>
      <c:valAx>
        <c:axId val="3445749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45765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Strauss</c:v>
                </c:pt>
              </c:strCache>
            </c:strRef>
          </c:tx>
          <c:spPr>
            <a:ln w="28575" cap="rnd">
              <a:solidFill>
                <a:schemeClr val="accent1"/>
              </a:solidFill>
              <a:round/>
            </a:ln>
            <a:effectLst/>
          </c:spPr>
          <c:marker>
            <c:symbol val="none"/>
          </c:marker>
          <c:cat>
            <c:numRef>
              <c:f>Sheet1!$A$2:$A$31</c:f>
              <c:numCache>
                <c:formatCode>m/d/yyyy</c:formatCode>
                <c:ptCount val="30"/>
                <c:pt idx="0">
                  <c:v>43040</c:v>
                </c:pt>
                <c:pt idx="1">
                  <c:v>43041</c:v>
                </c:pt>
                <c:pt idx="2">
                  <c:v>43042</c:v>
                </c:pt>
                <c:pt idx="3">
                  <c:v>43043</c:v>
                </c:pt>
                <c:pt idx="4">
                  <c:v>43044</c:v>
                </c:pt>
                <c:pt idx="5">
                  <c:v>43045</c:v>
                </c:pt>
                <c:pt idx="6">
                  <c:v>43046</c:v>
                </c:pt>
                <c:pt idx="7">
                  <c:v>43047</c:v>
                </c:pt>
                <c:pt idx="8">
                  <c:v>43048</c:v>
                </c:pt>
                <c:pt idx="9">
                  <c:v>43049</c:v>
                </c:pt>
                <c:pt idx="10">
                  <c:v>43050</c:v>
                </c:pt>
                <c:pt idx="11">
                  <c:v>43051</c:v>
                </c:pt>
                <c:pt idx="12">
                  <c:v>43052</c:v>
                </c:pt>
                <c:pt idx="13">
                  <c:v>43053</c:v>
                </c:pt>
                <c:pt idx="14">
                  <c:v>43054</c:v>
                </c:pt>
                <c:pt idx="15">
                  <c:v>43055</c:v>
                </c:pt>
                <c:pt idx="16">
                  <c:v>43056</c:v>
                </c:pt>
                <c:pt idx="17">
                  <c:v>43057</c:v>
                </c:pt>
                <c:pt idx="18">
                  <c:v>43058</c:v>
                </c:pt>
                <c:pt idx="19">
                  <c:v>43059</c:v>
                </c:pt>
                <c:pt idx="20">
                  <c:v>43060</c:v>
                </c:pt>
                <c:pt idx="21">
                  <c:v>43061</c:v>
                </c:pt>
                <c:pt idx="22">
                  <c:v>43062</c:v>
                </c:pt>
                <c:pt idx="23">
                  <c:v>43063</c:v>
                </c:pt>
                <c:pt idx="24">
                  <c:v>43064</c:v>
                </c:pt>
                <c:pt idx="25">
                  <c:v>43065</c:v>
                </c:pt>
                <c:pt idx="26">
                  <c:v>43066</c:v>
                </c:pt>
                <c:pt idx="27">
                  <c:v>43067</c:v>
                </c:pt>
                <c:pt idx="28">
                  <c:v>43068</c:v>
                </c:pt>
                <c:pt idx="29">
                  <c:v>43069</c:v>
                </c:pt>
              </c:numCache>
            </c:numRef>
          </c:cat>
          <c:val>
            <c:numRef>
              <c:f>Sheet1!$B$2:$B$31</c:f>
              <c:numCache>
                <c:formatCode>General</c:formatCode>
                <c:ptCount val="30"/>
                <c:pt idx="0">
                  <c:v>5</c:v>
                </c:pt>
                <c:pt idx="1">
                  <c:v>9</c:v>
                </c:pt>
                <c:pt idx="2">
                  <c:v>46</c:v>
                </c:pt>
                <c:pt idx="3">
                  <c:v>9</c:v>
                </c:pt>
                <c:pt idx="4">
                  <c:v>5</c:v>
                </c:pt>
                <c:pt idx="5">
                  <c:v>13</c:v>
                </c:pt>
                <c:pt idx="6">
                  <c:v>28</c:v>
                </c:pt>
                <c:pt idx="7">
                  <c:v>15</c:v>
                </c:pt>
                <c:pt idx="8">
                  <c:v>15</c:v>
                </c:pt>
                <c:pt idx="9">
                  <c:v>59</c:v>
                </c:pt>
                <c:pt idx="10">
                  <c:v>63</c:v>
                </c:pt>
                <c:pt idx="11">
                  <c:v>25</c:v>
                </c:pt>
                <c:pt idx="12">
                  <c:v>16</c:v>
                </c:pt>
                <c:pt idx="13">
                  <c:v>9</c:v>
                </c:pt>
                <c:pt idx="14">
                  <c:v>42</c:v>
                </c:pt>
                <c:pt idx="15">
                  <c:v>37</c:v>
                </c:pt>
                <c:pt idx="16">
                  <c:v>36</c:v>
                </c:pt>
                <c:pt idx="17">
                  <c:v>12</c:v>
                </c:pt>
                <c:pt idx="18">
                  <c:v>19</c:v>
                </c:pt>
                <c:pt idx="19">
                  <c:v>19</c:v>
                </c:pt>
                <c:pt idx="20">
                  <c:v>34</c:v>
                </c:pt>
                <c:pt idx="21">
                  <c:v>15</c:v>
                </c:pt>
                <c:pt idx="22">
                  <c:v>6</c:v>
                </c:pt>
                <c:pt idx="23">
                  <c:v>24</c:v>
                </c:pt>
                <c:pt idx="24">
                  <c:v>11</c:v>
                </c:pt>
                <c:pt idx="25">
                  <c:v>8</c:v>
                </c:pt>
                <c:pt idx="26">
                  <c:v>14</c:v>
                </c:pt>
                <c:pt idx="27">
                  <c:v>25</c:v>
                </c:pt>
                <c:pt idx="28">
                  <c:v>25</c:v>
                </c:pt>
                <c:pt idx="29">
                  <c:v>27</c:v>
                </c:pt>
              </c:numCache>
            </c:numRef>
          </c:val>
          <c:smooth val="0"/>
          <c:extLst>
            <c:ext xmlns:c16="http://schemas.microsoft.com/office/drawing/2014/chart" uri="{C3380CC4-5D6E-409C-BE32-E72D297353CC}">
              <c16:uniqueId val="{00000000-5131-4A4A-A2AB-E4AD95C4A9B1}"/>
            </c:ext>
          </c:extLst>
        </c:ser>
        <c:dLbls>
          <c:showLegendKey val="0"/>
          <c:showVal val="0"/>
          <c:showCatName val="0"/>
          <c:showSerName val="0"/>
          <c:showPercent val="0"/>
          <c:showBubbleSize val="0"/>
        </c:dLbls>
        <c:smooth val="0"/>
        <c:axId val="344578864"/>
        <c:axId val="344581816"/>
      </c:lineChart>
      <c:dateAx>
        <c:axId val="3445788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4581816"/>
        <c:crosses val="autoZero"/>
        <c:auto val="1"/>
        <c:lblOffset val="100"/>
        <c:baseTimeUnit val="days"/>
      </c:dateAx>
      <c:valAx>
        <c:axId val="3445818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45788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Strauss</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368.41379310345002</c:v>
                </c:pt>
                <c:pt idx="1">
                  <c:v>225.75862068966001</c:v>
                </c:pt>
                <c:pt idx="2">
                  <c:v>149.37931034483</c:v>
                </c:pt>
                <c:pt idx="3">
                  <c:v>126.89655172414</c:v>
                </c:pt>
                <c:pt idx="4">
                  <c:v>170.13793103448</c:v>
                </c:pt>
                <c:pt idx="5">
                  <c:v>315.37931034483</c:v>
                </c:pt>
                <c:pt idx="6">
                  <c:v>583.48275862068999</c:v>
                </c:pt>
                <c:pt idx="7">
                  <c:v>747.72413793102999</c:v>
                </c:pt>
                <c:pt idx="8">
                  <c:v>831.96666666666999</c:v>
                </c:pt>
                <c:pt idx="9">
                  <c:v>909.8</c:v>
                </c:pt>
                <c:pt idx="10">
                  <c:v>895.62068965517005</c:v>
                </c:pt>
                <c:pt idx="11">
                  <c:v>928.1</c:v>
                </c:pt>
                <c:pt idx="12">
                  <c:v>1016.9666666667</c:v>
                </c:pt>
                <c:pt idx="13">
                  <c:v>961.5</c:v>
                </c:pt>
                <c:pt idx="14">
                  <c:v>944.6</c:v>
                </c:pt>
                <c:pt idx="15">
                  <c:v>956.23333333333005</c:v>
                </c:pt>
                <c:pt idx="16">
                  <c:v>1003.8666666667</c:v>
                </c:pt>
                <c:pt idx="17">
                  <c:v>1060.9000000000001</c:v>
                </c:pt>
                <c:pt idx="18">
                  <c:v>1104.9666666666999</c:v>
                </c:pt>
                <c:pt idx="19">
                  <c:v>1145.9000000000001</c:v>
                </c:pt>
                <c:pt idx="20">
                  <c:v>1172.0666666667</c:v>
                </c:pt>
                <c:pt idx="21">
                  <c:v>1110.7</c:v>
                </c:pt>
                <c:pt idx="22">
                  <c:v>909.23333333333005</c:v>
                </c:pt>
                <c:pt idx="23">
                  <c:v>607.96666666666999</c:v>
                </c:pt>
              </c:numCache>
            </c:numRef>
          </c:val>
          <c:smooth val="0"/>
          <c:extLst>
            <c:ext xmlns:c16="http://schemas.microsoft.com/office/drawing/2014/chart" uri="{C3380CC4-5D6E-409C-BE32-E72D297353CC}">
              <c16:uniqueId val="{00000000-6FB3-4389-A981-4A00C431270B}"/>
            </c:ext>
          </c:extLst>
        </c:ser>
        <c:dLbls>
          <c:showLegendKey val="0"/>
          <c:showVal val="0"/>
          <c:showCatName val="0"/>
          <c:showSerName val="0"/>
          <c:showPercent val="0"/>
          <c:showBubbleSize val="0"/>
        </c:dLbls>
        <c:smooth val="0"/>
        <c:axId val="344590016"/>
        <c:axId val="344589360"/>
      </c:lineChart>
      <c:catAx>
        <c:axId val="3445900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4589360"/>
        <c:crosses val="autoZero"/>
        <c:auto val="1"/>
        <c:lblAlgn val="ctr"/>
        <c:lblOffset val="100"/>
        <c:noMultiLvlLbl val="0"/>
      </c:catAx>
      <c:valAx>
        <c:axId val="3445893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45900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Strauss</c:v>
                </c:pt>
              </c:strCache>
            </c:strRef>
          </c:tx>
          <c:spPr>
            <a:ln w="28575" cap="rnd">
              <a:solidFill>
                <a:schemeClr val="accent1"/>
              </a:solidFill>
              <a:round/>
            </a:ln>
            <a:effectLst/>
          </c:spPr>
          <c:marker>
            <c:symbol val="none"/>
          </c:marker>
          <c:cat>
            <c:numRef>
              <c:f>Sheet1!$A$2:$A$31</c:f>
              <c:numCache>
                <c:formatCode>m/d/yyyy</c:formatCode>
                <c:ptCount val="30"/>
                <c:pt idx="0">
                  <c:v>43040</c:v>
                </c:pt>
                <c:pt idx="1">
                  <c:v>43041</c:v>
                </c:pt>
                <c:pt idx="2">
                  <c:v>43042</c:v>
                </c:pt>
                <c:pt idx="3">
                  <c:v>43043</c:v>
                </c:pt>
                <c:pt idx="4">
                  <c:v>43044</c:v>
                </c:pt>
                <c:pt idx="5">
                  <c:v>43045</c:v>
                </c:pt>
                <c:pt idx="6">
                  <c:v>43046</c:v>
                </c:pt>
                <c:pt idx="7">
                  <c:v>43047</c:v>
                </c:pt>
                <c:pt idx="8">
                  <c:v>43048</c:v>
                </c:pt>
                <c:pt idx="9">
                  <c:v>43049</c:v>
                </c:pt>
                <c:pt idx="10">
                  <c:v>43050</c:v>
                </c:pt>
                <c:pt idx="11">
                  <c:v>43051</c:v>
                </c:pt>
                <c:pt idx="12">
                  <c:v>43052</c:v>
                </c:pt>
                <c:pt idx="13">
                  <c:v>43053</c:v>
                </c:pt>
                <c:pt idx="14">
                  <c:v>43054</c:v>
                </c:pt>
                <c:pt idx="15">
                  <c:v>43055</c:v>
                </c:pt>
                <c:pt idx="16">
                  <c:v>43056</c:v>
                </c:pt>
                <c:pt idx="17">
                  <c:v>43057</c:v>
                </c:pt>
                <c:pt idx="18">
                  <c:v>43058</c:v>
                </c:pt>
                <c:pt idx="19">
                  <c:v>43059</c:v>
                </c:pt>
                <c:pt idx="20">
                  <c:v>43060</c:v>
                </c:pt>
                <c:pt idx="21">
                  <c:v>43061</c:v>
                </c:pt>
                <c:pt idx="22">
                  <c:v>43062</c:v>
                </c:pt>
                <c:pt idx="23">
                  <c:v>43063</c:v>
                </c:pt>
                <c:pt idx="24">
                  <c:v>43064</c:v>
                </c:pt>
                <c:pt idx="25">
                  <c:v>43065</c:v>
                </c:pt>
                <c:pt idx="26">
                  <c:v>43066</c:v>
                </c:pt>
                <c:pt idx="27">
                  <c:v>43067</c:v>
                </c:pt>
                <c:pt idx="28">
                  <c:v>43068</c:v>
                </c:pt>
                <c:pt idx="29">
                  <c:v>43069</c:v>
                </c:pt>
              </c:numCache>
            </c:numRef>
          </c:cat>
          <c:val>
            <c:numRef>
              <c:f>Sheet1!$B$2:$B$31</c:f>
              <c:numCache>
                <c:formatCode>General</c:formatCode>
                <c:ptCount val="30"/>
                <c:pt idx="0">
                  <c:v>288</c:v>
                </c:pt>
                <c:pt idx="1">
                  <c:v>98</c:v>
                </c:pt>
                <c:pt idx="2">
                  <c:v>706</c:v>
                </c:pt>
                <c:pt idx="3">
                  <c:v>182</c:v>
                </c:pt>
                <c:pt idx="4">
                  <c:v>109</c:v>
                </c:pt>
                <c:pt idx="5">
                  <c:v>58</c:v>
                </c:pt>
                <c:pt idx="6">
                  <c:v>823</c:v>
                </c:pt>
                <c:pt idx="7">
                  <c:v>1073</c:v>
                </c:pt>
                <c:pt idx="8">
                  <c:v>268</c:v>
                </c:pt>
                <c:pt idx="9">
                  <c:v>4324</c:v>
                </c:pt>
                <c:pt idx="10">
                  <c:v>5401</c:v>
                </c:pt>
                <c:pt idx="11">
                  <c:v>3250</c:v>
                </c:pt>
                <c:pt idx="12">
                  <c:v>1830</c:v>
                </c:pt>
                <c:pt idx="13">
                  <c:v>1723</c:v>
                </c:pt>
                <c:pt idx="14">
                  <c:v>2765</c:v>
                </c:pt>
                <c:pt idx="15">
                  <c:v>3975</c:v>
                </c:pt>
                <c:pt idx="16">
                  <c:v>4283</c:v>
                </c:pt>
                <c:pt idx="17">
                  <c:v>3672</c:v>
                </c:pt>
                <c:pt idx="18">
                  <c:v>3560</c:v>
                </c:pt>
                <c:pt idx="19">
                  <c:v>3624</c:v>
                </c:pt>
                <c:pt idx="20">
                  <c:v>4053</c:v>
                </c:pt>
                <c:pt idx="21">
                  <c:v>3684</c:v>
                </c:pt>
                <c:pt idx="22">
                  <c:v>3058</c:v>
                </c:pt>
                <c:pt idx="23">
                  <c:v>3197</c:v>
                </c:pt>
                <c:pt idx="24">
                  <c:v>3880</c:v>
                </c:pt>
                <c:pt idx="25">
                  <c:v>4105</c:v>
                </c:pt>
                <c:pt idx="26">
                  <c:v>3589</c:v>
                </c:pt>
                <c:pt idx="27">
                  <c:v>3527</c:v>
                </c:pt>
                <c:pt idx="28">
                  <c:v>3757</c:v>
                </c:pt>
                <c:pt idx="29">
                  <c:v>3279</c:v>
                </c:pt>
              </c:numCache>
            </c:numRef>
          </c:val>
          <c:smooth val="0"/>
          <c:extLst>
            <c:ext xmlns:c16="http://schemas.microsoft.com/office/drawing/2014/chart" uri="{C3380CC4-5D6E-409C-BE32-E72D297353CC}">
              <c16:uniqueId val="{00000000-87E0-4255-8779-82D1F456A372}"/>
            </c:ext>
          </c:extLst>
        </c:ser>
        <c:dLbls>
          <c:showLegendKey val="0"/>
          <c:showVal val="0"/>
          <c:showCatName val="0"/>
          <c:showSerName val="0"/>
          <c:showPercent val="0"/>
          <c:showBubbleSize val="0"/>
        </c:dLbls>
        <c:smooth val="0"/>
        <c:axId val="404336728"/>
        <c:axId val="404337384"/>
      </c:lineChart>
      <c:dateAx>
        <c:axId val="4043367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4337384"/>
        <c:crosses val="autoZero"/>
        <c:auto val="1"/>
        <c:lblOffset val="100"/>
        <c:baseTimeUnit val="days"/>
      </c:dateAx>
      <c:valAx>
        <c:axId val="4043373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43367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81C517-782D-4C6C-BCCB-7C8B1EBD8F5F}"/>
              </a:ext>
            </a:extLst>
          </p:cNvPr>
          <p:cNvSpPr>
            <a:spLocks noGrp="1"/>
          </p:cNvSpPr>
          <p:nvPr>
            <p:ph type="ctrTitle"/>
          </p:nvPr>
        </p:nvSpPr>
        <p:spPr/>
        <p:txBody>
          <a:bodyPr/>
          <a:lstStyle/>
          <a:p>
            <a:r>
              <a:rPr lang="en-US"/>
              <a:t>Facebook Page Report</a:t>
            </a:r>
          </a:p>
        </p:txBody>
      </p:sp>
      <p:sp>
        <p:nvSpPr>
          <p:cNvPr id="3" name="Subtitle 2">
            <a:extLst>
              <a:ext uri="{FF2B5EF4-FFF2-40B4-BE49-F238E27FC236}">
                <a16:creationId xmlns:a16="http://schemas.microsoft.com/office/drawing/2014/main" id="{213C0CD2-17DF-4B48-B1B1-DCC5212939BB}"/>
              </a:ext>
            </a:extLst>
          </p:cNvPr>
          <p:cNvSpPr>
            <a:spLocks noGrp="1"/>
          </p:cNvSpPr>
          <p:nvPr>
            <p:ph type="subTitle" idx="1"/>
          </p:nvPr>
        </p:nvSpPr>
        <p:spPr/>
        <p:txBody>
          <a:bodyPr/>
          <a:lstStyle/>
          <a:p>
            <a:r>
              <a:rPr lang="en-US"/>
              <a:t>23 | new marketing experiences</a:t>
            </a:r>
          </a:p>
        </p:txBody>
      </p:sp>
    </p:spTree>
    <p:extLst>
      <p:ext uri="{BB962C8B-B14F-4D97-AF65-F5344CB8AC3E}">
        <p14:creationId xmlns:p14="http://schemas.microsoft.com/office/powerpoint/2010/main" val="16784524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0E2671-1897-495C-BC54-D341DAEDBFBB}"/>
              </a:ext>
            </a:extLst>
          </p:cNvPr>
          <p:cNvSpPr>
            <a:spLocks noGrp="1"/>
          </p:cNvSpPr>
          <p:nvPr>
            <p:ph type="title"/>
          </p:nvPr>
        </p:nvSpPr>
        <p:spPr/>
        <p:txBody>
          <a:bodyPr/>
          <a:lstStyle/>
          <a:p>
            <a:r>
              <a:rPr lang="en-US"/>
              <a:t>Wichtigste Werte (KPI's)</a:t>
            </a:r>
          </a:p>
        </p:txBody>
      </p:sp>
      <p:graphicFrame>
        <p:nvGraphicFramePr>
          <p:cNvPr id="5" name="Table Placeholder 4">
            <a:extLst>
              <a:ext uri="{FF2B5EF4-FFF2-40B4-BE49-F238E27FC236}">
                <a16:creationId xmlns:a16="http://schemas.microsoft.com/office/drawing/2014/main" id="{D0EA67BF-97E9-49FE-B6F6-D1C9D5BF3C5E}"/>
              </a:ext>
            </a:extLst>
          </p:cNvPr>
          <p:cNvGraphicFramePr>
            <a:graphicFrameLocks noGrp="1"/>
          </p:cNvGraphicFramePr>
          <p:nvPr>
            <p:ph type="tbl" sz="quarter" idx="13"/>
            <p:extLst>
              <p:ext uri="{D42A27DB-BD31-4B8C-83A1-F6EECF244321}">
                <p14:modId xmlns:p14="http://schemas.microsoft.com/office/powerpoint/2010/main" val="23056590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312845350"/>
                    </a:ext>
                  </a:extLst>
                </a:gridCol>
                <a:gridCol w="740664">
                  <a:extLst>
                    <a:ext uri="{9D8B030D-6E8A-4147-A177-3AD203B41FA5}">
                      <a16:colId xmlns:a16="http://schemas.microsoft.com/office/drawing/2014/main" val="1262449493"/>
                    </a:ext>
                  </a:extLst>
                </a:gridCol>
                <a:gridCol w="740664">
                  <a:extLst>
                    <a:ext uri="{9D8B030D-6E8A-4147-A177-3AD203B41FA5}">
                      <a16:colId xmlns:a16="http://schemas.microsoft.com/office/drawing/2014/main" val="1521211717"/>
                    </a:ext>
                  </a:extLst>
                </a:gridCol>
                <a:gridCol w="740664">
                  <a:extLst>
                    <a:ext uri="{9D8B030D-6E8A-4147-A177-3AD203B41FA5}">
                      <a16:colId xmlns:a16="http://schemas.microsoft.com/office/drawing/2014/main" val="3657604057"/>
                    </a:ext>
                  </a:extLst>
                </a:gridCol>
                <a:gridCol w="740664">
                  <a:extLst>
                    <a:ext uri="{9D8B030D-6E8A-4147-A177-3AD203B41FA5}">
                      <a16:colId xmlns:a16="http://schemas.microsoft.com/office/drawing/2014/main" val="3583864969"/>
                    </a:ext>
                  </a:extLst>
                </a:gridCol>
                <a:gridCol w="740664">
                  <a:extLst>
                    <a:ext uri="{9D8B030D-6E8A-4147-A177-3AD203B41FA5}">
                      <a16:colId xmlns:a16="http://schemas.microsoft.com/office/drawing/2014/main" val="691874190"/>
                    </a:ext>
                  </a:extLst>
                </a:gridCol>
                <a:gridCol w="740664">
                  <a:extLst>
                    <a:ext uri="{9D8B030D-6E8A-4147-A177-3AD203B41FA5}">
                      <a16:colId xmlns:a16="http://schemas.microsoft.com/office/drawing/2014/main" val="1060476431"/>
                    </a:ext>
                  </a:extLst>
                </a:gridCol>
                <a:gridCol w="740664">
                  <a:extLst>
                    <a:ext uri="{9D8B030D-6E8A-4147-A177-3AD203B41FA5}">
                      <a16:colId xmlns:a16="http://schemas.microsoft.com/office/drawing/2014/main" val="3774715449"/>
                    </a:ext>
                  </a:extLst>
                </a:gridCol>
                <a:gridCol w="740664">
                  <a:extLst>
                    <a:ext uri="{9D8B030D-6E8A-4147-A177-3AD203B41FA5}">
                      <a16:colId xmlns:a16="http://schemas.microsoft.com/office/drawing/2014/main" val="272815175"/>
                    </a:ext>
                  </a:extLst>
                </a:gridCol>
                <a:gridCol w="740664">
                  <a:extLst>
                    <a:ext uri="{9D8B030D-6E8A-4147-A177-3AD203B41FA5}">
                      <a16:colId xmlns:a16="http://schemas.microsoft.com/office/drawing/2014/main" val="427807824"/>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909173555"/>
                  </a:ext>
                </a:extLst>
              </a:tr>
              <a:tr h="370840">
                <a:tc>
                  <a:txBody>
                    <a:bodyPr/>
                    <a:lstStyle/>
                    <a:p>
                      <a:r>
                        <a:rPr lang="en-US" sz="1000"/>
                        <a:t>Autohaus Strauss</a:t>
                      </a:r>
                    </a:p>
                  </a:txBody>
                  <a:tcPr/>
                </a:tc>
                <a:tc>
                  <a:txBody>
                    <a:bodyPr/>
                    <a:lstStyle/>
                    <a:p>
                      <a:r>
                        <a:rPr lang="en-US" sz="1000"/>
                        <a:t>2166</a:t>
                      </a:r>
                    </a:p>
                  </a:txBody>
                  <a:tcPr/>
                </a:tc>
                <a:tc>
                  <a:txBody>
                    <a:bodyPr/>
                    <a:lstStyle/>
                    <a:p>
                      <a:r>
                        <a:rPr lang="en-US" sz="1000"/>
                        <a:t>60</a:t>
                      </a:r>
                    </a:p>
                  </a:txBody>
                  <a:tcPr/>
                </a:tc>
                <a:tc>
                  <a:txBody>
                    <a:bodyPr/>
                    <a:lstStyle/>
                    <a:p>
                      <a:r>
                        <a:rPr lang="en-US" sz="1000"/>
                        <a:t>15</a:t>
                      </a:r>
                    </a:p>
                  </a:txBody>
                  <a:tcPr/>
                </a:tc>
                <a:tc>
                  <a:txBody>
                    <a:bodyPr/>
                    <a:lstStyle/>
                    <a:p>
                      <a:r>
                        <a:rPr lang="en-US" sz="1000"/>
                        <a:t>574</a:t>
                      </a:r>
                    </a:p>
                  </a:txBody>
                  <a:tcPr/>
                </a:tc>
                <a:tc>
                  <a:txBody>
                    <a:bodyPr/>
                    <a:lstStyle/>
                    <a:p>
                      <a:r>
                        <a:rPr lang="en-US" sz="1000"/>
                        <a:t>30</a:t>
                      </a:r>
                    </a:p>
                  </a:txBody>
                  <a:tcPr/>
                </a:tc>
                <a:tc>
                  <a:txBody>
                    <a:bodyPr/>
                    <a:lstStyle/>
                    <a:p>
                      <a:r>
                        <a:rPr lang="en-US" sz="1000"/>
                        <a:t>82</a:t>
                      </a:r>
                    </a:p>
                  </a:txBody>
                  <a:tcPr/>
                </a:tc>
                <a:tc>
                  <a:txBody>
                    <a:bodyPr/>
                    <a:lstStyle/>
                    <a:p>
                      <a:r>
                        <a:rPr lang="en-US" sz="1000"/>
                        <a:t>0</a:t>
                      </a:r>
                    </a:p>
                  </a:txBody>
                  <a:tcPr/>
                </a:tc>
                <a:tc>
                  <a:txBody>
                    <a:bodyPr/>
                    <a:lstStyle/>
                    <a:p>
                      <a:r>
                        <a:rPr lang="en-US" sz="1000"/>
                        <a:t>2.1411%</a:t>
                      </a:r>
                    </a:p>
                  </a:txBody>
                  <a:tcPr/>
                </a:tc>
                <a:tc>
                  <a:txBody>
                    <a:bodyPr/>
                    <a:lstStyle/>
                    <a:p>
                      <a:r>
                        <a:rPr lang="en-US" sz="1000"/>
                        <a:t>0.0%</a:t>
                      </a:r>
                    </a:p>
                  </a:txBody>
                  <a:tcPr/>
                </a:tc>
                <a:extLst>
                  <a:ext uri="{0D108BD9-81ED-4DB2-BD59-A6C34878D82A}">
                    <a16:rowId xmlns:a16="http://schemas.microsoft.com/office/drawing/2014/main" val="2982393721"/>
                  </a:ext>
                </a:extLst>
              </a:tr>
            </a:tbl>
          </a:graphicData>
        </a:graphic>
      </p:graphicFrame>
      <p:sp>
        <p:nvSpPr>
          <p:cNvPr id="4" name="Text Placeholder 3">
            <a:extLst>
              <a:ext uri="{FF2B5EF4-FFF2-40B4-BE49-F238E27FC236}">
                <a16:creationId xmlns:a16="http://schemas.microsoft.com/office/drawing/2014/main" id="{34524F43-882F-4A27-AED4-FA0BBF43B9AF}"/>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11811522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5EC68A-6F5F-48BA-88EF-C4E250CC9E45}"/>
              </a:ext>
            </a:extLst>
          </p:cNvPr>
          <p:cNvSpPr>
            <a:spLocks noGrp="1"/>
          </p:cNvSpPr>
          <p:nvPr>
            <p:ph type="title"/>
          </p:nvPr>
        </p:nvSpPr>
        <p:spPr/>
        <p:txBody>
          <a:bodyPr/>
          <a:lstStyle/>
          <a:p>
            <a:r>
              <a:rPr lang="en-US"/>
              <a:t>Fans (Übersicht)</a:t>
            </a:r>
          </a:p>
        </p:txBody>
      </p:sp>
      <p:graphicFrame>
        <p:nvGraphicFramePr>
          <p:cNvPr id="5" name="Table Placeholder 4">
            <a:extLst>
              <a:ext uri="{FF2B5EF4-FFF2-40B4-BE49-F238E27FC236}">
                <a16:creationId xmlns:a16="http://schemas.microsoft.com/office/drawing/2014/main" id="{1D6EB1BE-D9B0-488E-B4A9-D61B949B1777}"/>
              </a:ext>
            </a:extLst>
          </p:cNvPr>
          <p:cNvGraphicFramePr>
            <a:graphicFrameLocks noGrp="1"/>
          </p:cNvGraphicFramePr>
          <p:nvPr>
            <p:ph type="tbl" sz="quarter" idx="13"/>
            <p:extLst>
              <p:ext uri="{D42A27DB-BD31-4B8C-83A1-F6EECF244321}">
                <p14:modId xmlns:p14="http://schemas.microsoft.com/office/powerpoint/2010/main" val="27777970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682089608"/>
                    </a:ext>
                  </a:extLst>
                </a:gridCol>
                <a:gridCol w="1234440">
                  <a:extLst>
                    <a:ext uri="{9D8B030D-6E8A-4147-A177-3AD203B41FA5}">
                      <a16:colId xmlns:a16="http://schemas.microsoft.com/office/drawing/2014/main" val="968671355"/>
                    </a:ext>
                  </a:extLst>
                </a:gridCol>
                <a:gridCol w="822960">
                  <a:extLst>
                    <a:ext uri="{9D8B030D-6E8A-4147-A177-3AD203B41FA5}">
                      <a16:colId xmlns:a16="http://schemas.microsoft.com/office/drawing/2014/main" val="753129950"/>
                    </a:ext>
                  </a:extLst>
                </a:gridCol>
                <a:gridCol w="822960">
                  <a:extLst>
                    <a:ext uri="{9D8B030D-6E8A-4147-A177-3AD203B41FA5}">
                      <a16:colId xmlns:a16="http://schemas.microsoft.com/office/drawing/2014/main" val="938305116"/>
                    </a:ext>
                  </a:extLst>
                </a:gridCol>
                <a:gridCol w="822960">
                  <a:extLst>
                    <a:ext uri="{9D8B030D-6E8A-4147-A177-3AD203B41FA5}">
                      <a16:colId xmlns:a16="http://schemas.microsoft.com/office/drawing/2014/main" val="2767618101"/>
                    </a:ext>
                  </a:extLst>
                </a:gridCol>
                <a:gridCol w="822960">
                  <a:extLst>
                    <a:ext uri="{9D8B030D-6E8A-4147-A177-3AD203B41FA5}">
                      <a16:colId xmlns:a16="http://schemas.microsoft.com/office/drawing/2014/main" val="2284031924"/>
                    </a:ext>
                  </a:extLst>
                </a:gridCol>
                <a:gridCol w="822960">
                  <a:extLst>
                    <a:ext uri="{9D8B030D-6E8A-4147-A177-3AD203B41FA5}">
                      <a16:colId xmlns:a16="http://schemas.microsoft.com/office/drawing/2014/main" val="2295241511"/>
                    </a:ext>
                  </a:extLst>
                </a:gridCol>
                <a:gridCol w="822960">
                  <a:extLst>
                    <a:ext uri="{9D8B030D-6E8A-4147-A177-3AD203B41FA5}">
                      <a16:colId xmlns:a16="http://schemas.microsoft.com/office/drawing/2014/main" val="3725243905"/>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3 days</a:t>
                      </a:r>
                    </a:p>
                  </a:txBody>
                  <a:tcPr/>
                </a:tc>
                <a:tc>
                  <a:txBody>
                    <a:bodyPr/>
                    <a:lstStyle/>
                    <a:p>
                      <a:r>
                        <a:rPr lang="en-US" sz="1000"/>
                        <a:t>%</a:t>
                      </a:r>
                    </a:p>
                  </a:txBody>
                  <a:tcPr/>
                </a:tc>
                <a:tc>
                  <a:txBody>
                    <a:bodyPr/>
                    <a:lstStyle/>
                    <a:p>
                      <a:r>
                        <a:rPr lang="en-US" sz="1000"/>
                        <a:t>7 days</a:t>
                      </a:r>
                    </a:p>
                  </a:txBody>
                  <a:tcPr/>
                </a:tc>
                <a:tc>
                  <a:txBody>
                    <a:bodyPr/>
                    <a:lstStyle/>
                    <a:p>
                      <a:r>
                        <a:rPr lang="en-US" sz="1000"/>
                        <a:t>%</a:t>
                      </a:r>
                    </a:p>
                  </a:txBody>
                  <a:tcPr/>
                </a:tc>
                <a:tc>
                  <a:txBody>
                    <a:bodyPr/>
                    <a:lstStyle/>
                    <a:p>
                      <a:r>
                        <a:rPr lang="en-US" sz="1000"/>
                        <a:t>30 days</a:t>
                      </a:r>
                    </a:p>
                  </a:txBody>
                  <a:tcPr/>
                </a:tc>
                <a:tc>
                  <a:txBody>
                    <a:bodyPr/>
                    <a:lstStyle/>
                    <a:p>
                      <a:r>
                        <a:rPr lang="en-US" sz="1000"/>
                        <a:t>%</a:t>
                      </a:r>
                    </a:p>
                  </a:txBody>
                  <a:tcPr/>
                </a:tc>
                <a:extLst>
                  <a:ext uri="{0D108BD9-81ED-4DB2-BD59-A6C34878D82A}">
                    <a16:rowId xmlns:a16="http://schemas.microsoft.com/office/drawing/2014/main" val="780905119"/>
                  </a:ext>
                </a:extLst>
              </a:tr>
              <a:tr h="370840">
                <a:tc>
                  <a:txBody>
                    <a:bodyPr/>
                    <a:lstStyle/>
                    <a:p>
                      <a:r>
                        <a:rPr lang="en-US" sz="1000"/>
                        <a:t>Autohaus Strauss</a:t>
                      </a:r>
                    </a:p>
                  </a:txBody>
                  <a:tcPr/>
                </a:tc>
                <a:tc>
                  <a:txBody>
                    <a:bodyPr/>
                    <a:lstStyle/>
                    <a:p>
                      <a:r>
                        <a:rPr lang="en-US" sz="1000"/>
                        <a:t>2166</a:t>
                      </a:r>
                    </a:p>
                  </a:txBody>
                  <a:tcPr/>
                </a:tc>
                <a:tc>
                  <a:txBody>
                    <a:bodyPr/>
                    <a:lstStyle/>
                    <a:p>
                      <a:r>
                        <a:rPr lang="en-US" sz="1000"/>
                        <a:t>17</a:t>
                      </a:r>
                    </a:p>
                  </a:txBody>
                  <a:tcPr/>
                </a:tc>
                <a:tc>
                  <a:txBody>
                    <a:bodyPr/>
                    <a:lstStyle/>
                    <a:p>
                      <a:r>
                        <a:rPr lang="en-US" sz="1000"/>
                        <a:t>0.8%</a:t>
                      </a:r>
                    </a:p>
                  </a:txBody>
                  <a:tcPr/>
                </a:tc>
                <a:tc>
                  <a:txBody>
                    <a:bodyPr/>
                    <a:lstStyle/>
                    <a:p>
                      <a:r>
                        <a:rPr lang="en-US" sz="1000"/>
                        <a:t>28</a:t>
                      </a:r>
                    </a:p>
                  </a:txBody>
                  <a:tcPr/>
                </a:tc>
                <a:tc>
                  <a:txBody>
                    <a:bodyPr/>
                    <a:lstStyle/>
                    <a:p>
                      <a:r>
                        <a:rPr lang="en-US" sz="1000"/>
                        <a:t>1.3%</a:t>
                      </a:r>
                    </a:p>
                  </a:txBody>
                  <a:tcPr/>
                </a:tc>
                <a:tc>
                  <a:txBody>
                    <a:bodyPr/>
                    <a:lstStyle/>
                    <a:p>
                      <a:r>
                        <a:rPr lang="en-US" sz="1000"/>
                        <a:t>60</a:t>
                      </a:r>
                    </a:p>
                  </a:txBody>
                  <a:tcPr/>
                </a:tc>
                <a:tc>
                  <a:txBody>
                    <a:bodyPr/>
                    <a:lstStyle/>
                    <a:p>
                      <a:r>
                        <a:rPr lang="en-US" sz="1000"/>
                        <a:t>2.8%</a:t>
                      </a:r>
                    </a:p>
                  </a:txBody>
                  <a:tcPr/>
                </a:tc>
                <a:extLst>
                  <a:ext uri="{0D108BD9-81ED-4DB2-BD59-A6C34878D82A}">
                    <a16:rowId xmlns:a16="http://schemas.microsoft.com/office/drawing/2014/main" val="3681617904"/>
                  </a:ext>
                </a:extLst>
              </a:tr>
            </a:tbl>
          </a:graphicData>
        </a:graphic>
      </p:graphicFrame>
      <p:sp>
        <p:nvSpPr>
          <p:cNvPr id="4" name="Text Placeholder 3">
            <a:extLst>
              <a:ext uri="{FF2B5EF4-FFF2-40B4-BE49-F238E27FC236}">
                <a16:creationId xmlns:a16="http://schemas.microsoft.com/office/drawing/2014/main" id="{0EF18C70-96BB-40A1-811D-3CC803611EA2}"/>
              </a:ext>
            </a:extLst>
          </p:cNvPr>
          <p:cNvSpPr>
            <a:spLocks noGrp="1"/>
          </p:cNvSpPr>
          <p:nvPr>
            <p:ph type="body" sz="quarter" idx="14"/>
          </p:nvPr>
        </p:nvSpPr>
        <p:spPr/>
        <p:txBody>
          <a:bodyPr/>
          <a:lstStyle/>
          <a:p>
            <a:r>
              <a:rPr lang="en-US"/>
              <a:t>10/31/2017 - 11/30/2017</a:t>
            </a:r>
          </a:p>
        </p:txBody>
      </p:sp>
    </p:spTree>
    <p:extLst>
      <p:ext uri="{BB962C8B-B14F-4D97-AF65-F5344CB8AC3E}">
        <p14:creationId xmlns:p14="http://schemas.microsoft.com/office/powerpoint/2010/main" val="1108161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3006D3-A876-4810-8AE2-9BBCD4784C84}"/>
              </a:ext>
            </a:extLst>
          </p:cNvPr>
          <p:cNvSpPr>
            <a:spLocks noGrp="1"/>
          </p:cNvSpPr>
          <p:nvPr>
            <p:ph type="title"/>
          </p:nvPr>
        </p:nvSpPr>
        <p:spPr/>
        <p:txBody>
          <a:bodyPr/>
          <a:lstStyle/>
          <a:p>
            <a:r>
              <a:rPr lang="en-US"/>
              <a:t>Key Metrics Table w. User Post RR</a:t>
            </a:r>
          </a:p>
        </p:txBody>
      </p:sp>
      <p:graphicFrame>
        <p:nvGraphicFramePr>
          <p:cNvPr id="5" name="Table Placeholder 4">
            <a:extLst>
              <a:ext uri="{FF2B5EF4-FFF2-40B4-BE49-F238E27FC236}">
                <a16:creationId xmlns:a16="http://schemas.microsoft.com/office/drawing/2014/main" id="{DA8043D1-EFFF-4A63-A29C-A00149E2615F}"/>
              </a:ext>
            </a:extLst>
          </p:cNvPr>
          <p:cNvGraphicFramePr>
            <a:graphicFrameLocks noGrp="1"/>
          </p:cNvGraphicFramePr>
          <p:nvPr>
            <p:ph type="tbl" sz="quarter" idx="13"/>
            <p:extLst>
              <p:ext uri="{D42A27DB-BD31-4B8C-83A1-F6EECF244321}">
                <p14:modId xmlns:p14="http://schemas.microsoft.com/office/powerpoint/2010/main" val="12486118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755015486"/>
                    </a:ext>
                  </a:extLst>
                </a:gridCol>
                <a:gridCol w="740664">
                  <a:extLst>
                    <a:ext uri="{9D8B030D-6E8A-4147-A177-3AD203B41FA5}">
                      <a16:colId xmlns:a16="http://schemas.microsoft.com/office/drawing/2014/main" val="3114956637"/>
                    </a:ext>
                  </a:extLst>
                </a:gridCol>
                <a:gridCol w="740664">
                  <a:extLst>
                    <a:ext uri="{9D8B030D-6E8A-4147-A177-3AD203B41FA5}">
                      <a16:colId xmlns:a16="http://schemas.microsoft.com/office/drawing/2014/main" val="1738148799"/>
                    </a:ext>
                  </a:extLst>
                </a:gridCol>
                <a:gridCol w="740664">
                  <a:extLst>
                    <a:ext uri="{9D8B030D-6E8A-4147-A177-3AD203B41FA5}">
                      <a16:colId xmlns:a16="http://schemas.microsoft.com/office/drawing/2014/main" val="2341700449"/>
                    </a:ext>
                  </a:extLst>
                </a:gridCol>
                <a:gridCol w="740664">
                  <a:extLst>
                    <a:ext uri="{9D8B030D-6E8A-4147-A177-3AD203B41FA5}">
                      <a16:colId xmlns:a16="http://schemas.microsoft.com/office/drawing/2014/main" val="4106150215"/>
                    </a:ext>
                  </a:extLst>
                </a:gridCol>
                <a:gridCol w="740664">
                  <a:extLst>
                    <a:ext uri="{9D8B030D-6E8A-4147-A177-3AD203B41FA5}">
                      <a16:colId xmlns:a16="http://schemas.microsoft.com/office/drawing/2014/main" val="2423758895"/>
                    </a:ext>
                  </a:extLst>
                </a:gridCol>
                <a:gridCol w="740664">
                  <a:extLst>
                    <a:ext uri="{9D8B030D-6E8A-4147-A177-3AD203B41FA5}">
                      <a16:colId xmlns:a16="http://schemas.microsoft.com/office/drawing/2014/main" val="1266942247"/>
                    </a:ext>
                  </a:extLst>
                </a:gridCol>
                <a:gridCol w="740664">
                  <a:extLst>
                    <a:ext uri="{9D8B030D-6E8A-4147-A177-3AD203B41FA5}">
                      <a16:colId xmlns:a16="http://schemas.microsoft.com/office/drawing/2014/main" val="430481413"/>
                    </a:ext>
                  </a:extLst>
                </a:gridCol>
                <a:gridCol w="740664">
                  <a:extLst>
                    <a:ext uri="{9D8B030D-6E8A-4147-A177-3AD203B41FA5}">
                      <a16:colId xmlns:a16="http://schemas.microsoft.com/office/drawing/2014/main" val="1329257055"/>
                    </a:ext>
                  </a:extLst>
                </a:gridCol>
                <a:gridCol w="740664">
                  <a:extLst>
                    <a:ext uri="{9D8B030D-6E8A-4147-A177-3AD203B41FA5}">
                      <a16:colId xmlns:a16="http://schemas.microsoft.com/office/drawing/2014/main" val="1083544644"/>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367537597"/>
                  </a:ext>
                </a:extLst>
              </a:tr>
              <a:tr h="370840">
                <a:tc>
                  <a:txBody>
                    <a:bodyPr/>
                    <a:lstStyle/>
                    <a:p>
                      <a:r>
                        <a:rPr lang="en-US" sz="1000"/>
                        <a:t>Autohaus Strauss</a:t>
                      </a:r>
                    </a:p>
                  </a:txBody>
                  <a:tcPr/>
                </a:tc>
                <a:tc>
                  <a:txBody>
                    <a:bodyPr/>
                    <a:lstStyle/>
                    <a:p>
                      <a:r>
                        <a:rPr lang="en-US" sz="1000"/>
                        <a:t>2166</a:t>
                      </a:r>
                    </a:p>
                  </a:txBody>
                  <a:tcPr/>
                </a:tc>
                <a:tc>
                  <a:txBody>
                    <a:bodyPr/>
                    <a:lstStyle/>
                    <a:p>
                      <a:r>
                        <a:rPr lang="en-US" sz="1000"/>
                        <a:t>60</a:t>
                      </a:r>
                    </a:p>
                  </a:txBody>
                  <a:tcPr/>
                </a:tc>
                <a:tc>
                  <a:txBody>
                    <a:bodyPr/>
                    <a:lstStyle/>
                    <a:p>
                      <a:r>
                        <a:rPr lang="en-US" sz="1000"/>
                        <a:t>15</a:t>
                      </a:r>
                    </a:p>
                  </a:txBody>
                  <a:tcPr/>
                </a:tc>
                <a:tc>
                  <a:txBody>
                    <a:bodyPr/>
                    <a:lstStyle/>
                    <a:p>
                      <a:r>
                        <a:rPr lang="en-US" sz="1000"/>
                        <a:t>574</a:t>
                      </a:r>
                    </a:p>
                  </a:txBody>
                  <a:tcPr/>
                </a:tc>
                <a:tc>
                  <a:txBody>
                    <a:bodyPr/>
                    <a:lstStyle/>
                    <a:p>
                      <a:r>
                        <a:rPr lang="en-US" sz="1000"/>
                        <a:t>30</a:t>
                      </a:r>
                    </a:p>
                  </a:txBody>
                  <a:tcPr/>
                </a:tc>
                <a:tc>
                  <a:txBody>
                    <a:bodyPr/>
                    <a:lstStyle/>
                    <a:p>
                      <a:r>
                        <a:rPr lang="en-US" sz="1000"/>
                        <a:t>82</a:t>
                      </a:r>
                    </a:p>
                  </a:txBody>
                  <a:tcPr/>
                </a:tc>
                <a:tc>
                  <a:txBody>
                    <a:bodyPr/>
                    <a:lstStyle/>
                    <a:p>
                      <a:r>
                        <a:rPr lang="en-US" sz="1000"/>
                        <a:t>0</a:t>
                      </a:r>
                    </a:p>
                  </a:txBody>
                  <a:tcPr/>
                </a:tc>
                <a:tc>
                  <a:txBody>
                    <a:bodyPr/>
                    <a:lstStyle/>
                    <a:p>
                      <a:r>
                        <a:rPr lang="en-US" sz="1000"/>
                        <a:t>2.1411%</a:t>
                      </a:r>
                    </a:p>
                  </a:txBody>
                  <a:tcPr/>
                </a:tc>
                <a:tc>
                  <a:txBody>
                    <a:bodyPr/>
                    <a:lstStyle/>
                    <a:p>
                      <a:r>
                        <a:rPr lang="en-US" sz="1000"/>
                        <a:t>0.0%</a:t>
                      </a:r>
                    </a:p>
                  </a:txBody>
                  <a:tcPr/>
                </a:tc>
                <a:extLst>
                  <a:ext uri="{0D108BD9-81ED-4DB2-BD59-A6C34878D82A}">
                    <a16:rowId xmlns:a16="http://schemas.microsoft.com/office/drawing/2014/main" val="2877967691"/>
                  </a:ext>
                </a:extLst>
              </a:tr>
            </a:tbl>
          </a:graphicData>
        </a:graphic>
      </p:graphicFrame>
      <p:sp>
        <p:nvSpPr>
          <p:cNvPr id="4" name="Text Placeholder 3">
            <a:extLst>
              <a:ext uri="{FF2B5EF4-FFF2-40B4-BE49-F238E27FC236}">
                <a16:creationId xmlns:a16="http://schemas.microsoft.com/office/drawing/2014/main" id="{C66B0E55-5B80-4F17-A06F-00187BE02158}"/>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39800372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882F7E-23E1-4435-95EE-C97E40E6A76B}"/>
              </a:ext>
            </a:extLst>
          </p:cNvPr>
          <p:cNvSpPr>
            <a:spLocks noGrp="1"/>
          </p:cNvSpPr>
          <p:nvPr>
            <p:ph type="title"/>
          </p:nvPr>
        </p:nvSpPr>
        <p:spPr/>
        <p:txBody>
          <a:bodyPr/>
          <a:lstStyle/>
          <a:p>
            <a:r>
              <a:rPr lang="en-US"/>
              <a:t>Facebook Fans Total</a:t>
            </a:r>
          </a:p>
        </p:txBody>
      </p:sp>
      <p:graphicFrame>
        <p:nvGraphicFramePr>
          <p:cNvPr id="6" name="Chart Placeholder 5">
            <a:extLst>
              <a:ext uri="{FF2B5EF4-FFF2-40B4-BE49-F238E27FC236}">
                <a16:creationId xmlns:a16="http://schemas.microsoft.com/office/drawing/2014/main" id="{FC0DAD69-76B5-4880-96A9-7A1B74ACB57B}"/>
              </a:ext>
            </a:extLst>
          </p:cNvPr>
          <p:cNvGraphicFramePr>
            <a:graphicFrameLocks noGrp="1"/>
          </p:cNvGraphicFramePr>
          <p:nvPr>
            <p:ph type="chart" sz="quarter" idx="13"/>
            <p:extLst>
              <p:ext uri="{D42A27DB-BD31-4B8C-83A1-F6EECF244321}">
                <p14:modId xmlns:p14="http://schemas.microsoft.com/office/powerpoint/2010/main" val="68470320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F125C76-AA6B-4C3E-8012-8D970E00AE34}"/>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5DB941D1-4665-47F9-81DD-F4E63DA32E7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24584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F19A99-55A7-4E9E-A823-52D6C2791E03}"/>
              </a:ext>
            </a:extLst>
          </p:cNvPr>
          <p:cNvSpPr>
            <a:spLocks noGrp="1"/>
          </p:cNvSpPr>
          <p:nvPr>
            <p:ph type="title"/>
          </p:nvPr>
        </p:nvSpPr>
        <p:spPr/>
        <p:txBody>
          <a:bodyPr/>
          <a:lstStyle/>
          <a:p>
            <a:r>
              <a:rPr lang="en-US"/>
              <a:t>Fanwachstum</a:t>
            </a:r>
          </a:p>
        </p:txBody>
      </p:sp>
      <p:graphicFrame>
        <p:nvGraphicFramePr>
          <p:cNvPr id="6" name="Chart Placeholder 5">
            <a:extLst>
              <a:ext uri="{FF2B5EF4-FFF2-40B4-BE49-F238E27FC236}">
                <a16:creationId xmlns:a16="http://schemas.microsoft.com/office/drawing/2014/main" id="{820D1A04-41C7-4AB9-9892-9134428FE8D4}"/>
              </a:ext>
            </a:extLst>
          </p:cNvPr>
          <p:cNvGraphicFramePr>
            <a:graphicFrameLocks noGrp="1"/>
          </p:cNvGraphicFramePr>
          <p:nvPr>
            <p:ph type="chart" sz="quarter" idx="13"/>
            <p:extLst>
              <p:ext uri="{D42A27DB-BD31-4B8C-83A1-F6EECF244321}">
                <p14:modId xmlns:p14="http://schemas.microsoft.com/office/powerpoint/2010/main" val="216447584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E5DC771-F29D-46C4-B6FF-6880FC5C6F88}"/>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6F5D7E77-CD1E-4D31-8910-92FB0751085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794332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9D5C1C-A67C-445A-A374-CDA9BFE7FDB2}"/>
              </a:ext>
            </a:extLst>
          </p:cNvPr>
          <p:cNvSpPr>
            <a:spLocks noGrp="1"/>
          </p:cNvSpPr>
          <p:nvPr>
            <p:ph type="title"/>
          </p:nvPr>
        </p:nvSpPr>
        <p:spPr/>
        <p:txBody>
          <a:bodyPr/>
          <a:lstStyle/>
          <a:p>
            <a:r>
              <a:rPr lang="en-US"/>
              <a:t>Verlorene Fans</a:t>
            </a:r>
          </a:p>
        </p:txBody>
      </p:sp>
      <p:graphicFrame>
        <p:nvGraphicFramePr>
          <p:cNvPr id="6" name="Chart Placeholder 5">
            <a:extLst>
              <a:ext uri="{FF2B5EF4-FFF2-40B4-BE49-F238E27FC236}">
                <a16:creationId xmlns:a16="http://schemas.microsoft.com/office/drawing/2014/main" id="{78422922-15C4-4730-9FA6-4C17EC388F48}"/>
              </a:ext>
            </a:extLst>
          </p:cNvPr>
          <p:cNvGraphicFramePr>
            <a:graphicFrameLocks noGrp="1"/>
          </p:cNvGraphicFramePr>
          <p:nvPr>
            <p:ph type="chart" sz="quarter" idx="13"/>
            <p:extLst>
              <p:ext uri="{D42A27DB-BD31-4B8C-83A1-F6EECF244321}">
                <p14:modId xmlns:p14="http://schemas.microsoft.com/office/powerpoint/2010/main" val="215027105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5192237-653D-4177-B116-31541A204D0F}"/>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FD98AE34-4154-4CC6-BEA0-5C9B43104C2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312893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D2D199-3341-4668-B86B-085032757115}"/>
              </a:ext>
            </a:extLst>
          </p:cNvPr>
          <p:cNvSpPr>
            <a:spLocks noGrp="1"/>
          </p:cNvSpPr>
          <p:nvPr>
            <p:ph type="title"/>
          </p:nvPr>
        </p:nvSpPr>
        <p:spPr/>
        <p:txBody>
          <a:bodyPr/>
          <a:lstStyle/>
          <a:p>
            <a:r>
              <a:rPr lang="de-DE"/>
              <a:t>Eigene Beiträge (Postings) - 1 of 6</a:t>
            </a:r>
            <a:endParaRPr lang="en-US"/>
          </a:p>
        </p:txBody>
      </p:sp>
      <p:graphicFrame>
        <p:nvGraphicFramePr>
          <p:cNvPr id="5" name="Table Placeholder 4">
            <a:extLst>
              <a:ext uri="{FF2B5EF4-FFF2-40B4-BE49-F238E27FC236}">
                <a16:creationId xmlns:a16="http://schemas.microsoft.com/office/drawing/2014/main" id="{B4FFB6AE-8CAE-4807-A113-40216211B43B}"/>
              </a:ext>
            </a:extLst>
          </p:cNvPr>
          <p:cNvGraphicFramePr>
            <a:graphicFrameLocks noGrp="1"/>
          </p:cNvGraphicFramePr>
          <p:nvPr>
            <p:ph type="tbl" sz="quarter" idx="13"/>
            <p:extLst>
              <p:ext uri="{D42A27DB-BD31-4B8C-83A1-F6EECF244321}">
                <p14:modId xmlns:p14="http://schemas.microsoft.com/office/powerpoint/2010/main" val="38020911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662426158"/>
                    </a:ext>
                  </a:extLst>
                </a:gridCol>
                <a:gridCol w="658368">
                  <a:extLst>
                    <a:ext uri="{9D8B030D-6E8A-4147-A177-3AD203B41FA5}">
                      <a16:colId xmlns:a16="http://schemas.microsoft.com/office/drawing/2014/main" val="342396298"/>
                    </a:ext>
                  </a:extLst>
                </a:gridCol>
                <a:gridCol w="658368">
                  <a:extLst>
                    <a:ext uri="{9D8B030D-6E8A-4147-A177-3AD203B41FA5}">
                      <a16:colId xmlns:a16="http://schemas.microsoft.com/office/drawing/2014/main" val="76056128"/>
                    </a:ext>
                  </a:extLst>
                </a:gridCol>
                <a:gridCol w="658368">
                  <a:extLst>
                    <a:ext uri="{9D8B030D-6E8A-4147-A177-3AD203B41FA5}">
                      <a16:colId xmlns:a16="http://schemas.microsoft.com/office/drawing/2014/main" val="1590499855"/>
                    </a:ext>
                  </a:extLst>
                </a:gridCol>
                <a:gridCol w="658368">
                  <a:extLst>
                    <a:ext uri="{9D8B030D-6E8A-4147-A177-3AD203B41FA5}">
                      <a16:colId xmlns:a16="http://schemas.microsoft.com/office/drawing/2014/main" val="1624579451"/>
                    </a:ext>
                  </a:extLst>
                </a:gridCol>
                <a:gridCol w="658368">
                  <a:extLst>
                    <a:ext uri="{9D8B030D-6E8A-4147-A177-3AD203B41FA5}">
                      <a16:colId xmlns:a16="http://schemas.microsoft.com/office/drawing/2014/main" val="1900257227"/>
                    </a:ext>
                  </a:extLst>
                </a:gridCol>
                <a:gridCol w="658368">
                  <a:extLst>
                    <a:ext uri="{9D8B030D-6E8A-4147-A177-3AD203B41FA5}">
                      <a16:colId xmlns:a16="http://schemas.microsoft.com/office/drawing/2014/main" val="2381916762"/>
                    </a:ext>
                  </a:extLst>
                </a:gridCol>
                <a:gridCol w="658368">
                  <a:extLst>
                    <a:ext uri="{9D8B030D-6E8A-4147-A177-3AD203B41FA5}">
                      <a16:colId xmlns:a16="http://schemas.microsoft.com/office/drawing/2014/main" val="2362299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902611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- 2017-11-30 08:09:48</a:t>
                      </a:r>
                      <a:r>
                        <a:rPr kumimoji="0" lang="de-DE" sz="1000" b="0" i="0" u="none" strike="noStrike" kern="1200" cap="none" spc="0" normalizeH="0" baseline="0" noProof="0">
                          <a:ln>
                            <a:noFill/>
                          </a:ln>
                          <a:solidFill>
                            <a:prstClr val="black"/>
                          </a:solidFill>
                          <a:effectLst/>
                          <a:uLnTx/>
                          <a:uFillTx/>
                          <a:latin typeface="+mn-lt"/>
                          <a:ea typeface="+mn-ea"/>
                          <a:cs typeface="+mn-cs"/>
                        </a:rPr>
                        <a:t>
Ein wunderschöner Blick aus dem "Fenster". ❄️😊
Heute dürfen wir eine traumhaft verschneite Winterlandschaft von unserem neuen Schauraum aus genießen..🤗⛄
Wir wünschen Euch einen schönen guten Morgen und eine sichere und gute Fahrt!!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9453084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- 2017-11-29 14:14:34</a:t>
                      </a:r>
                      <a:r>
                        <a:rPr kumimoji="0" lang="de-DE" sz="1000" b="0" i="0" u="none" strike="noStrike" kern="1200" cap="none" spc="0" normalizeH="0" baseline="0" noProof="0">
                          <a:ln>
                            <a:noFill/>
                          </a:ln>
                          <a:solidFill>
                            <a:prstClr val="black"/>
                          </a:solidFill>
                          <a:effectLst/>
                          <a:uLnTx/>
                          <a:uFillTx/>
                          <a:latin typeface="+mn-lt"/>
                          <a:ea typeface="+mn-ea"/>
                          <a:cs typeface="+mn-cs"/>
                        </a:rPr>
                        <a:t>
Baustellen-Endspurt! 🤗😀
Wir freuen uns, euch bald in unserem neuen Schauraum begrüßen zu dürfen!! Weitere Eindrücke folgen...😉😁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8777966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Autohaus Strauss - 2017-11-25 11:44:33</a:t>
                      </a:r>
                      <a:r>
                        <a:rPr kumimoji="0" lang="en-US" sz="1000" b="0" i="0" u="none" strike="noStrike" kern="1200" cap="none" spc="0" normalizeH="0" baseline="0" noProof="0">
                          <a:ln>
                            <a:noFill/>
                          </a:ln>
                          <a:solidFill>
                            <a:prstClr val="black"/>
                          </a:solidFill>
                          <a:effectLst/>
                          <a:uLnTx/>
                          <a:uFillTx/>
                          <a:latin typeface="+mn-lt"/>
                          <a:ea typeface="+mn-ea"/>
                          <a:cs typeface="+mn-cs"/>
                        </a:rPr>
                        <a:t>
Noch mehr Stil, noch mehr Technologie und noch mehr Raffinesse  - Kein Wunder also, dass unser neuer Ford Fiesta mit dem Titel "Women's World Car of the Year 2017" ausgezeichnet wurde!😊😁🤗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512395603"/>
                  </a:ext>
                </a:extLst>
              </a:tr>
            </a:tbl>
          </a:graphicData>
        </a:graphic>
      </p:graphicFrame>
      <p:sp>
        <p:nvSpPr>
          <p:cNvPr id="4" name="Text Placeholder 3">
            <a:extLst>
              <a:ext uri="{FF2B5EF4-FFF2-40B4-BE49-F238E27FC236}">
                <a16:creationId xmlns:a16="http://schemas.microsoft.com/office/drawing/2014/main" id="{4274AF85-C384-4640-ACB5-15F343B19CE2}"/>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23611920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514692-4678-4358-AF1A-CBE8C4272CF3}"/>
              </a:ext>
            </a:extLst>
          </p:cNvPr>
          <p:cNvSpPr>
            <a:spLocks noGrp="1"/>
          </p:cNvSpPr>
          <p:nvPr>
            <p:ph type="title"/>
          </p:nvPr>
        </p:nvSpPr>
        <p:spPr/>
        <p:txBody>
          <a:bodyPr/>
          <a:lstStyle/>
          <a:p>
            <a:r>
              <a:rPr lang="de-DE"/>
              <a:t>Eigene Beiträge (Postings) - 2 of 6</a:t>
            </a:r>
            <a:endParaRPr lang="en-US"/>
          </a:p>
        </p:txBody>
      </p:sp>
      <p:graphicFrame>
        <p:nvGraphicFramePr>
          <p:cNvPr id="5" name="Table Placeholder 4">
            <a:extLst>
              <a:ext uri="{FF2B5EF4-FFF2-40B4-BE49-F238E27FC236}">
                <a16:creationId xmlns:a16="http://schemas.microsoft.com/office/drawing/2014/main" id="{C977E581-E6D2-4A23-B2CB-CB558B7DBA0E}"/>
              </a:ext>
            </a:extLst>
          </p:cNvPr>
          <p:cNvGraphicFramePr>
            <a:graphicFrameLocks noGrp="1"/>
          </p:cNvGraphicFramePr>
          <p:nvPr>
            <p:ph type="tbl" sz="quarter" idx="13"/>
            <p:extLst>
              <p:ext uri="{D42A27DB-BD31-4B8C-83A1-F6EECF244321}">
                <p14:modId xmlns:p14="http://schemas.microsoft.com/office/powerpoint/2010/main" val="11387597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908653125"/>
                    </a:ext>
                  </a:extLst>
                </a:gridCol>
                <a:gridCol w="658368">
                  <a:extLst>
                    <a:ext uri="{9D8B030D-6E8A-4147-A177-3AD203B41FA5}">
                      <a16:colId xmlns:a16="http://schemas.microsoft.com/office/drawing/2014/main" val="2399008183"/>
                    </a:ext>
                  </a:extLst>
                </a:gridCol>
                <a:gridCol w="658368">
                  <a:extLst>
                    <a:ext uri="{9D8B030D-6E8A-4147-A177-3AD203B41FA5}">
                      <a16:colId xmlns:a16="http://schemas.microsoft.com/office/drawing/2014/main" val="3473487607"/>
                    </a:ext>
                  </a:extLst>
                </a:gridCol>
                <a:gridCol w="658368">
                  <a:extLst>
                    <a:ext uri="{9D8B030D-6E8A-4147-A177-3AD203B41FA5}">
                      <a16:colId xmlns:a16="http://schemas.microsoft.com/office/drawing/2014/main" val="1995729460"/>
                    </a:ext>
                  </a:extLst>
                </a:gridCol>
                <a:gridCol w="658368">
                  <a:extLst>
                    <a:ext uri="{9D8B030D-6E8A-4147-A177-3AD203B41FA5}">
                      <a16:colId xmlns:a16="http://schemas.microsoft.com/office/drawing/2014/main" val="3193661681"/>
                    </a:ext>
                  </a:extLst>
                </a:gridCol>
                <a:gridCol w="658368">
                  <a:extLst>
                    <a:ext uri="{9D8B030D-6E8A-4147-A177-3AD203B41FA5}">
                      <a16:colId xmlns:a16="http://schemas.microsoft.com/office/drawing/2014/main" val="1401304720"/>
                    </a:ext>
                  </a:extLst>
                </a:gridCol>
                <a:gridCol w="658368">
                  <a:extLst>
                    <a:ext uri="{9D8B030D-6E8A-4147-A177-3AD203B41FA5}">
                      <a16:colId xmlns:a16="http://schemas.microsoft.com/office/drawing/2014/main" val="3633929777"/>
                    </a:ext>
                  </a:extLst>
                </a:gridCol>
                <a:gridCol w="658368">
                  <a:extLst>
                    <a:ext uri="{9D8B030D-6E8A-4147-A177-3AD203B41FA5}">
                      <a16:colId xmlns:a16="http://schemas.microsoft.com/office/drawing/2014/main" val="31646437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6989076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- 2017-11-24 16:23:29</a:t>
                      </a:r>
                      <a:r>
                        <a:rPr kumimoji="0" lang="de-DE" sz="1000" b="0" i="0" u="none" strike="noStrike" kern="1200" cap="none" spc="0" normalizeH="0" baseline="0" noProof="0">
                          <a:ln>
                            <a:noFill/>
                          </a:ln>
                          <a:solidFill>
                            <a:prstClr val="black"/>
                          </a:solidFill>
                          <a:effectLst/>
                          <a:uLnTx/>
                          <a:uFillTx/>
                          <a:latin typeface="+mn-lt"/>
                          <a:ea typeface="+mn-ea"/>
                          <a:cs typeface="+mn-cs"/>
                        </a:rPr>
                        <a:t>
Ihrem Lächeln nach zu urteilen, hat sich Monika Petz ein verfrühtes Weihnachtsgeschenk gemacht. 😊🎄🎁
Aber ein neuer Ford Focus ist einfach ein Grund zur Freude! 
Das gesamte Team vom Autohaus Strauss rund um Ford-Verkaufsberater Armin Bauer gratuliert Dir, liebe Monika, zu Deinem neuen Ford Focus Trend mit 85PS in der wunderschönen Farbe Frost-Weiss, wünscht viel Freude mit dem neuen Fahrzeug und eine gute und sichere Fahrt.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8426831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- 2017-11-21 08:22:48</a:t>
                      </a:r>
                      <a:r>
                        <a:rPr kumimoji="0" lang="de-DE"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0.9394%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081527919"/>
                  </a:ext>
                </a:extLst>
              </a:tr>
            </a:tbl>
          </a:graphicData>
        </a:graphic>
      </p:graphicFrame>
      <p:sp>
        <p:nvSpPr>
          <p:cNvPr id="4" name="Text Placeholder 3">
            <a:extLst>
              <a:ext uri="{FF2B5EF4-FFF2-40B4-BE49-F238E27FC236}">
                <a16:creationId xmlns:a16="http://schemas.microsoft.com/office/drawing/2014/main" id="{027A629A-964F-4EC7-8D60-923446DE462E}"/>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18263026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4F188D-DDA3-40F6-89F0-6DFE8154D051}"/>
              </a:ext>
            </a:extLst>
          </p:cNvPr>
          <p:cNvSpPr>
            <a:spLocks noGrp="1"/>
          </p:cNvSpPr>
          <p:nvPr>
            <p:ph type="title"/>
          </p:nvPr>
        </p:nvSpPr>
        <p:spPr/>
        <p:txBody>
          <a:bodyPr/>
          <a:lstStyle/>
          <a:p>
            <a:r>
              <a:rPr lang="de-DE"/>
              <a:t>Eigene Beiträge (Postings) - 3 of 6</a:t>
            </a:r>
            <a:endParaRPr lang="en-US"/>
          </a:p>
        </p:txBody>
      </p:sp>
      <p:graphicFrame>
        <p:nvGraphicFramePr>
          <p:cNvPr id="5" name="Table Placeholder 4">
            <a:extLst>
              <a:ext uri="{FF2B5EF4-FFF2-40B4-BE49-F238E27FC236}">
                <a16:creationId xmlns:a16="http://schemas.microsoft.com/office/drawing/2014/main" id="{36D30B16-5E66-490E-8181-6D682E9A1470}"/>
              </a:ext>
            </a:extLst>
          </p:cNvPr>
          <p:cNvGraphicFramePr>
            <a:graphicFrameLocks noGrp="1"/>
          </p:cNvGraphicFramePr>
          <p:nvPr>
            <p:ph type="tbl" sz="quarter" idx="13"/>
            <p:extLst>
              <p:ext uri="{D42A27DB-BD31-4B8C-83A1-F6EECF244321}">
                <p14:modId xmlns:p14="http://schemas.microsoft.com/office/powerpoint/2010/main" val="38088321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76490016"/>
                    </a:ext>
                  </a:extLst>
                </a:gridCol>
                <a:gridCol w="658368">
                  <a:extLst>
                    <a:ext uri="{9D8B030D-6E8A-4147-A177-3AD203B41FA5}">
                      <a16:colId xmlns:a16="http://schemas.microsoft.com/office/drawing/2014/main" val="4293185778"/>
                    </a:ext>
                  </a:extLst>
                </a:gridCol>
                <a:gridCol w="658368">
                  <a:extLst>
                    <a:ext uri="{9D8B030D-6E8A-4147-A177-3AD203B41FA5}">
                      <a16:colId xmlns:a16="http://schemas.microsoft.com/office/drawing/2014/main" val="441382297"/>
                    </a:ext>
                  </a:extLst>
                </a:gridCol>
                <a:gridCol w="658368">
                  <a:extLst>
                    <a:ext uri="{9D8B030D-6E8A-4147-A177-3AD203B41FA5}">
                      <a16:colId xmlns:a16="http://schemas.microsoft.com/office/drawing/2014/main" val="4161104503"/>
                    </a:ext>
                  </a:extLst>
                </a:gridCol>
                <a:gridCol w="658368">
                  <a:extLst>
                    <a:ext uri="{9D8B030D-6E8A-4147-A177-3AD203B41FA5}">
                      <a16:colId xmlns:a16="http://schemas.microsoft.com/office/drawing/2014/main" val="644518371"/>
                    </a:ext>
                  </a:extLst>
                </a:gridCol>
                <a:gridCol w="658368">
                  <a:extLst>
                    <a:ext uri="{9D8B030D-6E8A-4147-A177-3AD203B41FA5}">
                      <a16:colId xmlns:a16="http://schemas.microsoft.com/office/drawing/2014/main" val="3845211974"/>
                    </a:ext>
                  </a:extLst>
                </a:gridCol>
                <a:gridCol w="658368">
                  <a:extLst>
                    <a:ext uri="{9D8B030D-6E8A-4147-A177-3AD203B41FA5}">
                      <a16:colId xmlns:a16="http://schemas.microsoft.com/office/drawing/2014/main" val="2333397250"/>
                    </a:ext>
                  </a:extLst>
                </a:gridCol>
                <a:gridCol w="658368">
                  <a:extLst>
                    <a:ext uri="{9D8B030D-6E8A-4147-A177-3AD203B41FA5}">
                      <a16:colId xmlns:a16="http://schemas.microsoft.com/office/drawing/2014/main" val="19664743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9794815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- 2017-11-17 16:29:24</a:t>
                      </a:r>
                      <a:r>
                        <a:rPr kumimoji="0" lang="de-DE" sz="1000" b="0" i="0" u="none" strike="noStrike" kern="1200" cap="none" spc="0" normalizeH="0" baseline="0" noProof="0">
                          <a:ln>
                            <a:noFill/>
                          </a:ln>
                          <a:solidFill>
                            <a:prstClr val="black"/>
                          </a:solidFill>
                          <a:effectLst/>
                          <a:uLnTx/>
                          <a:uFillTx/>
                          <a:latin typeface="+mn-lt"/>
                          <a:ea typeface="+mn-ea"/>
                          <a:cs typeface="+mn-cs"/>
                        </a:rPr>
                        <a:t>
Georg Garber Riegler darf heute mit einem Range Rover Evoque in das Wochenende starten!! 😁💪
Er ist nämlich einer der beiden glücklichen Gewinner 🍀unseres Gewinnspiels und darf ein Wochenende lang den Range Rover Evoque testen.🤗
Bis Montag hat er das Vergnügen, mit dem Evoque Se Dynamic 2.0TD und 180PS, die Straßen unsicher zu machen. Wir wünschen dir lieber Georg, ein schönes Wochenende, viel Spaß, eine gute Fahrt und das Wichtigste:
Enjoy it!!😎✌️
Habt auch ihr Interesse eine Probefahrt zu machen?? Dann meldet euch bei unserem Verkaufsberater Marcel Hummel.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7425665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- 2017-11-17 13:10:55</a:t>
                      </a:r>
                      <a:r>
                        <a:rPr kumimoji="0" lang="de-DE" sz="1000" b="0" i="0" u="none" strike="noStrike" kern="1200" cap="none" spc="0" normalizeH="0" baseline="0" noProof="0">
                          <a:ln>
                            <a:noFill/>
                          </a:ln>
                          <a:solidFill>
                            <a:prstClr val="black"/>
                          </a:solidFill>
                          <a:effectLst/>
                          <a:uLnTx/>
                          <a:uFillTx/>
                          <a:latin typeface="+mn-lt"/>
                          <a:ea typeface="+mn-ea"/>
                          <a:cs typeface="+mn-cs"/>
                        </a:rPr>
                        <a:t>
Heute darf sich Corina Schleis über ihren neuen Ford Fiesta Titanium 1.5TDCi mit 85PS in der wunderschönen Farbe Indic Blau Metallic freuen. 
Liebe Corina, unser Verkaufsberater Armin Bauer und das Team vom Autohaus Strauss gratuliert dir recht herzlich und wünscht dir viel Freude mit deinem neuen Ford Fiesta und natürlich eine gute und sichere Fahrt!!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0.7544%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2186192"/>
                  </a:ext>
                </a:extLst>
              </a:tr>
            </a:tbl>
          </a:graphicData>
        </a:graphic>
      </p:graphicFrame>
      <p:sp>
        <p:nvSpPr>
          <p:cNvPr id="4" name="Text Placeholder 3">
            <a:extLst>
              <a:ext uri="{FF2B5EF4-FFF2-40B4-BE49-F238E27FC236}">
                <a16:creationId xmlns:a16="http://schemas.microsoft.com/office/drawing/2014/main" id="{64507186-5898-46A9-8114-0E4258A6CCD3}"/>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32071293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4D9F62-AD6E-4995-B149-3FCABE02278E}"/>
              </a:ext>
            </a:extLst>
          </p:cNvPr>
          <p:cNvSpPr>
            <a:spLocks noGrp="1"/>
          </p:cNvSpPr>
          <p:nvPr>
            <p:ph type="title"/>
          </p:nvPr>
        </p:nvSpPr>
        <p:spPr/>
        <p:txBody>
          <a:bodyPr/>
          <a:lstStyle/>
          <a:p>
            <a:r>
              <a:rPr lang="de-DE"/>
              <a:t>Eigene Beiträge (Postings) - 4 of 6</a:t>
            </a:r>
            <a:endParaRPr lang="en-US"/>
          </a:p>
        </p:txBody>
      </p:sp>
      <p:graphicFrame>
        <p:nvGraphicFramePr>
          <p:cNvPr id="5" name="Table Placeholder 4">
            <a:extLst>
              <a:ext uri="{FF2B5EF4-FFF2-40B4-BE49-F238E27FC236}">
                <a16:creationId xmlns:a16="http://schemas.microsoft.com/office/drawing/2014/main" id="{2312A6E2-3A5D-4DB5-85DC-B3853E7716AA}"/>
              </a:ext>
            </a:extLst>
          </p:cNvPr>
          <p:cNvGraphicFramePr>
            <a:graphicFrameLocks noGrp="1"/>
          </p:cNvGraphicFramePr>
          <p:nvPr>
            <p:ph type="tbl" sz="quarter" idx="13"/>
            <p:extLst>
              <p:ext uri="{D42A27DB-BD31-4B8C-83A1-F6EECF244321}">
                <p14:modId xmlns:p14="http://schemas.microsoft.com/office/powerpoint/2010/main" val="28611309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67168237"/>
                    </a:ext>
                  </a:extLst>
                </a:gridCol>
                <a:gridCol w="658368">
                  <a:extLst>
                    <a:ext uri="{9D8B030D-6E8A-4147-A177-3AD203B41FA5}">
                      <a16:colId xmlns:a16="http://schemas.microsoft.com/office/drawing/2014/main" val="2174580369"/>
                    </a:ext>
                  </a:extLst>
                </a:gridCol>
                <a:gridCol w="658368">
                  <a:extLst>
                    <a:ext uri="{9D8B030D-6E8A-4147-A177-3AD203B41FA5}">
                      <a16:colId xmlns:a16="http://schemas.microsoft.com/office/drawing/2014/main" val="2231422998"/>
                    </a:ext>
                  </a:extLst>
                </a:gridCol>
                <a:gridCol w="658368">
                  <a:extLst>
                    <a:ext uri="{9D8B030D-6E8A-4147-A177-3AD203B41FA5}">
                      <a16:colId xmlns:a16="http://schemas.microsoft.com/office/drawing/2014/main" val="425053041"/>
                    </a:ext>
                  </a:extLst>
                </a:gridCol>
                <a:gridCol w="658368">
                  <a:extLst>
                    <a:ext uri="{9D8B030D-6E8A-4147-A177-3AD203B41FA5}">
                      <a16:colId xmlns:a16="http://schemas.microsoft.com/office/drawing/2014/main" val="1120872016"/>
                    </a:ext>
                  </a:extLst>
                </a:gridCol>
                <a:gridCol w="658368">
                  <a:extLst>
                    <a:ext uri="{9D8B030D-6E8A-4147-A177-3AD203B41FA5}">
                      <a16:colId xmlns:a16="http://schemas.microsoft.com/office/drawing/2014/main" val="1063722371"/>
                    </a:ext>
                  </a:extLst>
                </a:gridCol>
                <a:gridCol w="658368">
                  <a:extLst>
                    <a:ext uri="{9D8B030D-6E8A-4147-A177-3AD203B41FA5}">
                      <a16:colId xmlns:a16="http://schemas.microsoft.com/office/drawing/2014/main" val="1815260940"/>
                    </a:ext>
                  </a:extLst>
                </a:gridCol>
                <a:gridCol w="658368">
                  <a:extLst>
                    <a:ext uri="{9D8B030D-6E8A-4147-A177-3AD203B41FA5}">
                      <a16:colId xmlns:a16="http://schemas.microsoft.com/office/drawing/2014/main" val="5115189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197700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- 2017-11-16 14:56:08</a:t>
                      </a:r>
                      <a:r>
                        <a:rPr kumimoji="0" lang="de-DE" sz="1000" b="0" i="0" u="none" strike="noStrike" kern="1200" cap="none" spc="0" normalizeH="0" baseline="0" noProof="0">
                          <a:ln>
                            <a:noFill/>
                          </a:ln>
                          <a:solidFill>
                            <a:prstClr val="black"/>
                          </a:solidFill>
                          <a:effectLst/>
                          <a:uLnTx/>
                          <a:uFillTx/>
                          <a:latin typeface="+mn-lt"/>
                          <a:ea typeface="+mn-ea"/>
                          <a:cs typeface="+mn-cs"/>
                        </a:rPr>
                        <a:t>
Herzliche Gratulation an Herrn Ronald Kalcsics. 🙂 Er ist ab heute stolzer Besitzer eines neuen Range Rover Evoque SE Dynamic mit 150PS und umfangreicher Ausstattung!
Unser Verkaufsberater Armin Bauer und das gesamte Team vom Autohaus Strauss wünscht viel Freude mit dem neuen Range Rover Evoque und eine gute und sichere Fahrt!😁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4887492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- 2017-11-15 17:30:00</a:t>
                      </a:r>
                      <a:r>
                        <a:rPr kumimoji="0" lang="de-DE" sz="1000" b="0" i="0" u="none" strike="noStrike" kern="1200" cap="none" spc="0" normalizeH="0" baseline="0" noProof="0">
                          <a:ln>
                            <a:noFill/>
                          </a:ln>
                          <a:solidFill>
                            <a:prstClr val="black"/>
                          </a:solidFill>
                          <a:effectLst/>
                          <a:uLnTx/>
                          <a:uFillTx/>
                          <a:latin typeface="+mn-lt"/>
                          <a:ea typeface="+mn-ea"/>
                          <a:cs typeface="+mn-cs"/>
                        </a:rPr>
                        <a:t>
Ein richtiger Land Rover macht vor nichts halt! Auch nicht vor der Burg Güssing 🏰🙊
Falls du den Evoque gerne mal testen willst, freuen wir uns über deine Nachricht! Du kannst uns natürlich auch gerne unter 03327/22000 anrufen.
Wir haben spannende Angebote und Leasingaktionen für dich - unser Marcel berät dich gerne 🙋🏻‍♂️
Falls du noch mehr wissen willst 👉🏻 der Evoque ist einer der vielseitigsten, sichersten und familientauglichsten SUVs. Es gibt ihn als Fünftürer, Coupé oder als Cabrio. Er ist modern und sportlich, bietet Platz und sorgt für Sicherheit in jeder Situation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284967982"/>
                  </a:ext>
                </a:extLst>
              </a:tr>
            </a:tbl>
          </a:graphicData>
        </a:graphic>
      </p:graphicFrame>
      <p:sp>
        <p:nvSpPr>
          <p:cNvPr id="4" name="Text Placeholder 3">
            <a:extLst>
              <a:ext uri="{FF2B5EF4-FFF2-40B4-BE49-F238E27FC236}">
                <a16:creationId xmlns:a16="http://schemas.microsoft.com/office/drawing/2014/main" id="{17C95B9D-583C-42C6-927F-884A6F24B325}"/>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11547373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F543F0-23C5-463A-8AD4-C2795DCAF62E}"/>
              </a:ext>
            </a:extLst>
          </p:cNvPr>
          <p:cNvSpPr>
            <a:spLocks noGrp="1"/>
          </p:cNvSpPr>
          <p:nvPr>
            <p:ph type="title"/>
          </p:nvPr>
        </p:nvSpPr>
        <p:spPr/>
        <p:txBody>
          <a:bodyPr/>
          <a:lstStyle/>
          <a:p>
            <a:r>
              <a:rPr lang="de-DE"/>
              <a:t>Eigene Beiträge (Postings) - 5 of 6</a:t>
            </a:r>
            <a:endParaRPr lang="en-US"/>
          </a:p>
        </p:txBody>
      </p:sp>
      <p:graphicFrame>
        <p:nvGraphicFramePr>
          <p:cNvPr id="5" name="Table Placeholder 4">
            <a:extLst>
              <a:ext uri="{FF2B5EF4-FFF2-40B4-BE49-F238E27FC236}">
                <a16:creationId xmlns:a16="http://schemas.microsoft.com/office/drawing/2014/main" id="{5C7E0829-E441-4528-8C6E-FA28DC5086AD}"/>
              </a:ext>
            </a:extLst>
          </p:cNvPr>
          <p:cNvGraphicFramePr>
            <a:graphicFrameLocks noGrp="1"/>
          </p:cNvGraphicFramePr>
          <p:nvPr>
            <p:ph type="tbl" sz="quarter" idx="13"/>
            <p:extLst>
              <p:ext uri="{D42A27DB-BD31-4B8C-83A1-F6EECF244321}">
                <p14:modId xmlns:p14="http://schemas.microsoft.com/office/powerpoint/2010/main" val="11977736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991325907"/>
                    </a:ext>
                  </a:extLst>
                </a:gridCol>
                <a:gridCol w="658368">
                  <a:extLst>
                    <a:ext uri="{9D8B030D-6E8A-4147-A177-3AD203B41FA5}">
                      <a16:colId xmlns:a16="http://schemas.microsoft.com/office/drawing/2014/main" val="1240298293"/>
                    </a:ext>
                  </a:extLst>
                </a:gridCol>
                <a:gridCol w="658368">
                  <a:extLst>
                    <a:ext uri="{9D8B030D-6E8A-4147-A177-3AD203B41FA5}">
                      <a16:colId xmlns:a16="http://schemas.microsoft.com/office/drawing/2014/main" val="1466813941"/>
                    </a:ext>
                  </a:extLst>
                </a:gridCol>
                <a:gridCol w="658368">
                  <a:extLst>
                    <a:ext uri="{9D8B030D-6E8A-4147-A177-3AD203B41FA5}">
                      <a16:colId xmlns:a16="http://schemas.microsoft.com/office/drawing/2014/main" val="4103417300"/>
                    </a:ext>
                  </a:extLst>
                </a:gridCol>
                <a:gridCol w="658368">
                  <a:extLst>
                    <a:ext uri="{9D8B030D-6E8A-4147-A177-3AD203B41FA5}">
                      <a16:colId xmlns:a16="http://schemas.microsoft.com/office/drawing/2014/main" val="2174921465"/>
                    </a:ext>
                  </a:extLst>
                </a:gridCol>
                <a:gridCol w="658368">
                  <a:extLst>
                    <a:ext uri="{9D8B030D-6E8A-4147-A177-3AD203B41FA5}">
                      <a16:colId xmlns:a16="http://schemas.microsoft.com/office/drawing/2014/main" val="191041142"/>
                    </a:ext>
                  </a:extLst>
                </a:gridCol>
                <a:gridCol w="658368">
                  <a:extLst>
                    <a:ext uri="{9D8B030D-6E8A-4147-A177-3AD203B41FA5}">
                      <a16:colId xmlns:a16="http://schemas.microsoft.com/office/drawing/2014/main" val="1126720766"/>
                    </a:ext>
                  </a:extLst>
                </a:gridCol>
                <a:gridCol w="658368">
                  <a:extLst>
                    <a:ext uri="{9D8B030D-6E8A-4147-A177-3AD203B41FA5}">
                      <a16:colId xmlns:a16="http://schemas.microsoft.com/office/drawing/2014/main" val="24059681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7069844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- 2017-11-14 09:30:00</a:t>
                      </a:r>
                      <a:r>
                        <a:rPr kumimoji="0" lang="de-DE" sz="1000" b="0" i="0" u="none" strike="noStrike" kern="1200" cap="none" spc="0" normalizeH="0" baseline="0" noProof="0">
                          <a:ln>
                            <a:noFill/>
                          </a:ln>
                          <a:solidFill>
                            <a:prstClr val="black"/>
                          </a:solidFill>
                          <a:effectLst/>
                          <a:uLnTx/>
                          <a:uFillTx/>
                          <a:latin typeface="+mn-lt"/>
                          <a:ea typeface="+mn-ea"/>
                          <a:cs typeface="+mn-cs"/>
                        </a:rPr>
                        <a:t>
Jetzt gibt's keine Ausreden mehr:
Den Ford Kuga mit intelligentem Allrad gibt es bei uns zum Einstiegsaktionspreis von nur € 19.990,- 👉 Bei Finanzierung über die Ford Bank.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0.3784%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626409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- 2017-11-11 12:50:57</a:t>
                      </a:r>
                      <a:r>
                        <a:rPr kumimoji="0" lang="de-DE" sz="1000" b="0" i="0" u="none" strike="noStrike" kern="1200" cap="none" spc="0" normalizeH="0" baseline="0" noProof="0">
                          <a:ln>
                            <a:noFill/>
                          </a:ln>
                          <a:solidFill>
                            <a:prstClr val="black"/>
                          </a:solidFill>
                          <a:effectLst/>
                          <a:uLnTx/>
                          <a:uFillTx/>
                          <a:latin typeface="+mn-lt"/>
                          <a:ea typeface="+mn-ea"/>
                          <a:cs typeface="+mn-cs"/>
                        </a:rPr>
                        <a:t>
Wir gratulieren Christopher Horvath zu seinem neuen Ford Ranger und danken zugleich der Firma Pickup Accessories für die gute Zusammenarbeit! 😉👍
Lieber Christopher, unsere beiden Verkaufsberater Daniel Pausch und Marcel Hummel und das gesamte Team vom Autohaus Strauss wünschen dir viel Freude mit deinem neuen Ranger und eine gute und sichere Fahrt!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96198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- 2017-11-10 11:59:46</a:t>
                      </a:r>
                      <a:r>
                        <a:rPr kumimoji="0" lang="de-DE" sz="1000" b="0" i="0" u="none" strike="noStrike" kern="1200" cap="none" spc="0" normalizeH="0" baseline="0" noProof="0">
                          <a:ln>
                            <a:noFill/>
                          </a:ln>
                          <a:solidFill>
                            <a:prstClr val="black"/>
                          </a:solidFill>
                          <a:effectLst/>
                          <a:uLnTx/>
                          <a:uFillTx/>
                          <a:latin typeface="+mn-lt"/>
                          <a:ea typeface="+mn-ea"/>
                          <a:cs typeface="+mn-cs"/>
                        </a:rPr>
                        <a:t>
Das Team vom Autohaus Strauss sucht Verstärkung! ➡️➡️ Bewirb Dich jetzt!!  Wir freuen uns auf Deine Bewerbung!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3.1754%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048861952"/>
                  </a:ext>
                </a:extLst>
              </a:tr>
            </a:tbl>
          </a:graphicData>
        </a:graphic>
      </p:graphicFrame>
      <p:sp>
        <p:nvSpPr>
          <p:cNvPr id="4" name="Text Placeholder 3">
            <a:extLst>
              <a:ext uri="{FF2B5EF4-FFF2-40B4-BE49-F238E27FC236}">
                <a16:creationId xmlns:a16="http://schemas.microsoft.com/office/drawing/2014/main" id="{0AB8352C-F87F-42CC-A3D0-94FF57FCAA08}"/>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241606894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36FF65-D1FD-48E3-BBF5-D4C21D275914}"/>
              </a:ext>
            </a:extLst>
          </p:cNvPr>
          <p:cNvSpPr>
            <a:spLocks noGrp="1"/>
          </p:cNvSpPr>
          <p:nvPr>
            <p:ph type="title"/>
          </p:nvPr>
        </p:nvSpPr>
        <p:spPr/>
        <p:txBody>
          <a:bodyPr/>
          <a:lstStyle/>
          <a:p>
            <a:r>
              <a:rPr lang="de-DE"/>
              <a:t>Eigene Beiträge (Postings) - 6 of 6</a:t>
            </a:r>
            <a:endParaRPr lang="en-US"/>
          </a:p>
        </p:txBody>
      </p:sp>
      <p:graphicFrame>
        <p:nvGraphicFramePr>
          <p:cNvPr id="5" name="Table Placeholder 4">
            <a:extLst>
              <a:ext uri="{FF2B5EF4-FFF2-40B4-BE49-F238E27FC236}">
                <a16:creationId xmlns:a16="http://schemas.microsoft.com/office/drawing/2014/main" id="{14EFED59-3879-4311-AD5A-FEDFA7F7F23C}"/>
              </a:ext>
            </a:extLst>
          </p:cNvPr>
          <p:cNvGraphicFramePr>
            <a:graphicFrameLocks noGrp="1"/>
          </p:cNvGraphicFramePr>
          <p:nvPr>
            <p:ph type="tbl" sz="quarter" idx="13"/>
            <p:extLst>
              <p:ext uri="{D42A27DB-BD31-4B8C-83A1-F6EECF244321}">
                <p14:modId xmlns:p14="http://schemas.microsoft.com/office/powerpoint/2010/main" val="10361344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212641657"/>
                    </a:ext>
                  </a:extLst>
                </a:gridCol>
                <a:gridCol w="658368">
                  <a:extLst>
                    <a:ext uri="{9D8B030D-6E8A-4147-A177-3AD203B41FA5}">
                      <a16:colId xmlns:a16="http://schemas.microsoft.com/office/drawing/2014/main" val="1068522438"/>
                    </a:ext>
                  </a:extLst>
                </a:gridCol>
                <a:gridCol w="658368">
                  <a:extLst>
                    <a:ext uri="{9D8B030D-6E8A-4147-A177-3AD203B41FA5}">
                      <a16:colId xmlns:a16="http://schemas.microsoft.com/office/drawing/2014/main" val="987515294"/>
                    </a:ext>
                  </a:extLst>
                </a:gridCol>
                <a:gridCol w="658368">
                  <a:extLst>
                    <a:ext uri="{9D8B030D-6E8A-4147-A177-3AD203B41FA5}">
                      <a16:colId xmlns:a16="http://schemas.microsoft.com/office/drawing/2014/main" val="1051626173"/>
                    </a:ext>
                  </a:extLst>
                </a:gridCol>
                <a:gridCol w="658368">
                  <a:extLst>
                    <a:ext uri="{9D8B030D-6E8A-4147-A177-3AD203B41FA5}">
                      <a16:colId xmlns:a16="http://schemas.microsoft.com/office/drawing/2014/main" val="820740979"/>
                    </a:ext>
                  </a:extLst>
                </a:gridCol>
                <a:gridCol w="658368">
                  <a:extLst>
                    <a:ext uri="{9D8B030D-6E8A-4147-A177-3AD203B41FA5}">
                      <a16:colId xmlns:a16="http://schemas.microsoft.com/office/drawing/2014/main" val="243451515"/>
                    </a:ext>
                  </a:extLst>
                </a:gridCol>
                <a:gridCol w="658368">
                  <a:extLst>
                    <a:ext uri="{9D8B030D-6E8A-4147-A177-3AD203B41FA5}">
                      <a16:colId xmlns:a16="http://schemas.microsoft.com/office/drawing/2014/main" val="2496716257"/>
                    </a:ext>
                  </a:extLst>
                </a:gridCol>
                <a:gridCol w="658368">
                  <a:extLst>
                    <a:ext uri="{9D8B030D-6E8A-4147-A177-3AD203B41FA5}">
                      <a16:colId xmlns:a16="http://schemas.microsoft.com/office/drawing/2014/main" val="39072885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919680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- 2017-11-08 10:13:50</a:t>
                      </a:r>
                      <a:r>
                        <a:rPr kumimoji="0" lang="de-DE" sz="1000" b="0" i="0" u="none" strike="noStrike" kern="1200" cap="none" spc="0" normalizeH="0" baseline="0" noProof="0">
                          <a:ln>
                            <a:noFill/>
                          </a:ln>
                          <a:solidFill>
                            <a:prstClr val="black"/>
                          </a:solidFill>
                          <a:effectLst/>
                          <a:uLnTx/>
                          <a:uFillTx/>
                          <a:latin typeface="+mn-lt"/>
                          <a:ea typeface="+mn-ea"/>
                          <a:cs typeface="+mn-cs"/>
                        </a:rPr>
                        <a:t>
Mit dem Ford KUGA gibt es einfach keine Ausreden mehr - dank des intelligenten Allradantrieb-Systems findet der Ford KUGA  immer einen Weg!!  😁💪
Quelle: https://www.youtube.com/watch?v=ZNNEeYaXtjk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2137670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- 2017-11-07 16:37:18</a:t>
                      </a:r>
                      <a:r>
                        <a:rPr kumimoji="0" lang="de-DE" sz="1000" b="0" i="0" u="none" strike="noStrike" kern="1200" cap="none" spc="0" normalizeH="0" baseline="0" noProof="0">
                          <a:ln>
                            <a:noFill/>
                          </a:ln>
                          <a:solidFill>
                            <a:prstClr val="black"/>
                          </a:solidFill>
                          <a:effectLst/>
                          <a:uLnTx/>
                          <a:uFillTx/>
                          <a:latin typeface="+mn-lt"/>
                          <a:ea typeface="+mn-ea"/>
                          <a:cs typeface="+mn-cs"/>
                        </a:rPr>
                        <a:t>
Heute gratulieren wir Adrian Stefan zu seinem neuen Ford KUGA Titanium 1.5ECOBOOST mit 120PS in Iridium Schwarz. 😁👍
Unser Verkaufsberater Daniel Pausch und das gesamte Team vom Autohaus Strauss wünscht wie immer eine gute und sichere Fahrt und viel viel Freude mit dem neuen KUGA.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154895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- 2017-11-03 14:21:46</a:t>
                      </a:r>
                      <a:r>
                        <a:rPr kumimoji="0" lang="de-DE" sz="1000" b="0" i="0" u="none" strike="noStrike" kern="1200" cap="none" spc="0" normalizeH="0" baseline="0" noProof="0">
                          <a:ln>
                            <a:noFill/>
                          </a:ln>
                          <a:solidFill>
                            <a:prstClr val="black"/>
                          </a:solidFill>
                          <a:effectLst/>
                          <a:uLnTx/>
                          <a:uFillTx/>
                          <a:latin typeface="+mn-lt"/>
                          <a:ea typeface="+mn-ea"/>
                          <a:cs typeface="+mn-cs"/>
                        </a:rPr>
                        <a:t>
Unser Verkaufsberater Armin Bauer übergibt Kurt Kern seinen neuen Ford Focus Titantium 1.5TDCi mit 120PS in Tectonic Silber-Metallic. Ausgestattet mit Business-, Winter- und Stylepaket lässt das neue Fahrzeug keine Wünsche offen.🙂
Das Team vom Autohaus Strauss wünscht viel Freude mit dem neuen Ford Focus und eine gute und sichere Fahrt.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697754766"/>
                  </a:ext>
                </a:extLst>
              </a:tr>
            </a:tbl>
          </a:graphicData>
        </a:graphic>
      </p:graphicFrame>
      <p:sp>
        <p:nvSpPr>
          <p:cNvPr id="4" name="Text Placeholder 3">
            <a:extLst>
              <a:ext uri="{FF2B5EF4-FFF2-40B4-BE49-F238E27FC236}">
                <a16:creationId xmlns:a16="http://schemas.microsoft.com/office/drawing/2014/main" id="{CFCEB9BA-CB4B-4F34-B2C3-9082ACE20DBB}"/>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12324379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845F49-D071-41A7-990A-F83EF50444F1}"/>
              </a:ext>
            </a:extLst>
          </p:cNvPr>
          <p:cNvSpPr>
            <a:spLocks noGrp="1"/>
          </p:cNvSpPr>
          <p:nvPr>
            <p:ph type="title"/>
          </p:nvPr>
        </p:nvSpPr>
        <p:spPr/>
        <p:txBody>
          <a:bodyPr/>
          <a:lstStyle/>
          <a:p>
            <a:r>
              <a:rPr lang="en-US"/>
              <a:t>Eigene Beiträge (Postings) + Reactions - 1 of 8</a:t>
            </a:r>
          </a:p>
        </p:txBody>
      </p:sp>
      <p:graphicFrame>
        <p:nvGraphicFramePr>
          <p:cNvPr id="5" name="Table Placeholder 4">
            <a:extLst>
              <a:ext uri="{FF2B5EF4-FFF2-40B4-BE49-F238E27FC236}">
                <a16:creationId xmlns:a16="http://schemas.microsoft.com/office/drawing/2014/main" id="{2110452E-E41B-4995-B39D-8D4E079285B2}"/>
              </a:ext>
            </a:extLst>
          </p:cNvPr>
          <p:cNvGraphicFramePr>
            <a:graphicFrameLocks noGrp="1"/>
          </p:cNvGraphicFramePr>
          <p:nvPr>
            <p:ph type="tbl" sz="quarter" idx="13"/>
            <p:extLst>
              <p:ext uri="{D42A27DB-BD31-4B8C-83A1-F6EECF244321}">
                <p14:modId xmlns:p14="http://schemas.microsoft.com/office/powerpoint/2010/main" val="40500347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160678786"/>
                    </a:ext>
                  </a:extLst>
                </a:gridCol>
                <a:gridCol w="822960">
                  <a:extLst>
                    <a:ext uri="{9D8B030D-6E8A-4147-A177-3AD203B41FA5}">
                      <a16:colId xmlns:a16="http://schemas.microsoft.com/office/drawing/2014/main" val="618044938"/>
                    </a:ext>
                  </a:extLst>
                </a:gridCol>
                <a:gridCol w="822960">
                  <a:extLst>
                    <a:ext uri="{9D8B030D-6E8A-4147-A177-3AD203B41FA5}">
                      <a16:colId xmlns:a16="http://schemas.microsoft.com/office/drawing/2014/main" val="1141219496"/>
                    </a:ext>
                  </a:extLst>
                </a:gridCol>
                <a:gridCol w="822960">
                  <a:extLst>
                    <a:ext uri="{9D8B030D-6E8A-4147-A177-3AD203B41FA5}">
                      <a16:colId xmlns:a16="http://schemas.microsoft.com/office/drawing/2014/main" val="385587276"/>
                    </a:ext>
                  </a:extLst>
                </a:gridCol>
                <a:gridCol w="822960">
                  <a:extLst>
                    <a:ext uri="{9D8B030D-6E8A-4147-A177-3AD203B41FA5}">
                      <a16:colId xmlns:a16="http://schemas.microsoft.com/office/drawing/2014/main" val="1048315568"/>
                    </a:ext>
                  </a:extLst>
                </a:gridCol>
                <a:gridCol w="822960">
                  <a:extLst>
                    <a:ext uri="{9D8B030D-6E8A-4147-A177-3AD203B41FA5}">
                      <a16:colId xmlns:a16="http://schemas.microsoft.com/office/drawing/2014/main" val="65147933"/>
                    </a:ext>
                  </a:extLst>
                </a:gridCol>
                <a:gridCol w="822960">
                  <a:extLst>
                    <a:ext uri="{9D8B030D-6E8A-4147-A177-3AD203B41FA5}">
                      <a16:colId xmlns:a16="http://schemas.microsoft.com/office/drawing/2014/main" val="239066807"/>
                    </a:ext>
                  </a:extLst>
                </a:gridCol>
                <a:gridCol w="822960">
                  <a:extLst>
                    <a:ext uri="{9D8B030D-6E8A-4147-A177-3AD203B41FA5}">
                      <a16:colId xmlns:a16="http://schemas.microsoft.com/office/drawing/2014/main" val="6191896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3295455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- 2017-11-30 08:09:48</a:t>
                      </a:r>
                      <a:r>
                        <a:rPr kumimoji="0" lang="de-DE" sz="1000" b="0" i="0" u="none" strike="noStrike" kern="1200" cap="none" spc="0" normalizeH="0" baseline="0" noProof="0">
                          <a:ln>
                            <a:noFill/>
                          </a:ln>
                          <a:solidFill>
                            <a:prstClr val="black"/>
                          </a:solidFill>
                          <a:effectLst/>
                          <a:uLnTx/>
                          <a:uFillTx/>
                          <a:latin typeface="+mn-lt"/>
                          <a:ea typeface="+mn-ea"/>
                          <a:cs typeface="+mn-cs"/>
                        </a:rPr>
                        <a:t>
Ein wunderschöner Blick aus dem "Fenster". ❄️😊
Heute dürfen wir eine traumhaft verschneite Winterlandschaft von unserem neuen Schauraum aus genießen..🤗⛄
Wir wünschen Euch einen schönen guten Morgen und eine sichere und gute Fahrt!!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0699832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- 2017-11-29 14:14:34</a:t>
                      </a:r>
                      <a:r>
                        <a:rPr kumimoji="0" lang="de-DE" sz="1000" b="0" i="0" u="none" strike="noStrike" kern="1200" cap="none" spc="0" normalizeH="0" baseline="0" noProof="0">
                          <a:ln>
                            <a:noFill/>
                          </a:ln>
                          <a:solidFill>
                            <a:prstClr val="black"/>
                          </a:solidFill>
                          <a:effectLst/>
                          <a:uLnTx/>
                          <a:uFillTx/>
                          <a:latin typeface="+mn-lt"/>
                          <a:ea typeface="+mn-ea"/>
                          <a:cs typeface="+mn-cs"/>
                        </a:rPr>
                        <a:t>
Baustellen-Endspurt! 🤗😀
Wir freuen uns, euch bald in unserem neuen Schauraum begrüßen zu dürfen!! Weitere Eindrücke folgen...😉😁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9892901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Autohaus Strauss - 2017-11-25 11:44:33</a:t>
                      </a:r>
                      <a:r>
                        <a:rPr kumimoji="0" lang="en-US" sz="1000" b="0" i="0" u="none" strike="noStrike" kern="1200" cap="none" spc="0" normalizeH="0" baseline="0" noProof="0">
                          <a:ln>
                            <a:noFill/>
                          </a:ln>
                          <a:solidFill>
                            <a:prstClr val="black"/>
                          </a:solidFill>
                          <a:effectLst/>
                          <a:uLnTx/>
                          <a:uFillTx/>
                          <a:latin typeface="+mn-lt"/>
                          <a:ea typeface="+mn-ea"/>
                          <a:cs typeface="+mn-cs"/>
                        </a:rPr>
                        <a:t>
Noch mehr Stil, noch mehr Technologie und noch mehr Raffinesse  - Kein Wunder also, dass unser neuer Ford Fiesta mit dem Titel "Women's World Car of the Year 2017" ausgezeichnet wurde!😊😁🤗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311705563"/>
                  </a:ext>
                </a:extLst>
              </a:tr>
            </a:tbl>
          </a:graphicData>
        </a:graphic>
      </p:graphicFrame>
      <p:sp>
        <p:nvSpPr>
          <p:cNvPr id="4" name="Text Placeholder 3">
            <a:extLst>
              <a:ext uri="{FF2B5EF4-FFF2-40B4-BE49-F238E27FC236}">
                <a16:creationId xmlns:a16="http://schemas.microsoft.com/office/drawing/2014/main" id="{A13E702D-C588-4EF4-9578-62EE7586B9A2}"/>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393489505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C4AF95-3EF6-4DA1-A7AD-1DF18760B4C1}"/>
              </a:ext>
            </a:extLst>
          </p:cNvPr>
          <p:cNvSpPr>
            <a:spLocks noGrp="1"/>
          </p:cNvSpPr>
          <p:nvPr>
            <p:ph type="title"/>
          </p:nvPr>
        </p:nvSpPr>
        <p:spPr/>
        <p:txBody>
          <a:bodyPr/>
          <a:lstStyle/>
          <a:p>
            <a:r>
              <a:rPr lang="en-US"/>
              <a:t>Eigene Beiträge (Postings) + Reactions - 2 of 8</a:t>
            </a:r>
          </a:p>
        </p:txBody>
      </p:sp>
      <p:graphicFrame>
        <p:nvGraphicFramePr>
          <p:cNvPr id="5" name="Table Placeholder 4">
            <a:extLst>
              <a:ext uri="{FF2B5EF4-FFF2-40B4-BE49-F238E27FC236}">
                <a16:creationId xmlns:a16="http://schemas.microsoft.com/office/drawing/2014/main" id="{2A330E61-CE57-4733-A31C-B9521B68DBF5}"/>
              </a:ext>
            </a:extLst>
          </p:cNvPr>
          <p:cNvGraphicFramePr>
            <a:graphicFrameLocks noGrp="1"/>
          </p:cNvGraphicFramePr>
          <p:nvPr>
            <p:ph type="tbl" sz="quarter" idx="13"/>
            <p:extLst>
              <p:ext uri="{D42A27DB-BD31-4B8C-83A1-F6EECF244321}">
                <p14:modId xmlns:p14="http://schemas.microsoft.com/office/powerpoint/2010/main" val="36366895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727899805"/>
                    </a:ext>
                  </a:extLst>
                </a:gridCol>
                <a:gridCol w="822960">
                  <a:extLst>
                    <a:ext uri="{9D8B030D-6E8A-4147-A177-3AD203B41FA5}">
                      <a16:colId xmlns:a16="http://schemas.microsoft.com/office/drawing/2014/main" val="2826706074"/>
                    </a:ext>
                  </a:extLst>
                </a:gridCol>
                <a:gridCol w="822960">
                  <a:extLst>
                    <a:ext uri="{9D8B030D-6E8A-4147-A177-3AD203B41FA5}">
                      <a16:colId xmlns:a16="http://schemas.microsoft.com/office/drawing/2014/main" val="3508318491"/>
                    </a:ext>
                  </a:extLst>
                </a:gridCol>
                <a:gridCol w="822960">
                  <a:extLst>
                    <a:ext uri="{9D8B030D-6E8A-4147-A177-3AD203B41FA5}">
                      <a16:colId xmlns:a16="http://schemas.microsoft.com/office/drawing/2014/main" val="150035456"/>
                    </a:ext>
                  </a:extLst>
                </a:gridCol>
                <a:gridCol w="822960">
                  <a:extLst>
                    <a:ext uri="{9D8B030D-6E8A-4147-A177-3AD203B41FA5}">
                      <a16:colId xmlns:a16="http://schemas.microsoft.com/office/drawing/2014/main" val="278840558"/>
                    </a:ext>
                  </a:extLst>
                </a:gridCol>
                <a:gridCol w="822960">
                  <a:extLst>
                    <a:ext uri="{9D8B030D-6E8A-4147-A177-3AD203B41FA5}">
                      <a16:colId xmlns:a16="http://schemas.microsoft.com/office/drawing/2014/main" val="1061574962"/>
                    </a:ext>
                  </a:extLst>
                </a:gridCol>
                <a:gridCol w="822960">
                  <a:extLst>
                    <a:ext uri="{9D8B030D-6E8A-4147-A177-3AD203B41FA5}">
                      <a16:colId xmlns:a16="http://schemas.microsoft.com/office/drawing/2014/main" val="1224037816"/>
                    </a:ext>
                  </a:extLst>
                </a:gridCol>
                <a:gridCol w="822960">
                  <a:extLst>
                    <a:ext uri="{9D8B030D-6E8A-4147-A177-3AD203B41FA5}">
                      <a16:colId xmlns:a16="http://schemas.microsoft.com/office/drawing/2014/main" val="38068505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4930083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- 2017-11-24 16:23:29</a:t>
                      </a:r>
                      <a:r>
                        <a:rPr kumimoji="0" lang="de-DE" sz="1000" b="0" i="0" u="none" strike="noStrike" kern="1200" cap="none" spc="0" normalizeH="0" baseline="0" noProof="0">
                          <a:ln>
                            <a:noFill/>
                          </a:ln>
                          <a:solidFill>
                            <a:prstClr val="black"/>
                          </a:solidFill>
                          <a:effectLst/>
                          <a:uLnTx/>
                          <a:uFillTx/>
                          <a:latin typeface="+mn-lt"/>
                          <a:ea typeface="+mn-ea"/>
                          <a:cs typeface="+mn-cs"/>
                        </a:rPr>
                        <a:t>
Ihrem Lächeln nach zu urteilen, hat sich Monika Petz ein verfrühtes Weihnachtsgeschenk gemacht. 😊🎄🎁
Aber ein neuer Ford Focus ist einfach ein Grund zur Freude! 
Das gesamte Team vom Autohaus Strauss rund um Ford-Verkaufsberater Armin Bauer gratuliert Dir, liebe Monika, zu Deinem neuen Ford Focus Trend mit 85PS in der wunderschönen Farbe Frost-Weiss, wünscht viel Freude mit dem neuen Fahrzeug und eine gute und sichere Fahrt.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788313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- 2017-11-21 08:22:48</a:t>
                      </a:r>
                      <a:r>
                        <a:rPr kumimoji="0" lang="de-DE"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875728837"/>
                  </a:ext>
                </a:extLst>
              </a:tr>
            </a:tbl>
          </a:graphicData>
        </a:graphic>
      </p:graphicFrame>
      <p:sp>
        <p:nvSpPr>
          <p:cNvPr id="4" name="Text Placeholder 3">
            <a:extLst>
              <a:ext uri="{FF2B5EF4-FFF2-40B4-BE49-F238E27FC236}">
                <a16:creationId xmlns:a16="http://schemas.microsoft.com/office/drawing/2014/main" id="{D4E4DF2F-FBC8-4318-9F91-9A141B72DAA1}"/>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181822552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C3F337-79B9-4F1E-8E53-6598AB40CC5A}"/>
              </a:ext>
            </a:extLst>
          </p:cNvPr>
          <p:cNvSpPr>
            <a:spLocks noGrp="1"/>
          </p:cNvSpPr>
          <p:nvPr>
            <p:ph type="title"/>
          </p:nvPr>
        </p:nvSpPr>
        <p:spPr/>
        <p:txBody>
          <a:bodyPr/>
          <a:lstStyle/>
          <a:p>
            <a:r>
              <a:rPr lang="en-US"/>
              <a:t>Eigene Beiträge (Postings) + Reactions - 3 of 8</a:t>
            </a:r>
          </a:p>
        </p:txBody>
      </p:sp>
      <p:graphicFrame>
        <p:nvGraphicFramePr>
          <p:cNvPr id="5" name="Table Placeholder 4">
            <a:extLst>
              <a:ext uri="{FF2B5EF4-FFF2-40B4-BE49-F238E27FC236}">
                <a16:creationId xmlns:a16="http://schemas.microsoft.com/office/drawing/2014/main" id="{AF8527BA-EA9F-4693-B3D4-E84C009F3CA6}"/>
              </a:ext>
            </a:extLst>
          </p:cNvPr>
          <p:cNvGraphicFramePr>
            <a:graphicFrameLocks noGrp="1"/>
          </p:cNvGraphicFramePr>
          <p:nvPr>
            <p:ph type="tbl" sz="quarter" idx="13"/>
            <p:extLst>
              <p:ext uri="{D42A27DB-BD31-4B8C-83A1-F6EECF244321}">
                <p14:modId xmlns:p14="http://schemas.microsoft.com/office/powerpoint/2010/main" val="15427773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140735228"/>
                    </a:ext>
                  </a:extLst>
                </a:gridCol>
                <a:gridCol w="822960">
                  <a:extLst>
                    <a:ext uri="{9D8B030D-6E8A-4147-A177-3AD203B41FA5}">
                      <a16:colId xmlns:a16="http://schemas.microsoft.com/office/drawing/2014/main" val="4166681774"/>
                    </a:ext>
                  </a:extLst>
                </a:gridCol>
                <a:gridCol w="822960">
                  <a:extLst>
                    <a:ext uri="{9D8B030D-6E8A-4147-A177-3AD203B41FA5}">
                      <a16:colId xmlns:a16="http://schemas.microsoft.com/office/drawing/2014/main" val="3943215999"/>
                    </a:ext>
                  </a:extLst>
                </a:gridCol>
                <a:gridCol w="822960">
                  <a:extLst>
                    <a:ext uri="{9D8B030D-6E8A-4147-A177-3AD203B41FA5}">
                      <a16:colId xmlns:a16="http://schemas.microsoft.com/office/drawing/2014/main" val="1978407301"/>
                    </a:ext>
                  </a:extLst>
                </a:gridCol>
                <a:gridCol w="822960">
                  <a:extLst>
                    <a:ext uri="{9D8B030D-6E8A-4147-A177-3AD203B41FA5}">
                      <a16:colId xmlns:a16="http://schemas.microsoft.com/office/drawing/2014/main" val="1976193290"/>
                    </a:ext>
                  </a:extLst>
                </a:gridCol>
                <a:gridCol w="822960">
                  <a:extLst>
                    <a:ext uri="{9D8B030D-6E8A-4147-A177-3AD203B41FA5}">
                      <a16:colId xmlns:a16="http://schemas.microsoft.com/office/drawing/2014/main" val="739985355"/>
                    </a:ext>
                  </a:extLst>
                </a:gridCol>
                <a:gridCol w="822960">
                  <a:extLst>
                    <a:ext uri="{9D8B030D-6E8A-4147-A177-3AD203B41FA5}">
                      <a16:colId xmlns:a16="http://schemas.microsoft.com/office/drawing/2014/main" val="2086374520"/>
                    </a:ext>
                  </a:extLst>
                </a:gridCol>
                <a:gridCol w="822960">
                  <a:extLst>
                    <a:ext uri="{9D8B030D-6E8A-4147-A177-3AD203B41FA5}">
                      <a16:colId xmlns:a16="http://schemas.microsoft.com/office/drawing/2014/main" val="338762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7947385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- 2017-11-17 16:29:24</a:t>
                      </a:r>
                      <a:r>
                        <a:rPr kumimoji="0" lang="de-DE" sz="1000" b="0" i="0" u="none" strike="noStrike" kern="1200" cap="none" spc="0" normalizeH="0" baseline="0" noProof="0">
                          <a:ln>
                            <a:noFill/>
                          </a:ln>
                          <a:solidFill>
                            <a:prstClr val="black"/>
                          </a:solidFill>
                          <a:effectLst/>
                          <a:uLnTx/>
                          <a:uFillTx/>
                          <a:latin typeface="+mn-lt"/>
                          <a:ea typeface="+mn-ea"/>
                          <a:cs typeface="+mn-cs"/>
                        </a:rPr>
                        <a:t>
Georg Garber Riegler darf heute mit einem Range Rover Evoque in das Wochenende starten!! 😁💪
Er ist nämlich einer der beiden glücklichen Gewinner 🍀unseres Gewinnspiels und darf ein Wochenende lang den Range Rover Evoque testen.🤗
Bis Montag hat er das Vergnügen, mit dem Evoque Se Dynamic 2.0TD und 180PS, die Straßen unsicher zu machen. Wir wünschen dir lieber Georg, ein schönes Wochenende, viel Spaß, eine gute Fahrt und das Wichtigste:
Enjoy it!!😎✌️
Habt auch ihr Interesse eine Probefahrt zu machen?? Dann meldet euch bei unserem Verkaufsberater Marcel Hummel.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88873513"/>
                  </a:ext>
                </a:extLst>
              </a:tr>
            </a:tbl>
          </a:graphicData>
        </a:graphic>
      </p:graphicFrame>
      <p:sp>
        <p:nvSpPr>
          <p:cNvPr id="4" name="Text Placeholder 3">
            <a:extLst>
              <a:ext uri="{FF2B5EF4-FFF2-40B4-BE49-F238E27FC236}">
                <a16:creationId xmlns:a16="http://schemas.microsoft.com/office/drawing/2014/main" id="{39D7EEA8-3F75-4AA4-830E-BF099CB47451}"/>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135940256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801A2B-1626-42DE-A990-7D8F6D023F90}"/>
              </a:ext>
            </a:extLst>
          </p:cNvPr>
          <p:cNvSpPr>
            <a:spLocks noGrp="1"/>
          </p:cNvSpPr>
          <p:nvPr>
            <p:ph type="title"/>
          </p:nvPr>
        </p:nvSpPr>
        <p:spPr/>
        <p:txBody>
          <a:bodyPr/>
          <a:lstStyle/>
          <a:p>
            <a:r>
              <a:rPr lang="en-US"/>
              <a:t>Eigene Beiträge (Postings) + Reactions - 4 of 8</a:t>
            </a:r>
          </a:p>
        </p:txBody>
      </p:sp>
      <p:graphicFrame>
        <p:nvGraphicFramePr>
          <p:cNvPr id="5" name="Table Placeholder 4">
            <a:extLst>
              <a:ext uri="{FF2B5EF4-FFF2-40B4-BE49-F238E27FC236}">
                <a16:creationId xmlns:a16="http://schemas.microsoft.com/office/drawing/2014/main" id="{05EEF692-08A4-4675-8C6F-85D8C34318AE}"/>
              </a:ext>
            </a:extLst>
          </p:cNvPr>
          <p:cNvGraphicFramePr>
            <a:graphicFrameLocks noGrp="1"/>
          </p:cNvGraphicFramePr>
          <p:nvPr>
            <p:ph type="tbl" sz="quarter" idx="13"/>
            <p:extLst>
              <p:ext uri="{D42A27DB-BD31-4B8C-83A1-F6EECF244321}">
                <p14:modId xmlns:p14="http://schemas.microsoft.com/office/powerpoint/2010/main" val="38924575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34188556"/>
                    </a:ext>
                  </a:extLst>
                </a:gridCol>
                <a:gridCol w="822960">
                  <a:extLst>
                    <a:ext uri="{9D8B030D-6E8A-4147-A177-3AD203B41FA5}">
                      <a16:colId xmlns:a16="http://schemas.microsoft.com/office/drawing/2014/main" val="2983009761"/>
                    </a:ext>
                  </a:extLst>
                </a:gridCol>
                <a:gridCol w="822960">
                  <a:extLst>
                    <a:ext uri="{9D8B030D-6E8A-4147-A177-3AD203B41FA5}">
                      <a16:colId xmlns:a16="http://schemas.microsoft.com/office/drawing/2014/main" val="2288225480"/>
                    </a:ext>
                  </a:extLst>
                </a:gridCol>
                <a:gridCol w="822960">
                  <a:extLst>
                    <a:ext uri="{9D8B030D-6E8A-4147-A177-3AD203B41FA5}">
                      <a16:colId xmlns:a16="http://schemas.microsoft.com/office/drawing/2014/main" val="856322622"/>
                    </a:ext>
                  </a:extLst>
                </a:gridCol>
                <a:gridCol w="822960">
                  <a:extLst>
                    <a:ext uri="{9D8B030D-6E8A-4147-A177-3AD203B41FA5}">
                      <a16:colId xmlns:a16="http://schemas.microsoft.com/office/drawing/2014/main" val="3801944147"/>
                    </a:ext>
                  </a:extLst>
                </a:gridCol>
                <a:gridCol w="822960">
                  <a:extLst>
                    <a:ext uri="{9D8B030D-6E8A-4147-A177-3AD203B41FA5}">
                      <a16:colId xmlns:a16="http://schemas.microsoft.com/office/drawing/2014/main" val="3631922032"/>
                    </a:ext>
                  </a:extLst>
                </a:gridCol>
                <a:gridCol w="822960">
                  <a:extLst>
                    <a:ext uri="{9D8B030D-6E8A-4147-A177-3AD203B41FA5}">
                      <a16:colId xmlns:a16="http://schemas.microsoft.com/office/drawing/2014/main" val="1024020958"/>
                    </a:ext>
                  </a:extLst>
                </a:gridCol>
                <a:gridCol w="822960">
                  <a:extLst>
                    <a:ext uri="{9D8B030D-6E8A-4147-A177-3AD203B41FA5}">
                      <a16:colId xmlns:a16="http://schemas.microsoft.com/office/drawing/2014/main" val="23377444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9991037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- 2017-11-17 13:10:55</a:t>
                      </a:r>
                      <a:r>
                        <a:rPr kumimoji="0" lang="de-DE" sz="1000" b="0" i="0" u="none" strike="noStrike" kern="1200" cap="none" spc="0" normalizeH="0" baseline="0" noProof="0">
                          <a:ln>
                            <a:noFill/>
                          </a:ln>
                          <a:solidFill>
                            <a:prstClr val="black"/>
                          </a:solidFill>
                          <a:effectLst/>
                          <a:uLnTx/>
                          <a:uFillTx/>
                          <a:latin typeface="+mn-lt"/>
                          <a:ea typeface="+mn-ea"/>
                          <a:cs typeface="+mn-cs"/>
                        </a:rPr>
                        <a:t>
Heute darf sich Corina Schleis über ihren neuen Ford Fiesta Titanium 1.5TDCi mit 85PS in der wunderschönen Farbe Indic Blau Metallic freuen. 
Liebe Corina, unser Verkaufsberater Armin Bauer und das Team vom Autohaus Strauss gratuliert dir recht herzlich und wünscht dir viel Freude mit deinem neuen Ford Fiesta und natürlich eine gute und sichere Fahrt!!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4469860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- 2017-11-16 14:56:08</a:t>
                      </a:r>
                      <a:r>
                        <a:rPr kumimoji="0" lang="de-DE" sz="1000" b="0" i="0" u="none" strike="noStrike" kern="1200" cap="none" spc="0" normalizeH="0" baseline="0" noProof="0">
                          <a:ln>
                            <a:noFill/>
                          </a:ln>
                          <a:solidFill>
                            <a:prstClr val="black"/>
                          </a:solidFill>
                          <a:effectLst/>
                          <a:uLnTx/>
                          <a:uFillTx/>
                          <a:latin typeface="+mn-lt"/>
                          <a:ea typeface="+mn-ea"/>
                          <a:cs typeface="+mn-cs"/>
                        </a:rPr>
                        <a:t>
Herzliche Gratulation an Herrn Ronald Kalcsics. 🙂 Er ist ab heute stolzer Besitzer eines neuen Range Rover Evoque SE Dynamic mit 150PS und umfangreicher Ausstattung!
Unser Verkaufsberater Armin Bauer und das gesamte Team vom Autohaus Strauss wünscht viel Freude mit dem neuen Range Rover Evoque und eine gute und sichere Fahrt!😁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281982828"/>
                  </a:ext>
                </a:extLst>
              </a:tr>
            </a:tbl>
          </a:graphicData>
        </a:graphic>
      </p:graphicFrame>
      <p:sp>
        <p:nvSpPr>
          <p:cNvPr id="4" name="Text Placeholder 3">
            <a:extLst>
              <a:ext uri="{FF2B5EF4-FFF2-40B4-BE49-F238E27FC236}">
                <a16:creationId xmlns:a16="http://schemas.microsoft.com/office/drawing/2014/main" id="{9283BA8F-9C23-4C7E-8150-945FBDFBB9E9}"/>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244322062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D0F918-4C6E-48B5-B373-EA0BCE29F9A5}"/>
              </a:ext>
            </a:extLst>
          </p:cNvPr>
          <p:cNvSpPr>
            <a:spLocks noGrp="1"/>
          </p:cNvSpPr>
          <p:nvPr>
            <p:ph type="title"/>
          </p:nvPr>
        </p:nvSpPr>
        <p:spPr/>
        <p:txBody>
          <a:bodyPr/>
          <a:lstStyle/>
          <a:p>
            <a:r>
              <a:rPr lang="en-US"/>
              <a:t>Eigene Beiträge (Postings) + Reactions - 5 of 8</a:t>
            </a:r>
          </a:p>
        </p:txBody>
      </p:sp>
      <p:graphicFrame>
        <p:nvGraphicFramePr>
          <p:cNvPr id="5" name="Table Placeholder 4">
            <a:extLst>
              <a:ext uri="{FF2B5EF4-FFF2-40B4-BE49-F238E27FC236}">
                <a16:creationId xmlns:a16="http://schemas.microsoft.com/office/drawing/2014/main" id="{A2AE31CC-C173-4706-B00D-293C57389ADD}"/>
              </a:ext>
            </a:extLst>
          </p:cNvPr>
          <p:cNvGraphicFramePr>
            <a:graphicFrameLocks noGrp="1"/>
          </p:cNvGraphicFramePr>
          <p:nvPr>
            <p:ph type="tbl" sz="quarter" idx="13"/>
            <p:extLst>
              <p:ext uri="{D42A27DB-BD31-4B8C-83A1-F6EECF244321}">
                <p14:modId xmlns:p14="http://schemas.microsoft.com/office/powerpoint/2010/main" val="5418876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627743546"/>
                    </a:ext>
                  </a:extLst>
                </a:gridCol>
                <a:gridCol w="822960">
                  <a:extLst>
                    <a:ext uri="{9D8B030D-6E8A-4147-A177-3AD203B41FA5}">
                      <a16:colId xmlns:a16="http://schemas.microsoft.com/office/drawing/2014/main" val="21693052"/>
                    </a:ext>
                  </a:extLst>
                </a:gridCol>
                <a:gridCol w="822960">
                  <a:extLst>
                    <a:ext uri="{9D8B030D-6E8A-4147-A177-3AD203B41FA5}">
                      <a16:colId xmlns:a16="http://schemas.microsoft.com/office/drawing/2014/main" val="3200353649"/>
                    </a:ext>
                  </a:extLst>
                </a:gridCol>
                <a:gridCol w="822960">
                  <a:extLst>
                    <a:ext uri="{9D8B030D-6E8A-4147-A177-3AD203B41FA5}">
                      <a16:colId xmlns:a16="http://schemas.microsoft.com/office/drawing/2014/main" val="2453251555"/>
                    </a:ext>
                  </a:extLst>
                </a:gridCol>
                <a:gridCol w="822960">
                  <a:extLst>
                    <a:ext uri="{9D8B030D-6E8A-4147-A177-3AD203B41FA5}">
                      <a16:colId xmlns:a16="http://schemas.microsoft.com/office/drawing/2014/main" val="1939372089"/>
                    </a:ext>
                  </a:extLst>
                </a:gridCol>
                <a:gridCol w="822960">
                  <a:extLst>
                    <a:ext uri="{9D8B030D-6E8A-4147-A177-3AD203B41FA5}">
                      <a16:colId xmlns:a16="http://schemas.microsoft.com/office/drawing/2014/main" val="1561687021"/>
                    </a:ext>
                  </a:extLst>
                </a:gridCol>
                <a:gridCol w="822960">
                  <a:extLst>
                    <a:ext uri="{9D8B030D-6E8A-4147-A177-3AD203B41FA5}">
                      <a16:colId xmlns:a16="http://schemas.microsoft.com/office/drawing/2014/main" val="2442007628"/>
                    </a:ext>
                  </a:extLst>
                </a:gridCol>
                <a:gridCol w="822960">
                  <a:extLst>
                    <a:ext uri="{9D8B030D-6E8A-4147-A177-3AD203B41FA5}">
                      <a16:colId xmlns:a16="http://schemas.microsoft.com/office/drawing/2014/main" val="27144883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0495193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- 2017-11-15 17:30:00</a:t>
                      </a:r>
                      <a:r>
                        <a:rPr kumimoji="0" lang="de-DE" sz="1000" b="0" i="0" u="none" strike="noStrike" kern="1200" cap="none" spc="0" normalizeH="0" baseline="0" noProof="0">
                          <a:ln>
                            <a:noFill/>
                          </a:ln>
                          <a:solidFill>
                            <a:prstClr val="black"/>
                          </a:solidFill>
                          <a:effectLst/>
                          <a:uLnTx/>
                          <a:uFillTx/>
                          <a:latin typeface="+mn-lt"/>
                          <a:ea typeface="+mn-ea"/>
                          <a:cs typeface="+mn-cs"/>
                        </a:rPr>
                        <a:t>
Ein richtiger Land Rover macht vor nichts halt! Auch nicht vor der Burg Güssing 🏰🙊
Falls du den Evoque gerne mal testen willst, freuen wir uns über deine Nachricht! Du kannst uns natürlich auch gerne unter 03327/22000 anrufen.
Wir haben spannende Angebote und Leasingaktionen für dich - unser Marcel berät dich gerne 🙋🏻‍♂️
Falls du noch mehr wissen willst 👉🏻 der Evoque ist einer der vielseitigsten, sichersten und familientauglichsten SUVs. Es gibt ihn als Fünftürer, Coupé oder als Cabrio. Er ist modern und sportlich, bietet Platz und sorgt für Sicherheit in jeder Situation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987458525"/>
                  </a:ext>
                </a:extLst>
              </a:tr>
            </a:tbl>
          </a:graphicData>
        </a:graphic>
      </p:graphicFrame>
      <p:sp>
        <p:nvSpPr>
          <p:cNvPr id="4" name="Text Placeholder 3">
            <a:extLst>
              <a:ext uri="{FF2B5EF4-FFF2-40B4-BE49-F238E27FC236}">
                <a16:creationId xmlns:a16="http://schemas.microsoft.com/office/drawing/2014/main" id="{3821F4C4-3072-4963-A02E-4611C5F31929}"/>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293411047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7A971A-1B89-4CCC-81B1-BB654709A24D}"/>
              </a:ext>
            </a:extLst>
          </p:cNvPr>
          <p:cNvSpPr>
            <a:spLocks noGrp="1"/>
          </p:cNvSpPr>
          <p:nvPr>
            <p:ph type="title"/>
          </p:nvPr>
        </p:nvSpPr>
        <p:spPr/>
        <p:txBody>
          <a:bodyPr/>
          <a:lstStyle/>
          <a:p>
            <a:r>
              <a:rPr lang="en-US"/>
              <a:t>Eigene Beiträge (Postings) + Reactions - 6 of 8</a:t>
            </a:r>
          </a:p>
        </p:txBody>
      </p:sp>
      <p:graphicFrame>
        <p:nvGraphicFramePr>
          <p:cNvPr id="5" name="Table Placeholder 4">
            <a:extLst>
              <a:ext uri="{FF2B5EF4-FFF2-40B4-BE49-F238E27FC236}">
                <a16:creationId xmlns:a16="http://schemas.microsoft.com/office/drawing/2014/main" id="{5A0375FB-514F-4A37-88F5-BF5C2F943433}"/>
              </a:ext>
            </a:extLst>
          </p:cNvPr>
          <p:cNvGraphicFramePr>
            <a:graphicFrameLocks noGrp="1"/>
          </p:cNvGraphicFramePr>
          <p:nvPr>
            <p:ph type="tbl" sz="quarter" idx="13"/>
            <p:extLst>
              <p:ext uri="{D42A27DB-BD31-4B8C-83A1-F6EECF244321}">
                <p14:modId xmlns:p14="http://schemas.microsoft.com/office/powerpoint/2010/main" val="26972618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782646485"/>
                    </a:ext>
                  </a:extLst>
                </a:gridCol>
                <a:gridCol w="822960">
                  <a:extLst>
                    <a:ext uri="{9D8B030D-6E8A-4147-A177-3AD203B41FA5}">
                      <a16:colId xmlns:a16="http://schemas.microsoft.com/office/drawing/2014/main" val="2891473444"/>
                    </a:ext>
                  </a:extLst>
                </a:gridCol>
                <a:gridCol w="822960">
                  <a:extLst>
                    <a:ext uri="{9D8B030D-6E8A-4147-A177-3AD203B41FA5}">
                      <a16:colId xmlns:a16="http://schemas.microsoft.com/office/drawing/2014/main" val="3811301696"/>
                    </a:ext>
                  </a:extLst>
                </a:gridCol>
                <a:gridCol w="822960">
                  <a:extLst>
                    <a:ext uri="{9D8B030D-6E8A-4147-A177-3AD203B41FA5}">
                      <a16:colId xmlns:a16="http://schemas.microsoft.com/office/drawing/2014/main" val="2642510336"/>
                    </a:ext>
                  </a:extLst>
                </a:gridCol>
                <a:gridCol w="822960">
                  <a:extLst>
                    <a:ext uri="{9D8B030D-6E8A-4147-A177-3AD203B41FA5}">
                      <a16:colId xmlns:a16="http://schemas.microsoft.com/office/drawing/2014/main" val="2596205385"/>
                    </a:ext>
                  </a:extLst>
                </a:gridCol>
                <a:gridCol w="822960">
                  <a:extLst>
                    <a:ext uri="{9D8B030D-6E8A-4147-A177-3AD203B41FA5}">
                      <a16:colId xmlns:a16="http://schemas.microsoft.com/office/drawing/2014/main" val="3299189844"/>
                    </a:ext>
                  </a:extLst>
                </a:gridCol>
                <a:gridCol w="822960">
                  <a:extLst>
                    <a:ext uri="{9D8B030D-6E8A-4147-A177-3AD203B41FA5}">
                      <a16:colId xmlns:a16="http://schemas.microsoft.com/office/drawing/2014/main" val="1547942877"/>
                    </a:ext>
                  </a:extLst>
                </a:gridCol>
                <a:gridCol w="822960">
                  <a:extLst>
                    <a:ext uri="{9D8B030D-6E8A-4147-A177-3AD203B41FA5}">
                      <a16:colId xmlns:a16="http://schemas.microsoft.com/office/drawing/2014/main" val="29619139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2025399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- 2017-11-14 09:30:00</a:t>
                      </a:r>
                      <a:r>
                        <a:rPr kumimoji="0" lang="de-DE" sz="1000" b="0" i="0" u="none" strike="noStrike" kern="1200" cap="none" spc="0" normalizeH="0" baseline="0" noProof="0">
                          <a:ln>
                            <a:noFill/>
                          </a:ln>
                          <a:solidFill>
                            <a:prstClr val="black"/>
                          </a:solidFill>
                          <a:effectLst/>
                          <a:uLnTx/>
                          <a:uFillTx/>
                          <a:latin typeface="+mn-lt"/>
                          <a:ea typeface="+mn-ea"/>
                          <a:cs typeface="+mn-cs"/>
                        </a:rPr>
                        <a:t>
Jetzt gibt's keine Ausreden mehr:
Den Ford Kuga mit intelligentem Allrad gibt es bei uns zum Einstiegsaktionspreis von nur € 19.990,- 👉 Bei Finanzierung über die Ford Bank.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5250339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- 2017-11-11 12:50:57</a:t>
                      </a:r>
                      <a:r>
                        <a:rPr kumimoji="0" lang="de-DE" sz="1000" b="0" i="0" u="none" strike="noStrike" kern="1200" cap="none" spc="0" normalizeH="0" baseline="0" noProof="0">
                          <a:ln>
                            <a:noFill/>
                          </a:ln>
                          <a:solidFill>
                            <a:prstClr val="black"/>
                          </a:solidFill>
                          <a:effectLst/>
                          <a:uLnTx/>
                          <a:uFillTx/>
                          <a:latin typeface="+mn-lt"/>
                          <a:ea typeface="+mn-ea"/>
                          <a:cs typeface="+mn-cs"/>
                        </a:rPr>
                        <a:t>
Wir gratulieren Christopher Horvath zu seinem neuen Ford Ranger und danken zugleich der Firma Pickup Accessories für die gute Zusammenarbeit! 😉👍
Lieber Christopher, unsere beiden Verkaufsberater Daniel Pausch und Marcel Hummel und das gesamte Team vom Autohaus Strauss wünschen dir viel Freude mit deinem neuen Ranger und eine gute und sichere Fahrt!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7880079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- 2017-11-10 11:59:46</a:t>
                      </a:r>
                      <a:r>
                        <a:rPr kumimoji="0" lang="de-DE" sz="1000" b="0" i="0" u="none" strike="noStrike" kern="1200" cap="none" spc="0" normalizeH="0" baseline="0" noProof="0">
                          <a:ln>
                            <a:noFill/>
                          </a:ln>
                          <a:solidFill>
                            <a:prstClr val="black"/>
                          </a:solidFill>
                          <a:effectLst/>
                          <a:uLnTx/>
                          <a:uFillTx/>
                          <a:latin typeface="+mn-lt"/>
                          <a:ea typeface="+mn-ea"/>
                          <a:cs typeface="+mn-cs"/>
                        </a:rPr>
                        <a:t>
Das Team vom Autohaus Strauss sucht Verstärkung! ➡️➡️ Bewirb Dich jetzt!!  Wir freuen uns auf Deine Bewerbung!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917889896"/>
                  </a:ext>
                </a:extLst>
              </a:tr>
            </a:tbl>
          </a:graphicData>
        </a:graphic>
      </p:graphicFrame>
      <p:sp>
        <p:nvSpPr>
          <p:cNvPr id="4" name="Text Placeholder 3">
            <a:extLst>
              <a:ext uri="{FF2B5EF4-FFF2-40B4-BE49-F238E27FC236}">
                <a16:creationId xmlns:a16="http://schemas.microsoft.com/office/drawing/2014/main" id="{CC6D7519-9C58-4926-9597-A3FE8799C95E}"/>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383071245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9A4AA7-3C37-44F1-B5F8-F0C6CFEDF41D}"/>
              </a:ext>
            </a:extLst>
          </p:cNvPr>
          <p:cNvSpPr>
            <a:spLocks noGrp="1"/>
          </p:cNvSpPr>
          <p:nvPr>
            <p:ph type="title"/>
          </p:nvPr>
        </p:nvSpPr>
        <p:spPr/>
        <p:txBody>
          <a:bodyPr/>
          <a:lstStyle/>
          <a:p>
            <a:r>
              <a:rPr lang="en-US"/>
              <a:t>Eigene Beiträge (Postings) + Reactions - 7 of 8</a:t>
            </a:r>
          </a:p>
        </p:txBody>
      </p:sp>
      <p:graphicFrame>
        <p:nvGraphicFramePr>
          <p:cNvPr id="5" name="Table Placeholder 4">
            <a:extLst>
              <a:ext uri="{FF2B5EF4-FFF2-40B4-BE49-F238E27FC236}">
                <a16:creationId xmlns:a16="http://schemas.microsoft.com/office/drawing/2014/main" id="{26A2C70C-5690-492A-B05F-D940CCF5A4DC}"/>
              </a:ext>
            </a:extLst>
          </p:cNvPr>
          <p:cNvGraphicFramePr>
            <a:graphicFrameLocks noGrp="1"/>
          </p:cNvGraphicFramePr>
          <p:nvPr>
            <p:ph type="tbl" sz="quarter" idx="13"/>
            <p:extLst>
              <p:ext uri="{D42A27DB-BD31-4B8C-83A1-F6EECF244321}">
                <p14:modId xmlns:p14="http://schemas.microsoft.com/office/powerpoint/2010/main" val="14902166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549986309"/>
                    </a:ext>
                  </a:extLst>
                </a:gridCol>
                <a:gridCol w="822960">
                  <a:extLst>
                    <a:ext uri="{9D8B030D-6E8A-4147-A177-3AD203B41FA5}">
                      <a16:colId xmlns:a16="http://schemas.microsoft.com/office/drawing/2014/main" val="4032041404"/>
                    </a:ext>
                  </a:extLst>
                </a:gridCol>
                <a:gridCol w="822960">
                  <a:extLst>
                    <a:ext uri="{9D8B030D-6E8A-4147-A177-3AD203B41FA5}">
                      <a16:colId xmlns:a16="http://schemas.microsoft.com/office/drawing/2014/main" val="583389419"/>
                    </a:ext>
                  </a:extLst>
                </a:gridCol>
                <a:gridCol w="822960">
                  <a:extLst>
                    <a:ext uri="{9D8B030D-6E8A-4147-A177-3AD203B41FA5}">
                      <a16:colId xmlns:a16="http://schemas.microsoft.com/office/drawing/2014/main" val="1812442710"/>
                    </a:ext>
                  </a:extLst>
                </a:gridCol>
                <a:gridCol w="822960">
                  <a:extLst>
                    <a:ext uri="{9D8B030D-6E8A-4147-A177-3AD203B41FA5}">
                      <a16:colId xmlns:a16="http://schemas.microsoft.com/office/drawing/2014/main" val="3891610745"/>
                    </a:ext>
                  </a:extLst>
                </a:gridCol>
                <a:gridCol w="822960">
                  <a:extLst>
                    <a:ext uri="{9D8B030D-6E8A-4147-A177-3AD203B41FA5}">
                      <a16:colId xmlns:a16="http://schemas.microsoft.com/office/drawing/2014/main" val="1429916903"/>
                    </a:ext>
                  </a:extLst>
                </a:gridCol>
                <a:gridCol w="822960">
                  <a:extLst>
                    <a:ext uri="{9D8B030D-6E8A-4147-A177-3AD203B41FA5}">
                      <a16:colId xmlns:a16="http://schemas.microsoft.com/office/drawing/2014/main" val="75453146"/>
                    </a:ext>
                  </a:extLst>
                </a:gridCol>
                <a:gridCol w="822960">
                  <a:extLst>
                    <a:ext uri="{9D8B030D-6E8A-4147-A177-3AD203B41FA5}">
                      <a16:colId xmlns:a16="http://schemas.microsoft.com/office/drawing/2014/main" val="17226117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40658002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- 2017-11-08 10:13:50</a:t>
                      </a:r>
                      <a:r>
                        <a:rPr kumimoji="0" lang="de-DE" sz="1000" b="0" i="0" u="none" strike="noStrike" kern="1200" cap="none" spc="0" normalizeH="0" baseline="0" noProof="0">
                          <a:ln>
                            <a:noFill/>
                          </a:ln>
                          <a:solidFill>
                            <a:prstClr val="black"/>
                          </a:solidFill>
                          <a:effectLst/>
                          <a:uLnTx/>
                          <a:uFillTx/>
                          <a:latin typeface="+mn-lt"/>
                          <a:ea typeface="+mn-ea"/>
                          <a:cs typeface="+mn-cs"/>
                        </a:rPr>
                        <a:t>
Mit dem Ford KUGA gibt es einfach keine Ausreden mehr - dank des intelligenten Allradantrieb-Systems findet der Ford KUGA  immer einen Weg!!  😁💪
Quelle: https://www.youtube.com/watch?v=ZNNEeYaXtjk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2904161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- 2017-11-07 16:37:18</a:t>
                      </a:r>
                      <a:r>
                        <a:rPr kumimoji="0" lang="de-DE" sz="1000" b="0" i="0" u="none" strike="noStrike" kern="1200" cap="none" spc="0" normalizeH="0" baseline="0" noProof="0">
                          <a:ln>
                            <a:noFill/>
                          </a:ln>
                          <a:solidFill>
                            <a:prstClr val="black"/>
                          </a:solidFill>
                          <a:effectLst/>
                          <a:uLnTx/>
                          <a:uFillTx/>
                          <a:latin typeface="+mn-lt"/>
                          <a:ea typeface="+mn-ea"/>
                          <a:cs typeface="+mn-cs"/>
                        </a:rPr>
                        <a:t>
Heute gratulieren wir Adrian Stefan zu seinem neuen Ford KUGA Titanium 1.5ECOBOOST mit 120PS in Iridium Schwarz. 😁👍
Unser Verkaufsberater Daniel Pausch und das gesamte Team vom Autohaus Strauss wünscht wie immer eine gute und sichere Fahrt und viel viel Freude mit dem neuen KUGA.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623533955"/>
                  </a:ext>
                </a:extLst>
              </a:tr>
            </a:tbl>
          </a:graphicData>
        </a:graphic>
      </p:graphicFrame>
      <p:sp>
        <p:nvSpPr>
          <p:cNvPr id="4" name="Text Placeholder 3">
            <a:extLst>
              <a:ext uri="{FF2B5EF4-FFF2-40B4-BE49-F238E27FC236}">
                <a16:creationId xmlns:a16="http://schemas.microsoft.com/office/drawing/2014/main" id="{71240B3D-66FF-463F-9427-4620646F4996}"/>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347365394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3FF533-3C04-42F7-84B6-5F12618046FB}"/>
              </a:ext>
            </a:extLst>
          </p:cNvPr>
          <p:cNvSpPr>
            <a:spLocks noGrp="1"/>
          </p:cNvSpPr>
          <p:nvPr>
            <p:ph type="title"/>
          </p:nvPr>
        </p:nvSpPr>
        <p:spPr/>
        <p:txBody>
          <a:bodyPr/>
          <a:lstStyle/>
          <a:p>
            <a:r>
              <a:rPr lang="en-US"/>
              <a:t>Eigene Beiträge (Postings) + Reactions - 8 of 8</a:t>
            </a:r>
          </a:p>
        </p:txBody>
      </p:sp>
      <p:graphicFrame>
        <p:nvGraphicFramePr>
          <p:cNvPr id="5" name="Table Placeholder 4">
            <a:extLst>
              <a:ext uri="{FF2B5EF4-FFF2-40B4-BE49-F238E27FC236}">
                <a16:creationId xmlns:a16="http://schemas.microsoft.com/office/drawing/2014/main" id="{F3ECBDCA-90AB-40A7-908D-C822D93B363A}"/>
              </a:ext>
            </a:extLst>
          </p:cNvPr>
          <p:cNvGraphicFramePr>
            <a:graphicFrameLocks noGrp="1"/>
          </p:cNvGraphicFramePr>
          <p:nvPr>
            <p:ph type="tbl" sz="quarter" idx="13"/>
            <p:extLst>
              <p:ext uri="{D42A27DB-BD31-4B8C-83A1-F6EECF244321}">
                <p14:modId xmlns:p14="http://schemas.microsoft.com/office/powerpoint/2010/main" val="33938064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575625986"/>
                    </a:ext>
                  </a:extLst>
                </a:gridCol>
                <a:gridCol w="822960">
                  <a:extLst>
                    <a:ext uri="{9D8B030D-6E8A-4147-A177-3AD203B41FA5}">
                      <a16:colId xmlns:a16="http://schemas.microsoft.com/office/drawing/2014/main" val="238678422"/>
                    </a:ext>
                  </a:extLst>
                </a:gridCol>
                <a:gridCol w="822960">
                  <a:extLst>
                    <a:ext uri="{9D8B030D-6E8A-4147-A177-3AD203B41FA5}">
                      <a16:colId xmlns:a16="http://schemas.microsoft.com/office/drawing/2014/main" val="1087532825"/>
                    </a:ext>
                  </a:extLst>
                </a:gridCol>
                <a:gridCol w="822960">
                  <a:extLst>
                    <a:ext uri="{9D8B030D-6E8A-4147-A177-3AD203B41FA5}">
                      <a16:colId xmlns:a16="http://schemas.microsoft.com/office/drawing/2014/main" val="1081138446"/>
                    </a:ext>
                  </a:extLst>
                </a:gridCol>
                <a:gridCol w="822960">
                  <a:extLst>
                    <a:ext uri="{9D8B030D-6E8A-4147-A177-3AD203B41FA5}">
                      <a16:colId xmlns:a16="http://schemas.microsoft.com/office/drawing/2014/main" val="3360157790"/>
                    </a:ext>
                  </a:extLst>
                </a:gridCol>
                <a:gridCol w="822960">
                  <a:extLst>
                    <a:ext uri="{9D8B030D-6E8A-4147-A177-3AD203B41FA5}">
                      <a16:colId xmlns:a16="http://schemas.microsoft.com/office/drawing/2014/main" val="262161034"/>
                    </a:ext>
                  </a:extLst>
                </a:gridCol>
                <a:gridCol w="822960">
                  <a:extLst>
                    <a:ext uri="{9D8B030D-6E8A-4147-A177-3AD203B41FA5}">
                      <a16:colId xmlns:a16="http://schemas.microsoft.com/office/drawing/2014/main" val="4075779460"/>
                    </a:ext>
                  </a:extLst>
                </a:gridCol>
                <a:gridCol w="822960">
                  <a:extLst>
                    <a:ext uri="{9D8B030D-6E8A-4147-A177-3AD203B41FA5}">
                      <a16:colId xmlns:a16="http://schemas.microsoft.com/office/drawing/2014/main" val="28885965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8738067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- 2017-11-03 14:21:46</a:t>
                      </a:r>
                      <a:r>
                        <a:rPr kumimoji="0" lang="de-DE" sz="1000" b="0" i="0" u="none" strike="noStrike" kern="1200" cap="none" spc="0" normalizeH="0" baseline="0" noProof="0">
                          <a:ln>
                            <a:noFill/>
                          </a:ln>
                          <a:solidFill>
                            <a:prstClr val="black"/>
                          </a:solidFill>
                          <a:effectLst/>
                          <a:uLnTx/>
                          <a:uFillTx/>
                          <a:latin typeface="+mn-lt"/>
                          <a:ea typeface="+mn-ea"/>
                          <a:cs typeface="+mn-cs"/>
                        </a:rPr>
                        <a:t>
Unser Verkaufsberater Armin Bauer übergibt Kurt Kern seinen neuen Ford Focus Titantium 1.5TDCi mit 120PS in Tectonic Silber-Metallic. Ausgestattet mit Business-, Winter- und Stylepaket lässt das neue Fahrzeug keine Wünsche offen.🙂
Das Team vom Autohaus Strauss wünscht viel Freude mit dem neuen Ford Focus und eine gute und sichere Fahrt.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042080021"/>
                  </a:ext>
                </a:extLst>
              </a:tr>
            </a:tbl>
          </a:graphicData>
        </a:graphic>
      </p:graphicFrame>
      <p:sp>
        <p:nvSpPr>
          <p:cNvPr id="4" name="Text Placeholder 3">
            <a:extLst>
              <a:ext uri="{FF2B5EF4-FFF2-40B4-BE49-F238E27FC236}">
                <a16:creationId xmlns:a16="http://schemas.microsoft.com/office/drawing/2014/main" id="{50312374-CDD0-448E-AD3A-CA228F2CD245}"/>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159810070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F8AB8-CAAA-4506-98BF-976B55448ECF}"/>
              </a:ext>
            </a:extLst>
          </p:cNvPr>
          <p:cNvSpPr>
            <a:spLocks noGrp="1"/>
          </p:cNvSpPr>
          <p:nvPr>
            <p:ph type="title"/>
          </p:nvPr>
        </p:nvSpPr>
        <p:spPr/>
        <p:txBody>
          <a:bodyPr/>
          <a:lstStyle/>
          <a:p>
            <a:r>
              <a:rPr lang="en-US"/>
              <a:t>Postings/Wochentag</a:t>
            </a:r>
          </a:p>
        </p:txBody>
      </p:sp>
      <p:graphicFrame>
        <p:nvGraphicFramePr>
          <p:cNvPr id="6" name="Chart Placeholder 5">
            <a:extLst>
              <a:ext uri="{FF2B5EF4-FFF2-40B4-BE49-F238E27FC236}">
                <a16:creationId xmlns:a16="http://schemas.microsoft.com/office/drawing/2014/main" id="{1D89D53D-6273-438D-816C-D1D6901EDF07}"/>
              </a:ext>
            </a:extLst>
          </p:cNvPr>
          <p:cNvGraphicFramePr>
            <a:graphicFrameLocks noGrp="1"/>
          </p:cNvGraphicFramePr>
          <p:nvPr>
            <p:ph type="chart" sz="quarter" idx="13"/>
            <p:extLst>
              <p:ext uri="{D42A27DB-BD31-4B8C-83A1-F6EECF244321}">
                <p14:modId xmlns:p14="http://schemas.microsoft.com/office/powerpoint/2010/main" val="316637015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E71F0DD-5B80-46B7-8DD2-CDD407BEE471}"/>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BC1D3BDB-2BC6-4737-BEC7-BD6AB17BABB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2508552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1A9C98-DB20-4F97-9CD8-DF75ED5BEC1F}"/>
              </a:ext>
            </a:extLst>
          </p:cNvPr>
          <p:cNvSpPr>
            <a:spLocks noGrp="1"/>
          </p:cNvSpPr>
          <p:nvPr>
            <p:ph type="title"/>
          </p:nvPr>
        </p:nvSpPr>
        <p:spPr/>
        <p:txBody>
          <a:bodyPr/>
          <a:lstStyle/>
          <a:p>
            <a:r>
              <a:rPr lang="en-US"/>
              <a:t>Interaktionsrate</a:t>
            </a:r>
          </a:p>
        </p:txBody>
      </p:sp>
      <p:graphicFrame>
        <p:nvGraphicFramePr>
          <p:cNvPr id="6" name="Chart Placeholder 5">
            <a:extLst>
              <a:ext uri="{FF2B5EF4-FFF2-40B4-BE49-F238E27FC236}">
                <a16:creationId xmlns:a16="http://schemas.microsoft.com/office/drawing/2014/main" id="{A7701ADC-723B-46CF-8316-AA2F91924A61}"/>
              </a:ext>
            </a:extLst>
          </p:cNvPr>
          <p:cNvGraphicFramePr>
            <a:graphicFrameLocks noGrp="1"/>
          </p:cNvGraphicFramePr>
          <p:nvPr>
            <p:ph type="chart" sz="quarter" idx="13"/>
            <p:extLst>
              <p:ext uri="{D42A27DB-BD31-4B8C-83A1-F6EECF244321}">
                <p14:modId xmlns:p14="http://schemas.microsoft.com/office/powerpoint/2010/main" val="52838311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47C1C53-84DC-4EEE-BCF9-4C4EB7EF4D65}"/>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349AD657-3C31-4526-8752-ACD5192E402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6049675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A85458-18EE-4C95-94C8-3350C8294AAF}"/>
              </a:ext>
            </a:extLst>
          </p:cNvPr>
          <p:cNvSpPr>
            <a:spLocks noGrp="1"/>
          </p:cNvSpPr>
          <p:nvPr>
            <p:ph type="title"/>
          </p:nvPr>
        </p:nvSpPr>
        <p:spPr/>
        <p:txBody>
          <a:bodyPr/>
          <a:lstStyle/>
          <a:p>
            <a:r>
              <a:rPr lang="en-US"/>
              <a:t>Postingtypen (Verteilung)</a:t>
            </a:r>
          </a:p>
        </p:txBody>
      </p:sp>
      <p:graphicFrame>
        <p:nvGraphicFramePr>
          <p:cNvPr id="6" name="Chart Placeholder 5">
            <a:extLst>
              <a:ext uri="{FF2B5EF4-FFF2-40B4-BE49-F238E27FC236}">
                <a16:creationId xmlns:a16="http://schemas.microsoft.com/office/drawing/2014/main" id="{E6C5FB9B-538B-415F-B286-892AB68B3E17}"/>
              </a:ext>
            </a:extLst>
          </p:cNvPr>
          <p:cNvGraphicFramePr>
            <a:graphicFrameLocks noGrp="1"/>
          </p:cNvGraphicFramePr>
          <p:nvPr>
            <p:ph type="chart" sz="quarter" idx="13"/>
            <p:extLst>
              <p:ext uri="{D42A27DB-BD31-4B8C-83A1-F6EECF244321}">
                <p14:modId xmlns:p14="http://schemas.microsoft.com/office/powerpoint/2010/main" val="304422978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680C0EA-556A-429A-AF59-843D3C4537AF}"/>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5A113ACA-2F36-40DA-8F88-EFBAF257AF2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4174633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EBFC69-309B-4FDF-AD56-1DE957BE109A}"/>
              </a:ext>
            </a:extLst>
          </p:cNvPr>
          <p:cNvSpPr>
            <a:spLocks noGrp="1"/>
          </p:cNvSpPr>
          <p:nvPr>
            <p:ph type="title"/>
          </p:nvPr>
        </p:nvSpPr>
        <p:spPr/>
        <p:txBody>
          <a:bodyPr/>
          <a:lstStyle/>
          <a:p>
            <a:r>
              <a:rPr lang="en-US"/>
              <a:t>Interaktionsrate/Postingtyp</a:t>
            </a:r>
          </a:p>
        </p:txBody>
      </p:sp>
      <p:graphicFrame>
        <p:nvGraphicFramePr>
          <p:cNvPr id="6" name="Chart Placeholder 5">
            <a:extLst>
              <a:ext uri="{FF2B5EF4-FFF2-40B4-BE49-F238E27FC236}">
                <a16:creationId xmlns:a16="http://schemas.microsoft.com/office/drawing/2014/main" id="{ADCFADBD-7886-4D99-BFD1-5F266C262A7C}"/>
              </a:ext>
            </a:extLst>
          </p:cNvPr>
          <p:cNvGraphicFramePr>
            <a:graphicFrameLocks noGrp="1"/>
          </p:cNvGraphicFramePr>
          <p:nvPr>
            <p:ph type="chart" sz="quarter" idx="13"/>
            <p:extLst>
              <p:ext uri="{D42A27DB-BD31-4B8C-83A1-F6EECF244321}">
                <p14:modId xmlns:p14="http://schemas.microsoft.com/office/powerpoint/2010/main" val="283098630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840B6AA-867E-4D72-8FCE-C83DCA12A5D6}"/>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FE288DA9-5864-4556-9E91-1480E71FC7D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7139577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455B6A-0EF7-45BD-B87E-65B5B0DCC59F}"/>
              </a:ext>
            </a:extLst>
          </p:cNvPr>
          <p:cNvSpPr>
            <a:spLocks noGrp="1"/>
          </p:cNvSpPr>
          <p:nvPr>
            <p:ph type="title"/>
          </p:nvPr>
        </p:nvSpPr>
        <p:spPr/>
        <p:txBody>
          <a:bodyPr/>
          <a:lstStyle/>
          <a:p>
            <a:r>
              <a:rPr lang="en-US"/>
              <a:t>Antwortzeit</a:t>
            </a:r>
          </a:p>
        </p:txBody>
      </p:sp>
      <p:graphicFrame>
        <p:nvGraphicFramePr>
          <p:cNvPr id="6" name="Chart Placeholder 5">
            <a:extLst>
              <a:ext uri="{FF2B5EF4-FFF2-40B4-BE49-F238E27FC236}">
                <a16:creationId xmlns:a16="http://schemas.microsoft.com/office/drawing/2014/main" id="{97F0E9C1-87EC-483D-989C-0AF9CC3A2521}"/>
              </a:ext>
            </a:extLst>
          </p:cNvPr>
          <p:cNvGraphicFramePr>
            <a:graphicFrameLocks noGrp="1"/>
          </p:cNvGraphicFramePr>
          <p:nvPr>
            <p:ph type="chart" sz="quarter" idx="13"/>
            <p:extLst>
              <p:ext uri="{D42A27DB-BD31-4B8C-83A1-F6EECF244321}">
                <p14:modId xmlns:p14="http://schemas.microsoft.com/office/powerpoint/2010/main" val="51438792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160136F-E84D-4D63-AF11-2D518C4B3867}"/>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335251F5-33B4-4E48-8695-F57427C9F27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9882991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CBDDC9-C602-482D-9F6D-15A583660A2F}"/>
              </a:ext>
            </a:extLst>
          </p:cNvPr>
          <p:cNvSpPr>
            <a:spLocks noGrp="1"/>
          </p:cNvSpPr>
          <p:nvPr>
            <p:ph type="title"/>
          </p:nvPr>
        </p:nvSpPr>
        <p:spPr/>
        <p:txBody>
          <a:bodyPr/>
          <a:lstStyle/>
          <a:p>
            <a:r>
              <a:rPr lang="en-US"/>
              <a:t>Wichtige Influencer - 1 of 2</a:t>
            </a:r>
          </a:p>
        </p:txBody>
      </p:sp>
      <p:graphicFrame>
        <p:nvGraphicFramePr>
          <p:cNvPr id="5" name="Table Placeholder 4">
            <a:extLst>
              <a:ext uri="{FF2B5EF4-FFF2-40B4-BE49-F238E27FC236}">
                <a16:creationId xmlns:a16="http://schemas.microsoft.com/office/drawing/2014/main" id="{2BF8AAC6-92AA-4072-B388-62C3D2A56203}"/>
              </a:ext>
            </a:extLst>
          </p:cNvPr>
          <p:cNvGraphicFramePr>
            <a:graphicFrameLocks noGrp="1"/>
          </p:cNvGraphicFramePr>
          <p:nvPr>
            <p:ph type="tbl" sz="quarter" idx="13"/>
            <p:extLst>
              <p:ext uri="{D42A27DB-BD31-4B8C-83A1-F6EECF244321}">
                <p14:modId xmlns:p14="http://schemas.microsoft.com/office/powerpoint/2010/main" val="42818198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424657128"/>
                    </a:ext>
                  </a:extLst>
                </a:gridCol>
                <a:gridCol w="2468880">
                  <a:extLst>
                    <a:ext uri="{9D8B030D-6E8A-4147-A177-3AD203B41FA5}">
                      <a16:colId xmlns:a16="http://schemas.microsoft.com/office/drawing/2014/main" val="141608232"/>
                    </a:ext>
                  </a:extLst>
                </a:gridCol>
                <a:gridCol w="822960">
                  <a:extLst>
                    <a:ext uri="{9D8B030D-6E8A-4147-A177-3AD203B41FA5}">
                      <a16:colId xmlns:a16="http://schemas.microsoft.com/office/drawing/2014/main" val="1315908299"/>
                    </a:ext>
                  </a:extLst>
                </a:gridCol>
                <a:gridCol w="822960">
                  <a:extLst>
                    <a:ext uri="{9D8B030D-6E8A-4147-A177-3AD203B41FA5}">
                      <a16:colId xmlns:a16="http://schemas.microsoft.com/office/drawing/2014/main" val="3595074355"/>
                    </a:ext>
                  </a:extLst>
                </a:gridCol>
                <a:gridCol w="822960">
                  <a:extLst>
                    <a:ext uri="{9D8B030D-6E8A-4147-A177-3AD203B41FA5}">
                      <a16:colId xmlns:a16="http://schemas.microsoft.com/office/drawing/2014/main" val="30786672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13040118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Rene Köhldorfer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 (3)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24271988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Gabriele Muhr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 (3)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2364300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Marcel Hummel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 (2)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40393154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Monika Petz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 (2)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8663762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Erich Berger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 (2)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40898392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Kerstin Muhr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 (2)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8907101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Gottfried Strasser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870871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Alexandra Stangl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0779186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Monika Trauner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4151169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Steffi Rauchegger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4120394715"/>
                  </a:ext>
                </a:extLst>
              </a:tr>
            </a:tbl>
          </a:graphicData>
        </a:graphic>
      </p:graphicFrame>
      <p:sp>
        <p:nvSpPr>
          <p:cNvPr id="4" name="Text Placeholder 3">
            <a:extLst>
              <a:ext uri="{FF2B5EF4-FFF2-40B4-BE49-F238E27FC236}">
                <a16:creationId xmlns:a16="http://schemas.microsoft.com/office/drawing/2014/main" id="{E6B4C07A-DAF3-4255-BE89-D8DE74F473FC}"/>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57830136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5650C4-A5BB-4CC6-9005-B365EB5566C1}"/>
              </a:ext>
            </a:extLst>
          </p:cNvPr>
          <p:cNvSpPr>
            <a:spLocks noGrp="1"/>
          </p:cNvSpPr>
          <p:nvPr>
            <p:ph type="title"/>
          </p:nvPr>
        </p:nvSpPr>
        <p:spPr/>
        <p:txBody>
          <a:bodyPr/>
          <a:lstStyle/>
          <a:p>
            <a:r>
              <a:rPr lang="en-US"/>
              <a:t>Wichtige Influencer - 2 of 2</a:t>
            </a:r>
          </a:p>
        </p:txBody>
      </p:sp>
      <p:graphicFrame>
        <p:nvGraphicFramePr>
          <p:cNvPr id="5" name="Table Placeholder 4">
            <a:extLst>
              <a:ext uri="{FF2B5EF4-FFF2-40B4-BE49-F238E27FC236}">
                <a16:creationId xmlns:a16="http://schemas.microsoft.com/office/drawing/2014/main" id="{180E32E2-C37E-4981-A69B-F3B26BCDD46F}"/>
              </a:ext>
            </a:extLst>
          </p:cNvPr>
          <p:cNvGraphicFramePr>
            <a:graphicFrameLocks noGrp="1"/>
          </p:cNvGraphicFramePr>
          <p:nvPr>
            <p:ph type="tbl" sz="quarter" idx="13"/>
            <p:extLst>
              <p:ext uri="{D42A27DB-BD31-4B8C-83A1-F6EECF244321}">
                <p14:modId xmlns:p14="http://schemas.microsoft.com/office/powerpoint/2010/main" val="24506946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210470002"/>
                    </a:ext>
                  </a:extLst>
                </a:gridCol>
                <a:gridCol w="2468880">
                  <a:extLst>
                    <a:ext uri="{9D8B030D-6E8A-4147-A177-3AD203B41FA5}">
                      <a16:colId xmlns:a16="http://schemas.microsoft.com/office/drawing/2014/main" val="3954539476"/>
                    </a:ext>
                  </a:extLst>
                </a:gridCol>
                <a:gridCol w="822960">
                  <a:extLst>
                    <a:ext uri="{9D8B030D-6E8A-4147-A177-3AD203B41FA5}">
                      <a16:colId xmlns:a16="http://schemas.microsoft.com/office/drawing/2014/main" val="2312344791"/>
                    </a:ext>
                  </a:extLst>
                </a:gridCol>
                <a:gridCol w="822960">
                  <a:extLst>
                    <a:ext uri="{9D8B030D-6E8A-4147-A177-3AD203B41FA5}">
                      <a16:colId xmlns:a16="http://schemas.microsoft.com/office/drawing/2014/main" val="1184359256"/>
                    </a:ext>
                  </a:extLst>
                </a:gridCol>
                <a:gridCol w="822960">
                  <a:extLst>
                    <a:ext uri="{9D8B030D-6E8A-4147-A177-3AD203B41FA5}">
                      <a16:colId xmlns:a16="http://schemas.microsoft.com/office/drawing/2014/main" val="9112749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3562393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Corina Schleis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4191957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Alfred Chatt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1049990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Denise Pelzmann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0127489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Nino Karlovits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6448973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Roland Zörer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9241367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Lara Konrath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42408971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Broboters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7894396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Sevda Durgut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8957386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Matea Gamauf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1291499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Peter Schuckert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383249850"/>
                  </a:ext>
                </a:extLst>
              </a:tr>
            </a:tbl>
          </a:graphicData>
        </a:graphic>
      </p:graphicFrame>
      <p:sp>
        <p:nvSpPr>
          <p:cNvPr id="4" name="Text Placeholder 3">
            <a:extLst>
              <a:ext uri="{FF2B5EF4-FFF2-40B4-BE49-F238E27FC236}">
                <a16:creationId xmlns:a16="http://schemas.microsoft.com/office/drawing/2014/main" id="{06828CB0-6480-4887-AD76-F6E27BBEC68F}"/>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393164769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836CE1-83DF-4598-80DE-3F722D3116FD}"/>
              </a:ext>
            </a:extLst>
          </p:cNvPr>
          <p:cNvSpPr>
            <a:spLocks noGrp="1"/>
          </p:cNvSpPr>
          <p:nvPr>
            <p:ph type="title"/>
          </p:nvPr>
        </p:nvSpPr>
        <p:spPr/>
        <p:txBody>
          <a:bodyPr/>
          <a:lstStyle/>
          <a:p>
            <a:r>
              <a:rPr lang="en-US"/>
              <a:t>Facebook Check Ins</a:t>
            </a:r>
          </a:p>
        </p:txBody>
      </p:sp>
      <p:graphicFrame>
        <p:nvGraphicFramePr>
          <p:cNvPr id="6" name="Chart Placeholder 5">
            <a:extLst>
              <a:ext uri="{FF2B5EF4-FFF2-40B4-BE49-F238E27FC236}">
                <a16:creationId xmlns:a16="http://schemas.microsoft.com/office/drawing/2014/main" id="{38FE933F-107E-41C4-B2D6-0AD30A5B5208}"/>
              </a:ext>
            </a:extLst>
          </p:cNvPr>
          <p:cNvGraphicFramePr>
            <a:graphicFrameLocks noGrp="1"/>
          </p:cNvGraphicFramePr>
          <p:nvPr>
            <p:ph type="chart" sz="quarter" idx="13"/>
            <p:extLst>
              <p:ext uri="{D42A27DB-BD31-4B8C-83A1-F6EECF244321}">
                <p14:modId xmlns:p14="http://schemas.microsoft.com/office/powerpoint/2010/main" val="390020241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D8BD3A3-CBA7-449A-ACFE-FAAE55C99132}"/>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D312652D-223D-424F-B0D7-B59A60CCB15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9494924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C78B26-B576-457F-8F42-64E15C2C591C}"/>
              </a:ext>
            </a:extLst>
          </p:cNvPr>
          <p:cNvSpPr>
            <a:spLocks noGrp="1"/>
          </p:cNvSpPr>
          <p:nvPr>
            <p:ph type="title"/>
          </p:nvPr>
        </p:nvSpPr>
        <p:spPr/>
        <p:txBody>
          <a:bodyPr/>
          <a:lstStyle/>
          <a:p>
            <a:r>
              <a:rPr lang="en-US"/>
              <a:t>Fan Demographie</a:t>
            </a:r>
          </a:p>
        </p:txBody>
      </p:sp>
      <p:graphicFrame>
        <p:nvGraphicFramePr>
          <p:cNvPr id="6" name="Chart Placeholder 5">
            <a:extLst>
              <a:ext uri="{FF2B5EF4-FFF2-40B4-BE49-F238E27FC236}">
                <a16:creationId xmlns:a16="http://schemas.microsoft.com/office/drawing/2014/main" id="{78FAAE66-4869-4814-A68D-7D740791266D}"/>
              </a:ext>
            </a:extLst>
          </p:cNvPr>
          <p:cNvGraphicFramePr>
            <a:graphicFrameLocks noGrp="1"/>
          </p:cNvGraphicFramePr>
          <p:nvPr>
            <p:ph type="chart" sz="quarter" idx="13"/>
            <p:extLst>
              <p:ext uri="{D42A27DB-BD31-4B8C-83A1-F6EECF244321}">
                <p14:modId xmlns:p14="http://schemas.microsoft.com/office/powerpoint/2010/main" val="219231731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5928BCA-7826-4C65-8CE9-5E2D1B2BBC91}"/>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92416B5D-97D6-48F5-9742-B2974935CC3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7037241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03D94B-3040-450D-A0D8-B9F079407DBC}"/>
              </a:ext>
            </a:extLst>
          </p:cNvPr>
          <p:cNvSpPr>
            <a:spLocks noGrp="1"/>
          </p:cNvSpPr>
          <p:nvPr>
            <p:ph type="title"/>
          </p:nvPr>
        </p:nvSpPr>
        <p:spPr/>
        <p:txBody>
          <a:bodyPr/>
          <a:lstStyle/>
          <a:p>
            <a:r>
              <a:rPr lang="en-US"/>
              <a:t>Impressionen</a:t>
            </a:r>
          </a:p>
        </p:txBody>
      </p:sp>
      <p:graphicFrame>
        <p:nvGraphicFramePr>
          <p:cNvPr id="6" name="Chart Placeholder 5">
            <a:extLst>
              <a:ext uri="{FF2B5EF4-FFF2-40B4-BE49-F238E27FC236}">
                <a16:creationId xmlns:a16="http://schemas.microsoft.com/office/drawing/2014/main" id="{D47310F6-57E6-4852-90B8-3490A7E52BA8}"/>
              </a:ext>
            </a:extLst>
          </p:cNvPr>
          <p:cNvGraphicFramePr>
            <a:graphicFrameLocks noGrp="1"/>
          </p:cNvGraphicFramePr>
          <p:nvPr>
            <p:ph type="chart" sz="quarter" idx="13"/>
            <p:extLst>
              <p:ext uri="{D42A27DB-BD31-4B8C-83A1-F6EECF244321}">
                <p14:modId xmlns:p14="http://schemas.microsoft.com/office/powerpoint/2010/main" val="93577856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85E06F0-70A3-40C4-929F-097EC164190D}"/>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8FD463E4-C0DC-4C80-A0E9-E20A9E65CB3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4177598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50217D-B344-4937-B2BF-D3B482ABC71A}"/>
              </a:ext>
            </a:extLst>
          </p:cNvPr>
          <p:cNvSpPr>
            <a:spLocks noGrp="1"/>
          </p:cNvSpPr>
          <p:nvPr>
            <p:ph type="title"/>
          </p:nvPr>
        </p:nvSpPr>
        <p:spPr/>
        <p:txBody>
          <a:bodyPr/>
          <a:lstStyle/>
          <a:p>
            <a:r>
              <a:rPr lang="en-US"/>
              <a:t>Reichweite</a:t>
            </a:r>
          </a:p>
        </p:txBody>
      </p:sp>
      <p:graphicFrame>
        <p:nvGraphicFramePr>
          <p:cNvPr id="6" name="Chart Placeholder 5">
            <a:extLst>
              <a:ext uri="{FF2B5EF4-FFF2-40B4-BE49-F238E27FC236}">
                <a16:creationId xmlns:a16="http://schemas.microsoft.com/office/drawing/2014/main" id="{EBAB6B64-3BE3-444E-A737-AD236E5CA742}"/>
              </a:ext>
            </a:extLst>
          </p:cNvPr>
          <p:cNvGraphicFramePr>
            <a:graphicFrameLocks noGrp="1"/>
          </p:cNvGraphicFramePr>
          <p:nvPr>
            <p:ph type="chart" sz="quarter" idx="13"/>
            <p:extLst>
              <p:ext uri="{D42A27DB-BD31-4B8C-83A1-F6EECF244321}">
                <p14:modId xmlns:p14="http://schemas.microsoft.com/office/powerpoint/2010/main" val="17084938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85EB7D3-CD9C-492F-ADE1-C640585E7999}"/>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6118CA82-9879-4A61-8CEE-57163EF8408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0551976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8709B2-9044-4BE8-B1EE-9526AC753E7D}"/>
              </a:ext>
            </a:extLst>
          </p:cNvPr>
          <p:cNvSpPr>
            <a:spLocks noGrp="1"/>
          </p:cNvSpPr>
          <p:nvPr>
            <p:ph type="title"/>
          </p:nvPr>
        </p:nvSpPr>
        <p:spPr/>
        <p:txBody>
          <a:bodyPr/>
          <a:lstStyle/>
          <a:p>
            <a:r>
              <a:rPr lang="en-US"/>
              <a:t>Engagierte User</a:t>
            </a:r>
          </a:p>
        </p:txBody>
      </p:sp>
      <p:graphicFrame>
        <p:nvGraphicFramePr>
          <p:cNvPr id="6" name="Chart Placeholder 5">
            <a:extLst>
              <a:ext uri="{FF2B5EF4-FFF2-40B4-BE49-F238E27FC236}">
                <a16:creationId xmlns:a16="http://schemas.microsoft.com/office/drawing/2014/main" id="{4ECBEA90-4EB5-441B-BFDE-F219FFAD41B6}"/>
              </a:ext>
            </a:extLst>
          </p:cNvPr>
          <p:cNvGraphicFramePr>
            <a:graphicFrameLocks noGrp="1"/>
          </p:cNvGraphicFramePr>
          <p:nvPr>
            <p:ph type="chart" sz="quarter" idx="13"/>
            <p:extLst>
              <p:ext uri="{D42A27DB-BD31-4B8C-83A1-F6EECF244321}">
                <p14:modId xmlns:p14="http://schemas.microsoft.com/office/powerpoint/2010/main" val="219965413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8474414-B8F3-4E14-A567-891920710AED}"/>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15CF6504-69E8-45F5-87E7-D8102003535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1607042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D25380-2086-499F-82ED-05A61015CF24}"/>
              </a:ext>
            </a:extLst>
          </p:cNvPr>
          <p:cNvSpPr>
            <a:spLocks noGrp="1"/>
          </p:cNvSpPr>
          <p:nvPr>
            <p:ph type="title"/>
          </p:nvPr>
        </p:nvSpPr>
        <p:spPr/>
        <p:txBody>
          <a:bodyPr/>
          <a:lstStyle/>
          <a:p>
            <a:r>
              <a:rPr lang="en-US"/>
              <a:t>Page Views</a:t>
            </a:r>
          </a:p>
        </p:txBody>
      </p:sp>
      <p:graphicFrame>
        <p:nvGraphicFramePr>
          <p:cNvPr id="6" name="Chart Placeholder 5">
            <a:extLst>
              <a:ext uri="{FF2B5EF4-FFF2-40B4-BE49-F238E27FC236}">
                <a16:creationId xmlns:a16="http://schemas.microsoft.com/office/drawing/2014/main" id="{A7ABA19F-72B5-40A3-B154-0ED6420EC676}"/>
              </a:ext>
            </a:extLst>
          </p:cNvPr>
          <p:cNvGraphicFramePr>
            <a:graphicFrameLocks noGrp="1"/>
          </p:cNvGraphicFramePr>
          <p:nvPr>
            <p:ph type="chart" sz="quarter" idx="13"/>
            <p:extLst>
              <p:ext uri="{D42A27DB-BD31-4B8C-83A1-F6EECF244321}">
                <p14:modId xmlns:p14="http://schemas.microsoft.com/office/powerpoint/2010/main" val="267688826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9067CA4-A3D0-4998-AF7B-5715CCD7D83E}"/>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BACAA5DA-668C-4E98-B306-508F8DBDBDC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6999630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E25627-1AD4-4729-905D-09A0C48EBF9C}"/>
              </a:ext>
            </a:extLst>
          </p:cNvPr>
          <p:cNvSpPr>
            <a:spLocks noGrp="1"/>
          </p:cNvSpPr>
          <p:nvPr>
            <p:ph type="title"/>
          </p:nvPr>
        </p:nvSpPr>
        <p:spPr/>
        <p:txBody>
          <a:bodyPr/>
          <a:lstStyle/>
          <a:p>
            <a:r>
              <a:rPr lang="en-US"/>
              <a:t>Direktnachrichten von Usern</a:t>
            </a:r>
          </a:p>
        </p:txBody>
      </p:sp>
      <p:graphicFrame>
        <p:nvGraphicFramePr>
          <p:cNvPr id="5" name="Table Placeholder 4">
            <a:extLst>
              <a:ext uri="{FF2B5EF4-FFF2-40B4-BE49-F238E27FC236}">
                <a16:creationId xmlns:a16="http://schemas.microsoft.com/office/drawing/2014/main" id="{0723A577-DDDC-47DD-886C-79DD64F32F04}"/>
              </a:ext>
            </a:extLst>
          </p:cNvPr>
          <p:cNvGraphicFramePr>
            <a:graphicFrameLocks noGrp="1"/>
          </p:cNvGraphicFramePr>
          <p:nvPr>
            <p:ph type="tbl" sz="quarter" idx="13"/>
            <p:extLst>
              <p:ext uri="{D42A27DB-BD31-4B8C-83A1-F6EECF244321}">
                <p14:modId xmlns:p14="http://schemas.microsoft.com/office/powerpoint/2010/main" val="14238747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637370644"/>
                    </a:ext>
                  </a:extLst>
                </a:gridCol>
                <a:gridCol w="2057400">
                  <a:extLst>
                    <a:ext uri="{9D8B030D-6E8A-4147-A177-3AD203B41FA5}">
                      <a16:colId xmlns:a16="http://schemas.microsoft.com/office/drawing/2014/main" val="905151584"/>
                    </a:ext>
                  </a:extLst>
                </a:gridCol>
                <a:gridCol w="822960">
                  <a:extLst>
                    <a:ext uri="{9D8B030D-6E8A-4147-A177-3AD203B41FA5}">
                      <a16:colId xmlns:a16="http://schemas.microsoft.com/office/drawing/2014/main" val="3388115162"/>
                    </a:ext>
                  </a:extLst>
                </a:gridCol>
                <a:gridCol w="1234440">
                  <a:extLst>
                    <a:ext uri="{9D8B030D-6E8A-4147-A177-3AD203B41FA5}">
                      <a16:colId xmlns:a16="http://schemas.microsoft.com/office/drawing/2014/main" val="1119400294"/>
                    </a:ext>
                  </a:extLst>
                </a:gridCol>
              </a:tblGrid>
              <a:tr h="370840">
                <a:tc>
                  <a:txBody>
                    <a:bodyPr/>
                    <a:lstStyle/>
                    <a:p>
                      <a:r>
                        <a:rPr lang="en-US" sz="1000"/>
                        <a:t>Message</a:t>
                      </a:r>
                    </a:p>
                  </a:txBody>
                  <a:tcPr/>
                </a:tc>
                <a:tc>
                  <a:txBody>
                    <a:bodyPr/>
                    <a:lstStyle/>
                    <a:p>
                      <a:r>
                        <a:rPr lang="en-US" sz="1000"/>
                        <a:t>First Page Reply</a:t>
                      </a:r>
                    </a:p>
                  </a:txBody>
                  <a:tcPr/>
                </a:tc>
                <a:tc>
                  <a:txBody>
                    <a:bodyPr/>
                    <a:lstStyle/>
                    <a:p>
                      <a:r>
                        <a:rPr lang="en-US" sz="1000"/>
                        <a:t>Messages</a:t>
                      </a:r>
                    </a:p>
                  </a:txBody>
                  <a:tcPr/>
                </a:tc>
                <a:tc>
                  <a:txBody>
                    <a:bodyPr/>
                    <a:lstStyle/>
                    <a:p>
                      <a:r>
                        <a:rPr lang="en-US" sz="1000"/>
                        <a:t>Response Time</a:t>
                      </a:r>
                    </a:p>
                  </a:txBody>
                  <a:tcPr/>
                </a:tc>
                <a:extLst>
                  <a:ext uri="{0D108BD9-81ED-4DB2-BD59-A6C34878D82A}">
                    <a16:rowId xmlns:a16="http://schemas.microsoft.com/office/drawing/2014/main" val="1305228685"/>
                  </a:ext>
                </a:extLst>
              </a:tr>
              <a:tr h="370840">
                <a:tc>
                  <a:txBody>
                    <a:bodyPr/>
                    <a:lstStyle/>
                    <a:p>
                      <a:r>
                        <a:rPr lang="en-US" sz="1000" b="1"/>
                        <a:t>Autohaus Strauss</a:t>
                      </a:r>
                      <a:r>
                        <a:rPr lang="en-US" sz="1000"/>
                        <a:t> got a message by </a:t>
                      </a:r>
                      <a:r>
                        <a:rPr lang="en-US" sz="1000" b="1"/>
                        <a:t>Roland Rosenberger - 2017-11-23 15:50:20</a:t>
                      </a:r>
                      <a:r>
                        <a:rPr lang="en-US" sz="1000"/>
                        <a:t>
</a:t>
                      </a:r>
                    </a:p>
                  </a:txBody>
                  <a:tcPr/>
                </a:tc>
                <a:tc>
                  <a:txBody>
                    <a:bodyPr/>
                    <a:lstStyle/>
                    <a:p>
                      <a:endParaRPr lang="en-US" sz="1000"/>
                    </a:p>
                  </a:txBody>
                  <a:tcPr/>
                </a:tc>
                <a:tc>
                  <a:txBody>
                    <a:bodyPr/>
                    <a:lstStyle/>
                    <a:p>
                      <a:r>
                        <a:rPr lang="en-US" sz="1000"/>
                        <a:t>2</a:t>
                      </a:r>
                    </a:p>
                  </a:txBody>
                  <a:tcPr/>
                </a:tc>
                <a:tc>
                  <a:txBody>
                    <a:bodyPr/>
                    <a:lstStyle/>
                    <a:p>
                      <a:r>
                        <a:rPr lang="en-US" sz="1000"/>
                        <a:t>11/23/2017 23:02:48</a:t>
                      </a:r>
                    </a:p>
                  </a:txBody>
                  <a:tcPr/>
                </a:tc>
                <a:extLst>
                  <a:ext uri="{0D108BD9-81ED-4DB2-BD59-A6C34878D82A}">
                    <a16:rowId xmlns:a16="http://schemas.microsoft.com/office/drawing/2014/main" val="3709429917"/>
                  </a:ext>
                </a:extLst>
              </a:tr>
            </a:tbl>
          </a:graphicData>
        </a:graphic>
      </p:graphicFrame>
      <p:sp>
        <p:nvSpPr>
          <p:cNvPr id="4" name="Text Placeholder 3">
            <a:extLst>
              <a:ext uri="{FF2B5EF4-FFF2-40B4-BE49-F238E27FC236}">
                <a16:creationId xmlns:a16="http://schemas.microsoft.com/office/drawing/2014/main" id="{FE799B7F-371A-4605-84CB-833AAEB10FD6}"/>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17631727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F7E1CA-8E10-44B2-BB6E-EC75C5676695}"/>
              </a:ext>
            </a:extLst>
          </p:cNvPr>
          <p:cNvSpPr>
            <a:spLocks noGrp="1"/>
          </p:cNvSpPr>
          <p:nvPr>
            <p:ph type="title"/>
          </p:nvPr>
        </p:nvSpPr>
        <p:spPr/>
        <p:txBody>
          <a:bodyPr/>
          <a:lstStyle/>
          <a:p>
            <a:r>
              <a:rPr lang="en-US"/>
              <a:t>Page Fans Online</a:t>
            </a:r>
          </a:p>
        </p:txBody>
      </p:sp>
      <p:graphicFrame>
        <p:nvGraphicFramePr>
          <p:cNvPr id="6" name="Chart Placeholder 5">
            <a:extLst>
              <a:ext uri="{FF2B5EF4-FFF2-40B4-BE49-F238E27FC236}">
                <a16:creationId xmlns:a16="http://schemas.microsoft.com/office/drawing/2014/main" id="{86832A5A-A9E0-4B28-950D-A3D6FA106902}"/>
              </a:ext>
            </a:extLst>
          </p:cNvPr>
          <p:cNvGraphicFramePr>
            <a:graphicFrameLocks noGrp="1"/>
          </p:cNvGraphicFramePr>
          <p:nvPr>
            <p:ph type="chart" sz="quarter" idx="13"/>
            <p:extLst>
              <p:ext uri="{D42A27DB-BD31-4B8C-83A1-F6EECF244321}">
                <p14:modId xmlns:p14="http://schemas.microsoft.com/office/powerpoint/2010/main" val="4818294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510B12C-2E6E-4022-A203-4FEA45D0A5B3}"/>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E222F28E-358D-4DBA-A306-AF4AAD261A0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8863713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187302-61FB-4909-ABF2-5F8F1855A60F}"/>
              </a:ext>
            </a:extLst>
          </p:cNvPr>
          <p:cNvSpPr>
            <a:spLocks noGrp="1"/>
          </p:cNvSpPr>
          <p:nvPr>
            <p:ph type="title"/>
          </p:nvPr>
        </p:nvSpPr>
        <p:spPr/>
        <p:txBody>
          <a:bodyPr/>
          <a:lstStyle/>
          <a:p>
            <a:r>
              <a:rPr lang="en-US"/>
              <a:t>FB Insights - Daily Impressions - 1 of 3</a:t>
            </a:r>
          </a:p>
        </p:txBody>
      </p:sp>
      <p:graphicFrame>
        <p:nvGraphicFramePr>
          <p:cNvPr id="5" name="Table Placeholder 4">
            <a:extLst>
              <a:ext uri="{FF2B5EF4-FFF2-40B4-BE49-F238E27FC236}">
                <a16:creationId xmlns:a16="http://schemas.microsoft.com/office/drawing/2014/main" id="{45F7781C-3B2D-4CD7-811A-9AD24623D030}"/>
              </a:ext>
            </a:extLst>
          </p:cNvPr>
          <p:cNvGraphicFramePr>
            <a:graphicFrameLocks noGrp="1"/>
          </p:cNvGraphicFramePr>
          <p:nvPr>
            <p:ph type="tbl" sz="quarter" idx="13"/>
            <p:extLst>
              <p:ext uri="{D42A27DB-BD31-4B8C-83A1-F6EECF244321}">
                <p14:modId xmlns:p14="http://schemas.microsoft.com/office/powerpoint/2010/main" val="20491535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532924838"/>
                    </a:ext>
                  </a:extLst>
                </a:gridCol>
                <a:gridCol w="2468880">
                  <a:extLst>
                    <a:ext uri="{9D8B030D-6E8A-4147-A177-3AD203B41FA5}">
                      <a16:colId xmlns:a16="http://schemas.microsoft.com/office/drawing/2014/main" val="499555136"/>
                    </a:ext>
                  </a:extLst>
                </a:gridCol>
                <a:gridCol w="2468880">
                  <a:extLst>
                    <a:ext uri="{9D8B030D-6E8A-4147-A177-3AD203B41FA5}">
                      <a16:colId xmlns:a16="http://schemas.microsoft.com/office/drawing/2014/main" val="5370025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10475514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11/01/2017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393</a:t>
                      </a:r>
                    </a:p>
                  </a:txBody>
                  <a:tcPr/>
                </a:tc>
                <a:extLst>
                  <a:ext uri="{0D108BD9-81ED-4DB2-BD59-A6C34878D82A}">
                    <a16:rowId xmlns:a16="http://schemas.microsoft.com/office/drawing/2014/main" val="28692794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11/02/2017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a:t>
                      </a:r>
                    </a:p>
                  </a:txBody>
                  <a:tcPr/>
                </a:tc>
                <a:extLst>
                  <a:ext uri="{0D108BD9-81ED-4DB2-BD59-A6C34878D82A}">
                    <a16:rowId xmlns:a16="http://schemas.microsoft.com/office/drawing/2014/main" val="31283983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11/03/2017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1116</a:t>
                      </a:r>
                    </a:p>
                  </a:txBody>
                  <a:tcPr/>
                </a:tc>
                <a:extLst>
                  <a:ext uri="{0D108BD9-81ED-4DB2-BD59-A6C34878D82A}">
                    <a16:rowId xmlns:a16="http://schemas.microsoft.com/office/drawing/2014/main" val="22401686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11/04/2017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a:t>
                      </a:r>
                    </a:p>
                  </a:txBody>
                  <a:tcPr/>
                </a:tc>
                <a:extLst>
                  <a:ext uri="{0D108BD9-81ED-4DB2-BD59-A6C34878D82A}">
                    <a16:rowId xmlns:a16="http://schemas.microsoft.com/office/drawing/2014/main" val="41012786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11/05/2017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a:t>
                      </a:r>
                    </a:p>
                  </a:txBody>
                  <a:tcPr/>
                </a:tc>
                <a:extLst>
                  <a:ext uri="{0D108BD9-81ED-4DB2-BD59-A6C34878D82A}">
                    <a16:rowId xmlns:a16="http://schemas.microsoft.com/office/drawing/2014/main" val="3824532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11/06/2017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extLst>
                  <a:ext uri="{0D108BD9-81ED-4DB2-BD59-A6C34878D82A}">
                    <a16:rowId xmlns:a16="http://schemas.microsoft.com/office/drawing/2014/main" val="19211805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11/07/2017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1302</a:t>
                      </a:r>
                    </a:p>
                  </a:txBody>
                  <a:tcPr/>
                </a:tc>
                <a:extLst>
                  <a:ext uri="{0D108BD9-81ED-4DB2-BD59-A6C34878D82A}">
                    <a16:rowId xmlns:a16="http://schemas.microsoft.com/office/drawing/2014/main" val="19197189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11/08/2017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1967</a:t>
                      </a:r>
                    </a:p>
                  </a:txBody>
                  <a:tcPr/>
                </a:tc>
                <a:extLst>
                  <a:ext uri="{0D108BD9-81ED-4DB2-BD59-A6C34878D82A}">
                    <a16:rowId xmlns:a16="http://schemas.microsoft.com/office/drawing/2014/main" val="31198821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11/09/2017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464</a:t>
                      </a:r>
                    </a:p>
                  </a:txBody>
                  <a:tcPr/>
                </a:tc>
                <a:extLst>
                  <a:ext uri="{0D108BD9-81ED-4DB2-BD59-A6C34878D82A}">
                    <a16:rowId xmlns:a16="http://schemas.microsoft.com/office/drawing/2014/main" val="39144904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11/10/2017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6871</a:t>
                      </a:r>
                    </a:p>
                  </a:txBody>
                  <a:tcPr/>
                </a:tc>
                <a:extLst>
                  <a:ext uri="{0D108BD9-81ED-4DB2-BD59-A6C34878D82A}">
                    <a16:rowId xmlns:a16="http://schemas.microsoft.com/office/drawing/2014/main" val="3468303032"/>
                  </a:ext>
                </a:extLst>
              </a:tr>
            </a:tbl>
          </a:graphicData>
        </a:graphic>
      </p:graphicFrame>
      <p:sp>
        <p:nvSpPr>
          <p:cNvPr id="4" name="Text Placeholder 3">
            <a:extLst>
              <a:ext uri="{FF2B5EF4-FFF2-40B4-BE49-F238E27FC236}">
                <a16:creationId xmlns:a16="http://schemas.microsoft.com/office/drawing/2014/main" id="{E9042FED-2B65-45D2-9E36-0557413E477E}"/>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213218498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E6F99D-B774-4F24-94C8-E39A3AAC6A54}"/>
              </a:ext>
            </a:extLst>
          </p:cNvPr>
          <p:cNvSpPr>
            <a:spLocks noGrp="1"/>
          </p:cNvSpPr>
          <p:nvPr>
            <p:ph type="title"/>
          </p:nvPr>
        </p:nvSpPr>
        <p:spPr/>
        <p:txBody>
          <a:bodyPr/>
          <a:lstStyle/>
          <a:p>
            <a:r>
              <a:rPr lang="en-US"/>
              <a:t>FB Insights - Daily Impressions - 2 of 3</a:t>
            </a:r>
          </a:p>
        </p:txBody>
      </p:sp>
      <p:graphicFrame>
        <p:nvGraphicFramePr>
          <p:cNvPr id="5" name="Table Placeholder 4">
            <a:extLst>
              <a:ext uri="{FF2B5EF4-FFF2-40B4-BE49-F238E27FC236}">
                <a16:creationId xmlns:a16="http://schemas.microsoft.com/office/drawing/2014/main" id="{B6A6E0C4-17E6-4A45-86FA-1342EC2918C3}"/>
              </a:ext>
            </a:extLst>
          </p:cNvPr>
          <p:cNvGraphicFramePr>
            <a:graphicFrameLocks noGrp="1"/>
          </p:cNvGraphicFramePr>
          <p:nvPr>
            <p:ph type="tbl" sz="quarter" idx="13"/>
            <p:extLst>
              <p:ext uri="{D42A27DB-BD31-4B8C-83A1-F6EECF244321}">
                <p14:modId xmlns:p14="http://schemas.microsoft.com/office/powerpoint/2010/main" val="25412753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660489111"/>
                    </a:ext>
                  </a:extLst>
                </a:gridCol>
                <a:gridCol w="2468880">
                  <a:extLst>
                    <a:ext uri="{9D8B030D-6E8A-4147-A177-3AD203B41FA5}">
                      <a16:colId xmlns:a16="http://schemas.microsoft.com/office/drawing/2014/main" val="1078833572"/>
                    </a:ext>
                  </a:extLst>
                </a:gridCol>
                <a:gridCol w="2468880">
                  <a:extLst>
                    <a:ext uri="{9D8B030D-6E8A-4147-A177-3AD203B41FA5}">
                      <a16:colId xmlns:a16="http://schemas.microsoft.com/office/drawing/2014/main" val="957115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12621399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11/11/2017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9135</a:t>
                      </a:r>
                    </a:p>
                  </a:txBody>
                  <a:tcPr/>
                </a:tc>
                <a:extLst>
                  <a:ext uri="{0D108BD9-81ED-4DB2-BD59-A6C34878D82A}">
                    <a16:rowId xmlns:a16="http://schemas.microsoft.com/office/drawing/2014/main" val="30769892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11/12/2017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4898</a:t>
                      </a:r>
                    </a:p>
                  </a:txBody>
                  <a:tcPr/>
                </a:tc>
                <a:extLst>
                  <a:ext uri="{0D108BD9-81ED-4DB2-BD59-A6C34878D82A}">
                    <a16:rowId xmlns:a16="http://schemas.microsoft.com/office/drawing/2014/main" val="4056260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11/13/2017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2307</a:t>
                      </a:r>
                    </a:p>
                  </a:txBody>
                  <a:tcPr/>
                </a:tc>
                <a:extLst>
                  <a:ext uri="{0D108BD9-81ED-4DB2-BD59-A6C34878D82A}">
                    <a16:rowId xmlns:a16="http://schemas.microsoft.com/office/drawing/2014/main" val="21645986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11/14/2017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2229</a:t>
                      </a:r>
                    </a:p>
                  </a:txBody>
                  <a:tcPr/>
                </a:tc>
                <a:extLst>
                  <a:ext uri="{0D108BD9-81ED-4DB2-BD59-A6C34878D82A}">
                    <a16:rowId xmlns:a16="http://schemas.microsoft.com/office/drawing/2014/main" val="27637572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11/15/2017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3935</a:t>
                      </a:r>
                    </a:p>
                  </a:txBody>
                  <a:tcPr/>
                </a:tc>
                <a:extLst>
                  <a:ext uri="{0D108BD9-81ED-4DB2-BD59-A6C34878D82A}">
                    <a16:rowId xmlns:a16="http://schemas.microsoft.com/office/drawing/2014/main" val="42139868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11/16/2017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6201</a:t>
                      </a:r>
                    </a:p>
                  </a:txBody>
                  <a:tcPr/>
                </a:tc>
                <a:extLst>
                  <a:ext uri="{0D108BD9-81ED-4DB2-BD59-A6C34878D82A}">
                    <a16:rowId xmlns:a16="http://schemas.microsoft.com/office/drawing/2014/main" val="33933174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11/17/2017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6946</a:t>
                      </a:r>
                    </a:p>
                  </a:txBody>
                  <a:tcPr/>
                </a:tc>
                <a:extLst>
                  <a:ext uri="{0D108BD9-81ED-4DB2-BD59-A6C34878D82A}">
                    <a16:rowId xmlns:a16="http://schemas.microsoft.com/office/drawing/2014/main" val="11378154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11/18/2017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5060</a:t>
                      </a:r>
                    </a:p>
                  </a:txBody>
                  <a:tcPr/>
                </a:tc>
                <a:extLst>
                  <a:ext uri="{0D108BD9-81ED-4DB2-BD59-A6C34878D82A}">
                    <a16:rowId xmlns:a16="http://schemas.microsoft.com/office/drawing/2014/main" val="38735889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11/19/2017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4533</a:t>
                      </a:r>
                    </a:p>
                  </a:txBody>
                  <a:tcPr/>
                </a:tc>
                <a:extLst>
                  <a:ext uri="{0D108BD9-81ED-4DB2-BD59-A6C34878D82A}">
                    <a16:rowId xmlns:a16="http://schemas.microsoft.com/office/drawing/2014/main" val="39381345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11/20/2017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4183</a:t>
                      </a:r>
                    </a:p>
                  </a:txBody>
                  <a:tcPr/>
                </a:tc>
                <a:extLst>
                  <a:ext uri="{0D108BD9-81ED-4DB2-BD59-A6C34878D82A}">
                    <a16:rowId xmlns:a16="http://schemas.microsoft.com/office/drawing/2014/main" val="1837343661"/>
                  </a:ext>
                </a:extLst>
              </a:tr>
            </a:tbl>
          </a:graphicData>
        </a:graphic>
      </p:graphicFrame>
      <p:sp>
        <p:nvSpPr>
          <p:cNvPr id="4" name="Text Placeholder 3">
            <a:extLst>
              <a:ext uri="{FF2B5EF4-FFF2-40B4-BE49-F238E27FC236}">
                <a16:creationId xmlns:a16="http://schemas.microsoft.com/office/drawing/2014/main" id="{02BCAEC6-47DE-4DBE-81E7-2022558AE759}"/>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246351438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0918E0-5A80-40D4-BDC6-2096B8B05B4A}"/>
              </a:ext>
            </a:extLst>
          </p:cNvPr>
          <p:cNvSpPr>
            <a:spLocks noGrp="1"/>
          </p:cNvSpPr>
          <p:nvPr>
            <p:ph type="title"/>
          </p:nvPr>
        </p:nvSpPr>
        <p:spPr/>
        <p:txBody>
          <a:bodyPr/>
          <a:lstStyle/>
          <a:p>
            <a:r>
              <a:rPr lang="en-US"/>
              <a:t>FB Insights - Daily Impressions - 3 of 3</a:t>
            </a:r>
          </a:p>
        </p:txBody>
      </p:sp>
      <p:graphicFrame>
        <p:nvGraphicFramePr>
          <p:cNvPr id="5" name="Table Placeholder 4">
            <a:extLst>
              <a:ext uri="{FF2B5EF4-FFF2-40B4-BE49-F238E27FC236}">
                <a16:creationId xmlns:a16="http://schemas.microsoft.com/office/drawing/2014/main" id="{C383F0F5-B1BA-4508-ACB0-A4273C7A651D}"/>
              </a:ext>
            </a:extLst>
          </p:cNvPr>
          <p:cNvGraphicFramePr>
            <a:graphicFrameLocks noGrp="1"/>
          </p:cNvGraphicFramePr>
          <p:nvPr>
            <p:ph type="tbl" sz="quarter" idx="13"/>
            <p:extLst>
              <p:ext uri="{D42A27DB-BD31-4B8C-83A1-F6EECF244321}">
                <p14:modId xmlns:p14="http://schemas.microsoft.com/office/powerpoint/2010/main" val="9394704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665093635"/>
                    </a:ext>
                  </a:extLst>
                </a:gridCol>
                <a:gridCol w="2468880">
                  <a:extLst>
                    <a:ext uri="{9D8B030D-6E8A-4147-A177-3AD203B41FA5}">
                      <a16:colId xmlns:a16="http://schemas.microsoft.com/office/drawing/2014/main" val="2669632352"/>
                    </a:ext>
                  </a:extLst>
                </a:gridCol>
                <a:gridCol w="2468880">
                  <a:extLst>
                    <a:ext uri="{9D8B030D-6E8A-4147-A177-3AD203B41FA5}">
                      <a16:colId xmlns:a16="http://schemas.microsoft.com/office/drawing/2014/main" val="17880437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35225820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11/21/2017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4894</a:t>
                      </a:r>
                    </a:p>
                  </a:txBody>
                  <a:tcPr/>
                </a:tc>
                <a:extLst>
                  <a:ext uri="{0D108BD9-81ED-4DB2-BD59-A6C34878D82A}">
                    <a16:rowId xmlns:a16="http://schemas.microsoft.com/office/drawing/2014/main" val="2612470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11/22/2017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4396</a:t>
                      </a:r>
                    </a:p>
                  </a:txBody>
                  <a:tcPr/>
                </a:tc>
                <a:extLst>
                  <a:ext uri="{0D108BD9-81ED-4DB2-BD59-A6C34878D82A}">
                    <a16:rowId xmlns:a16="http://schemas.microsoft.com/office/drawing/2014/main" val="8874307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11/23/2017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3546</a:t>
                      </a:r>
                    </a:p>
                  </a:txBody>
                  <a:tcPr/>
                </a:tc>
                <a:extLst>
                  <a:ext uri="{0D108BD9-81ED-4DB2-BD59-A6C34878D82A}">
                    <a16:rowId xmlns:a16="http://schemas.microsoft.com/office/drawing/2014/main" val="16829071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11/24/2017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4307</a:t>
                      </a:r>
                    </a:p>
                  </a:txBody>
                  <a:tcPr/>
                </a:tc>
                <a:extLst>
                  <a:ext uri="{0D108BD9-81ED-4DB2-BD59-A6C34878D82A}">
                    <a16:rowId xmlns:a16="http://schemas.microsoft.com/office/drawing/2014/main" val="9301774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11/25/2017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4948</a:t>
                      </a:r>
                    </a:p>
                  </a:txBody>
                  <a:tcPr/>
                </a:tc>
                <a:extLst>
                  <a:ext uri="{0D108BD9-81ED-4DB2-BD59-A6C34878D82A}">
                    <a16:rowId xmlns:a16="http://schemas.microsoft.com/office/drawing/2014/main" val="3469002989"/>
                  </a:ext>
                </a:extLst>
              </a:tr>
            </a:tbl>
          </a:graphicData>
        </a:graphic>
      </p:graphicFrame>
      <p:sp>
        <p:nvSpPr>
          <p:cNvPr id="4" name="Text Placeholder 3">
            <a:extLst>
              <a:ext uri="{FF2B5EF4-FFF2-40B4-BE49-F238E27FC236}">
                <a16:creationId xmlns:a16="http://schemas.microsoft.com/office/drawing/2014/main" id="{180EEC6A-C2CE-4529-9C2C-B7B08315176D}"/>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20174630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05A73E-CC92-49F6-8635-A21ADBB7B32C}"/>
              </a:ext>
            </a:extLst>
          </p:cNvPr>
          <p:cNvSpPr>
            <a:spLocks noGrp="1"/>
          </p:cNvSpPr>
          <p:nvPr>
            <p:ph type="title"/>
          </p:nvPr>
        </p:nvSpPr>
        <p:spPr/>
        <p:txBody>
          <a:bodyPr/>
          <a:lstStyle/>
          <a:p>
            <a:r>
              <a:rPr lang="en-US"/>
              <a:t>FB Insights - Daily Reach - 1 of 3</a:t>
            </a:r>
          </a:p>
        </p:txBody>
      </p:sp>
      <p:graphicFrame>
        <p:nvGraphicFramePr>
          <p:cNvPr id="5" name="Table Placeholder 4">
            <a:extLst>
              <a:ext uri="{FF2B5EF4-FFF2-40B4-BE49-F238E27FC236}">
                <a16:creationId xmlns:a16="http://schemas.microsoft.com/office/drawing/2014/main" id="{7D4BF332-19D6-451A-A6C3-C0B654C25D97}"/>
              </a:ext>
            </a:extLst>
          </p:cNvPr>
          <p:cNvGraphicFramePr>
            <a:graphicFrameLocks noGrp="1"/>
          </p:cNvGraphicFramePr>
          <p:nvPr>
            <p:ph type="tbl" sz="quarter" idx="13"/>
            <p:extLst>
              <p:ext uri="{D42A27DB-BD31-4B8C-83A1-F6EECF244321}">
                <p14:modId xmlns:p14="http://schemas.microsoft.com/office/powerpoint/2010/main" val="30246876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373362067"/>
                    </a:ext>
                  </a:extLst>
                </a:gridCol>
                <a:gridCol w="2468880">
                  <a:extLst>
                    <a:ext uri="{9D8B030D-6E8A-4147-A177-3AD203B41FA5}">
                      <a16:colId xmlns:a16="http://schemas.microsoft.com/office/drawing/2014/main" val="2866484716"/>
                    </a:ext>
                  </a:extLst>
                </a:gridCol>
                <a:gridCol w="2468880">
                  <a:extLst>
                    <a:ext uri="{9D8B030D-6E8A-4147-A177-3AD203B41FA5}">
                      <a16:colId xmlns:a16="http://schemas.microsoft.com/office/drawing/2014/main" val="3908192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7306626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11/01/2017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a:t>
                      </a:r>
                    </a:p>
                  </a:txBody>
                  <a:tcPr/>
                </a:tc>
                <a:extLst>
                  <a:ext uri="{0D108BD9-81ED-4DB2-BD59-A6C34878D82A}">
                    <a16:rowId xmlns:a16="http://schemas.microsoft.com/office/drawing/2014/main" val="31275584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11/02/2017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extLst>
                  <a:ext uri="{0D108BD9-81ED-4DB2-BD59-A6C34878D82A}">
                    <a16:rowId xmlns:a16="http://schemas.microsoft.com/office/drawing/2014/main" val="21815766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11/03/2017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706</a:t>
                      </a:r>
                    </a:p>
                  </a:txBody>
                  <a:tcPr/>
                </a:tc>
                <a:extLst>
                  <a:ext uri="{0D108BD9-81ED-4DB2-BD59-A6C34878D82A}">
                    <a16:rowId xmlns:a16="http://schemas.microsoft.com/office/drawing/2014/main" val="36173997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11/04/2017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a:t>
                      </a:r>
                    </a:p>
                  </a:txBody>
                  <a:tcPr/>
                </a:tc>
                <a:extLst>
                  <a:ext uri="{0D108BD9-81ED-4DB2-BD59-A6C34878D82A}">
                    <a16:rowId xmlns:a16="http://schemas.microsoft.com/office/drawing/2014/main" val="20629439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11/05/2017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extLst>
                  <a:ext uri="{0D108BD9-81ED-4DB2-BD59-A6C34878D82A}">
                    <a16:rowId xmlns:a16="http://schemas.microsoft.com/office/drawing/2014/main" val="13524467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11/06/2017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extLst>
                  <a:ext uri="{0D108BD9-81ED-4DB2-BD59-A6C34878D82A}">
                    <a16:rowId xmlns:a16="http://schemas.microsoft.com/office/drawing/2014/main" val="14727643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11/07/2017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823</a:t>
                      </a:r>
                    </a:p>
                  </a:txBody>
                  <a:tcPr/>
                </a:tc>
                <a:extLst>
                  <a:ext uri="{0D108BD9-81ED-4DB2-BD59-A6C34878D82A}">
                    <a16:rowId xmlns:a16="http://schemas.microsoft.com/office/drawing/2014/main" val="26141209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11/08/2017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1073</a:t>
                      </a:r>
                    </a:p>
                  </a:txBody>
                  <a:tcPr/>
                </a:tc>
                <a:extLst>
                  <a:ext uri="{0D108BD9-81ED-4DB2-BD59-A6C34878D82A}">
                    <a16:rowId xmlns:a16="http://schemas.microsoft.com/office/drawing/2014/main" val="19327205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11/09/2017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a:t>
                      </a:r>
                    </a:p>
                  </a:txBody>
                  <a:tcPr/>
                </a:tc>
                <a:extLst>
                  <a:ext uri="{0D108BD9-81ED-4DB2-BD59-A6C34878D82A}">
                    <a16:rowId xmlns:a16="http://schemas.microsoft.com/office/drawing/2014/main" val="13159028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11/10/2017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4324</a:t>
                      </a:r>
                    </a:p>
                  </a:txBody>
                  <a:tcPr/>
                </a:tc>
                <a:extLst>
                  <a:ext uri="{0D108BD9-81ED-4DB2-BD59-A6C34878D82A}">
                    <a16:rowId xmlns:a16="http://schemas.microsoft.com/office/drawing/2014/main" val="574499352"/>
                  </a:ext>
                </a:extLst>
              </a:tr>
            </a:tbl>
          </a:graphicData>
        </a:graphic>
      </p:graphicFrame>
      <p:sp>
        <p:nvSpPr>
          <p:cNvPr id="4" name="Text Placeholder 3">
            <a:extLst>
              <a:ext uri="{FF2B5EF4-FFF2-40B4-BE49-F238E27FC236}">
                <a16:creationId xmlns:a16="http://schemas.microsoft.com/office/drawing/2014/main" id="{C5D343B1-371D-49A7-B27A-0444B7369DDF}"/>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193326139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11CE17-002E-4B50-84A1-CADF49BB7CF2}"/>
              </a:ext>
            </a:extLst>
          </p:cNvPr>
          <p:cNvSpPr>
            <a:spLocks noGrp="1"/>
          </p:cNvSpPr>
          <p:nvPr>
            <p:ph type="title"/>
          </p:nvPr>
        </p:nvSpPr>
        <p:spPr/>
        <p:txBody>
          <a:bodyPr/>
          <a:lstStyle/>
          <a:p>
            <a:r>
              <a:rPr lang="en-US"/>
              <a:t>FB Insights - Daily Reach - 2 of 3</a:t>
            </a:r>
          </a:p>
        </p:txBody>
      </p:sp>
      <p:graphicFrame>
        <p:nvGraphicFramePr>
          <p:cNvPr id="5" name="Table Placeholder 4">
            <a:extLst>
              <a:ext uri="{FF2B5EF4-FFF2-40B4-BE49-F238E27FC236}">
                <a16:creationId xmlns:a16="http://schemas.microsoft.com/office/drawing/2014/main" id="{4D6059B7-2D1B-4AF8-A8C2-FC10DF76C48D}"/>
              </a:ext>
            </a:extLst>
          </p:cNvPr>
          <p:cNvGraphicFramePr>
            <a:graphicFrameLocks noGrp="1"/>
          </p:cNvGraphicFramePr>
          <p:nvPr>
            <p:ph type="tbl" sz="quarter" idx="13"/>
            <p:extLst>
              <p:ext uri="{D42A27DB-BD31-4B8C-83A1-F6EECF244321}">
                <p14:modId xmlns:p14="http://schemas.microsoft.com/office/powerpoint/2010/main" val="36860768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532758288"/>
                    </a:ext>
                  </a:extLst>
                </a:gridCol>
                <a:gridCol w="2468880">
                  <a:extLst>
                    <a:ext uri="{9D8B030D-6E8A-4147-A177-3AD203B41FA5}">
                      <a16:colId xmlns:a16="http://schemas.microsoft.com/office/drawing/2014/main" val="3536009130"/>
                    </a:ext>
                  </a:extLst>
                </a:gridCol>
                <a:gridCol w="2468880">
                  <a:extLst>
                    <a:ext uri="{9D8B030D-6E8A-4147-A177-3AD203B41FA5}">
                      <a16:colId xmlns:a16="http://schemas.microsoft.com/office/drawing/2014/main" val="14681690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4681029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11/11/2017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5401</a:t>
                      </a:r>
                    </a:p>
                  </a:txBody>
                  <a:tcPr/>
                </a:tc>
                <a:extLst>
                  <a:ext uri="{0D108BD9-81ED-4DB2-BD59-A6C34878D82A}">
                    <a16:rowId xmlns:a16="http://schemas.microsoft.com/office/drawing/2014/main" val="40642926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11/12/2017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3250</a:t>
                      </a:r>
                    </a:p>
                  </a:txBody>
                  <a:tcPr/>
                </a:tc>
                <a:extLst>
                  <a:ext uri="{0D108BD9-81ED-4DB2-BD59-A6C34878D82A}">
                    <a16:rowId xmlns:a16="http://schemas.microsoft.com/office/drawing/2014/main" val="35328588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11/13/2017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1830</a:t>
                      </a:r>
                    </a:p>
                  </a:txBody>
                  <a:tcPr/>
                </a:tc>
                <a:extLst>
                  <a:ext uri="{0D108BD9-81ED-4DB2-BD59-A6C34878D82A}">
                    <a16:rowId xmlns:a16="http://schemas.microsoft.com/office/drawing/2014/main" val="33980288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11/14/2017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1723</a:t>
                      </a:r>
                    </a:p>
                  </a:txBody>
                  <a:tcPr/>
                </a:tc>
                <a:extLst>
                  <a:ext uri="{0D108BD9-81ED-4DB2-BD59-A6C34878D82A}">
                    <a16:rowId xmlns:a16="http://schemas.microsoft.com/office/drawing/2014/main" val="17142101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11/15/2017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2765</a:t>
                      </a:r>
                    </a:p>
                  </a:txBody>
                  <a:tcPr/>
                </a:tc>
                <a:extLst>
                  <a:ext uri="{0D108BD9-81ED-4DB2-BD59-A6C34878D82A}">
                    <a16:rowId xmlns:a16="http://schemas.microsoft.com/office/drawing/2014/main" val="22802099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11/16/2017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3975</a:t>
                      </a:r>
                    </a:p>
                  </a:txBody>
                  <a:tcPr/>
                </a:tc>
                <a:extLst>
                  <a:ext uri="{0D108BD9-81ED-4DB2-BD59-A6C34878D82A}">
                    <a16:rowId xmlns:a16="http://schemas.microsoft.com/office/drawing/2014/main" val="36742751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11/17/2017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4283</a:t>
                      </a:r>
                    </a:p>
                  </a:txBody>
                  <a:tcPr/>
                </a:tc>
                <a:extLst>
                  <a:ext uri="{0D108BD9-81ED-4DB2-BD59-A6C34878D82A}">
                    <a16:rowId xmlns:a16="http://schemas.microsoft.com/office/drawing/2014/main" val="17946336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11/18/2017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3672</a:t>
                      </a:r>
                    </a:p>
                  </a:txBody>
                  <a:tcPr/>
                </a:tc>
                <a:extLst>
                  <a:ext uri="{0D108BD9-81ED-4DB2-BD59-A6C34878D82A}">
                    <a16:rowId xmlns:a16="http://schemas.microsoft.com/office/drawing/2014/main" val="8992229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11/19/2017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3560</a:t>
                      </a:r>
                    </a:p>
                  </a:txBody>
                  <a:tcPr/>
                </a:tc>
                <a:extLst>
                  <a:ext uri="{0D108BD9-81ED-4DB2-BD59-A6C34878D82A}">
                    <a16:rowId xmlns:a16="http://schemas.microsoft.com/office/drawing/2014/main" val="17299752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11/20/2017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3624</a:t>
                      </a:r>
                    </a:p>
                  </a:txBody>
                  <a:tcPr/>
                </a:tc>
                <a:extLst>
                  <a:ext uri="{0D108BD9-81ED-4DB2-BD59-A6C34878D82A}">
                    <a16:rowId xmlns:a16="http://schemas.microsoft.com/office/drawing/2014/main" val="3044859266"/>
                  </a:ext>
                </a:extLst>
              </a:tr>
            </a:tbl>
          </a:graphicData>
        </a:graphic>
      </p:graphicFrame>
      <p:sp>
        <p:nvSpPr>
          <p:cNvPr id="4" name="Text Placeholder 3">
            <a:extLst>
              <a:ext uri="{FF2B5EF4-FFF2-40B4-BE49-F238E27FC236}">
                <a16:creationId xmlns:a16="http://schemas.microsoft.com/office/drawing/2014/main" id="{441C4C3B-9C75-4C32-9B67-EF452BFF57D0}"/>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374335065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4B6133-1FC2-416E-AAB5-0BD4817C9588}"/>
              </a:ext>
            </a:extLst>
          </p:cNvPr>
          <p:cNvSpPr>
            <a:spLocks noGrp="1"/>
          </p:cNvSpPr>
          <p:nvPr>
            <p:ph type="title"/>
          </p:nvPr>
        </p:nvSpPr>
        <p:spPr/>
        <p:txBody>
          <a:bodyPr/>
          <a:lstStyle/>
          <a:p>
            <a:r>
              <a:rPr lang="en-US"/>
              <a:t>FB Insights - Daily Reach - 3 of 3</a:t>
            </a:r>
          </a:p>
        </p:txBody>
      </p:sp>
      <p:graphicFrame>
        <p:nvGraphicFramePr>
          <p:cNvPr id="5" name="Table Placeholder 4">
            <a:extLst>
              <a:ext uri="{FF2B5EF4-FFF2-40B4-BE49-F238E27FC236}">
                <a16:creationId xmlns:a16="http://schemas.microsoft.com/office/drawing/2014/main" id="{2A55639A-10EE-45D1-BFD8-6B0D7B24135E}"/>
              </a:ext>
            </a:extLst>
          </p:cNvPr>
          <p:cNvGraphicFramePr>
            <a:graphicFrameLocks noGrp="1"/>
          </p:cNvGraphicFramePr>
          <p:nvPr>
            <p:ph type="tbl" sz="quarter" idx="13"/>
            <p:extLst>
              <p:ext uri="{D42A27DB-BD31-4B8C-83A1-F6EECF244321}">
                <p14:modId xmlns:p14="http://schemas.microsoft.com/office/powerpoint/2010/main" val="39166032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584304854"/>
                    </a:ext>
                  </a:extLst>
                </a:gridCol>
                <a:gridCol w="2468880">
                  <a:extLst>
                    <a:ext uri="{9D8B030D-6E8A-4147-A177-3AD203B41FA5}">
                      <a16:colId xmlns:a16="http://schemas.microsoft.com/office/drawing/2014/main" val="4222835558"/>
                    </a:ext>
                  </a:extLst>
                </a:gridCol>
                <a:gridCol w="2468880">
                  <a:extLst>
                    <a:ext uri="{9D8B030D-6E8A-4147-A177-3AD203B41FA5}">
                      <a16:colId xmlns:a16="http://schemas.microsoft.com/office/drawing/2014/main" val="704176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5157362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11/21/2017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4053</a:t>
                      </a:r>
                    </a:p>
                  </a:txBody>
                  <a:tcPr/>
                </a:tc>
                <a:extLst>
                  <a:ext uri="{0D108BD9-81ED-4DB2-BD59-A6C34878D82A}">
                    <a16:rowId xmlns:a16="http://schemas.microsoft.com/office/drawing/2014/main" val="21097800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11/22/2017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3684</a:t>
                      </a:r>
                    </a:p>
                  </a:txBody>
                  <a:tcPr/>
                </a:tc>
                <a:extLst>
                  <a:ext uri="{0D108BD9-81ED-4DB2-BD59-A6C34878D82A}">
                    <a16:rowId xmlns:a16="http://schemas.microsoft.com/office/drawing/2014/main" val="16738117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11/23/2017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3058</a:t>
                      </a:r>
                    </a:p>
                  </a:txBody>
                  <a:tcPr/>
                </a:tc>
                <a:extLst>
                  <a:ext uri="{0D108BD9-81ED-4DB2-BD59-A6C34878D82A}">
                    <a16:rowId xmlns:a16="http://schemas.microsoft.com/office/drawing/2014/main" val="26116044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11/24/2017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3197</a:t>
                      </a:r>
                    </a:p>
                  </a:txBody>
                  <a:tcPr/>
                </a:tc>
                <a:extLst>
                  <a:ext uri="{0D108BD9-81ED-4DB2-BD59-A6C34878D82A}">
                    <a16:rowId xmlns:a16="http://schemas.microsoft.com/office/drawing/2014/main" val="20286245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11/25/2017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3880</a:t>
                      </a:r>
                    </a:p>
                  </a:txBody>
                  <a:tcPr/>
                </a:tc>
                <a:extLst>
                  <a:ext uri="{0D108BD9-81ED-4DB2-BD59-A6C34878D82A}">
                    <a16:rowId xmlns:a16="http://schemas.microsoft.com/office/drawing/2014/main" val="2454324726"/>
                  </a:ext>
                </a:extLst>
              </a:tr>
            </a:tbl>
          </a:graphicData>
        </a:graphic>
      </p:graphicFrame>
      <p:sp>
        <p:nvSpPr>
          <p:cNvPr id="4" name="Text Placeholder 3">
            <a:extLst>
              <a:ext uri="{FF2B5EF4-FFF2-40B4-BE49-F238E27FC236}">
                <a16:creationId xmlns:a16="http://schemas.microsoft.com/office/drawing/2014/main" id="{513DA37D-9A55-413B-AE28-39766CA6185F}"/>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307996750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888DD5-9011-4568-ABB8-5C2F1E8EC42B}"/>
              </a:ext>
            </a:extLst>
          </p:cNvPr>
          <p:cNvSpPr>
            <a:spLocks noGrp="1"/>
          </p:cNvSpPr>
          <p:nvPr>
            <p:ph type="title"/>
          </p:nvPr>
        </p:nvSpPr>
        <p:spPr/>
        <p:txBody>
          <a:bodyPr/>
          <a:lstStyle/>
          <a:p>
            <a:r>
              <a:rPr lang="en-US"/>
              <a:t>Facebook Reach</a:t>
            </a:r>
          </a:p>
        </p:txBody>
      </p:sp>
      <p:graphicFrame>
        <p:nvGraphicFramePr>
          <p:cNvPr id="6" name="Chart Placeholder 5">
            <a:extLst>
              <a:ext uri="{FF2B5EF4-FFF2-40B4-BE49-F238E27FC236}">
                <a16:creationId xmlns:a16="http://schemas.microsoft.com/office/drawing/2014/main" id="{B1CE0A04-9828-4FCA-929E-724BC60EB16E}"/>
              </a:ext>
            </a:extLst>
          </p:cNvPr>
          <p:cNvGraphicFramePr>
            <a:graphicFrameLocks noGrp="1"/>
          </p:cNvGraphicFramePr>
          <p:nvPr>
            <p:ph type="chart" sz="quarter" idx="13"/>
            <p:extLst>
              <p:ext uri="{D42A27DB-BD31-4B8C-83A1-F6EECF244321}">
                <p14:modId xmlns:p14="http://schemas.microsoft.com/office/powerpoint/2010/main" val="304807869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B66DE1A-3498-47AA-8893-EFAAFE87B295}"/>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42946CE0-4F04-4BAA-9C93-7625E633443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9682491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1481</Words>
  <Application>Microsoft Office PowerPoint</Application>
  <PresentationFormat>On-screen Show (4:3)</PresentationFormat>
  <Paragraphs>795</Paragraphs>
  <Slides>43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43</vt:i4>
      </vt:variant>
    </vt:vector>
  </HeadingPairs>
  <TitlesOfParts>
    <vt:vector size="46" baseType="lpstr">
      <vt:lpstr>Arial</vt:lpstr>
      <vt:lpstr>Calibri</vt:lpstr>
      <vt:lpstr>quintly_template</vt:lpstr>
      <vt:lpstr>Facebook Page Report</vt:lpstr>
      <vt:lpstr>Wichtigste Werte (KPI's)</vt:lpstr>
      <vt:lpstr>Fans (Übersicht)</vt:lpstr>
      <vt:lpstr>Key Metrics Table w. User Post RR</vt:lpstr>
      <vt:lpstr>Facebook Fans Total</vt:lpstr>
      <vt:lpstr>Fanwachstum</vt:lpstr>
      <vt:lpstr>Verlorene Fans</vt:lpstr>
      <vt:lpstr>Eigene Beiträge (Postings) - 1 of 6</vt:lpstr>
      <vt:lpstr>Eigene Beiträge (Postings) - 2 of 6</vt:lpstr>
      <vt:lpstr>Eigene Beiträge (Postings) - 3 of 6</vt:lpstr>
      <vt:lpstr>Eigene Beiträge (Postings) - 4 of 6</vt:lpstr>
      <vt:lpstr>Eigene Beiträge (Postings) - 5 of 6</vt:lpstr>
      <vt:lpstr>Eigene Beiträge (Postings) - 6 of 6</vt:lpstr>
      <vt:lpstr>Eigene Beiträge (Postings) + Reactions - 1 of 8</vt:lpstr>
      <vt:lpstr>Eigene Beiträge (Postings) + Reactions - 2 of 8</vt:lpstr>
      <vt:lpstr>Eigene Beiträge (Postings) + Reactions - 3 of 8</vt:lpstr>
      <vt:lpstr>Eigene Beiträge (Postings) + Reactions - 4 of 8</vt:lpstr>
      <vt:lpstr>Eigene Beiträge (Postings) + Reactions - 5 of 8</vt:lpstr>
      <vt:lpstr>Eigene Beiträge (Postings) + Reactions - 6 of 8</vt:lpstr>
      <vt:lpstr>Eigene Beiträge (Postings) + Reactions - 7 of 8</vt:lpstr>
      <vt:lpstr>Eigene Beiträge (Postings) + Reactions - 8 of 8</vt:lpstr>
      <vt:lpstr>Postings/Wochentag</vt:lpstr>
      <vt:lpstr>Interaktionsrate</vt:lpstr>
      <vt:lpstr>Postingtypen (Verteilung)</vt:lpstr>
      <vt:lpstr>Interaktionsrate/Postingtyp</vt:lpstr>
      <vt:lpstr>Antwortzeit</vt:lpstr>
      <vt:lpstr>Wichtige Influencer - 1 of 2</vt:lpstr>
      <vt:lpstr>Wichtige Influencer - 2 of 2</vt:lpstr>
      <vt:lpstr>Facebook Check Ins</vt:lpstr>
      <vt:lpstr>Fan Demographie</vt:lpstr>
      <vt:lpstr>Impressionen</vt:lpstr>
      <vt:lpstr>Reichweite</vt:lpstr>
      <vt:lpstr>Engagierte User</vt:lpstr>
      <vt:lpstr>Page Views</vt:lpstr>
      <vt:lpstr>Direktnachrichten von Usern</vt:lpstr>
      <vt:lpstr>Page Fans Online</vt:lpstr>
      <vt:lpstr>FB Insights - Daily Impressions - 1 of 3</vt:lpstr>
      <vt:lpstr>FB Insights - Daily Impressions - 2 of 3</vt:lpstr>
      <vt:lpstr>FB Insights - Daily Impressions - 3 of 3</vt:lpstr>
      <vt:lpstr>FB Insights - Daily Reach - 1 of 3</vt:lpstr>
      <vt:lpstr>FB Insights - Daily Reach - 2 of 3</vt:lpstr>
      <vt:lpstr>FB Insights - Daily Reach - 3 of 3</vt:lpstr>
      <vt:lpstr>Facebook Reach</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Page Report</dc:title>
  <dc:creator>Administrator</dc:creator>
  <cp:lastModifiedBy>Administrator</cp:lastModifiedBy>
  <cp:revision>1</cp:revision>
  <dcterms:created xsi:type="dcterms:W3CDTF">2017-12-03T18:28:29Z</dcterms:created>
  <dcterms:modified xsi:type="dcterms:W3CDTF">2017-12-03T18:29:43Z</dcterms:modified>
</cp:coreProperties>
</file>