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5" r:id="rId47"/>
    <p:sldId id="306" r:id="rId48"/>
    <p:sldId id="307" r:id="rId49"/>
    <p:sldId id="309" r:id="rId50"/>
    <p:sldId id="310" r:id="rId51"/>
    <p:sldId id="311" r:id="rId52"/>
    <p:sldId id="312" r:id="rId5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4"/>
      <p:bold r:id="rId55"/>
      <p:italic r:id="rId56"/>
      <p:boldItalic r:id="rId5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1089</c:v>
                </c:pt>
                <c:pt idx="1">
                  <c:v>1116</c:v>
                </c:pt>
                <c:pt idx="2">
                  <c:v>1119</c:v>
                </c:pt>
                <c:pt idx="3">
                  <c:v>1123</c:v>
                </c:pt>
                <c:pt idx="4">
                  <c:v>1124</c:v>
                </c:pt>
                <c:pt idx="5">
                  <c:v>1128</c:v>
                </c:pt>
                <c:pt idx="6">
                  <c:v>1133</c:v>
                </c:pt>
                <c:pt idx="7">
                  <c:v>1139</c:v>
                </c:pt>
                <c:pt idx="8">
                  <c:v>1144</c:v>
                </c:pt>
                <c:pt idx="9">
                  <c:v>1147</c:v>
                </c:pt>
                <c:pt idx="10">
                  <c:v>1149</c:v>
                </c:pt>
                <c:pt idx="11">
                  <c:v>1152</c:v>
                </c:pt>
                <c:pt idx="12">
                  <c:v>1154</c:v>
                </c:pt>
                <c:pt idx="13">
                  <c:v>1155</c:v>
                </c:pt>
                <c:pt idx="14">
                  <c:v>1164</c:v>
                </c:pt>
                <c:pt idx="15">
                  <c:v>1176</c:v>
                </c:pt>
                <c:pt idx="16">
                  <c:v>1183</c:v>
                </c:pt>
                <c:pt idx="17">
                  <c:v>1183</c:v>
                </c:pt>
                <c:pt idx="18">
                  <c:v>1184</c:v>
                </c:pt>
                <c:pt idx="19">
                  <c:v>1184</c:v>
                </c:pt>
                <c:pt idx="20">
                  <c:v>1184</c:v>
                </c:pt>
                <c:pt idx="21">
                  <c:v>1184</c:v>
                </c:pt>
                <c:pt idx="22">
                  <c:v>1188</c:v>
                </c:pt>
                <c:pt idx="23">
                  <c:v>1189</c:v>
                </c:pt>
                <c:pt idx="24">
                  <c:v>1190</c:v>
                </c:pt>
                <c:pt idx="25">
                  <c:v>1190</c:v>
                </c:pt>
                <c:pt idx="26">
                  <c:v>1190</c:v>
                </c:pt>
                <c:pt idx="27">
                  <c:v>1190</c:v>
                </c:pt>
                <c:pt idx="28">
                  <c:v>1191</c:v>
                </c:pt>
                <c:pt idx="29">
                  <c:v>1191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44-40B4-A33C-DEC2A5B027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283648"/>
        <c:axId val="284285288"/>
      </c:lineChart>
      <c:dateAx>
        <c:axId val="284283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285288"/>
        <c:crosses val="autoZero"/>
        <c:auto val="1"/>
        <c:lblOffset val="100"/>
        <c:baseTimeUnit val="days"/>
      </c:dateAx>
      <c:valAx>
        <c:axId val="28428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28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23</c:v>
                </c:pt>
                <c:pt idx="2">
                  <c:v>7</c:v>
                </c:pt>
                <c:pt idx="3">
                  <c:v>4</c:v>
                </c:pt>
                <c:pt idx="4">
                  <c:v>1</c:v>
                </c:pt>
                <c:pt idx="5">
                  <c:v>1</c:v>
                </c:pt>
                <c:pt idx="6">
                  <c:v>4</c:v>
                </c:pt>
                <c:pt idx="7">
                  <c:v>4</c:v>
                </c:pt>
                <c:pt idx="8">
                  <c:v>10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0</c:v>
                </c:pt>
                <c:pt idx="13">
                  <c:v>2</c:v>
                </c:pt>
                <c:pt idx="14">
                  <c:v>2</c:v>
                </c:pt>
                <c:pt idx="15">
                  <c:v>18</c:v>
                </c:pt>
                <c:pt idx="16">
                  <c:v>5</c:v>
                </c:pt>
                <c:pt idx="17">
                  <c:v>4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4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4A-4F98-A817-E26B653CA7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285616"/>
        <c:axId val="284283320"/>
      </c:lineChart>
      <c:dateAx>
        <c:axId val="284285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283320"/>
        <c:crosses val="autoZero"/>
        <c:auto val="1"/>
        <c:lblOffset val="100"/>
        <c:baseTimeUnit val="days"/>
      </c:dateAx>
      <c:valAx>
        <c:axId val="28428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28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F9-4C63-A83B-FB53A4F9DF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8716888"/>
        <c:axId val="218709672"/>
      </c:lineChart>
      <c:dateAx>
        <c:axId val="218716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709672"/>
        <c:crosses val="autoZero"/>
        <c:auto val="1"/>
        <c:lblOffset val="100"/>
        <c:baseTimeUnit val="days"/>
      </c:dateAx>
      <c:valAx>
        <c:axId val="21870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716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7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B6-4685-B26E-840C9651AC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219512"/>
        <c:axId val="364213936"/>
      </c:barChart>
      <c:catAx>
        <c:axId val="364219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213936"/>
        <c:crosses val="autoZero"/>
        <c:auto val="1"/>
        <c:lblAlgn val="ctr"/>
        <c:lblOffset val="100"/>
        <c:noMultiLvlLbl val="0"/>
      </c:catAx>
      <c:valAx>
        <c:axId val="36421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219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1.8567639257294</c:v>
                </c:pt>
                <c:pt idx="8">
                  <c:v>17.486818980668001</c:v>
                </c:pt>
                <c:pt idx="9">
                  <c:v>2.8846153846154001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1.3009540329575</c:v>
                </c:pt>
                <c:pt idx="14">
                  <c:v>0</c:v>
                </c:pt>
                <c:pt idx="15">
                  <c:v>0</c:v>
                </c:pt>
                <c:pt idx="16">
                  <c:v>0.63775510204081998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0.84459459459458996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1.1754827875735001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34-41BF-A85F-8E6F489689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212296"/>
        <c:axId val="364215904"/>
      </c:lineChart>
      <c:dateAx>
        <c:axId val="364212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215904"/>
        <c:crosses val="autoZero"/>
        <c:auto val="1"/>
        <c:lblOffset val="100"/>
        <c:baseTimeUnit val="days"/>
      </c:dateAx>
      <c:valAx>
        <c:axId val="36421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212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 Doczekal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04-46AC-A1C8-1802D4727C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 Doczekal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04-46AC-A1C8-1802D4727C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 Doczekal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04-46AC-A1C8-1802D4727C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4225088"/>
        <c:axId val="364232632"/>
      </c:barChart>
      <c:catAx>
        <c:axId val="36422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232632"/>
        <c:crosses val="autoZero"/>
        <c:auto val="1"/>
        <c:lblAlgn val="ctr"/>
        <c:lblOffset val="100"/>
        <c:noMultiLvlLbl val="0"/>
      </c:catAx>
      <c:valAx>
        <c:axId val="364232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22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1.0498687664041999</c:v>
                </c:pt>
                <c:pt idx="2">
                  <c:v>3.8873602670223999</c:v>
                </c:pt>
                <c:pt idx="3">
                  <c:v>0</c:v>
                </c:pt>
                <c:pt idx="4">
                  <c:v>2.8820960698690001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27-43B8-90C8-E39C3F4461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229024"/>
        <c:axId val="364223448"/>
      </c:barChart>
      <c:catAx>
        <c:axId val="36422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223448"/>
        <c:crosses val="autoZero"/>
        <c:auto val="1"/>
        <c:lblAlgn val="ctr"/>
        <c:lblOffset val="100"/>
        <c:noMultiLvlLbl val="0"/>
      </c:catAx>
      <c:valAx>
        <c:axId val="364223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22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00-40C5-8597-5811A10D76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229352"/>
        <c:axId val="364226728"/>
      </c:barChart>
      <c:catAx>
        <c:axId val="364229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226728"/>
        <c:crosses val="autoZero"/>
        <c:auto val="1"/>
        <c:lblAlgn val="ctr"/>
        <c:lblOffset val="100"/>
        <c:noMultiLvlLbl val="0"/>
      </c:catAx>
      <c:valAx>
        <c:axId val="36422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229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200</c:v>
                </c:pt>
                <c:pt idx="1">
                  <c:v>200</c:v>
                </c:pt>
                <c:pt idx="2">
                  <c:v>200</c:v>
                </c:pt>
                <c:pt idx="3">
                  <c:v>200</c:v>
                </c:pt>
                <c:pt idx="4">
                  <c:v>200</c:v>
                </c:pt>
                <c:pt idx="5">
                  <c:v>200</c:v>
                </c:pt>
                <c:pt idx="6">
                  <c:v>200</c:v>
                </c:pt>
                <c:pt idx="7">
                  <c:v>201</c:v>
                </c:pt>
                <c:pt idx="8">
                  <c:v>202</c:v>
                </c:pt>
                <c:pt idx="9">
                  <c:v>202</c:v>
                </c:pt>
                <c:pt idx="10">
                  <c:v>202</c:v>
                </c:pt>
                <c:pt idx="11">
                  <c:v>202</c:v>
                </c:pt>
                <c:pt idx="12">
                  <c:v>202</c:v>
                </c:pt>
                <c:pt idx="13">
                  <c:v>202</c:v>
                </c:pt>
                <c:pt idx="14">
                  <c:v>202</c:v>
                </c:pt>
                <c:pt idx="15">
                  <c:v>203</c:v>
                </c:pt>
                <c:pt idx="16">
                  <c:v>204</c:v>
                </c:pt>
                <c:pt idx="17">
                  <c:v>204</c:v>
                </c:pt>
                <c:pt idx="18">
                  <c:v>204</c:v>
                </c:pt>
                <c:pt idx="19">
                  <c:v>204</c:v>
                </c:pt>
                <c:pt idx="20">
                  <c:v>204</c:v>
                </c:pt>
                <c:pt idx="21">
                  <c:v>205</c:v>
                </c:pt>
                <c:pt idx="22">
                  <c:v>205</c:v>
                </c:pt>
                <c:pt idx="23">
                  <c:v>205</c:v>
                </c:pt>
                <c:pt idx="24">
                  <c:v>205</c:v>
                </c:pt>
                <c:pt idx="25">
                  <c:v>205</c:v>
                </c:pt>
                <c:pt idx="26">
                  <c:v>205</c:v>
                </c:pt>
                <c:pt idx="27">
                  <c:v>205</c:v>
                </c:pt>
                <c:pt idx="28">
                  <c:v>205</c:v>
                </c:pt>
                <c:pt idx="29">
                  <c:v>205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11-4C94-8387-8ADE98143D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080512"/>
        <c:axId val="367079528"/>
      </c:lineChart>
      <c:dateAx>
        <c:axId val="367080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079528"/>
        <c:crosses val="autoZero"/>
        <c:auto val="1"/>
        <c:lblOffset val="100"/>
        <c:baseTimeUnit val="days"/>
      </c:dateAx>
      <c:valAx>
        <c:axId val="367079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08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54</c:v>
                </c:pt>
                <c:pt idx="2">
                  <c:v>122</c:v>
                </c:pt>
                <c:pt idx="3">
                  <c:v>132</c:v>
                </c:pt>
                <c:pt idx="4">
                  <c:v>88</c:v>
                </c:pt>
                <c:pt idx="5">
                  <c:v>35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6E-4CBF-9009-FEBFF29BBC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18</c:v>
                </c:pt>
                <c:pt idx="1">
                  <c:v>101</c:v>
                </c:pt>
                <c:pt idx="2">
                  <c:v>154</c:v>
                </c:pt>
                <c:pt idx="3">
                  <c:v>207</c:v>
                </c:pt>
                <c:pt idx="4">
                  <c:v>146</c:v>
                </c:pt>
                <c:pt idx="5">
                  <c:v>73</c:v>
                </c:pt>
                <c:pt idx="6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6E-4CBF-9009-FEBFF29BBC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083464"/>
        <c:axId val="367086088"/>
      </c:barChart>
      <c:catAx>
        <c:axId val="367083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086088"/>
        <c:crosses val="autoZero"/>
        <c:auto val="1"/>
        <c:lblAlgn val="ctr"/>
        <c:lblOffset val="100"/>
        <c:noMultiLvlLbl val="0"/>
      </c:catAx>
      <c:valAx>
        <c:axId val="367086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08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3512</c:v>
                </c:pt>
                <c:pt idx="1">
                  <c:v>4162</c:v>
                </c:pt>
                <c:pt idx="2">
                  <c:v>4933</c:v>
                </c:pt>
                <c:pt idx="3">
                  <c:v>7264</c:v>
                </c:pt>
                <c:pt idx="4">
                  <c:v>8084</c:v>
                </c:pt>
                <c:pt idx="5">
                  <c:v>6103</c:v>
                </c:pt>
                <c:pt idx="6">
                  <c:v>5479</c:v>
                </c:pt>
                <c:pt idx="7">
                  <c:v>8047</c:v>
                </c:pt>
                <c:pt idx="8">
                  <c:v>7058</c:v>
                </c:pt>
                <c:pt idx="9">
                  <c:v>5186</c:v>
                </c:pt>
                <c:pt idx="10">
                  <c:v>5044</c:v>
                </c:pt>
                <c:pt idx="11">
                  <c:v>5714</c:v>
                </c:pt>
                <c:pt idx="12">
                  <c:v>4843</c:v>
                </c:pt>
                <c:pt idx="13">
                  <c:v>6431</c:v>
                </c:pt>
                <c:pt idx="14">
                  <c:v>4819</c:v>
                </c:pt>
                <c:pt idx="15">
                  <c:v>6234</c:v>
                </c:pt>
                <c:pt idx="16">
                  <c:v>13259</c:v>
                </c:pt>
                <c:pt idx="17">
                  <c:v>8133</c:v>
                </c:pt>
                <c:pt idx="18">
                  <c:v>7156</c:v>
                </c:pt>
                <c:pt idx="19">
                  <c:v>5081</c:v>
                </c:pt>
                <c:pt idx="20">
                  <c:v>212</c:v>
                </c:pt>
                <c:pt idx="21">
                  <c:v>1122</c:v>
                </c:pt>
                <c:pt idx="22">
                  <c:v>813</c:v>
                </c:pt>
                <c:pt idx="23">
                  <c:v>144</c:v>
                </c:pt>
                <c:pt idx="24">
                  <c:v>71</c:v>
                </c:pt>
                <c:pt idx="25">
                  <c:v>67</c:v>
                </c:pt>
                <c:pt idx="26">
                  <c:v>16</c:v>
                </c:pt>
                <c:pt idx="27">
                  <c:v>8</c:v>
                </c:pt>
                <c:pt idx="28">
                  <c:v>9</c:v>
                </c:pt>
                <c:pt idx="29">
                  <c:v>895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76-4393-93B3-C51395175E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449024"/>
        <c:axId val="341451976"/>
      </c:lineChart>
      <c:dateAx>
        <c:axId val="341449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51976"/>
        <c:crosses val="autoZero"/>
        <c:auto val="1"/>
        <c:lblOffset val="100"/>
        <c:baseTimeUnit val="days"/>
      </c:dateAx>
      <c:valAx>
        <c:axId val="341451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4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1269</c:v>
                </c:pt>
                <c:pt idx="1">
                  <c:v>1833</c:v>
                </c:pt>
                <c:pt idx="2">
                  <c:v>3360</c:v>
                </c:pt>
                <c:pt idx="3">
                  <c:v>5326</c:v>
                </c:pt>
                <c:pt idx="4">
                  <c:v>6212</c:v>
                </c:pt>
                <c:pt idx="5">
                  <c:v>4764</c:v>
                </c:pt>
                <c:pt idx="6">
                  <c:v>4235</c:v>
                </c:pt>
                <c:pt idx="7">
                  <c:v>4848</c:v>
                </c:pt>
                <c:pt idx="8">
                  <c:v>4017</c:v>
                </c:pt>
                <c:pt idx="9">
                  <c:v>3834</c:v>
                </c:pt>
                <c:pt idx="10">
                  <c:v>4135</c:v>
                </c:pt>
                <c:pt idx="11">
                  <c:v>4902</c:v>
                </c:pt>
                <c:pt idx="12">
                  <c:v>3975</c:v>
                </c:pt>
                <c:pt idx="13">
                  <c:v>4560</c:v>
                </c:pt>
                <c:pt idx="14">
                  <c:v>3732</c:v>
                </c:pt>
                <c:pt idx="15">
                  <c:v>4090</c:v>
                </c:pt>
                <c:pt idx="16">
                  <c:v>4460</c:v>
                </c:pt>
                <c:pt idx="17">
                  <c:v>4025</c:v>
                </c:pt>
                <c:pt idx="18">
                  <c:v>4267</c:v>
                </c:pt>
                <c:pt idx="19">
                  <c:v>3789</c:v>
                </c:pt>
                <c:pt idx="20">
                  <c:v>139</c:v>
                </c:pt>
                <c:pt idx="21">
                  <c:v>390</c:v>
                </c:pt>
                <c:pt idx="22">
                  <c:v>283</c:v>
                </c:pt>
                <c:pt idx="23">
                  <c:v>73</c:v>
                </c:pt>
                <c:pt idx="24">
                  <c:v>38</c:v>
                </c:pt>
                <c:pt idx="25">
                  <c:v>33</c:v>
                </c:pt>
                <c:pt idx="26">
                  <c:v>8</c:v>
                </c:pt>
                <c:pt idx="27">
                  <c:v>4</c:v>
                </c:pt>
                <c:pt idx="28">
                  <c:v>4</c:v>
                </c:pt>
                <c:pt idx="29">
                  <c:v>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0D-474F-B6B8-13CB4721FA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458208"/>
        <c:axId val="341455256"/>
      </c:lineChart>
      <c:dateAx>
        <c:axId val="341458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55256"/>
        <c:crosses val="autoZero"/>
        <c:auto val="1"/>
        <c:lblOffset val="100"/>
        <c:baseTimeUnit val="days"/>
      </c:dateAx>
      <c:valAx>
        <c:axId val="34145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5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49</c:v>
                </c:pt>
                <c:pt idx="1">
                  <c:v>58</c:v>
                </c:pt>
                <c:pt idx="2">
                  <c:v>25</c:v>
                </c:pt>
                <c:pt idx="3">
                  <c:v>233</c:v>
                </c:pt>
                <c:pt idx="4">
                  <c:v>275</c:v>
                </c:pt>
                <c:pt idx="5">
                  <c:v>174</c:v>
                </c:pt>
                <c:pt idx="6">
                  <c:v>108</c:v>
                </c:pt>
                <c:pt idx="7">
                  <c:v>195</c:v>
                </c:pt>
                <c:pt idx="8">
                  <c:v>146</c:v>
                </c:pt>
                <c:pt idx="9">
                  <c:v>120</c:v>
                </c:pt>
                <c:pt idx="10">
                  <c:v>114</c:v>
                </c:pt>
                <c:pt idx="11">
                  <c:v>105</c:v>
                </c:pt>
                <c:pt idx="12">
                  <c:v>82</c:v>
                </c:pt>
                <c:pt idx="13">
                  <c:v>187</c:v>
                </c:pt>
                <c:pt idx="14">
                  <c:v>117</c:v>
                </c:pt>
                <c:pt idx="15">
                  <c:v>155</c:v>
                </c:pt>
                <c:pt idx="16">
                  <c:v>244</c:v>
                </c:pt>
                <c:pt idx="17">
                  <c:v>146</c:v>
                </c:pt>
                <c:pt idx="18">
                  <c:v>124</c:v>
                </c:pt>
                <c:pt idx="19">
                  <c:v>75</c:v>
                </c:pt>
                <c:pt idx="20">
                  <c:v>6</c:v>
                </c:pt>
                <c:pt idx="21">
                  <c:v>30</c:v>
                </c:pt>
                <c:pt idx="22">
                  <c:v>14</c:v>
                </c:pt>
                <c:pt idx="23">
                  <c:v>4</c:v>
                </c:pt>
                <c:pt idx="24">
                  <c:v>2</c:v>
                </c:pt>
                <c:pt idx="25">
                  <c:v>3</c:v>
                </c:pt>
                <c:pt idx="26">
                  <c:v>2</c:v>
                </c:pt>
                <c:pt idx="27">
                  <c:v>2</c:v>
                </c:pt>
                <c:pt idx="28">
                  <c:v>4</c:v>
                </c:pt>
                <c:pt idx="29">
                  <c:v>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C9-470A-8960-9EEBC84F42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461816"/>
        <c:axId val="341464112"/>
      </c:lineChart>
      <c:dateAx>
        <c:axId val="341461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64112"/>
        <c:crosses val="autoZero"/>
        <c:auto val="1"/>
        <c:lblOffset val="100"/>
        <c:baseTimeUnit val="days"/>
      </c:dateAx>
      <c:valAx>
        <c:axId val="34146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61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</c:v>
                </c:pt>
                <c:pt idx="1">
                  <c:v>39</c:v>
                </c:pt>
                <c:pt idx="2">
                  <c:v>16</c:v>
                </c:pt>
                <c:pt idx="3">
                  <c:v>22</c:v>
                </c:pt>
                <c:pt idx="4">
                  <c:v>7</c:v>
                </c:pt>
                <c:pt idx="5">
                  <c:v>13</c:v>
                </c:pt>
                <c:pt idx="6">
                  <c:v>22</c:v>
                </c:pt>
                <c:pt idx="7">
                  <c:v>36</c:v>
                </c:pt>
                <c:pt idx="8">
                  <c:v>27</c:v>
                </c:pt>
                <c:pt idx="9">
                  <c:v>19</c:v>
                </c:pt>
                <c:pt idx="10">
                  <c:v>9</c:v>
                </c:pt>
                <c:pt idx="11">
                  <c:v>9</c:v>
                </c:pt>
                <c:pt idx="12">
                  <c:v>8</c:v>
                </c:pt>
                <c:pt idx="13">
                  <c:v>10</c:v>
                </c:pt>
                <c:pt idx="14">
                  <c:v>28</c:v>
                </c:pt>
                <c:pt idx="15">
                  <c:v>39</c:v>
                </c:pt>
                <c:pt idx="16">
                  <c:v>38</c:v>
                </c:pt>
                <c:pt idx="17">
                  <c:v>16</c:v>
                </c:pt>
                <c:pt idx="18">
                  <c:v>13</c:v>
                </c:pt>
                <c:pt idx="19">
                  <c:v>6</c:v>
                </c:pt>
                <c:pt idx="20">
                  <c:v>6</c:v>
                </c:pt>
                <c:pt idx="21">
                  <c:v>23</c:v>
                </c:pt>
                <c:pt idx="22">
                  <c:v>20</c:v>
                </c:pt>
                <c:pt idx="23">
                  <c:v>5</c:v>
                </c:pt>
                <c:pt idx="24">
                  <c:v>7</c:v>
                </c:pt>
                <c:pt idx="25">
                  <c:v>4</c:v>
                </c:pt>
                <c:pt idx="26">
                  <c:v>9</c:v>
                </c:pt>
                <c:pt idx="27">
                  <c:v>6</c:v>
                </c:pt>
                <c:pt idx="28">
                  <c:v>13</c:v>
                </c:pt>
                <c:pt idx="29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79-43B6-B705-FC69AE39F1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467392"/>
        <c:axId val="341459848"/>
      </c:lineChart>
      <c:dateAx>
        <c:axId val="341467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59848"/>
        <c:crosses val="autoZero"/>
        <c:auto val="1"/>
        <c:lblOffset val="100"/>
        <c:baseTimeUnit val="days"/>
      </c:dateAx>
      <c:valAx>
        <c:axId val="341459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67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122</c:v>
                </c:pt>
                <c:pt idx="1">
                  <c:v>72.965517241379004</c:v>
                </c:pt>
                <c:pt idx="2">
                  <c:v>51.206896551724</c:v>
                </c:pt>
                <c:pt idx="3">
                  <c:v>50.517241379310001</c:v>
                </c:pt>
                <c:pt idx="4">
                  <c:v>79.517241379309993</c:v>
                </c:pt>
                <c:pt idx="5">
                  <c:v>169.82758620690001</c:v>
                </c:pt>
                <c:pt idx="6">
                  <c:v>333.86206896552</c:v>
                </c:pt>
                <c:pt idx="7">
                  <c:v>409.44827586206998</c:v>
                </c:pt>
                <c:pt idx="8">
                  <c:v>425.43333333332998</c:v>
                </c:pt>
                <c:pt idx="9">
                  <c:v>448.33333333333002</c:v>
                </c:pt>
                <c:pt idx="10">
                  <c:v>438.51724137931001</c:v>
                </c:pt>
                <c:pt idx="11">
                  <c:v>453.26666666667001</c:v>
                </c:pt>
                <c:pt idx="12">
                  <c:v>505.66666666666998</c:v>
                </c:pt>
                <c:pt idx="13">
                  <c:v>480.76666666667001</c:v>
                </c:pt>
                <c:pt idx="14">
                  <c:v>461.26666666667001</c:v>
                </c:pt>
                <c:pt idx="15">
                  <c:v>458.26666666667001</c:v>
                </c:pt>
                <c:pt idx="16">
                  <c:v>483.76666666667001</c:v>
                </c:pt>
                <c:pt idx="17">
                  <c:v>516.33333333332996</c:v>
                </c:pt>
                <c:pt idx="18">
                  <c:v>548.93333333332998</c:v>
                </c:pt>
                <c:pt idx="19">
                  <c:v>577.13333333333003</c:v>
                </c:pt>
                <c:pt idx="20">
                  <c:v>598.43333333332998</c:v>
                </c:pt>
                <c:pt idx="21">
                  <c:v>547.96666666666999</c:v>
                </c:pt>
                <c:pt idx="22">
                  <c:v>423.4</c:v>
                </c:pt>
                <c:pt idx="23">
                  <c:v>237.83333333332999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76-4E23-A002-736201BA63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445744"/>
        <c:axId val="341444432"/>
      </c:lineChart>
      <c:catAx>
        <c:axId val="34144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44432"/>
        <c:crosses val="autoZero"/>
        <c:auto val="1"/>
        <c:lblAlgn val="ctr"/>
        <c:lblOffset val="100"/>
        <c:noMultiLvlLbl val="0"/>
      </c:catAx>
      <c:valAx>
        <c:axId val="341444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45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1269</c:v>
                </c:pt>
                <c:pt idx="1">
                  <c:v>1833</c:v>
                </c:pt>
                <c:pt idx="2">
                  <c:v>3360</c:v>
                </c:pt>
                <c:pt idx="3">
                  <c:v>5326</c:v>
                </c:pt>
                <c:pt idx="4">
                  <c:v>6212</c:v>
                </c:pt>
                <c:pt idx="5">
                  <c:v>4764</c:v>
                </c:pt>
                <c:pt idx="6">
                  <c:v>4235</c:v>
                </c:pt>
                <c:pt idx="7">
                  <c:v>4848</c:v>
                </c:pt>
                <c:pt idx="8">
                  <c:v>4017</c:v>
                </c:pt>
                <c:pt idx="9">
                  <c:v>3834</c:v>
                </c:pt>
                <c:pt idx="10">
                  <c:v>4135</c:v>
                </c:pt>
                <c:pt idx="11">
                  <c:v>4902</c:v>
                </c:pt>
                <c:pt idx="12">
                  <c:v>3975</c:v>
                </c:pt>
                <c:pt idx="13">
                  <c:v>4560</c:v>
                </c:pt>
                <c:pt idx="14">
                  <c:v>3732</c:v>
                </c:pt>
                <c:pt idx="15">
                  <c:v>4090</c:v>
                </c:pt>
                <c:pt idx="16">
                  <c:v>4460</c:v>
                </c:pt>
                <c:pt idx="17">
                  <c:v>4025</c:v>
                </c:pt>
                <c:pt idx="18">
                  <c:v>4267</c:v>
                </c:pt>
                <c:pt idx="19">
                  <c:v>3789</c:v>
                </c:pt>
                <c:pt idx="20">
                  <c:v>139</c:v>
                </c:pt>
                <c:pt idx="21">
                  <c:v>390</c:v>
                </c:pt>
                <c:pt idx="22">
                  <c:v>283</c:v>
                </c:pt>
                <c:pt idx="23">
                  <c:v>73</c:v>
                </c:pt>
                <c:pt idx="24">
                  <c:v>38</c:v>
                </c:pt>
                <c:pt idx="25">
                  <c:v>33</c:v>
                </c:pt>
                <c:pt idx="26">
                  <c:v>8</c:v>
                </c:pt>
                <c:pt idx="27">
                  <c:v>4</c:v>
                </c:pt>
                <c:pt idx="28">
                  <c:v>4</c:v>
                </c:pt>
                <c:pt idx="29">
                  <c:v>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E5-4BE6-B09B-23A7B7583A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0991144"/>
        <c:axId val="220992784"/>
      </c:lineChart>
      <c:dateAx>
        <c:axId val="220991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992784"/>
        <c:crosses val="autoZero"/>
        <c:auto val="1"/>
        <c:lblOffset val="100"/>
        <c:baseTimeUnit val="days"/>
      </c:dateAx>
      <c:valAx>
        <c:axId val="22099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991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1E965-4AC3-4566-B61B-D47EF8A374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6595FD-7327-47C5-B1DF-C1C227D50F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435098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8E22E-A82F-4F45-8A60-689B1076C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Wichtigste Werte (KPI's)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9F825C-7181-4EDC-9F04-4A53CA098A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360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350748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87955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48201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42341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352733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98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01041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4155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44325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5045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879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3.6199%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876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08CBB-B1B5-4CAA-B270-7393769457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783046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D7FD8-1ACF-4465-9783-07CE8ABC7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235D5C-1998-4580-B88A-AAB54194BA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9455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199248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21067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2880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2910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2054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4431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5417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4103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498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9196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99C9B-2F75-4E30-A9A5-FB5A0BE136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443907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A3137-AF8E-4A5B-A650-351BA5237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AC75D1-07F7-4C53-AE40-9C85E90B83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5508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036618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13714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81241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56718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169797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46753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54837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13606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18760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3095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450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3.6199%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030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4A3662-E529-4279-B624-CAEECBDCA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827187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91CF-9B32-4CF6-92E7-D2B1CBFFE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DABC51-6499-4BFD-AF43-FF080ED0CD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5250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55A5EB-9F57-4AE3-8A25-9D2F692201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7DA0B-7B25-4F5F-9FFC-7E7C54B35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760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F323C-B75B-4D07-B3F9-9B843F206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59A55C-B960-4596-9536-6F596936A6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21725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1BF9E5-364C-4D87-9092-266DE40485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A2BB3-55F5-4B6E-AED2-71C5A0995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186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3216B-1C9A-4F72-9E6A-5342FB37A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8F5CAE-E60D-4C74-82B4-AFA03CDB2D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3893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80FB74-4301-476A-B9E7-88E954FBFD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6589B-ED54-4441-8C72-A9585AA28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748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ABBD1-8053-4170-9E43-6E6268006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- 1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48A2F6-362A-4F84-A559-4D62F8F28E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5532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73245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3084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2785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4872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3797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5592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1970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3606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509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- 2017-11-30 11:33:43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❄️❄️ Fotoshooting mit unserem Vorführwagen #Suzuki #Vitara Allrad auf einer Skipiste in Haus im Ennstal ❄️❄️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282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AB446E-950A-4A96-AEE7-A5C3124CB7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426158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9859F-AEAB-45B2-A96A-AF7A317FC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- 2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7A097B-0134-4905-9734-3E68F20251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2207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9502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1488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0356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7519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4328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1940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3575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1527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35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- 2017-11-22 20:10:00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👉 TIEFER WINTER - TIEFSTE PREISE bei OPEL DOCZEKAL
🔝 Jetzt bis zu -28% auf lagernde Top-Modelle‼️
Kurz vorm Jahreswechsel erwartet Sie bei #Opel #Doczekal noch ein wahres Feuerwerk der Angebote: Denn beim Opel Jahresschlussverkauf haben wir unsere Preise für Sie eiskalt reduziert! Entdecken Sie viele Top-Modelle mit sensationellem Preisvorteil von bis zu -28% 😮😮
Entdecken Sie Opel Highlights wie den coolen Opel Corsa. Aber auch andere Bestseller und Lieblinge warten darauf, zum 🔝-Preis heimgefahren zu werden, wie etwa der abenteuerlustige MOKKA X, der familienfreundliche ZAFIRA oder auch der neue CROSSLAND - aber nur solange der Vorrat reicht! 
Holen Sie sich jetzt bis 31. Dezember Ihr Wunschmodell beim Opel Doczekal Jahresschlussverkauf!!!
Unser Verkaufsteam auf den Standorten 
Güssing, Herr Unger 0664/2068847
Oberwart, Herr Robert Weinhofer 0664/1569990
Oberwart, Herr Alfred Szabo 0664/4247509
St. Johann/Haide, Herr Hörtner 0664/5112688
freut sich auf Ihren Besuch!!!
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142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3738EF-EB12-4EC0-B0B9-EA28B76DD2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518961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8639C-5BD8-4543-9C06-F8D6972E8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- 3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369745-CCEE-4FFF-B60D-D21748A4AB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9986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20808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2114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1995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0083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6072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2305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0441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6396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875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- 2017-11-17 20:55:00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❗ Einfach 🔝 dieser Gebrauchtwagen❗
HYUNDAI iX35 Premium ALLRAD, 136PS Diesel
ERSTBESITZ
Erstzulassung: 2/2014
Kilometer: 50.980
Farbe: grau
TOP-Preis: € 18.990,--
Auskünfte bei Herrn Mario Hörtner unter 0664/5112688 oder hier https://goo.gl/Fhy5pF
#AutoDoczekal #Gebrauchtwagen #MeinHändlerMeineWerkstatt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713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003B1B-BBEE-4746-910D-2CB0B725BF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977524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4CD82-2752-4F5C-8788-B74F33B75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- 4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F47410-7A49-4D52-8014-32B1FFBBAE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2152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92202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9872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4983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1406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6332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8445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342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3182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72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- 2017-11-17 20:05:00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👉 Gebrauchtwagen-Neuzugang Güssing
Hyundai i40 Premium Automatik, 136PS Diesel
inkl. Klimaautomatik, Parkpilot vo/hi, Kurvenlicht, uvm.
Erstzulassung: 1/2012
Kilometer: 95.100
Farbe: weiß
AKTIONSPREIS: € 12.990,--
Auskünfte bei Herrn Unger unter 0664/2068847 oder hier 👉 https://goo.gl/zzvH2J
#AutoDoczekal #Gebrauchtwagen #MeinHändlerMeineWerkstatt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5167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4CF82A-AB8C-43A6-8AA6-0AE3120042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166568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7832C-798E-4422-A230-75EF169FC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- 5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039885-9C6A-4F2C-9C2C-CAC3F4C1BF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9861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33072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7472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0466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2993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4541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2232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8009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7782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232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- 2017-11-17 19:25:00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⏩ Gebrauchtwagen-Neuzugang Oberwart ⏪
Hyundai i20 Life, 86 PS Benzin
inkl. Pluspaket Life, Alufelgen, Klima, uvm.
Erstzulassung: 3/2013
Kilometer: 51.400
Farbe: weiß
🔝 Preis: € 6.990,--
Weitere Auskünfte erhalten Sie bei Herrn Robert Weinhofer unter 0664/1569990 oder hier https://goo.gl/N4yzkp
#AutoDoczekal #Gebrauchtwagen #MeinHändlerMeineWerkstatt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938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14D132-0289-4A17-850D-9581DA9FDF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520367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4DBC7-F11D-4996-ADAC-639AE64B8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- 6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3149F8-2A8F-4EA4-8479-625469BE05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6629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45171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2009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8430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5133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1774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8002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7485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0598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181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- 2017-11-17 15:20:00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‼️ TOP Gebrauchtwagen ‼️
Opel Astra Cosmo, 130PS Diesel
inkl. NAVI 900, AFL Licht, Klimaautomatik, Flexride, uvm.
Erstzulassung: 2/2013
Kilometer: 74.740
Farbe: braun
SCHNÄPPCHENPREIS: € 12.490,--
Auskünfte bei Herrn Robert Weinhofer unter 0664/1569990 oder ➡️ https://goo.gl/aJGTZB
#AutoDoczekal #Gebrauchtwagen #MeinHändlerMeineWerkstatt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1616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3DF4A-567C-4C90-B19E-488C0FA452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909239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88873-018B-4350-B55A-DD701E33E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- 7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FE2209-6AD5-466C-B922-89A8C950F4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62387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1970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6203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6523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1465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4856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603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5061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0939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28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- 2017-11-17 07:15:56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⏩ Jungwagen-Neuzugang in Güssing
Opel Mokka Cosmo Allrad, 140PS Benzin
Topausstattung inkl. Navi 950 Europa, AFL-Licht, Rückfahrkamera, Winterpaket, uvm.
Erstzulassung: 3/2017
Kilometer: 3.850
Farbe: argonsilber
Neupreis: € 32.124,--
🔝-Aktionspreis: 23.990,--
Auskünfte erhalten Sie bei Herrn Unger unter 0664/2068847 oder hier 👉 https://goo.gl/WXinPb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513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B50BE-E687-4EFB-8258-E4ADAA3742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4055520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E09FA-62F7-4EC5-9440-DBA535B15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- 8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5A3AD6-FE98-4606-821E-A082E92DF0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663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90284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8743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0541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2893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0478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6407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892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2312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315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- 2017-11-17 07:05:25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👉 Gebrauchtwagen-Neuzugang in Güssing
Topausgestatteter Opel Insignia ST Cosmo
inkl. Navi, Xenon, Klimaautomatik, Frontkamera uvm.
Erstzulassung: 6/2013
Kilometer: 90.700
Farbe: ozeanblau
🔝-Preis: € 15.990,--
Weitere Infos erhalten Sie bei unserem Verkaufsberater Herrn Unger unter 0664/2068847 oder ➡️ https://goo.gl/WaCZfK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285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B7769-69D8-41B5-9DE4-5804255B92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43063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BCAB0-BB70-404B-894F-71DA0EFE7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- 9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3B1504-B5C3-41A6-8825-CD2631B675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3940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9866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0114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1101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8774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1976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9074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195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4899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777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- 2017-11-14 16:51:40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Noch bis zum 23. November haben wir bei unserer Nutzfahrzeugausstellung in Oberwart zahlreiche Sondermodelle ausgestellt. Zu sehen sind zB der Opel Movano als Voll-Alu Dreiseitenkipper, als Pritsche mit 4x4 Allrad oder mit Leichtbaukoffer, der Opel Vivaro mit Voll-Alu Pritsche oder als hochspezialisiertes Kühlfahrzeug.
Terminvereinbarungen und Fragen jederzeit bei unserem Nutzfahrzeug-Spezialisten Robert Weinhofer unter 0664-1569990 oder r.weinhofer@auto-doczekal.at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938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- 2017-11-10 16:30:00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 neuer Crossover SUV ⚡️ mit vielen Design und Premium-Innovationen!
Schreib uns deine Wünsche, wir helfen dir gerne bei der #Konfiguration und organisieren eine #Probefahrt an einem unserer Standorte in Güssing, Oberwart oder St. Johann/Haide! ✍🏻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066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45FA8-ED3C-4E92-86FF-54E4EF8BE9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582441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87A6A-A429-43C8-89B6-C13CA613D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- 10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C09FA3-74E0-405A-B80E-5FA4BC4A83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8323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14575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8980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1536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5787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1946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4849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4836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9402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319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- 2017-11-09 16:30:00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🏔 🛣 Opel Grandland X Gewinnspiel 🛣 🏔
Das Abenteuer ruft dich! Der neue Opel Grandland X ist die Antwort. Wir laden dich ein, das Kraftpaket für ein ganzes  Wochenende lang ausgiebig zu testen. Unter allen LIKES 👍🏻 und KOMMENTAREN ✍🏻 verlosen wir ein Testwochenende mit einem neuen Opel Grandland X!
Und weil die Zukunft uns allen gehört, schreib in den Kommentaren wer dich an dem Wochenende begleiten soll 😃  PS: Den Grandland X gibt es schon ab € 22.000,- ⚡️
#diezukunftgehörtallen
---
Facebook steht mit diesem Gewinnspiel in keinerlei Verbindung und steht nicht als Ansprechpartner für das jeweilige Gewinnspiel zur Verfügung. Auto Doczekal GmbH, Güssing (www.http://auto-doczekal.at/)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33.7708%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482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E8966C-A299-4AD7-92BF-D011A30F5D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735673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78BF5-8355-4A56-9349-810E2030E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- 11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87C0D6-6A50-46FA-BB6F-AD7B594739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1831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91141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1185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6287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1112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4207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1678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5903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2402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598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- 2017-11-09 07:04:30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Mokka X ist nur eines der Crossover-Modell-Highlights, die Sie bei den Opel X-Days bei #AutoDoczekal erleben und testen können! Kommen Sie vorbei und überzeugen Sie sich von unseren tollen X-Modellen!
https://goo.gl/TSFmdA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3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- 2017-11-08 11:06:20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Heute durften wir in Güssing an Johann Frisch einen neuen #Suzuki #Vitara Allrad übergeben!
Das gesamte Team von #AutoDoczekal wünscht viel Freude und Spaß mit dem Vitara.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1.8535%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42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92C08-F43E-4C01-81C0-AE249C600A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4698008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04FF0-EDCD-481B-92ED-AAD26F797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61C99A-603F-409A-9B0B-CAA622452C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9610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45869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8078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8844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356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1522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1568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9830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7176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59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- 2017-11-30 11:33:43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❄️❄️ Fotoshooting mit unserem Vorführwagen #Suzuki #Vitara Allrad auf einer Skipiste in Haus im Ennstal ❄️❄️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089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009296-B09B-4CC6-B08B-FC67CE0308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2307243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20BF8-CC1F-4ABC-AFE6-FEF0521E7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AA2006-F964-454E-BBB5-CFA4E6FE7D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9808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92023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5586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4487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4726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2320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0708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7634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0023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83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- 2017-11-22 20:10:00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👉 TIEFER WINTER - TIEFSTE PREISE bei OPEL DOCZEKAL
🔝 Jetzt bis zu -28% auf lagernde Top-Modelle‼️
Kurz vorm Jahreswechsel erwartet Sie bei #Opel #Doczekal noch ein wahres Feuerwerk der Angebote: Denn beim Opel Jahresschlussverkauf haben wir unsere Preise für Sie eiskalt reduziert! Entdecken Sie viele Top-Modelle mit sensationellem Preisvorteil von bis zu -28% 😮😮
Entdecken Sie Opel Highlights wie den coolen Opel Corsa. Aber auch andere Bestseller und Lieblinge warten darauf, zum 🔝-Preis heimgefahren zu werden, wie etwa der abenteuerlustige MOKKA X, der familienfreundliche ZAFIRA oder auch der neue CROSSLAND - aber nur solange der Vorrat reicht! 
Holen Sie sich jetzt bis 31. Dezember Ihr Wunschmodell beim Opel Doczekal Jahresschlussverkauf!!!
Unser Verkaufsteam auf den Standorten 
Güssing, Herr Unger 0664/2068847
Oberwart, Herr Robert Weinhofer 0664/1569990
Oberwart, Herr Alfred Szabo 0664/4247509
St. Johann/Haide, Herr Hörtner 0664/5112688
freut sich auf Ihren Besuch!!!
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084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1FB07D-1EF5-44A7-A475-784FC920C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1629683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7C84-8543-4C0A-A727-47602B1EE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9CDB4D-34D6-4F69-9E9F-CAB4C73F10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8930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30390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0558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315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3875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7918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5700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0699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3258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03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- 2017-11-17 20:55:00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❗ Einfach 🔝 dieser Gebrauchtwagen❗
HYUNDAI iX35 Premium ALLRAD, 136PS Diesel
ERSTBESITZ
Erstzulassung: 2/2014
Kilometer: 50.980
Farbe: grau
TOP-Preis: € 18.990,--
Auskünfte bei Herrn Mario Hörtner unter 0664/5112688 oder hier https://goo.gl/Fhy5pF
#AutoDoczekal #Gebrauchtwagen #MeinHändlerMeineWerkstatt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669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1C7606-9618-49CA-A2D7-8C0C65BBB8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4214754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680E7-DC78-4220-84B1-DB50E9516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3836B0-ACEC-43C9-B947-D63931C68A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1022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85333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6444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2263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736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8373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1751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0194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696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79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- 2017-11-17 20:05:00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👉 Gebrauchtwagen-Neuzugang Güssing
Hyundai i40 Premium Automatik, 136PS Diesel
inkl. Klimaautomatik, Parkpilot vo/hi, Kurvenlicht, uvm.
Erstzulassung: 1/2012
Kilometer: 95.100
Farbe: weiß
AKTIONSPREIS: € 12.990,--
Auskünfte bei Herrn Unger unter 0664/2068847 oder hier 👉 https://goo.gl/zzvH2J
#AutoDoczekal #Gebrauchtwagen #MeinHändlerMeineWerkstatt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672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7CA1AD-CB97-4EE6-BDAD-3B990813AD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7100986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39FFE-E98B-4623-A7C2-74E59A1D2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A7A607-08BF-4B53-B581-DCCEBE37AA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9766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40321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0050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8300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553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5045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314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3546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3226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718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- 2017-11-17 19:25:00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⏩ Gebrauchtwagen-Neuzugang Oberwart ⏪
Hyundai i20 Life, 86 PS Benzin
inkl. Pluspaket Life, Alufelgen, Klima, uvm.
Erstzulassung: 3/2013
Kilometer: 51.400
Farbe: weiß
🔝 Preis: € 6.990,--
Weitere Auskünfte erhalten Sie bei Herrn Robert Weinhofer unter 0664/1569990 oder hier https://goo.gl/N4yzkp
#AutoDoczekal #Gebrauchtwagen #MeinHändlerMeineWerkstatt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579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C2C287-9BB7-4883-9194-06205737B7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831641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C0102-A7D3-4A95-BE4D-8223E8597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66ADA7-5450-44B6-8C90-FB9CABCA62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8126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2990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9635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9287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023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4158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2441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7921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2267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784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- 2017-11-17 15:20:00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‼️ TOP Gebrauchtwagen ‼️
Opel Astra Cosmo, 130PS Diesel
inkl. NAVI 900, AFL Licht, Klimaautomatik, Flexride, uvm.
Erstzulassung: 2/2013
Kilometer: 74.740
Farbe: braun
SCHNÄPPCHENPREIS: € 12.490,--
Auskünfte bei Herrn Robert Weinhofer unter 0664/1569990 oder ➡️ https://goo.gl/aJGTZB
#AutoDoczekal #Gebrauchtwagen #MeinHändlerMeineWerkstatt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932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18F2F3-4A61-4959-8D06-8B771C102A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4125129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BBF34-9378-49AE-81DE-50CA0729F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72F648-3B4F-45EE-A775-77717917AC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7788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89232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4161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9324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3445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2692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7777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6765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5895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736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- 2017-11-17 07:15:56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⏩ Jungwagen-Neuzugang in Güssing
Opel Mokka Cosmo Allrad, 140PS Benzin
Topausstattung inkl. Navi 950 Europa, AFL-Licht, Rückfahrkamera, Winterpaket, uvm.
Erstzulassung: 3/2017
Kilometer: 3.850
Farbe: argonsilber
Neupreis: € 32.124,--
🔝-Aktionspreis: 23.990,--
Auskünfte erhalten Sie bei Herrn Unger unter 0664/2068847 oder hier 👉 https://goo.gl/WXinPb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442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65D41C-357B-45C7-A4B2-7AB7829A36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1434358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8AB8E-77A6-45DD-BB83-DC46B241F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2ACE63-8092-44E5-B589-0F5D3270FF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6293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19201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1523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4438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131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5840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871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6740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0319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472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- 2017-11-17 07:05:25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👉 Gebrauchtwagen-Neuzugang in Güssing
Topausgestatteter Opel Insignia ST Cosmo
inkl. Navi, Xenon, Klimaautomatik, Frontkamera uvm.
Erstzulassung: 6/2013
Kilometer: 90.700
Farbe: ozeanblau
🔝-Preis: € 15.990,--
Weitere Infos erhalten Sie bei unserem Verkaufsberater Herrn Unger unter 0664/2068847 oder ➡️ https://goo.gl/WaCZfK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326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C182AA-5C92-4D4A-A152-4B574BE5B5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9345019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BC86A-4E5F-4936-98D6-8496A09BE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953F9C-6568-44C4-9F76-E4E90A723E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1080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97246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5858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2590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2728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2640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4615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6588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718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028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- 2017-11-14 16:51:40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Noch bis zum 23. November haben wir bei unserer Nutzfahrzeugausstellung in Oberwart zahlreiche Sondermodelle ausgestellt. Zu sehen sind zB der Opel Movano als Voll-Alu Dreiseitenkipper, als Pritsche mit 4x4 Allrad oder mit Leichtbaukoffer, der Opel Vivaro mit Voll-Alu Pritsche oder als hochspezialisiertes Kühlfahrzeug.
Terminvereinbarungen und Fragen jederzeit bei unserem Nutzfahrzeug-Spezialisten Robert Weinhofer unter 0664-1569990 oder r.weinhofer@auto-doczekal.at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148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- 2017-11-10 16:30:00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 neuer Crossover SUV ⚡️ mit vielen Design und Premium-Innovationen!
Schreib uns deine Wünsche, wir helfen dir gerne bei der #Konfiguration und organisieren eine #Probefahrt an einem unserer Standorte in Güssing, Oberwart oder St. Johann/Haide! ✍🏻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729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95155-66FF-400E-8D99-2D8E64EE39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3678155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A41A8-6EFD-4BDD-AC3B-A23C7BBA3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0B7620-0F62-4C06-A21A-39D692F9BE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1794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38914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2027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1701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7325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2531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5186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9691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0162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355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- 2017-11-09 16:30:00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🏔 🛣 Opel Grandland X Gewinnspiel 🛣 🏔
Das Abenteuer ruft dich! Der neue Opel Grandland X ist die Antwort. Wir laden dich ein, das Kraftpaket für ein ganzes  Wochenende lang ausgiebig zu testen. Unter allen LIKES 👍🏻 und KOMMENTAREN ✍🏻 verlosen wir ein Testwochenende mit einem neuen Opel Grandland X!
Und weil die Zukunft uns allen gehört, schreib in den Kommentaren wer dich an dem Wochenende begleiten soll 😃  PS: Den Grandland X gibt es schon ab € 22.000,- ⚡️
#diezukunftgehörtallen
---
Facebook steht mit diesem Gewinnspiel in keinerlei Verbindung und steht nicht als Ansprechpartner für das jeweilige Gewinnspiel zur Verfügung. Auto Doczekal GmbH, Güssing (www.http://auto-doczekal.at/)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053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D44074-87C4-46F5-AAB6-0C17501D18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8149674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34662-A7D7-4B6B-B2C3-684BB30BE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5E6F0B-8D52-47CF-851A-40DA483854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6526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85817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4545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1735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4738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158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5825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1422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820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55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- 2017-11-09 07:04:30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Mokka X ist nur eines der Crossover-Modell-Highlights, die Sie bei den Opel X-Days bei #AutoDoczekal erleben und testen können! Kommen Sie vorbei und überzeugen Sie sich von unseren tollen X-Modellen!
https://goo.gl/TSFmdA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2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- 2017-11-08 11:06:20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Heute durften wir in Güssing an Johann Frisch einen neuen #Suzuki #Vitara Allrad übergeben!
Das gesamte Team von #AutoDoczekal wünscht viel Freude und Spaß mit dem Vitara.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155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FA1A2-D4A0-4D64-99F3-6B2114163C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6697246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669F5-8803-470F-A7D0-DB764953A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ECCE58-4B77-4648-B07D-8EE348CE6F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1310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143518-2439-4B61-8B7A-A029CAC514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5D249-E28A-4673-89EF-3C7D6EFED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6789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A0812-9745-4B3D-964D-7DE0310BF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582EE6-9EA1-43BA-A707-46B9ECF642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2831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ECCFD-21E2-4C59-8AF4-4A16CF169E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831A6-B1CB-49B5-A2CE-56D72885B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1733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C1E89-E43A-4DF4-A636-77B11528A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01E430-26F8-41DD-B966-9A262061C8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3547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852A78-E845-4D87-9FC0-23927A0D09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9B8FB7-4932-454A-A126-6DF8CF60A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5627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ECBD7-D6B7-421C-981A-E11D5B279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02851D-A467-4C21-9FD3-2B22B70C37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69322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4AFA79-26F9-4D41-9AA7-B135BE5A68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B7512-CAE1-46AD-821A-DD973A6F4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3670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54F9E-94AD-4060-9B2D-0340A3884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A2F5F1-9289-46DD-832E-AB3FECFFFA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5848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B298BE-843B-4E6A-9859-003A6077F3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A6047-CDBE-4F33-9AF0-564EAE14F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0313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01EE1-0437-403E-86A6-A140B337D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Wichtige Influencer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691D4D-2104-4DEC-BA8C-B15D014903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2184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808285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62245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0976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4683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8334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422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Claudia Heissenberger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128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Sophie Szabo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796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Karl Urschler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145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Natalie Milisics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3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 Wig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75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Michaela Gurtet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429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Christopher Polt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316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Birgit Grundmann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539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Jacqueline Papousek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918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Sebastian Geider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478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B00A9-6A0D-47DB-8A2F-5F08826C04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1989843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A1363-9EDB-4BD0-80EF-C640A2C0F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Wichtige Influencer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E7ABA5-9ABB-4F1F-B7A7-9B7E006CA4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2413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45127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12682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8369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9142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9575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094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Patrick Csandl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23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Josef Gibiser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927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Silke Handel Mazetti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37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Andrea Engelmann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87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Matthias Wanke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017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Matthias Eberl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893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Lisa Jandrisits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96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Tristan Weiss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7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Liesbeth Wachmann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63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Markus Semler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985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023CC-B6E1-4879-96D6-415604569C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0896963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A7AE5-0066-4E33-B12F-F3EF487E8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Wichtige Influencer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8F5190-70B1-4973-83AD-E8B3572F6C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1793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77238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38981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5602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2992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9854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579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Ingrid Thomas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321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Simone Gerger-Taschler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277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Rigo Hans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364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Beatrice Kogler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626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Sabine Delacher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7789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BCBDCA-CA4E-42F4-A92F-6D9FEAA4F0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1179347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46D6C-4B55-4A12-B3F6-E3908C704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4C4995-34B2-48E6-ABDE-1FD8A9A9C0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14889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EE129-DD85-48B0-AC7A-B80E8B7B49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6A2D9-C529-41DD-91D9-7D3FE206B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1891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F97E6-E5D4-477B-B224-251960806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C6296D-E105-42A8-B8F9-4CC5685B97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7037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48F9C-AEDE-4459-904E-CCC41E2162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825DB-5277-45CE-A537-49CD44BD7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146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13DD6-353F-4154-B96D-00AAB865A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9537CE-7010-42DE-AF74-8E213E844D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62447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BC7ED-2128-48E4-A9F1-69CA92FF7D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F16B1-8CB4-413D-B18F-A3480D57B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8954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F8B91-AE40-49C6-9643-6BA72801C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142C23-CBDE-4171-A648-85B8947E8B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73261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878570-E1A5-49B4-8AE5-946B074980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2249B-AB39-4ABD-B275-84C395B34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2501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422BF-C3EC-4874-AA70-162294EC9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68ACF0-A1D1-4292-B9C6-A21145FC5C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3398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D1FBBA-5009-4264-8830-85325BE018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F1E15-7DF0-43F9-B687-3D65E5A2F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2834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18519-61E4-459D-BCB3-79912394B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B63DE7-2336-4098-ACFE-053C475926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88536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786487-229E-4ECD-9965-47C7D7DBAF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972A9-7165-4973-A3A4-7FE22BA29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994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304D5-D2D4-4A41-AFBC-0FEEB6739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Direktnachrichten von Usern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E5BD90-E459-4C0B-A9B0-BF857EB255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9035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35687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61347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00741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8299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921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Auto Doczekal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Verena Dunst - 2017-11-03 09:45:37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Vielen Dank Frau Landesrätin!!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11/04/2017 11:00:25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470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53F86-E23D-4150-A705-2307573262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2637766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F3E9B-3477-4329-AA17-14E192591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6E4794-2FD0-4D3E-A728-48935AF991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6293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51FF07-165F-47AB-A07F-7C48AF138D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068214-BCCF-4AA0-91B0-CA5BAC002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6958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A59A7-D4DB-49D4-89F0-AA6EBAAA5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8AB03D-C718-46E8-A43B-F36FD04037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7351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108958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246660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71314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947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914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289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690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09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702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469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541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194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314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220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8E75B-3053-4702-85DD-C4960426DF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40050342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F651A-AE99-4EB3-8AC7-80CE76D8C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0A4C72-F1CA-4100-9E1A-700776F9DE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2912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657037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540959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2274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24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323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272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786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070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733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796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555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913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787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518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1D3B4-03A0-4FB1-80A5-3008E9FB2D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907892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8FDD3-0F2D-4E57-B339-016E1718C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B9DC22-7153-4630-959B-47D4ACC82D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8269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493815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415892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85612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363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403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374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567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253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042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E43854-D987-4B33-8865-243A94C590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887696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076DB-B1F7-4072-810C-70A5DA265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4604E8-F7DD-4A35-AC14-1870EFB2CC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1137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429776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051554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41684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906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429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883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509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838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14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9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483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653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077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720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BB686-550A-4685-94E6-A34B8EB31C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41275922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63C65-4B75-4F87-9342-75D4317B7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67816E-5F05-478F-86FE-B90468A6DE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7508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284253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064371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50021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856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70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073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242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001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770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128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88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730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792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261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13FF31-4010-4BAF-932D-F004A898BB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6565943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44B26-C6E6-473A-B1F0-C61C78939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03D921-D2F4-4C7B-8B2B-863FC661B1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9872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995433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973040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83362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736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090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756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830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936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159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2B0F5F-4F61-4B5B-954A-00E7E65CBD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40866877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578A4-A3EC-4A54-8775-60CD05EE7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840CB3-016B-4F4A-B9CA-4A22625A7D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52575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21806-AC1B-432F-B349-723AC45AD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FEB63-6A9D-454C-BE52-DDA858931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1340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1677</Words>
  <Application>Microsoft Office PowerPoint</Application>
  <PresentationFormat>On-screen Show (4:3)</PresentationFormat>
  <Paragraphs>876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Arial</vt:lpstr>
      <vt:lpstr>Calibri</vt:lpstr>
      <vt:lpstr>quintly_template</vt:lpstr>
      <vt:lpstr>Facebook Page Report</vt:lpstr>
      <vt:lpstr>Wichtigste Werte (KPI's)</vt:lpstr>
      <vt:lpstr>Fans (Übersicht)</vt:lpstr>
      <vt:lpstr>Key Metrics Table w. User Post RR</vt:lpstr>
      <vt:lpstr>Facebook Fans Total</vt:lpstr>
      <vt:lpstr>Fanwachstum</vt:lpstr>
      <vt:lpstr>Verlorene Fans</vt:lpstr>
      <vt:lpstr>Eigene Beiträge (Postings) - 1 of 11</vt:lpstr>
      <vt:lpstr>Eigene Beiträge (Postings) - 2 of 11</vt:lpstr>
      <vt:lpstr>Eigene Beiträge (Postings) - 3 of 11</vt:lpstr>
      <vt:lpstr>Eigene Beiträge (Postings) - 4 of 11</vt:lpstr>
      <vt:lpstr>Eigene Beiträge (Postings) - 5 of 11</vt:lpstr>
      <vt:lpstr>Eigene Beiträge (Postings) - 6 of 11</vt:lpstr>
      <vt:lpstr>Eigene Beiträge (Postings) - 7 of 11</vt:lpstr>
      <vt:lpstr>Eigene Beiträge (Postings) - 8 of 11</vt:lpstr>
      <vt:lpstr>Eigene Beiträge (Postings) - 9 of 11</vt:lpstr>
      <vt:lpstr>Eigene Beiträge (Postings) - 10 of 11</vt:lpstr>
      <vt:lpstr>Eigene Beiträge (Postings) - 11 of 11</vt:lpstr>
      <vt:lpstr>Eigene Beiträge (Postings) + Reactions - 1 of 11</vt:lpstr>
      <vt:lpstr>Eigene Beiträge (Postings) + Reactions - 2 of 11</vt:lpstr>
      <vt:lpstr>Eigene Beiträge (Postings) + Reactions - 3 of 11</vt:lpstr>
      <vt:lpstr>Eigene Beiträge (Postings) + Reactions - 4 of 11</vt:lpstr>
      <vt:lpstr>Eigene Beiträge (Postings) + Reactions - 5 of 11</vt:lpstr>
      <vt:lpstr>Eigene Beiträge (Postings) + Reactions - 6 of 11</vt:lpstr>
      <vt:lpstr>Eigene Beiträge (Postings) + Reactions - 7 of 11</vt:lpstr>
      <vt:lpstr>Eigene Beiträge (Postings) + Reactions - 8 of 11</vt:lpstr>
      <vt:lpstr>Eigene Beiträge (Postings) + Reactions - 9 of 11</vt:lpstr>
      <vt:lpstr>Eigene Beiträge (Postings) + Reactions - 10 of 11</vt:lpstr>
      <vt:lpstr>Eigene Beiträge (Postings) + Reactions - 11 of 11</vt:lpstr>
      <vt:lpstr>Postings/Wochentag</vt:lpstr>
      <vt:lpstr>Interaktionsrate</vt:lpstr>
      <vt:lpstr>Postingtypen (Verteilung)</vt:lpstr>
      <vt:lpstr>Interaktionsrate/Postingtyp</vt:lpstr>
      <vt:lpstr>Antwortzeit</vt:lpstr>
      <vt:lpstr>Wichtige Influencer - 1 of 3</vt:lpstr>
      <vt:lpstr>Wichtige Influencer - 2 of 3</vt:lpstr>
      <vt:lpstr>Wichtige Influencer - 3 of 3</vt:lpstr>
      <vt:lpstr>Facebook Check Ins</vt:lpstr>
      <vt:lpstr>Fan Demographie</vt:lpstr>
      <vt:lpstr>Impressionen</vt:lpstr>
      <vt:lpstr>Reichweite</vt:lpstr>
      <vt:lpstr>Engagierte User</vt:lpstr>
      <vt:lpstr>Page Views</vt:lpstr>
      <vt:lpstr>Direktnachrichten von Usern</vt:lpstr>
      <vt:lpstr>Page Fans Online</vt:lpstr>
      <vt:lpstr>FB Insights - Daily Impressions - 1 of 3</vt:lpstr>
      <vt:lpstr>FB Insights - Daily Impressions - 2 of 3</vt:lpstr>
      <vt:lpstr>FB Insights - Daily Impressions - 3 of 3</vt:lpstr>
      <vt:lpstr>FB Insights - Daily Reach - 1 of 3</vt:lpstr>
      <vt:lpstr>FB Insights - Daily Reach - 2 of 3</vt:lpstr>
      <vt:lpstr>FB Insights - Daily Reach - 3 of 3</vt:lpstr>
      <vt:lpstr>Facebook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2017-12-03T18:06:01Z</dcterms:created>
  <dcterms:modified xsi:type="dcterms:W3CDTF">2017-12-03T18:07:08Z</dcterms:modified>
</cp:coreProperties>
</file>