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309</c:v>
                </c:pt>
                <c:pt idx="1">
                  <c:v>309</c:v>
                </c:pt>
                <c:pt idx="2">
                  <c:v>311</c:v>
                </c:pt>
                <c:pt idx="3">
                  <c:v>312</c:v>
                </c:pt>
                <c:pt idx="4">
                  <c:v>330</c:v>
                </c:pt>
                <c:pt idx="5">
                  <c:v>343</c:v>
                </c:pt>
                <c:pt idx="6">
                  <c:v>360</c:v>
                </c:pt>
                <c:pt idx="7">
                  <c:v>372</c:v>
                </c:pt>
                <c:pt idx="8">
                  <c:v>381</c:v>
                </c:pt>
                <c:pt idx="9">
                  <c:v>394</c:v>
                </c:pt>
                <c:pt idx="10">
                  <c:v>400</c:v>
                </c:pt>
                <c:pt idx="11">
                  <c:v>409</c:v>
                </c:pt>
                <c:pt idx="12">
                  <c:v>416</c:v>
                </c:pt>
                <c:pt idx="13">
                  <c:v>421</c:v>
                </c:pt>
                <c:pt idx="14">
                  <c:v>431</c:v>
                </c:pt>
                <c:pt idx="15">
                  <c:v>438</c:v>
                </c:pt>
                <c:pt idx="16">
                  <c:v>444</c:v>
                </c:pt>
                <c:pt idx="17">
                  <c:v>450</c:v>
                </c:pt>
                <c:pt idx="18">
                  <c:v>457</c:v>
                </c:pt>
                <c:pt idx="19">
                  <c:v>459</c:v>
                </c:pt>
                <c:pt idx="20">
                  <c:v>459</c:v>
                </c:pt>
                <c:pt idx="21">
                  <c:v>459</c:v>
                </c:pt>
                <c:pt idx="22">
                  <c:v>459</c:v>
                </c:pt>
                <c:pt idx="23">
                  <c:v>458</c:v>
                </c:pt>
                <c:pt idx="24">
                  <c:v>457</c:v>
                </c:pt>
                <c:pt idx="25">
                  <c:v>457</c:v>
                </c:pt>
                <c:pt idx="26">
                  <c:v>457</c:v>
                </c:pt>
                <c:pt idx="27">
                  <c:v>457</c:v>
                </c:pt>
                <c:pt idx="28">
                  <c:v>457</c:v>
                </c:pt>
                <c:pt idx="29">
                  <c:v>459</c:v>
                </c:pt>
                <c:pt idx="30">
                  <c:v>459</c:v>
                </c:pt>
              </c:numCache>
            </c:numRef>
          </c:val>
          <c:smooth val="0"/>
          <c:extLst>
            <c:ext xmlns:c16="http://schemas.microsoft.com/office/drawing/2014/chart" uri="{C3380CC4-5D6E-409C-BE32-E72D297353CC}">
              <c16:uniqueId val="{00000000-2473-4CBC-8994-5A7EC9A8928E}"/>
            </c:ext>
          </c:extLst>
        </c:ser>
        <c:dLbls>
          <c:showLegendKey val="0"/>
          <c:showVal val="0"/>
          <c:showCatName val="0"/>
          <c:showSerName val="0"/>
          <c:showPercent val="0"/>
          <c:showBubbleSize val="0"/>
        </c:dLbls>
        <c:smooth val="0"/>
        <c:axId val="362554464"/>
        <c:axId val="362550200"/>
      </c:lineChart>
      <c:dateAx>
        <c:axId val="362554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0200"/>
        <c:crosses val="autoZero"/>
        <c:auto val="1"/>
        <c:lblOffset val="100"/>
        <c:baseTimeUnit val="days"/>
      </c:dateAx>
      <c:valAx>
        <c:axId val="36255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2</c:v>
                </c:pt>
                <c:pt idx="4">
                  <c:v>18</c:v>
                </c:pt>
                <c:pt idx="5">
                  <c:v>8</c:v>
                </c:pt>
                <c:pt idx="6">
                  <c:v>13</c:v>
                </c:pt>
                <c:pt idx="7">
                  <c:v>18</c:v>
                </c:pt>
                <c:pt idx="8">
                  <c:v>8</c:v>
                </c:pt>
                <c:pt idx="9">
                  <c:v>13</c:v>
                </c:pt>
                <c:pt idx="10">
                  <c:v>8</c:v>
                </c:pt>
                <c:pt idx="11">
                  <c:v>4</c:v>
                </c:pt>
                <c:pt idx="12">
                  <c:v>12</c:v>
                </c:pt>
                <c:pt idx="13">
                  <c:v>6</c:v>
                </c:pt>
                <c:pt idx="14">
                  <c:v>9</c:v>
                </c:pt>
                <c:pt idx="15">
                  <c:v>8</c:v>
                </c:pt>
                <c:pt idx="16">
                  <c:v>5</c:v>
                </c:pt>
                <c:pt idx="17">
                  <c:v>8</c:v>
                </c:pt>
                <c:pt idx="18">
                  <c:v>6</c:v>
                </c:pt>
                <c:pt idx="19">
                  <c:v>4</c:v>
                </c:pt>
                <c:pt idx="20">
                  <c:v>0</c:v>
                </c:pt>
                <c:pt idx="21">
                  <c:v>0</c:v>
                </c:pt>
                <c:pt idx="22">
                  <c:v>0</c:v>
                </c:pt>
                <c:pt idx="23">
                  <c:v>0</c:v>
                </c:pt>
                <c:pt idx="24">
                  <c:v>-2</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0-CB47-4D5E-9FCB-D0AD793F17AC}"/>
            </c:ext>
          </c:extLst>
        </c:ser>
        <c:dLbls>
          <c:showLegendKey val="0"/>
          <c:showVal val="0"/>
          <c:showCatName val="0"/>
          <c:showSerName val="0"/>
          <c:showPercent val="0"/>
          <c:showBubbleSize val="0"/>
        </c:dLbls>
        <c:smooth val="0"/>
        <c:axId val="362559056"/>
        <c:axId val="362560040"/>
      </c:lineChart>
      <c:dateAx>
        <c:axId val="36255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60040"/>
        <c:crosses val="autoZero"/>
        <c:auto val="1"/>
        <c:lblOffset val="100"/>
        <c:baseTimeUnit val="days"/>
      </c:dateAx>
      <c:valAx>
        <c:axId val="36256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1</c:v>
                </c:pt>
                <c:pt idx="10">
                  <c:v>1</c:v>
                </c:pt>
                <c:pt idx="11">
                  <c:v>0</c:v>
                </c:pt>
                <c:pt idx="12">
                  <c:v>0</c:v>
                </c:pt>
                <c:pt idx="13">
                  <c:v>0</c:v>
                </c:pt>
                <c:pt idx="14">
                  <c:v>1</c:v>
                </c:pt>
                <c:pt idx="15">
                  <c:v>1</c:v>
                </c:pt>
                <c:pt idx="16">
                  <c:v>1</c:v>
                </c:pt>
                <c:pt idx="17">
                  <c:v>1</c:v>
                </c:pt>
                <c:pt idx="18">
                  <c:v>0</c:v>
                </c:pt>
                <c:pt idx="19">
                  <c:v>0</c:v>
                </c:pt>
                <c:pt idx="20">
                  <c:v>0</c:v>
                </c:pt>
                <c:pt idx="21">
                  <c:v>0</c:v>
                </c:pt>
                <c:pt idx="22">
                  <c:v>0</c:v>
                </c:pt>
                <c:pt idx="23">
                  <c:v>1</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7C9-4A4F-8BDD-49630D2715E8}"/>
            </c:ext>
          </c:extLst>
        </c:ser>
        <c:dLbls>
          <c:showLegendKey val="0"/>
          <c:showVal val="0"/>
          <c:showCatName val="0"/>
          <c:showSerName val="0"/>
          <c:showPercent val="0"/>
          <c:showBubbleSize val="0"/>
        </c:dLbls>
        <c:smooth val="0"/>
        <c:axId val="357073304"/>
        <c:axId val="357071992"/>
      </c:lineChart>
      <c:dateAx>
        <c:axId val="35707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1992"/>
        <c:crosses val="autoZero"/>
        <c:auto val="1"/>
        <c:lblOffset val="100"/>
        <c:baseTimeUnit val="days"/>
      </c:dateAx>
      <c:valAx>
        <c:axId val="35707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1</c:v>
                </c:pt>
                <c:pt idx="4">
                  <c:v>0</c:v>
                </c:pt>
                <c:pt idx="5">
                  <c:v>0</c:v>
                </c:pt>
                <c:pt idx="6">
                  <c:v>0</c:v>
                </c:pt>
              </c:numCache>
            </c:numRef>
          </c:val>
          <c:extLst>
            <c:ext xmlns:c16="http://schemas.microsoft.com/office/drawing/2014/chart" uri="{C3380CC4-5D6E-409C-BE32-E72D297353CC}">
              <c16:uniqueId val="{00000000-24AD-4D9D-A612-B156C53EBAA6}"/>
            </c:ext>
          </c:extLst>
        </c:ser>
        <c:dLbls>
          <c:showLegendKey val="0"/>
          <c:showVal val="0"/>
          <c:showCatName val="0"/>
          <c:showSerName val="0"/>
          <c:showPercent val="0"/>
          <c:showBubbleSize val="0"/>
        </c:dLbls>
        <c:gapWidth val="219"/>
        <c:overlap val="-27"/>
        <c:axId val="357118568"/>
        <c:axId val="357120208"/>
      </c:barChart>
      <c:catAx>
        <c:axId val="35711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0208"/>
        <c:crosses val="autoZero"/>
        <c:auto val="1"/>
        <c:lblAlgn val="ctr"/>
        <c:lblOffset val="100"/>
        <c:noMultiLvlLbl val="0"/>
      </c:catAx>
      <c:valAx>
        <c:axId val="35712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1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15.806451612903</c:v>
                </c:pt>
                <c:pt idx="3">
                  <c:v>0</c:v>
                </c:pt>
                <c:pt idx="4">
                  <c:v>0</c:v>
                </c:pt>
                <c:pt idx="5">
                  <c:v>0</c:v>
                </c:pt>
                <c:pt idx="6">
                  <c:v>0</c:v>
                </c:pt>
                <c:pt idx="7">
                  <c:v>0</c:v>
                </c:pt>
                <c:pt idx="8">
                  <c:v>0</c:v>
                </c:pt>
                <c:pt idx="9">
                  <c:v>0</c:v>
                </c:pt>
                <c:pt idx="10">
                  <c:v>8.9058524173027998</c:v>
                </c:pt>
                <c:pt idx="11">
                  <c:v>4.7619047619048001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B49-48F0-A11B-2FEFFF68BC25}"/>
            </c:ext>
          </c:extLst>
        </c:ser>
        <c:dLbls>
          <c:showLegendKey val="0"/>
          <c:showVal val="0"/>
          <c:showCatName val="0"/>
          <c:showSerName val="0"/>
          <c:showPercent val="0"/>
          <c:showBubbleSize val="0"/>
        </c:dLbls>
        <c:smooth val="0"/>
        <c:axId val="357124800"/>
        <c:axId val="357125784"/>
      </c:lineChart>
      <c:dateAx>
        <c:axId val="35712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5784"/>
        <c:crosses val="autoZero"/>
        <c:auto val="1"/>
        <c:lblOffset val="100"/>
        <c:baseTimeUnit val="days"/>
      </c:dateAx>
      <c:valAx>
        <c:axId val="35712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2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3</c:v>
                </c:pt>
              </c:numCache>
            </c:numRef>
          </c:val>
          <c:extLst>
            <c:ext xmlns:c16="http://schemas.microsoft.com/office/drawing/2014/chart" uri="{C3380CC4-5D6E-409C-BE32-E72D297353CC}">
              <c16:uniqueId val="{00000000-47DA-4183-806F-838B319F9B48}"/>
            </c:ext>
          </c:extLst>
        </c:ser>
        <c:dLbls>
          <c:showLegendKey val="0"/>
          <c:showVal val="0"/>
          <c:showCatName val="0"/>
          <c:showSerName val="0"/>
          <c:showPercent val="0"/>
          <c:showBubbleSize val="0"/>
        </c:dLbls>
        <c:gapWidth val="150"/>
        <c:overlap val="100"/>
        <c:axId val="357071664"/>
        <c:axId val="357067072"/>
      </c:barChart>
      <c:catAx>
        <c:axId val="35707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7072"/>
        <c:crosses val="autoZero"/>
        <c:auto val="1"/>
        <c:lblAlgn val="ctr"/>
        <c:lblOffset val="100"/>
        <c:noMultiLvlLbl val="0"/>
      </c:catAx>
      <c:valAx>
        <c:axId val="357067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9.7699675099710994</c:v>
                </c:pt>
                <c:pt idx="3">
                  <c:v>0</c:v>
                </c:pt>
                <c:pt idx="4">
                  <c:v>0</c:v>
                </c:pt>
                <c:pt idx="5">
                  <c:v>0</c:v>
                </c:pt>
                <c:pt idx="6">
                  <c:v>0</c:v>
                </c:pt>
              </c:numCache>
            </c:numRef>
          </c:val>
          <c:extLst>
            <c:ext xmlns:c16="http://schemas.microsoft.com/office/drawing/2014/chart" uri="{C3380CC4-5D6E-409C-BE32-E72D297353CC}">
              <c16:uniqueId val="{00000000-EF82-4CD8-A944-C9D6F1E6C279}"/>
            </c:ext>
          </c:extLst>
        </c:ser>
        <c:dLbls>
          <c:showLegendKey val="0"/>
          <c:showVal val="0"/>
          <c:showCatName val="0"/>
          <c:showSerName val="0"/>
          <c:showPercent val="0"/>
          <c:showBubbleSize val="0"/>
        </c:dLbls>
        <c:gapWidth val="219"/>
        <c:overlap val="-27"/>
        <c:axId val="357065104"/>
        <c:axId val="357069696"/>
      </c:barChart>
      <c:catAx>
        <c:axId val="35706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9696"/>
        <c:crosses val="autoZero"/>
        <c:auto val="1"/>
        <c:lblAlgn val="ctr"/>
        <c:lblOffset val="100"/>
        <c:noMultiLvlLbl val="0"/>
      </c:catAx>
      <c:valAx>
        <c:axId val="35706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5F3-41CC-A236-067D350427A2}"/>
            </c:ext>
          </c:extLst>
        </c:ser>
        <c:dLbls>
          <c:showLegendKey val="0"/>
          <c:showVal val="0"/>
          <c:showCatName val="0"/>
          <c:showSerName val="0"/>
          <c:showPercent val="0"/>
          <c:showBubbleSize val="0"/>
        </c:dLbls>
        <c:gapWidth val="219"/>
        <c:overlap val="-27"/>
        <c:axId val="357085440"/>
        <c:axId val="357082160"/>
      </c:barChart>
      <c:catAx>
        <c:axId val="35708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2160"/>
        <c:crosses val="autoZero"/>
        <c:auto val="1"/>
        <c:lblAlgn val="ctr"/>
        <c:lblOffset val="100"/>
        <c:noMultiLvlLbl val="0"/>
      </c:catAx>
      <c:valAx>
        <c:axId val="35708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4">
                  <c:v>133</c:v>
                </c:pt>
                <c:pt idx="5">
                  <c:v>133</c:v>
                </c:pt>
                <c:pt idx="6">
                  <c:v>133</c:v>
                </c:pt>
                <c:pt idx="7">
                  <c:v>133</c:v>
                </c:pt>
                <c:pt idx="8">
                  <c:v>133</c:v>
                </c:pt>
                <c:pt idx="9">
                  <c:v>133</c:v>
                </c:pt>
                <c:pt idx="10">
                  <c:v>135</c:v>
                </c:pt>
                <c:pt idx="11">
                  <c:v>135</c:v>
                </c:pt>
                <c:pt idx="12">
                  <c:v>135</c:v>
                </c:pt>
                <c:pt idx="13">
                  <c:v>135</c:v>
                </c:pt>
                <c:pt idx="14">
                  <c:v>135</c:v>
                </c:pt>
                <c:pt idx="15">
                  <c:v>135</c:v>
                </c:pt>
                <c:pt idx="16">
                  <c:v>135</c:v>
                </c:pt>
                <c:pt idx="17">
                  <c:v>135</c:v>
                </c:pt>
                <c:pt idx="18">
                  <c:v>135</c:v>
                </c:pt>
                <c:pt idx="19">
                  <c:v>135</c:v>
                </c:pt>
                <c:pt idx="20">
                  <c:v>135</c:v>
                </c:pt>
                <c:pt idx="21">
                  <c:v>135</c:v>
                </c:pt>
                <c:pt idx="22">
                  <c:v>135</c:v>
                </c:pt>
                <c:pt idx="23">
                  <c:v>135</c:v>
                </c:pt>
                <c:pt idx="24">
                  <c:v>135</c:v>
                </c:pt>
                <c:pt idx="25">
                  <c:v>135</c:v>
                </c:pt>
                <c:pt idx="26">
                  <c:v>135</c:v>
                </c:pt>
                <c:pt idx="27">
                  <c:v>136</c:v>
                </c:pt>
                <c:pt idx="28">
                  <c:v>136</c:v>
                </c:pt>
                <c:pt idx="29">
                  <c:v>136</c:v>
                </c:pt>
                <c:pt idx="30">
                  <c:v>136</c:v>
                </c:pt>
              </c:numCache>
            </c:numRef>
          </c:val>
          <c:smooth val="0"/>
          <c:extLst>
            <c:ext xmlns:c16="http://schemas.microsoft.com/office/drawing/2014/chart" uri="{C3380CC4-5D6E-409C-BE32-E72D297353CC}">
              <c16:uniqueId val="{00000000-ABC7-4F98-874B-F984B67F71F9}"/>
            </c:ext>
          </c:extLst>
        </c:ser>
        <c:dLbls>
          <c:showLegendKey val="0"/>
          <c:showVal val="0"/>
          <c:showCatName val="0"/>
          <c:showSerName val="0"/>
          <c:showPercent val="0"/>
          <c:showBubbleSize val="0"/>
        </c:dLbls>
        <c:smooth val="0"/>
        <c:axId val="357084456"/>
        <c:axId val="357084784"/>
      </c:lineChart>
      <c:dateAx>
        <c:axId val="35708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4784"/>
        <c:crosses val="autoZero"/>
        <c:auto val="1"/>
        <c:lblOffset val="100"/>
        <c:baseTimeUnit val="days"/>
      </c:dateAx>
      <c:valAx>
        <c:axId val="35708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CFBF-40BB-BCE4-F8087A8B312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CFBF-40BB-BCE4-F8087A8B3127}"/>
            </c:ext>
          </c:extLst>
        </c:ser>
        <c:dLbls>
          <c:showLegendKey val="0"/>
          <c:showVal val="0"/>
          <c:showCatName val="0"/>
          <c:showSerName val="0"/>
          <c:showPercent val="0"/>
          <c:showBubbleSize val="0"/>
        </c:dLbls>
        <c:gapWidth val="219"/>
        <c:overlap val="-27"/>
        <c:axId val="357092000"/>
        <c:axId val="357090032"/>
      </c:barChart>
      <c:catAx>
        <c:axId val="35709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0032"/>
        <c:crosses val="autoZero"/>
        <c:auto val="1"/>
        <c:lblAlgn val="ctr"/>
        <c:lblOffset val="100"/>
        <c:noMultiLvlLbl val="0"/>
      </c:catAx>
      <c:valAx>
        <c:axId val="35709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35</c:v>
                </c:pt>
                <c:pt idx="1">
                  <c:v>21</c:v>
                </c:pt>
                <c:pt idx="2">
                  <c:v>1875</c:v>
                </c:pt>
                <c:pt idx="3">
                  <c:v>1401</c:v>
                </c:pt>
                <c:pt idx="4">
                  <c:v>2477</c:v>
                </c:pt>
                <c:pt idx="5">
                  <c:v>2034</c:v>
                </c:pt>
                <c:pt idx="6">
                  <c:v>1900</c:v>
                </c:pt>
                <c:pt idx="7">
                  <c:v>1896</c:v>
                </c:pt>
                <c:pt idx="8">
                  <c:v>1492</c:v>
                </c:pt>
                <c:pt idx="9">
                  <c:v>3446</c:v>
                </c:pt>
                <c:pt idx="10">
                  <c:v>4130</c:v>
                </c:pt>
                <c:pt idx="11">
                  <c:v>2432</c:v>
                </c:pt>
                <c:pt idx="12">
                  <c:v>2119</c:v>
                </c:pt>
                <c:pt idx="13">
                  <c:v>1662</c:v>
                </c:pt>
                <c:pt idx="14">
                  <c:v>1754</c:v>
                </c:pt>
                <c:pt idx="15">
                  <c:v>1643</c:v>
                </c:pt>
                <c:pt idx="16">
                  <c:v>1409</c:v>
                </c:pt>
                <c:pt idx="17">
                  <c:v>1383</c:v>
                </c:pt>
                <c:pt idx="18">
                  <c:v>1549</c:v>
                </c:pt>
                <c:pt idx="19">
                  <c:v>207</c:v>
                </c:pt>
                <c:pt idx="20">
                  <c:v>33</c:v>
                </c:pt>
                <c:pt idx="21">
                  <c:v>34</c:v>
                </c:pt>
                <c:pt idx="22">
                  <c:v>17</c:v>
                </c:pt>
                <c:pt idx="23">
                  <c:v>25</c:v>
                </c:pt>
                <c:pt idx="24">
                  <c:v>6</c:v>
                </c:pt>
                <c:pt idx="25">
                  <c:v>14</c:v>
                </c:pt>
                <c:pt idx="26">
                  <c:v>17</c:v>
                </c:pt>
                <c:pt idx="27">
                  <c:v>8</c:v>
                </c:pt>
                <c:pt idx="28">
                  <c:v>372</c:v>
                </c:pt>
                <c:pt idx="29">
                  <c:v>112</c:v>
                </c:pt>
                <c:pt idx="30">
                  <c:v>22</c:v>
                </c:pt>
              </c:numCache>
            </c:numRef>
          </c:val>
          <c:smooth val="0"/>
          <c:extLst>
            <c:ext xmlns:c16="http://schemas.microsoft.com/office/drawing/2014/chart" uri="{C3380CC4-5D6E-409C-BE32-E72D297353CC}">
              <c16:uniqueId val="{00000000-D4F0-4B7C-AADB-88DAD9C5BF79}"/>
            </c:ext>
          </c:extLst>
        </c:ser>
        <c:dLbls>
          <c:showLegendKey val="0"/>
          <c:showVal val="0"/>
          <c:showCatName val="0"/>
          <c:showSerName val="0"/>
          <c:showPercent val="0"/>
          <c:showBubbleSize val="0"/>
        </c:dLbls>
        <c:smooth val="0"/>
        <c:axId val="357086752"/>
        <c:axId val="357087736"/>
      </c:lineChart>
      <c:dateAx>
        <c:axId val="35708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7736"/>
        <c:crosses val="autoZero"/>
        <c:auto val="1"/>
        <c:lblOffset val="100"/>
        <c:baseTimeUnit val="days"/>
      </c:dateAx>
      <c:valAx>
        <c:axId val="35708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24</c:v>
                </c:pt>
                <c:pt idx="1">
                  <c:v>12</c:v>
                </c:pt>
                <c:pt idx="2">
                  <c:v>843</c:v>
                </c:pt>
                <c:pt idx="3">
                  <c:v>835</c:v>
                </c:pt>
                <c:pt idx="4">
                  <c:v>1959</c:v>
                </c:pt>
                <c:pt idx="5">
                  <c:v>1737</c:v>
                </c:pt>
                <c:pt idx="6">
                  <c:v>1659</c:v>
                </c:pt>
                <c:pt idx="7">
                  <c:v>1744</c:v>
                </c:pt>
                <c:pt idx="8">
                  <c:v>1345</c:v>
                </c:pt>
                <c:pt idx="9">
                  <c:v>2341</c:v>
                </c:pt>
                <c:pt idx="10">
                  <c:v>2753</c:v>
                </c:pt>
                <c:pt idx="11">
                  <c:v>1835</c:v>
                </c:pt>
                <c:pt idx="12">
                  <c:v>1820</c:v>
                </c:pt>
                <c:pt idx="13">
                  <c:v>1518</c:v>
                </c:pt>
                <c:pt idx="14">
                  <c:v>1608</c:v>
                </c:pt>
                <c:pt idx="15">
                  <c:v>1518</c:v>
                </c:pt>
                <c:pt idx="16">
                  <c:v>1351</c:v>
                </c:pt>
                <c:pt idx="17">
                  <c:v>1273</c:v>
                </c:pt>
                <c:pt idx="18">
                  <c:v>1396</c:v>
                </c:pt>
                <c:pt idx="19">
                  <c:v>170</c:v>
                </c:pt>
                <c:pt idx="20">
                  <c:v>22</c:v>
                </c:pt>
                <c:pt idx="21">
                  <c:v>26</c:v>
                </c:pt>
                <c:pt idx="22">
                  <c:v>12</c:v>
                </c:pt>
                <c:pt idx="23">
                  <c:v>5</c:v>
                </c:pt>
                <c:pt idx="24">
                  <c:v>5</c:v>
                </c:pt>
                <c:pt idx="25">
                  <c:v>4</c:v>
                </c:pt>
                <c:pt idx="26">
                  <c:v>6</c:v>
                </c:pt>
                <c:pt idx="27">
                  <c:v>8</c:v>
                </c:pt>
                <c:pt idx="28">
                  <c:v>176</c:v>
                </c:pt>
                <c:pt idx="29">
                  <c:v>42</c:v>
                </c:pt>
                <c:pt idx="30">
                  <c:v>9</c:v>
                </c:pt>
              </c:numCache>
            </c:numRef>
          </c:val>
          <c:smooth val="0"/>
          <c:extLst>
            <c:ext xmlns:c16="http://schemas.microsoft.com/office/drawing/2014/chart" uri="{C3380CC4-5D6E-409C-BE32-E72D297353CC}">
              <c16:uniqueId val="{00000000-A0C7-4BD9-9861-D57270558EB6}"/>
            </c:ext>
          </c:extLst>
        </c:ser>
        <c:dLbls>
          <c:showLegendKey val="0"/>
          <c:showVal val="0"/>
          <c:showCatName val="0"/>
          <c:showSerName val="0"/>
          <c:showPercent val="0"/>
          <c:showBubbleSize val="0"/>
        </c:dLbls>
        <c:smooth val="0"/>
        <c:axId val="357091016"/>
        <c:axId val="357087408"/>
      </c:lineChart>
      <c:dateAx>
        <c:axId val="35709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7408"/>
        <c:crosses val="autoZero"/>
        <c:auto val="1"/>
        <c:lblOffset val="100"/>
        <c:baseTimeUnit val="days"/>
      </c:dateAx>
      <c:valAx>
        <c:axId val="35708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c:v>
                </c:pt>
                <c:pt idx="1">
                  <c:v>3</c:v>
                </c:pt>
                <c:pt idx="2">
                  <c:v>120</c:v>
                </c:pt>
                <c:pt idx="3">
                  <c:v>60</c:v>
                </c:pt>
                <c:pt idx="4">
                  <c:v>53</c:v>
                </c:pt>
                <c:pt idx="5">
                  <c:v>27</c:v>
                </c:pt>
                <c:pt idx="6">
                  <c:v>33</c:v>
                </c:pt>
                <c:pt idx="7">
                  <c:v>29</c:v>
                </c:pt>
                <c:pt idx="8">
                  <c:v>19</c:v>
                </c:pt>
                <c:pt idx="9">
                  <c:v>90</c:v>
                </c:pt>
                <c:pt idx="10">
                  <c:v>105</c:v>
                </c:pt>
                <c:pt idx="11">
                  <c:v>59</c:v>
                </c:pt>
                <c:pt idx="12">
                  <c:v>36</c:v>
                </c:pt>
                <c:pt idx="13">
                  <c:v>10</c:v>
                </c:pt>
                <c:pt idx="14">
                  <c:v>18</c:v>
                </c:pt>
                <c:pt idx="15">
                  <c:v>17</c:v>
                </c:pt>
                <c:pt idx="16">
                  <c:v>12</c:v>
                </c:pt>
                <c:pt idx="17">
                  <c:v>16</c:v>
                </c:pt>
                <c:pt idx="18">
                  <c:v>14</c:v>
                </c:pt>
                <c:pt idx="19">
                  <c:v>5</c:v>
                </c:pt>
                <c:pt idx="20">
                  <c:v>0</c:v>
                </c:pt>
                <c:pt idx="21">
                  <c:v>1</c:v>
                </c:pt>
                <c:pt idx="22">
                  <c:v>1</c:v>
                </c:pt>
                <c:pt idx="23">
                  <c:v>0</c:v>
                </c:pt>
                <c:pt idx="24">
                  <c:v>0</c:v>
                </c:pt>
                <c:pt idx="25">
                  <c:v>0</c:v>
                </c:pt>
                <c:pt idx="26">
                  <c:v>0</c:v>
                </c:pt>
                <c:pt idx="27">
                  <c:v>1</c:v>
                </c:pt>
                <c:pt idx="28">
                  <c:v>15</c:v>
                </c:pt>
                <c:pt idx="29">
                  <c:v>4</c:v>
                </c:pt>
                <c:pt idx="30">
                  <c:v>2</c:v>
                </c:pt>
              </c:numCache>
            </c:numRef>
          </c:val>
          <c:smooth val="0"/>
          <c:extLst>
            <c:ext xmlns:c16="http://schemas.microsoft.com/office/drawing/2014/chart" uri="{C3380CC4-5D6E-409C-BE32-E72D297353CC}">
              <c16:uniqueId val="{00000000-45F4-489E-9C04-F48FD6BC5FA9}"/>
            </c:ext>
          </c:extLst>
        </c:ser>
        <c:dLbls>
          <c:showLegendKey val="0"/>
          <c:showVal val="0"/>
          <c:showCatName val="0"/>
          <c:showSerName val="0"/>
          <c:showPercent val="0"/>
          <c:showBubbleSize val="0"/>
        </c:dLbls>
        <c:smooth val="0"/>
        <c:axId val="362497720"/>
        <c:axId val="362504608"/>
      </c:lineChart>
      <c:dateAx>
        <c:axId val="362497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04608"/>
        <c:crosses val="autoZero"/>
        <c:auto val="1"/>
        <c:lblOffset val="100"/>
        <c:baseTimeUnit val="days"/>
      </c:dateAx>
      <c:valAx>
        <c:axId val="36250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1</c:v>
                </c:pt>
                <c:pt idx="2">
                  <c:v>15</c:v>
                </c:pt>
                <c:pt idx="3">
                  <c:v>15</c:v>
                </c:pt>
                <c:pt idx="4">
                  <c:v>12</c:v>
                </c:pt>
                <c:pt idx="5">
                  <c:v>6</c:v>
                </c:pt>
                <c:pt idx="6">
                  <c:v>10</c:v>
                </c:pt>
                <c:pt idx="7">
                  <c:v>13</c:v>
                </c:pt>
                <c:pt idx="8">
                  <c:v>9</c:v>
                </c:pt>
                <c:pt idx="9">
                  <c:v>42</c:v>
                </c:pt>
                <c:pt idx="10">
                  <c:v>26</c:v>
                </c:pt>
                <c:pt idx="11">
                  <c:v>20</c:v>
                </c:pt>
                <c:pt idx="12">
                  <c:v>20</c:v>
                </c:pt>
                <c:pt idx="13">
                  <c:v>9</c:v>
                </c:pt>
                <c:pt idx="14">
                  <c:v>12</c:v>
                </c:pt>
                <c:pt idx="15">
                  <c:v>26</c:v>
                </c:pt>
                <c:pt idx="16">
                  <c:v>9</c:v>
                </c:pt>
                <c:pt idx="17">
                  <c:v>12</c:v>
                </c:pt>
                <c:pt idx="18">
                  <c:v>16</c:v>
                </c:pt>
                <c:pt idx="19">
                  <c:v>7</c:v>
                </c:pt>
                <c:pt idx="20">
                  <c:v>4</c:v>
                </c:pt>
                <c:pt idx="21">
                  <c:v>3</c:v>
                </c:pt>
                <c:pt idx="22">
                  <c:v>3</c:v>
                </c:pt>
                <c:pt idx="23">
                  <c:v>2</c:v>
                </c:pt>
                <c:pt idx="24">
                  <c:v>3</c:v>
                </c:pt>
                <c:pt idx="25">
                  <c:v>3</c:v>
                </c:pt>
                <c:pt idx="26">
                  <c:v>2</c:v>
                </c:pt>
                <c:pt idx="27">
                  <c:v>2</c:v>
                </c:pt>
                <c:pt idx="28">
                  <c:v>4</c:v>
                </c:pt>
                <c:pt idx="29">
                  <c:v>6</c:v>
                </c:pt>
                <c:pt idx="30">
                  <c:v>1</c:v>
                </c:pt>
              </c:numCache>
            </c:numRef>
          </c:val>
          <c:smooth val="0"/>
          <c:extLst>
            <c:ext xmlns:c16="http://schemas.microsoft.com/office/drawing/2014/chart" uri="{C3380CC4-5D6E-409C-BE32-E72D297353CC}">
              <c16:uniqueId val="{00000000-6588-430E-95CF-0CADD3AD1B46}"/>
            </c:ext>
          </c:extLst>
        </c:ser>
        <c:dLbls>
          <c:showLegendKey val="0"/>
          <c:showVal val="0"/>
          <c:showCatName val="0"/>
          <c:showSerName val="0"/>
          <c:showPercent val="0"/>
          <c:showBubbleSize val="0"/>
        </c:dLbls>
        <c:smooth val="0"/>
        <c:axId val="362496408"/>
        <c:axId val="362498376"/>
      </c:lineChart>
      <c:dateAx>
        <c:axId val="36249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8376"/>
        <c:crosses val="autoZero"/>
        <c:auto val="1"/>
        <c:lblOffset val="100"/>
        <c:baseTimeUnit val="days"/>
      </c:dateAx>
      <c:valAx>
        <c:axId val="36249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9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63.034482758621003</c:v>
                </c:pt>
                <c:pt idx="1">
                  <c:v>35.448275862069003</c:v>
                </c:pt>
                <c:pt idx="2">
                  <c:v>24.6</c:v>
                </c:pt>
                <c:pt idx="3">
                  <c:v>20.413793103448</c:v>
                </c:pt>
                <c:pt idx="4">
                  <c:v>25.931034482758999</c:v>
                </c:pt>
                <c:pt idx="5">
                  <c:v>54.137931034483003</c:v>
                </c:pt>
                <c:pt idx="6">
                  <c:v>99.862068965516997</c:v>
                </c:pt>
                <c:pt idx="7">
                  <c:v>140.48275862068999</c:v>
                </c:pt>
                <c:pt idx="8">
                  <c:v>153.53571428570999</c:v>
                </c:pt>
                <c:pt idx="9">
                  <c:v>169.13793103448</c:v>
                </c:pt>
                <c:pt idx="10">
                  <c:v>164.96551724138001</c:v>
                </c:pt>
                <c:pt idx="11">
                  <c:v>166.27586206897001</c:v>
                </c:pt>
                <c:pt idx="12">
                  <c:v>179.10344827585999</c:v>
                </c:pt>
                <c:pt idx="13">
                  <c:v>176.68965517241</c:v>
                </c:pt>
                <c:pt idx="14">
                  <c:v>168.89655172414001</c:v>
                </c:pt>
                <c:pt idx="15">
                  <c:v>169.68965517241</c:v>
                </c:pt>
                <c:pt idx="16">
                  <c:v>174.10344827585999</c:v>
                </c:pt>
                <c:pt idx="17">
                  <c:v>184.13793103448</c:v>
                </c:pt>
                <c:pt idx="18">
                  <c:v>188.62068965517</c:v>
                </c:pt>
                <c:pt idx="19">
                  <c:v>199.03448275861999</c:v>
                </c:pt>
                <c:pt idx="20">
                  <c:v>202.48275862068999</c:v>
                </c:pt>
                <c:pt idx="21">
                  <c:v>190.82758620690001</c:v>
                </c:pt>
                <c:pt idx="22">
                  <c:v>158.55172413792999</c:v>
                </c:pt>
                <c:pt idx="23">
                  <c:v>105.82758620689999</c:v>
                </c:pt>
              </c:numCache>
            </c:numRef>
          </c:val>
          <c:smooth val="0"/>
          <c:extLst>
            <c:ext xmlns:c16="http://schemas.microsoft.com/office/drawing/2014/chart" uri="{C3380CC4-5D6E-409C-BE32-E72D297353CC}">
              <c16:uniqueId val="{00000000-00B1-4A43-936B-771D7AE69A69}"/>
            </c:ext>
          </c:extLst>
        </c:ser>
        <c:dLbls>
          <c:showLegendKey val="0"/>
          <c:showVal val="0"/>
          <c:showCatName val="0"/>
          <c:showSerName val="0"/>
          <c:showPercent val="0"/>
          <c:showBubbleSize val="0"/>
        </c:dLbls>
        <c:smooth val="0"/>
        <c:axId val="362514776"/>
        <c:axId val="362516416"/>
      </c:lineChart>
      <c:catAx>
        <c:axId val="36251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6416"/>
        <c:crosses val="autoZero"/>
        <c:auto val="1"/>
        <c:lblAlgn val="ctr"/>
        <c:lblOffset val="100"/>
        <c:noMultiLvlLbl val="0"/>
      </c:catAx>
      <c:valAx>
        <c:axId val="36251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24</c:v>
                </c:pt>
                <c:pt idx="1">
                  <c:v>12</c:v>
                </c:pt>
                <c:pt idx="2">
                  <c:v>843</c:v>
                </c:pt>
                <c:pt idx="3">
                  <c:v>835</c:v>
                </c:pt>
                <c:pt idx="4">
                  <c:v>1959</c:v>
                </c:pt>
                <c:pt idx="5">
                  <c:v>1737</c:v>
                </c:pt>
                <c:pt idx="6">
                  <c:v>1659</c:v>
                </c:pt>
                <c:pt idx="7">
                  <c:v>1744</c:v>
                </c:pt>
                <c:pt idx="8">
                  <c:v>1345</c:v>
                </c:pt>
                <c:pt idx="9">
                  <c:v>2341</c:v>
                </c:pt>
                <c:pt idx="10">
                  <c:v>2753</c:v>
                </c:pt>
                <c:pt idx="11">
                  <c:v>1835</c:v>
                </c:pt>
                <c:pt idx="12">
                  <c:v>1820</c:v>
                </c:pt>
                <c:pt idx="13">
                  <c:v>1518</c:v>
                </c:pt>
                <c:pt idx="14">
                  <c:v>1608</c:v>
                </c:pt>
                <c:pt idx="15">
                  <c:v>1518</c:v>
                </c:pt>
                <c:pt idx="16">
                  <c:v>1351</c:v>
                </c:pt>
                <c:pt idx="17">
                  <c:v>1273</c:v>
                </c:pt>
                <c:pt idx="18">
                  <c:v>1396</c:v>
                </c:pt>
                <c:pt idx="19">
                  <c:v>170</c:v>
                </c:pt>
                <c:pt idx="20">
                  <c:v>22</c:v>
                </c:pt>
                <c:pt idx="21">
                  <c:v>26</c:v>
                </c:pt>
                <c:pt idx="22">
                  <c:v>12</c:v>
                </c:pt>
                <c:pt idx="23">
                  <c:v>5</c:v>
                </c:pt>
                <c:pt idx="24">
                  <c:v>5</c:v>
                </c:pt>
                <c:pt idx="25">
                  <c:v>4</c:v>
                </c:pt>
                <c:pt idx="26">
                  <c:v>6</c:v>
                </c:pt>
                <c:pt idx="27">
                  <c:v>8</c:v>
                </c:pt>
                <c:pt idx="28">
                  <c:v>176</c:v>
                </c:pt>
                <c:pt idx="29">
                  <c:v>42</c:v>
                </c:pt>
                <c:pt idx="30">
                  <c:v>9</c:v>
                </c:pt>
              </c:numCache>
            </c:numRef>
          </c:val>
          <c:smooth val="0"/>
          <c:extLst>
            <c:ext xmlns:c16="http://schemas.microsoft.com/office/drawing/2014/chart" uri="{C3380CC4-5D6E-409C-BE32-E72D297353CC}">
              <c16:uniqueId val="{00000000-F551-4DEE-9389-10D60B6C8A73}"/>
            </c:ext>
          </c:extLst>
        </c:ser>
        <c:dLbls>
          <c:showLegendKey val="0"/>
          <c:showVal val="0"/>
          <c:showCatName val="0"/>
          <c:showSerName val="0"/>
          <c:showPercent val="0"/>
          <c:showBubbleSize val="0"/>
        </c:dLbls>
        <c:smooth val="0"/>
        <c:axId val="325091032"/>
        <c:axId val="325091360"/>
      </c:lineChart>
      <c:dateAx>
        <c:axId val="32509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1360"/>
        <c:crosses val="autoZero"/>
        <c:auto val="1"/>
        <c:lblOffset val="100"/>
        <c:baseTimeUnit val="days"/>
      </c:dateAx>
      <c:valAx>
        <c:axId val="32509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7F04-931A-4008-A0D0-33676ABA600E}"/>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418EDF2-44FE-4122-977E-08FEB76298D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907024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266E-327D-4E74-902D-05728BB0C6A1}"/>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314281C6-AF7B-4D3F-B466-D22F0E7C3F3E}"/>
              </a:ext>
            </a:extLst>
          </p:cNvPr>
          <p:cNvGraphicFramePr>
            <a:graphicFrameLocks noGrp="1"/>
          </p:cNvGraphicFramePr>
          <p:nvPr>
            <p:ph type="tbl" sz="quarter" idx="13"/>
            <p:extLst>
              <p:ext uri="{D42A27DB-BD31-4B8C-83A1-F6EECF244321}">
                <p14:modId xmlns:p14="http://schemas.microsoft.com/office/powerpoint/2010/main" val="40677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7008804"/>
                    </a:ext>
                  </a:extLst>
                </a:gridCol>
                <a:gridCol w="740664">
                  <a:extLst>
                    <a:ext uri="{9D8B030D-6E8A-4147-A177-3AD203B41FA5}">
                      <a16:colId xmlns:a16="http://schemas.microsoft.com/office/drawing/2014/main" val="2465399882"/>
                    </a:ext>
                  </a:extLst>
                </a:gridCol>
                <a:gridCol w="740664">
                  <a:extLst>
                    <a:ext uri="{9D8B030D-6E8A-4147-A177-3AD203B41FA5}">
                      <a16:colId xmlns:a16="http://schemas.microsoft.com/office/drawing/2014/main" val="3770887578"/>
                    </a:ext>
                  </a:extLst>
                </a:gridCol>
                <a:gridCol w="740664">
                  <a:extLst>
                    <a:ext uri="{9D8B030D-6E8A-4147-A177-3AD203B41FA5}">
                      <a16:colId xmlns:a16="http://schemas.microsoft.com/office/drawing/2014/main" val="3745498202"/>
                    </a:ext>
                  </a:extLst>
                </a:gridCol>
                <a:gridCol w="740664">
                  <a:extLst>
                    <a:ext uri="{9D8B030D-6E8A-4147-A177-3AD203B41FA5}">
                      <a16:colId xmlns:a16="http://schemas.microsoft.com/office/drawing/2014/main" val="1586676759"/>
                    </a:ext>
                  </a:extLst>
                </a:gridCol>
                <a:gridCol w="740664">
                  <a:extLst>
                    <a:ext uri="{9D8B030D-6E8A-4147-A177-3AD203B41FA5}">
                      <a16:colId xmlns:a16="http://schemas.microsoft.com/office/drawing/2014/main" val="2230622554"/>
                    </a:ext>
                  </a:extLst>
                </a:gridCol>
                <a:gridCol w="740664">
                  <a:extLst>
                    <a:ext uri="{9D8B030D-6E8A-4147-A177-3AD203B41FA5}">
                      <a16:colId xmlns:a16="http://schemas.microsoft.com/office/drawing/2014/main" val="3039052643"/>
                    </a:ext>
                  </a:extLst>
                </a:gridCol>
                <a:gridCol w="740664">
                  <a:extLst>
                    <a:ext uri="{9D8B030D-6E8A-4147-A177-3AD203B41FA5}">
                      <a16:colId xmlns:a16="http://schemas.microsoft.com/office/drawing/2014/main" val="828664876"/>
                    </a:ext>
                  </a:extLst>
                </a:gridCol>
                <a:gridCol w="740664">
                  <a:extLst>
                    <a:ext uri="{9D8B030D-6E8A-4147-A177-3AD203B41FA5}">
                      <a16:colId xmlns:a16="http://schemas.microsoft.com/office/drawing/2014/main" val="1748543497"/>
                    </a:ext>
                  </a:extLst>
                </a:gridCol>
                <a:gridCol w="740664">
                  <a:extLst>
                    <a:ext uri="{9D8B030D-6E8A-4147-A177-3AD203B41FA5}">
                      <a16:colId xmlns:a16="http://schemas.microsoft.com/office/drawing/2014/main" val="3905488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2201496"/>
                  </a:ext>
                </a:extLst>
              </a:tr>
              <a:tr h="370840">
                <a:tc>
                  <a:txBody>
                    <a:bodyPr/>
                    <a:lstStyle/>
                    <a:p>
                      <a:r>
                        <a:rPr lang="en-US" sz="1000"/>
                        <a:t>Autohaus Ford Gaberszik</a:t>
                      </a:r>
                    </a:p>
                  </a:txBody>
                  <a:tcPr/>
                </a:tc>
                <a:tc>
                  <a:txBody>
                    <a:bodyPr/>
                    <a:lstStyle/>
                    <a:p>
                      <a:r>
                        <a:rPr lang="en-US" sz="1000"/>
                        <a:t>459</a:t>
                      </a:r>
                    </a:p>
                  </a:txBody>
                  <a:tcPr/>
                </a:tc>
                <a:tc>
                  <a:txBody>
                    <a:bodyPr/>
                    <a:lstStyle/>
                    <a:p>
                      <a:r>
                        <a:rPr lang="en-US" sz="1000"/>
                        <a:t>150</a:t>
                      </a:r>
                    </a:p>
                  </a:txBody>
                  <a:tcPr/>
                </a:tc>
                <a:tc>
                  <a:txBody>
                    <a:bodyPr/>
                    <a:lstStyle/>
                    <a:p>
                      <a:r>
                        <a:rPr lang="en-US" sz="1000"/>
                        <a:t>3</a:t>
                      </a:r>
                    </a:p>
                  </a:txBody>
                  <a:tcPr/>
                </a:tc>
                <a:tc>
                  <a:txBody>
                    <a:bodyPr/>
                    <a:lstStyle/>
                    <a:p>
                      <a:r>
                        <a:rPr lang="en-US" sz="1000"/>
                        <a:t>92</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8.9410%</a:t>
                      </a:r>
                    </a:p>
                  </a:txBody>
                  <a:tcPr/>
                </a:tc>
                <a:tc>
                  <a:txBody>
                    <a:bodyPr/>
                    <a:lstStyle/>
                    <a:p>
                      <a:r>
                        <a:rPr lang="en-US" sz="1000"/>
                        <a:t>0.0%</a:t>
                      </a:r>
                    </a:p>
                  </a:txBody>
                  <a:tcPr/>
                </a:tc>
                <a:extLst>
                  <a:ext uri="{0D108BD9-81ED-4DB2-BD59-A6C34878D82A}">
                    <a16:rowId xmlns:a16="http://schemas.microsoft.com/office/drawing/2014/main" val="2599859256"/>
                  </a:ext>
                </a:extLst>
              </a:tr>
            </a:tbl>
          </a:graphicData>
        </a:graphic>
      </p:graphicFrame>
      <p:sp>
        <p:nvSpPr>
          <p:cNvPr id="4" name="Text Placeholder 3">
            <a:extLst>
              <a:ext uri="{FF2B5EF4-FFF2-40B4-BE49-F238E27FC236}">
                <a16:creationId xmlns:a16="http://schemas.microsoft.com/office/drawing/2014/main" id="{5646C352-89AD-4DA2-9A4D-0F571F54AFF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55261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E083-455A-44D2-94F5-6454B1AA9DDD}"/>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54E7155C-FBAD-4B02-B2BA-6624F39DDB5A}"/>
              </a:ext>
            </a:extLst>
          </p:cNvPr>
          <p:cNvGraphicFramePr>
            <a:graphicFrameLocks noGrp="1"/>
          </p:cNvGraphicFramePr>
          <p:nvPr>
            <p:ph type="tbl" sz="quarter" idx="13"/>
            <p:extLst>
              <p:ext uri="{D42A27DB-BD31-4B8C-83A1-F6EECF244321}">
                <p14:modId xmlns:p14="http://schemas.microsoft.com/office/powerpoint/2010/main" val="124203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8755318"/>
                    </a:ext>
                  </a:extLst>
                </a:gridCol>
                <a:gridCol w="1234440">
                  <a:extLst>
                    <a:ext uri="{9D8B030D-6E8A-4147-A177-3AD203B41FA5}">
                      <a16:colId xmlns:a16="http://schemas.microsoft.com/office/drawing/2014/main" val="375688100"/>
                    </a:ext>
                  </a:extLst>
                </a:gridCol>
                <a:gridCol w="822960">
                  <a:extLst>
                    <a:ext uri="{9D8B030D-6E8A-4147-A177-3AD203B41FA5}">
                      <a16:colId xmlns:a16="http://schemas.microsoft.com/office/drawing/2014/main" val="1524824367"/>
                    </a:ext>
                  </a:extLst>
                </a:gridCol>
                <a:gridCol w="822960">
                  <a:extLst>
                    <a:ext uri="{9D8B030D-6E8A-4147-A177-3AD203B41FA5}">
                      <a16:colId xmlns:a16="http://schemas.microsoft.com/office/drawing/2014/main" val="2895142976"/>
                    </a:ext>
                  </a:extLst>
                </a:gridCol>
                <a:gridCol w="822960">
                  <a:extLst>
                    <a:ext uri="{9D8B030D-6E8A-4147-A177-3AD203B41FA5}">
                      <a16:colId xmlns:a16="http://schemas.microsoft.com/office/drawing/2014/main" val="726289123"/>
                    </a:ext>
                  </a:extLst>
                </a:gridCol>
                <a:gridCol w="822960">
                  <a:extLst>
                    <a:ext uri="{9D8B030D-6E8A-4147-A177-3AD203B41FA5}">
                      <a16:colId xmlns:a16="http://schemas.microsoft.com/office/drawing/2014/main" val="2654093054"/>
                    </a:ext>
                  </a:extLst>
                </a:gridCol>
                <a:gridCol w="822960">
                  <a:extLst>
                    <a:ext uri="{9D8B030D-6E8A-4147-A177-3AD203B41FA5}">
                      <a16:colId xmlns:a16="http://schemas.microsoft.com/office/drawing/2014/main" val="2527093239"/>
                    </a:ext>
                  </a:extLst>
                </a:gridCol>
                <a:gridCol w="822960">
                  <a:extLst>
                    <a:ext uri="{9D8B030D-6E8A-4147-A177-3AD203B41FA5}">
                      <a16:colId xmlns:a16="http://schemas.microsoft.com/office/drawing/2014/main" val="19242929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91999870"/>
                  </a:ext>
                </a:extLst>
              </a:tr>
              <a:tr h="370840">
                <a:tc>
                  <a:txBody>
                    <a:bodyPr/>
                    <a:lstStyle/>
                    <a:p>
                      <a:r>
                        <a:rPr lang="en-US" sz="1000"/>
                        <a:t>Autohaus Ford Gaberszik</a:t>
                      </a:r>
                    </a:p>
                  </a:txBody>
                  <a:tcPr/>
                </a:tc>
                <a:tc>
                  <a:txBody>
                    <a:bodyPr/>
                    <a:lstStyle/>
                    <a:p>
                      <a:r>
                        <a:rPr lang="en-US" sz="1000"/>
                        <a:t>459</a:t>
                      </a:r>
                    </a:p>
                  </a:txBody>
                  <a:tcPr/>
                </a:tc>
                <a:tc>
                  <a:txBody>
                    <a:bodyPr/>
                    <a:lstStyle/>
                    <a:p>
                      <a:r>
                        <a:rPr lang="en-US" sz="1000"/>
                        <a:t>2</a:t>
                      </a:r>
                    </a:p>
                  </a:txBody>
                  <a:tcPr/>
                </a:tc>
                <a:tc>
                  <a:txBody>
                    <a:bodyPr/>
                    <a:lstStyle/>
                    <a:p>
                      <a:r>
                        <a:rPr lang="en-US" sz="1000"/>
                        <a:t>0.4%</a:t>
                      </a:r>
                    </a:p>
                  </a:txBody>
                  <a:tcPr/>
                </a:tc>
                <a:tc>
                  <a:txBody>
                    <a:bodyPr/>
                    <a:lstStyle/>
                    <a:p>
                      <a:r>
                        <a:rPr lang="en-US" sz="1000"/>
                        <a:t>0</a:t>
                      </a:r>
                    </a:p>
                  </a:txBody>
                  <a:tcPr/>
                </a:tc>
                <a:tc>
                  <a:txBody>
                    <a:bodyPr/>
                    <a:lstStyle/>
                    <a:p>
                      <a:r>
                        <a:rPr lang="en-US" sz="1000"/>
                        <a:t>0.0%</a:t>
                      </a:r>
                    </a:p>
                  </a:txBody>
                  <a:tcPr/>
                </a:tc>
                <a:tc>
                  <a:txBody>
                    <a:bodyPr/>
                    <a:lstStyle/>
                    <a:p>
                      <a:r>
                        <a:rPr lang="en-US" sz="1000"/>
                        <a:t>150</a:t>
                      </a:r>
                    </a:p>
                  </a:txBody>
                  <a:tcPr/>
                </a:tc>
                <a:tc>
                  <a:txBody>
                    <a:bodyPr/>
                    <a:lstStyle/>
                    <a:p>
                      <a:r>
                        <a:rPr lang="en-US" sz="1000"/>
                        <a:t>48.5%</a:t>
                      </a:r>
                    </a:p>
                  </a:txBody>
                  <a:tcPr/>
                </a:tc>
                <a:extLst>
                  <a:ext uri="{0D108BD9-81ED-4DB2-BD59-A6C34878D82A}">
                    <a16:rowId xmlns:a16="http://schemas.microsoft.com/office/drawing/2014/main" val="1792779030"/>
                  </a:ext>
                </a:extLst>
              </a:tr>
            </a:tbl>
          </a:graphicData>
        </a:graphic>
      </p:graphicFrame>
      <p:sp>
        <p:nvSpPr>
          <p:cNvPr id="4" name="Text Placeholder 3">
            <a:extLst>
              <a:ext uri="{FF2B5EF4-FFF2-40B4-BE49-F238E27FC236}">
                <a16:creationId xmlns:a16="http://schemas.microsoft.com/office/drawing/2014/main" id="{7AF996BB-B090-4C24-8CE3-EC1059CBE7E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47494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D22D1-78DA-49D5-A3FA-91B4DBF04A39}"/>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39A57203-0480-4E49-8EF1-811D1C3A3C4A}"/>
              </a:ext>
            </a:extLst>
          </p:cNvPr>
          <p:cNvGraphicFramePr>
            <a:graphicFrameLocks noGrp="1"/>
          </p:cNvGraphicFramePr>
          <p:nvPr>
            <p:ph type="tbl" sz="quarter" idx="13"/>
            <p:extLst>
              <p:ext uri="{D42A27DB-BD31-4B8C-83A1-F6EECF244321}">
                <p14:modId xmlns:p14="http://schemas.microsoft.com/office/powerpoint/2010/main" val="10004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314469"/>
                    </a:ext>
                  </a:extLst>
                </a:gridCol>
                <a:gridCol w="740664">
                  <a:extLst>
                    <a:ext uri="{9D8B030D-6E8A-4147-A177-3AD203B41FA5}">
                      <a16:colId xmlns:a16="http://schemas.microsoft.com/office/drawing/2014/main" val="2737341545"/>
                    </a:ext>
                  </a:extLst>
                </a:gridCol>
                <a:gridCol w="740664">
                  <a:extLst>
                    <a:ext uri="{9D8B030D-6E8A-4147-A177-3AD203B41FA5}">
                      <a16:colId xmlns:a16="http://schemas.microsoft.com/office/drawing/2014/main" val="1195351531"/>
                    </a:ext>
                  </a:extLst>
                </a:gridCol>
                <a:gridCol w="740664">
                  <a:extLst>
                    <a:ext uri="{9D8B030D-6E8A-4147-A177-3AD203B41FA5}">
                      <a16:colId xmlns:a16="http://schemas.microsoft.com/office/drawing/2014/main" val="801803095"/>
                    </a:ext>
                  </a:extLst>
                </a:gridCol>
                <a:gridCol w="740664">
                  <a:extLst>
                    <a:ext uri="{9D8B030D-6E8A-4147-A177-3AD203B41FA5}">
                      <a16:colId xmlns:a16="http://schemas.microsoft.com/office/drawing/2014/main" val="1679210518"/>
                    </a:ext>
                  </a:extLst>
                </a:gridCol>
                <a:gridCol w="740664">
                  <a:extLst>
                    <a:ext uri="{9D8B030D-6E8A-4147-A177-3AD203B41FA5}">
                      <a16:colId xmlns:a16="http://schemas.microsoft.com/office/drawing/2014/main" val="3773242016"/>
                    </a:ext>
                  </a:extLst>
                </a:gridCol>
                <a:gridCol w="740664">
                  <a:extLst>
                    <a:ext uri="{9D8B030D-6E8A-4147-A177-3AD203B41FA5}">
                      <a16:colId xmlns:a16="http://schemas.microsoft.com/office/drawing/2014/main" val="1550869926"/>
                    </a:ext>
                  </a:extLst>
                </a:gridCol>
                <a:gridCol w="740664">
                  <a:extLst>
                    <a:ext uri="{9D8B030D-6E8A-4147-A177-3AD203B41FA5}">
                      <a16:colId xmlns:a16="http://schemas.microsoft.com/office/drawing/2014/main" val="624122117"/>
                    </a:ext>
                  </a:extLst>
                </a:gridCol>
                <a:gridCol w="740664">
                  <a:extLst>
                    <a:ext uri="{9D8B030D-6E8A-4147-A177-3AD203B41FA5}">
                      <a16:colId xmlns:a16="http://schemas.microsoft.com/office/drawing/2014/main" val="2932265945"/>
                    </a:ext>
                  </a:extLst>
                </a:gridCol>
                <a:gridCol w="740664">
                  <a:extLst>
                    <a:ext uri="{9D8B030D-6E8A-4147-A177-3AD203B41FA5}">
                      <a16:colId xmlns:a16="http://schemas.microsoft.com/office/drawing/2014/main" val="38962990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6824035"/>
                  </a:ext>
                </a:extLst>
              </a:tr>
              <a:tr h="370840">
                <a:tc>
                  <a:txBody>
                    <a:bodyPr/>
                    <a:lstStyle/>
                    <a:p>
                      <a:r>
                        <a:rPr lang="en-US" sz="1000"/>
                        <a:t>Autohaus Ford Gaberszik</a:t>
                      </a:r>
                    </a:p>
                  </a:txBody>
                  <a:tcPr/>
                </a:tc>
                <a:tc>
                  <a:txBody>
                    <a:bodyPr/>
                    <a:lstStyle/>
                    <a:p>
                      <a:r>
                        <a:rPr lang="en-US" sz="1000"/>
                        <a:t>459</a:t>
                      </a:r>
                    </a:p>
                  </a:txBody>
                  <a:tcPr/>
                </a:tc>
                <a:tc>
                  <a:txBody>
                    <a:bodyPr/>
                    <a:lstStyle/>
                    <a:p>
                      <a:r>
                        <a:rPr lang="en-US" sz="1000"/>
                        <a:t>150</a:t>
                      </a:r>
                    </a:p>
                  </a:txBody>
                  <a:tcPr/>
                </a:tc>
                <a:tc>
                  <a:txBody>
                    <a:bodyPr/>
                    <a:lstStyle/>
                    <a:p>
                      <a:r>
                        <a:rPr lang="en-US" sz="1000"/>
                        <a:t>3</a:t>
                      </a:r>
                    </a:p>
                  </a:txBody>
                  <a:tcPr/>
                </a:tc>
                <a:tc>
                  <a:txBody>
                    <a:bodyPr/>
                    <a:lstStyle/>
                    <a:p>
                      <a:r>
                        <a:rPr lang="en-US" sz="1000"/>
                        <a:t>92</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8.9410%</a:t>
                      </a:r>
                    </a:p>
                  </a:txBody>
                  <a:tcPr/>
                </a:tc>
                <a:tc>
                  <a:txBody>
                    <a:bodyPr/>
                    <a:lstStyle/>
                    <a:p>
                      <a:r>
                        <a:rPr lang="en-US" sz="1000"/>
                        <a:t>0.0%</a:t>
                      </a:r>
                    </a:p>
                  </a:txBody>
                  <a:tcPr/>
                </a:tc>
                <a:extLst>
                  <a:ext uri="{0D108BD9-81ED-4DB2-BD59-A6C34878D82A}">
                    <a16:rowId xmlns:a16="http://schemas.microsoft.com/office/drawing/2014/main" val="2432917204"/>
                  </a:ext>
                </a:extLst>
              </a:tr>
            </a:tbl>
          </a:graphicData>
        </a:graphic>
      </p:graphicFrame>
      <p:sp>
        <p:nvSpPr>
          <p:cNvPr id="4" name="Text Placeholder 3">
            <a:extLst>
              <a:ext uri="{FF2B5EF4-FFF2-40B4-BE49-F238E27FC236}">
                <a16:creationId xmlns:a16="http://schemas.microsoft.com/office/drawing/2014/main" id="{00C46BA7-D85D-4CD7-B7DB-6C7FD93BCD9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6811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987DF-0862-49C3-80A2-7CAF3435D2A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9BEC9FC-25DF-43C5-8E12-83F1B1166091}"/>
              </a:ext>
            </a:extLst>
          </p:cNvPr>
          <p:cNvGraphicFramePr>
            <a:graphicFrameLocks noGrp="1"/>
          </p:cNvGraphicFramePr>
          <p:nvPr>
            <p:ph type="chart" sz="quarter" idx="13"/>
            <p:extLst>
              <p:ext uri="{D42A27DB-BD31-4B8C-83A1-F6EECF244321}">
                <p14:modId xmlns:p14="http://schemas.microsoft.com/office/powerpoint/2010/main" val="3715269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57BCF-0FC0-4AE2-860B-7B230577E51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58A4FEE-21EF-4A55-AE3B-565CB71FE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490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317F9-327C-47D7-A9B5-B94E398C2CF3}"/>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E5CC31D8-67C8-4E9A-AD4B-2F2B8F0A7794}"/>
              </a:ext>
            </a:extLst>
          </p:cNvPr>
          <p:cNvGraphicFramePr>
            <a:graphicFrameLocks noGrp="1"/>
          </p:cNvGraphicFramePr>
          <p:nvPr>
            <p:ph type="chart" sz="quarter" idx="13"/>
            <p:extLst>
              <p:ext uri="{D42A27DB-BD31-4B8C-83A1-F6EECF244321}">
                <p14:modId xmlns:p14="http://schemas.microsoft.com/office/powerpoint/2010/main" val="950114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EEA9D-467C-4FF4-8CBC-74392422944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32F4843-04F7-4887-A041-CB63642A7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55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25C8-75C5-4770-B453-CDD478756C48}"/>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5A35C660-40C6-4C53-8EFF-03E016DC76A5}"/>
              </a:ext>
            </a:extLst>
          </p:cNvPr>
          <p:cNvGraphicFramePr>
            <a:graphicFrameLocks noGrp="1"/>
          </p:cNvGraphicFramePr>
          <p:nvPr>
            <p:ph type="chart" sz="quarter" idx="13"/>
            <p:extLst>
              <p:ext uri="{D42A27DB-BD31-4B8C-83A1-F6EECF244321}">
                <p14:modId xmlns:p14="http://schemas.microsoft.com/office/powerpoint/2010/main" val="892408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5F6373-13F6-4ED1-B0D4-F29B3FE0107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C47238B-74E0-47A0-A808-E62FE78A6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71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2CEA-5CC4-493D-8FC6-707ED2B35B43}"/>
              </a:ext>
            </a:extLst>
          </p:cNvPr>
          <p:cNvSpPr>
            <a:spLocks noGrp="1"/>
          </p:cNvSpPr>
          <p:nvPr>
            <p:ph type="title"/>
          </p:nvPr>
        </p:nvSpPr>
        <p:spPr/>
        <p:txBody>
          <a:bodyPr/>
          <a:lstStyle/>
          <a:p>
            <a:r>
              <a:rPr lang="en-US"/>
              <a:t>Eigene Beiträge (Postings)</a:t>
            </a:r>
          </a:p>
        </p:txBody>
      </p:sp>
      <p:graphicFrame>
        <p:nvGraphicFramePr>
          <p:cNvPr id="5" name="Table Placeholder 4">
            <a:extLst>
              <a:ext uri="{FF2B5EF4-FFF2-40B4-BE49-F238E27FC236}">
                <a16:creationId xmlns:a16="http://schemas.microsoft.com/office/drawing/2014/main" id="{F4886717-5679-429F-931A-0DC525A36221}"/>
              </a:ext>
            </a:extLst>
          </p:cNvPr>
          <p:cNvGraphicFramePr>
            <a:graphicFrameLocks noGrp="1"/>
          </p:cNvGraphicFramePr>
          <p:nvPr>
            <p:ph type="tbl" sz="quarter" idx="13"/>
            <p:extLst>
              <p:ext uri="{D42A27DB-BD31-4B8C-83A1-F6EECF244321}">
                <p14:modId xmlns:p14="http://schemas.microsoft.com/office/powerpoint/2010/main" val="384440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6096808"/>
                    </a:ext>
                  </a:extLst>
                </a:gridCol>
                <a:gridCol w="658368">
                  <a:extLst>
                    <a:ext uri="{9D8B030D-6E8A-4147-A177-3AD203B41FA5}">
                      <a16:colId xmlns:a16="http://schemas.microsoft.com/office/drawing/2014/main" val="545364636"/>
                    </a:ext>
                  </a:extLst>
                </a:gridCol>
                <a:gridCol w="658368">
                  <a:extLst>
                    <a:ext uri="{9D8B030D-6E8A-4147-A177-3AD203B41FA5}">
                      <a16:colId xmlns:a16="http://schemas.microsoft.com/office/drawing/2014/main" val="2501830451"/>
                    </a:ext>
                  </a:extLst>
                </a:gridCol>
                <a:gridCol w="658368">
                  <a:extLst>
                    <a:ext uri="{9D8B030D-6E8A-4147-A177-3AD203B41FA5}">
                      <a16:colId xmlns:a16="http://schemas.microsoft.com/office/drawing/2014/main" val="980347338"/>
                    </a:ext>
                  </a:extLst>
                </a:gridCol>
                <a:gridCol w="658368">
                  <a:extLst>
                    <a:ext uri="{9D8B030D-6E8A-4147-A177-3AD203B41FA5}">
                      <a16:colId xmlns:a16="http://schemas.microsoft.com/office/drawing/2014/main" val="325160982"/>
                    </a:ext>
                  </a:extLst>
                </a:gridCol>
                <a:gridCol w="658368">
                  <a:extLst>
                    <a:ext uri="{9D8B030D-6E8A-4147-A177-3AD203B41FA5}">
                      <a16:colId xmlns:a16="http://schemas.microsoft.com/office/drawing/2014/main" val="2011154889"/>
                    </a:ext>
                  </a:extLst>
                </a:gridCol>
                <a:gridCol w="658368">
                  <a:extLst>
                    <a:ext uri="{9D8B030D-6E8A-4147-A177-3AD203B41FA5}">
                      <a16:colId xmlns:a16="http://schemas.microsoft.com/office/drawing/2014/main" val="577958071"/>
                    </a:ext>
                  </a:extLst>
                </a:gridCol>
                <a:gridCol w="658368">
                  <a:extLst>
                    <a:ext uri="{9D8B030D-6E8A-4147-A177-3AD203B41FA5}">
                      <a16:colId xmlns:a16="http://schemas.microsoft.com/office/drawing/2014/main" val="197641888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6405423"/>
                  </a:ext>
                </a:extLst>
              </a:tr>
              <a:tr h="370840">
                <a:tc>
                  <a:txBody>
                    <a:bodyPr/>
                    <a:lstStyle/>
                    <a:p>
                      <a:r>
                        <a:rPr lang="de-DE" sz="1000" b="1"/>
                        <a:t>Autohaus Ford Gaberszik - 2017-10-12 09:56:37</a:t>
                      </a:r>
                      <a:r>
                        <a:rPr lang="de-DE" sz="1000"/>
                        <a:t>
Unser Ford KUGA verkauft sich heuer mehr denn je....
Neu unter den Top 20 Modellen in Österreich: 3082 Stück wechselten heuer bisher den Besitzer, das macht 1,1 Prozent Marktanteil, ein Plus von 90,7 Prozent.</a:t>
                      </a:r>
                      <a:endParaRPr lang="en-US" sz="1000"/>
                    </a:p>
                  </a:txBody>
                  <a:tcPr/>
                </a:tc>
                <a:tc>
                  <a:txBody>
                    <a:bodyPr/>
                    <a:lstStyle/>
                    <a:p>
                      <a:r>
                        <a:rPr lang="en-US" sz="1000"/>
                        <a:t>19</a:t>
                      </a:r>
                    </a:p>
                  </a:txBody>
                  <a:tcPr/>
                </a:tc>
                <a:tc>
                  <a:txBody>
                    <a:bodyPr/>
                    <a:lstStyle/>
                    <a:p>
                      <a:r>
                        <a:rPr lang="en-US" sz="1000"/>
                        <a:t>16</a:t>
                      </a:r>
                    </a:p>
                  </a:txBody>
                  <a:tcPr/>
                </a:tc>
                <a:tc>
                  <a:txBody>
                    <a:bodyPr/>
                    <a:lstStyle/>
                    <a:p>
                      <a:r>
                        <a:rPr lang="en-US" sz="1000"/>
                        <a:t>1</a:t>
                      </a:r>
                    </a:p>
                  </a:txBody>
                  <a:tcPr/>
                </a:tc>
                <a:tc>
                  <a:txBody>
                    <a:bodyPr/>
                    <a:lstStyle/>
                    <a:p>
                      <a:r>
                        <a:rPr lang="en-US" sz="1000"/>
                        <a:t>2</a:t>
                      </a:r>
                    </a:p>
                  </a:txBody>
                  <a:tcPr/>
                </a:tc>
                <a:tc>
                  <a:txBody>
                    <a:bodyPr/>
                    <a:lstStyle/>
                    <a:p>
                      <a:r>
                        <a:rPr lang="en-US" sz="1000"/>
                        <a:t>4.7382%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29162738"/>
                  </a:ext>
                </a:extLst>
              </a:tr>
              <a:tr h="370840">
                <a:tc>
                  <a:txBody>
                    <a:bodyPr/>
                    <a:lstStyle/>
                    <a:p>
                      <a:r>
                        <a:rPr lang="de-DE" sz="1000" b="1"/>
                        <a:t>Autohaus Ford Gaberszik - 2017-10-11 10:56:06</a:t>
                      </a:r>
                      <a:r>
                        <a:rPr lang="de-DE" sz="1000"/>
                        <a:t>
In diesen goldenen Herbsttagen scheint der Winter noch fern, aber er kommt schneller als man glaubt. Deswegen laden wir am Samstag, dem 14. Oktober, von 9 - 15 Uhr zum traditionellen Reifenwechseltag in unser Autohaus. Und die kalten Tage können kommen! ;)
Um telefonische Voranmeldung wird gebeten.
Wir freuen uns auf Euer Kommen!</a:t>
                      </a:r>
                      <a:endParaRPr lang="en-US" sz="1000"/>
                    </a:p>
                  </a:txBody>
                  <a:tcPr/>
                </a:tc>
                <a:tc>
                  <a:txBody>
                    <a:bodyPr/>
                    <a:lstStyle/>
                    <a:p>
                      <a:r>
                        <a:rPr lang="en-US" sz="1000"/>
                        <a:t>35</a:t>
                      </a:r>
                    </a:p>
                  </a:txBody>
                  <a:tcPr/>
                </a:tc>
                <a:tc>
                  <a:txBody>
                    <a:bodyPr/>
                    <a:lstStyle/>
                    <a:p>
                      <a:r>
                        <a:rPr lang="en-US" sz="1000"/>
                        <a:t>29</a:t>
                      </a:r>
                    </a:p>
                  </a:txBody>
                  <a:tcPr/>
                </a:tc>
                <a:tc>
                  <a:txBody>
                    <a:bodyPr/>
                    <a:lstStyle/>
                    <a:p>
                      <a:r>
                        <a:rPr lang="en-US" sz="1000"/>
                        <a:t>0</a:t>
                      </a:r>
                    </a:p>
                  </a:txBody>
                  <a:tcPr/>
                </a:tc>
                <a:tc>
                  <a:txBody>
                    <a:bodyPr/>
                    <a:lstStyle/>
                    <a:p>
                      <a:r>
                        <a:rPr lang="en-US" sz="1000"/>
                        <a:t>6</a:t>
                      </a:r>
                    </a:p>
                  </a:txBody>
                  <a:tcPr/>
                </a:tc>
                <a:tc>
                  <a:txBody>
                    <a:bodyPr/>
                    <a:lstStyle/>
                    <a:p>
                      <a:r>
                        <a:rPr lang="en-US" sz="1000"/>
                        <a:t>8.8161%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7708836"/>
                  </a:ext>
                </a:extLst>
              </a:tr>
              <a:tr h="370840">
                <a:tc>
                  <a:txBody>
                    <a:bodyPr/>
                    <a:lstStyle/>
                    <a:p>
                      <a:r>
                        <a:rPr lang="de-DE" sz="1000" b="1"/>
                        <a:t>Autohaus Ford Gaberszik - 2017-10-03 20:07:00</a:t>
                      </a:r>
                      <a:r>
                        <a:rPr lang="de-DE" sz="1000"/>
                        <a:t>
"Wir sind eine große Familie!"
Wir bedanken uns bei über 500 lieben Kunden, Mitarbeitern und Freunden des Hauses, die mit uns die Premiere des neuen Ford Fiesta feierten. Es war uns ein Volksfest! :)
Ein herzliches Dankeschön auch an den Musikverein Seiersberg-Pirka, die Mortantscher Plattler und natürlich Die Edlseer für ihre individuellen Beiträge zu diesem unvergesslichen Abend!</a:t>
                      </a:r>
                      <a:endParaRPr lang="en-US" sz="1000"/>
                    </a:p>
                  </a:txBody>
                  <a:tcPr/>
                </a:tc>
                <a:tc>
                  <a:txBody>
                    <a:bodyPr/>
                    <a:lstStyle/>
                    <a:p>
                      <a:r>
                        <a:rPr lang="en-US" sz="1000"/>
                        <a:t>49</a:t>
                      </a:r>
                    </a:p>
                  </a:txBody>
                  <a:tcPr/>
                </a:tc>
                <a:tc>
                  <a:txBody>
                    <a:bodyPr/>
                    <a:lstStyle/>
                    <a:p>
                      <a:r>
                        <a:rPr lang="en-US" sz="1000"/>
                        <a:t>47</a:t>
                      </a:r>
                    </a:p>
                  </a:txBody>
                  <a:tcPr/>
                </a:tc>
                <a:tc>
                  <a:txBody>
                    <a:bodyPr/>
                    <a:lstStyle/>
                    <a:p>
                      <a:r>
                        <a:rPr lang="en-US" sz="1000"/>
                        <a:t>0</a:t>
                      </a:r>
                    </a:p>
                  </a:txBody>
                  <a:tcPr/>
                </a:tc>
                <a:tc>
                  <a:txBody>
                    <a:bodyPr/>
                    <a:lstStyle/>
                    <a:p>
                      <a:r>
                        <a:rPr lang="en-US" sz="1000"/>
                        <a:t>2</a:t>
                      </a:r>
                    </a:p>
                  </a:txBody>
                  <a:tcPr/>
                </a:tc>
                <a:tc>
                  <a:txBody>
                    <a:bodyPr/>
                    <a:lstStyle/>
                    <a:p>
                      <a:r>
                        <a:rPr lang="en-US" sz="1000"/>
                        <a:t>15.7556%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4023408"/>
                  </a:ext>
                </a:extLst>
              </a:tr>
            </a:tbl>
          </a:graphicData>
        </a:graphic>
      </p:graphicFrame>
      <p:sp>
        <p:nvSpPr>
          <p:cNvPr id="4" name="Text Placeholder 3">
            <a:extLst>
              <a:ext uri="{FF2B5EF4-FFF2-40B4-BE49-F238E27FC236}">
                <a16:creationId xmlns:a16="http://schemas.microsoft.com/office/drawing/2014/main" id="{D2EB26BD-B3C2-4F1F-9478-718C55763C0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97933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E3BD-F690-4FFF-9650-3A18055B7222}"/>
              </a:ext>
            </a:extLst>
          </p:cNvPr>
          <p:cNvSpPr>
            <a:spLocks noGrp="1"/>
          </p:cNvSpPr>
          <p:nvPr>
            <p:ph type="title"/>
          </p:nvPr>
        </p:nvSpPr>
        <p:spPr/>
        <p:txBody>
          <a:bodyPr/>
          <a:lstStyle/>
          <a:p>
            <a:r>
              <a:rPr lang="en-US"/>
              <a:t>Eigene Beiträge (Postings) + Reactions</a:t>
            </a:r>
          </a:p>
        </p:txBody>
      </p:sp>
      <p:graphicFrame>
        <p:nvGraphicFramePr>
          <p:cNvPr id="5" name="Table Placeholder 4">
            <a:extLst>
              <a:ext uri="{FF2B5EF4-FFF2-40B4-BE49-F238E27FC236}">
                <a16:creationId xmlns:a16="http://schemas.microsoft.com/office/drawing/2014/main" id="{5355DDEE-BEA7-4314-AF03-C3226728AD80}"/>
              </a:ext>
            </a:extLst>
          </p:cNvPr>
          <p:cNvGraphicFramePr>
            <a:graphicFrameLocks noGrp="1"/>
          </p:cNvGraphicFramePr>
          <p:nvPr>
            <p:ph type="tbl" sz="quarter" idx="13"/>
            <p:extLst>
              <p:ext uri="{D42A27DB-BD31-4B8C-83A1-F6EECF244321}">
                <p14:modId xmlns:p14="http://schemas.microsoft.com/office/powerpoint/2010/main" val="1205023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7579420"/>
                    </a:ext>
                  </a:extLst>
                </a:gridCol>
                <a:gridCol w="822960">
                  <a:extLst>
                    <a:ext uri="{9D8B030D-6E8A-4147-A177-3AD203B41FA5}">
                      <a16:colId xmlns:a16="http://schemas.microsoft.com/office/drawing/2014/main" val="3388649415"/>
                    </a:ext>
                  </a:extLst>
                </a:gridCol>
                <a:gridCol w="822960">
                  <a:extLst>
                    <a:ext uri="{9D8B030D-6E8A-4147-A177-3AD203B41FA5}">
                      <a16:colId xmlns:a16="http://schemas.microsoft.com/office/drawing/2014/main" val="937705403"/>
                    </a:ext>
                  </a:extLst>
                </a:gridCol>
                <a:gridCol w="822960">
                  <a:extLst>
                    <a:ext uri="{9D8B030D-6E8A-4147-A177-3AD203B41FA5}">
                      <a16:colId xmlns:a16="http://schemas.microsoft.com/office/drawing/2014/main" val="3092087708"/>
                    </a:ext>
                  </a:extLst>
                </a:gridCol>
                <a:gridCol w="822960">
                  <a:extLst>
                    <a:ext uri="{9D8B030D-6E8A-4147-A177-3AD203B41FA5}">
                      <a16:colId xmlns:a16="http://schemas.microsoft.com/office/drawing/2014/main" val="958563443"/>
                    </a:ext>
                  </a:extLst>
                </a:gridCol>
                <a:gridCol w="822960">
                  <a:extLst>
                    <a:ext uri="{9D8B030D-6E8A-4147-A177-3AD203B41FA5}">
                      <a16:colId xmlns:a16="http://schemas.microsoft.com/office/drawing/2014/main" val="3813227336"/>
                    </a:ext>
                  </a:extLst>
                </a:gridCol>
                <a:gridCol w="822960">
                  <a:extLst>
                    <a:ext uri="{9D8B030D-6E8A-4147-A177-3AD203B41FA5}">
                      <a16:colId xmlns:a16="http://schemas.microsoft.com/office/drawing/2014/main" val="1196633160"/>
                    </a:ext>
                  </a:extLst>
                </a:gridCol>
                <a:gridCol w="822960">
                  <a:extLst>
                    <a:ext uri="{9D8B030D-6E8A-4147-A177-3AD203B41FA5}">
                      <a16:colId xmlns:a16="http://schemas.microsoft.com/office/drawing/2014/main" val="139782838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Like</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extLst>
                  <a:ext uri="{0D108BD9-81ED-4DB2-BD59-A6C34878D82A}">
                    <a16:rowId xmlns:a16="http://schemas.microsoft.com/office/drawing/2014/main" val="2710570657"/>
                  </a:ext>
                </a:extLst>
              </a:tr>
              <a:tr h="370840">
                <a:tc>
                  <a:txBody>
                    <a:bodyPr/>
                    <a:lstStyle/>
                    <a:p>
                      <a:r>
                        <a:rPr lang="de-DE" sz="1000" b="1"/>
                        <a:t>Autohaus Ford Gaberszik - 2017-10-12 09:56:37</a:t>
                      </a:r>
                      <a:r>
                        <a:rPr lang="de-DE" sz="1000"/>
                        <a:t>
Unser Ford KUGA verkauft sich heuer mehr denn je....
Neu unter den Top 20 Modellen in Österreich: 3082 Stück wechselten heuer bisher den Besitzer, das macht 1,1 Prozent Marktanteil, ein Plus von 90,7 Prozent.</a:t>
                      </a:r>
                      <a:endParaRPr lang="en-US" sz="1000"/>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92445219"/>
                  </a:ext>
                </a:extLst>
              </a:tr>
              <a:tr h="370840">
                <a:tc>
                  <a:txBody>
                    <a:bodyPr/>
                    <a:lstStyle/>
                    <a:p>
                      <a:r>
                        <a:rPr lang="de-DE" sz="1000" b="1"/>
                        <a:t>Autohaus Ford Gaberszik - 2017-10-11 10:56:06</a:t>
                      </a:r>
                      <a:r>
                        <a:rPr lang="de-DE" sz="1000"/>
                        <a:t>
In diesen goldenen Herbsttagen scheint der Winter noch fern, aber er kommt schneller als man glaubt. Deswegen laden wir am Samstag, dem 14. Oktober, von 9 - 15 Uhr zum traditionellen Reifenwechseltag in unser Autohaus. Und die kalten Tage können kommen! ;)
Um telefonische Voranmeldung wird gebeten.
Wir freuen uns auf Euer Kommen!</a:t>
                      </a:r>
                      <a:endParaRPr lang="en-US" sz="1000"/>
                    </a:p>
                  </a:txBody>
                  <a:tcPr/>
                </a:tc>
                <a:tc>
                  <a:txBody>
                    <a:bodyPr/>
                    <a:lstStyle/>
                    <a:p>
                      <a:r>
                        <a:rPr lang="en-US" sz="1000"/>
                        <a:t>29</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887940254"/>
                  </a:ext>
                </a:extLst>
              </a:tr>
              <a:tr h="370840">
                <a:tc>
                  <a:txBody>
                    <a:bodyPr/>
                    <a:lstStyle/>
                    <a:p>
                      <a:r>
                        <a:rPr lang="de-DE" sz="1000" b="1"/>
                        <a:t>Autohaus Ford Gaberszik - 2017-10-03 20:07:00</a:t>
                      </a:r>
                      <a:r>
                        <a:rPr lang="de-DE" sz="1000"/>
                        <a:t>
"Wir sind eine große Familie!"
Wir bedanken uns bei über 500 lieben Kunden, Mitarbeitern und Freunden des Hauses, die mit uns die Premiere des neuen Ford Fiesta feierten. Es war uns ein Volksfest! :)
Ein herzliches Dankeschön auch an den Musikverein Seiersberg-Pirka, die Mortantscher Plattler und natürlich Die Edlseer für ihre individuellen Beiträge zu diesem unvergesslichen Abend!</a:t>
                      </a:r>
                      <a:endParaRPr lang="en-US" sz="1000"/>
                    </a:p>
                  </a:txBody>
                  <a:tcPr/>
                </a:tc>
                <a:tc>
                  <a:txBody>
                    <a:bodyPr/>
                    <a:lstStyle/>
                    <a:p>
                      <a:r>
                        <a:rPr lang="en-US" sz="1000"/>
                        <a:t>47</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11039228"/>
                  </a:ext>
                </a:extLst>
              </a:tr>
            </a:tbl>
          </a:graphicData>
        </a:graphic>
      </p:graphicFrame>
      <p:sp>
        <p:nvSpPr>
          <p:cNvPr id="4" name="Text Placeholder 3">
            <a:extLst>
              <a:ext uri="{FF2B5EF4-FFF2-40B4-BE49-F238E27FC236}">
                <a16:creationId xmlns:a16="http://schemas.microsoft.com/office/drawing/2014/main" id="{AC395C97-76D3-4829-940F-AB0E411193B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39990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1A74-E720-46F8-978F-8A29A8F2D9B7}"/>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21653836-C507-41C0-9188-4882BB21C953}"/>
              </a:ext>
            </a:extLst>
          </p:cNvPr>
          <p:cNvGraphicFramePr>
            <a:graphicFrameLocks noGrp="1"/>
          </p:cNvGraphicFramePr>
          <p:nvPr>
            <p:ph type="chart" sz="quarter" idx="13"/>
            <p:extLst>
              <p:ext uri="{D42A27DB-BD31-4B8C-83A1-F6EECF244321}">
                <p14:modId xmlns:p14="http://schemas.microsoft.com/office/powerpoint/2010/main" val="4207852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07F9F-31B4-484D-AAF5-A2F0AD55BCF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4B71CFC-6BEE-44DB-AD15-42D902EE4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428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B6B12-7F67-4661-B700-5E2BA0015BC8}"/>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DBADC9E0-A3F5-4C06-868A-D886DAE5E172}"/>
              </a:ext>
            </a:extLst>
          </p:cNvPr>
          <p:cNvGraphicFramePr>
            <a:graphicFrameLocks noGrp="1"/>
          </p:cNvGraphicFramePr>
          <p:nvPr>
            <p:ph type="chart" sz="quarter" idx="13"/>
            <p:extLst>
              <p:ext uri="{D42A27DB-BD31-4B8C-83A1-F6EECF244321}">
                <p14:modId xmlns:p14="http://schemas.microsoft.com/office/powerpoint/2010/main" val="3207793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CD7AD-C5AC-4038-859D-C0C8B298AF7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0E38946-6634-4511-86C1-45267EFE02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578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A41EE-8EB6-4994-B9A0-99EA3E0428A5}"/>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FC889973-7873-42B4-937A-5A019B8DB8D4}"/>
              </a:ext>
            </a:extLst>
          </p:cNvPr>
          <p:cNvGraphicFramePr>
            <a:graphicFrameLocks noGrp="1"/>
          </p:cNvGraphicFramePr>
          <p:nvPr>
            <p:ph type="chart" sz="quarter" idx="13"/>
            <p:extLst>
              <p:ext uri="{D42A27DB-BD31-4B8C-83A1-F6EECF244321}">
                <p14:modId xmlns:p14="http://schemas.microsoft.com/office/powerpoint/2010/main" val="990283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8570CA-A50E-41A7-840B-389B2F1537F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999DC37-DBE3-46F1-B046-A42116DE5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6031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589E-9908-4B6E-B612-80BF11D07379}"/>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6FE133E7-7946-4461-A13E-1EB62812197A}"/>
              </a:ext>
            </a:extLst>
          </p:cNvPr>
          <p:cNvGraphicFramePr>
            <a:graphicFrameLocks noGrp="1"/>
          </p:cNvGraphicFramePr>
          <p:nvPr>
            <p:ph type="chart" sz="quarter" idx="13"/>
            <p:extLst>
              <p:ext uri="{D42A27DB-BD31-4B8C-83A1-F6EECF244321}">
                <p14:modId xmlns:p14="http://schemas.microsoft.com/office/powerpoint/2010/main" val="78598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F9B4C-E19F-484E-B400-649F315FBAA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4CA02FA-3686-4820-8ED8-8D173505C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719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1E1E-BFAC-4985-A9A4-42E3B13A2E52}"/>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227AB6B4-E020-4C26-BF5D-FA1EF45DB38B}"/>
              </a:ext>
            </a:extLst>
          </p:cNvPr>
          <p:cNvGraphicFramePr>
            <a:graphicFrameLocks noGrp="1"/>
          </p:cNvGraphicFramePr>
          <p:nvPr>
            <p:ph type="chart" sz="quarter" idx="13"/>
            <p:extLst>
              <p:ext uri="{D42A27DB-BD31-4B8C-83A1-F6EECF244321}">
                <p14:modId xmlns:p14="http://schemas.microsoft.com/office/powerpoint/2010/main" val="3236918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1A7D6-B567-4CD0-A00E-5914FC46329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E111DB7-BF8B-4154-9C3F-19304A90F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370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9EE82-F8B1-4A10-B2FC-19DF368AB2EC}"/>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AAAD4344-9537-4D97-AB20-8174FEA43F2A}"/>
              </a:ext>
            </a:extLst>
          </p:cNvPr>
          <p:cNvGraphicFramePr>
            <a:graphicFrameLocks noGrp="1"/>
          </p:cNvGraphicFramePr>
          <p:nvPr>
            <p:ph type="tbl" sz="quarter" idx="13"/>
            <p:extLst>
              <p:ext uri="{D42A27DB-BD31-4B8C-83A1-F6EECF244321}">
                <p14:modId xmlns:p14="http://schemas.microsoft.com/office/powerpoint/2010/main" val="246416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0400019"/>
                    </a:ext>
                  </a:extLst>
                </a:gridCol>
                <a:gridCol w="2468880">
                  <a:extLst>
                    <a:ext uri="{9D8B030D-6E8A-4147-A177-3AD203B41FA5}">
                      <a16:colId xmlns:a16="http://schemas.microsoft.com/office/drawing/2014/main" val="2482528583"/>
                    </a:ext>
                  </a:extLst>
                </a:gridCol>
                <a:gridCol w="822960">
                  <a:extLst>
                    <a:ext uri="{9D8B030D-6E8A-4147-A177-3AD203B41FA5}">
                      <a16:colId xmlns:a16="http://schemas.microsoft.com/office/drawing/2014/main" val="682842868"/>
                    </a:ext>
                  </a:extLst>
                </a:gridCol>
                <a:gridCol w="822960">
                  <a:extLst>
                    <a:ext uri="{9D8B030D-6E8A-4147-A177-3AD203B41FA5}">
                      <a16:colId xmlns:a16="http://schemas.microsoft.com/office/drawing/2014/main" val="3891297558"/>
                    </a:ext>
                  </a:extLst>
                </a:gridCol>
                <a:gridCol w="822960">
                  <a:extLst>
                    <a:ext uri="{9D8B030D-6E8A-4147-A177-3AD203B41FA5}">
                      <a16:colId xmlns:a16="http://schemas.microsoft.com/office/drawing/2014/main" val="1739939320"/>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409715069"/>
                  </a:ext>
                </a:extLst>
              </a:tr>
              <a:tr h="370840">
                <a:tc>
                  <a:txBody>
                    <a:bodyPr/>
                    <a:lstStyle/>
                    <a:p>
                      <a:r>
                        <a:rPr lang="en-US" sz="1000"/>
                        <a:t>Christian Maier</a:t>
                      </a:r>
                    </a:p>
                  </a:txBody>
                  <a:tcPr/>
                </a:tc>
                <a:tc>
                  <a:txBody>
                    <a:bodyPr/>
                    <a:lstStyle/>
                    <a:p>
                      <a:r>
                        <a:rPr lang="en-US" sz="1000"/>
                        <a:t>Autohaus Ford Gaberszik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224146009"/>
                  </a:ext>
                </a:extLst>
              </a:tr>
            </a:tbl>
          </a:graphicData>
        </a:graphic>
      </p:graphicFrame>
      <p:sp>
        <p:nvSpPr>
          <p:cNvPr id="4" name="Text Placeholder 3">
            <a:extLst>
              <a:ext uri="{FF2B5EF4-FFF2-40B4-BE49-F238E27FC236}">
                <a16:creationId xmlns:a16="http://schemas.microsoft.com/office/drawing/2014/main" id="{1A484FC1-8505-4B4A-B4F2-5DB62DD1ABA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07812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67515-DB3F-4782-8292-CB61704C0363}"/>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2BAC68FF-07B5-477C-972D-2BC7D4AB6A09}"/>
              </a:ext>
            </a:extLst>
          </p:cNvPr>
          <p:cNvGraphicFramePr>
            <a:graphicFrameLocks noGrp="1"/>
          </p:cNvGraphicFramePr>
          <p:nvPr>
            <p:ph type="chart" sz="quarter" idx="13"/>
            <p:extLst>
              <p:ext uri="{D42A27DB-BD31-4B8C-83A1-F6EECF244321}">
                <p14:modId xmlns:p14="http://schemas.microsoft.com/office/powerpoint/2010/main" val="604978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5FBD9-818F-4ED7-B914-4700834C27F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197A9BB-0818-4C01-BED4-EE83B9AAE3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136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15A8E-B099-4903-8837-974C444921C0}"/>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C3201C58-2C0B-499B-97A5-D08B0F7F9C71}"/>
              </a:ext>
            </a:extLst>
          </p:cNvPr>
          <p:cNvGraphicFramePr>
            <a:graphicFrameLocks noGrp="1"/>
          </p:cNvGraphicFramePr>
          <p:nvPr>
            <p:ph type="chart" sz="quarter" idx="13"/>
            <p:extLst>
              <p:ext uri="{D42A27DB-BD31-4B8C-83A1-F6EECF244321}">
                <p14:modId xmlns:p14="http://schemas.microsoft.com/office/powerpoint/2010/main" val="4285565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A974F-D2AD-4BF5-960B-1A44053CDCF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EC6551D-2CAE-4CE8-9C4F-115F474FE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2340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2F41-81D8-43E6-97AF-7871E5DE3B9B}"/>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60AEA743-0A62-4740-A087-06AAE6B7AE1F}"/>
              </a:ext>
            </a:extLst>
          </p:cNvPr>
          <p:cNvGraphicFramePr>
            <a:graphicFrameLocks noGrp="1"/>
          </p:cNvGraphicFramePr>
          <p:nvPr>
            <p:ph type="chart" sz="quarter" idx="13"/>
            <p:extLst>
              <p:ext uri="{D42A27DB-BD31-4B8C-83A1-F6EECF244321}">
                <p14:modId xmlns:p14="http://schemas.microsoft.com/office/powerpoint/2010/main" val="2496313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A7978C-03D5-40F6-9AC8-7809BF7AAB4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4F4A7D4-5786-4567-8AAB-CDF90FD37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609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5DC4-A605-4D82-AA19-13B536BF06C2}"/>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ED239DC6-EF30-451F-8FBD-42FCCE41E5DE}"/>
              </a:ext>
            </a:extLst>
          </p:cNvPr>
          <p:cNvGraphicFramePr>
            <a:graphicFrameLocks noGrp="1"/>
          </p:cNvGraphicFramePr>
          <p:nvPr>
            <p:ph type="chart" sz="quarter" idx="13"/>
            <p:extLst>
              <p:ext uri="{D42A27DB-BD31-4B8C-83A1-F6EECF244321}">
                <p14:modId xmlns:p14="http://schemas.microsoft.com/office/powerpoint/2010/main" val="1537582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A6CBAB-BEE8-4D04-8944-B5E1E2035DE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438E81E-7E41-4ACE-BDCD-F203CAE05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297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244EB-97BA-458C-AC96-056B68A2F23A}"/>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89D0BE87-CBEE-4F6F-A2BF-CF5D1B645EA1}"/>
              </a:ext>
            </a:extLst>
          </p:cNvPr>
          <p:cNvGraphicFramePr>
            <a:graphicFrameLocks noGrp="1"/>
          </p:cNvGraphicFramePr>
          <p:nvPr>
            <p:ph type="chart" sz="quarter" idx="13"/>
            <p:extLst>
              <p:ext uri="{D42A27DB-BD31-4B8C-83A1-F6EECF244321}">
                <p14:modId xmlns:p14="http://schemas.microsoft.com/office/powerpoint/2010/main" val="2808011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89DBF0-6150-4213-97C3-A4BF75971D9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B1764CC-3FFB-414E-8110-BF2CDEA8E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81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42D6-34C3-4836-9497-490E5A393F3E}"/>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FCDAC3EC-66ED-4364-91D3-DE3D57EC5BC0}"/>
              </a:ext>
            </a:extLst>
          </p:cNvPr>
          <p:cNvGraphicFramePr>
            <a:graphicFrameLocks noGrp="1"/>
          </p:cNvGraphicFramePr>
          <p:nvPr>
            <p:ph type="chart" sz="quarter" idx="13"/>
            <p:extLst>
              <p:ext uri="{D42A27DB-BD31-4B8C-83A1-F6EECF244321}">
                <p14:modId xmlns:p14="http://schemas.microsoft.com/office/powerpoint/2010/main" val="2785803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75808-7983-42FC-B13F-A58D63AA7E3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E85D149-D9E8-4DE0-9AB4-41EFB813C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106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76A25-0B49-4322-9D94-1513EF8299A9}"/>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2CD75A12-84B1-4463-9904-81A0FC1E40A7}"/>
              </a:ext>
            </a:extLst>
          </p:cNvPr>
          <p:cNvGraphicFramePr>
            <a:graphicFrameLocks noGrp="1"/>
          </p:cNvGraphicFramePr>
          <p:nvPr>
            <p:ph type="tbl" sz="quarter" idx="13"/>
            <p:extLst>
              <p:ext uri="{D42A27DB-BD31-4B8C-83A1-F6EECF244321}">
                <p14:modId xmlns:p14="http://schemas.microsoft.com/office/powerpoint/2010/main" val="244191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8043483"/>
                    </a:ext>
                  </a:extLst>
                </a:gridCol>
                <a:gridCol w="2057400">
                  <a:extLst>
                    <a:ext uri="{9D8B030D-6E8A-4147-A177-3AD203B41FA5}">
                      <a16:colId xmlns:a16="http://schemas.microsoft.com/office/drawing/2014/main" val="3791627794"/>
                    </a:ext>
                  </a:extLst>
                </a:gridCol>
                <a:gridCol w="822960">
                  <a:extLst>
                    <a:ext uri="{9D8B030D-6E8A-4147-A177-3AD203B41FA5}">
                      <a16:colId xmlns:a16="http://schemas.microsoft.com/office/drawing/2014/main" val="2884822276"/>
                    </a:ext>
                  </a:extLst>
                </a:gridCol>
                <a:gridCol w="1234440">
                  <a:extLst>
                    <a:ext uri="{9D8B030D-6E8A-4147-A177-3AD203B41FA5}">
                      <a16:colId xmlns:a16="http://schemas.microsoft.com/office/drawing/2014/main" val="230929987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189338029"/>
                  </a:ext>
                </a:extLst>
              </a:tr>
              <a:tr h="370840">
                <a:tc>
                  <a:txBody>
                    <a:bodyPr/>
                    <a:lstStyle/>
                    <a:p>
                      <a:r>
                        <a:rPr lang="de-DE" sz="1000" b="1"/>
                        <a:t>Autohaus Ford Gaberszik</a:t>
                      </a:r>
                      <a:r>
                        <a:rPr lang="de-DE" sz="1000"/>
                        <a:t> got a message by </a:t>
                      </a:r>
                      <a:r>
                        <a:rPr lang="de-DE" sz="1000" b="1"/>
                        <a:t>Eich Kater - 2017-10-15 22:54:18</a:t>
                      </a:r>
                      <a:r>
                        <a:rPr lang="de-DE" sz="1000"/>
                        <a:t>
</a:t>
                      </a:r>
                      <a:endParaRPr lang="en-US" sz="1000"/>
                    </a:p>
                  </a:txBody>
                  <a:tcPr/>
                </a:tc>
                <a:tc>
                  <a:txBody>
                    <a:bodyPr/>
                    <a:lstStyle/>
                    <a:p>
                      <a:endParaRPr lang="en-US" sz="1000"/>
                    </a:p>
                  </a:txBody>
                  <a:tcPr/>
                </a:tc>
                <a:tc>
                  <a:txBody>
                    <a:bodyPr/>
                    <a:lstStyle/>
                    <a:p>
                      <a:r>
                        <a:rPr lang="en-US" sz="1000"/>
                        <a:t>5</a:t>
                      </a:r>
                    </a:p>
                  </a:txBody>
                  <a:tcPr/>
                </a:tc>
                <a:tc>
                  <a:txBody>
                    <a:bodyPr/>
                    <a:lstStyle/>
                    <a:p>
                      <a:r>
                        <a:rPr lang="en-US" sz="1000"/>
                        <a:t>10/16/2017 08:00:08</a:t>
                      </a:r>
                    </a:p>
                  </a:txBody>
                  <a:tcPr/>
                </a:tc>
                <a:extLst>
                  <a:ext uri="{0D108BD9-81ED-4DB2-BD59-A6C34878D82A}">
                    <a16:rowId xmlns:a16="http://schemas.microsoft.com/office/drawing/2014/main" val="2432826702"/>
                  </a:ext>
                </a:extLst>
              </a:tr>
            </a:tbl>
          </a:graphicData>
        </a:graphic>
      </p:graphicFrame>
      <p:sp>
        <p:nvSpPr>
          <p:cNvPr id="4" name="Text Placeholder 3">
            <a:extLst>
              <a:ext uri="{FF2B5EF4-FFF2-40B4-BE49-F238E27FC236}">
                <a16:creationId xmlns:a16="http://schemas.microsoft.com/office/drawing/2014/main" id="{C5214874-484B-469A-8A48-80848487920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72446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E74F-BD47-4E7E-9215-73CFEBF6B580}"/>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546CED87-16AA-4684-93C6-05E9827ECDFE}"/>
              </a:ext>
            </a:extLst>
          </p:cNvPr>
          <p:cNvGraphicFramePr>
            <a:graphicFrameLocks noGrp="1"/>
          </p:cNvGraphicFramePr>
          <p:nvPr>
            <p:ph type="chart" sz="quarter" idx="13"/>
            <p:extLst>
              <p:ext uri="{D42A27DB-BD31-4B8C-83A1-F6EECF244321}">
                <p14:modId xmlns:p14="http://schemas.microsoft.com/office/powerpoint/2010/main" val="240636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9197DB-9066-493F-A071-1EA57AD77E1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E9258FE-028C-4915-A117-D49D873A32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679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FE661-00FF-48D0-B6F0-7D7C628F740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B703000D-FCCC-4877-A681-A016B9FD4686}"/>
              </a:ext>
            </a:extLst>
          </p:cNvPr>
          <p:cNvGraphicFramePr>
            <a:graphicFrameLocks noGrp="1"/>
          </p:cNvGraphicFramePr>
          <p:nvPr>
            <p:ph type="tbl" sz="quarter" idx="13"/>
            <p:extLst>
              <p:ext uri="{D42A27DB-BD31-4B8C-83A1-F6EECF244321}">
                <p14:modId xmlns:p14="http://schemas.microsoft.com/office/powerpoint/2010/main" val="1813755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4440577"/>
                    </a:ext>
                  </a:extLst>
                </a:gridCol>
                <a:gridCol w="2468880">
                  <a:extLst>
                    <a:ext uri="{9D8B030D-6E8A-4147-A177-3AD203B41FA5}">
                      <a16:colId xmlns:a16="http://schemas.microsoft.com/office/drawing/2014/main" val="298136586"/>
                    </a:ext>
                  </a:extLst>
                </a:gridCol>
                <a:gridCol w="2468880">
                  <a:extLst>
                    <a:ext uri="{9D8B030D-6E8A-4147-A177-3AD203B41FA5}">
                      <a16:colId xmlns:a16="http://schemas.microsoft.com/office/drawing/2014/main" val="3350415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5161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51527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57378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extLst>
                  <a:ext uri="{0D108BD9-81ED-4DB2-BD59-A6C34878D82A}">
                    <a16:rowId xmlns:a16="http://schemas.microsoft.com/office/drawing/2014/main" val="386430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extLst>
                  <a:ext uri="{0D108BD9-81ED-4DB2-BD59-A6C34878D82A}">
                    <a16:rowId xmlns:a16="http://schemas.microsoft.com/office/drawing/2014/main" val="176138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extLst>
                  <a:ext uri="{0D108BD9-81ED-4DB2-BD59-A6C34878D82A}">
                    <a16:rowId xmlns:a16="http://schemas.microsoft.com/office/drawing/2014/main" val="152047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a:t>
                      </a:r>
                    </a:p>
                  </a:txBody>
                  <a:tcPr/>
                </a:tc>
                <a:extLst>
                  <a:ext uri="{0D108BD9-81ED-4DB2-BD59-A6C34878D82A}">
                    <a16:rowId xmlns:a16="http://schemas.microsoft.com/office/drawing/2014/main" val="191441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extLst>
                  <a:ext uri="{0D108BD9-81ED-4DB2-BD59-A6C34878D82A}">
                    <a16:rowId xmlns:a16="http://schemas.microsoft.com/office/drawing/2014/main" val="132206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extLst>
                  <a:ext uri="{0D108BD9-81ED-4DB2-BD59-A6C34878D82A}">
                    <a16:rowId xmlns:a16="http://schemas.microsoft.com/office/drawing/2014/main" val="408516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extLst>
                  <a:ext uri="{0D108BD9-81ED-4DB2-BD59-A6C34878D82A}">
                    <a16:rowId xmlns:a16="http://schemas.microsoft.com/office/drawing/2014/main" val="281099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extLst>
                  <a:ext uri="{0D108BD9-81ED-4DB2-BD59-A6C34878D82A}">
                    <a16:rowId xmlns:a16="http://schemas.microsoft.com/office/drawing/2014/main" val="4100745891"/>
                  </a:ext>
                </a:extLst>
              </a:tr>
            </a:tbl>
          </a:graphicData>
        </a:graphic>
      </p:graphicFrame>
      <p:sp>
        <p:nvSpPr>
          <p:cNvPr id="4" name="Text Placeholder 3">
            <a:extLst>
              <a:ext uri="{FF2B5EF4-FFF2-40B4-BE49-F238E27FC236}">
                <a16:creationId xmlns:a16="http://schemas.microsoft.com/office/drawing/2014/main" id="{CB2A8D1F-C7CB-4693-8EB4-85D90F7BA0F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53472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C312D-655A-46D6-A6CC-D251333B603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017903C-3C0B-49E0-AB78-B3A98937C651}"/>
              </a:ext>
            </a:extLst>
          </p:cNvPr>
          <p:cNvGraphicFramePr>
            <a:graphicFrameLocks noGrp="1"/>
          </p:cNvGraphicFramePr>
          <p:nvPr>
            <p:ph type="tbl" sz="quarter" idx="13"/>
            <p:extLst>
              <p:ext uri="{D42A27DB-BD31-4B8C-83A1-F6EECF244321}">
                <p14:modId xmlns:p14="http://schemas.microsoft.com/office/powerpoint/2010/main" val="342182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9314279"/>
                    </a:ext>
                  </a:extLst>
                </a:gridCol>
                <a:gridCol w="2468880">
                  <a:extLst>
                    <a:ext uri="{9D8B030D-6E8A-4147-A177-3AD203B41FA5}">
                      <a16:colId xmlns:a16="http://schemas.microsoft.com/office/drawing/2014/main" val="816539657"/>
                    </a:ext>
                  </a:extLst>
                </a:gridCol>
                <a:gridCol w="2468880">
                  <a:extLst>
                    <a:ext uri="{9D8B030D-6E8A-4147-A177-3AD203B41FA5}">
                      <a16:colId xmlns:a16="http://schemas.microsoft.com/office/drawing/2014/main" val="7049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99626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extLst>
                  <a:ext uri="{0D108BD9-81ED-4DB2-BD59-A6C34878D82A}">
                    <a16:rowId xmlns:a16="http://schemas.microsoft.com/office/drawing/2014/main" val="337006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a:t>
                      </a:r>
                    </a:p>
                  </a:txBody>
                  <a:tcPr/>
                </a:tc>
                <a:extLst>
                  <a:ext uri="{0D108BD9-81ED-4DB2-BD59-A6C34878D82A}">
                    <a16:rowId xmlns:a16="http://schemas.microsoft.com/office/drawing/2014/main" val="258384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extLst>
                  <a:ext uri="{0D108BD9-81ED-4DB2-BD59-A6C34878D82A}">
                    <a16:rowId xmlns:a16="http://schemas.microsoft.com/office/drawing/2014/main" val="229794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375734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extLst>
                  <a:ext uri="{0D108BD9-81ED-4DB2-BD59-A6C34878D82A}">
                    <a16:rowId xmlns:a16="http://schemas.microsoft.com/office/drawing/2014/main" val="411140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extLst>
                  <a:ext uri="{0D108BD9-81ED-4DB2-BD59-A6C34878D82A}">
                    <a16:rowId xmlns:a16="http://schemas.microsoft.com/office/drawing/2014/main" val="69161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extLst>
                  <a:ext uri="{0D108BD9-81ED-4DB2-BD59-A6C34878D82A}">
                    <a16:rowId xmlns:a16="http://schemas.microsoft.com/office/drawing/2014/main" val="201458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extLst>
                  <a:ext uri="{0D108BD9-81ED-4DB2-BD59-A6C34878D82A}">
                    <a16:rowId xmlns:a16="http://schemas.microsoft.com/office/drawing/2014/main" val="162086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extLst>
                  <a:ext uri="{0D108BD9-81ED-4DB2-BD59-A6C34878D82A}">
                    <a16:rowId xmlns:a16="http://schemas.microsoft.com/office/drawing/2014/main" val="612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2160035466"/>
                  </a:ext>
                </a:extLst>
              </a:tr>
            </a:tbl>
          </a:graphicData>
        </a:graphic>
      </p:graphicFrame>
      <p:sp>
        <p:nvSpPr>
          <p:cNvPr id="4" name="Text Placeholder 3">
            <a:extLst>
              <a:ext uri="{FF2B5EF4-FFF2-40B4-BE49-F238E27FC236}">
                <a16:creationId xmlns:a16="http://schemas.microsoft.com/office/drawing/2014/main" id="{92F8BBA2-B5C7-4AEC-90D2-12FE5F67ABC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02372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FB89-4FF6-449A-9C12-D3A60CF1A94B}"/>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03379EA4-A915-4559-B612-8A29AF09A5CD}"/>
              </a:ext>
            </a:extLst>
          </p:cNvPr>
          <p:cNvGraphicFramePr>
            <a:graphicFrameLocks noGrp="1"/>
          </p:cNvGraphicFramePr>
          <p:nvPr>
            <p:ph type="tbl" sz="quarter" idx="13"/>
            <p:extLst>
              <p:ext uri="{D42A27DB-BD31-4B8C-83A1-F6EECF244321}">
                <p14:modId xmlns:p14="http://schemas.microsoft.com/office/powerpoint/2010/main" val="378848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3253960"/>
                    </a:ext>
                  </a:extLst>
                </a:gridCol>
                <a:gridCol w="2468880">
                  <a:extLst>
                    <a:ext uri="{9D8B030D-6E8A-4147-A177-3AD203B41FA5}">
                      <a16:colId xmlns:a16="http://schemas.microsoft.com/office/drawing/2014/main" val="128016079"/>
                    </a:ext>
                  </a:extLst>
                </a:gridCol>
                <a:gridCol w="2468880">
                  <a:extLst>
                    <a:ext uri="{9D8B030D-6E8A-4147-A177-3AD203B41FA5}">
                      <a16:colId xmlns:a16="http://schemas.microsoft.com/office/drawing/2014/main" val="86107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8965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99819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42681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65301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98540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43819306"/>
                  </a:ext>
                </a:extLst>
              </a:tr>
            </a:tbl>
          </a:graphicData>
        </a:graphic>
      </p:graphicFrame>
      <p:sp>
        <p:nvSpPr>
          <p:cNvPr id="4" name="Text Placeholder 3">
            <a:extLst>
              <a:ext uri="{FF2B5EF4-FFF2-40B4-BE49-F238E27FC236}">
                <a16:creationId xmlns:a16="http://schemas.microsoft.com/office/drawing/2014/main" id="{AFE9E8B6-DF4F-45FA-97F5-CF428F7C8AA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15679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288DD-D7DF-494A-B609-00926F17B30E}"/>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21566B94-7D52-4E1B-A0EF-58B547DF7DBD}"/>
              </a:ext>
            </a:extLst>
          </p:cNvPr>
          <p:cNvGraphicFramePr>
            <a:graphicFrameLocks noGrp="1"/>
          </p:cNvGraphicFramePr>
          <p:nvPr>
            <p:ph type="tbl" sz="quarter" idx="13"/>
            <p:extLst>
              <p:ext uri="{D42A27DB-BD31-4B8C-83A1-F6EECF244321}">
                <p14:modId xmlns:p14="http://schemas.microsoft.com/office/powerpoint/2010/main" val="78341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5542003"/>
                    </a:ext>
                  </a:extLst>
                </a:gridCol>
                <a:gridCol w="2468880">
                  <a:extLst>
                    <a:ext uri="{9D8B030D-6E8A-4147-A177-3AD203B41FA5}">
                      <a16:colId xmlns:a16="http://schemas.microsoft.com/office/drawing/2014/main" val="3908136355"/>
                    </a:ext>
                  </a:extLst>
                </a:gridCol>
                <a:gridCol w="2468880">
                  <a:extLst>
                    <a:ext uri="{9D8B030D-6E8A-4147-A177-3AD203B41FA5}">
                      <a16:colId xmlns:a16="http://schemas.microsoft.com/office/drawing/2014/main" val="2271147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39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5879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64823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extLst>
                  <a:ext uri="{0D108BD9-81ED-4DB2-BD59-A6C34878D82A}">
                    <a16:rowId xmlns:a16="http://schemas.microsoft.com/office/drawing/2014/main" val="313053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extLst>
                  <a:ext uri="{0D108BD9-81ED-4DB2-BD59-A6C34878D82A}">
                    <a16:rowId xmlns:a16="http://schemas.microsoft.com/office/drawing/2014/main" val="328712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extLst>
                  <a:ext uri="{0D108BD9-81ED-4DB2-BD59-A6C34878D82A}">
                    <a16:rowId xmlns:a16="http://schemas.microsoft.com/office/drawing/2014/main" val="162706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extLst>
                  <a:ext uri="{0D108BD9-81ED-4DB2-BD59-A6C34878D82A}">
                    <a16:rowId xmlns:a16="http://schemas.microsoft.com/office/drawing/2014/main" val="352227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133581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extLst>
                  <a:ext uri="{0D108BD9-81ED-4DB2-BD59-A6C34878D82A}">
                    <a16:rowId xmlns:a16="http://schemas.microsoft.com/office/drawing/2014/main" val="39139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70325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extLst>
                  <a:ext uri="{0D108BD9-81ED-4DB2-BD59-A6C34878D82A}">
                    <a16:rowId xmlns:a16="http://schemas.microsoft.com/office/drawing/2014/main" val="3169093544"/>
                  </a:ext>
                </a:extLst>
              </a:tr>
            </a:tbl>
          </a:graphicData>
        </a:graphic>
      </p:graphicFrame>
      <p:sp>
        <p:nvSpPr>
          <p:cNvPr id="4" name="Text Placeholder 3">
            <a:extLst>
              <a:ext uri="{FF2B5EF4-FFF2-40B4-BE49-F238E27FC236}">
                <a16:creationId xmlns:a16="http://schemas.microsoft.com/office/drawing/2014/main" id="{3C828242-FDD1-499B-84F6-B93501B5F57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6378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74A8D-7702-4EDF-B0AA-2E07E91687DC}"/>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96B64D6B-C988-4C24-AD9E-4EDC7B43D085}"/>
              </a:ext>
            </a:extLst>
          </p:cNvPr>
          <p:cNvGraphicFramePr>
            <a:graphicFrameLocks noGrp="1"/>
          </p:cNvGraphicFramePr>
          <p:nvPr>
            <p:ph type="tbl" sz="quarter" idx="13"/>
            <p:extLst>
              <p:ext uri="{D42A27DB-BD31-4B8C-83A1-F6EECF244321}">
                <p14:modId xmlns:p14="http://schemas.microsoft.com/office/powerpoint/2010/main" val="33860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9458718"/>
                    </a:ext>
                  </a:extLst>
                </a:gridCol>
                <a:gridCol w="2468880">
                  <a:extLst>
                    <a:ext uri="{9D8B030D-6E8A-4147-A177-3AD203B41FA5}">
                      <a16:colId xmlns:a16="http://schemas.microsoft.com/office/drawing/2014/main" val="1145497291"/>
                    </a:ext>
                  </a:extLst>
                </a:gridCol>
                <a:gridCol w="2468880">
                  <a:extLst>
                    <a:ext uri="{9D8B030D-6E8A-4147-A177-3AD203B41FA5}">
                      <a16:colId xmlns:a16="http://schemas.microsoft.com/office/drawing/2014/main" val="3428892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618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extLst>
                  <a:ext uri="{0D108BD9-81ED-4DB2-BD59-A6C34878D82A}">
                    <a16:rowId xmlns:a16="http://schemas.microsoft.com/office/drawing/2014/main" val="292745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398494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extLst>
                  <a:ext uri="{0D108BD9-81ED-4DB2-BD59-A6C34878D82A}">
                    <a16:rowId xmlns:a16="http://schemas.microsoft.com/office/drawing/2014/main" val="330407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extLst>
                  <a:ext uri="{0D108BD9-81ED-4DB2-BD59-A6C34878D82A}">
                    <a16:rowId xmlns:a16="http://schemas.microsoft.com/office/drawing/2014/main" val="240446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extLst>
                  <a:ext uri="{0D108BD9-81ED-4DB2-BD59-A6C34878D82A}">
                    <a16:rowId xmlns:a16="http://schemas.microsoft.com/office/drawing/2014/main" val="64511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extLst>
                  <a:ext uri="{0D108BD9-81ED-4DB2-BD59-A6C34878D82A}">
                    <a16:rowId xmlns:a16="http://schemas.microsoft.com/office/drawing/2014/main" val="138878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extLst>
                  <a:ext uri="{0D108BD9-81ED-4DB2-BD59-A6C34878D82A}">
                    <a16:rowId xmlns:a16="http://schemas.microsoft.com/office/drawing/2014/main" val="205073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extLst>
                  <a:ext uri="{0D108BD9-81ED-4DB2-BD59-A6C34878D82A}">
                    <a16:rowId xmlns:a16="http://schemas.microsoft.com/office/drawing/2014/main" val="103783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extLst>
                  <a:ext uri="{0D108BD9-81ED-4DB2-BD59-A6C34878D82A}">
                    <a16:rowId xmlns:a16="http://schemas.microsoft.com/office/drawing/2014/main" val="155037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3674662961"/>
                  </a:ext>
                </a:extLst>
              </a:tr>
            </a:tbl>
          </a:graphicData>
        </a:graphic>
      </p:graphicFrame>
      <p:sp>
        <p:nvSpPr>
          <p:cNvPr id="4" name="Text Placeholder 3">
            <a:extLst>
              <a:ext uri="{FF2B5EF4-FFF2-40B4-BE49-F238E27FC236}">
                <a16:creationId xmlns:a16="http://schemas.microsoft.com/office/drawing/2014/main" id="{A8EB7187-DF49-4447-99FC-0360513E586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63315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5B7E-BB34-4C7D-A756-75A43D59DFD7}"/>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892708FC-D852-4FB1-91C9-FFD8F28EB888}"/>
              </a:ext>
            </a:extLst>
          </p:cNvPr>
          <p:cNvGraphicFramePr>
            <a:graphicFrameLocks noGrp="1"/>
          </p:cNvGraphicFramePr>
          <p:nvPr>
            <p:ph type="tbl" sz="quarter" idx="13"/>
            <p:extLst>
              <p:ext uri="{D42A27DB-BD31-4B8C-83A1-F6EECF244321}">
                <p14:modId xmlns:p14="http://schemas.microsoft.com/office/powerpoint/2010/main" val="416377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2416279"/>
                    </a:ext>
                  </a:extLst>
                </a:gridCol>
                <a:gridCol w="2468880">
                  <a:extLst>
                    <a:ext uri="{9D8B030D-6E8A-4147-A177-3AD203B41FA5}">
                      <a16:colId xmlns:a16="http://schemas.microsoft.com/office/drawing/2014/main" val="1116086683"/>
                    </a:ext>
                  </a:extLst>
                </a:gridCol>
                <a:gridCol w="2468880">
                  <a:extLst>
                    <a:ext uri="{9D8B030D-6E8A-4147-A177-3AD203B41FA5}">
                      <a16:colId xmlns:a16="http://schemas.microsoft.com/office/drawing/2014/main" val="36287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4205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5728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18265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38420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2030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034051551"/>
                  </a:ext>
                </a:extLst>
              </a:tr>
            </a:tbl>
          </a:graphicData>
        </a:graphic>
      </p:graphicFrame>
      <p:sp>
        <p:nvSpPr>
          <p:cNvPr id="4" name="Text Placeholder 3">
            <a:extLst>
              <a:ext uri="{FF2B5EF4-FFF2-40B4-BE49-F238E27FC236}">
                <a16:creationId xmlns:a16="http://schemas.microsoft.com/office/drawing/2014/main" id="{1A05A9FB-5BEB-47A2-AE3B-3ABA7CE17D8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65826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3656-B7D8-43A1-AF71-F20E2316BE5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D80EE96F-6DB5-4733-8059-567D30200A98}"/>
              </a:ext>
            </a:extLst>
          </p:cNvPr>
          <p:cNvGraphicFramePr>
            <a:graphicFrameLocks noGrp="1"/>
          </p:cNvGraphicFramePr>
          <p:nvPr>
            <p:ph type="chart" sz="quarter" idx="13"/>
            <p:extLst>
              <p:ext uri="{D42A27DB-BD31-4B8C-83A1-F6EECF244321}">
                <p14:modId xmlns:p14="http://schemas.microsoft.com/office/powerpoint/2010/main" val="1282132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364CE4-B916-4446-A368-B7146906A2F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79AA9C0-AC66-42A3-BA49-0952E4BCE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5613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750</Words>
  <Application>Microsoft Office PowerPoint</Application>
  <PresentationFormat>On-screen Show (4:3)</PresentationFormat>
  <Paragraphs>381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vt:lpstr>
      <vt:lpstr>Eigene Beiträge (Postings) + Reactions</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2017-10-31T15:09:37Z</dcterms:created>
  <dcterms:modified xsi:type="dcterms:W3CDTF">2017-10-31T15:10:18Z</dcterms:modified>
</cp:coreProperties>
</file>