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2" r:id="rId35"/>
    <p:sldId id="293" r:id="rId36"/>
    <p:sldId id="295" r:id="rId37"/>
    <p:sldId id="296" r:id="rId38"/>
    <p:sldId id="297" r:id="rId39"/>
    <p:sldId id="299" r:id="rId40"/>
    <p:sldId id="300" r:id="rId41"/>
    <p:sldId id="301" r:id="rId42"/>
    <p:sldId id="302"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13634</c:v>
                </c:pt>
                <c:pt idx="1">
                  <c:v>13646</c:v>
                </c:pt>
                <c:pt idx="2">
                  <c:v>13665</c:v>
                </c:pt>
                <c:pt idx="3">
                  <c:v>13679</c:v>
                </c:pt>
                <c:pt idx="4">
                  <c:v>13691</c:v>
                </c:pt>
                <c:pt idx="5">
                  <c:v>13716</c:v>
                </c:pt>
                <c:pt idx="6">
                  <c:v>13735</c:v>
                </c:pt>
                <c:pt idx="7">
                  <c:v>13748</c:v>
                </c:pt>
                <c:pt idx="8">
                  <c:v>13765</c:v>
                </c:pt>
                <c:pt idx="9">
                  <c:v>13795</c:v>
                </c:pt>
                <c:pt idx="10">
                  <c:v>13814</c:v>
                </c:pt>
                <c:pt idx="11">
                  <c:v>13837</c:v>
                </c:pt>
                <c:pt idx="12">
                  <c:v>13854</c:v>
                </c:pt>
                <c:pt idx="13">
                  <c:v>13872</c:v>
                </c:pt>
                <c:pt idx="14">
                  <c:v>13889</c:v>
                </c:pt>
                <c:pt idx="15">
                  <c:v>13915</c:v>
                </c:pt>
                <c:pt idx="16">
                  <c:v>13931</c:v>
                </c:pt>
                <c:pt idx="17">
                  <c:v>13945</c:v>
                </c:pt>
                <c:pt idx="18">
                  <c:v>13960</c:v>
                </c:pt>
                <c:pt idx="19">
                  <c:v>13979</c:v>
                </c:pt>
                <c:pt idx="20">
                  <c:v>14001</c:v>
                </c:pt>
                <c:pt idx="21">
                  <c:v>14018</c:v>
                </c:pt>
                <c:pt idx="22">
                  <c:v>14033</c:v>
                </c:pt>
                <c:pt idx="23">
                  <c:v>14049</c:v>
                </c:pt>
                <c:pt idx="24">
                  <c:v>14065</c:v>
                </c:pt>
                <c:pt idx="25">
                  <c:v>14086</c:v>
                </c:pt>
                <c:pt idx="26">
                  <c:v>14103</c:v>
                </c:pt>
                <c:pt idx="27">
                  <c:v>14109</c:v>
                </c:pt>
                <c:pt idx="28">
                  <c:v>14124</c:v>
                </c:pt>
                <c:pt idx="29">
                  <c:v>14138</c:v>
                </c:pt>
              </c:numCache>
            </c:numRef>
          </c:val>
          <c:smooth val="0"/>
          <c:extLst>
            <c:ext xmlns:c16="http://schemas.microsoft.com/office/drawing/2014/chart" uri="{C3380CC4-5D6E-409C-BE32-E72D297353CC}">
              <c16:uniqueId val="{00000000-65C4-4BF6-AF47-9E4DF9D7E8D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762</c:v>
                </c:pt>
                <c:pt idx="1">
                  <c:v>763</c:v>
                </c:pt>
                <c:pt idx="2">
                  <c:v>763</c:v>
                </c:pt>
                <c:pt idx="3">
                  <c:v>763</c:v>
                </c:pt>
                <c:pt idx="4">
                  <c:v>763</c:v>
                </c:pt>
                <c:pt idx="5">
                  <c:v>763</c:v>
                </c:pt>
                <c:pt idx="6">
                  <c:v>764</c:v>
                </c:pt>
                <c:pt idx="7">
                  <c:v>764</c:v>
                </c:pt>
                <c:pt idx="8">
                  <c:v>765</c:v>
                </c:pt>
                <c:pt idx="9">
                  <c:v>766</c:v>
                </c:pt>
                <c:pt idx="10">
                  <c:v>766</c:v>
                </c:pt>
                <c:pt idx="11">
                  <c:v>766</c:v>
                </c:pt>
                <c:pt idx="12">
                  <c:v>765</c:v>
                </c:pt>
                <c:pt idx="13">
                  <c:v>765</c:v>
                </c:pt>
                <c:pt idx="14">
                  <c:v>765</c:v>
                </c:pt>
                <c:pt idx="15">
                  <c:v>764</c:v>
                </c:pt>
                <c:pt idx="16">
                  <c:v>764</c:v>
                </c:pt>
                <c:pt idx="17">
                  <c:v>764</c:v>
                </c:pt>
                <c:pt idx="18">
                  <c:v>766</c:v>
                </c:pt>
                <c:pt idx="19">
                  <c:v>768</c:v>
                </c:pt>
                <c:pt idx="20">
                  <c:v>768</c:v>
                </c:pt>
                <c:pt idx="21">
                  <c:v>768</c:v>
                </c:pt>
                <c:pt idx="22">
                  <c:v>768</c:v>
                </c:pt>
                <c:pt idx="23">
                  <c:v>768</c:v>
                </c:pt>
                <c:pt idx="24">
                  <c:v>768</c:v>
                </c:pt>
                <c:pt idx="25">
                  <c:v>768</c:v>
                </c:pt>
                <c:pt idx="26">
                  <c:v>768</c:v>
                </c:pt>
                <c:pt idx="27">
                  <c:v>768</c:v>
                </c:pt>
                <c:pt idx="28">
                  <c:v>769</c:v>
                </c:pt>
                <c:pt idx="29">
                  <c:v>769</c:v>
                </c:pt>
              </c:numCache>
            </c:numRef>
          </c:val>
          <c:smooth val="0"/>
          <c:extLst>
            <c:ext xmlns:c16="http://schemas.microsoft.com/office/drawing/2014/chart" uri="{C3380CC4-5D6E-409C-BE32-E72D297353CC}">
              <c16:uniqueId val="{00000001-65C4-4BF6-AF47-9E4DF9D7E8D8}"/>
            </c:ext>
          </c:extLst>
        </c:ser>
        <c:dLbls>
          <c:showLegendKey val="0"/>
          <c:showVal val="0"/>
          <c:showCatName val="0"/>
          <c:showSerName val="0"/>
          <c:showPercent val="0"/>
          <c:showBubbleSize val="0"/>
        </c:dLbls>
        <c:smooth val="0"/>
        <c:axId val="297401776"/>
        <c:axId val="297398496"/>
      </c:lineChart>
      <c:dateAx>
        <c:axId val="29740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398496"/>
        <c:crosses val="autoZero"/>
        <c:auto val="1"/>
        <c:lblOffset val="100"/>
        <c:baseTimeUnit val="days"/>
      </c:dateAx>
      <c:valAx>
        <c:axId val="29739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0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22</c:v>
                </c:pt>
                <c:pt idx="1">
                  <c:v>9</c:v>
                </c:pt>
                <c:pt idx="2">
                  <c:v>17</c:v>
                </c:pt>
                <c:pt idx="3">
                  <c:v>21</c:v>
                </c:pt>
                <c:pt idx="4">
                  <c:v>10</c:v>
                </c:pt>
                <c:pt idx="5">
                  <c:v>17</c:v>
                </c:pt>
                <c:pt idx="6">
                  <c:v>23</c:v>
                </c:pt>
                <c:pt idx="7">
                  <c:v>15</c:v>
                </c:pt>
                <c:pt idx="8">
                  <c:v>19</c:v>
                </c:pt>
                <c:pt idx="9">
                  <c:v>23</c:v>
                </c:pt>
                <c:pt idx="10">
                  <c:v>23</c:v>
                </c:pt>
                <c:pt idx="11">
                  <c:v>20</c:v>
                </c:pt>
                <c:pt idx="12">
                  <c:v>21</c:v>
                </c:pt>
                <c:pt idx="13">
                  <c:v>17</c:v>
                </c:pt>
                <c:pt idx="14">
                  <c:v>14</c:v>
                </c:pt>
                <c:pt idx="15">
                  <c:v>26</c:v>
                </c:pt>
                <c:pt idx="16">
                  <c:v>21</c:v>
                </c:pt>
                <c:pt idx="17">
                  <c:v>12</c:v>
                </c:pt>
                <c:pt idx="18">
                  <c:v>14</c:v>
                </c:pt>
                <c:pt idx="19">
                  <c:v>24</c:v>
                </c:pt>
                <c:pt idx="20">
                  <c:v>16</c:v>
                </c:pt>
                <c:pt idx="21">
                  <c:v>16</c:v>
                </c:pt>
                <c:pt idx="22">
                  <c:v>19</c:v>
                </c:pt>
                <c:pt idx="23">
                  <c:v>16</c:v>
                </c:pt>
                <c:pt idx="24">
                  <c:v>17</c:v>
                </c:pt>
                <c:pt idx="25">
                  <c:v>15</c:v>
                </c:pt>
                <c:pt idx="26">
                  <c:v>20</c:v>
                </c:pt>
                <c:pt idx="27">
                  <c:v>9</c:v>
                </c:pt>
                <c:pt idx="28">
                  <c:v>18</c:v>
                </c:pt>
                <c:pt idx="29">
                  <c:v>8</c:v>
                </c:pt>
              </c:numCache>
            </c:numRef>
          </c:val>
          <c:smooth val="0"/>
          <c:extLst>
            <c:ext xmlns:c16="http://schemas.microsoft.com/office/drawing/2014/chart" uri="{C3380CC4-5D6E-409C-BE32-E72D297353CC}">
              <c16:uniqueId val="{00000000-9133-43DB-B714-ACFA73A3F64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0</c:v>
                </c:pt>
                <c:pt idx="1">
                  <c:v>1</c:v>
                </c:pt>
                <c:pt idx="2">
                  <c:v>0</c:v>
                </c:pt>
                <c:pt idx="3">
                  <c:v>0</c:v>
                </c:pt>
                <c:pt idx="4">
                  <c:v>0</c:v>
                </c:pt>
                <c:pt idx="5">
                  <c:v>0</c:v>
                </c:pt>
                <c:pt idx="6">
                  <c:v>0</c:v>
                </c:pt>
                <c:pt idx="7">
                  <c:v>1</c:v>
                </c:pt>
                <c:pt idx="8">
                  <c:v>0</c:v>
                </c:pt>
                <c:pt idx="9">
                  <c:v>2</c:v>
                </c:pt>
                <c:pt idx="10">
                  <c:v>0</c:v>
                </c:pt>
                <c:pt idx="11">
                  <c:v>0</c:v>
                </c:pt>
                <c:pt idx="12">
                  <c:v>-1</c:v>
                </c:pt>
                <c:pt idx="13">
                  <c:v>0</c:v>
                </c:pt>
                <c:pt idx="14">
                  <c:v>0</c:v>
                </c:pt>
                <c:pt idx="15">
                  <c:v>-1</c:v>
                </c:pt>
                <c:pt idx="16">
                  <c:v>0</c:v>
                </c:pt>
                <c:pt idx="17">
                  <c:v>0</c:v>
                </c:pt>
                <c:pt idx="18">
                  <c:v>2</c:v>
                </c:pt>
                <c:pt idx="19">
                  <c:v>2</c:v>
                </c:pt>
                <c:pt idx="20">
                  <c:v>0</c:v>
                </c:pt>
                <c:pt idx="21">
                  <c:v>0</c:v>
                </c:pt>
                <c:pt idx="22">
                  <c:v>0</c:v>
                </c:pt>
                <c:pt idx="23">
                  <c:v>0</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1-9133-43DB-B714-ACFA73A3F646}"/>
            </c:ext>
          </c:extLst>
        </c:ser>
        <c:dLbls>
          <c:showLegendKey val="0"/>
          <c:showVal val="0"/>
          <c:showCatName val="0"/>
          <c:showSerName val="0"/>
          <c:showPercent val="0"/>
          <c:showBubbleSize val="0"/>
        </c:dLbls>
        <c:smooth val="0"/>
        <c:axId val="297395544"/>
        <c:axId val="297395872"/>
      </c:lineChart>
      <c:dateAx>
        <c:axId val="29739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395872"/>
        <c:crosses val="autoZero"/>
        <c:auto val="1"/>
        <c:lblOffset val="100"/>
        <c:baseTimeUnit val="days"/>
      </c:dateAx>
      <c:valAx>
        <c:axId val="29739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39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6</c:v>
                </c:pt>
                <c:pt idx="1">
                  <c:v>4</c:v>
                </c:pt>
                <c:pt idx="2">
                  <c:v>4</c:v>
                </c:pt>
                <c:pt idx="3">
                  <c:v>3</c:v>
                </c:pt>
                <c:pt idx="4">
                  <c:v>2</c:v>
                </c:pt>
                <c:pt idx="5">
                  <c:v>3</c:v>
                </c:pt>
                <c:pt idx="6">
                  <c:v>4</c:v>
                </c:pt>
                <c:pt idx="7">
                  <c:v>4</c:v>
                </c:pt>
                <c:pt idx="8">
                  <c:v>2</c:v>
                </c:pt>
                <c:pt idx="9">
                  <c:v>0</c:v>
                </c:pt>
                <c:pt idx="10">
                  <c:v>2</c:v>
                </c:pt>
                <c:pt idx="11">
                  <c:v>2</c:v>
                </c:pt>
                <c:pt idx="12">
                  <c:v>1</c:v>
                </c:pt>
                <c:pt idx="13">
                  <c:v>5</c:v>
                </c:pt>
                <c:pt idx="14">
                  <c:v>3</c:v>
                </c:pt>
                <c:pt idx="15">
                  <c:v>1</c:v>
                </c:pt>
                <c:pt idx="16">
                  <c:v>0</c:v>
                </c:pt>
                <c:pt idx="17">
                  <c:v>1</c:v>
                </c:pt>
                <c:pt idx="18">
                  <c:v>2</c:v>
                </c:pt>
                <c:pt idx="19">
                  <c:v>3</c:v>
                </c:pt>
                <c:pt idx="20">
                  <c:v>2</c:v>
                </c:pt>
                <c:pt idx="21">
                  <c:v>5</c:v>
                </c:pt>
                <c:pt idx="22">
                  <c:v>2</c:v>
                </c:pt>
                <c:pt idx="23">
                  <c:v>1</c:v>
                </c:pt>
                <c:pt idx="24">
                  <c:v>2</c:v>
                </c:pt>
                <c:pt idx="25">
                  <c:v>2</c:v>
                </c:pt>
                <c:pt idx="26">
                  <c:v>1</c:v>
                </c:pt>
                <c:pt idx="27">
                  <c:v>3</c:v>
                </c:pt>
                <c:pt idx="28">
                  <c:v>1</c:v>
                </c:pt>
                <c:pt idx="29">
                  <c:v>0</c:v>
                </c:pt>
              </c:numCache>
            </c:numRef>
          </c:val>
          <c:smooth val="0"/>
          <c:extLst>
            <c:ext xmlns:c16="http://schemas.microsoft.com/office/drawing/2014/chart" uri="{C3380CC4-5D6E-409C-BE32-E72D297353CC}">
              <c16:uniqueId val="{00000000-6F80-47D9-ABA4-B09B0A23259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0</c:v>
                </c:pt>
                <c:pt idx="1">
                  <c:v>0</c:v>
                </c:pt>
                <c:pt idx="2">
                  <c:v>0</c:v>
                </c:pt>
                <c:pt idx="3">
                  <c:v>0</c:v>
                </c:pt>
                <c:pt idx="4">
                  <c:v>0</c:v>
                </c:pt>
                <c:pt idx="5">
                  <c:v>0</c:v>
                </c:pt>
                <c:pt idx="6">
                  <c:v>1</c:v>
                </c:pt>
                <c:pt idx="7">
                  <c:v>0</c:v>
                </c:pt>
                <c:pt idx="8">
                  <c:v>0</c:v>
                </c:pt>
                <c:pt idx="9">
                  <c:v>0</c:v>
                </c:pt>
                <c:pt idx="10">
                  <c:v>0</c:v>
                </c:pt>
                <c:pt idx="11">
                  <c:v>0</c:v>
                </c:pt>
                <c:pt idx="12">
                  <c:v>1</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6F80-47D9-ABA4-B09B0A232591}"/>
            </c:ext>
          </c:extLst>
        </c:ser>
        <c:dLbls>
          <c:showLegendKey val="0"/>
          <c:showVal val="0"/>
          <c:showCatName val="0"/>
          <c:showSerName val="0"/>
          <c:showPercent val="0"/>
          <c:showBubbleSize val="0"/>
        </c:dLbls>
        <c:smooth val="0"/>
        <c:axId val="298094088"/>
        <c:axId val="298097040"/>
      </c:lineChart>
      <c:dateAx>
        <c:axId val="29809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97040"/>
        <c:crosses val="autoZero"/>
        <c:auto val="1"/>
        <c:lblOffset val="100"/>
        <c:baseTimeUnit val="days"/>
      </c:dateAx>
      <c:valAx>
        <c:axId val="29809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9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0</c:v>
                </c:pt>
                <c:pt idx="3">
                  <c:v>2</c:v>
                </c:pt>
                <c:pt idx="4">
                  <c:v>3</c:v>
                </c:pt>
                <c:pt idx="5">
                  <c:v>1</c:v>
                </c:pt>
                <c:pt idx="6">
                  <c:v>2</c:v>
                </c:pt>
              </c:numCache>
            </c:numRef>
          </c:val>
          <c:extLst>
            <c:ext xmlns:c16="http://schemas.microsoft.com/office/drawing/2014/chart" uri="{C3380CC4-5D6E-409C-BE32-E72D297353CC}">
              <c16:uniqueId val="{00000000-4225-4F94-B3BE-D7C84FE852AA}"/>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0</c:v>
                </c:pt>
                <c:pt idx="3">
                  <c:v>0</c:v>
                </c:pt>
                <c:pt idx="4">
                  <c:v>0</c:v>
                </c:pt>
                <c:pt idx="5">
                  <c:v>1</c:v>
                </c:pt>
                <c:pt idx="6">
                  <c:v>0</c:v>
                </c:pt>
              </c:numCache>
            </c:numRef>
          </c:val>
          <c:extLst>
            <c:ext xmlns:c16="http://schemas.microsoft.com/office/drawing/2014/chart" uri="{C3380CC4-5D6E-409C-BE32-E72D297353CC}">
              <c16:uniqueId val="{00000001-4225-4F94-B3BE-D7C84FE852AA}"/>
            </c:ext>
          </c:extLst>
        </c:ser>
        <c:dLbls>
          <c:showLegendKey val="0"/>
          <c:showVal val="0"/>
          <c:showCatName val="0"/>
          <c:showSerName val="0"/>
          <c:showPercent val="0"/>
          <c:showBubbleSize val="0"/>
        </c:dLbls>
        <c:gapWidth val="219"/>
        <c:overlap val="-27"/>
        <c:axId val="366755112"/>
        <c:axId val="366752160"/>
      </c:barChart>
      <c:catAx>
        <c:axId val="36675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2160"/>
        <c:crosses val="autoZero"/>
        <c:auto val="1"/>
        <c:lblAlgn val="ctr"/>
        <c:lblOffset val="100"/>
        <c:noMultiLvlLbl val="0"/>
      </c:catAx>
      <c:valAx>
        <c:axId val="36675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1.4611939202585</c:v>
                </c:pt>
                <c:pt idx="1">
                  <c:v>0.64544521050314996</c:v>
                </c:pt>
                <c:pt idx="2">
                  <c:v>0</c:v>
                </c:pt>
                <c:pt idx="3">
                  <c:v>0.51222010829797004</c:v>
                </c:pt>
                <c:pt idx="4">
                  <c:v>0</c:v>
                </c:pt>
                <c:pt idx="5">
                  <c:v>0</c:v>
                </c:pt>
                <c:pt idx="6">
                  <c:v>1.2613926358001999</c:v>
                </c:pt>
                <c:pt idx="7">
                  <c:v>0.24027959807776</c:v>
                </c:pt>
                <c:pt idx="8">
                  <c:v>0</c:v>
                </c:pt>
                <c:pt idx="9">
                  <c:v>0</c:v>
                </c:pt>
                <c:pt idx="10">
                  <c:v>0</c:v>
                </c:pt>
                <c:pt idx="11">
                  <c:v>0.18817398856480999</c:v>
                </c:pt>
                <c:pt idx="12">
                  <c:v>0</c:v>
                </c:pt>
                <c:pt idx="13">
                  <c:v>0.20929561200923999</c:v>
                </c:pt>
                <c:pt idx="14">
                  <c:v>0</c:v>
                </c:pt>
                <c:pt idx="15">
                  <c:v>0</c:v>
                </c:pt>
                <c:pt idx="16">
                  <c:v>0.50305425799497006</c:v>
                </c:pt>
                <c:pt idx="17">
                  <c:v>0</c:v>
                </c:pt>
                <c:pt idx="18">
                  <c:v>8.6052348512011004E-2</c:v>
                </c:pt>
                <c:pt idx="19">
                  <c:v>0</c:v>
                </c:pt>
                <c:pt idx="20">
                  <c:v>0</c:v>
                </c:pt>
                <c:pt idx="21">
                  <c:v>0.97142857142856998</c:v>
                </c:pt>
                <c:pt idx="22">
                  <c:v>0</c:v>
                </c:pt>
                <c:pt idx="23">
                  <c:v>0.42750267189169999</c:v>
                </c:pt>
                <c:pt idx="24">
                  <c:v>0</c:v>
                </c:pt>
                <c:pt idx="25">
                  <c:v>1.1089784602260999</c:v>
                </c:pt>
                <c:pt idx="26">
                  <c:v>0</c:v>
                </c:pt>
                <c:pt idx="27">
                  <c:v>0</c:v>
                </c:pt>
                <c:pt idx="28">
                  <c:v>0</c:v>
                </c:pt>
                <c:pt idx="29">
                  <c:v>0</c:v>
                </c:pt>
              </c:numCache>
            </c:numRef>
          </c:val>
          <c:smooth val="0"/>
          <c:extLst>
            <c:ext xmlns:c16="http://schemas.microsoft.com/office/drawing/2014/chart" uri="{C3380CC4-5D6E-409C-BE32-E72D297353CC}">
              <c16:uniqueId val="{00000000-D153-4A30-967F-56D60B3996F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0</c:v>
                </c:pt>
                <c:pt idx="1">
                  <c:v>1.4435695538058</c:v>
                </c:pt>
                <c:pt idx="2">
                  <c:v>0</c:v>
                </c:pt>
                <c:pt idx="3">
                  <c:v>0</c:v>
                </c:pt>
                <c:pt idx="4">
                  <c:v>6.5530799475753998</c:v>
                </c:pt>
                <c:pt idx="5">
                  <c:v>0</c:v>
                </c:pt>
                <c:pt idx="6">
                  <c:v>0</c:v>
                </c:pt>
                <c:pt idx="7">
                  <c:v>0</c:v>
                </c:pt>
                <c:pt idx="8">
                  <c:v>0</c:v>
                </c:pt>
                <c:pt idx="9">
                  <c:v>0</c:v>
                </c:pt>
                <c:pt idx="10">
                  <c:v>0</c:v>
                </c:pt>
                <c:pt idx="11">
                  <c:v>0</c:v>
                </c:pt>
                <c:pt idx="12">
                  <c:v>0</c:v>
                </c:pt>
                <c:pt idx="13">
                  <c:v>0</c:v>
                </c:pt>
                <c:pt idx="14">
                  <c:v>0</c:v>
                </c:pt>
                <c:pt idx="15">
                  <c:v>0</c:v>
                </c:pt>
                <c:pt idx="16">
                  <c:v>0</c:v>
                </c:pt>
                <c:pt idx="17">
                  <c:v>1.1780104712042001</c:v>
                </c:pt>
                <c:pt idx="18">
                  <c:v>0</c:v>
                </c:pt>
                <c:pt idx="19">
                  <c:v>0</c:v>
                </c:pt>
                <c:pt idx="20">
                  <c:v>0</c:v>
                </c:pt>
                <c:pt idx="21">
                  <c:v>0</c:v>
                </c:pt>
                <c:pt idx="22">
                  <c:v>0</c:v>
                </c:pt>
                <c:pt idx="23">
                  <c:v>0</c:v>
                </c:pt>
                <c:pt idx="24">
                  <c:v>0</c:v>
                </c:pt>
                <c:pt idx="25">
                  <c:v>8.4635416666666998</c:v>
                </c:pt>
                <c:pt idx="26">
                  <c:v>0</c:v>
                </c:pt>
                <c:pt idx="27">
                  <c:v>0</c:v>
                </c:pt>
                <c:pt idx="28">
                  <c:v>0</c:v>
                </c:pt>
                <c:pt idx="29">
                  <c:v>0</c:v>
                </c:pt>
              </c:numCache>
            </c:numRef>
          </c:val>
          <c:smooth val="0"/>
          <c:extLst>
            <c:ext xmlns:c16="http://schemas.microsoft.com/office/drawing/2014/chart" uri="{C3380CC4-5D6E-409C-BE32-E72D297353CC}">
              <c16:uniqueId val="{00000001-D153-4A30-967F-56D60B3996FA}"/>
            </c:ext>
          </c:extLst>
        </c:ser>
        <c:dLbls>
          <c:showLegendKey val="0"/>
          <c:showVal val="0"/>
          <c:showCatName val="0"/>
          <c:showSerName val="0"/>
          <c:showPercent val="0"/>
          <c:showBubbleSize val="0"/>
        </c:dLbls>
        <c:smooth val="0"/>
        <c:axId val="366750848"/>
        <c:axId val="366756424"/>
      </c:lineChart>
      <c:dateAx>
        <c:axId val="36675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6424"/>
        <c:crosses val="autoZero"/>
        <c:auto val="1"/>
        <c:lblOffset val="100"/>
        <c:baseTimeUnit val="days"/>
      </c:dateAx>
      <c:valAx>
        <c:axId val="36675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2</c:v>
                </c:pt>
                <c:pt idx="1">
                  <c:v>2</c:v>
                </c:pt>
              </c:numCache>
            </c:numRef>
          </c:val>
          <c:extLst>
            <c:ext xmlns:c16="http://schemas.microsoft.com/office/drawing/2014/chart" uri="{C3380CC4-5D6E-409C-BE32-E72D297353CC}">
              <c16:uniqueId val="{00000000-63D9-4523-A1CE-462D722CE05A}"/>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8</c:v>
                </c:pt>
                <c:pt idx="1">
                  <c:v>1</c:v>
                </c:pt>
              </c:numCache>
            </c:numRef>
          </c:val>
          <c:extLst>
            <c:ext xmlns:c16="http://schemas.microsoft.com/office/drawing/2014/chart" uri="{C3380CC4-5D6E-409C-BE32-E72D297353CC}">
              <c16:uniqueId val="{00000001-63D9-4523-A1CE-462D722CE05A}"/>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1</c:v>
                </c:pt>
                <c:pt idx="1">
                  <c:v>1</c:v>
                </c:pt>
              </c:numCache>
            </c:numRef>
          </c:val>
          <c:extLst>
            <c:ext xmlns:c16="http://schemas.microsoft.com/office/drawing/2014/chart" uri="{C3380CC4-5D6E-409C-BE32-E72D297353CC}">
              <c16:uniqueId val="{00000002-63D9-4523-A1CE-462D722CE05A}"/>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 Hotel Winzer Wellness und Kuscheln</c:v>
                </c:pt>
                <c:pt idx="1">
                  <c:v>Mark's New York Bar</c:v>
                </c:pt>
              </c:strCache>
            </c:strRef>
          </c:cat>
          <c:val>
            <c:numRef>
              <c:f>Sheet1!$E$2:$E$3</c:f>
              <c:numCache>
                <c:formatCode>General</c:formatCode>
                <c:ptCount val="2"/>
                <c:pt idx="0">
                  <c:v>1</c:v>
                </c:pt>
                <c:pt idx="1">
                  <c:v>0</c:v>
                </c:pt>
              </c:numCache>
            </c:numRef>
          </c:val>
          <c:extLst>
            <c:ext xmlns:c16="http://schemas.microsoft.com/office/drawing/2014/chart" uri="{C3380CC4-5D6E-409C-BE32-E72D297353CC}">
              <c16:uniqueId val="{00000003-63D9-4523-A1CE-462D722CE05A}"/>
            </c:ext>
          </c:extLst>
        </c:ser>
        <c:dLbls>
          <c:showLegendKey val="0"/>
          <c:showVal val="0"/>
          <c:showCatName val="0"/>
          <c:showSerName val="0"/>
          <c:showPercent val="0"/>
          <c:showBubbleSize val="0"/>
        </c:dLbls>
        <c:gapWidth val="150"/>
        <c:overlap val="100"/>
        <c:axId val="366757736"/>
        <c:axId val="366751176"/>
      </c:barChart>
      <c:catAx>
        <c:axId val="366757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1176"/>
        <c:crosses val="autoZero"/>
        <c:auto val="1"/>
        <c:lblAlgn val="ctr"/>
        <c:lblOffset val="100"/>
        <c:noMultiLvlLbl val="0"/>
      </c:catAx>
      <c:valAx>
        <c:axId val="366751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0.51180814506104999</c:v>
                </c:pt>
                <c:pt idx="1">
                  <c:v>0.13702353559019001</c:v>
                </c:pt>
                <c:pt idx="2">
                  <c:v>0.82684885981659995</c:v>
                </c:pt>
                <c:pt idx="3">
                  <c:v>0</c:v>
                </c:pt>
                <c:pt idx="4">
                  <c:v>0.20915975477821999</c:v>
                </c:pt>
                <c:pt idx="5">
                  <c:v>0</c:v>
                </c:pt>
                <c:pt idx="6">
                  <c:v>0</c:v>
                </c:pt>
              </c:numCache>
            </c:numRef>
          </c:val>
          <c:extLst>
            <c:ext xmlns:c16="http://schemas.microsoft.com/office/drawing/2014/chart" uri="{C3380CC4-5D6E-409C-BE32-E72D297353CC}">
              <c16:uniqueId val="{00000000-4BD8-46DA-BF09-CFD1FC813767}"/>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1.4416775884666</c:v>
                </c:pt>
                <c:pt idx="1">
                  <c:v>7.5083108071210001</c:v>
                </c:pt>
                <c:pt idx="2">
                  <c:v>1.1780104712042001</c:v>
                </c:pt>
                <c:pt idx="3">
                  <c:v>0</c:v>
                </c:pt>
                <c:pt idx="4">
                  <c:v>0</c:v>
                </c:pt>
                <c:pt idx="5">
                  <c:v>0</c:v>
                </c:pt>
                <c:pt idx="6">
                  <c:v>0</c:v>
                </c:pt>
              </c:numCache>
            </c:numRef>
          </c:val>
          <c:extLst>
            <c:ext xmlns:c16="http://schemas.microsoft.com/office/drawing/2014/chart" uri="{C3380CC4-5D6E-409C-BE32-E72D297353CC}">
              <c16:uniqueId val="{00000001-4BD8-46DA-BF09-CFD1FC813767}"/>
            </c:ext>
          </c:extLst>
        </c:ser>
        <c:dLbls>
          <c:showLegendKey val="0"/>
          <c:showVal val="0"/>
          <c:showCatName val="0"/>
          <c:showSerName val="0"/>
          <c:showPercent val="0"/>
          <c:showBubbleSize val="0"/>
        </c:dLbls>
        <c:gapWidth val="219"/>
        <c:overlap val="-27"/>
        <c:axId val="366734776"/>
        <c:axId val="366735104"/>
      </c:barChart>
      <c:catAx>
        <c:axId val="36673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35104"/>
        <c:crosses val="autoZero"/>
        <c:auto val="1"/>
        <c:lblAlgn val="ctr"/>
        <c:lblOffset val="100"/>
        <c:noMultiLvlLbl val="0"/>
      </c:catAx>
      <c:valAx>
        <c:axId val="36673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3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7D9-4B0E-AEF3-DC1248B33923}"/>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17D9-4B0E-AEF3-DC1248B33923}"/>
            </c:ext>
          </c:extLst>
        </c:ser>
        <c:dLbls>
          <c:showLegendKey val="0"/>
          <c:showVal val="0"/>
          <c:showCatName val="0"/>
          <c:showSerName val="0"/>
          <c:showPercent val="0"/>
          <c:showBubbleSize val="0"/>
        </c:dLbls>
        <c:gapWidth val="219"/>
        <c:overlap val="-27"/>
        <c:axId val="293691880"/>
        <c:axId val="293696800"/>
      </c:barChart>
      <c:catAx>
        <c:axId val="29369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96800"/>
        <c:crosses val="autoZero"/>
        <c:auto val="1"/>
        <c:lblAlgn val="ctr"/>
        <c:lblOffset val="100"/>
        <c:noMultiLvlLbl val="0"/>
      </c:catAx>
      <c:valAx>
        <c:axId val="29369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9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6616</c:v>
                </c:pt>
                <c:pt idx="1">
                  <c:v>6623</c:v>
                </c:pt>
                <c:pt idx="2">
                  <c:v>6628</c:v>
                </c:pt>
                <c:pt idx="3">
                  <c:v>6630</c:v>
                </c:pt>
                <c:pt idx="4">
                  <c:v>6631</c:v>
                </c:pt>
                <c:pt idx="5">
                  <c:v>6632</c:v>
                </c:pt>
                <c:pt idx="6">
                  <c:v>6635</c:v>
                </c:pt>
                <c:pt idx="7">
                  <c:v>6642</c:v>
                </c:pt>
                <c:pt idx="8">
                  <c:v>6644</c:v>
                </c:pt>
                <c:pt idx="9">
                  <c:v>6650</c:v>
                </c:pt>
                <c:pt idx="10">
                  <c:v>6652</c:v>
                </c:pt>
                <c:pt idx="11">
                  <c:v>6653</c:v>
                </c:pt>
                <c:pt idx="12">
                  <c:v>6653</c:v>
                </c:pt>
                <c:pt idx="13">
                  <c:v>6657</c:v>
                </c:pt>
                <c:pt idx="14">
                  <c:v>6658</c:v>
                </c:pt>
                <c:pt idx="15">
                  <c:v>6664</c:v>
                </c:pt>
                <c:pt idx="16">
                  <c:v>6663</c:v>
                </c:pt>
                <c:pt idx="17">
                  <c:v>6663</c:v>
                </c:pt>
                <c:pt idx="18">
                  <c:v>6663</c:v>
                </c:pt>
                <c:pt idx="19">
                  <c:v>6661</c:v>
                </c:pt>
                <c:pt idx="20">
                  <c:v>6662</c:v>
                </c:pt>
                <c:pt idx="21">
                  <c:v>6669</c:v>
                </c:pt>
                <c:pt idx="22">
                  <c:v>6667</c:v>
                </c:pt>
                <c:pt idx="23">
                  <c:v>6669</c:v>
                </c:pt>
                <c:pt idx="24">
                  <c:v>6670</c:v>
                </c:pt>
                <c:pt idx="25">
                  <c:v>6667</c:v>
                </c:pt>
                <c:pt idx="26">
                  <c:v>6666</c:v>
                </c:pt>
                <c:pt idx="27">
                  <c:v>6670</c:v>
                </c:pt>
                <c:pt idx="28">
                  <c:v>6672</c:v>
                </c:pt>
                <c:pt idx="29">
                  <c:v>6678</c:v>
                </c:pt>
              </c:numCache>
            </c:numRef>
          </c:val>
          <c:smooth val="0"/>
          <c:extLst>
            <c:ext xmlns:c16="http://schemas.microsoft.com/office/drawing/2014/chart" uri="{C3380CC4-5D6E-409C-BE32-E72D297353CC}">
              <c16:uniqueId val="{00000000-4ACE-43BD-9423-0F30604DA15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176</c:v>
                </c:pt>
                <c:pt idx="1">
                  <c:v>176</c:v>
                </c:pt>
                <c:pt idx="2">
                  <c:v>176</c:v>
                </c:pt>
                <c:pt idx="3">
                  <c:v>176</c:v>
                </c:pt>
                <c:pt idx="4">
                  <c:v>176</c:v>
                </c:pt>
                <c:pt idx="5">
                  <c:v>178</c:v>
                </c:pt>
                <c:pt idx="6">
                  <c:v>178</c:v>
                </c:pt>
                <c:pt idx="7">
                  <c:v>178</c:v>
                </c:pt>
                <c:pt idx="8">
                  <c:v>178</c:v>
                </c:pt>
                <c:pt idx="9">
                  <c:v>178</c:v>
                </c:pt>
                <c:pt idx="10">
                  <c:v>178</c:v>
                </c:pt>
                <c:pt idx="11">
                  <c:v>178</c:v>
                </c:pt>
                <c:pt idx="12">
                  <c:v>178</c:v>
                </c:pt>
                <c:pt idx="13">
                  <c:v>178</c:v>
                </c:pt>
                <c:pt idx="14">
                  <c:v>178</c:v>
                </c:pt>
                <c:pt idx="15">
                  <c:v>178</c:v>
                </c:pt>
                <c:pt idx="16">
                  <c:v>178</c:v>
                </c:pt>
                <c:pt idx="17">
                  <c:v>179</c:v>
                </c:pt>
                <c:pt idx="18">
                  <c:v>179</c:v>
                </c:pt>
                <c:pt idx="19">
                  <c:v>179</c:v>
                </c:pt>
                <c:pt idx="20">
                  <c:v>179</c:v>
                </c:pt>
                <c:pt idx="21">
                  <c:v>179</c:v>
                </c:pt>
                <c:pt idx="22">
                  <c:v>179</c:v>
                </c:pt>
                <c:pt idx="23">
                  <c:v>179</c:v>
                </c:pt>
                <c:pt idx="24">
                  <c:v>179</c:v>
                </c:pt>
                <c:pt idx="25">
                  <c:v>179</c:v>
                </c:pt>
                <c:pt idx="26">
                  <c:v>179</c:v>
                </c:pt>
                <c:pt idx="27">
                  <c:v>179</c:v>
                </c:pt>
                <c:pt idx="28">
                  <c:v>179</c:v>
                </c:pt>
                <c:pt idx="29">
                  <c:v>179</c:v>
                </c:pt>
              </c:numCache>
            </c:numRef>
          </c:val>
          <c:smooth val="0"/>
          <c:extLst>
            <c:ext xmlns:c16="http://schemas.microsoft.com/office/drawing/2014/chart" uri="{C3380CC4-5D6E-409C-BE32-E72D297353CC}">
              <c16:uniqueId val="{00000001-4ACE-43BD-9423-0F30604DA158}"/>
            </c:ext>
          </c:extLst>
        </c:ser>
        <c:dLbls>
          <c:showLegendKey val="0"/>
          <c:showVal val="0"/>
          <c:showCatName val="0"/>
          <c:showSerName val="0"/>
          <c:showPercent val="0"/>
          <c:showBubbleSize val="0"/>
        </c:dLbls>
        <c:smooth val="0"/>
        <c:axId val="389479080"/>
        <c:axId val="389478424"/>
      </c:lineChart>
      <c:dateAx>
        <c:axId val="38947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78424"/>
        <c:crosses val="autoZero"/>
        <c:auto val="1"/>
        <c:lblOffset val="100"/>
        <c:baseTimeUnit val="days"/>
      </c:dateAx>
      <c:valAx>
        <c:axId val="38947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7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A0E6-4248-9BC6-CA45EAF99C4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A0E6-4248-9BC6-CA45EAF99C4F}"/>
            </c:ext>
          </c:extLst>
        </c:ser>
        <c:dLbls>
          <c:showLegendKey val="0"/>
          <c:showVal val="0"/>
          <c:showCatName val="0"/>
          <c:showSerName val="0"/>
          <c:showPercent val="0"/>
          <c:showBubbleSize val="0"/>
        </c:dLbls>
        <c:gapWidth val="219"/>
        <c:overlap val="-27"/>
        <c:axId val="389477768"/>
        <c:axId val="389484328"/>
      </c:barChart>
      <c:catAx>
        <c:axId val="389477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84328"/>
        <c:crosses val="autoZero"/>
        <c:auto val="1"/>
        <c:lblAlgn val="ctr"/>
        <c:lblOffset val="100"/>
        <c:noMultiLvlLbl val="0"/>
      </c:catAx>
      <c:valAx>
        <c:axId val="38948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7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43083</c:v>
                </c:pt>
                <c:pt idx="1">
                  <c:v>53308</c:v>
                </c:pt>
                <c:pt idx="2">
                  <c:v>36954</c:v>
                </c:pt>
                <c:pt idx="3">
                  <c:v>37862</c:v>
                </c:pt>
                <c:pt idx="4">
                  <c:v>22055</c:v>
                </c:pt>
                <c:pt idx="5">
                  <c:v>20413</c:v>
                </c:pt>
                <c:pt idx="6">
                  <c:v>36228</c:v>
                </c:pt>
                <c:pt idx="7">
                  <c:v>32155</c:v>
                </c:pt>
                <c:pt idx="8">
                  <c:v>21567</c:v>
                </c:pt>
                <c:pt idx="9">
                  <c:v>21800</c:v>
                </c:pt>
                <c:pt idx="10">
                  <c:v>20000</c:v>
                </c:pt>
                <c:pt idx="11">
                  <c:v>21789</c:v>
                </c:pt>
                <c:pt idx="12">
                  <c:v>20163</c:v>
                </c:pt>
                <c:pt idx="13">
                  <c:v>25430</c:v>
                </c:pt>
                <c:pt idx="14">
                  <c:v>20372</c:v>
                </c:pt>
                <c:pt idx="15">
                  <c:v>19503</c:v>
                </c:pt>
                <c:pt idx="16">
                  <c:v>30276</c:v>
                </c:pt>
                <c:pt idx="17">
                  <c:v>14144</c:v>
                </c:pt>
                <c:pt idx="18">
                  <c:v>13520</c:v>
                </c:pt>
                <c:pt idx="19">
                  <c:v>12587</c:v>
                </c:pt>
                <c:pt idx="20">
                  <c:v>11534</c:v>
                </c:pt>
                <c:pt idx="21">
                  <c:v>53754</c:v>
                </c:pt>
                <c:pt idx="22">
                  <c:v>19033</c:v>
                </c:pt>
                <c:pt idx="23">
                  <c:v>25731</c:v>
                </c:pt>
                <c:pt idx="24">
                  <c:v>15166</c:v>
                </c:pt>
                <c:pt idx="25">
                  <c:v>56407</c:v>
                </c:pt>
                <c:pt idx="26">
                  <c:v>18309</c:v>
                </c:pt>
                <c:pt idx="27">
                  <c:v>15042</c:v>
                </c:pt>
                <c:pt idx="28">
                  <c:v>13709</c:v>
                </c:pt>
                <c:pt idx="29">
                  <c:v>8142</c:v>
                </c:pt>
              </c:numCache>
            </c:numRef>
          </c:val>
          <c:smooth val="0"/>
          <c:extLst>
            <c:ext xmlns:c16="http://schemas.microsoft.com/office/drawing/2014/chart" uri="{C3380CC4-5D6E-409C-BE32-E72D297353CC}">
              <c16:uniqueId val="{00000000-0897-4276-8445-D6BBACC7F53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958</c:v>
                </c:pt>
                <c:pt idx="1">
                  <c:v>746</c:v>
                </c:pt>
                <c:pt idx="2">
                  <c:v>95</c:v>
                </c:pt>
                <c:pt idx="3">
                  <c:v>25</c:v>
                </c:pt>
                <c:pt idx="4">
                  <c:v>632</c:v>
                </c:pt>
                <c:pt idx="5">
                  <c:v>260</c:v>
                </c:pt>
                <c:pt idx="6">
                  <c:v>4276</c:v>
                </c:pt>
                <c:pt idx="7">
                  <c:v>4435</c:v>
                </c:pt>
                <c:pt idx="8">
                  <c:v>3406</c:v>
                </c:pt>
                <c:pt idx="9">
                  <c:v>3407</c:v>
                </c:pt>
                <c:pt idx="10">
                  <c:v>2443</c:v>
                </c:pt>
                <c:pt idx="11">
                  <c:v>1931</c:v>
                </c:pt>
                <c:pt idx="12">
                  <c:v>51</c:v>
                </c:pt>
                <c:pt idx="13">
                  <c:v>32</c:v>
                </c:pt>
                <c:pt idx="14">
                  <c:v>3</c:v>
                </c:pt>
                <c:pt idx="15">
                  <c:v>6</c:v>
                </c:pt>
                <c:pt idx="16">
                  <c:v>9</c:v>
                </c:pt>
                <c:pt idx="17">
                  <c:v>5549</c:v>
                </c:pt>
                <c:pt idx="18">
                  <c:v>9661</c:v>
                </c:pt>
                <c:pt idx="19">
                  <c:v>10096</c:v>
                </c:pt>
                <c:pt idx="20">
                  <c:v>7277</c:v>
                </c:pt>
                <c:pt idx="21">
                  <c:v>26</c:v>
                </c:pt>
                <c:pt idx="22">
                  <c:v>16</c:v>
                </c:pt>
                <c:pt idx="23">
                  <c:v>7</c:v>
                </c:pt>
                <c:pt idx="24">
                  <c:v>4</c:v>
                </c:pt>
                <c:pt idx="25">
                  <c:v>489</c:v>
                </c:pt>
                <c:pt idx="26">
                  <c:v>3316</c:v>
                </c:pt>
                <c:pt idx="27">
                  <c:v>2609</c:v>
                </c:pt>
                <c:pt idx="28">
                  <c:v>2853</c:v>
                </c:pt>
                <c:pt idx="29">
                  <c:v>1232</c:v>
                </c:pt>
              </c:numCache>
            </c:numRef>
          </c:val>
          <c:smooth val="0"/>
          <c:extLst>
            <c:ext xmlns:c16="http://schemas.microsoft.com/office/drawing/2014/chart" uri="{C3380CC4-5D6E-409C-BE32-E72D297353CC}">
              <c16:uniqueId val="{00000001-0897-4276-8445-D6BBACC7F53B}"/>
            </c:ext>
          </c:extLst>
        </c:ser>
        <c:dLbls>
          <c:showLegendKey val="0"/>
          <c:showVal val="0"/>
          <c:showCatName val="0"/>
          <c:showSerName val="0"/>
          <c:showPercent val="0"/>
          <c:showBubbleSize val="0"/>
        </c:dLbls>
        <c:smooth val="0"/>
        <c:axId val="344634888"/>
        <c:axId val="344639480"/>
      </c:lineChart>
      <c:dateAx>
        <c:axId val="34463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39480"/>
        <c:crosses val="autoZero"/>
        <c:auto val="1"/>
        <c:lblOffset val="100"/>
        <c:baseTimeUnit val="days"/>
      </c:dateAx>
      <c:valAx>
        <c:axId val="34463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3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23097</c:v>
                </c:pt>
                <c:pt idx="1">
                  <c:v>24167</c:v>
                </c:pt>
                <c:pt idx="2">
                  <c:v>20981</c:v>
                </c:pt>
                <c:pt idx="3">
                  <c:v>21689</c:v>
                </c:pt>
                <c:pt idx="4">
                  <c:v>17380</c:v>
                </c:pt>
                <c:pt idx="5">
                  <c:v>15954</c:v>
                </c:pt>
                <c:pt idx="6">
                  <c:v>22114</c:v>
                </c:pt>
                <c:pt idx="7">
                  <c:v>19849</c:v>
                </c:pt>
                <c:pt idx="8">
                  <c:v>16483</c:v>
                </c:pt>
                <c:pt idx="9">
                  <c:v>17501</c:v>
                </c:pt>
                <c:pt idx="10">
                  <c:v>16299</c:v>
                </c:pt>
                <c:pt idx="11">
                  <c:v>17093</c:v>
                </c:pt>
                <c:pt idx="12">
                  <c:v>16051</c:v>
                </c:pt>
                <c:pt idx="13">
                  <c:v>18991</c:v>
                </c:pt>
                <c:pt idx="14">
                  <c:v>16127</c:v>
                </c:pt>
                <c:pt idx="15">
                  <c:v>14919</c:v>
                </c:pt>
                <c:pt idx="16">
                  <c:v>19697</c:v>
                </c:pt>
                <c:pt idx="17">
                  <c:v>9680</c:v>
                </c:pt>
                <c:pt idx="18">
                  <c:v>9422</c:v>
                </c:pt>
                <c:pt idx="19">
                  <c:v>8836</c:v>
                </c:pt>
                <c:pt idx="20">
                  <c:v>8422</c:v>
                </c:pt>
                <c:pt idx="21">
                  <c:v>21021</c:v>
                </c:pt>
                <c:pt idx="22">
                  <c:v>11208</c:v>
                </c:pt>
                <c:pt idx="23">
                  <c:v>12979</c:v>
                </c:pt>
                <c:pt idx="24">
                  <c:v>9515</c:v>
                </c:pt>
                <c:pt idx="25">
                  <c:v>21344</c:v>
                </c:pt>
                <c:pt idx="26">
                  <c:v>10896</c:v>
                </c:pt>
                <c:pt idx="27">
                  <c:v>9920</c:v>
                </c:pt>
                <c:pt idx="28">
                  <c:v>9781</c:v>
                </c:pt>
                <c:pt idx="29">
                  <c:v>6270</c:v>
                </c:pt>
              </c:numCache>
            </c:numRef>
          </c:val>
          <c:smooth val="0"/>
          <c:extLst>
            <c:ext xmlns:c16="http://schemas.microsoft.com/office/drawing/2014/chart" uri="{C3380CC4-5D6E-409C-BE32-E72D297353CC}">
              <c16:uniqueId val="{00000000-93DA-4D02-A947-BC6EB9F344D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703</c:v>
                </c:pt>
                <c:pt idx="1">
                  <c:v>504</c:v>
                </c:pt>
                <c:pt idx="2">
                  <c:v>77</c:v>
                </c:pt>
                <c:pt idx="3">
                  <c:v>14</c:v>
                </c:pt>
                <c:pt idx="4">
                  <c:v>439</c:v>
                </c:pt>
                <c:pt idx="5">
                  <c:v>188</c:v>
                </c:pt>
                <c:pt idx="6">
                  <c:v>2946</c:v>
                </c:pt>
                <c:pt idx="7">
                  <c:v>3264</c:v>
                </c:pt>
                <c:pt idx="8">
                  <c:v>2803</c:v>
                </c:pt>
                <c:pt idx="9">
                  <c:v>2807</c:v>
                </c:pt>
                <c:pt idx="10">
                  <c:v>2155</c:v>
                </c:pt>
                <c:pt idx="11">
                  <c:v>1779</c:v>
                </c:pt>
                <c:pt idx="12">
                  <c:v>37</c:v>
                </c:pt>
                <c:pt idx="13">
                  <c:v>14</c:v>
                </c:pt>
                <c:pt idx="14">
                  <c:v>2</c:v>
                </c:pt>
                <c:pt idx="15">
                  <c:v>2</c:v>
                </c:pt>
                <c:pt idx="16">
                  <c:v>3</c:v>
                </c:pt>
                <c:pt idx="17">
                  <c:v>2219</c:v>
                </c:pt>
                <c:pt idx="18">
                  <c:v>3654</c:v>
                </c:pt>
                <c:pt idx="19">
                  <c:v>3751</c:v>
                </c:pt>
                <c:pt idx="20">
                  <c:v>2954</c:v>
                </c:pt>
                <c:pt idx="21">
                  <c:v>13</c:v>
                </c:pt>
                <c:pt idx="22">
                  <c:v>8</c:v>
                </c:pt>
                <c:pt idx="23">
                  <c:v>3</c:v>
                </c:pt>
                <c:pt idx="24">
                  <c:v>1</c:v>
                </c:pt>
                <c:pt idx="25">
                  <c:v>353</c:v>
                </c:pt>
                <c:pt idx="26">
                  <c:v>2332</c:v>
                </c:pt>
                <c:pt idx="27">
                  <c:v>1935</c:v>
                </c:pt>
                <c:pt idx="28">
                  <c:v>2385</c:v>
                </c:pt>
                <c:pt idx="29">
                  <c:v>1103</c:v>
                </c:pt>
              </c:numCache>
            </c:numRef>
          </c:val>
          <c:smooth val="0"/>
          <c:extLst>
            <c:ext xmlns:c16="http://schemas.microsoft.com/office/drawing/2014/chart" uri="{C3380CC4-5D6E-409C-BE32-E72D297353CC}">
              <c16:uniqueId val="{00000001-93DA-4D02-A947-BC6EB9F344D8}"/>
            </c:ext>
          </c:extLst>
        </c:ser>
        <c:dLbls>
          <c:showLegendKey val="0"/>
          <c:showVal val="0"/>
          <c:showCatName val="0"/>
          <c:showSerName val="0"/>
          <c:showPercent val="0"/>
          <c:showBubbleSize val="0"/>
        </c:dLbls>
        <c:smooth val="0"/>
        <c:axId val="344635544"/>
        <c:axId val="344636528"/>
      </c:lineChart>
      <c:dateAx>
        <c:axId val="34463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36528"/>
        <c:crosses val="autoZero"/>
        <c:auto val="1"/>
        <c:lblOffset val="100"/>
        <c:baseTimeUnit val="days"/>
      </c:dateAx>
      <c:valAx>
        <c:axId val="34463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3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807</c:v>
                </c:pt>
                <c:pt idx="1">
                  <c:v>665</c:v>
                </c:pt>
                <c:pt idx="2">
                  <c:v>517</c:v>
                </c:pt>
                <c:pt idx="3">
                  <c:v>403</c:v>
                </c:pt>
                <c:pt idx="4">
                  <c:v>309</c:v>
                </c:pt>
                <c:pt idx="5">
                  <c:v>292</c:v>
                </c:pt>
                <c:pt idx="6">
                  <c:v>619</c:v>
                </c:pt>
                <c:pt idx="7">
                  <c:v>567</c:v>
                </c:pt>
                <c:pt idx="8">
                  <c:v>333</c:v>
                </c:pt>
                <c:pt idx="9">
                  <c:v>385</c:v>
                </c:pt>
                <c:pt idx="10">
                  <c:v>287</c:v>
                </c:pt>
                <c:pt idx="11">
                  <c:v>321</c:v>
                </c:pt>
                <c:pt idx="12">
                  <c:v>253</c:v>
                </c:pt>
                <c:pt idx="13">
                  <c:v>395</c:v>
                </c:pt>
                <c:pt idx="14">
                  <c:v>372</c:v>
                </c:pt>
                <c:pt idx="15">
                  <c:v>476</c:v>
                </c:pt>
                <c:pt idx="16">
                  <c:v>471</c:v>
                </c:pt>
                <c:pt idx="17">
                  <c:v>193</c:v>
                </c:pt>
                <c:pt idx="18">
                  <c:v>156</c:v>
                </c:pt>
                <c:pt idx="19">
                  <c:v>207</c:v>
                </c:pt>
                <c:pt idx="20">
                  <c:v>126</c:v>
                </c:pt>
                <c:pt idx="21">
                  <c:v>1777</c:v>
                </c:pt>
                <c:pt idx="22">
                  <c:v>386</c:v>
                </c:pt>
                <c:pt idx="23">
                  <c:v>475</c:v>
                </c:pt>
                <c:pt idx="24">
                  <c:v>212</c:v>
                </c:pt>
                <c:pt idx="25">
                  <c:v>1623</c:v>
                </c:pt>
                <c:pt idx="26">
                  <c:v>369</c:v>
                </c:pt>
                <c:pt idx="27">
                  <c:v>356</c:v>
                </c:pt>
                <c:pt idx="28">
                  <c:v>433</c:v>
                </c:pt>
                <c:pt idx="29">
                  <c:v>246</c:v>
                </c:pt>
              </c:numCache>
            </c:numRef>
          </c:val>
          <c:smooth val="0"/>
          <c:extLst>
            <c:ext xmlns:c16="http://schemas.microsoft.com/office/drawing/2014/chart" uri="{C3380CC4-5D6E-409C-BE32-E72D297353CC}">
              <c16:uniqueId val="{00000000-557C-40DF-8859-237D5B0CCAE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4</c:v>
                </c:pt>
                <c:pt idx="1">
                  <c:v>30</c:v>
                </c:pt>
                <c:pt idx="2">
                  <c:v>4</c:v>
                </c:pt>
                <c:pt idx="3">
                  <c:v>0</c:v>
                </c:pt>
                <c:pt idx="4">
                  <c:v>20</c:v>
                </c:pt>
                <c:pt idx="5">
                  <c:v>4</c:v>
                </c:pt>
                <c:pt idx="6">
                  <c:v>80</c:v>
                </c:pt>
                <c:pt idx="7">
                  <c:v>50</c:v>
                </c:pt>
                <c:pt idx="8">
                  <c:v>30</c:v>
                </c:pt>
                <c:pt idx="9">
                  <c:v>28</c:v>
                </c:pt>
                <c:pt idx="10">
                  <c:v>27</c:v>
                </c:pt>
                <c:pt idx="11">
                  <c:v>18</c:v>
                </c:pt>
                <c:pt idx="12">
                  <c:v>1</c:v>
                </c:pt>
                <c:pt idx="13">
                  <c:v>0</c:v>
                </c:pt>
                <c:pt idx="14">
                  <c:v>0</c:v>
                </c:pt>
                <c:pt idx="15">
                  <c:v>0</c:v>
                </c:pt>
                <c:pt idx="16">
                  <c:v>0</c:v>
                </c:pt>
                <c:pt idx="17">
                  <c:v>12</c:v>
                </c:pt>
                <c:pt idx="18">
                  <c:v>3</c:v>
                </c:pt>
                <c:pt idx="19">
                  <c:v>4</c:v>
                </c:pt>
                <c:pt idx="20">
                  <c:v>1</c:v>
                </c:pt>
                <c:pt idx="21">
                  <c:v>1</c:v>
                </c:pt>
                <c:pt idx="22">
                  <c:v>0</c:v>
                </c:pt>
                <c:pt idx="23">
                  <c:v>0</c:v>
                </c:pt>
                <c:pt idx="24">
                  <c:v>0</c:v>
                </c:pt>
                <c:pt idx="25">
                  <c:v>23</c:v>
                </c:pt>
                <c:pt idx="26">
                  <c:v>65</c:v>
                </c:pt>
                <c:pt idx="27">
                  <c:v>37</c:v>
                </c:pt>
                <c:pt idx="28">
                  <c:v>18</c:v>
                </c:pt>
                <c:pt idx="29">
                  <c:v>7</c:v>
                </c:pt>
              </c:numCache>
            </c:numRef>
          </c:val>
          <c:smooth val="0"/>
          <c:extLst>
            <c:ext xmlns:c16="http://schemas.microsoft.com/office/drawing/2014/chart" uri="{C3380CC4-5D6E-409C-BE32-E72D297353CC}">
              <c16:uniqueId val="{00000001-557C-40DF-8859-237D5B0CCAE6}"/>
            </c:ext>
          </c:extLst>
        </c:ser>
        <c:dLbls>
          <c:showLegendKey val="0"/>
          <c:showVal val="0"/>
          <c:showCatName val="0"/>
          <c:showSerName val="0"/>
          <c:showPercent val="0"/>
          <c:showBubbleSize val="0"/>
        </c:dLbls>
        <c:smooth val="0"/>
        <c:axId val="344644728"/>
        <c:axId val="344640464"/>
      </c:lineChart>
      <c:dateAx>
        <c:axId val="34464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40464"/>
        <c:crosses val="autoZero"/>
        <c:auto val="1"/>
        <c:lblOffset val="100"/>
        <c:baseTimeUnit val="days"/>
      </c:dateAx>
      <c:valAx>
        <c:axId val="34464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4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112</c:v>
                </c:pt>
                <c:pt idx="1">
                  <c:v>87</c:v>
                </c:pt>
                <c:pt idx="2">
                  <c:v>106</c:v>
                </c:pt>
                <c:pt idx="3">
                  <c:v>74</c:v>
                </c:pt>
                <c:pt idx="4">
                  <c:v>61</c:v>
                </c:pt>
                <c:pt idx="5">
                  <c:v>69</c:v>
                </c:pt>
                <c:pt idx="6">
                  <c:v>122</c:v>
                </c:pt>
                <c:pt idx="7">
                  <c:v>97</c:v>
                </c:pt>
                <c:pt idx="8">
                  <c:v>63</c:v>
                </c:pt>
                <c:pt idx="9">
                  <c:v>78</c:v>
                </c:pt>
                <c:pt idx="10">
                  <c:v>85</c:v>
                </c:pt>
                <c:pt idx="11">
                  <c:v>80</c:v>
                </c:pt>
                <c:pt idx="12">
                  <c:v>68</c:v>
                </c:pt>
                <c:pt idx="13">
                  <c:v>99</c:v>
                </c:pt>
                <c:pt idx="14">
                  <c:v>65</c:v>
                </c:pt>
                <c:pt idx="15">
                  <c:v>98</c:v>
                </c:pt>
                <c:pt idx="16">
                  <c:v>109</c:v>
                </c:pt>
                <c:pt idx="17">
                  <c:v>46</c:v>
                </c:pt>
                <c:pt idx="18">
                  <c:v>59</c:v>
                </c:pt>
                <c:pt idx="19">
                  <c:v>70</c:v>
                </c:pt>
                <c:pt idx="20">
                  <c:v>54</c:v>
                </c:pt>
                <c:pt idx="21">
                  <c:v>204</c:v>
                </c:pt>
                <c:pt idx="22">
                  <c:v>77</c:v>
                </c:pt>
                <c:pt idx="23">
                  <c:v>72</c:v>
                </c:pt>
                <c:pt idx="24">
                  <c:v>69</c:v>
                </c:pt>
                <c:pt idx="25">
                  <c:v>143</c:v>
                </c:pt>
                <c:pt idx="26">
                  <c:v>96</c:v>
                </c:pt>
                <c:pt idx="27">
                  <c:v>78</c:v>
                </c:pt>
                <c:pt idx="28">
                  <c:v>91</c:v>
                </c:pt>
                <c:pt idx="29">
                  <c:v>46</c:v>
                </c:pt>
              </c:numCache>
            </c:numRef>
          </c:val>
          <c:smooth val="0"/>
          <c:extLst>
            <c:ext xmlns:c16="http://schemas.microsoft.com/office/drawing/2014/chart" uri="{C3380CC4-5D6E-409C-BE32-E72D297353CC}">
              <c16:uniqueId val="{00000000-2A95-43B9-B0FE-D14D4B8F8D5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1</c:v>
                </c:pt>
                <c:pt idx="1">
                  <c:v>2</c:v>
                </c:pt>
                <c:pt idx="2">
                  <c:v>2</c:v>
                </c:pt>
                <c:pt idx="3">
                  <c:v>0</c:v>
                </c:pt>
                <c:pt idx="4">
                  <c:v>0</c:v>
                </c:pt>
                <c:pt idx="5">
                  <c:v>0</c:v>
                </c:pt>
                <c:pt idx="6">
                  <c:v>9</c:v>
                </c:pt>
                <c:pt idx="7">
                  <c:v>3</c:v>
                </c:pt>
                <c:pt idx="8">
                  <c:v>2</c:v>
                </c:pt>
                <c:pt idx="9">
                  <c:v>9</c:v>
                </c:pt>
                <c:pt idx="10">
                  <c:v>3</c:v>
                </c:pt>
                <c:pt idx="11">
                  <c:v>0</c:v>
                </c:pt>
                <c:pt idx="12">
                  <c:v>3</c:v>
                </c:pt>
                <c:pt idx="13">
                  <c:v>3</c:v>
                </c:pt>
                <c:pt idx="14">
                  <c:v>0</c:v>
                </c:pt>
                <c:pt idx="15">
                  <c:v>2</c:v>
                </c:pt>
                <c:pt idx="16">
                  <c:v>0</c:v>
                </c:pt>
                <c:pt idx="17">
                  <c:v>0</c:v>
                </c:pt>
                <c:pt idx="18">
                  <c:v>2</c:v>
                </c:pt>
                <c:pt idx="19">
                  <c:v>4</c:v>
                </c:pt>
                <c:pt idx="20">
                  <c:v>1</c:v>
                </c:pt>
                <c:pt idx="21">
                  <c:v>1</c:v>
                </c:pt>
                <c:pt idx="22">
                  <c:v>2</c:v>
                </c:pt>
                <c:pt idx="23">
                  <c:v>2</c:v>
                </c:pt>
                <c:pt idx="24">
                  <c:v>0</c:v>
                </c:pt>
                <c:pt idx="25">
                  <c:v>1</c:v>
                </c:pt>
                <c:pt idx="26">
                  <c:v>4</c:v>
                </c:pt>
                <c:pt idx="27">
                  <c:v>6</c:v>
                </c:pt>
                <c:pt idx="28">
                  <c:v>2</c:v>
                </c:pt>
                <c:pt idx="29">
                  <c:v>3</c:v>
                </c:pt>
              </c:numCache>
            </c:numRef>
          </c:val>
          <c:smooth val="0"/>
          <c:extLst>
            <c:ext xmlns:c16="http://schemas.microsoft.com/office/drawing/2014/chart" uri="{C3380CC4-5D6E-409C-BE32-E72D297353CC}">
              <c16:uniqueId val="{00000001-2A95-43B9-B0FE-D14D4B8F8D52}"/>
            </c:ext>
          </c:extLst>
        </c:ser>
        <c:dLbls>
          <c:showLegendKey val="0"/>
          <c:showVal val="0"/>
          <c:showCatName val="0"/>
          <c:showSerName val="0"/>
          <c:showPercent val="0"/>
          <c:showBubbleSize val="0"/>
        </c:dLbls>
        <c:smooth val="0"/>
        <c:axId val="344641776"/>
        <c:axId val="344642104"/>
      </c:lineChart>
      <c:dateAx>
        <c:axId val="34464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42104"/>
        <c:crosses val="autoZero"/>
        <c:auto val="1"/>
        <c:lblOffset val="100"/>
        <c:baseTimeUnit val="days"/>
      </c:dateAx>
      <c:valAx>
        <c:axId val="34464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4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1728.1428571429001</c:v>
                </c:pt>
                <c:pt idx="1">
                  <c:v>971.21428571428999</c:v>
                </c:pt>
                <c:pt idx="2">
                  <c:v>669.28571428571001</c:v>
                </c:pt>
                <c:pt idx="3">
                  <c:v>557.07142857143003</c:v>
                </c:pt>
                <c:pt idx="4">
                  <c:v>734.5</c:v>
                </c:pt>
                <c:pt idx="5">
                  <c:v>1665.4285714286</c:v>
                </c:pt>
                <c:pt idx="6">
                  <c:v>3690</c:v>
                </c:pt>
                <c:pt idx="7">
                  <c:v>4897.8214285714002</c:v>
                </c:pt>
                <c:pt idx="8">
                  <c:v>5502.0357142857001</c:v>
                </c:pt>
                <c:pt idx="9">
                  <c:v>6443.9642857142999</c:v>
                </c:pt>
                <c:pt idx="10">
                  <c:v>5717.25</c:v>
                </c:pt>
                <c:pt idx="11">
                  <c:v>5826.1071428571004</c:v>
                </c:pt>
                <c:pt idx="12">
                  <c:v>6459.5</c:v>
                </c:pt>
                <c:pt idx="13">
                  <c:v>6261.8214285714002</c:v>
                </c:pt>
                <c:pt idx="14">
                  <c:v>5976.5714285714002</c:v>
                </c:pt>
                <c:pt idx="15">
                  <c:v>5957.9642857142999</c:v>
                </c:pt>
                <c:pt idx="16">
                  <c:v>6124.9642857142999</c:v>
                </c:pt>
                <c:pt idx="17">
                  <c:v>6361.0357142857001</c:v>
                </c:pt>
                <c:pt idx="18">
                  <c:v>6623.6071428571004</c:v>
                </c:pt>
                <c:pt idx="19">
                  <c:v>7056.9285714285998</c:v>
                </c:pt>
                <c:pt idx="20">
                  <c:v>7565.3571428571004</c:v>
                </c:pt>
                <c:pt idx="21">
                  <c:v>7330.75</c:v>
                </c:pt>
                <c:pt idx="22">
                  <c:v>5800.1071428571004</c:v>
                </c:pt>
                <c:pt idx="23">
                  <c:v>3346</c:v>
                </c:pt>
              </c:numCache>
            </c:numRef>
          </c:val>
          <c:smooth val="0"/>
          <c:extLst>
            <c:ext xmlns:c16="http://schemas.microsoft.com/office/drawing/2014/chart" uri="{C3380CC4-5D6E-409C-BE32-E72D297353CC}">
              <c16:uniqueId val="{00000000-90C9-4817-8E8F-07FEB64EA21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129.21428571429001</c:v>
                </c:pt>
                <c:pt idx="1">
                  <c:v>77.392857142856997</c:v>
                </c:pt>
                <c:pt idx="2">
                  <c:v>54.928571428570997</c:v>
                </c:pt>
                <c:pt idx="3">
                  <c:v>41.392857142856997</c:v>
                </c:pt>
                <c:pt idx="4">
                  <c:v>46.428571428570997</c:v>
                </c:pt>
                <c:pt idx="5">
                  <c:v>86.285714285713993</c:v>
                </c:pt>
                <c:pt idx="6">
                  <c:v>181.46428571429001</c:v>
                </c:pt>
                <c:pt idx="7">
                  <c:v>252.82142857143</c:v>
                </c:pt>
                <c:pt idx="8">
                  <c:v>294.03571428571001</c:v>
                </c:pt>
                <c:pt idx="9">
                  <c:v>350.92857142857002</c:v>
                </c:pt>
                <c:pt idx="10">
                  <c:v>315.32142857142998</c:v>
                </c:pt>
                <c:pt idx="11">
                  <c:v>318.71428571428999</c:v>
                </c:pt>
                <c:pt idx="12">
                  <c:v>349.53571428571001</c:v>
                </c:pt>
                <c:pt idx="13">
                  <c:v>345.60714285713999</c:v>
                </c:pt>
                <c:pt idx="14">
                  <c:v>326.39285714286001</c:v>
                </c:pt>
                <c:pt idx="15">
                  <c:v>333.53571428571001</c:v>
                </c:pt>
                <c:pt idx="16">
                  <c:v>337.60714285713999</c:v>
                </c:pt>
                <c:pt idx="17">
                  <c:v>347.42857142857002</c:v>
                </c:pt>
                <c:pt idx="18">
                  <c:v>354.42857142857002</c:v>
                </c:pt>
                <c:pt idx="19">
                  <c:v>371.03571428571001</c:v>
                </c:pt>
                <c:pt idx="20">
                  <c:v>387.78571428571001</c:v>
                </c:pt>
                <c:pt idx="21">
                  <c:v>380.03571428571001</c:v>
                </c:pt>
                <c:pt idx="22">
                  <c:v>323.67857142857002</c:v>
                </c:pt>
                <c:pt idx="23">
                  <c:v>214.25</c:v>
                </c:pt>
              </c:numCache>
            </c:numRef>
          </c:val>
          <c:smooth val="0"/>
          <c:extLst>
            <c:ext xmlns:c16="http://schemas.microsoft.com/office/drawing/2014/chart" uri="{C3380CC4-5D6E-409C-BE32-E72D297353CC}">
              <c16:uniqueId val="{00000001-90C9-4817-8E8F-07FEB64EA21B}"/>
            </c:ext>
          </c:extLst>
        </c:ser>
        <c:dLbls>
          <c:showLegendKey val="0"/>
          <c:showVal val="0"/>
          <c:showCatName val="0"/>
          <c:showSerName val="0"/>
          <c:showPercent val="0"/>
          <c:showBubbleSize val="0"/>
        </c:dLbls>
        <c:smooth val="0"/>
        <c:axId val="344651944"/>
        <c:axId val="344658832"/>
      </c:lineChart>
      <c:catAx>
        <c:axId val="344651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58832"/>
        <c:crosses val="autoZero"/>
        <c:auto val="1"/>
        <c:lblAlgn val="ctr"/>
        <c:lblOffset val="100"/>
        <c:noMultiLvlLbl val="0"/>
      </c:catAx>
      <c:valAx>
        <c:axId val="34465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5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23097</c:v>
                </c:pt>
                <c:pt idx="1">
                  <c:v>24167</c:v>
                </c:pt>
                <c:pt idx="2">
                  <c:v>20981</c:v>
                </c:pt>
                <c:pt idx="3">
                  <c:v>21689</c:v>
                </c:pt>
                <c:pt idx="4">
                  <c:v>17380</c:v>
                </c:pt>
                <c:pt idx="5">
                  <c:v>15954</c:v>
                </c:pt>
                <c:pt idx="6">
                  <c:v>22114</c:v>
                </c:pt>
                <c:pt idx="7">
                  <c:v>19849</c:v>
                </c:pt>
                <c:pt idx="8">
                  <c:v>16483</c:v>
                </c:pt>
                <c:pt idx="9">
                  <c:v>17501</c:v>
                </c:pt>
                <c:pt idx="10">
                  <c:v>16299</c:v>
                </c:pt>
                <c:pt idx="11">
                  <c:v>17093</c:v>
                </c:pt>
                <c:pt idx="12">
                  <c:v>16051</c:v>
                </c:pt>
                <c:pt idx="13">
                  <c:v>18991</c:v>
                </c:pt>
                <c:pt idx="14">
                  <c:v>16127</c:v>
                </c:pt>
                <c:pt idx="15">
                  <c:v>14919</c:v>
                </c:pt>
                <c:pt idx="16">
                  <c:v>19697</c:v>
                </c:pt>
                <c:pt idx="17">
                  <c:v>9680</c:v>
                </c:pt>
                <c:pt idx="18">
                  <c:v>9422</c:v>
                </c:pt>
                <c:pt idx="19">
                  <c:v>8836</c:v>
                </c:pt>
                <c:pt idx="20">
                  <c:v>8422</c:v>
                </c:pt>
                <c:pt idx="21">
                  <c:v>21021</c:v>
                </c:pt>
                <c:pt idx="22">
                  <c:v>11208</c:v>
                </c:pt>
                <c:pt idx="23">
                  <c:v>12979</c:v>
                </c:pt>
                <c:pt idx="24">
                  <c:v>9515</c:v>
                </c:pt>
                <c:pt idx="25">
                  <c:v>21344</c:v>
                </c:pt>
                <c:pt idx="26">
                  <c:v>10896</c:v>
                </c:pt>
                <c:pt idx="27">
                  <c:v>9920</c:v>
                </c:pt>
                <c:pt idx="28">
                  <c:v>9781</c:v>
                </c:pt>
                <c:pt idx="29">
                  <c:v>6270</c:v>
                </c:pt>
              </c:numCache>
            </c:numRef>
          </c:val>
          <c:smooth val="0"/>
          <c:extLst>
            <c:ext xmlns:c16="http://schemas.microsoft.com/office/drawing/2014/chart" uri="{C3380CC4-5D6E-409C-BE32-E72D297353CC}">
              <c16:uniqueId val="{00000000-CDF1-438C-9D32-ECEFF12F6C3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Sheet1!$C$2:$C$31</c:f>
              <c:numCache>
                <c:formatCode>General</c:formatCode>
                <c:ptCount val="30"/>
                <c:pt idx="0">
                  <c:v>703</c:v>
                </c:pt>
                <c:pt idx="1">
                  <c:v>504</c:v>
                </c:pt>
                <c:pt idx="2">
                  <c:v>77</c:v>
                </c:pt>
                <c:pt idx="3">
                  <c:v>14</c:v>
                </c:pt>
                <c:pt idx="4">
                  <c:v>439</c:v>
                </c:pt>
                <c:pt idx="5">
                  <c:v>188</c:v>
                </c:pt>
                <c:pt idx="6">
                  <c:v>2946</c:v>
                </c:pt>
                <c:pt idx="7">
                  <c:v>3264</c:v>
                </c:pt>
                <c:pt idx="8">
                  <c:v>2803</c:v>
                </c:pt>
                <c:pt idx="9">
                  <c:v>2807</c:v>
                </c:pt>
                <c:pt idx="10">
                  <c:v>2155</c:v>
                </c:pt>
                <c:pt idx="11">
                  <c:v>1779</c:v>
                </c:pt>
                <c:pt idx="12">
                  <c:v>37</c:v>
                </c:pt>
                <c:pt idx="13">
                  <c:v>14</c:v>
                </c:pt>
                <c:pt idx="14">
                  <c:v>2</c:v>
                </c:pt>
                <c:pt idx="15">
                  <c:v>2</c:v>
                </c:pt>
                <c:pt idx="16">
                  <c:v>3</c:v>
                </c:pt>
                <c:pt idx="17">
                  <c:v>2219</c:v>
                </c:pt>
                <c:pt idx="18">
                  <c:v>3654</c:v>
                </c:pt>
                <c:pt idx="19">
                  <c:v>3751</c:v>
                </c:pt>
                <c:pt idx="20">
                  <c:v>2954</c:v>
                </c:pt>
                <c:pt idx="21">
                  <c:v>13</c:v>
                </c:pt>
                <c:pt idx="22">
                  <c:v>8</c:v>
                </c:pt>
                <c:pt idx="23">
                  <c:v>3</c:v>
                </c:pt>
                <c:pt idx="24">
                  <c:v>1</c:v>
                </c:pt>
                <c:pt idx="25">
                  <c:v>353</c:v>
                </c:pt>
                <c:pt idx="26">
                  <c:v>2332</c:v>
                </c:pt>
                <c:pt idx="27">
                  <c:v>1935</c:v>
                </c:pt>
                <c:pt idx="28">
                  <c:v>2385</c:v>
                </c:pt>
                <c:pt idx="29">
                  <c:v>1103</c:v>
                </c:pt>
              </c:numCache>
            </c:numRef>
          </c:val>
          <c:smooth val="0"/>
          <c:extLst>
            <c:ext xmlns:c16="http://schemas.microsoft.com/office/drawing/2014/chart" uri="{C3380CC4-5D6E-409C-BE32-E72D297353CC}">
              <c16:uniqueId val="{00000001-CDF1-438C-9D32-ECEFF12F6C39}"/>
            </c:ext>
          </c:extLst>
        </c:ser>
        <c:dLbls>
          <c:showLegendKey val="0"/>
          <c:showVal val="0"/>
          <c:showCatName val="0"/>
          <c:showSerName val="0"/>
          <c:showPercent val="0"/>
          <c:showBubbleSize val="0"/>
        </c:dLbls>
        <c:smooth val="0"/>
        <c:axId val="297397184"/>
        <c:axId val="360406608"/>
      </c:lineChart>
      <c:dateAx>
        <c:axId val="297397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06608"/>
        <c:crosses val="autoZero"/>
        <c:auto val="1"/>
        <c:lblOffset val="100"/>
        <c:baseTimeUnit val="days"/>
      </c:dateAx>
      <c:valAx>
        <c:axId val="36040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39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D81A2-1AFF-48C7-9E3F-366499130858}"/>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0166D87C-27AB-4180-8FE1-05F1414987C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478221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17C29-A15D-479D-9F53-73E7A8354A6A}"/>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D55F3562-A89A-4BA6-BC98-690913E001D4}"/>
              </a:ext>
            </a:extLst>
          </p:cNvPr>
          <p:cNvGraphicFramePr>
            <a:graphicFrameLocks noGrp="1"/>
          </p:cNvGraphicFramePr>
          <p:nvPr>
            <p:ph type="tbl" sz="quarter" idx="13"/>
            <p:extLst>
              <p:ext uri="{D42A27DB-BD31-4B8C-83A1-F6EECF244321}">
                <p14:modId xmlns:p14="http://schemas.microsoft.com/office/powerpoint/2010/main" val="3762320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83584032"/>
                    </a:ext>
                  </a:extLst>
                </a:gridCol>
                <a:gridCol w="740664">
                  <a:extLst>
                    <a:ext uri="{9D8B030D-6E8A-4147-A177-3AD203B41FA5}">
                      <a16:colId xmlns:a16="http://schemas.microsoft.com/office/drawing/2014/main" val="2508380358"/>
                    </a:ext>
                  </a:extLst>
                </a:gridCol>
                <a:gridCol w="740664">
                  <a:extLst>
                    <a:ext uri="{9D8B030D-6E8A-4147-A177-3AD203B41FA5}">
                      <a16:colId xmlns:a16="http://schemas.microsoft.com/office/drawing/2014/main" val="424241451"/>
                    </a:ext>
                  </a:extLst>
                </a:gridCol>
                <a:gridCol w="740664">
                  <a:extLst>
                    <a:ext uri="{9D8B030D-6E8A-4147-A177-3AD203B41FA5}">
                      <a16:colId xmlns:a16="http://schemas.microsoft.com/office/drawing/2014/main" val="3687974229"/>
                    </a:ext>
                  </a:extLst>
                </a:gridCol>
                <a:gridCol w="740664">
                  <a:extLst>
                    <a:ext uri="{9D8B030D-6E8A-4147-A177-3AD203B41FA5}">
                      <a16:colId xmlns:a16="http://schemas.microsoft.com/office/drawing/2014/main" val="4278327861"/>
                    </a:ext>
                  </a:extLst>
                </a:gridCol>
                <a:gridCol w="740664">
                  <a:extLst>
                    <a:ext uri="{9D8B030D-6E8A-4147-A177-3AD203B41FA5}">
                      <a16:colId xmlns:a16="http://schemas.microsoft.com/office/drawing/2014/main" val="1231613249"/>
                    </a:ext>
                  </a:extLst>
                </a:gridCol>
                <a:gridCol w="740664">
                  <a:extLst>
                    <a:ext uri="{9D8B030D-6E8A-4147-A177-3AD203B41FA5}">
                      <a16:colId xmlns:a16="http://schemas.microsoft.com/office/drawing/2014/main" val="2141773388"/>
                    </a:ext>
                  </a:extLst>
                </a:gridCol>
                <a:gridCol w="740664">
                  <a:extLst>
                    <a:ext uri="{9D8B030D-6E8A-4147-A177-3AD203B41FA5}">
                      <a16:colId xmlns:a16="http://schemas.microsoft.com/office/drawing/2014/main" val="2791726023"/>
                    </a:ext>
                  </a:extLst>
                </a:gridCol>
                <a:gridCol w="740664">
                  <a:extLst>
                    <a:ext uri="{9D8B030D-6E8A-4147-A177-3AD203B41FA5}">
                      <a16:colId xmlns:a16="http://schemas.microsoft.com/office/drawing/2014/main" val="2977087035"/>
                    </a:ext>
                  </a:extLst>
                </a:gridCol>
                <a:gridCol w="740664">
                  <a:extLst>
                    <a:ext uri="{9D8B030D-6E8A-4147-A177-3AD203B41FA5}">
                      <a16:colId xmlns:a16="http://schemas.microsoft.com/office/drawing/2014/main" val="22697826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25222610"/>
                  </a:ext>
                </a:extLst>
              </a:tr>
              <a:tr h="370840">
                <a:tc>
                  <a:txBody>
                    <a:bodyPr/>
                    <a:lstStyle/>
                    <a:p>
                      <a:r>
                        <a:rPr lang="de-DE" sz="1000"/>
                        <a:t>**** Hotel Winzer Wellness und Kuscheln</a:t>
                      </a:r>
                      <a:endParaRPr lang="en-US" sz="1000"/>
                    </a:p>
                  </a:txBody>
                  <a:tcPr/>
                </a:tc>
                <a:tc>
                  <a:txBody>
                    <a:bodyPr/>
                    <a:lstStyle/>
                    <a:p>
                      <a:r>
                        <a:rPr lang="en-US" sz="1000"/>
                        <a:t>14130</a:t>
                      </a:r>
                    </a:p>
                  </a:txBody>
                  <a:tcPr/>
                </a:tc>
                <a:tc>
                  <a:txBody>
                    <a:bodyPr/>
                    <a:lstStyle/>
                    <a:p>
                      <a:r>
                        <a:rPr lang="en-US" sz="1000"/>
                        <a:t>522</a:t>
                      </a:r>
                    </a:p>
                  </a:txBody>
                  <a:tcPr/>
                </a:tc>
                <a:tc>
                  <a:txBody>
                    <a:bodyPr/>
                    <a:lstStyle/>
                    <a:p>
                      <a:r>
                        <a:rPr lang="en-US" sz="1000"/>
                        <a:t>12</a:t>
                      </a:r>
                    </a:p>
                  </a:txBody>
                  <a:tcPr/>
                </a:tc>
                <a:tc>
                  <a:txBody>
                    <a:bodyPr/>
                    <a:lstStyle/>
                    <a:p>
                      <a:r>
                        <a:rPr lang="en-US" sz="1000"/>
                        <a:t>972</a:t>
                      </a:r>
                    </a:p>
                  </a:txBody>
                  <a:tcPr/>
                </a:tc>
                <a:tc>
                  <a:txBody>
                    <a:bodyPr/>
                    <a:lstStyle/>
                    <a:p>
                      <a:r>
                        <a:rPr lang="en-US" sz="1000"/>
                        <a:t>61</a:t>
                      </a:r>
                    </a:p>
                  </a:txBody>
                  <a:tcPr/>
                </a:tc>
                <a:tc>
                  <a:txBody>
                    <a:bodyPr/>
                    <a:lstStyle/>
                    <a:p>
                      <a:r>
                        <a:rPr lang="en-US" sz="1000"/>
                        <a:t>19</a:t>
                      </a:r>
                    </a:p>
                  </a:txBody>
                  <a:tcPr/>
                </a:tc>
                <a:tc>
                  <a:txBody>
                    <a:bodyPr/>
                    <a:lstStyle/>
                    <a:p>
                      <a:r>
                        <a:rPr lang="en-US" sz="1000"/>
                        <a:t>2</a:t>
                      </a:r>
                    </a:p>
                  </a:txBody>
                  <a:tcPr/>
                </a:tc>
                <a:tc>
                  <a:txBody>
                    <a:bodyPr/>
                    <a:lstStyle/>
                    <a:p>
                      <a:r>
                        <a:rPr lang="en-US" sz="1000"/>
                        <a:t>0.6321%</a:t>
                      </a:r>
                    </a:p>
                  </a:txBody>
                  <a:tcPr/>
                </a:tc>
                <a:tc>
                  <a:txBody>
                    <a:bodyPr/>
                    <a:lstStyle/>
                    <a:p>
                      <a:r>
                        <a:rPr lang="en-US" sz="1000"/>
                        <a:t>0.0%</a:t>
                      </a:r>
                    </a:p>
                  </a:txBody>
                  <a:tcPr/>
                </a:tc>
                <a:extLst>
                  <a:ext uri="{0D108BD9-81ED-4DB2-BD59-A6C34878D82A}">
                    <a16:rowId xmlns:a16="http://schemas.microsoft.com/office/drawing/2014/main" val="609714032"/>
                  </a:ext>
                </a:extLst>
              </a:tr>
              <a:tr h="370840">
                <a:tc>
                  <a:txBody>
                    <a:bodyPr/>
                    <a:lstStyle/>
                    <a:p>
                      <a:r>
                        <a:rPr lang="en-US" sz="1000"/>
                        <a:t>Mark's New York Bar</a:t>
                      </a:r>
                    </a:p>
                  </a:txBody>
                  <a:tcPr/>
                </a:tc>
                <a:tc>
                  <a:txBody>
                    <a:bodyPr/>
                    <a:lstStyle/>
                    <a:p>
                      <a:r>
                        <a:rPr lang="en-US" sz="1000"/>
                        <a:t>769</a:t>
                      </a:r>
                    </a:p>
                  </a:txBody>
                  <a:tcPr/>
                </a:tc>
                <a:tc>
                  <a:txBody>
                    <a:bodyPr/>
                    <a:lstStyle/>
                    <a:p>
                      <a:r>
                        <a:rPr lang="en-US" sz="1000"/>
                        <a:t>7</a:t>
                      </a:r>
                    </a:p>
                  </a:txBody>
                  <a:tcPr/>
                </a:tc>
                <a:tc>
                  <a:txBody>
                    <a:bodyPr/>
                    <a:lstStyle/>
                    <a:p>
                      <a:r>
                        <a:rPr lang="en-US" sz="1000"/>
                        <a:t>4</a:t>
                      </a:r>
                    </a:p>
                  </a:txBody>
                  <a:tcPr/>
                </a:tc>
                <a:tc>
                  <a:txBody>
                    <a:bodyPr/>
                    <a:lstStyle/>
                    <a:p>
                      <a:r>
                        <a:rPr lang="en-US" sz="1000"/>
                        <a:t>114</a:t>
                      </a:r>
                    </a:p>
                  </a:txBody>
                  <a:tcPr/>
                </a:tc>
                <a:tc>
                  <a:txBody>
                    <a:bodyPr/>
                    <a:lstStyle/>
                    <a:p>
                      <a:r>
                        <a:rPr lang="en-US" sz="1000"/>
                        <a:t>9</a:t>
                      </a:r>
                    </a:p>
                  </a:txBody>
                  <a:tcPr/>
                </a:tc>
                <a:tc>
                  <a:txBody>
                    <a:bodyPr/>
                    <a:lstStyle/>
                    <a:p>
                      <a:r>
                        <a:rPr lang="en-US" sz="1000"/>
                        <a:t>12</a:t>
                      </a:r>
                    </a:p>
                  </a:txBody>
                  <a:tcPr/>
                </a:tc>
                <a:tc>
                  <a:txBody>
                    <a:bodyPr/>
                    <a:lstStyle/>
                    <a:p>
                      <a:r>
                        <a:rPr lang="en-US" sz="1000"/>
                        <a:t>0</a:t>
                      </a:r>
                    </a:p>
                  </a:txBody>
                  <a:tcPr/>
                </a:tc>
                <a:tc>
                  <a:txBody>
                    <a:bodyPr/>
                    <a:lstStyle/>
                    <a:p>
                      <a:r>
                        <a:rPr lang="en-US" sz="1000"/>
                        <a:t>4.4118%</a:t>
                      </a:r>
                    </a:p>
                  </a:txBody>
                  <a:tcPr/>
                </a:tc>
                <a:tc>
                  <a:txBody>
                    <a:bodyPr/>
                    <a:lstStyle/>
                    <a:p>
                      <a:r>
                        <a:rPr lang="en-US" sz="1000"/>
                        <a:t>0.0%</a:t>
                      </a:r>
                    </a:p>
                  </a:txBody>
                  <a:tcPr/>
                </a:tc>
                <a:extLst>
                  <a:ext uri="{0D108BD9-81ED-4DB2-BD59-A6C34878D82A}">
                    <a16:rowId xmlns:a16="http://schemas.microsoft.com/office/drawing/2014/main" val="2451447024"/>
                  </a:ext>
                </a:extLst>
              </a:tr>
            </a:tbl>
          </a:graphicData>
        </a:graphic>
      </p:graphicFrame>
      <p:sp>
        <p:nvSpPr>
          <p:cNvPr id="4" name="Text Placeholder 3">
            <a:extLst>
              <a:ext uri="{FF2B5EF4-FFF2-40B4-BE49-F238E27FC236}">
                <a16:creationId xmlns:a16="http://schemas.microsoft.com/office/drawing/2014/main" id="{4297DCFA-00DF-499C-BAFE-2F082B52528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95741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5853F-AA8D-45D5-820D-9684E1FF6DAC}"/>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C7066B39-722E-4A48-AEC1-A32BE94CA31A}"/>
              </a:ext>
            </a:extLst>
          </p:cNvPr>
          <p:cNvGraphicFramePr>
            <a:graphicFrameLocks noGrp="1"/>
          </p:cNvGraphicFramePr>
          <p:nvPr>
            <p:ph type="tbl" sz="quarter" idx="13"/>
            <p:extLst>
              <p:ext uri="{D42A27DB-BD31-4B8C-83A1-F6EECF244321}">
                <p14:modId xmlns:p14="http://schemas.microsoft.com/office/powerpoint/2010/main" val="1069361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2264615"/>
                    </a:ext>
                  </a:extLst>
                </a:gridCol>
                <a:gridCol w="1234440">
                  <a:extLst>
                    <a:ext uri="{9D8B030D-6E8A-4147-A177-3AD203B41FA5}">
                      <a16:colId xmlns:a16="http://schemas.microsoft.com/office/drawing/2014/main" val="3291464701"/>
                    </a:ext>
                  </a:extLst>
                </a:gridCol>
                <a:gridCol w="822960">
                  <a:extLst>
                    <a:ext uri="{9D8B030D-6E8A-4147-A177-3AD203B41FA5}">
                      <a16:colId xmlns:a16="http://schemas.microsoft.com/office/drawing/2014/main" val="2158512828"/>
                    </a:ext>
                  </a:extLst>
                </a:gridCol>
                <a:gridCol w="822960">
                  <a:extLst>
                    <a:ext uri="{9D8B030D-6E8A-4147-A177-3AD203B41FA5}">
                      <a16:colId xmlns:a16="http://schemas.microsoft.com/office/drawing/2014/main" val="3187438455"/>
                    </a:ext>
                  </a:extLst>
                </a:gridCol>
                <a:gridCol w="822960">
                  <a:extLst>
                    <a:ext uri="{9D8B030D-6E8A-4147-A177-3AD203B41FA5}">
                      <a16:colId xmlns:a16="http://schemas.microsoft.com/office/drawing/2014/main" val="1374248928"/>
                    </a:ext>
                  </a:extLst>
                </a:gridCol>
                <a:gridCol w="822960">
                  <a:extLst>
                    <a:ext uri="{9D8B030D-6E8A-4147-A177-3AD203B41FA5}">
                      <a16:colId xmlns:a16="http://schemas.microsoft.com/office/drawing/2014/main" val="3954301446"/>
                    </a:ext>
                  </a:extLst>
                </a:gridCol>
                <a:gridCol w="822960">
                  <a:extLst>
                    <a:ext uri="{9D8B030D-6E8A-4147-A177-3AD203B41FA5}">
                      <a16:colId xmlns:a16="http://schemas.microsoft.com/office/drawing/2014/main" val="2931635597"/>
                    </a:ext>
                  </a:extLst>
                </a:gridCol>
                <a:gridCol w="822960">
                  <a:extLst>
                    <a:ext uri="{9D8B030D-6E8A-4147-A177-3AD203B41FA5}">
                      <a16:colId xmlns:a16="http://schemas.microsoft.com/office/drawing/2014/main" val="16773458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25383105"/>
                  </a:ext>
                </a:extLst>
              </a:tr>
              <a:tr h="370840">
                <a:tc>
                  <a:txBody>
                    <a:bodyPr/>
                    <a:lstStyle/>
                    <a:p>
                      <a:r>
                        <a:rPr lang="de-DE" sz="1000"/>
                        <a:t>**** Hotel Winzer Wellness und Kuscheln</a:t>
                      </a:r>
                      <a:endParaRPr lang="en-US" sz="1000"/>
                    </a:p>
                  </a:txBody>
                  <a:tcPr/>
                </a:tc>
                <a:tc>
                  <a:txBody>
                    <a:bodyPr/>
                    <a:lstStyle/>
                    <a:p>
                      <a:r>
                        <a:rPr lang="en-US" sz="1000"/>
                        <a:t>14130</a:t>
                      </a:r>
                    </a:p>
                  </a:txBody>
                  <a:tcPr/>
                </a:tc>
                <a:tc>
                  <a:txBody>
                    <a:bodyPr/>
                    <a:lstStyle/>
                    <a:p>
                      <a:r>
                        <a:rPr lang="en-US" sz="1000"/>
                        <a:t>35</a:t>
                      </a:r>
                    </a:p>
                  </a:txBody>
                  <a:tcPr/>
                </a:tc>
                <a:tc>
                  <a:txBody>
                    <a:bodyPr/>
                    <a:lstStyle/>
                    <a:p>
                      <a:r>
                        <a:rPr lang="en-US" sz="1000"/>
                        <a:t>0.2%</a:t>
                      </a:r>
                    </a:p>
                  </a:txBody>
                  <a:tcPr/>
                </a:tc>
                <a:tc>
                  <a:txBody>
                    <a:bodyPr/>
                    <a:lstStyle/>
                    <a:p>
                      <a:r>
                        <a:rPr lang="en-US" sz="1000"/>
                        <a:t>103</a:t>
                      </a:r>
                    </a:p>
                  </a:txBody>
                  <a:tcPr/>
                </a:tc>
                <a:tc>
                  <a:txBody>
                    <a:bodyPr/>
                    <a:lstStyle/>
                    <a:p>
                      <a:r>
                        <a:rPr lang="en-US" sz="1000"/>
                        <a:t>0.7%</a:t>
                      </a:r>
                    </a:p>
                  </a:txBody>
                  <a:tcPr/>
                </a:tc>
                <a:tc>
                  <a:txBody>
                    <a:bodyPr/>
                    <a:lstStyle/>
                    <a:p>
                      <a:r>
                        <a:rPr lang="en-US" sz="1000"/>
                        <a:t>522</a:t>
                      </a:r>
                    </a:p>
                  </a:txBody>
                  <a:tcPr/>
                </a:tc>
                <a:tc>
                  <a:txBody>
                    <a:bodyPr/>
                    <a:lstStyle/>
                    <a:p>
                      <a:r>
                        <a:rPr lang="en-US" sz="1000"/>
                        <a:t>3.8%</a:t>
                      </a:r>
                    </a:p>
                  </a:txBody>
                  <a:tcPr/>
                </a:tc>
                <a:extLst>
                  <a:ext uri="{0D108BD9-81ED-4DB2-BD59-A6C34878D82A}">
                    <a16:rowId xmlns:a16="http://schemas.microsoft.com/office/drawing/2014/main" val="2271623252"/>
                  </a:ext>
                </a:extLst>
              </a:tr>
              <a:tr h="370840">
                <a:tc>
                  <a:txBody>
                    <a:bodyPr/>
                    <a:lstStyle/>
                    <a:p>
                      <a:r>
                        <a:rPr lang="en-US" sz="1000"/>
                        <a:t>Mark's New York Bar</a:t>
                      </a:r>
                    </a:p>
                  </a:txBody>
                  <a:tcPr/>
                </a:tc>
                <a:tc>
                  <a:txBody>
                    <a:bodyPr/>
                    <a:lstStyle/>
                    <a:p>
                      <a:r>
                        <a:rPr lang="en-US" sz="1000"/>
                        <a:t>769</a:t>
                      </a:r>
                    </a:p>
                  </a:txBody>
                  <a:tcPr/>
                </a:tc>
                <a:tc>
                  <a:txBody>
                    <a:bodyPr/>
                    <a:lstStyle/>
                    <a:p>
                      <a:r>
                        <a:rPr lang="en-US" sz="1000"/>
                        <a:t>1</a:t>
                      </a:r>
                    </a:p>
                  </a:txBody>
                  <a:tcPr/>
                </a:tc>
                <a:tc>
                  <a:txBody>
                    <a:bodyPr/>
                    <a:lstStyle/>
                    <a:p>
                      <a:r>
                        <a:rPr lang="en-US" sz="1000"/>
                        <a:t>0.1%</a:t>
                      </a:r>
                    </a:p>
                  </a:txBody>
                  <a:tcPr/>
                </a:tc>
                <a:tc>
                  <a:txBody>
                    <a:bodyPr/>
                    <a:lstStyle/>
                    <a:p>
                      <a:r>
                        <a:rPr lang="en-US" sz="1000"/>
                        <a:t>1</a:t>
                      </a:r>
                    </a:p>
                  </a:txBody>
                  <a:tcPr/>
                </a:tc>
                <a:tc>
                  <a:txBody>
                    <a:bodyPr/>
                    <a:lstStyle/>
                    <a:p>
                      <a:r>
                        <a:rPr lang="en-US" sz="1000"/>
                        <a:t>0.1%</a:t>
                      </a:r>
                    </a:p>
                  </a:txBody>
                  <a:tcPr/>
                </a:tc>
                <a:tc>
                  <a:txBody>
                    <a:bodyPr/>
                    <a:lstStyle/>
                    <a:p>
                      <a:r>
                        <a:rPr lang="en-US" sz="1000"/>
                        <a:t>7</a:t>
                      </a:r>
                    </a:p>
                  </a:txBody>
                  <a:tcPr/>
                </a:tc>
                <a:tc>
                  <a:txBody>
                    <a:bodyPr/>
                    <a:lstStyle/>
                    <a:p>
                      <a:r>
                        <a:rPr lang="en-US" sz="1000"/>
                        <a:t>0.9%</a:t>
                      </a:r>
                    </a:p>
                  </a:txBody>
                  <a:tcPr/>
                </a:tc>
                <a:extLst>
                  <a:ext uri="{0D108BD9-81ED-4DB2-BD59-A6C34878D82A}">
                    <a16:rowId xmlns:a16="http://schemas.microsoft.com/office/drawing/2014/main" val="2000344767"/>
                  </a:ext>
                </a:extLst>
              </a:tr>
            </a:tbl>
          </a:graphicData>
        </a:graphic>
      </p:graphicFrame>
      <p:sp>
        <p:nvSpPr>
          <p:cNvPr id="4" name="Text Placeholder 3">
            <a:extLst>
              <a:ext uri="{FF2B5EF4-FFF2-40B4-BE49-F238E27FC236}">
                <a16:creationId xmlns:a16="http://schemas.microsoft.com/office/drawing/2014/main" id="{A7B274C9-B0B0-4588-8A5B-4B9326FDA438}"/>
              </a:ext>
            </a:extLst>
          </p:cNvPr>
          <p:cNvSpPr>
            <a:spLocks noGrp="1"/>
          </p:cNvSpPr>
          <p:nvPr>
            <p:ph type="body" sz="quarter" idx="14"/>
          </p:nvPr>
        </p:nvSpPr>
        <p:spPr/>
        <p:txBody>
          <a:bodyPr/>
          <a:lstStyle/>
          <a:p>
            <a:r>
              <a:rPr lang="en-US"/>
              <a:t>08/31/2017 - 09/30/2017</a:t>
            </a:r>
          </a:p>
        </p:txBody>
      </p:sp>
    </p:spTree>
    <p:extLst>
      <p:ext uri="{BB962C8B-B14F-4D97-AF65-F5344CB8AC3E}">
        <p14:creationId xmlns:p14="http://schemas.microsoft.com/office/powerpoint/2010/main" val="422729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4E38-94AE-46EA-A075-E09793FFFCBC}"/>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764A7160-0D8C-4902-844A-F937E7D36811}"/>
              </a:ext>
            </a:extLst>
          </p:cNvPr>
          <p:cNvGraphicFramePr>
            <a:graphicFrameLocks noGrp="1"/>
          </p:cNvGraphicFramePr>
          <p:nvPr>
            <p:ph type="tbl" sz="quarter" idx="13"/>
            <p:extLst>
              <p:ext uri="{D42A27DB-BD31-4B8C-83A1-F6EECF244321}">
                <p14:modId xmlns:p14="http://schemas.microsoft.com/office/powerpoint/2010/main" val="2661712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4248446"/>
                    </a:ext>
                  </a:extLst>
                </a:gridCol>
                <a:gridCol w="740664">
                  <a:extLst>
                    <a:ext uri="{9D8B030D-6E8A-4147-A177-3AD203B41FA5}">
                      <a16:colId xmlns:a16="http://schemas.microsoft.com/office/drawing/2014/main" val="3897027456"/>
                    </a:ext>
                  </a:extLst>
                </a:gridCol>
                <a:gridCol w="740664">
                  <a:extLst>
                    <a:ext uri="{9D8B030D-6E8A-4147-A177-3AD203B41FA5}">
                      <a16:colId xmlns:a16="http://schemas.microsoft.com/office/drawing/2014/main" val="3423460309"/>
                    </a:ext>
                  </a:extLst>
                </a:gridCol>
                <a:gridCol w="740664">
                  <a:extLst>
                    <a:ext uri="{9D8B030D-6E8A-4147-A177-3AD203B41FA5}">
                      <a16:colId xmlns:a16="http://schemas.microsoft.com/office/drawing/2014/main" val="2427262876"/>
                    </a:ext>
                  </a:extLst>
                </a:gridCol>
                <a:gridCol w="740664">
                  <a:extLst>
                    <a:ext uri="{9D8B030D-6E8A-4147-A177-3AD203B41FA5}">
                      <a16:colId xmlns:a16="http://schemas.microsoft.com/office/drawing/2014/main" val="2341145128"/>
                    </a:ext>
                  </a:extLst>
                </a:gridCol>
                <a:gridCol w="740664">
                  <a:extLst>
                    <a:ext uri="{9D8B030D-6E8A-4147-A177-3AD203B41FA5}">
                      <a16:colId xmlns:a16="http://schemas.microsoft.com/office/drawing/2014/main" val="1403342264"/>
                    </a:ext>
                  </a:extLst>
                </a:gridCol>
                <a:gridCol w="740664">
                  <a:extLst>
                    <a:ext uri="{9D8B030D-6E8A-4147-A177-3AD203B41FA5}">
                      <a16:colId xmlns:a16="http://schemas.microsoft.com/office/drawing/2014/main" val="4024917862"/>
                    </a:ext>
                  </a:extLst>
                </a:gridCol>
                <a:gridCol w="740664">
                  <a:extLst>
                    <a:ext uri="{9D8B030D-6E8A-4147-A177-3AD203B41FA5}">
                      <a16:colId xmlns:a16="http://schemas.microsoft.com/office/drawing/2014/main" val="1288562204"/>
                    </a:ext>
                  </a:extLst>
                </a:gridCol>
                <a:gridCol w="740664">
                  <a:extLst>
                    <a:ext uri="{9D8B030D-6E8A-4147-A177-3AD203B41FA5}">
                      <a16:colId xmlns:a16="http://schemas.microsoft.com/office/drawing/2014/main" val="2305318074"/>
                    </a:ext>
                  </a:extLst>
                </a:gridCol>
                <a:gridCol w="740664">
                  <a:extLst>
                    <a:ext uri="{9D8B030D-6E8A-4147-A177-3AD203B41FA5}">
                      <a16:colId xmlns:a16="http://schemas.microsoft.com/office/drawing/2014/main" val="34376102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80506469"/>
                  </a:ext>
                </a:extLst>
              </a:tr>
              <a:tr h="370840">
                <a:tc>
                  <a:txBody>
                    <a:bodyPr/>
                    <a:lstStyle/>
                    <a:p>
                      <a:r>
                        <a:rPr lang="de-DE" sz="1000"/>
                        <a:t>**** Hotel Winzer Wellness und Kuscheln</a:t>
                      </a:r>
                      <a:endParaRPr lang="en-US" sz="1000"/>
                    </a:p>
                  </a:txBody>
                  <a:tcPr/>
                </a:tc>
                <a:tc>
                  <a:txBody>
                    <a:bodyPr/>
                    <a:lstStyle/>
                    <a:p>
                      <a:r>
                        <a:rPr lang="en-US" sz="1000"/>
                        <a:t>14130</a:t>
                      </a:r>
                    </a:p>
                  </a:txBody>
                  <a:tcPr/>
                </a:tc>
                <a:tc>
                  <a:txBody>
                    <a:bodyPr/>
                    <a:lstStyle/>
                    <a:p>
                      <a:r>
                        <a:rPr lang="en-US" sz="1000"/>
                        <a:t>522</a:t>
                      </a:r>
                    </a:p>
                  </a:txBody>
                  <a:tcPr/>
                </a:tc>
                <a:tc>
                  <a:txBody>
                    <a:bodyPr/>
                    <a:lstStyle/>
                    <a:p>
                      <a:r>
                        <a:rPr lang="en-US" sz="1000"/>
                        <a:t>12</a:t>
                      </a:r>
                    </a:p>
                  </a:txBody>
                  <a:tcPr/>
                </a:tc>
                <a:tc>
                  <a:txBody>
                    <a:bodyPr/>
                    <a:lstStyle/>
                    <a:p>
                      <a:r>
                        <a:rPr lang="en-US" sz="1000"/>
                        <a:t>972</a:t>
                      </a:r>
                    </a:p>
                  </a:txBody>
                  <a:tcPr/>
                </a:tc>
                <a:tc>
                  <a:txBody>
                    <a:bodyPr/>
                    <a:lstStyle/>
                    <a:p>
                      <a:r>
                        <a:rPr lang="en-US" sz="1000"/>
                        <a:t>61</a:t>
                      </a:r>
                    </a:p>
                  </a:txBody>
                  <a:tcPr/>
                </a:tc>
                <a:tc>
                  <a:txBody>
                    <a:bodyPr/>
                    <a:lstStyle/>
                    <a:p>
                      <a:r>
                        <a:rPr lang="en-US" sz="1000"/>
                        <a:t>19</a:t>
                      </a:r>
                    </a:p>
                  </a:txBody>
                  <a:tcPr/>
                </a:tc>
                <a:tc>
                  <a:txBody>
                    <a:bodyPr/>
                    <a:lstStyle/>
                    <a:p>
                      <a:r>
                        <a:rPr lang="en-US" sz="1000"/>
                        <a:t>2</a:t>
                      </a:r>
                    </a:p>
                  </a:txBody>
                  <a:tcPr/>
                </a:tc>
                <a:tc>
                  <a:txBody>
                    <a:bodyPr/>
                    <a:lstStyle/>
                    <a:p>
                      <a:r>
                        <a:rPr lang="en-US" sz="1000"/>
                        <a:t>0.6321%</a:t>
                      </a:r>
                    </a:p>
                  </a:txBody>
                  <a:tcPr/>
                </a:tc>
                <a:tc>
                  <a:txBody>
                    <a:bodyPr/>
                    <a:lstStyle/>
                    <a:p>
                      <a:r>
                        <a:rPr lang="en-US" sz="1000"/>
                        <a:t>50.0%</a:t>
                      </a:r>
                    </a:p>
                  </a:txBody>
                  <a:tcPr/>
                </a:tc>
                <a:extLst>
                  <a:ext uri="{0D108BD9-81ED-4DB2-BD59-A6C34878D82A}">
                    <a16:rowId xmlns:a16="http://schemas.microsoft.com/office/drawing/2014/main" val="1948841448"/>
                  </a:ext>
                </a:extLst>
              </a:tr>
              <a:tr h="370840">
                <a:tc>
                  <a:txBody>
                    <a:bodyPr/>
                    <a:lstStyle/>
                    <a:p>
                      <a:r>
                        <a:rPr lang="en-US" sz="1000"/>
                        <a:t>Mark's New York Bar</a:t>
                      </a:r>
                    </a:p>
                  </a:txBody>
                  <a:tcPr/>
                </a:tc>
                <a:tc>
                  <a:txBody>
                    <a:bodyPr/>
                    <a:lstStyle/>
                    <a:p>
                      <a:r>
                        <a:rPr lang="en-US" sz="1000"/>
                        <a:t>769</a:t>
                      </a:r>
                    </a:p>
                  </a:txBody>
                  <a:tcPr/>
                </a:tc>
                <a:tc>
                  <a:txBody>
                    <a:bodyPr/>
                    <a:lstStyle/>
                    <a:p>
                      <a:r>
                        <a:rPr lang="en-US" sz="1000"/>
                        <a:t>7</a:t>
                      </a:r>
                    </a:p>
                  </a:txBody>
                  <a:tcPr/>
                </a:tc>
                <a:tc>
                  <a:txBody>
                    <a:bodyPr/>
                    <a:lstStyle/>
                    <a:p>
                      <a:r>
                        <a:rPr lang="en-US" sz="1000"/>
                        <a:t>4</a:t>
                      </a:r>
                    </a:p>
                  </a:txBody>
                  <a:tcPr/>
                </a:tc>
                <a:tc>
                  <a:txBody>
                    <a:bodyPr/>
                    <a:lstStyle/>
                    <a:p>
                      <a:r>
                        <a:rPr lang="en-US" sz="1000"/>
                        <a:t>114</a:t>
                      </a:r>
                    </a:p>
                  </a:txBody>
                  <a:tcPr/>
                </a:tc>
                <a:tc>
                  <a:txBody>
                    <a:bodyPr/>
                    <a:lstStyle/>
                    <a:p>
                      <a:r>
                        <a:rPr lang="en-US" sz="1000"/>
                        <a:t>9</a:t>
                      </a:r>
                    </a:p>
                  </a:txBody>
                  <a:tcPr/>
                </a:tc>
                <a:tc>
                  <a:txBody>
                    <a:bodyPr/>
                    <a:lstStyle/>
                    <a:p>
                      <a:r>
                        <a:rPr lang="en-US" sz="1000"/>
                        <a:t>12</a:t>
                      </a:r>
                    </a:p>
                  </a:txBody>
                  <a:tcPr/>
                </a:tc>
                <a:tc>
                  <a:txBody>
                    <a:bodyPr/>
                    <a:lstStyle/>
                    <a:p>
                      <a:r>
                        <a:rPr lang="en-US" sz="1000"/>
                        <a:t>0</a:t>
                      </a:r>
                    </a:p>
                  </a:txBody>
                  <a:tcPr/>
                </a:tc>
                <a:tc>
                  <a:txBody>
                    <a:bodyPr/>
                    <a:lstStyle/>
                    <a:p>
                      <a:r>
                        <a:rPr lang="en-US" sz="1000"/>
                        <a:t>4.4118%</a:t>
                      </a:r>
                    </a:p>
                  </a:txBody>
                  <a:tcPr/>
                </a:tc>
                <a:tc>
                  <a:txBody>
                    <a:bodyPr/>
                    <a:lstStyle/>
                    <a:p>
                      <a:r>
                        <a:rPr lang="en-US" sz="1000"/>
                        <a:t>0.0%</a:t>
                      </a:r>
                    </a:p>
                  </a:txBody>
                  <a:tcPr/>
                </a:tc>
                <a:extLst>
                  <a:ext uri="{0D108BD9-81ED-4DB2-BD59-A6C34878D82A}">
                    <a16:rowId xmlns:a16="http://schemas.microsoft.com/office/drawing/2014/main" val="3321144413"/>
                  </a:ext>
                </a:extLst>
              </a:tr>
            </a:tbl>
          </a:graphicData>
        </a:graphic>
      </p:graphicFrame>
      <p:sp>
        <p:nvSpPr>
          <p:cNvPr id="4" name="Text Placeholder 3">
            <a:extLst>
              <a:ext uri="{FF2B5EF4-FFF2-40B4-BE49-F238E27FC236}">
                <a16:creationId xmlns:a16="http://schemas.microsoft.com/office/drawing/2014/main" id="{CBF40D87-2845-4639-8F0C-F4EDD04CA3A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54545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65157-2CB1-4C03-AED3-008A869BB90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B00ABD2-00CD-4CBB-826C-D1979CCE2342}"/>
              </a:ext>
            </a:extLst>
          </p:cNvPr>
          <p:cNvGraphicFramePr>
            <a:graphicFrameLocks noGrp="1"/>
          </p:cNvGraphicFramePr>
          <p:nvPr>
            <p:ph type="chart" sz="quarter" idx="13"/>
            <p:extLst>
              <p:ext uri="{D42A27DB-BD31-4B8C-83A1-F6EECF244321}">
                <p14:modId xmlns:p14="http://schemas.microsoft.com/office/powerpoint/2010/main" val="1806310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B6E88-E97C-47D8-8650-8407C175A9B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EFC3346-D272-482A-9D08-A09A7EC553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2831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FB399-0CB2-49BC-8EB6-9447A1772B00}"/>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526BB0DF-81B6-4FE0-91DF-D310F8712A83}"/>
              </a:ext>
            </a:extLst>
          </p:cNvPr>
          <p:cNvGraphicFramePr>
            <a:graphicFrameLocks noGrp="1"/>
          </p:cNvGraphicFramePr>
          <p:nvPr>
            <p:ph type="chart" sz="quarter" idx="13"/>
            <p:extLst>
              <p:ext uri="{D42A27DB-BD31-4B8C-83A1-F6EECF244321}">
                <p14:modId xmlns:p14="http://schemas.microsoft.com/office/powerpoint/2010/main" val="2623847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D8C634-5A40-4568-82C7-207DB60C62F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081A230-A173-4494-A888-B37654D281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8149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2BBE6-F973-4A32-92E8-81AD1F29E0B5}"/>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570FB2E0-D462-4533-9DED-DE9EB2417A1E}"/>
              </a:ext>
            </a:extLst>
          </p:cNvPr>
          <p:cNvGraphicFramePr>
            <a:graphicFrameLocks noGrp="1"/>
          </p:cNvGraphicFramePr>
          <p:nvPr>
            <p:ph type="chart" sz="quarter" idx="13"/>
            <p:extLst>
              <p:ext uri="{D42A27DB-BD31-4B8C-83A1-F6EECF244321}">
                <p14:modId xmlns:p14="http://schemas.microsoft.com/office/powerpoint/2010/main" val="1853379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DAE929-F565-42FF-AA2B-7EA453CE97A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0328324-B32A-4E17-B762-E8E9A0609D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7178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4387E-A294-4DA0-BC10-A8C439183A80}"/>
              </a:ext>
            </a:extLst>
          </p:cNvPr>
          <p:cNvSpPr>
            <a:spLocks noGrp="1"/>
          </p:cNvSpPr>
          <p:nvPr>
            <p:ph type="title"/>
          </p:nvPr>
        </p:nvSpPr>
        <p:spPr/>
        <p:txBody>
          <a:bodyPr/>
          <a:lstStyle/>
          <a:p>
            <a:r>
              <a:rPr lang="de-DE"/>
              <a:t>Eigene Beiträge (Postings) - 1 of 5</a:t>
            </a:r>
            <a:endParaRPr lang="en-US"/>
          </a:p>
        </p:txBody>
      </p:sp>
      <p:graphicFrame>
        <p:nvGraphicFramePr>
          <p:cNvPr id="5" name="Table Placeholder 4">
            <a:extLst>
              <a:ext uri="{FF2B5EF4-FFF2-40B4-BE49-F238E27FC236}">
                <a16:creationId xmlns:a16="http://schemas.microsoft.com/office/drawing/2014/main" id="{0086808B-879C-477E-A979-1AB329169454}"/>
              </a:ext>
            </a:extLst>
          </p:cNvPr>
          <p:cNvGraphicFramePr>
            <a:graphicFrameLocks noGrp="1"/>
          </p:cNvGraphicFramePr>
          <p:nvPr>
            <p:ph type="tbl" sz="quarter" idx="13"/>
            <p:extLst>
              <p:ext uri="{D42A27DB-BD31-4B8C-83A1-F6EECF244321}">
                <p14:modId xmlns:p14="http://schemas.microsoft.com/office/powerpoint/2010/main" val="651027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6296118"/>
                    </a:ext>
                  </a:extLst>
                </a:gridCol>
                <a:gridCol w="658368">
                  <a:extLst>
                    <a:ext uri="{9D8B030D-6E8A-4147-A177-3AD203B41FA5}">
                      <a16:colId xmlns:a16="http://schemas.microsoft.com/office/drawing/2014/main" val="1063535662"/>
                    </a:ext>
                  </a:extLst>
                </a:gridCol>
                <a:gridCol w="658368">
                  <a:extLst>
                    <a:ext uri="{9D8B030D-6E8A-4147-A177-3AD203B41FA5}">
                      <a16:colId xmlns:a16="http://schemas.microsoft.com/office/drawing/2014/main" val="2173259504"/>
                    </a:ext>
                  </a:extLst>
                </a:gridCol>
                <a:gridCol w="658368">
                  <a:extLst>
                    <a:ext uri="{9D8B030D-6E8A-4147-A177-3AD203B41FA5}">
                      <a16:colId xmlns:a16="http://schemas.microsoft.com/office/drawing/2014/main" val="1107262133"/>
                    </a:ext>
                  </a:extLst>
                </a:gridCol>
                <a:gridCol w="658368">
                  <a:extLst>
                    <a:ext uri="{9D8B030D-6E8A-4147-A177-3AD203B41FA5}">
                      <a16:colId xmlns:a16="http://schemas.microsoft.com/office/drawing/2014/main" val="2270806905"/>
                    </a:ext>
                  </a:extLst>
                </a:gridCol>
                <a:gridCol w="658368">
                  <a:extLst>
                    <a:ext uri="{9D8B030D-6E8A-4147-A177-3AD203B41FA5}">
                      <a16:colId xmlns:a16="http://schemas.microsoft.com/office/drawing/2014/main" val="525712449"/>
                    </a:ext>
                  </a:extLst>
                </a:gridCol>
                <a:gridCol w="658368">
                  <a:extLst>
                    <a:ext uri="{9D8B030D-6E8A-4147-A177-3AD203B41FA5}">
                      <a16:colId xmlns:a16="http://schemas.microsoft.com/office/drawing/2014/main" val="2763323077"/>
                    </a:ext>
                  </a:extLst>
                </a:gridCol>
                <a:gridCol w="658368">
                  <a:extLst>
                    <a:ext uri="{9D8B030D-6E8A-4147-A177-3AD203B41FA5}">
                      <a16:colId xmlns:a16="http://schemas.microsoft.com/office/drawing/2014/main" val="1915342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168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- 2017-09-26 18:30:00</a:t>
                      </a:r>
                      <a:r>
                        <a:rPr kumimoji="0" lang="en-US" sz="1000" b="0" i="0" u="none" strike="noStrike" kern="1200" cap="none" spc="0" normalizeH="0" baseline="0" noProof="0">
                          <a:ln>
                            <a:noFill/>
                          </a:ln>
                          <a:solidFill>
                            <a:prstClr val="black"/>
                          </a:solidFill>
                          <a:effectLst/>
                          <a:uLnTx/>
                          <a:uFillTx/>
                          <a:latin typeface="+mn-lt"/>
                          <a:ea typeface="+mn-ea"/>
                          <a:cs typeface="+mn-cs"/>
                        </a:rPr>
                        <a:t>
Neue Geschmackserlebnisse...neue Barkarte! 👌
Mark's New York Bar im Attergau hat sich mit professioneller Cocktailkultur und einem besonderen Ambiente nicht nur im Falstaff einen Namen gemacht. Heute gibt's ein Interview mit Barchef Markus Winzer über seine Cocktailvisionen für 2018...
Viel Spaß beim Lesen 👉 https://goo.gl/WwgGEz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9370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- 2017-09-26 10:00:00</a:t>
                      </a:r>
                      <a:r>
                        <a:rPr kumimoji="0" lang="de-DE" sz="1000" b="0" i="0" u="none" strike="noStrike" kern="1200" cap="none" spc="0" normalizeH="0" baseline="0" noProof="0">
                          <a:ln>
                            <a:noFill/>
                          </a:ln>
                          <a:solidFill>
                            <a:prstClr val="black"/>
                          </a:solidFill>
                          <a:effectLst/>
                          <a:uLnTx/>
                          <a:uFillTx/>
                          <a:latin typeface="+mn-lt"/>
                          <a:ea typeface="+mn-ea"/>
                          <a:cs typeface="+mn-cs"/>
                        </a:rPr>
                        <a:t>
Es war ein großartiger Tag gestern! 😃😃
Ein sehr gelungener Betriebsausflug - es war für alle etwas dabei! Für all jene, die viel Aktion brauchen, gab es Paintball und die gemütlicheren unter uns, haben den Tag in der Therme verbracht! 
Das gemeinsame Abendessen war ein krönender Abschluss.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8239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- 2017-09-24 15:30:01</a:t>
                      </a:r>
                      <a:r>
                        <a:rPr kumimoji="0" lang="de-DE" sz="1000" b="0" i="0" u="none" strike="noStrike" kern="1200" cap="none" spc="0" normalizeH="0" baseline="0" noProof="0">
                          <a:ln>
                            <a:noFill/>
                          </a:ln>
                          <a:solidFill>
                            <a:prstClr val="black"/>
                          </a:solidFill>
                          <a:effectLst/>
                          <a:uLnTx/>
                          <a:uFillTx/>
                          <a:latin typeface="+mn-lt"/>
                          <a:ea typeface="+mn-ea"/>
                          <a:cs typeface="+mn-cs"/>
                        </a:rPr>
                        <a:t>
So ihr Lieben, wir nehmen uns ab Heute eine kurze Auszeit, um unsere Energietanks wieder aufzuladen, und sind ab Donnerstag wieder, top motiviert, fur Euch 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61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- 2017-09-22 11:30:00</a:t>
                      </a:r>
                      <a:r>
                        <a:rPr kumimoji="0" lang="de-DE" sz="1000" b="0" i="0" u="none" strike="noStrike" kern="1200" cap="none" spc="0" normalizeH="0" baseline="0" noProof="0">
                          <a:ln>
                            <a:noFill/>
                          </a:ln>
                          <a:solidFill>
                            <a:prstClr val="black"/>
                          </a:solidFill>
                          <a:effectLst/>
                          <a:uLnTx/>
                          <a:uFillTx/>
                          <a:latin typeface="+mn-lt"/>
                          <a:ea typeface="+mn-ea"/>
                          <a:cs typeface="+mn-cs"/>
                        </a:rPr>
                        <a:t>
Bei uns ist Heute FOTO - Tag!! 
Ein großes Dankeschön an unseren Fotografen Gerhard Wolkersdorfer!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5126872"/>
                  </a:ext>
                </a:extLst>
              </a:tr>
            </a:tbl>
          </a:graphicData>
        </a:graphic>
      </p:graphicFrame>
      <p:sp>
        <p:nvSpPr>
          <p:cNvPr id="4" name="Text Placeholder 3">
            <a:extLst>
              <a:ext uri="{FF2B5EF4-FFF2-40B4-BE49-F238E27FC236}">
                <a16:creationId xmlns:a16="http://schemas.microsoft.com/office/drawing/2014/main" id="{20251D39-EB5E-4804-9A8C-EFFF4E6F8DE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5492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7402E-BDAD-43E5-A143-709739181E00}"/>
              </a:ext>
            </a:extLst>
          </p:cNvPr>
          <p:cNvSpPr>
            <a:spLocks noGrp="1"/>
          </p:cNvSpPr>
          <p:nvPr>
            <p:ph type="title"/>
          </p:nvPr>
        </p:nvSpPr>
        <p:spPr/>
        <p:txBody>
          <a:bodyPr/>
          <a:lstStyle/>
          <a:p>
            <a:r>
              <a:rPr lang="de-DE"/>
              <a:t>Eigene Beiträge (Postings) - 2 of 5</a:t>
            </a:r>
            <a:endParaRPr lang="en-US"/>
          </a:p>
        </p:txBody>
      </p:sp>
      <p:graphicFrame>
        <p:nvGraphicFramePr>
          <p:cNvPr id="5" name="Table Placeholder 4">
            <a:extLst>
              <a:ext uri="{FF2B5EF4-FFF2-40B4-BE49-F238E27FC236}">
                <a16:creationId xmlns:a16="http://schemas.microsoft.com/office/drawing/2014/main" id="{5D9DBA29-8EA7-48F9-928F-F553DC0E7108}"/>
              </a:ext>
            </a:extLst>
          </p:cNvPr>
          <p:cNvGraphicFramePr>
            <a:graphicFrameLocks noGrp="1"/>
          </p:cNvGraphicFramePr>
          <p:nvPr>
            <p:ph type="tbl" sz="quarter" idx="13"/>
            <p:extLst>
              <p:ext uri="{D42A27DB-BD31-4B8C-83A1-F6EECF244321}">
                <p14:modId xmlns:p14="http://schemas.microsoft.com/office/powerpoint/2010/main" val="801288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3788119"/>
                    </a:ext>
                  </a:extLst>
                </a:gridCol>
                <a:gridCol w="658368">
                  <a:extLst>
                    <a:ext uri="{9D8B030D-6E8A-4147-A177-3AD203B41FA5}">
                      <a16:colId xmlns:a16="http://schemas.microsoft.com/office/drawing/2014/main" val="4054082230"/>
                    </a:ext>
                  </a:extLst>
                </a:gridCol>
                <a:gridCol w="658368">
                  <a:extLst>
                    <a:ext uri="{9D8B030D-6E8A-4147-A177-3AD203B41FA5}">
                      <a16:colId xmlns:a16="http://schemas.microsoft.com/office/drawing/2014/main" val="2913779994"/>
                    </a:ext>
                  </a:extLst>
                </a:gridCol>
                <a:gridCol w="658368">
                  <a:extLst>
                    <a:ext uri="{9D8B030D-6E8A-4147-A177-3AD203B41FA5}">
                      <a16:colId xmlns:a16="http://schemas.microsoft.com/office/drawing/2014/main" val="431365671"/>
                    </a:ext>
                  </a:extLst>
                </a:gridCol>
                <a:gridCol w="658368">
                  <a:extLst>
                    <a:ext uri="{9D8B030D-6E8A-4147-A177-3AD203B41FA5}">
                      <a16:colId xmlns:a16="http://schemas.microsoft.com/office/drawing/2014/main" val="4039007051"/>
                    </a:ext>
                  </a:extLst>
                </a:gridCol>
                <a:gridCol w="658368">
                  <a:extLst>
                    <a:ext uri="{9D8B030D-6E8A-4147-A177-3AD203B41FA5}">
                      <a16:colId xmlns:a16="http://schemas.microsoft.com/office/drawing/2014/main" val="3258396814"/>
                    </a:ext>
                  </a:extLst>
                </a:gridCol>
                <a:gridCol w="658368">
                  <a:extLst>
                    <a:ext uri="{9D8B030D-6E8A-4147-A177-3AD203B41FA5}">
                      <a16:colId xmlns:a16="http://schemas.microsoft.com/office/drawing/2014/main" val="4135405923"/>
                    </a:ext>
                  </a:extLst>
                </a:gridCol>
                <a:gridCol w="658368">
                  <a:extLst>
                    <a:ext uri="{9D8B030D-6E8A-4147-A177-3AD203B41FA5}">
                      <a16:colId xmlns:a16="http://schemas.microsoft.com/office/drawing/2014/main" val="3328651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839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- 2017-09-19 18:30:00</a:t>
                      </a:r>
                      <a:r>
                        <a:rPr kumimoji="0" lang="de-DE" sz="1000" b="0" i="0" u="none" strike="noStrike" kern="1200" cap="none" spc="0" normalizeH="0" baseline="0" noProof="0">
                          <a:ln>
                            <a:noFill/>
                          </a:ln>
                          <a:solidFill>
                            <a:prstClr val="black"/>
                          </a:solidFill>
                          <a:effectLst/>
                          <a:uLnTx/>
                          <a:uFillTx/>
                          <a:latin typeface="+mn-lt"/>
                          <a:ea typeface="+mn-ea"/>
                          <a:cs typeface="+mn-cs"/>
                        </a:rPr>
                        <a:t>
Willkommen im Golfparadies Salzkammergut! 🏌🏻‍♀️🏌🏻
Golfen in der herrlichen Natur und Seenlandschaft des Salzkammerguts ist etwas Besonderes. Die Dichte an außergewöhnlichen Golfplätzen ist groß und das passende Hotel haben wir auch schon gefunden...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474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- 2017-09-18 18:52:18</a:t>
                      </a:r>
                      <a:r>
                        <a:rPr kumimoji="0" lang="en-US" sz="1000" b="0" i="0" u="none" strike="noStrike" kern="1200" cap="none" spc="0" normalizeH="0" baseline="0" noProof="0">
                          <a:ln>
                            <a:noFill/>
                          </a:ln>
                          <a:solidFill>
                            <a:prstClr val="black"/>
                          </a:solidFill>
                          <a:effectLst/>
                          <a:uLnTx/>
                          <a:uFillTx/>
                          <a:latin typeface="+mn-lt"/>
                          <a:ea typeface="+mn-ea"/>
                          <a:cs typeface="+mn-cs"/>
                        </a:rPr>
                        <a:t>
Diese Woche melden wir uns nicht mit einem Twist aber einem alten vergessenen Klassiker welcher zeigt wie gut Rum und Cognac harmonieren können.
Milk Punch
45 ml Vollmilch
30 ml Myers's Dark Rum
30 ml Martell VSOP Cognac
20 ml Zuckersirup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566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- 2017-09-17 09:30:00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guten Morgen -  Genießt den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9000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- 2017-09-14 18:00:01</a:t>
                      </a:r>
                      <a:r>
                        <a:rPr kumimoji="0" lang="de-DE" sz="1000" b="0" i="0" u="none" strike="noStrike" kern="1200" cap="none" spc="0" normalizeH="0" baseline="0" noProof="0">
                          <a:ln>
                            <a:noFill/>
                          </a:ln>
                          <a:solidFill>
                            <a:prstClr val="black"/>
                          </a:solidFill>
                          <a:effectLst/>
                          <a:uLnTx/>
                          <a:uFillTx/>
                          <a:latin typeface="+mn-lt"/>
                          <a:ea typeface="+mn-ea"/>
                          <a:cs typeface="+mn-cs"/>
                        </a:rPr>
                        <a:t>
Bei uns herrscht absolutes Kuschelwetter und dazu braucht man natürlich einen Kuschelsong!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9665708"/>
                  </a:ext>
                </a:extLst>
              </a:tr>
            </a:tbl>
          </a:graphicData>
        </a:graphic>
      </p:graphicFrame>
      <p:sp>
        <p:nvSpPr>
          <p:cNvPr id="4" name="Text Placeholder 3">
            <a:extLst>
              <a:ext uri="{FF2B5EF4-FFF2-40B4-BE49-F238E27FC236}">
                <a16:creationId xmlns:a16="http://schemas.microsoft.com/office/drawing/2014/main" id="{B5C4D7D5-6745-416C-93F3-3D9830BDC4E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6236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98897-1204-4E97-A04F-A691E4B9ABD0}"/>
              </a:ext>
            </a:extLst>
          </p:cNvPr>
          <p:cNvSpPr>
            <a:spLocks noGrp="1"/>
          </p:cNvSpPr>
          <p:nvPr>
            <p:ph type="title"/>
          </p:nvPr>
        </p:nvSpPr>
        <p:spPr/>
        <p:txBody>
          <a:bodyPr/>
          <a:lstStyle/>
          <a:p>
            <a:r>
              <a:rPr lang="de-DE"/>
              <a:t>Eigene Beiträge (Postings) - 3 of 5</a:t>
            </a:r>
            <a:endParaRPr lang="en-US"/>
          </a:p>
        </p:txBody>
      </p:sp>
      <p:graphicFrame>
        <p:nvGraphicFramePr>
          <p:cNvPr id="5" name="Table Placeholder 4">
            <a:extLst>
              <a:ext uri="{FF2B5EF4-FFF2-40B4-BE49-F238E27FC236}">
                <a16:creationId xmlns:a16="http://schemas.microsoft.com/office/drawing/2014/main" id="{257DB6B9-743E-4324-B3BE-B986390BE624}"/>
              </a:ext>
            </a:extLst>
          </p:cNvPr>
          <p:cNvGraphicFramePr>
            <a:graphicFrameLocks noGrp="1"/>
          </p:cNvGraphicFramePr>
          <p:nvPr>
            <p:ph type="tbl" sz="quarter" idx="13"/>
            <p:extLst>
              <p:ext uri="{D42A27DB-BD31-4B8C-83A1-F6EECF244321}">
                <p14:modId xmlns:p14="http://schemas.microsoft.com/office/powerpoint/2010/main" val="153640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0190725"/>
                    </a:ext>
                  </a:extLst>
                </a:gridCol>
                <a:gridCol w="658368">
                  <a:extLst>
                    <a:ext uri="{9D8B030D-6E8A-4147-A177-3AD203B41FA5}">
                      <a16:colId xmlns:a16="http://schemas.microsoft.com/office/drawing/2014/main" val="2695318985"/>
                    </a:ext>
                  </a:extLst>
                </a:gridCol>
                <a:gridCol w="658368">
                  <a:extLst>
                    <a:ext uri="{9D8B030D-6E8A-4147-A177-3AD203B41FA5}">
                      <a16:colId xmlns:a16="http://schemas.microsoft.com/office/drawing/2014/main" val="366284700"/>
                    </a:ext>
                  </a:extLst>
                </a:gridCol>
                <a:gridCol w="658368">
                  <a:extLst>
                    <a:ext uri="{9D8B030D-6E8A-4147-A177-3AD203B41FA5}">
                      <a16:colId xmlns:a16="http://schemas.microsoft.com/office/drawing/2014/main" val="784601163"/>
                    </a:ext>
                  </a:extLst>
                </a:gridCol>
                <a:gridCol w="658368">
                  <a:extLst>
                    <a:ext uri="{9D8B030D-6E8A-4147-A177-3AD203B41FA5}">
                      <a16:colId xmlns:a16="http://schemas.microsoft.com/office/drawing/2014/main" val="3289344757"/>
                    </a:ext>
                  </a:extLst>
                </a:gridCol>
                <a:gridCol w="658368">
                  <a:extLst>
                    <a:ext uri="{9D8B030D-6E8A-4147-A177-3AD203B41FA5}">
                      <a16:colId xmlns:a16="http://schemas.microsoft.com/office/drawing/2014/main" val="2475671933"/>
                    </a:ext>
                  </a:extLst>
                </a:gridCol>
                <a:gridCol w="658368">
                  <a:extLst>
                    <a:ext uri="{9D8B030D-6E8A-4147-A177-3AD203B41FA5}">
                      <a16:colId xmlns:a16="http://schemas.microsoft.com/office/drawing/2014/main" val="811636099"/>
                    </a:ext>
                  </a:extLst>
                </a:gridCol>
                <a:gridCol w="658368">
                  <a:extLst>
                    <a:ext uri="{9D8B030D-6E8A-4147-A177-3AD203B41FA5}">
                      <a16:colId xmlns:a16="http://schemas.microsoft.com/office/drawing/2014/main" val="3356765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451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- 2017-09-12 18:30:00</a:t>
                      </a:r>
                      <a:r>
                        <a:rPr kumimoji="0" lang="de-DE" sz="1000" b="0" i="0" u="none" strike="noStrike" kern="1200" cap="none" spc="0" normalizeH="0" baseline="0" noProof="0">
                          <a:ln>
                            <a:noFill/>
                          </a:ln>
                          <a:solidFill>
                            <a:prstClr val="black"/>
                          </a:solidFill>
                          <a:effectLst/>
                          <a:uLnTx/>
                          <a:uFillTx/>
                          <a:latin typeface="+mn-lt"/>
                          <a:ea typeface="+mn-ea"/>
                          <a:cs typeface="+mn-cs"/>
                        </a:rPr>
                        <a:t>
Bewegt im Attergau…
Egal ob Wandern🎒 zwischen Wäldern 🌳 und Seen, Laufen in herrlicher Natur, E-Biken 🚴🏻‍♀️ und die Landschaft genießen, Golfen 🏌🏻‍♀️ mit bester Aussicht oder Klettern in luftiger Höhe – der Attergau bewegt auf viele Weisen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174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- 2017-09-08 12:46:48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278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- 2017-09-07 18:00:01</a:t>
                      </a:r>
                      <a:r>
                        <a:rPr kumimoji="0" lang="de-DE" sz="1000" b="0" i="0" u="none" strike="noStrike" kern="1200" cap="none" spc="0" normalizeH="0" baseline="0" noProof="0">
                          <a:ln>
                            <a:noFill/>
                          </a:ln>
                          <a:solidFill>
                            <a:prstClr val="black"/>
                          </a:solidFill>
                          <a:effectLst/>
                          <a:uLnTx/>
                          <a:uFillTx/>
                          <a:latin typeface="+mn-lt"/>
                          <a:ea typeface="+mn-ea"/>
                          <a:cs typeface="+mn-cs"/>
                        </a:rPr>
                        <a:t>
Wir möchten unserem lieben Koch Robert, herzlich zum Geburtstag gratulieren🍾. Hoffentlich macht er noch viele Jahre unsere Küche unsicher!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85790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- 2017-09-05 18:30:00</a:t>
                      </a:r>
                      <a:r>
                        <a:rPr kumimoji="0" lang="de-DE" sz="1000" b="0" i="0" u="none" strike="noStrike" kern="1200" cap="none" spc="0" normalizeH="0" baseline="0" noProof="0">
                          <a:ln>
                            <a:noFill/>
                          </a:ln>
                          <a:solidFill>
                            <a:prstClr val="black"/>
                          </a:solidFill>
                          <a:effectLst/>
                          <a:uLnTx/>
                          <a:uFillTx/>
                          <a:latin typeface="+mn-lt"/>
                          <a:ea typeface="+mn-ea"/>
                          <a:cs typeface="+mn-cs"/>
                        </a:rPr>
                        <a:t>
Welche sind die 10 beliebtesten Cocktails? 🥃🍸🥂
Weltweit wurden 100 Bars nach den beliebtesten Cocktails befragt. Hier sind nun die Top Ten mit den jeweiligen Rezepten aufgelistet. Perfekt zum Nachmixen oder zum Bestellen in jeder guten Cocktailbar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714837"/>
                  </a:ext>
                </a:extLst>
              </a:tr>
            </a:tbl>
          </a:graphicData>
        </a:graphic>
      </p:graphicFrame>
      <p:sp>
        <p:nvSpPr>
          <p:cNvPr id="4" name="Text Placeholder 3">
            <a:extLst>
              <a:ext uri="{FF2B5EF4-FFF2-40B4-BE49-F238E27FC236}">
                <a16:creationId xmlns:a16="http://schemas.microsoft.com/office/drawing/2014/main" id="{DE38144C-158D-40BB-8EE1-0EFB3F4B02D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26618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C3543-0F03-45F4-B41B-CD43C09D12DC}"/>
              </a:ext>
            </a:extLst>
          </p:cNvPr>
          <p:cNvSpPr>
            <a:spLocks noGrp="1"/>
          </p:cNvSpPr>
          <p:nvPr>
            <p:ph type="title"/>
          </p:nvPr>
        </p:nvSpPr>
        <p:spPr/>
        <p:txBody>
          <a:bodyPr/>
          <a:lstStyle/>
          <a:p>
            <a:r>
              <a:rPr lang="de-DE"/>
              <a:t>Eigene Beiträge (Postings) - 4 of 5</a:t>
            </a:r>
            <a:endParaRPr lang="en-US"/>
          </a:p>
        </p:txBody>
      </p:sp>
      <p:graphicFrame>
        <p:nvGraphicFramePr>
          <p:cNvPr id="5" name="Table Placeholder 4">
            <a:extLst>
              <a:ext uri="{FF2B5EF4-FFF2-40B4-BE49-F238E27FC236}">
                <a16:creationId xmlns:a16="http://schemas.microsoft.com/office/drawing/2014/main" id="{70834481-4994-4D87-BA66-E31D0F765710}"/>
              </a:ext>
            </a:extLst>
          </p:cNvPr>
          <p:cNvGraphicFramePr>
            <a:graphicFrameLocks noGrp="1"/>
          </p:cNvGraphicFramePr>
          <p:nvPr>
            <p:ph type="tbl" sz="quarter" idx="13"/>
            <p:extLst>
              <p:ext uri="{D42A27DB-BD31-4B8C-83A1-F6EECF244321}">
                <p14:modId xmlns:p14="http://schemas.microsoft.com/office/powerpoint/2010/main" val="2712152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7556830"/>
                    </a:ext>
                  </a:extLst>
                </a:gridCol>
                <a:gridCol w="658368">
                  <a:extLst>
                    <a:ext uri="{9D8B030D-6E8A-4147-A177-3AD203B41FA5}">
                      <a16:colId xmlns:a16="http://schemas.microsoft.com/office/drawing/2014/main" val="2017934053"/>
                    </a:ext>
                  </a:extLst>
                </a:gridCol>
                <a:gridCol w="658368">
                  <a:extLst>
                    <a:ext uri="{9D8B030D-6E8A-4147-A177-3AD203B41FA5}">
                      <a16:colId xmlns:a16="http://schemas.microsoft.com/office/drawing/2014/main" val="1702701832"/>
                    </a:ext>
                  </a:extLst>
                </a:gridCol>
                <a:gridCol w="658368">
                  <a:extLst>
                    <a:ext uri="{9D8B030D-6E8A-4147-A177-3AD203B41FA5}">
                      <a16:colId xmlns:a16="http://schemas.microsoft.com/office/drawing/2014/main" val="514843442"/>
                    </a:ext>
                  </a:extLst>
                </a:gridCol>
                <a:gridCol w="658368">
                  <a:extLst>
                    <a:ext uri="{9D8B030D-6E8A-4147-A177-3AD203B41FA5}">
                      <a16:colId xmlns:a16="http://schemas.microsoft.com/office/drawing/2014/main" val="1690673368"/>
                    </a:ext>
                  </a:extLst>
                </a:gridCol>
                <a:gridCol w="658368">
                  <a:extLst>
                    <a:ext uri="{9D8B030D-6E8A-4147-A177-3AD203B41FA5}">
                      <a16:colId xmlns:a16="http://schemas.microsoft.com/office/drawing/2014/main" val="641110318"/>
                    </a:ext>
                  </a:extLst>
                </a:gridCol>
                <a:gridCol w="658368">
                  <a:extLst>
                    <a:ext uri="{9D8B030D-6E8A-4147-A177-3AD203B41FA5}">
                      <a16:colId xmlns:a16="http://schemas.microsoft.com/office/drawing/2014/main" val="3066210019"/>
                    </a:ext>
                  </a:extLst>
                </a:gridCol>
                <a:gridCol w="658368">
                  <a:extLst>
                    <a:ext uri="{9D8B030D-6E8A-4147-A177-3AD203B41FA5}">
                      <a16:colId xmlns:a16="http://schemas.microsoft.com/office/drawing/2014/main" val="661932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602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- 2017-09-04 11:02:35</a:t>
                      </a:r>
                      <a:r>
                        <a:rPr kumimoji="0" lang="de-DE" sz="1000" b="0" i="0" u="none" strike="noStrike" kern="1200" cap="none" spc="0" normalizeH="0" baseline="0" noProof="0">
                          <a:ln>
                            <a:noFill/>
                          </a:ln>
                          <a:solidFill>
                            <a:prstClr val="black"/>
                          </a:solidFill>
                          <a:effectLst/>
                          <a:uLnTx/>
                          <a:uFillTx/>
                          <a:latin typeface="+mn-lt"/>
                          <a:ea typeface="+mn-ea"/>
                          <a:cs typeface="+mn-cs"/>
                        </a:rPr>
                        <a:t>
&gt;&gt; Wo einzelne Blätter gelb leuchten,
singt uns der milde Ton des Herbstes
sein erstes Liedchen.(Monika Minder) &lt;&lt;
Herbstzeit ist ja bekanntlich Wellnesszeit 😉😉 - Die Tage werden kürzer und kälter, die Sonne schaut nicht mehr so oft raus und auch der Nebel kommt morgens - gönnt Euch in der Herbstzeit einen Entspannnungs - bzw. Wellnessurlaub, und das am Besten bei uns, im Hotel Winzer!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606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- 2017-09-02 10:43:46</a:t>
                      </a:r>
                      <a:r>
                        <a:rPr kumimoji="0" lang="de-DE" sz="1000" b="0" i="0" u="none" strike="noStrike" kern="1200" cap="none" spc="0" normalizeH="0" baseline="0" noProof="0">
                          <a:ln>
                            <a:noFill/>
                          </a:ln>
                          <a:solidFill>
                            <a:prstClr val="black"/>
                          </a:solidFill>
                          <a:effectLst/>
                          <a:uLnTx/>
                          <a:uFillTx/>
                          <a:latin typeface="+mn-lt"/>
                          <a:ea typeface="+mn-ea"/>
                          <a:cs typeface="+mn-cs"/>
                        </a:rPr>
                        <a:t>
Bei so einem miesen Wetter 🌧️, bleibt Coco auch viel lieber im Büro von Herrchen Markus Winzer! Heute ist entspannen und relaxen dran.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06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- 2017-09-02 09:00:09</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allen nominierten Fachkollegen! Ihr seit die Besten! Es ist zwar schade dass wir es nicht auf die Shortlist geschafft haben aber wir freuen uns umso mehr für unsere lieben Kollegen aus der Barszene!
#mixologybarawards2018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9694479"/>
                  </a:ext>
                </a:extLst>
              </a:tr>
            </a:tbl>
          </a:graphicData>
        </a:graphic>
      </p:graphicFrame>
      <p:sp>
        <p:nvSpPr>
          <p:cNvPr id="4" name="Text Placeholder 3">
            <a:extLst>
              <a:ext uri="{FF2B5EF4-FFF2-40B4-BE49-F238E27FC236}">
                <a16:creationId xmlns:a16="http://schemas.microsoft.com/office/drawing/2014/main" id="{9F5F7E26-2998-4DEE-9FE6-D4A1FFAFEB2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99811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7D3A-0F74-43FB-B089-C99AE5E04DD8}"/>
              </a:ext>
            </a:extLst>
          </p:cNvPr>
          <p:cNvSpPr>
            <a:spLocks noGrp="1"/>
          </p:cNvSpPr>
          <p:nvPr>
            <p:ph type="title"/>
          </p:nvPr>
        </p:nvSpPr>
        <p:spPr/>
        <p:txBody>
          <a:bodyPr/>
          <a:lstStyle/>
          <a:p>
            <a:r>
              <a:rPr lang="de-DE"/>
              <a:t>Eigene Beiträge (Postings) - 5 of 5</a:t>
            </a:r>
            <a:endParaRPr lang="en-US"/>
          </a:p>
        </p:txBody>
      </p:sp>
      <p:graphicFrame>
        <p:nvGraphicFramePr>
          <p:cNvPr id="5" name="Table Placeholder 4">
            <a:extLst>
              <a:ext uri="{FF2B5EF4-FFF2-40B4-BE49-F238E27FC236}">
                <a16:creationId xmlns:a16="http://schemas.microsoft.com/office/drawing/2014/main" id="{47C4C58D-6CC6-4046-8F6F-E8732DF6AEEC}"/>
              </a:ext>
            </a:extLst>
          </p:cNvPr>
          <p:cNvGraphicFramePr>
            <a:graphicFrameLocks noGrp="1"/>
          </p:cNvGraphicFramePr>
          <p:nvPr>
            <p:ph type="tbl" sz="quarter" idx="13"/>
            <p:extLst>
              <p:ext uri="{D42A27DB-BD31-4B8C-83A1-F6EECF244321}">
                <p14:modId xmlns:p14="http://schemas.microsoft.com/office/powerpoint/2010/main" val="34367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5793815"/>
                    </a:ext>
                  </a:extLst>
                </a:gridCol>
                <a:gridCol w="658368">
                  <a:extLst>
                    <a:ext uri="{9D8B030D-6E8A-4147-A177-3AD203B41FA5}">
                      <a16:colId xmlns:a16="http://schemas.microsoft.com/office/drawing/2014/main" val="2993356476"/>
                    </a:ext>
                  </a:extLst>
                </a:gridCol>
                <a:gridCol w="658368">
                  <a:extLst>
                    <a:ext uri="{9D8B030D-6E8A-4147-A177-3AD203B41FA5}">
                      <a16:colId xmlns:a16="http://schemas.microsoft.com/office/drawing/2014/main" val="362311576"/>
                    </a:ext>
                  </a:extLst>
                </a:gridCol>
                <a:gridCol w="658368">
                  <a:extLst>
                    <a:ext uri="{9D8B030D-6E8A-4147-A177-3AD203B41FA5}">
                      <a16:colId xmlns:a16="http://schemas.microsoft.com/office/drawing/2014/main" val="3778000126"/>
                    </a:ext>
                  </a:extLst>
                </a:gridCol>
                <a:gridCol w="658368">
                  <a:extLst>
                    <a:ext uri="{9D8B030D-6E8A-4147-A177-3AD203B41FA5}">
                      <a16:colId xmlns:a16="http://schemas.microsoft.com/office/drawing/2014/main" val="2676515654"/>
                    </a:ext>
                  </a:extLst>
                </a:gridCol>
                <a:gridCol w="658368">
                  <a:extLst>
                    <a:ext uri="{9D8B030D-6E8A-4147-A177-3AD203B41FA5}">
                      <a16:colId xmlns:a16="http://schemas.microsoft.com/office/drawing/2014/main" val="667276028"/>
                    </a:ext>
                  </a:extLst>
                </a:gridCol>
                <a:gridCol w="658368">
                  <a:extLst>
                    <a:ext uri="{9D8B030D-6E8A-4147-A177-3AD203B41FA5}">
                      <a16:colId xmlns:a16="http://schemas.microsoft.com/office/drawing/2014/main" val="1018718957"/>
                    </a:ext>
                  </a:extLst>
                </a:gridCol>
                <a:gridCol w="658368">
                  <a:extLst>
                    <a:ext uri="{9D8B030D-6E8A-4147-A177-3AD203B41FA5}">
                      <a16:colId xmlns:a16="http://schemas.microsoft.com/office/drawing/2014/main" val="3220511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126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- 2017-09-01 18:30:00</a:t>
                      </a:r>
                      <a:r>
                        <a:rPr kumimoji="0" lang="de-DE" sz="1000" b="0" i="0" u="none" strike="noStrike" kern="1200" cap="none" spc="0" normalizeH="0" baseline="0" noProof="0">
                          <a:ln>
                            <a:noFill/>
                          </a:ln>
                          <a:solidFill>
                            <a:prstClr val="black"/>
                          </a:solidFill>
                          <a:effectLst/>
                          <a:uLnTx/>
                          <a:uFillTx/>
                          <a:latin typeface="+mn-lt"/>
                          <a:ea typeface="+mn-ea"/>
                          <a:cs typeface="+mn-cs"/>
                        </a:rPr>
                        <a:t>
Heute möchten wir uns bei unseren fleißigen Bienen vom Housekeeping bedanken!💐 - 
Ihr macht eure Arbeit sehr sehr gut! Weiter so!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1939655"/>
                  </a:ext>
                </a:extLst>
              </a:tr>
            </a:tbl>
          </a:graphicData>
        </a:graphic>
      </p:graphicFrame>
      <p:sp>
        <p:nvSpPr>
          <p:cNvPr id="4" name="Text Placeholder 3">
            <a:extLst>
              <a:ext uri="{FF2B5EF4-FFF2-40B4-BE49-F238E27FC236}">
                <a16:creationId xmlns:a16="http://schemas.microsoft.com/office/drawing/2014/main" id="{5E8F45F5-C1BA-4758-8116-9E0CE4256B5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01139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B295F-9BA5-431D-B4C6-6CAC19329393}"/>
              </a:ext>
            </a:extLst>
          </p:cNvPr>
          <p:cNvSpPr>
            <a:spLocks noGrp="1"/>
          </p:cNvSpPr>
          <p:nvPr>
            <p:ph type="title"/>
          </p:nvPr>
        </p:nvSpPr>
        <p:spPr/>
        <p:txBody>
          <a:bodyPr/>
          <a:lstStyle/>
          <a:p>
            <a:r>
              <a:rPr lang="en-US"/>
              <a:t>Eigene Beiträge (Postings) + Reactions - 1 of 6</a:t>
            </a:r>
          </a:p>
        </p:txBody>
      </p:sp>
      <p:graphicFrame>
        <p:nvGraphicFramePr>
          <p:cNvPr id="5" name="Table Placeholder 4">
            <a:extLst>
              <a:ext uri="{FF2B5EF4-FFF2-40B4-BE49-F238E27FC236}">
                <a16:creationId xmlns:a16="http://schemas.microsoft.com/office/drawing/2014/main" id="{EE0451B9-29FC-4568-A8FD-870FACC4A6DA}"/>
              </a:ext>
            </a:extLst>
          </p:cNvPr>
          <p:cNvGraphicFramePr>
            <a:graphicFrameLocks noGrp="1"/>
          </p:cNvGraphicFramePr>
          <p:nvPr>
            <p:ph type="tbl" sz="quarter" idx="13"/>
            <p:extLst>
              <p:ext uri="{D42A27DB-BD31-4B8C-83A1-F6EECF244321}">
                <p14:modId xmlns:p14="http://schemas.microsoft.com/office/powerpoint/2010/main" val="3745355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97666215"/>
                    </a:ext>
                  </a:extLst>
                </a:gridCol>
                <a:gridCol w="822960">
                  <a:extLst>
                    <a:ext uri="{9D8B030D-6E8A-4147-A177-3AD203B41FA5}">
                      <a16:colId xmlns:a16="http://schemas.microsoft.com/office/drawing/2014/main" val="3602989122"/>
                    </a:ext>
                  </a:extLst>
                </a:gridCol>
                <a:gridCol w="822960">
                  <a:extLst>
                    <a:ext uri="{9D8B030D-6E8A-4147-A177-3AD203B41FA5}">
                      <a16:colId xmlns:a16="http://schemas.microsoft.com/office/drawing/2014/main" val="1667769383"/>
                    </a:ext>
                  </a:extLst>
                </a:gridCol>
                <a:gridCol w="822960">
                  <a:extLst>
                    <a:ext uri="{9D8B030D-6E8A-4147-A177-3AD203B41FA5}">
                      <a16:colId xmlns:a16="http://schemas.microsoft.com/office/drawing/2014/main" val="65688699"/>
                    </a:ext>
                  </a:extLst>
                </a:gridCol>
                <a:gridCol w="822960">
                  <a:extLst>
                    <a:ext uri="{9D8B030D-6E8A-4147-A177-3AD203B41FA5}">
                      <a16:colId xmlns:a16="http://schemas.microsoft.com/office/drawing/2014/main" val="3339781701"/>
                    </a:ext>
                  </a:extLst>
                </a:gridCol>
                <a:gridCol w="822960">
                  <a:extLst>
                    <a:ext uri="{9D8B030D-6E8A-4147-A177-3AD203B41FA5}">
                      <a16:colId xmlns:a16="http://schemas.microsoft.com/office/drawing/2014/main" val="2278179323"/>
                    </a:ext>
                  </a:extLst>
                </a:gridCol>
                <a:gridCol w="822960">
                  <a:extLst>
                    <a:ext uri="{9D8B030D-6E8A-4147-A177-3AD203B41FA5}">
                      <a16:colId xmlns:a16="http://schemas.microsoft.com/office/drawing/2014/main" val="3639348685"/>
                    </a:ext>
                  </a:extLst>
                </a:gridCol>
                <a:gridCol w="822960">
                  <a:extLst>
                    <a:ext uri="{9D8B030D-6E8A-4147-A177-3AD203B41FA5}">
                      <a16:colId xmlns:a16="http://schemas.microsoft.com/office/drawing/2014/main" val="1440874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80429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- 2017-09-26 18:30:00</a:t>
                      </a:r>
                      <a:r>
                        <a:rPr kumimoji="0" lang="en-US" sz="1000" b="0" i="0" u="none" strike="noStrike" kern="1200" cap="none" spc="0" normalizeH="0" baseline="0" noProof="0">
                          <a:ln>
                            <a:noFill/>
                          </a:ln>
                          <a:solidFill>
                            <a:prstClr val="black"/>
                          </a:solidFill>
                          <a:effectLst/>
                          <a:uLnTx/>
                          <a:uFillTx/>
                          <a:latin typeface="+mn-lt"/>
                          <a:ea typeface="+mn-ea"/>
                          <a:cs typeface="+mn-cs"/>
                        </a:rPr>
                        <a:t>
Neue Geschmackserlebnisse...neue Barkarte! 👌
Mark's New York Bar im Attergau hat sich mit professioneller Cocktailkultur und einem besonderen Ambiente nicht nur im Falstaff einen Namen gemacht. Heute gibt's ein Interview mit Barchef Markus Winzer über seine Cocktailvisionen für 2018...
Viel Spaß beim Lesen 👉 https://goo.gl/WwgGEz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3498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- 2017-09-26 10:00:00</a:t>
                      </a:r>
                      <a:r>
                        <a:rPr kumimoji="0" lang="de-DE" sz="1000" b="0" i="0" u="none" strike="noStrike" kern="1200" cap="none" spc="0" normalizeH="0" baseline="0" noProof="0">
                          <a:ln>
                            <a:noFill/>
                          </a:ln>
                          <a:solidFill>
                            <a:prstClr val="black"/>
                          </a:solidFill>
                          <a:effectLst/>
                          <a:uLnTx/>
                          <a:uFillTx/>
                          <a:latin typeface="+mn-lt"/>
                          <a:ea typeface="+mn-ea"/>
                          <a:cs typeface="+mn-cs"/>
                        </a:rPr>
                        <a:t>
Es war ein großartiger Tag gestern! 😃😃
Ein sehr gelungener Betriebsausflug - es war für alle etwas dabei! Für all jene, die viel Aktion brauchen, gab es Paintball und die gemütlicheren unter uns, haben den Tag in der Therme verbracht! 
Das gemeinsame Abendessen war ein krönender Abschluss.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54529533"/>
                  </a:ext>
                </a:extLst>
              </a:tr>
            </a:tbl>
          </a:graphicData>
        </a:graphic>
      </p:graphicFrame>
      <p:sp>
        <p:nvSpPr>
          <p:cNvPr id="4" name="Text Placeholder 3">
            <a:extLst>
              <a:ext uri="{FF2B5EF4-FFF2-40B4-BE49-F238E27FC236}">
                <a16:creationId xmlns:a16="http://schemas.microsoft.com/office/drawing/2014/main" id="{6D38ADF0-56C8-4358-8416-976D41BE4C8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41876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4941B-1097-4A14-8EA8-43AFFE5C12A9}"/>
              </a:ext>
            </a:extLst>
          </p:cNvPr>
          <p:cNvSpPr>
            <a:spLocks noGrp="1"/>
          </p:cNvSpPr>
          <p:nvPr>
            <p:ph type="title"/>
          </p:nvPr>
        </p:nvSpPr>
        <p:spPr/>
        <p:txBody>
          <a:bodyPr/>
          <a:lstStyle/>
          <a:p>
            <a:r>
              <a:rPr lang="en-US"/>
              <a:t>Eigene Beiträge (Postings) + Reactions - 2 of 6</a:t>
            </a:r>
          </a:p>
        </p:txBody>
      </p:sp>
      <p:graphicFrame>
        <p:nvGraphicFramePr>
          <p:cNvPr id="5" name="Table Placeholder 4">
            <a:extLst>
              <a:ext uri="{FF2B5EF4-FFF2-40B4-BE49-F238E27FC236}">
                <a16:creationId xmlns:a16="http://schemas.microsoft.com/office/drawing/2014/main" id="{7C3EBD84-D28A-4D87-A825-5A8ED575176E}"/>
              </a:ext>
            </a:extLst>
          </p:cNvPr>
          <p:cNvGraphicFramePr>
            <a:graphicFrameLocks noGrp="1"/>
          </p:cNvGraphicFramePr>
          <p:nvPr>
            <p:ph type="tbl" sz="quarter" idx="13"/>
            <p:extLst>
              <p:ext uri="{D42A27DB-BD31-4B8C-83A1-F6EECF244321}">
                <p14:modId xmlns:p14="http://schemas.microsoft.com/office/powerpoint/2010/main" val="3724224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40442730"/>
                    </a:ext>
                  </a:extLst>
                </a:gridCol>
                <a:gridCol w="822960">
                  <a:extLst>
                    <a:ext uri="{9D8B030D-6E8A-4147-A177-3AD203B41FA5}">
                      <a16:colId xmlns:a16="http://schemas.microsoft.com/office/drawing/2014/main" val="472355522"/>
                    </a:ext>
                  </a:extLst>
                </a:gridCol>
                <a:gridCol w="822960">
                  <a:extLst>
                    <a:ext uri="{9D8B030D-6E8A-4147-A177-3AD203B41FA5}">
                      <a16:colId xmlns:a16="http://schemas.microsoft.com/office/drawing/2014/main" val="1820015108"/>
                    </a:ext>
                  </a:extLst>
                </a:gridCol>
                <a:gridCol w="822960">
                  <a:extLst>
                    <a:ext uri="{9D8B030D-6E8A-4147-A177-3AD203B41FA5}">
                      <a16:colId xmlns:a16="http://schemas.microsoft.com/office/drawing/2014/main" val="2729170428"/>
                    </a:ext>
                  </a:extLst>
                </a:gridCol>
                <a:gridCol w="822960">
                  <a:extLst>
                    <a:ext uri="{9D8B030D-6E8A-4147-A177-3AD203B41FA5}">
                      <a16:colId xmlns:a16="http://schemas.microsoft.com/office/drawing/2014/main" val="2817312451"/>
                    </a:ext>
                  </a:extLst>
                </a:gridCol>
                <a:gridCol w="822960">
                  <a:extLst>
                    <a:ext uri="{9D8B030D-6E8A-4147-A177-3AD203B41FA5}">
                      <a16:colId xmlns:a16="http://schemas.microsoft.com/office/drawing/2014/main" val="2826764841"/>
                    </a:ext>
                  </a:extLst>
                </a:gridCol>
                <a:gridCol w="822960">
                  <a:extLst>
                    <a:ext uri="{9D8B030D-6E8A-4147-A177-3AD203B41FA5}">
                      <a16:colId xmlns:a16="http://schemas.microsoft.com/office/drawing/2014/main" val="121569629"/>
                    </a:ext>
                  </a:extLst>
                </a:gridCol>
                <a:gridCol w="822960">
                  <a:extLst>
                    <a:ext uri="{9D8B030D-6E8A-4147-A177-3AD203B41FA5}">
                      <a16:colId xmlns:a16="http://schemas.microsoft.com/office/drawing/2014/main" val="6105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7333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- 2017-09-24 15:30:01</a:t>
                      </a:r>
                      <a:r>
                        <a:rPr kumimoji="0" lang="de-DE" sz="1000" b="0" i="0" u="none" strike="noStrike" kern="1200" cap="none" spc="0" normalizeH="0" baseline="0" noProof="0">
                          <a:ln>
                            <a:noFill/>
                          </a:ln>
                          <a:solidFill>
                            <a:prstClr val="black"/>
                          </a:solidFill>
                          <a:effectLst/>
                          <a:uLnTx/>
                          <a:uFillTx/>
                          <a:latin typeface="+mn-lt"/>
                          <a:ea typeface="+mn-ea"/>
                          <a:cs typeface="+mn-cs"/>
                        </a:rPr>
                        <a:t>
So ihr Lieben, wir nehmen uns ab Heute eine kurze Auszeit, um unsere Energietanks wieder aufzuladen, und sind ab Donnerstag wieder, top motiviert, fur Euch 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031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- 2017-09-22 11:30:00</a:t>
                      </a:r>
                      <a:r>
                        <a:rPr kumimoji="0" lang="de-DE" sz="1000" b="0" i="0" u="none" strike="noStrike" kern="1200" cap="none" spc="0" normalizeH="0" baseline="0" noProof="0">
                          <a:ln>
                            <a:noFill/>
                          </a:ln>
                          <a:solidFill>
                            <a:prstClr val="black"/>
                          </a:solidFill>
                          <a:effectLst/>
                          <a:uLnTx/>
                          <a:uFillTx/>
                          <a:latin typeface="+mn-lt"/>
                          <a:ea typeface="+mn-ea"/>
                          <a:cs typeface="+mn-cs"/>
                        </a:rPr>
                        <a:t>
Bei uns ist Heute FOTO - Tag!! 
Ein großes Dankeschön an unseren Fotografen Gerhard Wolkersdorfer!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9468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- 2017-09-19 18:30:00</a:t>
                      </a:r>
                      <a:r>
                        <a:rPr kumimoji="0" lang="de-DE" sz="1000" b="0" i="0" u="none" strike="noStrike" kern="1200" cap="none" spc="0" normalizeH="0" baseline="0" noProof="0">
                          <a:ln>
                            <a:noFill/>
                          </a:ln>
                          <a:solidFill>
                            <a:prstClr val="black"/>
                          </a:solidFill>
                          <a:effectLst/>
                          <a:uLnTx/>
                          <a:uFillTx/>
                          <a:latin typeface="+mn-lt"/>
                          <a:ea typeface="+mn-ea"/>
                          <a:cs typeface="+mn-cs"/>
                        </a:rPr>
                        <a:t>
Willkommen im Golfparadies Salzkammergut! 🏌🏻‍♀️🏌🏻
Golfen in der herrlichen Natur und Seenlandschaft des Salzkammerguts ist etwas Besonderes. Die Dichte an außergewöhnlichen Golfplätzen ist groß und das passende Hotel haben wir auch schon gefunden...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9221076"/>
                  </a:ext>
                </a:extLst>
              </a:tr>
            </a:tbl>
          </a:graphicData>
        </a:graphic>
      </p:graphicFrame>
      <p:sp>
        <p:nvSpPr>
          <p:cNvPr id="4" name="Text Placeholder 3">
            <a:extLst>
              <a:ext uri="{FF2B5EF4-FFF2-40B4-BE49-F238E27FC236}">
                <a16:creationId xmlns:a16="http://schemas.microsoft.com/office/drawing/2014/main" id="{254FF3B5-A4D0-41D3-953A-EA801F49927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93792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73AFF-0837-4224-A413-5C2D6D5B8BE8}"/>
              </a:ext>
            </a:extLst>
          </p:cNvPr>
          <p:cNvSpPr>
            <a:spLocks noGrp="1"/>
          </p:cNvSpPr>
          <p:nvPr>
            <p:ph type="title"/>
          </p:nvPr>
        </p:nvSpPr>
        <p:spPr/>
        <p:txBody>
          <a:bodyPr/>
          <a:lstStyle/>
          <a:p>
            <a:r>
              <a:rPr lang="en-US"/>
              <a:t>Eigene Beiträge (Postings) + Reactions - 3 of 6</a:t>
            </a:r>
          </a:p>
        </p:txBody>
      </p:sp>
      <p:graphicFrame>
        <p:nvGraphicFramePr>
          <p:cNvPr id="5" name="Table Placeholder 4">
            <a:extLst>
              <a:ext uri="{FF2B5EF4-FFF2-40B4-BE49-F238E27FC236}">
                <a16:creationId xmlns:a16="http://schemas.microsoft.com/office/drawing/2014/main" id="{43640907-41EC-4892-A724-87C362D7FA73}"/>
              </a:ext>
            </a:extLst>
          </p:cNvPr>
          <p:cNvGraphicFramePr>
            <a:graphicFrameLocks noGrp="1"/>
          </p:cNvGraphicFramePr>
          <p:nvPr>
            <p:ph type="tbl" sz="quarter" idx="13"/>
            <p:extLst>
              <p:ext uri="{D42A27DB-BD31-4B8C-83A1-F6EECF244321}">
                <p14:modId xmlns:p14="http://schemas.microsoft.com/office/powerpoint/2010/main" val="263489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99798748"/>
                    </a:ext>
                  </a:extLst>
                </a:gridCol>
                <a:gridCol w="822960">
                  <a:extLst>
                    <a:ext uri="{9D8B030D-6E8A-4147-A177-3AD203B41FA5}">
                      <a16:colId xmlns:a16="http://schemas.microsoft.com/office/drawing/2014/main" val="2159825711"/>
                    </a:ext>
                  </a:extLst>
                </a:gridCol>
                <a:gridCol w="822960">
                  <a:extLst>
                    <a:ext uri="{9D8B030D-6E8A-4147-A177-3AD203B41FA5}">
                      <a16:colId xmlns:a16="http://schemas.microsoft.com/office/drawing/2014/main" val="4139394795"/>
                    </a:ext>
                  </a:extLst>
                </a:gridCol>
                <a:gridCol w="822960">
                  <a:extLst>
                    <a:ext uri="{9D8B030D-6E8A-4147-A177-3AD203B41FA5}">
                      <a16:colId xmlns:a16="http://schemas.microsoft.com/office/drawing/2014/main" val="3860193811"/>
                    </a:ext>
                  </a:extLst>
                </a:gridCol>
                <a:gridCol w="822960">
                  <a:extLst>
                    <a:ext uri="{9D8B030D-6E8A-4147-A177-3AD203B41FA5}">
                      <a16:colId xmlns:a16="http://schemas.microsoft.com/office/drawing/2014/main" val="3728146224"/>
                    </a:ext>
                  </a:extLst>
                </a:gridCol>
                <a:gridCol w="822960">
                  <a:extLst>
                    <a:ext uri="{9D8B030D-6E8A-4147-A177-3AD203B41FA5}">
                      <a16:colId xmlns:a16="http://schemas.microsoft.com/office/drawing/2014/main" val="3800739997"/>
                    </a:ext>
                  </a:extLst>
                </a:gridCol>
                <a:gridCol w="822960">
                  <a:extLst>
                    <a:ext uri="{9D8B030D-6E8A-4147-A177-3AD203B41FA5}">
                      <a16:colId xmlns:a16="http://schemas.microsoft.com/office/drawing/2014/main" val="1432058243"/>
                    </a:ext>
                  </a:extLst>
                </a:gridCol>
                <a:gridCol w="822960">
                  <a:extLst>
                    <a:ext uri="{9D8B030D-6E8A-4147-A177-3AD203B41FA5}">
                      <a16:colId xmlns:a16="http://schemas.microsoft.com/office/drawing/2014/main" val="4234283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2413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- 2017-09-18 18:52:18</a:t>
                      </a:r>
                      <a:r>
                        <a:rPr kumimoji="0" lang="en-US" sz="1000" b="0" i="0" u="none" strike="noStrike" kern="1200" cap="none" spc="0" normalizeH="0" baseline="0" noProof="0">
                          <a:ln>
                            <a:noFill/>
                          </a:ln>
                          <a:solidFill>
                            <a:prstClr val="black"/>
                          </a:solidFill>
                          <a:effectLst/>
                          <a:uLnTx/>
                          <a:uFillTx/>
                          <a:latin typeface="+mn-lt"/>
                          <a:ea typeface="+mn-ea"/>
                          <a:cs typeface="+mn-cs"/>
                        </a:rPr>
                        <a:t>
Diese Woche melden wir uns nicht mit einem Twist aber einem alten vergessenen Klassiker welcher zeigt wie gut Rum und Cognac harmonieren können.
Milk Punch
45 ml Vollmilch
30 ml Myers's Dark Rum
30 ml Martell VSOP Cognac
20 ml Zuckersirup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7238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- 2017-09-17 09:30:00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guten Morgen -  Genießt den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632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- 2017-09-14 18:00:01</a:t>
                      </a:r>
                      <a:r>
                        <a:rPr kumimoji="0" lang="de-DE" sz="1000" b="0" i="0" u="none" strike="noStrike" kern="1200" cap="none" spc="0" normalizeH="0" baseline="0" noProof="0">
                          <a:ln>
                            <a:noFill/>
                          </a:ln>
                          <a:solidFill>
                            <a:prstClr val="black"/>
                          </a:solidFill>
                          <a:effectLst/>
                          <a:uLnTx/>
                          <a:uFillTx/>
                          <a:latin typeface="+mn-lt"/>
                          <a:ea typeface="+mn-ea"/>
                          <a:cs typeface="+mn-cs"/>
                        </a:rPr>
                        <a:t>
Bei uns herrscht absolutes Kuschelwetter und dazu braucht man natürlich einen Kuschelsong!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0768996"/>
                  </a:ext>
                </a:extLst>
              </a:tr>
            </a:tbl>
          </a:graphicData>
        </a:graphic>
      </p:graphicFrame>
      <p:sp>
        <p:nvSpPr>
          <p:cNvPr id="4" name="Text Placeholder 3">
            <a:extLst>
              <a:ext uri="{FF2B5EF4-FFF2-40B4-BE49-F238E27FC236}">
                <a16:creationId xmlns:a16="http://schemas.microsoft.com/office/drawing/2014/main" id="{8D53BEF9-1F95-4EE9-94B6-45BF3D04591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81646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BCC97-8C6A-48E2-AAC5-21639F1C8F71}"/>
              </a:ext>
            </a:extLst>
          </p:cNvPr>
          <p:cNvSpPr>
            <a:spLocks noGrp="1"/>
          </p:cNvSpPr>
          <p:nvPr>
            <p:ph type="title"/>
          </p:nvPr>
        </p:nvSpPr>
        <p:spPr/>
        <p:txBody>
          <a:bodyPr/>
          <a:lstStyle/>
          <a:p>
            <a:r>
              <a:rPr lang="en-US"/>
              <a:t>Eigene Beiträge (Postings) + Reactions - 4 of 6</a:t>
            </a:r>
          </a:p>
        </p:txBody>
      </p:sp>
      <p:graphicFrame>
        <p:nvGraphicFramePr>
          <p:cNvPr id="5" name="Table Placeholder 4">
            <a:extLst>
              <a:ext uri="{FF2B5EF4-FFF2-40B4-BE49-F238E27FC236}">
                <a16:creationId xmlns:a16="http://schemas.microsoft.com/office/drawing/2014/main" id="{3823EE19-502C-416D-893A-E9B5F8F3C135}"/>
              </a:ext>
            </a:extLst>
          </p:cNvPr>
          <p:cNvGraphicFramePr>
            <a:graphicFrameLocks noGrp="1"/>
          </p:cNvGraphicFramePr>
          <p:nvPr>
            <p:ph type="tbl" sz="quarter" idx="13"/>
            <p:extLst>
              <p:ext uri="{D42A27DB-BD31-4B8C-83A1-F6EECF244321}">
                <p14:modId xmlns:p14="http://schemas.microsoft.com/office/powerpoint/2010/main" val="2551138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32191861"/>
                    </a:ext>
                  </a:extLst>
                </a:gridCol>
                <a:gridCol w="822960">
                  <a:extLst>
                    <a:ext uri="{9D8B030D-6E8A-4147-A177-3AD203B41FA5}">
                      <a16:colId xmlns:a16="http://schemas.microsoft.com/office/drawing/2014/main" val="3493203499"/>
                    </a:ext>
                  </a:extLst>
                </a:gridCol>
                <a:gridCol w="822960">
                  <a:extLst>
                    <a:ext uri="{9D8B030D-6E8A-4147-A177-3AD203B41FA5}">
                      <a16:colId xmlns:a16="http://schemas.microsoft.com/office/drawing/2014/main" val="1659756689"/>
                    </a:ext>
                  </a:extLst>
                </a:gridCol>
                <a:gridCol w="822960">
                  <a:extLst>
                    <a:ext uri="{9D8B030D-6E8A-4147-A177-3AD203B41FA5}">
                      <a16:colId xmlns:a16="http://schemas.microsoft.com/office/drawing/2014/main" val="546039665"/>
                    </a:ext>
                  </a:extLst>
                </a:gridCol>
                <a:gridCol w="822960">
                  <a:extLst>
                    <a:ext uri="{9D8B030D-6E8A-4147-A177-3AD203B41FA5}">
                      <a16:colId xmlns:a16="http://schemas.microsoft.com/office/drawing/2014/main" val="1384230884"/>
                    </a:ext>
                  </a:extLst>
                </a:gridCol>
                <a:gridCol w="822960">
                  <a:extLst>
                    <a:ext uri="{9D8B030D-6E8A-4147-A177-3AD203B41FA5}">
                      <a16:colId xmlns:a16="http://schemas.microsoft.com/office/drawing/2014/main" val="3693972328"/>
                    </a:ext>
                  </a:extLst>
                </a:gridCol>
                <a:gridCol w="822960">
                  <a:extLst>
                    <a:ext uri="{9D8B030D-6E8A-4147-A177-3AD203B41FA5}">
                      <a16:colId xmlns:a16="http://schemas.microsoft.com/office/drawing/2014/main" val="686189535"/>
                    </a:ext>
                  </a:extLst>
                </a:gridCol>
                <a:gridCol w="822960">
                  <a:extLst>
                    <a:ext uri="{9D8B030D-6E8A-4147-A177-3AD203B41FA5}">
                      <a16:colId xmlns:a16="http://schemas.microsoft.com/office/drawing/2014/main" val="2781558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8291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- 2017-09-12 18:30:00</a:t>
                      </a:r>
                      <a:r>
                        <a:rPr kumimoji="0" lang="de-DE" sz="1000" b="0" i="0" u="none" strike="noStrike" kern="1200" cap="none" spc="0" normalizeH="0" baseline="0" noProof="0">
                          <a:ln>
                            <a:noFill/>
                          </a:ln>
                          <a:solidFill>
                            <a:prstClr val="black"/>
                          </a:solidFill>
                          <a:effectLst/>
                          <a:uLnTx/>
                          <a:uFillTx/>
                          <a:latin typeface="+mn-lt"/>
                          <a:ea typeface="+mn-ea"/>
                          <a:cs typeface="+mn-cs"/>
                        </a:rPr>
                        <a:t>
Bewegt im Attergau…
Egal ob Wandern🎒 zwischen Wäldern 🌳 und Seen, Laufen in herrlicher Natur, E-Biken 🚴🏻‍♀️ und die Landschaft genießen, Golfen 🏌🏻‍♀️ mit bester Aussicht oder Klettern in luftiger Höhe – der Attergau bewegt auf viele Weisen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3653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- 2017-09-08 12:46:48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191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- 2017-09-07 18:00:01</a:t>
                      </a:r>
                      <a:r>
                        <a:rPr kumimoji="0" lang="de-DE" sz="1000" b="0" i="0" u="none" strike="noStrike" kern="1200" cap="none" spc="0" normalizeH="0" baseline="0" noProof="0">
                          <a:ln>
                            <a:noFill/>
                          </a:ln>
                          <a:solidFill>
                            <a:prstClr val="black"/>
                          </a:solidFill>
                          <a:effectLst/>
                          <a:uLnTx/>
                          <a:uFillTx/>
                          <a:latin typeface="+mn-lt"/>
                          <a:ea typeface="+mn-ea"/>
                          <a:cs typeface="+mn-cs"/>
                        </a:rPr>
                        <a:t>
Wir möchten unserem lieben Koch Robert, herzlich zum Geburtstag gratulieren🍾. Hoffentlich macht er noch viele Jahre unsere Küche unsicher!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883971"/>
                  </a:ext>
                </a:extLst>
              </a:tr>
            </a:tbl>
          </a:graphicData>
        </a:graphic>
      </p:graphicFrame>
      <p:sp>
        <p:nvSpPr>
          <p:cNvPr id="4" name="Text Placeholder 3">
            <a:extLst>
              <a:ext uri="{FF2B5EF4-FFF2-40B4-BE49-F238E27FC236}">
                <a16:creationId xmlns:a16="http://schemas.microsoft.com/office/drawing/2014/main" id="{AD9C89FF-F3BE-4DE4-8B10-F78EEEC49D2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9724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A1F1C-17BA-4CFA-BC78-A18EF3487DC1}"/>
              </a:ext>
            </a:extLst>
          </p:cNvPr>
          <p:cNvSpPr>
            <a:spLocks noGrp="1"/>
          </p:cNvSpPr>
          <p:nvPr>
            <p:ph type="title"/>
          </p:nvPr>
        </p:nvSpPr>
        <p:spPr/>
        <p:txBody>
          <a:bodyPr/>
          <a:lstStyle/>
          <a:p>
            <a:r>
              <a:rPr lang="en-US"/>
              <a:t>Eigene Beiträge (Postings) + Reactions - 5 of 6</a:t>
            </a:r>
          </a:p>
        </p:txBody>
      </p:sp>
      <p:graphicFrame>
        <p:nvGraphicFramePr>
          <p:cNvPr id="5" name="Table Placeholder 4">
            <a:extLst>
              <a:ext uri="{FF2B5EF4-FFF2-40B4-BE49-F238E27FC236}">
                <a16:creationId xmlns:a16="http://schemas.microsoft.com/office/drawing/2014/main" id="{7CC20AEE-D3DE-40AD-9B14-C678C8EF502C}"/>
              </a:ext>
            </a:extLst>
          </p:cNvPr>
          <p:cNvGraphicFramePr>
            <a:graphicFrameLocks noGrp="1"/>
          </p:cNvGraphicFramePr>
          <p:nvPr>
            <p:ph type="tbl" sz="quarter" idx="13"/>
            <p:extLst>
              <p:ext uri="{D42A27DB-BD31-4B8C-83A1-F6EECF244321}">
                <p14:modId xmlns:p14="http://schemas.microsoft.com/office/powerpoint/2010/main" val="1782264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86794993"/>
                    </a:ext>
                  </a:extLst>
                </a:gridCol>
                <a:gridCol w="822960">
                  <a:extLst>
                    <a:ext uri="{9D8B030D-6E8A-4147-A177-3AD203B41FA5}">
                      <a16:colId xmlns:a16="http://schemas.microsoft.com/office/drawing/2014/main" val="3768755271"/>
                    </a:ext>
                  </a:extLst>
                </a:gridCol>
                <a:gridCol w="822960">
                  <a:extLst>
                    <a:ext uri="{9D8B030D-6E8A-4147-A177-3AD203B41FA5}">
                      <a16:colId xmlns:a16="http://schemas.microsoft.com/office/drawing/2014/main" val="208770400"/>
                    </a:ext>
                  </a:extLst>
                </a:gridCol>
                <a:gridCol w="822960">
                  <a:extLst>
                    <a:ext uri="{9D8B030D-6E8A-4147-A177-3AD203B41FA5}">
                      <a16:colId xmlns:a16="http://schemas.microsoft.com/office/drawing/2014/main" val="2802867098"/>
                    </a:ext>
                  </a:extLst>
                </a:gridCol>
                <a:gridCol w="822960">
                  <a:extLst>
                    <a:ext uri="{9D8B030D-6E8A-4147-A177-3AD203B41FA5}">
                      <a16:colId xmlns:a16="http://schemas.microsoft.com/office/drawing/2014/main" val="2553509700"/>
                    </a:ext>
                  </a:extLst>
                </a:gridCol>
                <a:gridCol w="822960">
                  <a:extLst>
                    <a:ext uri="{9D8B030D-6E8A-4147-A177-3AD203B41FA5}">
                      <a16:colId xmlns:a16="http://schemas.microsoft.com/office/drawing/2014/main" val="972734974"/>
                    </a:ext>
                  </a:extLst>
                </a:gridCol>
                <a:gridCol w="822960">
                  <a:extLst>
                    <a:ext uri="{9D8B030D-6E8A-4147-A177-3AD203B41FA5}">
                      <a16:colId xmlns:a16="http://schemas.microsoft.com/office/drawing/2014/main" val="1014204960"/>
                    </a:ext>
                  </a:extLst>
                </a:gridCol>
                <a:gridCol w="822960">
                  <a:extLst>
                    <a:ext uri="{9D8B030D-6E8A-4147-A177-3AD203B41FA5}">
                      <a16:colId xmlns:a16="http://schemas.microsoft.com/office/drawing/2014/main" val="2385967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8491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- 2017-09-05 18:30:00</a:t>
                      </a:r>
                      <a:r>
                        <a:rPr kumimoji="0" lang="de-DE" sz="1000" b="0" i="0" u="none" strike="noStrike" kern="1200" cap="none" spc="0" normalizeH="0" baseline="0" noProof="0">
                          <a:ln>
                            <a:noFill/>
                          </a:ln>
                          <a:solidFill>
                            <a:prstClr val="black"/>
                          </a:solidFill>
                          <a:effectLst/>
                          <a:uLnTx/>
                          <a:uFillTx/>
                          <a:latin typeface="+mn-lt"/>
                          <a:ea typeface="+mn-ea"/>
                          <a:cs typeface="+mn-cs"/>
                        </a:rPr>
                        <a:t>
Welche sind die 10 beliebtesten Cocktails? 🥃🍸🥂
Weltweit wurden 100 Bars nach den beliebtesten Cocktails befragt. Hier sind nun die Top Ten mit den jeweiligen Rezepten aufgelistet. Perfekt zum Nachmixen oder zum Bestellen in jeder guten Cocktailbar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60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- 2017-09-04 11:02:35</a:t>
                      </a:r>
                      <a:r>
                        <a:rPr kumimoji="0" lang="de-DE" sz="1000" b="0" i="0" u="none" strike="noStrike" kern="1200" cap="none" spc="0" normalizeH="0" baseline="0" noProof="0">
                          <a:ln>
                            <a:noFill/>
                          </a:ln>
                          <a:solidFill>
                            <a:prstClr val="black"/>
                          </a:solidFill>
                          <a:effectLst/>
                          <a:uLnTx/>
                          <a:uFillTx/>
                          <a:latin typeface="+mn-lt"/>
                          <a:ea typeface="+mn-ea"/>
                          <a:cs typeface="+mn-cs"/>
                        </a:rPr>
                        <a:t>
&gt;&gt; Wo einzelne Blätter gelb leuchten,
singt uns der milde Ton des Herbstes
sein erstes Liedchen.(Monika Minder) &lt;&lt;
Herbstzeit ist ja bekanntlich Wellnesszeit 😉😉 - Die Tage werden kürzer und kälter, die Sonne schaut nicht mehr so oft raus und auch der Nebel kommt morgens - gönnt Euch in der Herbstzeit einen Entspannnungs - bzw. Wellnessurlaub, und das am Besten bei uns, im Hotel Winzer!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39792412"/>
                  </a:ext>
                </a:extLst>
              </a:tr>
            </a:tbl>
          </a:graphicData>
        </a:graphic>
      </p:graphicFrame>
      <p:sp>
        <p:nvSpPr>
          <p:cNvPr id="4" name="Text Placeholder 3">
            <a:extLst>
              <a:ext uri="{FF2B5EF4-FFF2-40B4-BE49-F238E27FC236}">
                <a16:creationId xmlns:a16="http://schemas.microsoft.com/office/drawing/2014/main" id="{19DE4181-D4AB-46A4-8944-979538E8C56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91155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15043-F211-40A4-96CC-8F020F373369}"/>
              </a:ext>
            </a:extLst>
          </p:cNvPr>
          <p:cNvSpPr>
            <a:spLocks noGrp="1"/>
          </p:cNvSpPr>
          <p:nvPr>
            <p:ph type="title"/>
          </p:nvPr>
        </p:nvSpPr>
        <p:spPr/>
        <p:txBody>
          <a:bodyPr/>
          <a:lstStyle/>
          <a:p>
            <a:r>
              <a:rPr lang="en-US"/>
              <a:t>Eigene Beiträge (Postings) + Reactions - 6 of 6</a:t>
            </a:r>
          </a:p>
        </p:txBody>
      </p:sp>
      <p:graphicFrame>
        <p:nvGraphicFramePr>
          <p:cNvPr id="5" name="Table Placeholder 4">
            <a:extLst>
              <a:ext uri="{FF2B5EF4-FFF2-40B4-BE49-F238E27FC236}">
                <a16:creationId xmlns:a16="http://schemas.microsoft.com/office/drawing/2014/main" id="{8F842848-5236-4D86-9B40-B694F8BEB691}"/>
              </a:ext>
            </a:extLst>
          </p:cNvPr>
          <p:cNvGraphicFramePr>
            <a:graphicFrameLocks noGrp="1"/>
          </p:cNvGraphicFramePr>
          <p:nvPr>
            <p:ph type="tbl" sz="quarter" idx="13"/>
            <p:extLst>
              <p:ext uri="{D42A27DB-BD31-4B8C-83A1-F6EECF244321}">
                <p14:modId xmlns:p14="http://schemas.microsoft.com/office/powerpoint/2010/main" val="267502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95274653"/>
                    </a:ext>
                  </a:extLst>
                </a:gridCol>
                <a:gridCol w="822960">
                  <a:extLst>
                    <a:ext uri="{9D8B030D-6E8A-4147-A177-3AD203B41FA5}">
                      <a16:colId xmlns:a16="http://schemas.microsoft.com/office/drawing/2014/main" val="430458476"/>
                    </a:ext>
                  </a:extLst>
                </a:gridCol>
                <a:gridCol w="822960">
                  <a:extLst>
                    <a:ext uri="{9D8B030D-6E8A-4147-A177-3AD203B41FA5}">
                      <a16:colId xmlns:a16="http://schemas.microsoft.com/office/drawing/2014/main" val="970146049"/>
                    </a:ext>
                  </a:extLst>
                </a:gridCol>
                <a:gridCol w="822960">
                  <a:extLst>
                    <a:ext uri="{9D8B030D-6E8A-4147-A177-3AD203B41FA5}">
                      <a16:colId xmlns:a16="http://schemas.microsoft.com/office/drawing/2014/main" val="4140044113"/>
                    </a:ext>
                  </a:extLst>
                </a:gridCol>
                <a:gridCol w="822960">
                  <a:extLst>
                    <a:ext uri="{9D8B030D-6E8A-4147-A177-3AD203B41FA5}">
                      <a16:colId xmlns:a16="http://schemas.microsoft.com/office/drawing/2014/main" val="2443278558"/>
                    </a:ext>
                  </a:extLst>
                </a:gridCol>
                <a:gridCol w="822960">
                  <a:extLst>
                    <a:ext uri="{9D8B030D-6E8A-4147-A177-3AD203B41FA5}">
                      <a16:colId xmlns:a16="http://schemas.microsoft.com/office/drawing/2014/main" val="2538652024"/>
                    </a:ext>
                  </a:extLst>
                </a:gridCol>
                <a:gridCol w="822960">
                  <a:extLst>
                    <a:ext uri="{9D8B030D-6E8A-4147-A177-3AD203B41FA5}">
                      <a16:colId xmlns:a16="http://schemas.microsoft.com/office/drawing/2014/main" val="1449478"/>
                    </a:ext>
                  </a:extLst>
                </a:gridCol>
                <a:gridCol w="822960">
                  <a:extLst>
                    <a:ext uri="{9D8B030D-6E8A-4147-A177-3AD203B41FA5}">
                      <a16:colId xmlns:a16="http://schemas.microsoft.com/office/drawing/2014/main" val="530928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4654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- 2017-09-02 10:43:46</a:t>
                      </a:r>
                      <a:r>
                        <a:rPr kumimoji="0" lang="de-DE" sz="1000" b="0" i="0" u="none" strike="noStrike" kern="1200" cap="none" spc="0" normalizeH="0" baseline="0" noProof="0">
                          <a:ln>
                            <a:noFill/>
                          </a:ln>
                          <a:solidFill>
                            <a:prstClr val="black"/>
                          </a:solidFill>
                          <a:effectLst/>
                          <a:uLnTx/>
                          <a:uFillTx/>
                          <a:latin typeface="+mn-lt"/>
                          <a:ea typeface="+mn-ea"/>
                          <a:cs typeface="+mn-cs"/>
                        </a:rPr>
                        <a:t>
Bei so einem miesen Wetter 🌧️, bleibt Coco auch viel lieber im Büro von Herrchen Markus Winzer! Heute ist entspannen und relaxen dran.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3920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- 2017-09-02 09:00:09</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allen nominierten Fachkollegen! Ihr seit die Besten! Es ist zwar schade dass wir es nicht auf die Shortlist geschafft haben aber wir freuen uns umso mehr für unsere lieben Kollegen aus der Barszene!
#mixologybarawards2018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1448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- 2017-09-01 18:30:00</a:t>
                      </a:r>
                      <a:r>
                        <a:rPr kumimoji="0" lang="de-DE" sz="1000" b="0" i="0" u="none" strike="noStrike" kern="1200" cap="none" spc="0" normalizeH="0" baseline="0" noProof="0">
                          <a:ln>
                            <a:noFill/>
                          </a:ln>
                          <a:solidFill>
                            <a:prstClr val="black"/>
                          </a:solidFill>
                          <a:effectLst/>
                          <a:uLnTx/>
                          <a:uFillTx/>
                          <a:latin typeface="+mn-lt"/>
                          <a:ea typeface="+mn-ea"/>
                          <a:cs typeface="+mn-cs"/>
                        </a:rPr>
                        <a:t>
Heute möchten wir uns bei unseren fleißigen Bienen vom Housekeeping bedanken!💐 - 
Ihr macht eure Arbeit sehr sehr gut! Weiter so!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362058"/>
                  </a:ext>
                </a:extLst>
              </a:tr>
            </a:tbl>
          </a:graphicData>
        </a:graphic>
      </p:graphicFrame>
      <p:sp>
        <p:nvSpPr>
          <p:cNvPr id="4" name="Text Placeholder 3">
            <a:extLst>
              <a:ext uri="{FF2B5EF4-FFF2-40B4-BE49-F238E27FC236}">
                <a16:creationId xmlns:a16="http://schemas.microsoft.com/office/drawing/2014/main" id="{549F4BA0-9A2D-423A-B318-5B50F734095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01290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39C13-56D6-408B-94C7-CCCCFF68196E}"/>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BAB04A3C-BB0B-4C35-BC83-F99F7804B6E2}"/>
              </a:ext>
            </a:extLst>
          </p:cNvPr>
          <p:cNvGraphicFramePr>
            <a:graphicFrameLocks noGrp="1"/>
          </p:cNvGraphicFramePr>
          <p:nvPr>
            <p:ph type="chart" sz="quarter" idx="13"/>
            <p:extLst>
              <p:ext uri="{D42A27DB-BD31-4B8C-83A1-F6EECF244321}">
                <p14:modId xmlns:p14="http://schemas.microsoft.com/office/powerpoint/2010/main" val="4259562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D4A0FE-F8DF-4A5A-B4B0-837FE389418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B726D06-4B0F-4E9B-AA07-C3AE010ECA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6729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0279B-1BE6-46B8-A865-B095992FB3A0}"/>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115B57F6-37F0-40A3-A0FE-601F992199CA}"/>
              </a:ext>
            </a:extLst>
          </p:cNvPr>
          <p:cNvGraphicFramePr>
            <a:graphicFrameLocks noGrp="1"/>
          </p:cNvGraphicFramePr>
          <p:nvPr>
            <p:ph type="chart" sz="quarter" idx="13"/>
            <p:extLst>
              <p:ext uri="{D42A27DB-BD31-4B8C-83A1-F6EECF244321}">
                <p14:modId xmlns:p14="http://schemas.microsoft.com/office/powerpoint/2010/main" val="3869225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451FB3-0C4B-4880-A95D-3EAF2B86412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3DE6BED-59DC-446B-9735-CBF593240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6194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1C99A-BED7-42DC-93C7-897CB869F7EA}"/>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33715215-072F-45C1-AE0B-0F960A660710}"/>
              </a:ext>
            </a:extLst>
          </p:cNvPr>
          <p:cNvGraphicFramePr>
            <a:graphicFrameLocks noGrp="1"/>
          </p:cNvGraphicFramePr>
          <p:nvPr>
            <p:ph type="chart" sz="quarter" idx="13"/>
            <p:extLst>
              <p:ext uri="{D42A27DB-BD31-4B8C-83A1-F6EECF244321}">
                <p14:modId xmlns:p14="http://schemas.microsoft.com/office/powerpoint/2010/main" val="1280076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90188E-0320-4027-8C67-31D87AF7121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BD20816-3C45-49C1-8866-E6FAE88F2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6686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3D980-6CEF-4FDA-B1C5-3873C280DBD2}"/>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56CC75C0-D60C-4922-8CA2-9B0405AE335E}"/>
              </a:ext>
            </a:extLst>
          </p:cNvPr>
          <p:cNvGraphicFramePr>
            <a:graphicFrameLocks noGrp="1"/>
          </p:cNvGraphicFramePr>
          <p:nvPr>
            <p:ph type="chart" sz="quarter" idx="13"/>
            <p:extLst>
              <p:ext uri="{D42A27DB-BD31-4B8C-83A1-F6EECF244321}">
                <p14:modId xmlns:p14="http://schemas.microsoft.com/office/powerpoint/2010/main" val="2458848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C9D6BB-D3E5-422F-ADEA-DD92CBF5A3F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4640161-D01A-4491-9EB2-DC9A503D51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185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D8B61-5812-47FE-A03C-FBDD79B5678A}"/>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955CE94B-AEB7-4555-B2CE-213CEB47205A}"/>
              </a:ext>
            </a:extLst>
          </p:cNvPr>
          <p:cNvGraphicFramePr>
            <a:graphicFrameLocks noGrp="1"/>
          </p:cNvGraphicFramePr>
          <p:nvPr>
            <p:ph type="tbl" sz="quarter" idx="13"/>
            <p:extLst>
              <p:ext uri="{D42A27DB-BD31-4B8C-83A1-F6EECF244321}">
                <p14:modId xmlns:p14="http://schemas.microsoft.com/office/powerpoint/2010/main" val="4268376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46400769"/>
                    </a:ext>
                  </a:extLst>
                </a:gridCol>
                <a:gridCol w="822960">
                  <a:extLst>
                    <a:ext uri="{9D8B030D-6E8A-4147-A177-3AD203B41FA5}">
                      <a16:colId xmlns:a16="http://schemas.microsoft.com/office/drawing/2014/main" val="1432584778"/>
                    </a:ext>
                  </a:extLst>
                </a:gridCol>
                <a:gridCol w="822960">
                  <a:extLst>
                    <a:ext uri="{9D8B030D-6E8A-4147-A177-3AD203B41FA5}">
                      <a16:colId xmlns:a16="http://schemas.microsoft.com/office/drawing/2014/main" val="107671236"/>
                    </a:ext>
                  </a:extLst>
                </a:gridCol>
                <a:gridCol w="822960">
                  <a:extLst>
                    <a:ext uri="{9D8B030D-6E8A-4147-A177-3AD203B41FA5}">
                      <a16:colId xmlns:a16="http://schemas.microsoft.com/office/drawing/2014/main" val="354777037"/>
                    </a:ext>
                  </a:extLst>
                </a:gridCol>
                <a:gridCol w="822960">
                  <a:extLst>
                    <a:ext uri="{9D8B030D-6E8A-4147-A177-3AD203B41FA5}">
                      <a16:colId xmlns:a16="http://schemas.microsoft.com/office/drawing/2014/main" val="2947728221"/>
                    </a:ext>
                  </a:extLst>
                </a:gridCol>
                <a:gridCol w="822960">
                  <a:extLst>
                    <a:ext uri="{9D8B030D-6E8A-4147-A177-3AD203B41FA5}">
                      <a16:colId xmlns:a16="http://schemas.microsoft.com/office/drawing/2014/main" val="330575163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594780296"/>
                  </a:ext>
                </a:extLst>
              </a:tr>
              <a:tr h="370840">
                <a:tc>
                  <a:txBody>
                    <a:bodyPr/>
                    <a:lstStyle/>
                    <a:p>
                      <a:r>
                        <a:rPr lang="de-DE" sz="1000" b="1"/>
                        <a:t>**** Hotel Winzer Wellness und Kuscheln</a:t>
                      </a:r>
                      <a:r>
                        <a:rPr lang="de-DE" sz="1000"/>
                        <a:t> got a post by </a:t>
                      </a:r>
                      <a:r>
                        <a:rPr lang="de-DE" sz="1000" b="1"/>
                        <a:t>Katharina Zottel - 2017-09-12 18:53:36</a:t>
                      </a:r>
                      <a:r>
                        <a:rPr lang="de-DE" sz="1000"/>
                        <a:t>
Wir kommen nochmal waren schon bei euch freu mich schon so sehr !!</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209096924"/>
                  </a:ext>
                </a:extLst>
              </a:tr>
              <a:tr h="370840">
                <a:tc>
                  <a:txBody>
                    <a:bodyPr/>
                    <a:lstStyle/>
                    <a:p>
                      <a:r>
                        <a:rPr lang="de-DE" sz="1000" b="1"/>
                        <a:t>**** Hotel Winzer Wellness und Kuscheln</a:t>
                      </a:r>
                      <a:r>
                        <a:rPr lang="de-DE" sz="1000"/>
                        <a:t> got a post by </a:t>
                      </a:r>
                      <a:r>
                        <a:rPr lang="de-DE" sz="1000" b="1"/>
                        <a:t>Christian Höller - 2017-09-11 12:30:05</a:t>
                      </a:r>
                      <a:r>
                        <a:rPr lang="de-DE" sz="1000"/>
                        <a:t>
Wollten zum Geburtstag meiner Frau Frühstücken gehen.Wir wurden  aber auf Grund der Kinder im alter unter 4 Jahren abgelehnt.  Das nenne ich mal Wohlfühlhotel.....sowas habe ich überhaupt noch nie erlebt.</a:t>
                      </a:r>
                      <a:endParaRPr lang="en-US" sz="1000"/>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Status</a:t>
                      </a:r>
                    </a:p>
                  </a:txBody>
                  <a:tcPr/>
                </a:tc>
                <a:tc>
                  <a:txBody>
                    <a:bodyPr/>
                    <a:lstStyle/>
                    <a:p>
                      <a:r>
                        <a:rPr lang="en-US" sz="1000"/>
                        <a:t>09/11/2017 14:33:40</a:t>
                      </a:r>
                    </a:p>
                  </a:txBody>
                  <a:tcPr/>
                </a:tc>
                <a:extLst>
                  <a:ext uri="{0D108BD9-81ED-4DB2-BD59-A6C34878D82A}">
                    <a16:rowId xmlns:a16="http://schemas.microsoft.com/office/drawing/2014/main" val="3608671862"/>
                  </a:ext>
                </a:extLst>
              </a:tr>
            </a:tbl>
          </a:graphicData>
        </a:graphic>
      </p:graphicFrame>
      <p:sp>
        <p:nvSpPr>
          <p:cNvPr id="4" name="Text Placeholder 3">
            <a:extLst>
              <a:ext uri="{FF2B5EF4-FFF2-40B4-BE49-F238E27FC236}">
                <a16:creationId xmlns:a16="http://schemas.microsoft.com/office/drawing/2014/main" id="{FCF7576D-2CEC-4F0E-A684-52774DB81E7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704741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BD4AF-8ECF-4EE1-AB2A-1E31EBD9935D}"/>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B166617B-A150-482F-A8FC-489DE854B871}"/>
              </a:ext>
            </a:extLst>
          </p:cNvPr>
          <p:cNvGraphicFramePr>
            <a:graphicFrameLocks noGrp="1"/>
          </p:cNvGraphicFramePr>
          <p:nvPr>
            <p:ph type="chart" sz="quarter" idx="13"/>
            <p:extLst>
              <p:ext uri="{D42A27DB-BD31-4B8C-83A1-F6EECF244321}">
                <p14:modId xmlns:p14="http://schemas.microsoft.com/office/powerpoint/2010/main" val="545650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D385FF-97AD-45B0-9C37-3A27A526EEA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313F181-537F-4C52-8E16-F6677067C0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578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6EF00-E6D3-4E69-9FFE-3979EE7895D4}"/>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26BDF242-5890-4EBA-817D-B24E699E7112}"/>
              </a:ext>
            </a:extLst>
          </p:cNvPr>
          <p:cNvGraphicFramePr>
            <a:graphicFrameLocks noGrp="1"/>
          </p:cNvGraphicFramePr>
          <p:nvPr>
            <p:ph type="tbl" sz="quarter" idx="13"/>
            <p:extLst>
              <p:ext uri="{D42A27DB-BD31-4B8C-83A1-F6EECF244321}">
                <p14:modId xmlns:p14="http://schemas.microsoft.com/office/powerpoint/2010/main" val="2426296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83158878"/>
                    </a:ext>
                  </a:extLst>
                </a:gridCol>
                <a:gridCol w="2468880">
                  <a:extLst>
                    <a:ext uri="{9D8B030D-6E8A-4147-A177-3AD203B41FA5}">
                      <a16:colId xmlns:a16="http://schemas.microsoft.com/office/drawing/2014/main" val="686910047"/>
                    </a:ext>
                  </a:extLst>
                </a:gridCol>
                <a:gridCol w="822960">
                  <a:extLst>
                    <a:ext uri="{9D8B030D-6E8A-4147-A177-3AD203B41FA5}">
                      <a16:colId xmlns:a16="http://schemas.microsoft.com/office/drawing/2014/main" val="2909293183"/>
                    </a:ext>
                  </a:extLst>
                </a:gridCol>
                <a:gridCol w="822960">
                  <a:extLst>
                    <a:ext uri="{9D8B030D-6E8A-4147-A177-3AD203B41FA5}">
                      <a16:colId xmlns:a16="http://schemas.microsoft.com/office/drawing/2014/main" val="485165848"/>
                    </a:ext>
                  </a:extLst>
                </a:gridCol>
                <a:gridCol w="822960">
                  <a:extLst>
                    <a:ext uri="{9D8B030D-6E8A-4147-A177-3AD203B41FA5}">
                      <a16:colId xmlns:a16="http://schemas.microsoft.com/office/drawing/2014/main" val="3012061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6077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Machtlinger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24965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Kathrin Buder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3664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Franziska Gratzl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6544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 Werkstetter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1087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Höller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22214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Mirijam Klotz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7935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3234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Marion Simon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32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2673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Anne Josephine Ploß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26694181"/>
                  </a:ext>
                </a:extLst>
              </a:tr>
            </a:tbl>
          </a:graphicData>
        </a:graphic>
      </p:graphicFrame>
      <p:sp>
        <p:nvSpPr>
          <p:cNvPr id="4" name="Text Placeholder 3">
            <a:extLst>
              <a:ext uri="{FF2B5EF4-FFF2-40B4-BE49-F238E27FC236}">
                <a16:creationId xmlns:a16="http://schemas.microsoft.com/office/drawing/2014/main" id="{D599C766-12A8-4B10-9A2F-1F91DD11748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25534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8FBCF-1C7C-4560-92C8-463560FA545B}"/>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2793AD94-7921-489C-A247-3946C3EF7A2E}"/>
              </a:ext>
            </a:extLst>
          </p:cNvPr>
          <p:cNvGraphicFramePr>
            <a:graphicFrameLocks noGrp="1"/>
          </p:cNvGraphicFramePr>
          <p:nvPr>
            <p:ph type="tbl" sz="quarter" idx="13"/>
            <p:extLst>
              <p:ext uri="{D42A27DB-BD31-4B8C-83A1-F6EECF244321}">
                <p14:modId xmlns:p14="http://schemas.microsoft.com/office/powerpoint/2010/main" val="229010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6700890"/>
                    </a:ext>
                  </a:extLst>
                </a:gridCol>
                <a:gridCol w="2468880">
                  <a:extLst>
                    <a:ext uri="{9D8B030D-6E8A-4147-A177-3AD203B41FA5}">
                      <a16:colId xmlns:a16="http://schemas.microsoft.com/office/drawing/2014/main" val="1279908850"/>
                    </a:ext>
                  </a:extLst>
                </a:gridCol>
                <a:gridCol w="822960">
                  <a:extLst>
                    <a:ext uri="{9D8B030D-6E8A-4147-A177-3AD203B41FA5}">
                      <a16:colId xmlns:a16="http://schemas.microsoft.com/office/drawing/2014/main" val="2803345487"/>
                    </a:ext>
                  </a:extLst>
                </a:gridCol>
                <a:gridCol w="822960">
                  <a:extLst>
                    <a:ext uri="{9D8B030D-6E8A-4147-A177-3AD203B41FA5}">
                      <a16:colId xmlns:a16="http://schemas.microsoft.com/office/drawing/2014/main" val="2197527616"/>
                    </a:ext>
                  </a:extLst>
                </a:gridCol>
                <a:gridCol w="822960">
                  <a:extLst>
                    <a:ext uri="{9D8B030D-6E8A-4147-A177-3AD203B41FA5}">
                      <a16:colId xmlns:a16="http://schemas.microsoft.com/office/drawing/2014/main" val="3218515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53236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Ingrid Schmalzer Huber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3954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Helly Chronic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4124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Krieger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8533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Kone Werndle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6584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Manuela Bär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6451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Katharina Sturmat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1691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 Than 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5306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Omer Bunda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8919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Obeth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7096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Kernl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69366437"/>
                  </a:ext>
                </a:extLst>
              </a:tr>
            </a:tbl>
          </a:graphicData>
        </a:graphic>
      </p:graphicFrame>
      <p:sp>
        <p:nvSpPr>
          <p:cNvPr id="4" name="Text Placeholder 3">
            <a:extLst>
              <a:ext uri="{FF2B5EF4-FFF2-40B4-BE49-F238E27FC236}">
                <a16:creationId xmlns:a16="http://schemas.microsoft.com/office/drawing/2014/main" id="{2FCF89C3-5C04-410D-87BB-0FF91C1A104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57095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C6C41-B9ED-4010-965C-CF3C4B8A7852}"/>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83F7153C-395B-4ADB-9170-F490DD3F8431}"/>
              </a:ext>
            </a:extLst>
          </p:cNvPr>
          <p:cNvGraphicFramePr>
            <a:graphicFrameLocks noGrp="1"/>
          </p:cNvGraphicFramePr>
          <p:nvPr>
            <p:ph type="tbl" sz="quarter" idx="13"/>
            <p:extLst>
              <p:ext uri="{D42A27DB-BD31-4B8C-83A1-F6EECF244321}">
                <p14:modId xmlns:p14="http://schemas.microsoft.com/office/powerpoint/2010/main" val="4094278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9964923"/>
                    </a:ext>
                  </a:extLst>
                </a:gridCol>
                <a:gridCol w="2468880">
                  <a:extLst>
                    <a:ext uri="{9D8B030D-6E8A-4147-A177-3AD203B41FA5}">
                      <a16:colId xmlns:a16="http://schemas.microsoft.com/office/drawing/2014/main" val="1398895295"/>
                    </a:ext>
                  </a:extLst>
                </a:gridCol>
                <a:gridCol w="822960">
                  <a:extLst>
                    <a:ext uri="{9D8B030D-6E8A-4147-A177-3AD203B41FA5}">
                      <a16:colId xmlns:a16="http://schemas.microsoft.com/office/drawing/2014/main" val="3563174095"/>
                    </a:ext>
                  </a:extLst>
                </a:gridCol>
                <a:gridCol w="822960">
                  <a:extLst>
                    <a:ext uri="{9D8B030D-6E8A-4147-A177-3AD203B41FA5}">
                      <a16:colId xmlns:a16="http://schemas.microsoft.com/office/drawing/2014/main" val="3487495768"/>
                    </a:ext>
                  </a:extLst>
                </a:gridCol>
                <a:gridCol w="822960">
                  <a:extLst>
                    <a:ext uri="{9D8B030D-6E8A-4147-A177-3AD203B41FA5}">
                      <a16:colId xmlns:a16="http://schemas.microsoft.com/office/drawing/2014/main" val="2869240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0224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Dine Weidacher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9399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Sto 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8410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Erika Juhász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36378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Martina Hausleitner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2442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Biljana Malinic-Strika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98891486"/>
                  </a:ext>
                </a:extLst>
              </a:tr>
            </a:tbl>
          </a:graphicData>
        </a:graphic>
      </p:graphicFrame>
      <p:sp>
        <p:nvSpPr>
          <p:cNvPr id="4" name="Text Placeholder 3">
            <a:extLst>
              <a:ext uri="{FF2B5EF4-FFF2-40B4-BE49-F238E27FC236}">
                <a16:creationId xmlns:a16="http://schemas.microsoft.com/office/drawing/2014/main" id="{D3A7FDD4-930F-4DA0-998F-C833351008A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52117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545A5-E13A-49B6-A22A-AF5763D9C7B8}"/>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4CF90687-2F05-4A6E-B9D1-C256AB63429B}"/>
              </a:ext>
            </a:extLst>
          </p:cNvPr>
          <p:cNvGraphicFramePr>
            <a:graphicFrameLocks noGrp="1"/>
          </p:cNvGraphicFramePr>
          <p:nvPr>
            <p:ph type="chart" sz="quarter" idx="13"/>
            <p:extLst>
              <p:ext uri="{D42A27DB-BD31-4B8C-83A1-F6EECF244321}">
                <p14:modId xmlns:p14="http://schemas.microsoft.com/office/powerpoint/2010/main" val="3673777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96EB59-5942-4350-AA9F-2ECF75C3663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0FBF77D-DBEB-4065-8C56-5070AD58D1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29156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1546-585C-4E27-B753-2BA1B4044E0C}"/>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64BB9FC5-5C00-4B13-AEAC-AADE05D0C887}"/>
              </a:ext>
            </a:extLst>
          </p:cNvPr>
          <p:cNvGraphicFramePr>
            <a:graphicFrameLocks noGrp="1"/>
          </p:cNvGraphicFramePr>
          <p:nvPr>
            <p:ph type="chart" sz="quarter" idx="13"/>
            <p:extLst>
              <p:ext uri="{D42A27DB-BD31-4B8C-83A1-F6EECF244321}">
                <p14:modId xmlns:p14="http://schemas.microsoft.com/office/powerpoint/2010/main" val="3326458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806BB3-3BEF-4045-BB79-4DBC4B83917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1F685C5-E542-46F9-ABAE-6B504D512D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8429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B56D1-0A6B-4A52-95A2-09B98F0A37FA}"/>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11368E40-8279-47DC-AF00-0FE7030D864F}"/>
              </a:ext>
            </a:extLst>
          </p:cNvPr>
          <p:cNvGraphicFramePr>
            <a:graphicFrameLocks noGrp="1"/>
          </p:cNvGraphicFramePr>
          <p:nvPr>
            <p:ph type="chart" sz="quarter" idx="13"/>
            <p:extLst>
              <p:ext uri="{D42A27DB-BD31-4B8C-83A1-F6EECF244321}">
                <p14:modId xmlns:p14="http://schemas.microsoft.com/office/powerpoint/2010/main" val="734932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48A06-7B93-4D32-8A4C-E774F03FDE5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9DA33BC-00C5-4D2F-979F-D697A52C00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6063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C0BE2-23CC-44AD-927A-A370D8417FAD}"/>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EF141D46-ECD5-4252-8481-CA7D8F2145D0}"/>
              </a:ext>
            </a:extLst>
          </p:cNvPr>
          <p:cNvGraphicFramePr>
            <a:graphicFrameLocks noGrp="1"/>
          </p:cNvGraphicFramePr>
          <p:nvPr>
            <p:ph type="chart" sz="quarter" idx="13"/>
            <p:extLst>
              <p:ext uri="{D42A27DB-BD31-4B8C-83A1-F6EECF244321}">
                <p14:modId xmlns:p14="http://schemas.microsoft.com/office/powerpoint/2010/main" val="2191533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8AF3E3-8C77-48AD-BD8B-E063953D2F4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6D7359D-90D5-46CC-8094-00452E6E35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2855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030B6-5DFC-4D29-9394-3F1B68597D14}"/>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8F3B2272-AD80-4CD6-9A1D-BF402CDBEAB4}"/>
              </a:ext>
            </a:extLst>
          </p:cNvPr>
          <p:cNvGraphicFramePr>
            <a:graphicFrameLocks noGrp="1"/>
          </p:cNvGraphicFramePr>
          <p:nvPr>
            <p:ph type="chart" sz="quarter" idx="13"/>
            <p:extLst>
              <p:ext uri="{D42A27DB-BD31-4B8C-83A1-F6EECF244321}">
                <p14:modId xmlns:p14="http://schemas.microsoft.com/office/powerpoint/2010/main" val="2798433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A04112-8CD4-4EFB-B17F-5901F70AD33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D3ED131-B961-4535-8CB4-82C7259F14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6832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8CF0F-B475-4118-A04F-95ECEA314DC9}"/>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30111A19-DED5-4ABB-8582-0460FCC84773}"/>
              </a:ext>
            </a:extLst>
          </p:cNvPr>
          <p:cNvGraphicFramePr>
            <a:graphicFrameLocks noGrp="1"/>
          </p:cNvGraphicFramePr>
          <p:nvPr>
            <p:ph type="chart" sz="quarter" idx="13"/>
            <p:extLst>
              <p:ext uri="{D42A27DB-BD31-4B8C-83A1-F6EECF244321}">
                <p14:modId xmlns:p14="http://schemas.microsoft.com/office/powerpoint/2010/main" val="2616342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0E2756-9992-4EA8-AC83-DE64C39D36FD}"/>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85AD2DF-328E-42F8-BA70-38F44E2869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259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7B859-D697-4FB6-95E7-5595987162F9}"/>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F9B3C412-DE1E-4A02-B96E-82349A38A305}"/>
              </a:ext>
            </a:extLst>
          </p:cNvPr>
          <p:cNvGraphicFramePr>
            <a:graphicFrameLocks noGrp="1"/>
          </p:cNvGraphicFramePr>
          <p:nvPr>
            <p:ph type="tbl" sz="quarter" idx="13"/>
            <p:extLst>
              <p:ext uri="{D42A27DB-BD31-4B8C-83A1-F6EECF244321}">
                <p14:modId xmlns:p14="http://schemas.microsoft.com/office/powerpoint/2010/main" val="304274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43783455"/>
                    </a:ext>
                  </a:extLst>
                </a:gridCol>
                <a:gridCol w="2057400">
                  <a:extLst>
                    <a:ext uri="{9D8B030D-6E8A-4147-A177-3AD203B41FA5}">
                      <a16:colId xmlns:a16="http://schemas.microsoft.com/office/drawing/2014/main" val="647388372"/>
                    </a:ext>
                  </a:extLst>
                </a:gridCol>
                <a:gridCol w="822960">
                  <a:extLst>
                    <a:ext uri="{9D8B030D-6E8A-4147-A177-3AD203B41FA5}">
                      <a16:colId xmlns:a16="http://schemas.microsoft.com/office/drawing/2014/main" val="1772838010"/>
                    </a:ext>
                  </a:extLst>
                </a:gridCol>
                <a:gridCol w="1234440">
                  <a:extLst>
                    <a:ext uri="{9D8B030D-6E8A-4147-A177-3AD203B41FA5}">
                      <a16:colId xmlns:a16="http://schemas.microsoft.com/office/drawing/2014/main" val="1058224178"/>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4204350788"/>
                  </a:ext>
                </a:extLst>
              </a:tr>
              <a:tr h="370840">
                <a:tc>
                  <a:txBody>
                    <a:bodyPr/>
                    <a:lstStyle/>
                    <a:p>
                      <a:r>
                        <a:rPr lang="en-US" sz="1000" b="1"/>
                        <a:t>Mark's New York Bar</a:t>
                      </a:r>
                      <a:r>
                        <a:rPr lang="en-US" sz="1000"/>
                        <a:t> got a message by </a:t>
                      </a:r>
                      <a:r>
                        <a:rPr lang="en-US" sz="1000" b="1"/>
                        <a:t>Thomas Klein - 2017-09-21 17:38:38</a:t>
                      </a:r>
                      <a:r>
                        <a:rPr lang="en-US" sz="1000"/>
                        <a:t>
</a:t>
                      </a:r>
                    </a:p>
                  </a:txBody>
                  <a:tcPr/>
                </a:tc>
                <a:tc>
                  <a:txBody>
                    <a:bodyPr/>
                    <a:lstStyle/>
                    <a:p>
                      <a:r>
                        <a:rPr lang="de-DE" sz="1000"/>
                        <a:t>Hallo Thomas!
Ja, klar! Bei uns ist jeder willkommen - egal ob Hotelgast oder nur Gast in Mark's New York Bar :-)
Wir würden uns sehr über deinen Besuch freuen!
Liebe Grüße!</a:t>
                      </a:r>
                      <a:endParaRPr lang="en-US" sz="1000"/>
                    </a:p>
                  </a:txBody>
                  <a:tcPr/>
                </a:tc>
                <a:tc>
                  <a:txBody>
                    <a:bodyPr/>
                    <a:lstStyle/>
                    <a:p>
                      <a:r>
                        <a:rPr lang="en-US" sz="1000"/>
                        <a:t>2</a:t>
                      </a:r>
                    </a:p>
                  </a:txBody>
                  <a:tcPr/>
                </a:tc>
                <a:tc>
                  <a:txBody>
                    <a:bodyPr/>
                    <a:lstStyle/>
                    <a:p>
                      <a:r>
                        <a:rPr lang="en-US" sz="1000"/>
                        <a:t>09/28/2017 07:47:39</a:t>
                      </a:r>
                    </a:p>
                  </a:txBody>
                  <a:tcPr/>
                </a:tc>
                <a:extLst>
                  <a:ext uri="{0D108BD9-81ED-4DB2-BD59-A6C34878D82A}">
                    <a16:rowId xmlns:a16="http://schemas.microsoft.com/office/drawing/2014/main" val="2230480642"/>
                  </a:ext>
                </a:extLst>
              </a:tr>
            </a:tbl>
          </a:graphicData>
        </a:graphic>
      </p:graphicFrame>
      <p:sp>
        <p:nvSpPr>
          <p:cNvPr id="4" name="Text Placeholder 3">
            <a:extLst>
              <a:ext uri="{FF2B5EF4-FFF2-40B4-BE49-F238E27FC236}">
                <a16:creationId xmlns:a16="http://schemas.microsoft.com/office/drawing/2014/main" id="{2B6B06C7-C39D-4563-B67A-06D6729D3A7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89295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2ED8D-5951-4850-854F-053E873B9DB7}"/>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45C18324-4BC6-4E0F-936C-0EE805D502F8}"/>
              </a:ext>
            </a:extLst>
          </p:cNvPr>
          <p:cNvGraphicFramePr>
            <a:graphicFrameLocks noGrp="1"/>
          </p:cNvGraphicFramePr>
          <p:nvPr>
            <p:ph type="chart" sz="quarter" idx="13"/>
            <p:extLst>
              <p:ext uri="{D42A27DB-BD31-4B8C-83A1-F6EECF244321}">
                <p14:modId xmlns:p14="http://schemas.microsoft.com/office/powerpoint/2010/main" val="2364990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D10F75-3A02-4ED4-BD4F-00BF02900A2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B81AE5DB-7D45-4081-98EA-6BFAE5E129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30389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672A7-0DDF-4F4B-9E20-5939272B9A14}"/>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B04970CC-CA25-44CF-8B2F-40048C403E66}"/>
              </a:ext>
            </a:extLst>
          </p:cNvPr>
          <p:cNvGraphicFramePr>
            <a:graphicFrameLocks noGrp="1"/>
          </p:cNvGraphicFramePr>
          <p:nvPr>
            <p:ph type="tbl" sz="quarter" idx="13"/>
            <p:extLst>
              <p:ext uri="{D42A27DB-BD31-4B8C-83A1-F6EECF244321}">
                <p14:modId xmlns:p14="http://schemas.microsoft.com/office/powerpoint/2010/main" val="2603510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9764186"/>
                    </a:ext>
                  </a:extLst>
                </a:gridCol>
                <a:gridCol w="2468880">
                  <a:extLst>
                    <a:ext uri="{9D8B030D-6E8A-4147-A177-3AD203B41FA5}">
                      <a16:colId xmlns:a16="http://schemas.microsoft.com/office/drawing/2014/main" val="1276585764"/>
                    </a:ext>
                  </a:extLst>
                </a:gridCol>
                <a:gridCol w="2468880">
                  <a:extLst>
                    <a:ext uri="{9D8B030D-6E8A-4147-A177-3AD203B41FA5}">
                      <a16:colId xmlns:a16="http://schemas.microsoft.com/office/drawing/2014/main" val="315653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26884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43083</a:t>
                      </a:r>
                    </a:p>
                  </a:txBody>
                  <a:tcPr/>
                </a:tc>
                <a:extLst>
                  <a:ext uri="{0D108BD9-81ED-4DB2-BD59-A6C34878D82A}">
                    <a16:rowId xmlns:a16="http://schemas.microsoft.com/office/drawing/2014/main" val="250099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53308</a:t>
                      </a:r>
                    </a:p>
                  </a:txBody>
                  <a:tcPr/>
                </a:tc>
                <a:extLst>
                  <a:ext uri="{0D108BD9-81ED-4DB2-BD59-A6C34878D82A}">
                    <a16:rowId xmlns:a16="http://schemas.microsoft.com/office/drawing/2014/main" val="415429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36954</a:t>
                      </a:r>
                    </a:p>
                  </a:txBody>
                  <a:tcPr/>
                </a:tc>
                <a:extLst>
                  <a:ext uri="{0D108BD9-81ED-4DB2-BD59-A6C34878D82A}">
                    <a16:rowId xmlns:a16="http://schemas.microsoft.com/office/drawing/2014/main" val="72946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37862</a:t>
                      </a:r>
                    </a:p>
                  </a:txBody>
                  <a:tcPr/>
                </a:tc>
                <a:extLst>
                  <a:ext uri="{0D108BD9-81ED-4DB2-BD59-A6C34878D82A}">
                    <a16:rowId xmlns:a16="http://schemas.microsoft.com/office/drawing/2014/main" val="296570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22055</a:t>
                      </a:r>
                    </a:p>
                  </a:txBody>
                  <a:tcPr/>
                </a:tc>
                <a:extLst>
                  <a:ext uri="{0D108BD9-81ED-4DB2-BD59-A6C34878D82A}">
                    <a16:rowId xmlns:a16="http://schemas.microsoft.com/office/drawing/2014/main" val="249782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20413</a:t>
                      </a:r>
                    </a:p>
                  </a:txBody>
                  <a:tcPr/>
                </a:tc>
                <a:extLst>
                  <a:ext uri="{0D108BD9-81ED-4DB2-BD59-A6C34878D82A}">
                    <a16:rowId xmlns:a16="http://schemas.microsoft.com/office/drawing/2014/main" val="303271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36228</a:t>
                      </a:r>
                    </a:p>
                  </a:txBody>
                  <a:tcPr/>
                </a:tc>
                <a:extLst>
                  <a:ext uri="{0D108BD9-81ED-4DB2-BD59-A6C34878D82A}">
                    <a16:rowId xmlns:a16="http://schemas.microsoft.com/office/drawing/2014/main" val="66563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32155</a:t>
                      </a:r>
                    </a:p>
                  </a:txBody>
                  <a:tcPr/>
                </a:tc>
                <a:extLst>
                  <a:ext uri="{0D108BD9-81ED-4DB2-BD59-A6C34878D82A}">
                    <a16:rowId xmlns:a16="http://schemas.microsoft.com/office/drawing/2014/main" val="245986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21567</a:t>
                      </a:r>
                    </a:p>
                  </a:txBody>
                  <a:tcPr/>
                </a:tc>
                <a:extLst>
                  <a:ext uri="{0D108BD9-81ED-4DB2-BD59-A6C34878D82A}">
                    <a16:rowId xmlns:a16="http://schemas.microsoft.com/office/drawing/2014/main" val="109678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21800</a:t>
                      </a:r>
                    </a:p>
                  </a:txBody>
                  <a:tcPr/>
                </a:tc>
                <a:extLst>
                  <a:ext uri="{0D108BD9-81ED-4DB2-BD59-A6C34878D82A}">
                    <a16:rowId xmlns:a16="http://schemas.microsoft.com/office/drawing/2014/main" val="1276322519"/>
                  </a:ext>
                </a:extLst>
              </a:tr>
            </a:tbl>
          </a:graphicData>
        </a:graphic>
      </p:graphicFrame>
      <p:sp>
        <p:nvSpPr>
          <p:cNvPr id="4" name="Text Placeholder 3">
            <a:extLst>
              <a:ext uri="{FF2B5EF4-FFF2-40B4-BE49-F238E27FC236}">
                <a16:creationId xmlns:a16="http://schemas.microsoft.com/office/drawing/2014/main" id="{4C686759-BE0C-4A0C-910E-5C26B3C7A34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132875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A7985-2677-4260-B029-B318012D032E}"/>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D83D067A-1D60-4779-B990-0B2AAF5F19E9}"/>
              </a:ext>
            </a:extLst>
          </p:cNvPr>
          <p:cNvGraphicFramePr>
            <a:graphicFrameLocks noGrp="1"/>
          </p:cNvGraphicFramePr>
          <p:nvPr>
            <p:ph type="tbl" sz="quarter" idx="13"/>
            <p:extLst>
              <p:ext uri="{D42A27DB-BD31-4B8C-83A1-F6EECF244321}">
                <p14:modId xmlns:p14="http://schemas.microsoft.com/office/powerpoint/2010/main" val="2367994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1422096"/>
                    </a:ext>
                  </a:extLst>
                </a:gridCol>
                <a:gridCol w="2468880">
                  <a:extLst>
                    <a:ext uri="{9D8B030D-6E8A-4147-A177-3AD203B41FA5}">
                      <a16:colId xmlns:a16="http://schemas.microsoft.com/office/drawing/2014/main" val="2211746857"/>
                    </a:ext>
                  </a:extLst>
                </a:gridCol>
                <a:gridCol w="2468880">
                  <a:extLst>
                    <a:ext uri="{9D8B030D-6E8A-4147-A177-3AD203B41FA5}">
                      <a16:colId xmlns:a16="http://schemas.microsoft.com/office/drawing/2014/main" val="1981145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8369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a:t>
                      </a:r>
                    </a:p>
                  </a:txBody>
                  <a:tcPr/>
                </a:tc>
                <a:extLst>
                  <a:ext uri="{0D108BD9-81ED-4DB2-BD59-A6C34878D82A}">
                    <a16:rowId xmlns:a16="http://schemas.microsoft.com/office/drawing/2014/main" val="118945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21789</a:t>
                      </a:r>
                    </a:p>
                  </a:txBody>
                  <a:tcPr/>
                </a:tc>
                <a:extLst>
                  <a:ext uri="{0D108BD9-81ED-4DB2-BD59-A6C34878D82A}">
                    <a16:rowId xmlns:a16="http://schemas.microsoft.com/office/drawing/2014/main" val="398511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20163</a:t>
                      </a:r>
                    </a:p>
                  </a:txBody>
                  <a:tcPr/>
                </a:tc>
                <a:extLst>
                  <a:ext uri="{0D108BD9-81ED-4DB2-BD59-A6C34878D82A}">
                    <a16:rowId xmlns:a16="http://schemas.microsoft.com/office/drawing/2014/main" val="244927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25430</a:t>
                      </a:r>
                    </a:p>
                  </a:txBody>
                  <a:tcPr/>
                </a:tc>
                <a:extLst>
                  <a:ext uri="{0D108BD9-81ED-4DB2-BD59-A6C34878D82A}">
                    <a16:rowId xmlns:a16="http://schemas.microsoft.com/office/drawing/2014/main" val="295861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20372</a:t>
                      </a:r>
                    </a:p>
                  </a:txBody>
                  <a:tcPr/>
                </a:tc>
                <a:extLst>
                  <a:ext uri="{0D108BD9-81ED-4DB2-BD59-A6C34878D82A}">
                    <a16:rowId xmlns:a16="http://schemas.microsoft.com/office/drawing/2014/main" val="403018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19503</a:t>
                      </a:r>
                    </a:p>
                  </a:txBody>
                  <a:tcPr/>
                </a:tc>
                <a:extLst>
                  <a:ext uri="{0D108BD9-81ED-4DB2-BD59-A6C34878D82A}">
                    <a16:rowId xmlns:a16="http://schemas.microsoft.com/office/drawing/2014/main" val="88331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30276</a:t>
                      </a:r>
                    </a:p>
                  </a:txBody>
                  <a:tcPr/>
                </a:tc>
                <a:extLst>
                  <a:ext uri="{0D108BD9-81ED-4DB2-BD59-A6C34878D82A}">
                    <a16:rowId xmlns:a16="http://schemas.microsoft.com/office/drawing/2014/main" val="162752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14144</a:t>
                      </a:r>
                    </a:p>
                  </a:txBody>
                  <a:tcPr/>
                </a:tc>
                <a:extLst>
                  <a:ext uri="{0D108BD9-81ED-4DB2-BD59-A6C34878D82A}">
                    <a16:rowId xmlns:a16="http://schemas.microsoft.com/office/drawing/2014/main" val="113147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13520</a:t>
                      </a:r>
                    </a:p>
                  </a:txBody>
                  <a:tcPr/>
                </a:tc>
                <a:extLst>
                  <a:ext uri="{0D108BD9-81ED-4DB2-BD59-A6C34878D82A}">
                    <a16:rowId xmlns:a16="http://schemas.microsoft.com/office/drawing/2014/main" val="195376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12587</a:t>
                      </a:r>
                    </a:p>
                  </a:txBody>
                  <a:tcPr/>
                </a:tc>
                <a:extLst>
                  <a:ext uri="{0D108BD9-81ED-4DB2-BD59-A6C34878D82A}">
                    <a16:rowId xmlns:a16="http://schemas.microsoft.com/office/drawing/2014/main" val="2617732830"/>
                  </a:ext>
                </a:extLst>
              </a:tr>
            </a:tbl>
          </a:graphicData>
        </a:graphic>
      </p:graphicFrame>
      <p:sp>
        <p:nvSpPr>
          <p:cNvPr id="4" name="Text Placeholder 3">
            <a:extLst>
              <a:ext uri="{FF2B5EF4-FFF2-40B4-BE49-F238E27FC236}">
                <a16:creationId xmlns:a16="http://schemas.microsoft.com/office/drawing/2014/main" id="{5B9805CA-CD74-4052-BA03-0D7E5700EBC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400580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09E1D-26CF-4445-9ECB-94DB96CD8385}"/>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60209248-EE5F-4544-AD17-70B998CEAFD3}"/>
              </a:ext>
            </a:extLst>
          </p:cNvPr>
          <p:cNvGraphicFramePr>
            <a:graphicFrameLocks noGrp="1"/>
          </p:cNvGraphicFramePr>
          <p:nvPr>
            <p:ph type="tbl" sz="quarter" idx="13"/>
            <p:extLst>
              <p:ext uri="{D42A27DB-BD31-4B8C-83A1-F6EECF244321}">
                <p14:modId xmlns:p14="http://schemas.microsoft.com/office/powerpoint/2010/main" val="141454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70733302"/>
                    </a:ext>
                  </a:extLst>
                </a:gridCol>
                <a:gridCol w="2468880">
                  <a:extLst>
                    <a:ext uri="{9D8B030D-6E8A-4147-A177-3AD203B41FA5}">
                      <a16:colId xmlns:a16="http://schemas.microsoft.com/office/drawing/2014/main" val="2861001550"/>
                    </a:ext>
                  </a:extLst>
                </a:gridCol>
                <a:gridCol w="2468880">
                  <a:extLst>
                    <a:ext uri="{9D8B030D-6E8A-4147-A177-3AD203B41FA5}">
                      <a16:colId xmlns:a16="http://schemas.microsoft.com/office/drawing/2014/main" val="1021244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95422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11534</a:t>
                      </a:r>
                    </a:p>
                  </a:txBody>
                  <a:tcPr/>
                </a:tc>
                <a:extLst>
                  <a:ext uri="{0D108BD9-81ED-4DB2-BD59-A6C34878D82A}">
                    <a16:rowId xmlns:a16="http://schemas.microsoft.com/office/drawing/2014/main" val="102865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53754</a:t>
                      </a:r>
                    </a:p>
                  </a:txBody>
                  <a:tcPr/>
                </a:tc>
                <a:extLst>
                  <a:ext uri="{0D108BD9-81ED-4DB2-BD59-A6C34878D82A}">
                    <a16:rowId xmlns:a16="http://schemas.microsoft.com/office/drawing/2014/main" val="423961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19033</a:t>
                      </a:r>
                    </a:p>
                  </a:txBody>
                  <a:tcPr/>
                </a:tc>
                <a:extLst>
                  <a:ext uri="{0D108BD9-81ED-4DB2-BD59-A6C34878D82A}">
                    <a16:rowId xmlns:a16="http://schemas.microsoft.com/office/drawing/2014/main" val="147190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25731</a:t>
                      </a:r>
                    </a:p>
                  </a:txBody>
                  <a:tcPr/>
                </a:tc>
                <a:extLst>
                  <a:ext uri="{0D108BD9-81ED-4DB2-BD59-A6C34878D82A}">
                    <a16:rowId xmlns:a16="http://schemas.microsoft.com/office/drawing/2014/main" val="348754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15166</a:t>
                      </a:r>
                    </a:p>
                  </a:txBody>
                  <a:tcPr/>
                </a:tc>
                <a:extLst>
                  <a:ext uri="{0D108BD9-81ED-4DB2-BD59-A6C34878D82A}">
                    <a16:rowId xmlns:a16="http://schemas.microsoft.com/office/drawing/2014/main" val="3305976053"/>
                  </a:ext>
                </a:extLst>
              </a:tr>
            </a:tbl>
          </a:graphicData>
        </a:graphic>
      </p:graphicFrame>
      <p:sp>
        <p:nvSpPr>
          <p:cNvPr id="4" name="Text Placeholder 3">
            <a:extLst>
              <a:ext uri="{FF2B5EF4-FFF2-40B4-BE49-F238E27FC236}">
                <a16:creationId xmlns:a16="http://schemas.microsoft.com/office/drawing/2014/main" id="{F98F0085-1424-4322-8EFC-FAF3A2FA28F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18489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96A7F-3BEC-4EF3-92F9-A5C95ADA87F1}"/>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6F5A4A1C-F2DE-405C-B1B9-B340069765CC}"/>
              </a:ext>
            </a:extLst>
          </p:cNvPr>
          <p:cNvGraphicFramePr>
            <a:graphicFrameLocks noGrp="1"/>
          </p:cNvGraphicFramePr>
          <p:nvPr>
            <p:ph type="tbl" sz="quarter" idx="13"/>
            <p:extLst>
              <p:ext uri="{D42A27DB-BD31-4B8C-83A1-F6EECF244321}">
                <p14:modId xmlns:p14="http://schemas.microsoft.com/office/powerpoint/2010/main" val="1620552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179233"/>
                    </a:ext>
                  </a:extLst>
                </a:gridCol>
                <a:gridCol w="2468880">
                  <a:extLst>
                    <a:ext uri="{9D8B030D-6E8A-4147-A177-3AD203B41FA5}">
                      <a16:colId xmlns:a16="http://schemas.microsoft.com/office/drawing/2014/main" val="494824141"/>
                    </a:ext>
                  </a:extLst>
                </a:gridCol>
                <a:gridCol w="2468880">
                  <a:extLst>
                    <a:ext uri="{9D8B030D-6E8A-4147-A177-3AD203B41FA5}">
                      <a16:colId xmlns:a16="http://schemas.microsoft.com/office/drawing/2014/main" val="3668145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2636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23097</a:t>
                      </a:r>
                    </a:p>
                  </a:txBody>
                  <a:tcPr/>
                </a:tc>
                <a:extLst>
                  <a:ext uri="{0D108BD9-81ED-4DB2-BD59-A6C34878D82A}">
                    <a16:rowId xmlns:a16="http://schemas.microsoft.com/office/drawing/2014/main" val="291110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24167</a:t>
                      </a:r>
                    </a:p>
                  </a:txBody>
                  <a:tcPr/>
                </a:tc>
                <a:extLst>
                  <a:ext uri="{0D108BD9-81ED-4DB2-BD59-A6C34878D82A}">
                    <a16:rowId xmlns:a16="http://schemas.microsoft.com/office/drawing/2014/main" val="7120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20981</a:t>
                      </a:r>
                    </a:p>
                  </a:txBody>
                  <a:tcPr/>
                </a:tc>
                <a:extLst>
                  <a:ext uri="{0D108BD9-81ED-4DB2-BD59-A6C34878D82A}">
                    <a16:rowId xmlns:a16="http://schemas.microsoft.com/office/drawing/2014/main" val="211845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21689</a:t>
                      </a:r>
                    </a:p>
                  </a:txBody>
                  <a:tcPr/>
                </a:tc>
                <a:extLst>
                  <a:ext uri="{0D108BD9-81ED-4DB2-BD59-A6C34878D82A}">
                    <a16:rowId xmlns:a16="http://schemas.microsoft.com/office/drawing/2014/main" val="137345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17380</a:t>
                      </a:r>
                    </a:p>
                  </a:txBody>
                  <a:tcPr/>
                </a:tc>
                <a:extLst>
                  <a:ext uri="{0D108BD9-81ED-4DB2-BD59-A6C34878D82A}">
                    <a16:rowId xmlns:a16="http://schemas.microsoft.com/office/drawing/2014/main" val="911768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15954</a:t>
                      </a:r>
                    </a:p>
                  </a:txBody>
                  <a:tcPr/>
                </a:tc>
                <a:extLst>
                  <a:ext uri="{0D108BD9-81ED-4DB2-BD59-A6C34878D82A}">
                    <a16:rowId xmlns:a16="http://schemas.microsoft.com/office/drawing/2014/main" val="91791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22114</a:t>
                      </a:r>
                    </a:p>
                  </a:txBody>
                  <a:tcPr/>
                </a:tc>
                <a:extLst>
                  <a:ext uri="{0D108BD9-81ED-4DB2-BD59-A6C34878D82A}">
                    <a16:rowId xmlns:a16="http://schemas.microsoft.com/office/drawing/2014/main" val="2015831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19849</a:t>
                      </a:r>
                    </a:p>
                  </a:txBody>
                  <a:tcPr/>
                </a:tc>
                <a:extLst>
                  <a:ext uri="{0D108BD9-81ED-4DB2-BD59-A6C34878D82A}">
                    <a16:rowId xmlns:a16="http://schemas.microsoft.com/office/drawing/2014/main" val="3063350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16483</a:t>
                      </a:r>
                    </a:p>
                  </a:txBody>
                  <a:tcPr/>
                </a:tc>
                <a:extLst>
                  <a:ext uri="{0D108BD9-81ED-4DB2-BD59-A6C34878D82A}">
                    <a16:rowId xmlns:a16="http://schemas.microsoft.com/office/drawing/2014/main" val="385081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17501</a:t>
                      </a:r>
                    </a:p>
                  </a:txBody>
                  <a:tcPr/>
                </a:tc>
                <a:extLst>
                  <a:ext uri="{0D108BD9-81ED-4DB2-BD59-A6C34878D82A}">
                    <a16:rowId xmlns:a16="http://schemas.microsoft.com/office/drawing/2014/main" val="3778337706"/>
                  </a:ext>
                </a:extLst>
              </a:tr>
            </a:tbl>
          </a:graphicData>
        </a:graphic>
      </p:graphicFrame>
      <p:sp>
        <p:nvSpPr>
          <p:cNvPr id="4" name="Text Placeholder 3">
            <a:extLst>
              <a:ext uri="{FF2B5EF4-FFF2-40B4-BE49-F238E27FC236}">
                <a16:creationId xmlns:a16="http://schemas.microsoft.com/office/drawing/2014/main" id="{2F8BDC08-D628-4EA3-A194-9CC79D75D32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85450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D483A-9AE9-4440-A9DA-4D6C0F14A132}"/>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8D482141-4A2C-4D13-B452-6AEDDB88B814}"/>
              </a:ext>
            </a:extLst>
          </p:cNvPr>
          <p:cNvGraphicFramePr>
            <a:graphicFrameLocks noGrp="1"/>
          </p:cNvGraphicFramePr>
          <p:nvPr>
            <p:ph type="tbl" sz="quarter" idx="13"/>
            <p:extLst>
              <p:ext uri="{D42A27DB-BD31-4B8C-83A1-F6EECF244321}">
                <p14:modId xmlns:p14="http://schemas.microsoft.com/office/powerpoint/2010/main" val="181568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6311094"/>
                    </a:ext>
                  </a:extLst>
                </a:gridCol>
                <a:gridCol w="2468880">
                  <a:extLst>
                    <a:ext uri="{9D8B030D-6E8A-4147-A177-3AD203B41FA5}">
                      <a16:colId xmlns:a16="http://schemas.microsoft.com/office/drawing/2014/main" val="2995584491"/>
                    </a:ext>
                  </a:extLst>
                </a:gridCol>
                <a:gridCol w="2468880">
                  <a:extLst>
                    <a:ext uri="{9D8B030D-6E8A-4147-A177-3AD203B41FA5}">
                      <a16:colId xmlns:a16="http://schemas.microsoft.com/office/drawing/2014/main" val="556244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3765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16299</a:t>
                      </a:r>
                    </a:p>
                  </a:txBody>
                  <a:tcPr/>
                </a:tc>
                <a:extLst>
                  <a:ext uri="{0D108BD9-81ED-4DB2-BD59-A6C34878D82A}">
                    <a16:rowId xmlns:a16="http://schemas.microsoft.com/office/drawing/2014/main" val="2620331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17093</a:t>
                      </a:r>
                    </a:p>
                  </a:txBody>
                  <a:tcPr/>
                </a:tc>
                <a:extLst>
                  <a:ext uri="{0D108BD9-81ED-4DB2-BD59-A6C34878D82A}">
                    <a16:rowId xmlns:a16="http://schemas.microsoft.com/office/drawing/2014/main" val="87411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16051</a:t>
                      </a:r>
                    </a:p>
                  </a:txBody>
                  <a:tcPr/>
                </a:tc>
                <a:extLst>
                  <a:ext uri="{0D108BD9-81ED-4DB2-BD59-A6C34878D82A}">
                    <a16:rowId xmlns:a16="http://schemas.microsoft.com/office/drawing/2014/main" val="307799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18991</a:t>
                      </a:r>
                    </a:p>
                  </a:txBody>
                  <a:tcPr/>
                </a:tc>
                <a:extLst>
                  <a:ext uri="{0D108BD9-81ED-4DB2-BD59-A6C34878D82A}">
                    <a16:rowId xmlns:a16="http://schemas.microsoft.com/office/drawing/2014/main" val="147216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16127</a:t>
                      </a:r>
                    </a:p>
                  </a:txBody>
                  <a:tcPr/>
                </a:tc>
                <a:extLst>
                  <a:ext uri="{0D108BD9-81ED-4DB2-BD59-A6C34878D82A}">
                    <a16:rowId xmlns:a16="http://schemas.microsoft.com/office/drawing/2014/main" val="415747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14919</a:t>
                      </a:r>
                    </a:p>
                  </a:txBody>
                  <a:tcPr/>
                </a:tc>
                <a:extLst>
                  <a:ext uri="{0D108BD9-81ED-4DB2-BD59-A6C34878D82A}">
                    <a16:rowId xmlns:a16="http://schemas.microsoft.com/office/drawing/2014/main" val="237613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19697</a:t>
                      </a:r>
                    </a:p>
                  </a:txBody>
                  <a:tcPr/>
                </a:tc>
                <a:extLst>
                  <a:ext uri="{0D108BD9-81ED-4DB2-BD59-A6C34878D82A}">
                    <a16:rowId xmlns:a16="http://schemas.microsoft.com/office/drawing/2014/main" val="306679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9680</a:t>
                      </a:r>
                    </a:p>
                  </a:txBody>
                  <a:tcPr/>
                </a:tc>
                <a:extLst>
                  <a:ext uri="{0D108BD9-81ED-4DB2-BD59-A6C34878D82A}">
                    <a16:rowId xmlns:a16="http://schemas.microsoft.com/office/drawing/2014/main" val="28697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9422</a:t>
                      </a:r>
                    </a:p>
                  </a:txBody>
                  <a:tcPr/>
                </a:tc>
                <a:extLst>
                  <a:ext uri="{0D108BD9-81ED-4DB2-BD59-A6C34878D82A}">
                    <a16:rowId xmlns:a16="http://schemas.microsoft.com/office/drawing/2014/main" val="426866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8836</a:t>
                      </a:r>
                    </a:p>
                  </a:txBody>
                  <a:tcPr/>
                </a:tc>
                <a:extLst>
                  <a:ext uri="{0D108BD9-81ED-4DB2-BD59-A6C34878D82A}">
                    <a16:rowId xmlns:a16="http://schemas.microsoft.com/office/drawing/2014/main" val="4259331163"/>
                  </a:ext>
                </a:extLst>
              </a:tr>
            </a:tbl>
          </a:graphicData>
        </a:graphic>
      </p:graphicFrame>
      <p:sp>
        <p:nvSpPr>
          <p:cNvPr id="4" name="Text Placeholder 3">
            <a:extLst>
              <a:ext uri="{FF2B5EF4-FFF2-40B4-BE49-F238E27FC236}">
                <a16:creationId xmlns:a16="http://schemas.microsoft.com/office/drawing/2014/main" id="{5E27EC6B-D27A-437D-A917-327FD77764F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42822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7CC52-B64E-4022-94A8-209E1BD73E53}"/>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75F1DAEB-4F54-4495-B08D-91874B2D8374}"/>
              </a:ext>
            </a:extLst>
          </p:cNvPr>
          <p:cNvGraphicFramePr>
            <a:graphicFrameLocks noGrp="1"/>
          </p:cNvGraphicFramePr>
          <p:nvPr>
            <p:ph type="tbl" sz="quarter" idx="13"/>
            <p:extLst>
              <p:ext uri="{D42A27DB-BD31-4B8C-83A1-F6EECF244321}">
                <p14:modId xmlns:p14="http://schemas.microsoft.com/office/powerpoint/2010/main" val="1244100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6445233"/>
                    </a:ext>
                  </a:extLst>
                </a:gridCol>
                <a:gridCol w="2468880">
                  <a:extLst>
                    <a:ext uri="{9D8B030D-6E8A-4147-A177-3AD203B41FA5}">
                      <a16:colId xmlns:a16="http://schemas.microsoft.com/office/drawing/2014/main" val="990012352"/>
                    </a:ext>
                  </a:extLst>
                </a:gridCol>
                <a:gridCol w="2468880">
                  <a:extLst>
                    <a:ext uri="{9D8B030D-6E8A-4147-A177-3AD203B41FA5}">
                      <a16:colId xmlns:a16="http://schemas.microsoft.com/office/drawing/2014/main" val="323761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7227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8422</a:t>
                      </a:r>
                    </a:p>
                  </a:txBody>
                  <a:tcPr/>
                </a:tc>
                <a:extLst>
                  <a:ext uri="{0D108BD9-81ED-4DB2-BD59-A6C34878D82A}">
                    <a16:rowId xmlns:a16="http://schemas.microsoft.com/office/drawing/2014/main" val="225311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21021</a:t>
                      </a:r>
                    </a:p>
                  </a:txBody>
                  <a:tcPr/>
                </a:tc>
                <a:extLst>
                  <a:ext uri="{0D108BD9-81ED-4DB2-BD59-A6C34878D82A}">
                    <a16:rowId xmlns:a16="http://schemas.microsoft.com/office/drawing/2014/main" val="9538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11208</a:t>
                      </a:r>
                    </a:p>
                  </a:txBody>
                  <a:tcPr/>
                </a:tc>
                <a:extLst>
                  <a:ext uri="{0D108BD9-81ED-4DB2-BD59-A6C34878D82A}">
                    <a16:rowId xmlns:a16="http://schemas.microsoft.com/office/drawing/2014/main" val="405698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12979</a:t>
                      </a:r>
                    </a:p>
                  </a:txBody>
                  <a:tcPr/>
                </a:tc>
                <a:extLst>
                  <a:ext uri="{0D108BD9-81ED-4DB2-BD59-A6C34878D82A}">
                    <a16:rowId xmlns:a16="http://schemas.microsoft.com/office/drawing/2014/main" val="10802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9515</a:t>
                      </a:r>
                    </a:p>
                  </a:txBody>
                  <a:tcPr/>
                </a:tc>
                <a:extLst>
                  <a:ext uri="{0D108BD9-81ED-4DB2-BD59-A6C34878D82A}">
                    <a16:rowId xmlns:a16="http://schemas.microsoft.com/office/drawing/2014/main" val="1357375871"/>
                  </a:ext>
                </a:extLst>
              </a:tr>
            </a:tbl>
          </a:graphicData>
        </a:graphic>
      </p:graphicFrame>
      <p:sp>
        <p:nvSpPr>
          <p:cNvPr id="4" name="Text Placeholder 3">
            <a:extLst>
              <a:ext uri="{FF2B5EF4-FFF2-40B4-BE49-F238E27FC236}">
                <a16:creationId xmlns:a16="http://schemas.microsoft.com/office/drawing/2014/main" id="{44655D2D-A756-41CA-97A1-E4BD8E77143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132390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70723-6C85-404C-BAA9-DC624D45F9A0}"/>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C6F63D7-8964-4688-8E61-6D6AF09B5EAD}"/>
              </a:ext>
            </a:extLst>
          </p:cNvPr>
          <p:cNvGraphicFramePr>
            <a:graphicFrameLocks noGrp="1"/>
          </p:cNvGraphicFramePr>
          <p:nvPr>
            <p:ph type="chart" sz="quarter" idx="13"/>
            <p:extLst>
              <p:ext uri="{D42A27DB-BD31-4B8C-83A1-F6EECF244321}">
                <p14:modId xmlns:p14="http://schemas.microsoft.com/office/powerpoint/2010/main" val="1485872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A74A8E-5474-4979-A04F-425ADC79732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411DB89-7311-44DF-9CD4-6D55C99F4D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14788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2046</Words>
  <Application>Microsoft Office PowerPoint</Application>
  <PresentationFormat>On-screen Show (4:3)</PresentationFormat>
  <Paragraphs>862</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5</vt:lpstr>
      <vt:lpstr>Eigene Beiträge (Postings) - 2 of 5</vt:lpstr>
      <vt:lpstr>Eigene Beiträge (Postings) - 3 of 5</vt:lpstr>
      <vt:lpstr>Eigene Beiträge (Postings) - 4 of 5</vt:lpstr>
      <vt:lpstr>Eigene Beiträge (Postings) - 5 of 5</vt:lpstr>
      <vt:lpstr>Eigene Beiträge (Postings) + Reactions - 1 of 6</vt:lpstr>
      <vt:lpstr>Eigene Beiträge (Postings) + Reactions - 2 of 6</vt:lpstr>
      <vt:lpstr>Eigene Beiträge (Postings) + Reactions - 3 of 6</vt:lpstr>
      <vt:lpstr>Eigene Beiträge (Postings) + Reactions - 4 of 6</vt:lpstr>
      <vt:lpstr>Eigene Beiträge (Postings) + Reactions - 5 of 6</vt:lpstr>
      <vt:lpstr>Eigene Beiträge (Postings) + Reactions - 6 of 6</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2017-09-30T16:44:08Z</dcterms:created>
  <dcterms:modified xsi:type="dcterms:W3CDTF">2017-09-30T16:45:41Z</dcterms:modified>
</cp:coreProperties>
</file>