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1" r:id="rId43"/>
    <p:sldId id="302" r:id="rId44"/>
    <p:sldId id="303" r:id="rId45"/>
    <p:sldId id="305" r:id="rId46"/>
    <p:sldId id="306" r:id="rId47"/>
    <p:sldId id="307" r:id="rId48"/>
    <p:sldId id="308" r:id="rId4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1169</c:v>
                </c:pt>
                <c:pt idx="1">
                  <c:v>1170</c:v>
                </c:pt>
                <c:pt idx="2">
                  <c:v>1171</c:v>
                </c:pt>
                <c:pt idx="3">
                  <c:v>1171</c:v>
                </c:pt>
                <c:pt idx="4">
                  <c:v>1170</c:v>
                </c:pt>
                <c:pt idx="5">
                  <c:v>1170</c:v>
                </c:pt>
                <c:pt idx="6">
                  <c:v>1170</c:v>
                </c:pt>
                <c:pt idx="7">
                  <c:v>1171</c:v>
                </c:pt>
                <c:pt idx="8">
                  <c:v>1175</c:v>
                </c:pt>
                <c:pt idx="9">
                  <c:v>1175</c:v>
                </c:pt>
                <c:pt idx="10">
                  <c:v>1178</c:v>
                </c:pt>
                <c:pt idx="11">
                  <c:v>1182</c:v>
                </c:pt>
                <c:pt idx="12">
                  <c:v>1183</c:v>
                </c:pt>
                <c:pt idx="13">
                  <c:v>1185</c:v>
                </c:pt>
                <c:pt idx="14">
                  <c:v>1186</c:v>
                </c:pt>
                <c:pt idx="15">
                  <c:v>1188</c:v>
                </c:pt>
                <c:pt idx="16">
                  <c:v>1190</c:v>
                </c:pt>
                <c:pt idx="17">
                  <c:v>1191</c:v>
                </c:pt>
                <c:pt idx="18">
                  <c:v>1192</c:v>
                </c:pt>
                <c:pt idx="19">
                  <c:v>1194</c:v>
                </c:pt>
                <c:pt idx="20">
                  <c:v>1196</c:v>
                </c:pt>
                <c:pt idx="21">
                  <c:v>1196</c:v>
                </c:pt>
                <c:pt idx="22">
                  <c:v>1200</c:v>
                </c:pt>
                <c:pt idx="23">
                  <c:v>1201</c:v>
                </c:pt>
                <c:pt idx="24">
                  <c:v>1202</c:v>
                </c:pt>
                <c:pt idx="25">
                  <c:v>1202</c:v>
                </c:pt>
                <c:pt idx="26">
                  <c:v>1203</c:v>
                </c:pt>
                <c:pt idx="27">
                  <c:v>1203</c:v>
                </c:pt>
                <c:pt idx="28">
                  <c:v>1203</c:v>
                </c:pt>
                <c:pt idx="29">
                  <c:v>1202</c:v>
                </c:pt>
                <c:pt idx="30">
                  <c:v>1202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20-4465-B3B7-55C80236C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915328"/>
        <c:axId val="236915656"/>
      </c:lineChart>
      <c:dateAx>
        <c:axId val="236915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15656"/>
        <c:crosses val="autoZero"/>
        <c:auto val="1"/>
        <c:lblOffset val="100"/>
        <c:baseTimeUnit val="days"/>
      </c:dateAx>
      <c:valAx>
        <c:axId val="23691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1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-1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3</c:v>
                </c:pt>
                <c:pt idx="21">
                  <c:v>1</c:v>
                </c:pt>
                <c:pt idx="22">
                  <c:v>2</c:v>
                </c:pt>
                <c:pt idx="23">
                  <c:v>3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-1</c:v>
                </c:pt>
                <c:pt idx="30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32-4B0B-A271-8B0260F497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571088"/>
        <c:axId val="236569120"/>
      </c:lineChart>
      <c:dateAx>
        <c:axId val="236571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69120"/>
        <c:crosses val="autoZero"/>
        <c:auto val="1"/>
        <c:lblOffset val="100"/>
        <c:baseTimeUnit val="days"/>
      </c:dateAx>
      <c:valAx>
        <c:axId val="23656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7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FE-42D0-A3DC-23AF5051E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870416"/>
        <c:axId val="42280208"/>
      </c:lineChart>
      <c:dateAx>
        <c:axId val="230870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0208"/>
        <c:crosses val="autoZero"/>
        <c:auto val="1"/>
        <c:lblOffset val="100"/>
        <c:baseTimeUnit val="days"/>
      </c:dateAx>
      <c:valAx>
        <c:axId val="4228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87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64-4DE0-ABF0-EABA5BE3B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708472"/>
        <c:axId val="364720936"/>
      </c:barChart>
      <c:catAx>
        <c:axId val="364708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20936"/>
        <c:crosses val="autoZero"/>
        <c:auto val="1"/>
        <c:lblAlgn val="ctr"/>
        <c:lblOffset val="100"/>
        <c:noMultiLvlLbl val="0"/>
      </c:catAx>
      <c:valAx>
        <c:axId val="36472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0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1.3259195893925999</c:v>
                </c:pt>
                <c:pt idx="1">
                  <c:v>0.76988879384089004</c:v>
                </c:pt>
                <c:pt idx="2">
                  <c:v>1.025641025641</c:v>
                </c:pt>
                <c:pt idx="3">
                  <c:v>0.68376068376068</c:v>
                </c:pt>
                <c:pt idx="4">
                  <c:v>0</c:v>
                </c:pt>
                <c:pt idx="5">
                  <c:v>0.51282051282051</c:v>
                </c:pt>
                <c:pt idx="6">
                  <c:v>0</c:v>
                </c:pt>
                <c:pt idx="7">
                  <c:v>0.59829059829060005</c:v>
                </c:pt>
                <c:pt idx="8">
                  <c:v>0</c:v>
                </c:pt>
                <c:pt idx="9">
                  <c:v>11.328790459965999</c:v>
                </c:pt>
                <c:pt idx="10">
                  <c:v>0.93537414965985999</c:v>
                </c:pt>
                <c:pt idx="11">
                  <c:v>0</c:v>
                </c:pt>
                <c:pt idx="12">
                  <c:v>14.648602878916</c:v>
                </c:pt>
                <c:pt idx="13">
                  <c:v>0</c:v>
                </c:pt>
                <c:pt idx="14">
                  <c:v>0.84459459459458996</c:v>
                </c:pt>
                <c:pt idx="15">
                  <c:v>0.59021922428330997</c:v>
                </c:pt>
                <c:pt idx="16">
                  <c:v>0.75757575757576001</c:v>
                </c:pt>
                <c:pt idx="17">
                  <c:v>0</c:v>
                </c:pt>
                <c:pt idx="18">
                  <c:v>1.679261125105</c:v>
                </c:pt>
                <c:pt idx="19">
                  <c:v>0</c:v>
                </c:pt>
                <c:pt idx="20">
                  <c:v>0.58675607711651001</c:v>
                </c:pt>
                <c:pt idx="21">
                  <c:v>0</c:v>
                </c:pt>
                <c:pt idx="22">
                  <c:v>1.0860484544694999</c:v>
                </c:pt>
                <c:pt idx="23">
                  <c:v>0</c:v>
                </c:pt>
                <c:pt idx="24">
                  <c:v>2.3313905079101001</c:v>
                </c:pt>
                <c:pt idx="25">
                  <c:v>0</c:v>
                </c:pt>
                <c:pt idx="26">
                  <c:v>0.66555740432611998</c:v>
                </c:pt>
                <c:pt idx="27">
                  <c:v>0</c:v>
                </c:pt>
                <c:pt idx="28">
                  <c:v>0.33250207813798999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F0-486F-8B57-F507E015A0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721920"/>
        <c:axId val="364719952"/>
      </c:lineChart>
      <c:dateAx>
        <c:axId val="364721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19952"/>
        <c:crosses val="autoZero"/>
        <c:auto val="1"/>
        <c:lblOffset val="100"/>
        <c:baseTimeUnit val="days"/>
      </c:dateAx>
      <c:valAx>
        <c:axId val="36471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2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6E-45E2-8867-E151007BD6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6E-45E2-8867-E151007BD6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6E-45E2-8867-E151007BD6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4714048"/>
        <c:axId val="364720280"/>
      </c:barChart>
      <c:catAx>
        <c:axId val="36471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20280"/>
        <c:crosses val="autoZero"/>
        <c:auto val="1"/>
        <c:lblAlgn val="ctr"/>
        <c:lblOffset val="100"/>
        <c:noMultiLvlLbl val="0"/>
      </c:catAx>
      <c:valAx>
        <c:axId val="36472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1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1.085141903172</c:v>
                </c:pt>
                <c:pt idx="1">
                  <c:v>0</c:v>
                </c:pt>
                <c:pt idx="2">
                  <c:v>2.5406171396800001</c:v>
                </c:pt>
                <c:pt idx="3">
                  <c:v>0</c:v>
                </c:pt>
                <c:pt idx="4">
                  <c:v>0.93409834459871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AE-42A0-B5A9-6F56D1EFBF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719624"/>
        <c:axId val="364677968"/>
      </c:barChart>
      <c:catAx>
        <c:axId val="36471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77968"/>
        <c:crosses val="autoZero"/>
        <c:auto val="1"/>
        <c:lblAlgn val="ctr"/>
        <c:lblOffset val="100"/>
        <c:noMultiLvlLbl val="0"/>
      </c:catAx>
      <c:valAx>
        <c:axId val="36467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1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BD-4437-9E67-B8CDD1B3A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686824"/>
        <c:axId val="364682232"/>
      </c:barChart>
      <c:catAx>
        <c:axId val="364686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82232"/>
        <c:crosses val="autoZero"/>
        <c:auto val="1"/>
        <c:lblAlgn val="ctr"/>
        <c:lblOffset val="100"/>
        <c:noMultiLvlLbl val="0"/>
      </c:catAx>
      <c:valAx>
        <c:axId val="36468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8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109</c:v>
                </c:pt>
                <c:pt idx="1">
                  <c:v>109</c:v>
                </c:pt>
                <c:pt idx="2">
                  <c:v>109</c:v>
                </c:pt>
                <c:pt idx="3">
                  <c:v>109</c:v>
                </c:pt>
                <c:pt idx="4">
                  <c:v>109</c:v>
                </c:pt>
                <c:pt idx="5">
                  <c:v>109</c:v>
                </c:pt>
                <c:pt idx="6">
                  <c:v>109</c:v>
                </c:pt>
                <c:pt idx="7">
                  <c:v>109</c:v>
                </c:pt>
                <c:pt idx="8">
                  <c:v>109</c:v>
                </c:pt>
                <c:pt idx="9">
                  <c:v>109</c:v>
                </c:pt>
                <c:pt idx="10">
                  <c:v>109</c:v>
                </c:pt>
                <c:pt idx="11">
                  <c:v>109</c:v>
                </c:pt>
                <c:pt idx="12">
                  <c:v>109</c:v>
                </c:pt>
                <c:pt idx="13">
                  <c:v>109</c:v>
                </c:pt>
                <c:pt idx="14">
                  <c:v>109</c:v>
                </c:pt>
                <c:pt idx="15">
                  <c:v>109</c:v>
                </c:pt>
                <c:pt idx="16">
                  <c:v>111</c:v>
                </c:pt>
                <c:pt idx="17">
                  <c:v>111</c:v>
                </c:pt>
                <c:pt idx="18">
                  <c:v>111</c:v>
                </c:pt>
                <c:pt idx="19">
                  <c:v>111</c:v>
                </c:pt>
                <c:pt idx="20">
                  <c:v>111</c:v>
                </c:pt>
                <c:pt idx="21">
                  <c:v>111</c:v>
                </c:pt>
                <c:pt idx="22">
                  <c:v>111</c:v>
                </c:pt>
                <c:pt idx="23">
                  <c:v>111</c:v>
                </c:pt>
                <c:pt idx="24">
                  <c:v>111</c:v>
                </c:pt>
                <c:pt idx="25">
                  <c:v>111</c:v>
                </c:pt>
                <c:pt idx="26">
                  <c:v>111</c:v>
                </c:pt>
                <c:pt idx="27">
                  <c:v>111</c:v>
                </c:pt>
                <c:pt idx="28">
                  <c:v>111</c:v>
                </c:pt>
                <c:pt idx="29">
                  <c:v>111</c:v>
                </c:pt>
                <c:pt idx="30">
                  <c:v>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68-4FE1-B97C-77C1E33AF6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643112"/>
        <c:axId val="406648688"/>
      </c:lineChart>
      <c:dateAx>
        <c:axId val="406643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48688"/>
        <c:crosses val="autoZero"/>
        <c:auto val="1"/>
        <c:lblOffset val="100"/>
        <c:baseTimeUnit val="days"/>
      </c:dateAx>
      <c:valAx>
        <c:axId val="40664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4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2065-49F9-B75A-E6E698D71B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2065-49F9-B75A-E6E698D71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649672"/>
        <c:axId val="406650328"/>
      </c:barChart>
      <c:catAx>
        <c:axId val="406649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50328"/>
        <c:crosses val="autoZero"/>
        <c:auto val="1"/>
        <c:lblAlgn val="ctr"/>
        <c:lblOffset val="100"/>
        <c:noMultiLvlLbl val="0"/>
      </c:catAx>
      <c:valAx>
        <c:axId val="406650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4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3461</c:v>
                </c:pt>
                <c:pt idx="1">
                  <c:v>2044</c:v>
                </c:pt>
                <c:pt idx="2">
                  <c:v>2563</c:v>
                </c:pt>
                <c:pt idx="3">
                  <c:v>1714</c:v>
                </c:pt>
                <c:pt idx="4">
                  <c:v>620</c:v>
                </c:pt>
                <c:pt idx="5">
                  <c:v>1356</c:v>
                </c:pt>
                <c:pt idx="6">
                  <c:v>445</c:v>
                </c:pt>
                <c:pt idx="7">
                  <c:v>9349</c:v>
                </c:pt>
                <c:pt idx="8">
                  <c:v>9329</c:v>
                </c:pt>
                <c:pt idx="9">
                  <c:v>8997</c:v>
                </c:pt>
                <c:pt idx="10">
                  <c:v>8461</c:v>
                </c:pt>
                <c:pt idx="11">
                  <c:v>6376</c:v>
                </c:pt>
                <c:pt idx="12">
                  <c:v>7638</c:v>
                </c:pt>
                <c:pt idx="13">
                  <c:v>6351</c:v>
                </c:pt>
                <c:pt idx="14">
                  <c:v>7614</c:v>
                </c:pt>
                <c:pt idx="15">
                  <c:v>6983</c:v>
                </c:pt>
                <c:pt idx="16">
                  <c:v>7127</c:v>
                </c:pt>
                <c:pt idx="17">
                  <c:v>5747</c:v>
                </c:pt>
                <c:pt idx="18">
                  <c:v>6394</c:v>
                </c:pt>
                <c:pt idx="19">
                  <c:v>6665</c:v>
                </c:pt>
                <c:pt idx="20">
                  <c:v>6845</c:v>
                </c:pt>
                <c:pt idx="21">
                  <c:v>5525</c:v>
                </c:pt>
                <c:pt idx="22">
                  <c:v>5899</c:v>
                </c:pt>
                <c:pt idx="23">
                  <c:v>4730</c:v>
                </c:pt>
                <c:pt idx="24">
                  <c:v>6792</c:v>
                </c:pt>
                <c:pt idx="25">
                  <c:v>5145</c:v>
                </c:pt>
                <c:pt idx="26">
                  <c:v>6613</c:v>
                </c:pt>
                <c:pt idx="27">
                  <c:v>1695</c:v>
                </c:pt>
                <c:pt idx="28">
                  <c:v>965</c:v>
                </c:pt>
                <c:pt idx="29">
                  <c:v>308</c:v>
                </c:pt>
                <c:pt idx="30">
                  <c:v>2834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86-4CB5-8770-758D673B80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645080"/>
        <c:axId val="406645408"/>
      </c:lineChart>
      <c:dateAx>
        <c:axId val="406645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45408"/>
        <c:crosses val="autoZero"/>
        <c:auto val="1"/>
        <c:lblOffset val="100"/>
        <c:baseTimeUnit val="days"/>
      </c:dateAx>
      <c:valAx>
        <c:axId val="40664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4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1599</c:v>
                </c:pt>
                <c:pt idx="1">
                  <c:v>843</c:v>
                </c:pt>
                <c:pt idx="2">
                  <c:v>1036</c:v>
                </c:pt>
                <c:pt idx="3">
                  <c:v>791</c:v>
                </c:pt>
                <c:pt idx="4">
                  <c:v>336</c:v>
                </c:pt>
                <c:pt idx="5">
                  <c:v>737</c:v>
                </c:pt>
                <c:pt idx="6">
                  <c:v>302</c:v>
                </c:pt>
                <c:pt idx="7">
                  <c:v>6965</c:v>
                </c:pt>
                <c:pt idx="8">
                  <c:v>8385</c:v>
                </c:pt>
                <c:pt idx="9">
                  <c:v>7292</c:v>
                </c:pt>
                <c:pt idx="10">
                  <c:v>6648</c:v>
                </c:pt>
                <c:pt idx="11">
                  <c:v>5680</c:v>
                </c:pt>
                <c:pt idx="12">
                  <c:v>6390</c:v>
                </c:pt>
                <c:pt idx="13">
                  <c:v>5894</c:v>
                </c:pt>
                <c:pt idx="14">
                  <c:v>6311</c:v>
                </c:pt>
                <c:pt idx="15">
                  <c:v>6162</c:v>
                </c:pt>
                <c:pt idx="16">
                  <c:v>6009</c:v>
                </c:pt>
                <c:pt idx="17">
                  <c:v>5528</c:v>
                </c:pt>
                <c:pt idx="18">
                  <c:v>5627</c:v>
                </c:pt>
                <c:pt idx="19">
                  <c:v>5745</c:v>
                </c:pt>
                <c:pt idx="20">
                  <c:v>5639</c:v>
                </c:pt>
                <c:pt idx="21">
                  <c:v>5129</c:v>
                </c:pt>
                <c:pt idx="22">
                  <c:v>5272</c:v>
                </c:pt>
                <c:pt idx="23">
                  <c:v>4188</c:v>
                </c:pt>
                <c:pt idx="24">
                  <c:v>5594</c:v>
                </c:pt>
                <c:pt idx="25">
                  <c:v>4891</c:v>
                </c:pt>
                <c:pt idx="26">
                  <c:v>5728</c:v>
                </c:pt>
                <c:pt idx="27">
                  <c:v>1345</c:v>
                </c:pt>
                <c:pt idx="28">
                  <c:v>466</c:v>
                </c:pt>
                <c:pt idx="29">
                  <c:v>188</c:v>
                </c:pt>
                <c:pt idx="30">
                  <c:v>1220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C6-4EAB-8E21-141414F54A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659512"/>
        <c:axId val="406655904"/>
      </c:lineChart>
      <c:dateAx>
        <c:axId val="406659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55904"/>
        <c:crosses val="autoZero"/>
        <c:auto val="1"/>
        <c:lblOffset val="100"/>
        <c:baseTimeUnit val="days"/>
      </c:dateAx>
      <c:valAx>
        <c:axId val="40665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5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117</c:v>
                </c:pt>
                <c:pt idx="1">
                  <c:v>58</c:v>
                </c:pt>
                <c:pt idx="2">
                  <c:v>55</c:v>
                </c:pt>
                <c:pt idx="3">
                  <c:v>28</c:v>
                </c:pt>
                <c:pt idx="4">
                  <c:v>9</c:v>
                </c:pt>
                <c:pt idx="5">
                  <c:v>19</c:v>
                </c:pt>
                <c:pt idx="6">
                  <c:v>6</c:v>
                </c:pt>
                <c:pt idx="7">
                  <c:v>335</c:v>
                </c:pt>
                <c:pt idx="8">
                  <c:v>315</c:v>
                </c:pt>
                <c:pt idx="9">
                  <c:v>275</c:v>
                </c:pt>
                <c:pt idx="10">
                  <c:v>298</c:v>
                </c:pt>
                <c:pt idx="11">
                  <c:v>184</c:v>
                </c:pt>
                <c:pt idx="12">
                  <c:v>224</c:v>
                </c:pt>
                <c:pt idx="13">
                  <c:v>196</c:v>
                </c:pt>
                <c:pt idx="14">
                  <c:v>198</c:v>
                </c:pt>
                <c:pt idx="15">
                  <c:v>203</c:v>
                </c:pt>
                <c:pt idx="16">
                  <c:v>210</c:v>
                </c:pt>
                <c:pt idx="17">
                  <c:v>141</c:v>
                </c:pt>
                <c:pt idx="18">
                  <c:v>216</c:v>
                </c:pt>
                <c:pt idx="19">
                  <c:v>176</c:v>
                </c:pt>
                <c:pt idx="20">
                  <c:v>171</c:v>
                </c:pt>
                <c:pt idx="21">
                  <c:v>146</c:v>
                </c:pt>
                <c:pt idx="22">
                  <c:v>174</c:v>
                </c:pt>
                <c:pt idx="23">
                  <c:v>122</c:v>
                </c:pt>
                <c:pt idx="24">
                  <c:v>247</c:v>
                </c:pt>
                <c:pt idx="25">
                  <c:v>132</c:v>
                </c:pt>
                <c:pt idx="26">
                  <c:v>207</c:v>
                </c:pt>
                <c:pt idx="27">
                  <c:v>55</c:v>
                </c:pt>
                <c:pt idx="28">
                  <c:v>12</c:v>
                </c:pt>
                <c:pt idx="29">
                  <c:v>1</c:v>
                </c:pt>
                <c:pt idx="30">
                  <c:v>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C9-4B65-A394-846F715476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657544"/>
        <c:axId val="406661152"/>
      </c:lineChart>
      <c:dateAx>
        <c:axId val="406657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61152"/>
        <c:crosses val="autoZero"/>
        <c:auto val="1"/>
        <c:lblOffset val="100"/>
        <c:baseTimeUnit val="days"/>
      </c:dateAx>
      <c:valAx>
        <c:axId val="40666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5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</c:v>
                </c:pt>
                <c:pt idx="1">
                  <c:v>9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9</c:v>
                </c:pt>
                <c:pt idx="7">
                  <c:v>30</c:v>
                </c:pt>
                <c:pt idx="8">
                  <c:v>12</c:v>
                </c:pt>
                <c:pt idx="9">
                  <c:v>10</c:v>
                </c:pt>
                <c:pt idx="10">
                  <c:v>3</c:v>
                </c:pt>
                <c:pt idx="11">
                  <c:v>1</c:v>
                </c:pt>
                <c:pt idx="12">
                  <c:v>7</c:v>
                </c:pt>
                <c:pt idx="13">
                  <c:v>14</c:v>
                </c:pt>
                <c:pt idx="14">
                  <c:v>7</c:v>
                </c:pt>
                <c:pt idx="15">
                  <c:v>20</c:v>
                </c:pt>
                <c:pt idx="16">
                  <c:v>11</c:v>
                </c:pt>
                <c:pt idx="17">
                  <c:v>10</c:v>
                </c:pt>
                <c:pt idx="18">
                  <c:v>6</c:v>
                </c:pt>
                <c:pt idx="19">
                  <c:v>6</c:v>
                </c:pt>
                <c:pt idx="20">
                  <c:v>6</c:v>
                </c:pt>
                <c:pt idx="21">
                  <c:v>14</c:v>
                </c:pt>
                <c:pt idx="22">
                  <c:v>10</c:v>
                </c:pt>
                <c:pt idx="23">
                  <c:v>6</c:v>
                </c:pt>
                <c:pt idx="24">
                  <c:v>8</c:v>
                </c:pt>
                <c:pt idx="25">
                  <c:v>4</c:v>
                </c:pt>
                <c:pt idx="26">
                  <c:v>5</c:v>
                </c:pt>
                <c:pt idx="27">
                  <c:v>4</c:v>
                </c:pt>
                <c:pt idx="28">
                  <c:v>5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34-4DDC-8F82-B1FF4BDCB4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653280"/>
        <c:axId val="406656560"/>
      </c:lineChart>
      <c:dateAx>
        <c:axId val="406653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56560"/>
        <c:crosses val="autoZero"/>
        <c:auto val="1"/>
        <c:lblOffset val="100"/>
        <c:baseTimeUnit val="days"/>
      </c:dateAx>
      <c:valAx>
        <c:axId val="40665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5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194.46666666666999</c:v>
                </c:pt>
                <c:pt idx="1">
                  <c:v>111.03333333333001</c:v>
                </c:pt>
                <c:pt idx="2">
                  <c:v>74.033333333333005</c:v>
                </c:pt>
                <c:pt idx="3">
                  <c:v>58.933333333333003</c:v>
                </c:pt>
                <c:pt idx="4">
                  <c:v>72</c:v>
                </c:pt>
                <c:pt idx="5">
                  <c:v>139.43333333333001</c:v>
                </c:pt>
                <c:pt idx="6">
                  <c:v>261.16666666666998</c:v>
                </c:pt>
                <c:pt idx="7">
                  <c:v>356.6</c:v>
                </c:pt>
                <c:pt idx="8">
                  <c:v>428.06666666667002</c:v>
                </c:pt>
                <c:pt idx="9">
                  <c:v>510.33333333333002</c:v>
                </c:pt>
                <c:pt idx="10">
                  <c:v>460.96666666666999</c:v>
                </c:pt>
                <c:pt idx="11">
                  <c:v>474.33333333333002</c:v>
                </c:pt>
                <c:pt idx="12">
                  <c:v>531.56666666667002</c:v>
                </c:pt>
                <c:pt idx="13">
                  <c:v>499.76666666667001</c:v>
                </c:pt>
                <c:pt idx="14">
                  <c:v>482.66666666666998</c:v>
                </c:pt>
                <c:pt idx="15">
                  <c:v>485.7</c:v>
                </c:pt>
                <c:pt idx="16">
                  <c:v>492.2</c:v>
                </c:pt>
                <c:pt idx="17">
                  <c:v>511.13333333332997</c:v>
                </c:pt>
                <c:pt idx="18">
                  <c:v>516.79999999999995</c:v>
                </c:pt>
                <c:pt idx="19">
                  <c:v>530.66666666667004</c:v>
                </c:pt>
                <c:pt idx="20">
                  <c:v>577.36666666666997</c:v>
                </c:pt>
                <c:pt idx="21">
                  <c:v>582.06666666667002</c:v>
                </c:pt>
                <c:pt idx="22">
                  <c:v>498.8</c:v>
                </c:pt>
                <c:pt idx="23">
                  <c:v>333.1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9D-43CF-8FD9-BF2C82DE8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673944"/>
        <c:axId val="406670992"/>
      </c:lineChart>
      <c:catAx>
        <c:axId val="406673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70992"/>
        <c:crosses val="autoZero"/>
        <c:auto val="1"/>
        <c:lblAlgn val="ctr"/>
        <c:lblOffset val="100"/>
        <c:noMultiLvlLbl val="0"/>
      </c:catAx>
      <c:valAx>
        <c:axId val="40667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7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1599</c:v>
                </c:pt>
                <c:pt idx="1">
                  <c:v>843</c:v>
                </c:pt>
                <c:pt idx="2">
                  <c:v>1036</c:v>
                </c:pt>
                <c:pt idx="3">
                  <c:v>791</c:v>
                </c:pt>
                <c:pt idx="4">
                  <c:v>336</c:v>
                </c:pt>
                <c:pt idx="5">
                  <c:v>737</c:v>
                </c:pt>
                <c:pt idx="6">
                  <c:v>302</c:v>
                </c:pt>
                <c:pt idx="7">
                  <c:v>6965</c:v>
                </c:pt>
                <c:pt idx="8">
                  <c:v>8385</c:v>
                </c:pt>
                <c:pt idx="9">
                  <c:v>7292</c:v>
                </c:pt>
                <c:pt idx="10">
                  <c:v>6648</c:v>
                </c:pt>
                <c:pt idx="11">
                  <c:v>5680</c:v>
                </c:pt>
                <c:pt idx="12">
                  <c:v>6390</c:v>
                </c:pt>
                <c:pt idx="13">
                  <c:v>5894</c:v>
                </c:pt>
                <c:pt idx="14">
                  <c:v>6311</c:v>
                </c:pt>
                <c:pt idx="15">
                  <c:v>6162</c:v>
                </c:pt>
                <c:pt idx="16">
                  <c:v>6009</c:v>
                </c:pt>
                <c:pt idx="17">
                  <c:v>5528</c:v>
                </c:pt>
                <c:pt idx="18">
                  <c:v>5627</c:v>
                </c:pt>
                <c:pt idx="19">
                  <c:v>5745</c:v>
                </c:pt>
                <c:pt idx="20">
                  <c:v>5639</c:v>
                </c:pt>
                <c:pt idx="21">
                  <c:v>5129</c:v>
                </c:pt>
                <c:pt idx="22">
                  <c:v>5272</c:v>
                </c:pt>
                <c:pt idx="23">
                  <c:v>4188</c:v>
                </c:pt>
                <c:pt idx="24">
                  <c:v>5594</c:v>
                </c:pt>
                <c:pt idx="25">
                  <c:v>4891</c:v>
                </c:pt>
                <c:pt idx="26">
                  <c:v>5728</c:v>
                </c:pt>
                <c:pt idx="27">
                  <c:v>1345</c:v>
                </c:pt>
                <c:pt idx="28">
                  <c:v>466</c:v>
                </c:pt>
                <c:pt idx="29">
                  <c:v>188</c:v>
                </c:pt>
                <c:pt idx="30">
                  <c:v>1220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5B-4F93-8010-01054CC93E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720608"/>
        <c:axId val="364732416"/>
      </c:lineChart>
      <c:dateAx>
        <c:axId val="364720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32416"/>
        <c:crosses val="autoZero"/>
        <c:auto val="1"/>
        <c:lblOffset val="100"/>
        <c:baseTimeUnit val="days"/>
      </c:dateAx>
      <c:valAx>
        <c:axId val="36473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2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C1098-744B-47CC-9553-225A007ADB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7C288A-0638-4BBB-A860-107B6BB479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3818887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37A6-4775-4968-86E9-807BA086C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ACBDFD-DEE2-4250-B39F-1E95B17813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4551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697334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21097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52079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83368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58651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48945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60808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38849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2918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5358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50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2.2030%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644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B61B7-D33D-4783-B9C7-19ED3954F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876929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8C178-76EB-4BB7-816A-5D1CC34DF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EFF8B4-1F22-4502-9136-F0A349865E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6802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722036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781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560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3666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1603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2918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8222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9494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49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34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FB16D-53A3-4E4B-BE0B-8F9A25D3C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07399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83B30-EF37-4899-9B0A-F6D2BD0A1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63CE39-23AD-476E-AF1B-C858072FC4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8542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207152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84196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8306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12536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86452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31797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52000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49126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20777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3495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322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2.2030%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39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58772-E83D-4DFF-B357-1ADAD3E161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014643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F855E-3509-4DE9-87A2-A4A29240C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23E42E-B3EC-4F8A-8720-3E8AAFF8BE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8675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17598-6564-4751-BADD-64B3C365C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02105-DE0D-4CE7-AD70-62F421624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476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953A-09BA-437B-93F9-DF17ED96A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7058F8-5B4B-4594-865A-19A915E5B1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4958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2BD0B-626B-49BF-8C60-A9EEB5910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4F086-B313-4DA6-B284-948310667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305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DC75A-AEEB-475F-8257-3DDA1C52C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0ABDBC-8F47-432F-BA65-48D224D399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7996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87A08-B8B6-4637-863F-EE417CDAF8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A8E15-A6A7-4F01-B569-983D47108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723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4F4DC-C1BE-412E-AC6F-4475F7264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- 1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0AF475-BD25-404D-9C2E-C7612F0576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0451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97174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5610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6016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4566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6658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8158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3752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4565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05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- 2017-08-29 13:11:01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🔜 MINI NEWS ‼️
Vor kurzem hat die BMW Group angekündigt, dass ab 2019 ein vollelektrischer MINI 3-Türer produziert wird 😍
Sobald wir nähere Informationen haben, werden wir sie dir mitteilen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65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- 2017-08-27 16:30:01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✨ BMW 4er Gran Coupé. Four means more. ✨
Unser BMW 4er Gran Coupé perfekt in Szene gesetzt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62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- 2017-08-25 12:11:00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Produkt-Highlights des neuen BMW X3!
Ab November 2017 bei uns .... 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832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F17CA-F863-499E-9DB3-EE952E431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157964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6CEF0-2588-434F-AA63-5D854DC66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- 2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F291EE-439D-400E-A1AC-ADCAAC4666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254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67567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246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2108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6042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7320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847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7647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0837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143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- 2017-08-23 16:30:00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🌟 BMW 5er ist neuer Spitzenreiter 🌟
Die Zeitschrift auto motor und sport testete gemeinsam mit Emission Analytics Dieselfahrzeuge. 3 von 7 Fahrzeugen erfüllen den ab 2018 gültigen Grenzwert für den NOx-Ausstoß im Realbetrieb (168 mg/km).
Der Spitzenreiter unter diesen Fahrzeugen ist der BMW 520d (28 mg/km). Er ist das sauberste Fahrzeug, das je bei auto motor und sport gemessen wurde.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824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- 2017-08-21 08:15:00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dir einen guten Start in die Woche 😀☀️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79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- 2017-08-19 13:35:00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Auf den ersten Blick ein Sportwagen.
Auf den zweiten Blick ein neues Fahrkonzept.
Der BMW i8 zeigt auf der Straße das Zusammenspiel von Nachhaltigkeit, Effizienz, Dynamik und Sportlichkeit.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771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BAC80-7C8E-4F5E-BA62-E4ED87183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839568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612AC-9636-4EC9-920C-7BB39C8E7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- 3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8B4715-C4FD-42B8-97D8-8467A25B36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4507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21758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4182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9961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9037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0459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9352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3298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7970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915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- 2017-08-17 17:40:00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MINI Vergnügen hört bei den Fahrzeugen nicht auf:
MINI Lifestyle Produkte wie Kleidung, Taschen, uvm. verschönern deinen Tag. 
Komm bei uns vorbei und stöbere durch die Lifestyle Artikel von MINI 😎👜👕🚗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164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- 2017-08-16 20:41:00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BMW X5 xDrive 40e ist eine spannende Mischung aus Benziner und E-Antrieb. Die Vorteile für euch sind glasklar: die Hybrid-Technik sorgt für Entspannung - an der Zapfsäule und im Geldbeutel 😉
https://youtu.be/A3LLAHR9YxA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87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- 2017-08-15 12:30:00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BMW i3!
Das ist elektrisierende Fahrfreude!
Quelle: youtube.com/BMW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36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30580-0442-4009-AD55-A551DDFAAD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047028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57A7-5D26-44EF-BA06-56318763F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- 4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197328-D245-4581-9894-39990E3AAB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5695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39897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3917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228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62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9105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2284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3566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3381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450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- 2017-08-13 09:30:00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haben noch ein paar unwiderstehliche MINI's auf Lager. Diese feschen Wegbegleiter, könnten dir auch deinen Kopf verdrehen 😉 ♥️  
🏕 Für alle, die das Abenteuer suchen 🏕
👉🏻  MINI Cooper Coupé (3-Türig)
👉🏻  https://goo.gl/XttGAi (Oberpullendorf)
👨‍👩‍👦‍👦 Der perfekte Partner für die Familie mit Style 👨‍👩‍👦‍👦
👉🏻  MINI Cooper Clubman F54     
👉🏻  https://goo.gl/8ckmio (St. Michael / Bgld.)
😇  Der fesche Begleiter für alle Lebenslagen 😇  
👉🏻  MINI Cooper F56
👉🏻  https://goo.gl/7KKQY2  (Oberpullendorf)
Komm zu uns nach St. Michael oder Oberpullendorf, riskiere eine unverbindliche Probefahrt und erfülle dir deinen Traum.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967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- 2017-08-11 08:18:00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jOPERA-Intendant Dietmar Kerschbaum und das Carmen-Ensemble freuen sich über die beiden BMW 7er Shuttle-Fahrzeuge.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173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DB89D-D8C3-4EE0-8960-3DC974AD0A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476681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1FA04-7A49-437C-9AED-657E4CA17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- 5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427529-4700-4A31-83CD-49E58E2782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2886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95015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8004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0978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9221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705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616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894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8973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0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- 2017-08-10 09:30:00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Unsere BMW Bikes schauen nicht nur am Heck eines BMW sehr sexy aus 😉   Bitte seid schnell, denn für kurze Zeit gibt's  unsere Lagerbikes mit Sonnenschein-Bonus 🥇☀️🔝
⛰ BMW Cruise e-Bike ⚡️
statt € 3.095,00 um € 2.390,00
Infos: https://goo.gl/d7ERiC
🏖 BMW Cruise M Bike 🚴🏻
statt € 1.195,00 um € 890,00 
Infos: https://goo.gl/hHWW7S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11.3191%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334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- 2017-08-08 18:30:00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Betont leise dank Hybrid: Mit unserem neuen MINI Countryman SE ALL4 wird jede Fahrt zum Ruhepol.
Überzeuge dich selbst vom neuen Ruhepol in der MINI Familie - komm einfach bei uns vorbei!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887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8C17B-A080-4619-8535-A6B8E9E29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502467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68664-15DE-4218-B29D-F5EBD1746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- 6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284051-CCD0-46B1-A863-43D72E5EE5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0379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97071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8510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6608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6803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9104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7970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0693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7125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98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- 2017-08-06 12:30:00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☀️BMW SUMMER SALE ☀️
Sichere dir nur noch für kurze Zeit € 1.000,-- Summer Sale Bonus auf ausgewählte Modelle:
http://bit.ly/2w753Eb
Wir freuen uns auf dich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52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- 2017-08-04 12:15:00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Lass dir diese Gelegenheit nicht entgehen und entdecke einen MINI, der keine Wünsche offen lässt.
Komm vorbei und überzeuge dich vom MINIMALEN PREIS mit MAXIMALER AUSSTATTUNG 😍
In unserem Schauraum stehen 2 dieser streng limitierten Performance Edition (somit heißt es: schnell sein 🏃‍♂️🏃‍♀️☺️)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215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28434-971F-450E-BBB2-C58563EAD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650500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EA71-E309-43BC-8A8E-83FE681E8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- 7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1B9248-5B86-4B7E-B882-135A8C5B32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7346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43219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9854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2425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8413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9281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8378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9679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5719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76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- 2017-08-03 08:46:00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📌‼️ Frühbucher-Bonus für den neuen BMW X3 ‼️📌
Sichere dir noch vor dem offiziellen Marktstart des neuen BMW X3 einen Frühbucherbonus von bis zu € 2.000,--.
Voraussetzungen:
- Ausstattung mit M Sportpaket oder
- BMW Luxury Line
- Kaufabschluss bis inklusive 15.11.2017
Also .... schnell zuschlagen und Frühbucherbonus sichern 😎🚙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484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- 2017-08-02 20:58:07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 A MISSION.
Der neue BMW X3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73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65CDF-5AC3-4BF8-8C55-27477C7C4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707616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F7414-A080-4933-B8CA-CB4907719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- 8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014C09-F23C-4074-ADE3-5190142EC2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2961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3432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9027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1629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830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4145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3653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995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8861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773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- 2017-08-01 17:13:00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nächste MINI erobert die 🌍
Anna-Maria Wolf freut sich über ihren neuen MINI Cooper mit 136 PS in moonwalk grey metallic und toller Ausstattung (Sitzheizung, Navi, Sonnenschutzverglasung uvm.)
Wir wünschen ihr viel Freude am Fahren 🚗🌟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283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- 2017-08-01 11:50:43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Nicht so flexibel beim Verlassen deines Autos? :-)
Quelle: youtube.com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501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30EA7-900E-4096-B670-84EFF6B79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544370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D434-79E8-4552-BEF1-A031A9918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33B58C-8E00-426C-A36A-AD4332BA31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3255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60743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442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3605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4415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3215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614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477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8189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843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- 2017-08-29 13:11:01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🔜 MINI NEWS ‼️
Vor kurzem hat die BMW Group angekündigt, dass ab 2019 ein vollelektrischer MINI 3-Türer produziert wird 😍
Sobald wir nähere Informationen haben, werden wir sie dir mitteilen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86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- 2017-08-27 16:30:01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✨ BMW 4er Gran Coupé. Four means more. ✨
Unser BMW 4er Gran Coupé perfekt in Szene gesetzt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36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- 2017-08-25 12:11:00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Produkt-Highlights des neuen BMW X3!
Ab November 2017 bei uns .... 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284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3C35E-B73E-422B-B309-F1C8A38C1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44680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A748A-0D81-4873-B85C-6D7349778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A88BD9-0D41-402E-B7A9-A8DDD5249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8103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32149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8984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092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2128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6843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8150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6232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6156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819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- 2017-08-23 16:30:00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🌟 BMW 5er ist neuer Spitzenreiter 🌟
Die Zeitschrift auto motor und sport testete gemeinsam mit Emission Analytics Dieselfahrzeuge. 3 von 7 Fahrzeugen erfüllen den ab 2018 gültigen Grenzwert für den NOx-Ausstoß im Realbetrieb (168 mg/km).
Der Spitzenreiter unter diesen Fahrzeugen ist der BMW 520d (28 mg/km). Er ist das sauberste Fahrzeug, das je bei auto motor und sport gemessen wurde.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92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- 2017-08-21 08:15:00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dir einen guten Start in die Woche 😀☀️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693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BD643-D754-4B42-9285-6275CAE55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39101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2158E-7359-4ED6-AE32-2DBF00262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D77D0C-BF7D-485E-A2B1-577E665A02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2017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17662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796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517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8164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8476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3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612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4092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14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- 2017-08-19 13:35:00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Auf den ersten Blick ein Sportwagen.
Auf den zweiten Blick ein neues Fahrkonzept.
Der BMW i8 zeigt auf der Straße das Zusammenspiel von Nachhaltigkeit, Effizienz, Dynamik und Sportlichkeit.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365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- 2017-08-17 17:40:00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MINI Vergnügen hört bei den Fahrzeugen nicht auf:
MINI Lifestyle Produkte wie Kleidung, Taschen, uvm. verschönern deinen Tag. 
Komm bei uns vorbei und stöbere durch die Lifestyle Artikel von MINI 😎👜👕🚗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31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- 2017-08-16 20:41:00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BMW X5 xDrive 40e ist eine spannende Mischung aus Benziner und E-Antrieb. Die Vorteile für euch sind glasklar: die Hybrid-Technik sorgt für Entspannung - an der Zapfsäule und im Geldbeutel 😉
https://youtu.be/A3LLAHR9YxA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757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EA7B8-CF46-4CBA-80F3-036559938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655868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13A41-E3F5-4C53-8D53-9E7A81AE9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E4010C-1543-4617-B2B0-FAB211CD7E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9854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62388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852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0590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2784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3246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6810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767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3880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72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- 2017-08-15 12:30:00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BMW i3!
Das ist elektrisierende Fahrfreude!
Quelle: youtube.com/BMW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276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2163A-F35B-4A00-AA05-289FA86D76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552203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1A41D-696F-49BD-8A6C-370482F44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140DB-C4A0-43FD-9DB9-C9B9E68E67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4932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23944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3568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6855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0829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2094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2293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8397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6843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5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- 2017-08-13 09:30:00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haben noch ein paar unwiderstehliche MINI's auf Lager. Diese feschen Wegbegleiter, könnten dir auch deinen Kopf verdrehen 😉 ♥️  
🏕 Für alle, die das Abenteuer suchen 🏕
👉🏻  MINI Cooper Coupé (3-Türig)
👉🏻  https://goo.gl/XttGAi (Oberpullendorf)
👨‍👩‍👦‍👦 Der perfekte Partner für die Familie mit Style 👨‍👩‍👦‍👦
👉🏻  MINI Cooper Clubman F54     
👉🏻  https://goo.gl/8ckmio (St. Michael / Bgld.)
😇  Der fesche Begleiter für alle Lebenslagen 😇  
👉🏻  MINI Cooper F56
👉🏻  https://goo.gl/7KKQY2  (Oberpullendorf)
Komm zu uns nach St. Michael oder Oberpullendorf, riskiere eine unverbindliche Probefahrt und erfülle dir deinen Traum.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291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20206-6287-4C82-A1CF-70672D315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581967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86243-D801-4E6B-9E02-AC76ECE31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6B4F80-AC7F-4BE6-BB4B-C68372C492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9701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14680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7778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8163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4740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1143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7441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84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596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32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- 2017-08-11 08:18:00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jOPERA-Intendant Dietmar Kerschbaum und das Carmen-Ensemble freuen sich über die beiden BMW 7er Shuttle-Fahrzeuge.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37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- 2017-08-10 09:30:00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Unsere BMW Bikes schauen nicht nur am Heck eines BMW sehr sexy aus 😉   Bitte seid schnell, denn für kurze Zeit gibt's  unsere Lagerbikes mit Sonnenschein-Bonus 🥇☀️🔝
⛰ BMW Cruise e-Bike ⚡️
statt € 3.095,00 um € 2.390,00
Infos: https://goo.gl/d7ERiC
🏖 BMW Cruise M Bike 🚴🏻
statt € 1.195,00 um € 890,00 
Infos: https://goo.gl/hHWW7S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008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36E923-3C0A-4965-A141-F595920EE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383778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48683-BEDE-4F5B-8E0C-E10FB4630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E6E069-F90D-44C1-8BB3-F20503C5D6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9854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39185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4933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4766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6480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5323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0610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4549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6071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63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- 2017-08-08 18:30:00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Betont leise dank Hybrid: Mit unserem neuen MINI Countryman SE ALL4 wird jede Fahrt zum Ruhepol.
Überzeuge dich selbst vom neuen Ruhepol in der MINI Familie - komm einfach bei uns vorbei!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09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- 2017-08-06 12:30:00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☀️BMW SUMMER SALE ☀️
Sichere dir nur noch für kurze Zeit € 1.000,-- Summer Sale Bonus auf ausgewählte Modelle:
http://bit.ly/2w753Eb
Wir freuen uns auf dich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084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81A80-475B-4B61-A418-5DBA0CF14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7438075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5128-26B8-427E-BB38-133A73E33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0156A5-0BDF-41B8-9769-DE135200C1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154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10200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0313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0845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0059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055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8674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101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8837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127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- 2017-08-04 12:15:00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Lass dir diese Gelegenheit nicht entgehen und entdecke einen MINI, der keine Wünsche offen lässt.
Komm vorbei und überzeuge dich vom MINIMALEN PREIS mit MAXIMALER AUSSTATTUNG 😍
In unserem Schauraum stehen 2 dieser streng limitierten Performance Edition (somit heißt es: schnell sein 🏃‍♂️🏃‍♀️☺️)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064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1B3D22-4C65-4A74-ADE2-B9985FE45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7026732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2D0C5-3C24-4AF7-BA0A-D08208001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1791CE-D72A-45EE-86E8-21CF35A977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0857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6078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462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536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6281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7589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3419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7901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221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811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- 2017-08-03 08:46:00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📌‼️ Frühbucher-Bonus für den neuen BMW X3 ‼️📌
Sichere dir noch vor dem offiziellen Marktstart des neuen BMW X3 einen Frühbucherbonus von bis zu € 2.000,--.
Voraussetzungen:
- Ausstattung mit M Sportpaket oder
- BMW Luxury Line
- Kaufabschluss bis inklusive 15.11.2017
Also .... schnell zuschlagen und Frühbucherbonus sichern 😎🚙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57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- 2017-08-02 20:58:07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 A MISSION.
Der neue BMW X3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445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57B16-3F4E-4FA7-B944-18BE685A5F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97225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6F5DD-2533-4E6D-83EF-DD78AF567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764223-1CAA-4742-87EA-BC20ADBFF3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9657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71262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3232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1672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2975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8694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8423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3835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1499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65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- 2017-08-01 17:13:00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nächste MINI erobert die 🌍
Anna-Maria Wolf freut sich über ihren neuen MINI Cooper mit 136 PS in moonwalk grey metallic und toller Ausstattung (Sitzheizung, Navi, Sonnenschutzverglasung uvm.)
Wir wünschen ihr viel Freude am Fahren 🚗🌟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36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- 2017-08-01 11:50:43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Nicht so flexibel beim Verlassen deines Autos? :-)
Quelle: youtube.com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504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AD5FD9-8F5E-404A-8D14-053BBE5B0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411901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6B912-40C9-4B4E-A4B6-79ABEE16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61DB33-0A10-40A0-95F3-4457E9F2CF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4190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39713-6101-4067-A119-692015354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B799A-C555-460D-BAED-FBADA5320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8456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333C1-EEEF-4689-B3A7-4D6FFE50D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3EE9BA-F75A-422C-9833-26CA9C22FB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6284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A3027-3296-4385-8E0E-D09702EEC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9F454-E6D8-45BE-9793-5886EEBDA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626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AA810-5AEA-4DF0-9A05-4D6256E36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569796-CFDF-474A-8C39-57EC19AE36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506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E7DB2-D743-4F0D-B3C1-761082EA4D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1A453-652A-488C-BB48-189F1B112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7065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9E3B6-DA0F-4C47-B982-97B50F24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48CAD1-26B5-4A65-AAC3-189209AB68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8478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93F3D-1F54-48E1-8C0D-A5C44D738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0F6A9-064A-4A98-8331-4D16CCF53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6629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2E7FC-D6E3-48DA-BC2F-93D957B6C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871AB8-50C6-4EA3-AF5B-B488584B8A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5873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21CEC-15E9-4D34-A6AF-24D2F53FF5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BCD87-9F6E-4873-82CB-3E0D24D8D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38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F1AD9-C955-4656-9F82-07687F02E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AF8F77-45ED-4453-BA05-95E34C8418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2079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960395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05391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0328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9396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7250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49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Michi Hiden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257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Sara Sömenek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259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Kerstin Deutsch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3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Wolfgang Wolfgang 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0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Tomoya Okazaki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73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Oliver Bican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99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Moritz Kainhofer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09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Bernhard Kapusta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279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Werner Seidelhuber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503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Sandra Sandriya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094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67614-80B5-498F-95FE-5F6B239984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3843905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2FAEC-557A-4F84-8367-DB680C991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19E513-58B0-4F64-99FF-13D021536D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780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919001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0274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3790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374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4896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37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Ulrike Fabian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90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Krebs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787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Silvia Gleichweit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877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Thomas Krammer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655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 Stefko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07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Martin Hajek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061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Sebastian Barth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943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Christian Jindra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25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Hans-Peter Moosmüller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5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Wolfgang Gschaider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67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4E782-12A3-4C53-B5B6-8F63D75C6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2010428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3CFEB-FDA2-494D-8D94-49B11FC49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1319FA-772D-4075-B495-B09BA4F7FC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8315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690424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69575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675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1218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6316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71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Bastian Jordis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72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Helmut Geschl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39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XanDl Riedler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602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Patrick Bertl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2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Patrick Nuernberg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175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8DABA-15DA-4002-AB6A-4CEDDFD6B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2328254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1EC0B-246B-46F9-A127-0A3458374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6AC75B-D80F-4B94-B5A3-DF5865881A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991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1F2B8-A170-4E57-BB3F-DE55654D5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A200B-B177-479F-989F-BC7132121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6923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05659-CF1E-4CCA-A71A-AA2B24077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650C51-D0A9-427C-83DF-8452017F93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0747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FABAF-4A6D-4392-9454-5C544ACC56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EF2F5-C4A4-47B8-9596-BCBA5DD27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0155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DEFBF-7029-45A0-91CC-30A718A93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222481-9F18-4C71-96F0-62D6F96258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6247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C6331-A401-4055-B798-FF07F44B1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7A1D8-AE09-4546-B54E-94B417BBC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0828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476CE-5754-44C7-87A7-2C66FBED5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77181A-BE67-4B36-87A6-9D87EFEF01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582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A9F25-6460-4A66-811D-D69B2BA0E3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C0E29-416C-4DAE-9B17-3E934104B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9041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95A87-D8A0-481F-85D4-CFBA3BEF5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007C04-1213-4DB1-8C9C-DC56C59F88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7599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3D2A7-ECD0-4286-8B75-2D3BF6447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985D6-3636-46C1-88DB-FB1DD1806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044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490B1-5F33-41C4-B4B3-40AFCCEC8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4C2DB8-B450-4A50-B588-A21646C482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264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D70BD-BF2E-4672-AA98-410A7B3FEA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98098-66C4-413C-83CA-105DC04BA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4816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F33DF-180C-49F2-A840-9E4A36861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Direktnachrichten von Usern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098F38-FF1A-4B6C-89FE-D2A1FB4F25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3271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6263195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09094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62893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9590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79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Kohla-Strauss GmbH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Rene Feuchtinger - 2017-08-14 19:08:15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Vielen Dank für deine Nachricht. Wir versuchen so gut und so schnell wie möglich zu antworten.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08/14/2017 19:08:16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706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2CEDF-B990-4C8D-AADC-8450ED6FD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6070816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DF9E5-2AC0-4180-895D-2BA922BC3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EA4A30-96DF-48F7-B707-90763AA763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1534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F6DA6-869D-411C-B297-2EF733B4D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62A1E-9642-4AC0-A1F7-E0B2D0503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1692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56BB3-5D18-4686-B035-5E81AF3DB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8ED8C6-8159-4E43-8CCC-818E032E6F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4297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31395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578328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74527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13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13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82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885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54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71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940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33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88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66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625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45678-5392-4099-AB36-4C24F2689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2251830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A051B-E127-4D38-868B-C6D6DBA16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38CD25-39D3-4B02-987F-CB1D42091D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1805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235655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740545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77295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84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257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60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31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77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79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324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086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53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2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532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075FB-4A76-4393-8F43-D5C84FCC0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5910614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5F5A2-2BF3-4E27-AB11-65E3A72E6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B796CC-A60A-4D6E-8611-50294E9D57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2664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212167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669920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43420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11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284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27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345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65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190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E6C09-16F8-4729-BA6E-509599AE23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2288767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F80E8-809B-48CD-9AB6-80BE5AE59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9C73B8-FE5B-4EF3-B04A-ED852FC2CE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2369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816541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28889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19150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23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36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8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074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39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353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09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67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87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766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449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3BC17-D394-4212-A1B5-1540C0D760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667481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E0A72-1E78-45A7-BBFD-6332CE63E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2D1EA6-4BAF-4384-9E0A-E02F3AA459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3172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907514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428758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88698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549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516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36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551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98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484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88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15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95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681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EAAC7-05E5-4B2B-9F48-BA624374A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8328866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67EDA-F963-4981-9CB8-57C54A2FD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9D7127-A1C4-4F18-9F0C-A953F37D62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1327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275049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687572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46460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741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069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85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68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39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474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B8BF5-9A51-4ED6-A3A8-B17418BDE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1165483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51775-24B1-4582-B01B-5FC1CC94B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203C9C-D394-4A8F-B3C4-F1AD348892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7023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5294C-3503-4F82-801B-F198A0BD4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4A5E1-7777-4D58-9E0E-0C67E9F5F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6607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1761</Words>
  <Application>Microsoft Office PowerPoint</Application>
  <PresentationFormat>On-screen Show (4:3)</PresentationFormat>
  <Paragraphs>932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quintly_template</vt:lpstr>
      <vt:lpstr>Facebook Page Report</vt:lpstr>
      <vt:lpstr>Wichtigste Werte (KPI's)</vt:lpstr>
      <vt:lpstr>Fans (Übersicht)</vt:lpstr>
      <vt:lpstr>Key Metrics Table w. User Post RR</vt:lpstr>
      <vt:lpstr>Facebook Fans Total</vt:lpstr>
      <vt:lpstr>Fanwachstum</vt:lpstr>
      <vt:lpstr>Verlorene Fans</vt:lpstr>
      <vt:lpstr>Eigene Beiträge (Postings) - 1 of 8</vt:lpstr>
      <vt:lpstr>Eigene Beiträge (Postings) - 2 of 8</vt:lpstr>
      <vt:lpstr>Eigene Beiträge (Postings) - 3 of 8</vt:lpstr>
      <vt:lpstr>Eigene Beiträge (Postings) - 4 of 8</vt:lpstr>
      <vt:lpstr>Eigene Beiträge (Postings) - 5 of 8</vt:lpstr>
      <vt:lpstr>Eigene Beiträge (Postings) - 6 of 8</vt:lpstr>
      <vt:lpstr>Eigene Beiträge (Postings) - 7 of 8</vt:lpstr>
      <vt:lpstr>Eigene Beiträge (Postings) - 8 of 8</vt:lpstr>
      <vt:lpstr>Eigene Beiträge (Postings) + Reactions - 1 of 10</vt:lpstr>
      <vt:lpstr>Eigene Beiträge (Postings) + Reactions - 2 of 10</vt:lpstr>
      <vt:lpstr>Eigene Beiträge (Postings) + Reactions - 3 of 10</vt:lpstr>
      <vt:lpstr>Eigene Beiträge (Postings) + Reactions - 4 of 10</vt:lpstr>
      <vt:lpstr>Eigene Beiträge (Postings) + Reactions - 5 of 10</vt:lpstr>
      <vt:lpstr>Eigene Beiträge (Postings) + Reactions - 6 of 10</vt:lpstr>
      <vt:lpstr>Eigene Beiträge (Postings) + Reactions - 7 of 10</vt:lpstr>
      <vt:lpstr>Eigene Beiträge (Postings) + Reactions - 8 of 10</vt:lpstr>
      <vt:lpstr>Eigene Beiträge (Postings) + Reactions - 9 of 10</vt:lpstr>
      <vt:lpstr>Eigene Beiträge (Postings) + Reactions - 10 of 10</vt:lpstr>
      <vt:lpstr>Postings/Wochentag</vt:lpstr>
      <vt:lpstr>Interaktionsrate</vt:lpstr>
      <vt:lpstr>Postingtypen (Verteilung)</vt:lpstr>
      <vt:lpstr>Interaktionsrate/Postingtyp</vt:lpstr>
      <vt:lpstr>Antwortzeit</vt:lpstr>
      <vt:lpstr>Wichtige Influencer - 1 of 3</vt:lpstr>
      <vt:lpstr>Wichtige Influencer - 2 of 3</vt:lpstr>
      <vt:lpstr>Wichtige Influencer - 3 of 3</vt:lpstr>
      <vt:lpstr>Facebook Check Ins</vt:lpstr>
      <vt:lpstr>Fan Demographie</vt:lpstr>
      <vt:lpstr>Impressionen</vt:lpstr>
      <vt:lpstr>Reichweite</vt:lpstr>
      <vt:lpstr>Engagierte User</vt:lpstr>
      <vt:lpstr>Page Views</vt:lpstr>
      <vt:lpstr>Direktnachrichten von Usern</vt:lpstr>
      <vt:lpstr>Page Fans Online</vt:lpstr>
      <vt:lpstr>FB Insights - Daily Impressions - 1 of 3</vt:lpstr>
      <vt:lpstr>FB Insights - Daily Impressions - 2 of 3</vt:lpstr>
      <vt:lpstr>FB Insights - Daily Impressions - 3 of 3</vt:lpstr>
      <vt:lpstr>FB Insights - Daily Reach - 1 of 3</vt:lpstr>
      <vt:lpstr>FB Insights - Daily Reach - 2 of 3</vt:lpstr>
      <vt:lpstr>FB Insights - Daily Reach - 3 of 3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2017-09-01T10:01:26Z</dcterms:created>
  <dcterms:modified xsi:type="dcterms:W3CDTF">2017-09-01T10:03:06Z</dcterms:modified>
</cp:coreProperties>
</file>