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5" r:id="rId37"/>
    <p:sldId id="296" r:id="rId38"/>
    <p:sldId id="297" r:id="rId39"/>
    <p:sldId id="299" r:id="rId40"/>
    <p:sldId id="300" r:id="rId41"/>
    <p:sldId id="301" r:id="rId42"/>
    <p:sldId id="302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1831</c:v>
                </c:pt>
                <c:pt idx="1">
                  <c:v>1830</c:v>
                </c:pt>
                <c:pt idx="2">
                  <c:v>1830</c:v>
                </c:pt>
                <c:pt idx="3">
                  <c:v>1830</c:v>
                </c:pt>
                <c:pt idx="4">
                  <c:v>1830</c:v>
                </c:pt>
                <c:pt idx="5">
                  <c:v>1829</c:v>
                </c:pt>
                <c:pt idx="6">
                  <c:v>1829</c:v>
                </c:pt>
                <c:pt idx="7">
                  <c:v>1830</c:v>
                </c:pt>
                <c:pt idx="8">
                  <c:v>1833</c:v>
                </c:pt>
                <c:pt idx="9">
                  <c:v>1833</c:v>
                </c:pt>
                <c:pt idx="10">
                  <c:v>1852</c:v>
                </c:pt>
                <c:pt idx="11">
                  <c:v>1864</c:v>
                </c:pt>
                <c:pt idx="12">
                  <c:v>1869</c:v>
                </c:pt>
                <c:pt idx="13">
                  <c:v>1870</c:v>
                </c:pt>
                <c:pt idx="14">
                  <c:v>1877</c:v>
                </c:pt>
                <c:pt idx="15">
                  <c:v>1879</c:v>
                </c:pt>
                <c:pt idx="16">
                  <c:v>1882</c:v>
                </c:pt>
                <c:pt idx="17">
                  <c:v>1894</c:v>
                </c:pt>
                <c:pt idx="18">
                  <c:v>1900</c:v>
                </c:pt>
                <c:pt idx="19">
                  <c:v>1904</c:v>
                </c:pt>
                <c:pt idx="20">
                  <c:v>1912</c:v>
                </c:pt>
                <c:pt idx="21">
                  <c:v>1917</c:v>
                </c:pt>
                <c:pt idx="22">
                  <c:v>1920</c:v>
                </c:pt>
                <c:pt idx="23">
                  <c:v>1922</c:v>
                </c:pt>
                <c:pt idx="24">
                  <c:v>1926</c:v>
                </c:pt>
                <c:pt idx="25">
                  <c:v>1933</c:v>
                </c:pt>
                <c:pt idx="26">
                  <c:v>1936</c:v>
                </c:pt>
                <c:pt idx="27">
                  <c:v>1943</c:v>
                </c:pt>
                <c:pt idx="28">
                  <c:v>1950</c:v>
                </c:pt>
                <c:pt idx="29">
                  <c:v>1952</c:v>
                </c:pt>
                <c:pt idx="30">
                  <c:v>1952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42-4D61-A55A-07E92FBCFD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580016"/>
        <c:axId val="287766144"/>
      </c:lineChart>
      <c:dateAx>
        <c:axId val="237580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66144"/>
        <c:crosses val="autoZero"/>
        <c:auto val="1"/>
        <c:lblOffset val="100"/>
        <c:baseTimeUnit val="days"/>
      </c:dateAx>
      <c:valAx>
        <c:axId val="28776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8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-1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-1</c:v>
                </c:pt>
                <c:pt idx="7">
                  <c:v>-1</c:v>
                </c:pt>
                <c:pt idx="8">
                  <c:v>5</c:v>
                </c:pt>
                <c:pt idx="9">
                  <c:v>0</c:v>
                </c:pt>
                <c:pt idx="10">
                  <c:v>11</c:v>
                </c:pt>
                <c:pt idx="11">
                  <c:v>14</c:v>
                </c:pt>
                <c:pt idx="12">
                  <c:v>10</c:v>
                </c:pt>
                <c:pt idx="13">
                  <c:v>1</c:v>
                </c:pt>
                <c:pt idx="14">
                  <c:v>5</c:v>
                </c:pt>
                <c:pt idx="15">
                  <c:v>4</c:v>
                </c:pt>
                <c:pt idx="16">
                  <c:v>3</c:v>
                </c:pt>
                <c:pt idx="17">
                  <c:v>8</c:v>
                </c:pt>
                <c:pt idx="18">
                  <c:v>9</c:v>
                </c:pt>
                <c:pt idx="19">
                  <c:v>6</c:v>
                </c:pt>
                <c:pt idx="20">
                  <c:v>5</c:v>
                </c:pt>
                <c:pt idx="21">
                  <c:v>8</c:v>
                </c:pt>
                <c:pt idx="22">
                  <c:v>2</c:v>
                </c:pt>
                <c:pt idx="23">
                  <c:v>2</c:v>
                </c:pt>
                <c:pt idx="24">
                  <c:v>4</c:v>
                </c:pt>
                <c:pt idx="25">
                  <c:v>6</c:v>
                </c:pt>
                <c:pt idx="26">
                  <c:v>3</c:v>
                </c:pt>
                <c:pt idx="27">
                  <c:v>7</c:v>
                </c:pt>
                <c:pt idx="28">
                  <c:v>6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B7-4BDC-AEBD-7B55E1E25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638736"/>
        <c:axId val="289637096"/>
      </c:lineChart>
      <c:dateAx>
        <c:axId val="289638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37096"/>
        <c:crosses val="autoZero"/>
        <c:auto val="1"/>
        <c:lblOffset val="100"/>
        <c:baseTimeUnit val="days"/>
      </c:dateAx>
      <c:valAx>
        <c:axId val="28963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3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A7-4F5C-821F-BF92BC786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208360"/>
        <c:axId val="293213608"/>
      </c:lineChart>
      <c:dateAx>
        <c:axId val="293208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13608"/>
        <c:crosses val="autoZero"/>
        <c:auto val="1"/>
        <c:lblOffset val="100"/>
        <c:baseTimeUnit val="days"/>
      </c:dateAx>
      <c:valAx>
        <c:axId val="29321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0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CD-437C-B4D3-AD7BE3903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171624"/>
        <c:axId val="349172608"/>
      </c:barChart>
      <c:catAx>
        <c:axId val="34917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72608"/>
        <c:crosses val="autoZero"/>
        <c:auto val="1"/>
        <c:lblAlgn val="ctr"/>
        <c:lblOffset val="100"/>
        <c:noMultiLvlLbl val="0"/>
      </c:catAx>
      <c:valAx>
        <c:axId val="34917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7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3.5519125683060002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11.269146608314999</c:v>
                </c:pt>
                <c:pt idx="8">
                  <c:v>0</c:v>
                </c:pt>
                <c:pt idx="9">
                  <c:v>2.291325695581</c:v>
                </c:pt>
                <c:pt idx="10">
                  <c:v>1.0337323177366999</c:v>
                </c:pt>
                <c:pt idx="11">
                  <c:v>0</c:v>
                </c:pt>
                <c:pt idx="12">
                  <c:v>0</c:v>
                </c:pt>
                <c:pt idx="13">
                  <c:v>77.03426124197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1.6976127320954999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0.52083333333333004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0.51440329218106995</c:v>
                </c:pt>
                <c:pt idx="29">
                  <c:v>0.61570035915854004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DC-4585-931A-CAC9537DF3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202424"/>
        <c:axId val="349197832"/>
      </c:lineChart>
      <c:dateAx>
        <c:axId val="349202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97832"/>
        <c:crosses val="autoZero"/>
        <c:auto val="1"/>
        <c:lblOffset val="100"/>
        <c:baseTimeUnit val="days"/>
      </c:dateAx>
      <c:valAx>
        <c:axId val="34919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0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Strauss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6E-4C81-B855-95399F1A46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Strauss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6E-4C81-B855-95399F1A46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Strauss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6E-4C81-B855-95399F1A46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Strauss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6E-4C81-B855-95399F1A4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199144"/>
        <c:axId val="349192256"/>
      </c:barChart>
      <c:catAx>
        <c:axId val="34919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92256"/>
        <c:crosses val="autoZero"/>
        <c:auto val="1"/>
        <c:lblAlgn val="ctr"/>
        <c:lblOffset val="100"/>
        <c:noMultiLvlLbl val="0"/>
      </c:catAx>
      <c:valAx>
        <c:axId val="34919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9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11.269146608314999</c:v>
                </c:pt>
                <c:pt idx="1">
                  <c:v>0.57725169226602002</c:v>
                </c:pt>
                <c:pt idx="2">
                  <c:v>17.586451022557998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0.52056220718376001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44-4A1F-B779-585FB4CF4F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195536"/>
        <c:axId val="349201768"/>
      </c:barChart>
      <c:catAx>
        <c:axId val="34919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01768"/>
        <c:crosses val="autoZero"/>
        <c:auto val="1"/>
        <c:lblAlgn val="ctr"/>
        <c:lblOffset val="100"/>
        <c:noMultiLvlLbl val="0"/>
      </c:catAx>
      <c:valAx>
        <c:axId val="34920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9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A9-4227-B68A-47D5D672E8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212264"/>
        <c:axId val="349211936"/>
      </c:barChart>
      <c:catAx>
        <c:axId val="34921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11936"/>
        <c:crosses val="autoZero"/>
        <c:auto val="1"/>
        <c:lblAlgn val="ctr"/>
        <c:lblOffset val="100"/>
        <c:noMultiLvlLbl val="0"/>
      </c:catAx>
      <c:valAx>
        <c:axId val="34921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1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145</c:v>
                </c:pt>
                <c:pt idx="1">
                  <c:v>146</c:v>
                </c:pt>
                <c:pt idx="2">
                  <c:v>146</c:v>
                </c:pt>
                <c:pt idx="3">
                  <c:v>146</c:v>
                </c:pt>
                <c:pt idx="4">
                  <c:v>146</c:v>
                </c:pt>
                <c:pt idx="5">
                  <c:v>146</c:v>
                </c:pt>
                <c:pt idx="6">
                  <c:v>146</c:v>
                </c:pt>
                <c:pt idx="7">
                  <c:v>146</c:v>
                </c:pt>
                <c:pt idx="8">
                  <c:v>146</c:v>
                </c:pt>
                <c:pt idx="9">
                  <c:v>147</c:v>
                </c:pt>
                <c:pt idx="10">
                  <c:v>147</c:v>
                </c:pt>
                <c:pt idx="11">
                  <c:v>147</c:v>
                </c:pt>
                <c:pt idx="12">
                  <c:v>147</c:v>
                </c:pt>
                <c:pt idx="13">
                  <c:v>147</c:v>
                </c:pt>
                <c:pt idx="14">
                  <c:v>147</c:v>
                </c:pt>
                <c:pt idx="15">
                  <c:v>147</c:v>
                </c:pt>
                <c:pt idx="16">
                  <c:v>147</c:v>
                </c:pt>
                <c:pt idx="17">
                  <c:v>148</c:v>
                </c:pt>
                <c:pt idx="18">
                  <c:v>150</c:v>
                </c:pt>
                <c:pt idx="19">
                  <c:v>150</c:v>
                </c:pt>
                <c:pt idx="20">
                  <c:v>150</c:v>
                </c:pt>
                <c:pt idx="21">
                  <c:v>150</c:v>
                </c:pt>
                <c:pt idx="22">
                  <c:v>150</c:v>
                </c:pt>
                <c:pt idx="23">
                  <c:v>150</c:v>
                </c:pt>
                <c:pt idx="24">
                  <c:v>150</c:v>
                </c:pt>
                <c:pt idx="25">
                  <c:v>150</c:v>
                </c:pt>
                <c:pt idx="26">
                  <c:v>150</c:v>
                </c:pt>
                <c:pt idx="27">
                  <c:v>150</c:v>
                </c:pt>
                <c:pt idx="28">
                  <c:v>150</c:v>
                </c:pt>
                <c:pt idx="29">
                  <c:v>151</c:v>
                </c:pt>
                <c:pt idx="30">
                  <c:v>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59-4DBD-9043-09F0F1E6A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780312"/>
        <c:axId val="382777360"/>
      </c:lineChart>
      <c:dateAx>
        <c:axId val="382780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77360"/>
        <c:crosses val="autoZero"/>
        <c:auto val="1"/>
        <c:lblOffset val="100"/>
        <c:baseTimeUnit val="days"/>
      </c:dateAx>
      <c:valAx>
        <c:axId val="38277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8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E7DF-4F70-A93E-1026609024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E7DF-4F70-A93E-1026609024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771784"/>
        <c:axId val="382772112"/>
      </c:barChart>
      <c:catAx>
        <c:axId val="38277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72112"/>
        <c:crosses val="autoZero"/>
        <c:auto val="1"/>
        <c:lblAlgn val="ctr"/>
        <c:lblOffset val="100"/>
        <c:noMultiLvlLbl val="0"/>
      </c:catAx>
      <c:valAx>
        <c:axId val="38277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7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</c:v>
                </c:pt>
                <c:pt idx="1">
                  <c:v>14947</c:v>
                </c:pt>
                <c:pt idx="2">
                  <c:v>5221</c:v>
                </c:pt>
                <c:pt idx="3">
                  <c:v>2240</c:v>
                </c:pt>
                <c:pt idx="4">
                  <c:v>732</c:v>
                </c:pt>
                <c:pt idx="5">
                  <c:v>141</c:v>
                </c:pt>
                <c:pt idx="6">
                  <c:v>30</c:v>
                </c:pt>
                <c:pt idx="7">
                  <c:v>14587</c:v>
                </c:pt>
                <c:pt idx="8">
                  <c:v>10678</c:v>
                </c:pt>
                <c:pt idx="9">
                  <c:v>6122</c:v>
                </c:pt>
                <c:pt idx="10">
                  <c:v>26817</c:v>
                </c:pt>
                <c:pt idx="11">
                  <c:v>19500</c:v>
                </c:pt>
                <c:pt idx="12">
                  <c:v>20161</c:v>
                </c:pt>
                <c:pt idx="13">
                  <c:v>20271</c:v>
                </c:pt>
                <c:pt idx="14">
                  <c:v>22766</c:v>
                </c:pt>
                <c:pt idx="15">
                  <c:v>16976</c:v>
                </c:pt>
                <c:pt idx="16">
                  <c:v>15869</c:v>
                </c:pt>
                <c:pt idx="17">
                  <c:v>18721</c:v>
                </c:pt>
                <c:pt idx="18">
                  <c:v>21107</c:v>
                </c:pt>
                <c:pt idx="19">
                  <c:v>18924</c:v>
                </c:pt>
                <c:pt idx="20">
                  <c:v>16274</c:v>
                </c:pt>
                <c:pt idx="21">
                  <c:v>13746</c:v>
                </c:pt>
                <c:pt idx="22">
                  <c:v>12677</c:v>
                </c:pt>
                <c:pt idx="23">
                  <c:v>12252</c:v>
                </c:pt>
                <c:pt idx="24">
                  <c:v>12591</c:v>
                </c:pt>
                <c:pt idx="25">
                  <c:v>12332</c:v>
                </c:pt>
                <c:pt idx="26">
                  <c:v>14555</c:v>
                </c:pt>
                <c:pt idx="27">
                  <c:v>14899</c:v>
                </c:pt>
                <c:pt idx="28">
                  <c:v>15063</c:v>
                </c:pt>
                <c:pt idx="29">
                  <c:v>16498</c:v>
                </c:pt>
                <c:pt idx="30">
                  <c:v>5245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F8-4633-B4D0-B8C2C64AF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902704"/>
        <c:axId val="335900736"/>
      </c:lineChart>
      <c:dateAx>
        <c:axId val="335902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00736"/>
        <c:crosses val="autoZero"/>
        <c:auto val="1"/>
        <c:lblOffset val="100"/>
        <c:baseTimeUnit val="days"/>
      </c:dateAx>
      <c:valAx>
        <c:axId val="33590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0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</c:v>
                </c:pt>
                <c:pt idx="1">
                  <c:v>4541</c:v>
                </c:pt>
                <c:pt idx="2">
                  <c:v>1691</c:v>
                </c:pt>
                <c:pt idx="3">
                  <c:v>569</c:v>
                </c:pt>
                <c:pt idx="4">
                  <c:v>267</c:v>
                </c:pt>
                <c:pt idx="5">
                  <c:v>63</c:v>
                </c:pt>
                <c:pt idx="6">
                  <c:v>11</c:v>
                </c:pt>
                <c:pt idx="7">
                  <c:v>8860</c:v>
                </c:pt>
                <c:pt idx="8">
                  <c:v>7023</c:v>
                </c:pt>
                <c:pt idx="9">
                  <c:v>3527</c:v>
                </c:pt>
                <c:pt idx="10">
                  <c:v>22156</c:v>
                </c:pt>
                <c:pt idx="11">
                  <c:v>17606</c:v>
                </c:pt>
                <c:pt idx="12">
                  <c:v>18811</c:v>
                </c:pt>
                <c:pt idx="13">
                  <c:v>18087</c:v>
                </c:pt>
                <c:pt idx="14">
                  <c:v>20610</c:v>
                </c:pt>
                <c:pt idx="15">
                  <c:v>16504</c:v>
                </c:pt>
                <c:pt idx="16">
                  <c:v>15310</c:v>
                </c:pt>
                <c:pt idx="17">
                  <c:v>16216</c:v>
                </c:pt>
                <c:pt idx="18">
                  <c:v>15757</c:v>
                </c:pt>
                <c:pt idx="19">
                  <c:v>16326</c:v>
                </c:pt>
                <c:pt idx="20">
                  <c:v>15065</c:v>
                </c:pt>
                <c:pt idx="21">
                  <c:v>13823</c:v>
                </c:pt>
                <c:pt idx="22">
                  <c:v>12309</c:v>
                </c:pt>
                <c:pt idx="23">
                  <c:v>12180</c:v>
                </c:pt>
                <c:pt idx="24">
                  <c:v>12218</c:v>
                </c:pt>
                <c:pt idx="25">
                  <c:v>12309</c:v>
                </c:pt>
                <c:pt idx="26">
                  <c:v>14332</c:v>
                </c:pt>
                <c:pt idx="27">
                  <c:v>14138</c:v>
                </c:pt>
                <c:pt idx="28">
                  <c:v>14383</c:v>
                </c:pt>
                <c:pt idx="29">
                  <c:v>14808</c:v>
                </c:pt>
                <c:pt idx="30">
                  <c:v>4374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E8-4743-957E-440E481F6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909592"/>
        <c:axId val="335909920"/>
      </c:lineChart>
      <c:dateAx>
        <c:axId val="335909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09920"/>
        <c:crosses val="autoZero"/>
        <c:auto val="1"/>
        <c:lblOffset val="100"/>
        <c:baseTimeUnit val="days"/>
      </c:dateAx>
      <c:valAx>
        <c:axId val="33590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0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475</c:v>
                </c:pt>
                <c:pt idx="2">
                  <c:v>105</c:v>
                </c:pt>
                <c:pt idx="3">
                  <c:v>21</c:v>
                </c:pt>
                <c:pt idx="4">
                  <c:v>10</c:v>
                </c:pt>
                <c:pt idx="5">
                  <c:v>7</c:v>
                </c:pt>
                <c:pt idx="6">
                  <c:v>7</c:v>
                </c:pt>
                <c:pt idx="7">
                  <c:v>1159</c:v>
                </c:pt>
                <c:pt idx="8">
                  <c:v>533</c:v>
                </c:pt>
                <c:pt idx="9">
                  <c:v>262</c:v>
                </c:pt>
                <c:pt idx="10">
                  <c:v>2130</c:v>
                </c:pt>
                <c:pt idx="11">
                  <c:v>1524</c:v>
                </c:pt>
                <c:pt idx="12">
                  <c:v>1491</c:v>
                </c:pt>
                <c:pt idx="13">
                  <c:v>1370</c:v>
                </c:pt>
                <c:pt idx="14">
                  <c:v>1316</c:v>
                </c:pt>
                <c:pt idx="15">
                  <c:v>969</c:v>
                </c:pt>
                <c:pt idx="16">
                  <c:v>838</c:v>
                </c:pt>
                <c:pt idx="17">
                  <c:v>1026</c:v>
                </c:pt>
                <c:pt idx="18">
                  <c:v>1024</c:v>
                </c:pt>
                <c:pt idx="19">
                  <c:v>912</c:v>
                </c:pt>
                <c:pt idx="20">
                  <c:v>794</c:v>
                </c:pt>
                <c:pt idx="21">
                  <c:v>585</c:v>
                </c:pt>
                <c:pt idx="22">
                  <c:v>651</c:v>
                </c:pt>
                <c:pt idx="23">
                  <c:v>557</c:v>
                </c:pt>
                <c:pt idx="24">
                  <c:v>650</c:v>
                </c:pt>
                <c:pt idx="25">
                  <c:v>557</c:v>
                </c:pt>
                <c:pt idx="26">
                  <c:v>721</c:v>
                </c:pt>
                <c:pt idx="27">
                  <c:v>587</c:v>
                </c:pt>
                <c:pt idx="28">
                  <c:v>657</c:v>
                </c:pt>
                <c:pt idx="29">
                  <c:v>775</c:v>
                </c:pt>
                <c:pt idx="30">
                  <c:v>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39-48EB-BEF8-1198AA7C8F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917792"/>
        <c:axId val="335920416"/>
      </c:lineChart>
      <c:dateAx>
        <c:axId val="335917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20416"/>
        <c:crosses val="autoZero"/>
        <c:auto val="1"/>
        <c:lblOffset val="100"/>
        <c:baseTimeUnit val="days"/>
      </c:dateAx>
      <c:valAx>
        <c:axId val="33592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1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</c:v>
                </c:pt>
                <c:pt idx="1">
                  <c:v>13</c:v>
                </c:pt>
                <c:pt idx="2">
                  <c:v>5</c:v>
                </c:pt>
                <c:pt idx="3">
                  <c:v>5</c:v>
                </c:pt>
                <c:pt idx="4">
                  <c:v>1</c:v>
                </c:pt>
                <c:pt idx="5">
                  <c:v>1</c:v>
                </c:pt>
                <c:pt idx="6">
                  <c:v>11</c:v>
                </c:pt>
                <c:pt idx="7">
                  <c:v>118</c:v>
                </c:pt>
                <c:pt idx="8">
                  <c:v>80</c:v>
                </c:pt>
                <c:pt idx="9">
                  <c:v>34</c:v>
                </c:pt>
                <c:pt idx="10">
                  <c:v>4</c:v>
                </c:pt>
                <c:pt idx="11">
                  <c:v>7</c:v>
                </c:pt>
                <c:pt idx="12">
                  <c:v>23</c:v>
                </c:pt>
                <c:pt idx="13">
                  <c:v>25</c:v>
                </c:pt>
                <c:pt idx="14">
                  <c:v>23</c:v>
                </c:pt>
                <c:pt idx="15">
                  <c:v>29</c:v>
                </c:pt>
                <c:pt idx="16">
                  <c:v>17</c:v>
                </c:pt>
                <c:pt idx="17">
                  <c:v>27</c:v>
                </c:pt>
                <c:pt idx="18">
                  <c:v>24</c:v>
                </c:pt>
                <c:pt idx="19">
                  <c:v>16</c:v>
                </c:pt>
                <c:pt idx="20">
                  <c:v>12</c:v>
                </c:pt>
                <c:pt idx="21">
                  <c:v>15</c:v>
                </c:pt>
                <c:pt idx="22">
                  <c:v>8</c:v>
                </c:pt>
                <c:pt idx="23">
                  <c:v>18</c:v>
                </c:pt>
                <c:pt idx="24">
                  <c:v>10</c:v>
                </c:pt>
                <c:pt idx="25">
                  <c:v>8</c:v>
                </c:pt>
                <c:pt idx="26">
                  <c:v>15</c:v>
                </c:pt>
                <c:pt idx="27">
                  <c:v>14</c:v>
                </c:pt>
                <c:pt idx="28">
                  <c:v>13</c:v>
                </c:pt>
                <c:pt idx="29">
                  <c:v>4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8F-4D45-91CE-C60CC1603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914184"/>
        <c:axId val="335921400"/>
      </c:lineChart>
      <c:dateAx>
        <c:axId val="335914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21400"/>
        <c:crosses val="autoZero"/>
        <c:auto val="1"/>
        <c:lblOffset val="100"/>
        <c:baseTimeUnit val="days"/>
      </c:dateAx>
      <c:valAx>
        <c:axId val="33592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1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369.1</c:v>
                </c:pt>
                <c:pt idx="1">
                  <c:v>219.6</c:v>
                </c:pt>
                <c:pt idx="2">
                  <c:v>144.83333333332999</c:v>
                </c:pt>
                <c:pt idx="3">
                  <c:v>110.7</c:v>
                </c:pt>
                <c:pt idx="4">
                  <c:v>140.36666666667</c:v>
                </c:pt>
                <c:pt idx="5">
                  <c:v>241.93333333333001</c:v>
                </c:pt>
                <c:pt idx="6">
                  <c:v>442.86666666667003</c:v>
                </c:pt>
                <c:pt idx="7">
                  <c:v>617.06666666667002</c:v>
                </c:pt>
                <c:pt idx="8">
                  <c:v>741.5</c:v>
                </c:pt>
                <c:pt idx="9">
                  <c:v>898.6</c:v>
                </c:pt>
                <c:pt idx="10">
                  <c:v>807.76666666666995</c:v>
                </c:pt>
                <c:pt idx="11">
                  <c:v>818.53333333333001</c:v>
                </c:pt>
                <c:pt idx="12">
                  <c:v>898</c:v>
                </c:pt>
                <c:pt idx="13">
                  <c:v>855.96666666666999</c:v>
                </c:pt>
                <c:pt idx="14">
                  <c:v>832.23333333333005</c:v>
                </c:pt>
                <c:pt idx="15">
                  <c:v>839.63333333333003</c:v>
                </c:pt>
                <c:pt idx="16">
                  <c:v>851.06666666667002</c:v>
                </c:pt>
                <c:pt idx="17">
                  <c:v>872.86666666666997</c:v>
                </c:pt>
                <c:pt idx="18">
                  <c:v>891.36666666666997</c:v>
                </c:pt>
                <c:pt idx="19">
                  <c:v>915.06666666667002</c:v>
                </c:pt>
                <c:pt idx="20">
                  <c:v>982.4</c:v>
                </c:pt>
                <c:pt idx="21">
                  <c:v>1000.9666666667</c:v>
                </c:pt>
                <c:pt idx="22">
                  <c:v>869.06666666667002</c:v>
                </c:pt>
                <c:pt idx="23">
                  <c:v>601.1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E5-4107-9948-5348BAB42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922384"/>
        <c:axId val="335929928"/>
      </c:lineChart>
      <c:catAx>
        <c:axId val="33592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29928"/>
        <c:crosses val="autoZero"/>
        <c:auto val="1"/>
        <c:lblAlgn val="ctr"/>
        <c:lblOffset val="100"/>
        <c:noMultiLvlLbl val="0"/>
      </c:catAx>
      <c:valAx>
        <c:axId val="33592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2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Strauss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</c:v>
                </c:pt>
                <c:pt idx="1">
                  <c:v>4541</c:v>
                </c:pt>
                <c:pt idx="2">
                  <c:v>1691</c:v>
                </c:pt>
                <c:pt idx="3">
                  <c:v>569</c:v>
                </c:pt>
                <c:pt idx="4">
                  <c:v>267</c:v>
                </c:pt>
                <c:pt idx="5">
                  <c:v>63</c:v>
                </c:pt>
                <c:pt idx="6">
                  <c:v>11</c:v>
                </c:pt>
                <c:pt idx="7">
                  <c:v>8860</c:v>
                </c:pt>
                <c:pt idx="8">
                  <c:v>7023</c:v>
                </c:pt>
                <c:pt idx="9">
                  <c:v>3527</c:v>
                </c:pt>
                <c:pt idx="10">
                  <c:v>22156</c:v>
                </c:pt>
                <c:pt idx="11">
                  <c:v>17606</c:v>
                </c:pt>
                <c:pt idx="12">
                  <c:v>18811</c:v>
                </c:pt>
                <c:pt idx="13">
                  <c:v>18087</c:v>
                </c:pt>
                <c:pt idx="14">
                  <c:v>20610</c:v>
                </c:pt>
                <c:pt idx="15">
                  <c:v>16504</c:v>
                </c:pt>
                <c:pt idx="16">
                  <c:v>15310</c:v>
                </c:pt>
                <c:pt idx="17">
                  <c:v>16216</c:v>
                </c:pt>
                <c:pt idx="18">
                  <c:v>15757</c:v>
                </c:pt>
                <c:pt idx="19">
                  <c:v>16326</c:v>
                </c:pt>
                <c:pt idx="20">
                  <c:v>15065</c:v>
                </c:pt>
                <c:pt idx="21">
                  <c:v>13823</c:v>
                </c:pt>
                <c:pt idx="22">
                  <c:v>12309</c:v>
                </c:pt>
                <c:pt idx="23">
                  <c:v>12180</c:v>
                </c:pt>
                <c:pt idx="24">
                  <c:v>12218</c:v>
                </c:pt>
                <c:pt idx="25">
                  <c:v>12309</c:v>
                </c:pt>
                <c:pt idx="26">
                  <c:v>14332</c:v>
                </c:pt>
                <c:pt idx="27">
                  <c:v>14138</c:v>
                </c:pt>
                <c:pt idx="28">
                  <c:v>14383</c:v>
                </c:pt>
                <c:pt idx="29">
                  <c:v>14808</c:v>
                </c:pt>
                <c:pt idx="30">
                  <c:v>4374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43-4DFC-85C7-AC4A32639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630776"/>
        <c:axId val="370631104"/>
      </c:lineChart>
      <c:dateAx>
        <c:axId val="370630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631104"/>
        <c:crosses val="autoZero"/>
        <c:auto val="1"/>
        <c:lblOffset val="100"/>
        <c:baseTimeUnit val="days"/>
      </c:dateAx>
      <c:valAx>
        <c:axId val="37063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63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DBCAF-E2D1-482B-849F-B7BE4F3686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97767F-3F29-4FF8-928A-6E74B0F075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3651502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2D0DB-949B-483F-A410-9D88122A8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E9F4A0-026A-4064-A3EE-74601E2997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1614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225847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83235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7189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72939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5074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62078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13102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5154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2078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5697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500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70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9731F-02C8-440E-B4C7-407820A5E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051530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1B8B7-2413-4A26-B78B-3ACA2F839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025DA6-D9BB-4791-AA09-5A8AF90086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1756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58444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1176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759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681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7085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6994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9902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1814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69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494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500FB-CC31-4CD7-9686-DE581EC84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016156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B171A-DAAB-4718-AF01-37DE0D477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99D6E5-E022-45CB-97ED-582818FFBB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9058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631628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19781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84936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84012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75589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18641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71847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364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72986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1552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14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415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5F4A9-4A19-4D3F-BA51-01C0890FB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558467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33442-E53C-4B92-8E1D-20A0CA2B9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0B9582-3A84-4E64-8D4E-09838F1360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0207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2F994-CAB6-484A-B587-B0622AA3A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15CF8-A87D-4E20-8F45-FDAAD7055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59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C507B-B512-4CFC-9A47-3FE9242A2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527C55-44DF-457A-91CE-BB8BB1DEC3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5165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5D49B9-8242-4CFC-8E79-9DD120D62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7917A-CEEC-480D-A1D4-0095D547E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694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355CA-D1B2-4D1B-AA16-AC83079EB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F5764C-FAAE-4EAD-B5DA-9F6E02459B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90E21-E195-4AC8-8948-F29919F512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72A5F-0F6C-41CB-A899-4AC0CCF1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6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6FB88-BD5B-4AD4-9B8E-17D9D1837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CE1382-01E9-478B-883E-91BFCB6E9B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3152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41838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9510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0010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6608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2265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0054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169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3713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925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- 2017-08-30 15:47:01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gratulieren Karin und Ferdinand Marth zu ihrem neuen Ford KUGA Titanium mit 120 PS!! 😁
Das Team vom Autohaus Strauss rund um Verkaufsberater Daniel Pausch wünscht viel Freude mit dem neuen Fahrzeug und eine gute und sichere Fahrt! 🙂👍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19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- 2017-08-29 15:59:37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seinen beeindruckenden Leistungswerten und seinem souveränen Auftreten schneidet der Ford Edge Vignale nicht nur im Test hervorragend ab, sondern wächst einem zusätzlich noch ans Herz ☺️👉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29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- 2017-08-28 11:04:38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suchen 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44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0B094-036F-4B14-A37B-C607C4FA61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421821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BCDE7-E8B5-41A7-92CA-B6E03D90D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4B0D4F-BD88-4AFF-8AF7-D927466CBF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1338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97049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66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2740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043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0514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7290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8694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399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38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- 2017-08-24 15:50:51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feiern das Fiesta-Fest – und ihr seid herzlich eingeladen zur Premiere des neuen Ford Fiesta! :-)🎉
Lasst euch bei unserer Präsentation am 15. September 2017 ab 17:00 vom neuen Ford Fiesta in der achten Generation, der bereits seit 41 Jahren zu den fixen Größen bei den Kleinen gehört, begeistern!
WO: bei Stephan Steinkellner - in “Kunst im Garten”
7535 Rauchwart 42
(Leicht zu finden: Direkt an der Durchzugsstraße Rauchwart)
Einfach anmelden und - und dabei sein. Ein kurzes Mail an office@strauss-autohaus.at oder eine kurze Facebook Nachricht reicht. 
Wir freuen uns auf Euren Besuch!!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618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CCAFC-13EA-4FB0-AC50-75F23B8B3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794289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99ECC-B33F-4EC0-9198-C7AD70FD7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71E7C8-D179-444F-86E8-18693A78BE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520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26362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0608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9240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8222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4268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559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2469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6963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61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- 2017-08-18 16:34:32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ist dynamisch, elegant und einzigartig – das Evoque Cabriolet! 🙂
Wir gratulieren Herrn Erwin Meritschnig zu seinem neuen Range Rover Evoque Cabrio HSE Dynamic mit 180 PS und einer wunderschönen Ausstattung und somit zu dieser ausgezeichneten Wahl!! 👍
Das Team vom Autohaus Strauss rund um Verkaufsberater Marcel Hummel wünscht viel Freude mit dem neuen Fahrzeug und vor allem, eine sichere und gute Fahrt!!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57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- 2017-08-14 18:30:00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dieses Auto so genial findet wie wir, der liked bitte sofort und ohne zu zögern diesen Beitrag 😎 
PS: Und wer sich ernsthaft für eine Probefahrt interessiert, der schreibt jetzt Marcel Hummel oder ruft bei Ingo Lehr an (03327 22009)!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76.9930%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9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- 2017-08-11 14:05:57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Brite hält die Spur - und spielt sich dabei auch noch 😉💪
Der neue Range Rover Velar 👉 Toller Testbericht - überzeugt euch selbst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996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B6EE9-115C-4220-AE74-176814118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815239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59408-D43F-490E-A040-E870A9E1F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072117-744B-415F-A7A4-39B86D156C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4228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52976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620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0320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5409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795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465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8360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182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52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- 2017-08-10 11:56:42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Steht bei euch noch eine Urlaubsreise bevor? ⛰️🏝️🗺️
Dann schaut vorbei und holt euch jetzt noch schnell eines unserer günstigen Lagermodelle im Sommerschlussverkauf!😎
Verkaufsberater Daniel Pausch hat auch für diesen KUGA-ST-Line ein super Angebot - natürlich mit Lagerabverkaufsbonus!!
Unser Daniel ist leider unverkäuflich, beratet euch dafür aber sehr gerne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931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F529A-44F5-4EC8-A2DD-D96BB1751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33574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025C9-A782-4650-89E4-518ACA0A9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A4E59C-B2EF-42CA-AB4A-DD00FD7D19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719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53272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1232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511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3874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5270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306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6803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009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61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- 2017-08-08 16:12:28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suchen ab SOFORT einen/eine
Mitarbeiter/in in der Buchhaltung!👩‍💻👨‍💻
Aufgaben:
- Einfache Buchhaltungsarbeiten
- Mahnwesen
- Schriftverkehr mit Kunden
- Überweisungen
- Allgemeine Bürotätigkeiten
Bist du ein/e Absolvent/in der HAK/HAS und fühlst dich angesprochen? 
Dann bewirb dich jetzt per Mail an:office@strauss-autohaus.at
Berufserfahrung nicht erforderlich!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11.2691%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69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- 2017-08-02 16:52:23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erste Ausfahrt kann beginnen 😍😍😍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967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B7864-AA1D-4C64-8F92-E48561EAA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397448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ECCAC-B0BD-4A04-9ADF-4F9D15DFA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95F868-7308-433E-95F6-F0DE187727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3385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33348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4819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2651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6219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0722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5015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7235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0679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14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- 2017-08-02 15:24:43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nächste Generation des Ford Fiesta steht in den Startlöchern - und der hat es in sich!!🤗 – Zu bestellen und Probe zu fahren ab jetzt schon bei uns im Autohaus Strauss! 
Schaut vorbei, unsere Verkaufsberater Daniel Pauschund Armin Bauer beraten euch gerne! 🚘😉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20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45F7D-5237-40BD-A431-7275A2FFB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814857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3A53B-F2DD-4E9B-B8BC-83B4FCA04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B49B0B-637B-4A08-AF3B-A6BB9FD13A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6852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03625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464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412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8357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902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1538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5735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5876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55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- 2017-08-30 15:47:01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gratulieren Karin und Ferdinand Marth zu ihrem neuen Ford KUGA Titanium mit 120 PS!! 😁
Das Team vom Autohaus Strauss rund um Verkaufsberater Daniel Pausch wünscht viel Freude mit dem neuen Fahrzeug und eine gute und sichere Fahrt! 🙂👍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80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- 2017-08-29 15:59:37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seinen beeindruckenden Leistungswerten und seinem souveränen Auftreten schneidet der Ford Edge Vignale nicht nur im Test hervorragend ab, sondern wächst einem zusätzlich noch ans Herz ☺️👉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- 2017-08-28 11:04:38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suchen 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723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FCAC1-9DFE-4CD6-9CC2-E9BBA27BB4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620640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1B9DC-EE13-4A5A-8B4E-4AF9EF856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3476F9-8C28-4700-AFF1-6B43C8909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5815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41404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915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8328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4792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0301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7979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0323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69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- 2017-08-24 15:50:51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feiern das Fiesta-Fest – und ihr seid herzlich eingeladen zur Premiere des neuen Ford Fiesta! :-)🎉
Lasst euch bei unserer Präsentation am 15. September 2017 ab 17:00 vom neuen Ford Fiesta in der achten Generation, der bereits seit 41 Jahren zu den fixen Größen bei den Kleinen gehört, begeistern!
WO: bei Stephan Steinkellner - in “Kunst im Garten”
7535 Rauchwart 42
(Leicht zu finden: Direkt an der Durchzugsstraße Rauchwart)
Einfach anmelden und - und dabei sein. Ein kurzes Mail an office@strauss-autohaus.at oder eine kurze Facebook Nachricht reicht. 
Wir freuen uns auf Euren Besuch!!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846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8FE04-F461-4A14-81FC-92BCE035F4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01358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EFA35-FBD7-4A16-9770-450B68BAE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527ADC-77B4-4A7A-9F67-68E2843D6F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6250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38749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7566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791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9553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3207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431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8938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1472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6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- 2017-08-18 16:34:32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ist dynamisch, elegant und einzigartig – das Evoque Cabriolet! 🙂
Wir gratulieren Herrn Erwin Meritschnig zu seinem neuen Range Rover Evoque Cabrio HSE Dynamic mit 180 PS und einer wunderschönen Ausstattung und somit zu dieser ausgezeichneten Wahl!! 👍
Das Team vom Autohaus Strauss rund um Verkaufsberater Marcel Hummel wünscht viel Freude mit dem neuen Fahrzeug und vor allem, eine sichere und gute Fahrt!!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82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- 2017-08-14 18:30:00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dieses Auto so genial findet wie wir, der liked bitte sofort und ohne zu zögern diesen Beitrag 😎 
PS: Und wer sich ernsthaft für eine Probefahrt interessiert, der schreibt jetzt Marcel Hummel oder ruft bei Ingo Lehr an (03327 22009)!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205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C4ECC-634A-4E31-965E-8E7BE1D89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994213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6BD47-9F06-4EFE-B590-6C4DA25D6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C2B7C7-1D9D-4696-B614-FCEF47FBE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6022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63691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7426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0937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021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2000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4502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4704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8522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112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- 2017-08-11 14:05:57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Brite hält die Spur - und spielt sich dabei auch noch 😉💪
Der neue Range Rover Velar 👉 Toller Testbericht - überzeugt euch selbst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55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- 2017-08-10 11:56:42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Steht bei euch noch eine Urlaubsreise bevor? ⛰️🏝️🗺️
Dann schaut vorbei und holt euch jetzt noch schnell eines unserer günstigen Lagermodelle im Sommerschlussverkauf!😎
Verkaufsberater Daniel Pausch hat auch für diesen KUGA-ST-Line ein super Angebot - natürlich mit Lagerabverkaufsbonus!!
Unser Daniel ist leider unverkäuflich, beratet euch dafür aber sehr gerne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442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10A20-1790-4376-B197-C3F5CB2642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692534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60E87-03C2-4493-BACB-E4DF94C1F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1F728F-07B5-44F7-87B8-1B80BA95CA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1434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73057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7419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8376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661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9382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5284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749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8504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134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- 2017-08-08 16:12:28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suchen ab SOFORT einen/eine
Mitarbeiter/in in der Buchhaltung!👩‍💻👨‍💻
Aufgaben:
- Einfache Buchhaltungsarbeiten
- Mahnwesen
- Schriftverkehr mit Kunden
- Überweisungen
- Allgemeine Bürotätigkeiten
Bist du ein/e Absolvent/in der HAK/HAS und fühlst dich angesprochen? 
Dann bewirb dich jetzt per Mail an:office@strauss-autohaus.at
Berufserfahrung nicht erforderlich!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57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- 2017-08-02 16:52:23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erste Ausfahrt kann beginnen 😍😍😍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960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FAEE0-F1AF-465B-BBD3-BA3CEBE35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897880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3FCAC-06FF-4187-B518-D86275B94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D59BE2-6E93-4F9A-9033-821ECBB6EF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142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65808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184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9357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4068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940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1992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8781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2394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24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- 2017-08-02 15:24:43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nächste Generation des Ford Fiesta steht in den Startlöchern - und der hat es in sich!!🤗 – Zu bestellen und Probe zu fahren ab jetzt schon bei uns im Autohaus Strauss! 
Schaut vorbei, unsere Verkaufsberater Daniel Pauschund Armin Bauer beraten euch gerne! 🚘😉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919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7D5F1-9C91-40F8-B961-6FA4CC392E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208950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DF0E4-FA2E-4A5E-A849-54C020D04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CF3A46-1189-4BD2-BC8E-185061D016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4605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D1867-4E64-4DAA-9F08-E4BE49D57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E275C-A693-4433-983E-6539106DA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055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89192-B178-454E-A59F-23653AF60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B0DBBF-3328-47AA-8047-F55BD7274D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6285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F1FB8-CF7F-48CB-A518-25AB501FFF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B2D5D-82EE-48AF-B66D-ECF4772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0380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E77E9-3CEA-4340-B4F6-23BFADCDD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62E21A-F697-4526-8BDB-DBC4CAE0EB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1983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DFC0A-4DE2-45ED-A25E-B1FF962FF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C9BEF-7DD4-48D3-9989-5D720FB5D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1041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0D4AF-C15E-40A9-95CC-927048681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D01A97-A5C6-4658-A98A-0CB9B6DD1D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5016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080BE-550F-4100-9959-220E3741B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B9B15-9093-475E-BC2B-C529AD9CD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475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655CC-448C-434E-B807-A6A43C38B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8C6D8A-7DB8-402D-9AB5-964C178259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6302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70834-AC1F-4941-B05F-2E8E03576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09665-72FD-4C6F-8F12-356D0DADE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373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03AA1-4482-4FDA-B644-5DC0E926F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B01134-E5BB-474D-8DCE-FECFC0F2F7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5464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212158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06235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9236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5415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1563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38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Christian Schendlinger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18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KeLe Dragan Vulic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77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 Leo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59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Omar Darwesh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51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Leyla Tiken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92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Ahmad Zakkour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3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Dado Petrovic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68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Peter Planitzer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20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Nermin Rovcanin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26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766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73FE5-E2BD-4CC1-96F4-C9BF018CD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9886202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89623-709D-4F15-BE8D-CDFDAE3E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5809C5-36A2-4B1A-8BB8-6B090D0F63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409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785868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43675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9429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8582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9259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82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 Michalowski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67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Christoph Schwarzer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17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Iris Stogmeyer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53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 Henn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81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 Muqaj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14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Dominik Maddox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92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Savas Korkmaz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79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Christoph 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838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Belkisa Smajlovic-Tosunbegovic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631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Gerwich Doerflinger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634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2A829-EABD-40E6-BEF1-3858963FD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9478074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957B7-6D2F-4311-8826-6EFC70D42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76CE83-B6B5-4A05-9496-D5F253A110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9832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935691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76037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1394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573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922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480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Helmut Siller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91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 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 Alessandro Alex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368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Sichet G. Claudiu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8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Emine-ibrahim Özdemir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414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7BF29-C8FB-42F3-941D-B4B63B9D8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488049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B2A11-C127-4025-B377-D7D4634EA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C15304-D6D2-46DE-AAFE-A2656DA98A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8761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E4224-EB25-47F1-B8AB-EBF192E9B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1627E-B635-4E90-B2C8-1598A20C4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068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DD601-670A-4E1C-A21C-B2BED4B7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4E7745-FBDB-4EEE-BC6F-95178357CB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8828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3A9C0-3E4B-40B0-8A8F-0B4448A560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4FE4F-0FAA-4AA2-8AF2-A8CB9B580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354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C9792-28D1-4C21-A7F9-6520F2D93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3CF187-FB22-48B9-9622-90EFD1EBF2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3054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C3E8F-DF3D-492F-A355-56DB00125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FBB29-286B-4FD3-8B76-98F93A0C8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7328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33339-45BE-4209-8F89-801C102F6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FA3111-0A4A-4DDB-8100-29601E60CD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7908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FF3F7-E5E3-46D9-9F74-6F1DA9389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23ED9-A03D-4227-85A0-D2501AE3C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7527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E7C6D-53C9-4D9B-AA4D-876C23CB8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578D5B-60D2-430B-817D-D328FC0422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0475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5C89E-778D-4045-B996-A76F4420A2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54ED6-369A-4B1F-AD49-CCFBBA12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183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86A7E-2681-4DEC-A3F0-6DB4D9311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EF3FEA-03A8-4B40-AEF2-A42DF1FE99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4627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50065-B807-4827-A74B-AF66DD998D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F7EA1-680F-4159-902F-F293EC31E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6053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D5816-9959-4523-91DF-FDD610285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Direktnachrichten von Usern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3F4A18-7F23-4F33-8E60-D8480FD589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3803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460982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54364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30345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4416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801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Autohaus Strauss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Selim Lumnije Iljazi - 2017-08-23 16:29:44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 are responding to Selim Lumnije's comment: "Was  kostet"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08/23/2017 16:29:44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94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Autohaus Strauss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Jeton Krasniqi - 2017-08-12 19:11:26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Hallo Jeton! Der Velar fängt bei 61.300 € an. Bei Interesse melde dich einfach bei unserem Verkaufsberater Marcel Hummel unter der Nummer: 0664/5650188 😉
LG das Team vom Autohaus Strauss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08/16/2017 16:06:08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62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F4EB4-25C5-4B35-A46E-C671CAA67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5967058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42105-BC74-4CD7-80B4-F63E1AE84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47478A-A896-427F-81CF-FB7A93A784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80918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51032-B12D-423A-8D43-64BFDF8B7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46887-FECB-4FCF-9759-EF796752C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2678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D6A42-4D64-4AD6-97A6-B48AFF3FE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14083C-73CD-408A-AD75-28F80DEC2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1246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763177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52217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03216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934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51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077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45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89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29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982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30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39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7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205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57985-9002-486F-9212-376A16982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7975120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F76C-1233-4517-88B5-DC035633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AA2DD9-0DBD-499E-973B-4ECA3E8DB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6162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382820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977724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709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82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341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78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71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407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042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15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057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64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70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905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A5D02-B4AA-4B00-ABBB-5114624C6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6528966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9FD9A-158F-4633-A95D-9FCBFAD5D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8A426C-C428-4787-B6EA-7FD9564E72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332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859093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457702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70799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42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94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20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566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1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805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96092-175A-48CA-AF5E-8B8731184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7170746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331BC-B49A-4061-833F-BD4DF7A08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DB1E43-C128-43BE-9702-2E7FFA5F4B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3887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612512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937269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29800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87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74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29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28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10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2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373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667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69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40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253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769BD-BF7D-4A4D-BEAD-FAC302803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5858317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AE077-4337-4869-8579-18BAF3E7F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90E546-E3EE-486F-954D-D4C6748C76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9136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835307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7003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55527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56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61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325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75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4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70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9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399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18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37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AB03D-A0DC-456A-AE7B-8338C36CB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223976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BD36B-CD0A-4153-9386-CF44E3CFB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E4C968-0F84-401A-B478-668CE291BA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9342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792356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869134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44545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09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822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9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17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95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719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4431B-35E2-4E87-8279-B902A1FAB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8077267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182F0-93B6-487E-8250-50CF6046D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723C12-7A18-4A05-AC07-B57332AACE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6433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68296-C2B6-4438-934A-810523A389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0ED06-D730-4A07-8C7D-8E60E872B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1001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1458</Words>
  <Application>Microsoft Office PowerPoint</Application>
  <PresentationFormat>On-screen Show (4:3)</PresentationFormat>
  <Paragraphs>748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Facebook Page Report</vt:lpstr>
      <vt:lpstr>Wichtigste Werte (KPI's)</vt:lpstr>
      <vt:lpstr>Fans (Übersicht)</vt:lpstr>
      <vt:lpstr>Key Metrics Table w. User Post RR</vt:lpstr>
      <vt:lpstr>Facebook Fans Total</vt:lpstr>
      <vt:lpstr>Fanwachstum</vt:lpstr>
      <vt:lpstr>Verlorene Fans</vt:lpstr>
      <vt:lpstr>Eigene Beiträge (Postings) - 1 of 6</vt:lpstr>
      <vt:lpstr>Eigene Beiträge (Postings) - 2 of 6</vt:lpstr>
      <vt:lpstr>Eigene Beiträge (Postings) - 3 of 6</vt:lpstr>
      <vt:lpstr>Eigene Beiträge (Postings) - 4 of 6</vt:lpstr>
      <vt:lpstr>Eigene Beiträge (Postings) - 5 of 6</vt:lpstr>
      <vt:lpstr>Eigene Beiträge (Postings) - 6 of 6</vt:lpstr>
      <vt:lpstr>Eigene Beiträge (Postings) + Reactions - 1 of 6</vt:lpstr>
      <vt:lpstr>Eigene Beiträge (Postings) + Reactions - 2 of 6</vt:lpstr>
      <vt:lpstr>Eigene Beiträge (Postings) + Reactions - 3 of 6</vt:lpstr>
      <vt:lpstr>Eigene Beiträge (Postings) + Reactions - 4 of 6</vt:lpstr>
      <vt:lpstr>Eigene Beiträge (Postings) + Reactions - 5 of 6</vt:lpstr>
      <vt:lpstr>Eigene Beiträge (Postings) + Reactions - 6 of 6</vt:lpstr>
      <vt:lpstr>Postings/Wochentag</vt:lpstr>
      <vt:lpstr>Interaktionsrate</vt:lpstr>
      <vt:lpstr>Postingtypen (Verteilung)</vt:lpstr>
      <vt:lpstr>Interaktionsrate/Postingtyp</vt:lpstr>
      <vt:lpstr>Antwortzeit</vt:lpstr>
      <vt:lpstr>Wichtige Influencer - 1 of 3</vt:lpstr>
      <vt:lpstr>Wichtige Influencer - 2 of 3</vt:lpstr>
      <vt:lpstr>Wichtige Influencer - 3 of 3</vt:lpstr>
      <vt:lpstr>Facebook Check Ins</vt:lpstr>
      <vt:lpstr>Fan Demographie</vt:lpstr>
      <vt:lpstr>Impressionen</vt:lpstr>
      <vt:lpstr>Reichweite</vt:lpstr>
      <vt:lpstr>Engagierte User</vt:lpstr>
      <vt:lpstr>Page Views</vt:lpstr>
      <vt:lpstr>Direktnachrichten von Usern</vt:lpstr>
      <vt:lpstr>Page Fans Online</vt:lpstr>
      <vt:lpstr>FB Insights - Daily Impressions - 1 of 3</vt:lpstr>
      <vt:lpstr>FB Insights - Daily Impressions - 2 of 3</vt:lpstr>
      <vt:lpstr>FB Insights - Daily Impressions - 3 of 3</vt:lpstr>
      <vt:lpstr>FB Insights - Daily Reach - 1 of 3</vt:lpstr>
      <vt:lpstr>FB Insights - Daily Reach - 2 of 3</vt:lpstr>
      <vt:lpstr>FB Insights - Daily Reach - 3 of 3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2017-09-01T09:54:10Z</dcterms:created>
  <dcterms:modified xsi:type="dcterms:W3CDTF">2017-09-01T09:55:29Z</dcterms:modified>
</cp:coreProperties>
</file>