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3" r:id="rId46"/>
    <p:sldId id="304" r:id="rId47"/>
    <p:sldId id="305" r:id="rId48"/>
    <p:sldId id="306" r:id="rId49"/>
    <p:sldId id="307" r:id="rId50"/>
    <p:sldId id="308" r:id="rId51"/>
    <p:sldId id="309" r:id="rId52"/>
    <p:sldId id="310" r:id="rId53"/>
    <p:sldId id="311" r:id="rId54"/>
    <p:sldId id="313" r:id="rId55"/>
    <p:sldId id="314" r:id="rId56"/>
    <p:sldId id="315" r:id="rId57"/>
    <p:sldId id="317" r:id="rId58"/>
    <p:sldId id="318" r:id="rId59"/>
    <p:sldId id="319" r:id="rId60"/>
    <p:sldId id="321" r:id="rId61"/>
    <p:sldId id="322" r:id="rId62"/>
    <p:sldId id="323" r:id="rId63"/>
    <p:sldId id="324" r:id="rId64"/>
  </p:sldIdLst>
  <p:sldSz cx="9144000" cy="6858000" type="screen4x3"/>
  <p:notesSz cx="6858000" cy="9144000"/>
  <p:embeddedFontLst>
    <p:embeddedFont>
      <p:font typeface="Calibri" panose="020F0502020204030204" pitchFamily="34" charset="0"/>
      <p:regular r:id="rId65"/>
      <p:bold r:id="rId66"/>
      <p:italic r:id="rId67"/>
      <p:boldItalic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42" d="100"/>
          <a:sy n="42" d="100"/>
        </p:scale>
        <p:origin x="72" y="78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Sheet1!$B$2:$B$29</c:f>
              <c:numCache>
                <c:formatCode>General</c:formatCode>
                <c:ptCount val="28"/>
                <c:pt idx="0">
                  <c:v>12921</c:v>
                </c:pt>
                <c:pt idx="1">
                  <c:v>12939</c:v>
                </c:pt>
                <c:pt idx="2">
                  <c:v>12958</c:v>
                </c:pt>
                <c:pt idx="3">
                  <c:v>12984</c:v>
                </c:pt>
                <c:pt idx="4">
                  <c:v>13007</c:v>
                </c:pt>
                <c:pt idx="5">
                  <c:v>13041</c:v>
                </c:pt>
                <c:pt idx="6">
                  <c:v>13067</c:v>
                </c:pt>
                <c:pt idx="7">
                  <c:v>13084</c:v>
                </c:pt>
                <c:pt idx="8">
                  <c:v>13121</c:v>
                </c:pt>
                <c:pt idx="9">
                  <c:v>13148</c:v>
                </c:pt>
                <c:pt idx="10">
                  <c:v>13173</c:v>
                </c:pt>
                <c:pt idx="11">
                  <c:v>13218</c:v>
                </c:pt>
                <c:pt idx="12">
                  <c:v>13240</c:v>
                </c:pt>
                <c:pt idx="13">
                  <c:v>13271</c:v>
                </c:pt>
                <c:pt idx="14">
                  <c:v>13285</c:v>
                </c:pt>
                <c:pt idx="15">
                  <c:v>13312</c:v>
                </c:pt>
                <c:pt idx="16">
                  <c:v>13329</c:v>
                </c:pt>
                <c:pt idx="17">
                  <c:v>13356</c:v>
                </c:pt>
                <c:pt idx="18">
                  <c:v>13375</c:v>
                </c:pt>
                <c:pt idx="19">
                  <c:v>13394</c:v>
                </c:pt>
                <c:pt idx="20">
                  <c:v>13424</c:v>
                </c:pt>
                <c:pt idx="21">
                  <c:v>13447</c:v>
                </c:pt>
                <c:pt idx="22">
                  <c:v>13463</c:v>
                </c:pt>
                <c:pt idx="23">
                  <c:v>13486</c:v>
                </c:pt>
                <c:pt idx="24">
                  <c:v>13513</c:v>
                </c:pt>
                <c:pt idx="25">
                  <c:v>13525</c:v>
                </c:pt>
                <c:pt idx="26">
                  <c:v>13533</c:v>
                </c:pt>
                <c:pt idx="27">
                  <c:v>13543</c:v>
                </c:pt>
              </c:numCache>
            </c:numRef>
          </c:val>
          <c:smooth val="0"/>
          <c:extLst>
            <c:ext xmlns:c16="http://schemas.microsoft.com/office/drawing/2014/chart" uri="{C3380CC4-5D6E-409C-BE32-E72D297353CC}">
              <c16:uniqueId val="{00000000-F066-4BC8-93FE-E233DA5A7268}"/>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Sheet1!$C$2:$C$29</c:f>
              <c:numCache>
                <c:formatCode>General</c:formatCode>
                <c:ptCount val="28"/>
                <c:pt idx="0">
                  <c:v>734</c:v>
                </c:pt>
                <c:pt idx="1">
                  <c:v>734</c:v>
                </c:pt>
                <c:pt idx="2">
                  <c:v>734</c:v>
                </c:pt>
                <c:pt idx="3">
                  <c:v>734</c:v>
                </c:pt>
                <c:pt idx="4">
                  <c:v>734</c:v>
                </c:pt>
                <c:pt idx="5">
                  <c:v>734</c:v>
                </c:pt>
                <c:pt idx="6">
                  <c:v>734</c:v>
                </c:pt>
                <c:pt idx="7">
                  <c:v>742</c:v>
                </c:pt>
                <c:pt idx="8">
                  <c:v>749</c:v>
                </c:pt>
                <c:pt idx="9">
                  <c:v>752</c:v>
                </c:pt>
                <c:pt idx="10">
                  <c:v>755</c:v>
                </c:pt>
                <c:pt idx="11">
                  <c:v>758</c:v>
                </c:pt>
                <c:pt idx="12">
                  <c:v>758</c:v>
                </c:pt>
                <c:pt idx="13">
                  <c:v>758</c:v>
                </c:pt>
                <c:pt idx="14">
                  <c:v>759</c:v>
                </c:pt>
                <c:pt idx="15">
                  <c:v>759</c:v>
                </c:pt>
                <c:pt idx="16">
                  <c:v>759</c:v>
                </c:pt>
                <c:pt idx="17">
                  <c:v>759</c:v>
                </c:pt>
                <c:pt idx="18">
                  <c:v>759</c:v>
                </c:pt>
                <c:pt idx="19">
                  <c:v>759</c:v>
                </c:pt>
                <c:pt idx="20">
                  <c:v>760</c:v>
                </c:pt>
                <c:pt idx="21">
                  <c:v>762</c:v>
                </c:pt>
                <c:pt idx="22">
                  <c:v>762</c:v>
                </c:pt>
                <c:pt idx="23">
                  <c:v>760</c:v>
                </c:pt>
                <c:pt idx="24">
                  <c:v>761</c:v>
                </c:pt>
                <c:pt idx="25">
                  <c:v>761</c:v>
                </c:pt>
                <c:pt idx="26">
                  <c:v>761</c:v>
                </c:pt>
                <c:pt idx="27">
                  <c:v>761</c:v>
                </c:pt>
              </c:numCache>
            </c:numRef>
          </c:val>
          <c:smooth val="0"/>
          <c:extLst>
            <c:ext xmlns:c16="http://schemas.microsoft.com/office/drawing/2014/chart" uri="{C3380CC4-5D6E-409C-BE32-E72D297353CC}">
              <c16:uniqueId val="{00000001-F066-4BC8-93FE-E233DA5A7268}"/>
            </c:ext>
          </c:extLst>
        </c:ser>
        <c:dLbls>
          <c:showLegendKey val="0"/>
          <c:showVal val="0"/>
          <c:showCatName val="0"/>
          <c:showSerName val="0"/>
          <c:showPercent val="0"/>
          <c:showBubbleSize val="0"/>
        </c:dLbls>
        <c:smooth val="0"/>
        <c:axId val="282219088"/>
        <c:axId val="282219744"/>
      </c:lineChart>
      <c:dateAx>
        <c:axId val="282219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19744"/>
        <c:crosses val="autoZero"/>
        <c:auto val="1"/>
        <c:lblOffset val="100"/>
        <c:baseTimeUnit val="days"/>
      </c:dateAx>
      <c:valAx>
        <c:axId val="282219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1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Sheet1!$B$2:$B$29</c:f>
              <c:numCache>
                <c:formatCode>General</c:formatCode>
                <c:ptCount val="28"/>
                <c:pt idx="0">
                  <c:v>11</c:v>
                </c:pt>
                <c:pt idx="1">
                  <c:v>13</c:v>
                </c:pt>
                <c:pt idx="2">
                  <c:v>20</c:v>
                </c:pt>
                <c:pt idx="3">
                  <c:v>23</c:v>
                </c:pt>
                <c:pt idx="4">
                  <c:v>31</c:v>
                </c:pt>
                <c:pt idx="5">
                  <c:v>26</c:v>
                </c:pt>
                <c:pt idx="6">
                  <c:v>31</c:v>
                </c:pt>
                <c:pt idx="7">
                  <c:v>19</c:v>
                </c:pt>
                <c:pt idx="8">
                  <c:v>21</c:v>
                </c:pt>
                <c:pt idx="9">
                  <c:v>45</c:v>
                </c:pt>
                <c:pt idx="10">
                  <c:v>15</c:v>
                </c:pt>
                <c:pt idx="11">
                  <c:v>50</c:v>
                </c:pt>
                <c:pt idx="12">
                  <c:v>23</c:v>
                </c:pt>
                <c:pt idx="13">
                  <c:v>29</c:v>
                </c:pt>
                <c:pt idx="14">
                  <c:v>20</c:v>
                </c:pt>
                <c:pt idx="15">
                  <c:v>23</c:v>
                </c:pt>
                <c:pt idx="16">
                  <c:v>16</c:v>
                </c:pt>
                <c:pt idx="17">
                  <c:v>23</c:v>
                </c:pt>
                <c:pt idx="18">
                  <c:v>25</c:v>
                </c:pt>
                <c:pt idx="19">
                  <c:v>16</c:v>
                </c:pt>
                <c:pt idx="20">
                  <c:v>28</c:v>
                </c:pt>
                <c:pt idx="21">
                  <c:v>31</c:v>
                </c:pt>
                <c:pt idx="22">
                  <c:v>14</c:v>
                </c:pt>
                <c:pt idx="23">
                  <c:v>18</c:v>
                </c:pt>
                <c:pt idx="24">
                  <c:v>30</c:v>
                </c:pt>
                <c:pt idx="25">
                  <c:v>12</c:v>
                </c:pt>
                <c:pt idx="26">
                  <c:v>14</c:v>
                </c:pt>
                <c:pt idx="27">
                  <c:v>12</c:v>
                </c:pt>
              </c:numCache>
            </c:numRef>
          </c:val>
          <c:smooth val="0"/>
          <c:extLst>
            <c:ext xmlns:c16="http://schemas.microsoft.com/office/drawing/2014/chart" uri="{C3380CC4-5D6E-409C-BE32-E72D297353CC}">
              <c16:uniqueId val="{00000000-8AD5-4CC0-B7AF-E1E97A751EBD}"/>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Sheet1!$C$2:$C$29</c:f>
              <c:numCache>
                <c:formatCode>General</c:formatCode>
                <c:ptCount val="28"/>
                <c:pt idx="0">
                  <c:v>0</c:v>
                </c:pt>
                <c:pt idx="1">
                  <c:v>0</c:v>
                </c:pt>
                <c:pt idx="2">
                  <c:v>0</c:v>
                </c:pt>
                <c:pt idx="3">
                  <c:v>0</c:v>
                </c:pt>
                <c:pt idx="4">
                  <c:v>0</c:v>
                </c:pt>
                <c:pt idx="5">
                  <c:v>0</c:v>
                </c:pt>
                <c:pt idx="6">
                  <c:v>0</c:v>
                </c:pt>
                <c:pt idx="7">
                  <c:v>5</c:v>
                </c:pt>
                <c:pt idx="8">
                  <c:v>10</c:v>
                </c:pt>
                <c:pt idx="9">
                  <c:v>1</c:v>
                </c:pt>
                <c:pt idx="10">
                  <c:v>4</c:v>
                </c:pt>
                <c:pt idx="11">
                  <c:v>3</c:v>
                </c:pt>
                <c:pt idx="12">
                  <c:v>1</c:v>
                </c:pt>
                <c:pt idx="13">
                  <c:v>0</c:v>
                </c:pt>
                <c:pt idx="14">
                  <c:v>1</c:v>
                </c:pt>
                <c:pt idx="15">
                  <c:v>0</c:v>
                </c:pt>
                <c:pt idx="16">
                  <c:v>0</c:v>
                </c:pt>
                <c:pt idx="17">
                  <c:v>0</c:v>
                </c:pt>
                <c:pt idx="18">
                  <c:v>0</c:v>
                </c:pt>
                <c:pt idx="19">
                  <c:v>0</c:v>
                </c:pt>
                <c:pt idx="20">
                  <c:v>1</c:v>
                </c:pt>
                <c:pt idx="21">
                  <c:v>2</c:v>
                </c:pt>
                <c:pt idx="22">
                  <c:v>0</c:v>
                </c:pt>
                <c:pt idx="23">
                  <c:v>-1</c:v>
                </c:pt>
                <c:pt idx="24">
                  <c:v>0</c:v>
                </c:pt>
                <c:pt idx="25">
                  <c:v>0</c:v>
                </c:pt>
                <c:pt idx="26">
                  <c:v>0</c:v>
                </c:pt>
                <c:pt idx="27">
                  <c:v>0</c:v>
                </c:pt>
              </c:numCache>
            </c:numRef>
          </c:val>
          <c:smooth val="0"/>
          <c:extLst>
            <c:ext xmlns:c16="http://schemas.microsoft.com/office/drawing/2014/chart" uri="{C3380CC4-5D6E-409C-BE32-E72D297353CC}">
              <c16:uniqueId val="{00000001-8AD5-4CC0-B7AF-E1E97A751EBD}"/>
            </c:ext>
          </c:extLst>
        </c:ser>
        <c:dLbls>
          <c:showLegendKey val="0"/>
          <c:showVal val="0"/>
          <c:showCatName val="0"/>
          <c:showSerName val="0"/>
          <c:showPercent val="0"/>
          <c:showBubbleSize val="0"/>
        </c:dLbls>
        <c:smooth val="0"/>
        <c:axId val="282220400"/>
        <c:axId val="282220728"/>
      </c:lineChart>
      <c:dateAx>
        <c:axId val="282220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20728"/>
        <c:crosses val="autoZero"/>
        <c:auto val="1"/>
        <c:lblOffset val="100"/>
        <c:baseTimeUnit val="days"/>
      </c:dateAx>
      <c:valAx>
        <c:axId val="282220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2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Sheet1!$B$2:$B$29</c:f>
              <c:numCache>
                <c:formatCode>General</c:formatCode>
                <c:ptCount val="28"/>
                <c:pt idx="0">
                  <c:v>3</c:v>
                </c:pt>
                <c:pt idx="1">
                  <c:v>3</c:v>
                </c:pt>
                <c:pt idx="2">
                  <c:v>1</c:v>
                </c:pt>
                <c:pt idx="3">
                  <c:v>3</c:v>
                </c:pt>
                <c:pt idx="4">
                  <c:v>2</c:v>
                </c:pt>
                <c:pt idx="5">
                  <c:v>2</c:v>
                </c:pt>
                <c:pt idx="6">
                  <c:v>2</c:v>
                </c:pt>
                <c:pt idx="7">
                  <c:v>3</c:v>
                </c:pt>
                <c:pt idx="8">
                  <c:v>2</c:v>
                </c:pt>
                <c:pt idx="9">
                  <c:v>5</c:v>
                </c:pt>
                <c:pt idx="10">
                  <c:v>2</c:v>
                </c:pt>
                <c:pt idx="11">
                  <c:v>2</c:v>
                </c:pt>
                <c:pt idx="12">
                  <c:v>6</c:v>
                </c:pt>
                <c:pt idx="13">
                  <c:v>1</c:v>
                </c:pt>
                <c:pt idx="14">
                  <c:v>5</c:v>
                </c:pt>
                <c:pt idx="15">
                  <c:v>2</c:v>
                </c:pt>
                <c:pt idx="16">
                  <c:v>3</c:v>
                </c:pt>
                <c:pt idx="17">
                  <c:v>2</c:v>
                </c:pt>
                <c:pt idx="18">
                  <c:v>1</c:v>
                </c:pt>
                <c:pt idx="19">
                  <c:v>4</c:v>
                </c:pt>
                <c:pt idx="20">
                  <c:v>0</c:v>
                </c:pt>
                <c:pt idx="21">
                  <c:v>6</c:v>
                </c:pt>
                <c:pt idx="22">
                  <c:v>1</c:v>
                </c:pt>
                <c:pt idx="23">
                  <c:v>3</c:v>
                </c:pt>
                <c:pt idx="24">
                  <c:v>1</c:v>
                </c:pt>
                <c:pt idx="25">
                  <c:v>0</c:v>
                </c:pt>
                <c:pt idx="26">
                  <c:v>2</c:v>
                </c:pt>
                <c:pt idx="27">
                  <c:v>2</c:v>
                </c:pt>
              </c:numCache>
            </c:numRef>
          </c:val>
          <c:smooth val="0"/>
          <c:extLst>
            <c:ext xmlns:c16="http://schemas.microsoft.com/office/drawing/2014/chart" uri="{C3380CC4-5D6E-409C-BE32-E72D297353CC}">
              <c16:uniqueId val="{00000000-5D78-4562-B6C5-60F2D91AAF8E}"/>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Sheet1!$C$2:$C$29</c:f>
              <c:numCache>
                <c:formatCode>General</c:formatCode>
                <c:ptCount val="28"/>
                <c:pt idx="0">
                  <c:v>0</c:v>
                </c:pt>
                <c:pt idx="1">
                  <c:v>0</c:v>
                </c:pt>
                <c:pt idx="2">
                  <c:v>0</c:v>
                </c:pt>
                <c:pt idx="3">
                  <c:v>0</c:v>
                </c:pt>
                <c:pt idx="4">
                  <c:v>0</c:v>
                </c:pt>
                <c:pt idx="5">
                  <c:v>0</c:v>
                </c:pt>
                <c:pt idx="6">
                  <c:v>0</c:v>
                </c:pt>
                <c:pt idx="7">
                  <c:v>2</c:v>
                </c:pt>
                <c:pt idx="8">
                  <c:v>1</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2</c:v>
                </c:pt>
                <c:pt idx="24">
                  <c:v>0</c:v>
                </c:pt>
                <c:pt idx="25">
                  <c:v>0</c:v>
                </c:pt>
                <c:pt idx="26">
                  <c:v>0</c:v>
                </c:pt>
                <c:pt idx="27">
                  <c:v>0</c:v>
                </c:pt>
              </c:numCache>
            </c:numRef>
          </c:val>
          <c:smooth val="0"/>
          <c:extLst>
            <c:ext xmlns:c16="http://schemas.microsoft.com/office/drawing/2014/chart" uri="{C3380CC4-5D6E-409C-BE32-E72D297353CC}">
              <c16:uniqueId val="{00000001-5D78-4562-B6C5-60F2D91AAF8E}"/>
            </c:ext>
          </c:extLst>
        </c:ser>
        <c:dLbls>
          <c:showLegendKey val="0"/>
          <c:showVal val="0"/>
          <c:showCatName val="0"/>
          <c:showSerName val="0"/>
          <c:showPercent val="0"/>
          <c:showBubbleSize val="0"/>
        </c:dLbls>
        <c:smooth val="0"/>
        <c:axId val="285267136"/>
        <c:axId val="285266480"/>
      </c:lineChart>
      <c:dateAx>
        <c:axId val="285267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266480"/>
        <c:crosses val="autoZero"/>
        <c:auto val="1"/>
        <c:lblOffset val="100"/>
        <c:baseTimeUnit val="days"/>
      </c:dateAx>
      <c:valAx>
        <c:axId val="28526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26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7</c:v>
                </c:pt>
                <c:pt idx="2">
                  <c:v>3</c:v>
                </c:pt>
                <c:pt idx="3">
                  <c:v>2</c:v>
                </c:pt>
                <c:pt idx="4">
                  <c:v>4</c:v>
                </c:pt>
                <c:pt idx="5">
                  <c:v>1</c:v>
                </c:pt>
                <c:pt idx="6">
                  <c:v>0</c:v>
                </c:pt>
              </c:numCache>
            </c:numRef>
          </c:val>
          <c:extLst>
            <c:ext xmlns:c16="http://schemas.microsoft.com/office/drawing/2014/chart" uri="{C3380CC4-5D6E-409C-BE32-E72D297353CC}">
              <c16:uniqueId val="{00000000-45F2-4B9D-B647-E6C1BB810078}"/>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2</c:v>
                </c:pt>
                <c:pt idx="2">
                  <c:v>2</c:v>
                </c:pt>
                <c:pt idx="3">
                  <c:v>0</c:v>
                </c:pt>
                <c:pt idx="4">
                  <c:v>0</c:v>
                </c:pt>
                <c:pt idx="5">
                  <c:v>0</c:v>
                </c:pt>
                <c:pt idx="6">
                  <c:v>0</c:v>
                </c:pt>
              </c:numCache>
            </c:numRef>
          </c:val>
          <c:extLst>
            <c:ext xmlns:c16="http://schemas.microsoft.com/office/drawing/2014/chart" uri="{C3380CC4-5D6E-409C-BE32-E72D297353CC}">
              <c16:uniqueId val="{00000001-45F2-4B9D-B647-E6C1BB810078}"/>
            </c:ext>
          </c:extLst>
        </c:ser>
        <c:dLbls>
          <c:showLegendKey val="0"/>
          <c:showVal val="0"/>
          <c:showCatName val="0"/>
          <c:showSerName val="0"/>
          <c:showPercent val="0"/>
          <c:showBubbleSize val="0"/>
        </c:dLbls>
        <c:gapWidth val="219"/>
        <c:overlap val="-27"/>
        <c:axId val="380353232"/>
        <c:axId val="380354216"/>
      </c:barChart>
      <c:catAx>
        <c:axId val="38035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354216"/>
        <c:crosses val="autoZero"/>
        <c:auto val="1"/>
        <c:lblAlgn val="ctr"/>
        <c:lblOffset val="100"/>
        <c:noMultiLvlLbl val="0"/>
      </c:catAx>
      <c:valAx>
        <c:axId val="380354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35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Sheet1!$B$2:$B$29</c:f>
              <c:numCache>
                <c:formatCode>General</c:formatCode>
                <c:ptCount val="28"/>
                <c:pt idx="0">
                  <c:v>0.74748257164987997</c:v>
                </c:pt>
                <c:pt idx="1">
                  <c:v>2.4377031419285</c:v>
                </c:pt>
                <c:pt idx="2">
                  <c:v>0.95061442151635001</c:v>
                </c:pt>
                <c:pt idx="3">
                  <c:v>0.87191358024691001</c:v>
                </c:pt>
                <c:pt idx="4">
                  <c:v>0</c:v>
                </c:pt>
                <c:pt idx="5">
                  <c:v>0</c:v>
                </c:pt>
                <c:pt idx="6">
                  <c:v>0</c:v>
                </c:pt>
                <c:pt idx="7">
                  <c:v>0.67334914683601998</c:v>
                </c:pt>
                <c:pt idx="8">
                  <c:v>0.26740010696004002</c:v>
                </c:pt>
                <c:pt idx="9">
                  <c:v>0.54107605547935</c:v>
                </c:pt>
                <c:pt idx="10">
                  <c:v>0.58546228710462</c:v>
                </c:pt>
                <c:pt idx="11">
                  <c:v>0.41714069017823002</c:v>
                </c:pt>
                <c:pt idx="12">
                  <c:v>0</c:v>
                </c:pt>
                <c:pt idx="13">
                  <c:v>0.33215067562466999</c:v>
                </c:pt>
                <c:pt idx="14">
                  <c:v>0.57263411693791</c:v>
                </c:pt>
                <c:pt idx="15">
                  <c:v>1.0306176182953</c:v>
                </c:pt>
                <c:pt idx="16">
                  <c:v>0</c:v>
                </c:pt>
                <c:pt idx="17">
                  <c:v>2.6852685268526999</c:v>
                </c:pt>
                <c:pt idx="18">
                  <c:v>0</c:v>
                </c:pt>
                <c:pt idx="19">
                  <c:v>0</c:v>
                </c:pt>
                <c:pt idx="20">
                  <c:v>0</c:v>
                </c:pt>
                <c:pt idx="21">
                  <c:v>0.20107238605898001</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08A9-4669-8850-5C0E73BB7D4D}"/>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Sheet1!$C$2:$C$29</c:f>
              <c:numCache>
                <c:formatCode>General</c:formatCode>
                <c:ptCount val="28"/>
                <c:pt idx="0">
                  <c:v>0</c:v>
                </c:pt>
                <c:pt idx="1">
                  <c:v>0</c:v>
                </c:pt>
                <c:pt idx="2">
                  <c:v>0</c:v>
                </c:pt>
                <c:pt idx="3">
                  <c:v>0</c:v>
                </c:pt>
                <c:pt idx="4">
                  <c:v>0</c:v>
                </c:pt>
                <c:pt idx="5">
                  <c:v>0</c:v>
                </c:pt>
                <c:pt idx="6">
                  <c:v>0</c:v>
                </c:pt>
                <c:pt idx="7">
                  <c:v>10.054347826087</c:v>
                </c:pt>
                <c:pt idx="8">
                  <c:v>2.3521505376344001</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08A9-4669-8850-5C0E73BB7D4D}"/>
            </c:ext>
          </c:extLst>
        </c:ser>
        <c:dLbls>
          <c:showLegendKey val="0"/>
          <c:showVal val="0"/>
          <c:showCatName val="0"/>
          <c:showSerName val="0"/>
          <c:showPercent val="0"/>
          <c:showBubbleSize val="0"/>
        </c:dLbls>
        <c:smooth val="0"/>
        <c:axId val="391220752"/>
        <c:axId val="391226328"/>
      </c:lineChart>
      <c:dateAx>
        <c:axId val="391220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26328"/>
        <c:crosses val="autoZero"/>
        <c:auto val="1"/>
        <c:lblOffset val="100"/>
        <c:baseTimeUnit val="days"/>
      </c:dateAx>
      <c:valAx>
        <c:axId val="39122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2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 Hotel Winzer Wellness und Kuscheln</c:v>
                </c:pt>
                <c:pt idx="1">
                  <c:v>Mark's New York Bar</c:v>
                </c:pt>
              </c:strCache>
            </c:strRef>
          </c:cat>
          <c:val>
            <c:numRef>
              <c:f>Sheet1!$B$2:$B$3</c:f>
              <c:numCache>
                <c:formatCode>General</c:formatCode>
                <c:ptCount val="2"/>
                <c:pt idx="0">
                  <c:v>9</c:v>
                </c:pt>
                <c:pt idx="1">
                  <c:v>3</c:v>
                </c:pt>
              </c:numCache>
            </c:numRef>
          </c:val>
          <c:extLst>
            <c:ext xmlns:c16="http://schemas.microsoft.com/office/drawing/2014/chart" uri="{C3380CC4-5D6E-409C-BE32-E72D297353CC}">
              <c16:uniqueId val="{00000000-E7A1-40CC-BD5E-A4D65F58566F}"/>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 Hotel Winzer Wellness und Kuscheln</c:v>
                </c:pt>
                <c:pt idx="1">
                  <c:v>Mark's New York Bar</c:v>
                </c:pt>
              </c:strCache>
            </c:strRef>
          </c:cat>
          <c:val>
            <c:numRef>
              <c:f>Sheet1!$C$2:$C$3</c:f>
              <c:numCache>
                <c:formatCode>General</c:formatCode>
                <c:ptCount val="2"/>
                <c:pt idx="0">
                  <c:v>8</c:v>
                </c:pt>
                <c:pt idx="1">
                  <c:v>0</c:v>
                </c:pt>
              </c:numCache>
            </c:numRef>
          </c:val>
          <c:extLst>
            <c:ext xmlns:c16="http://schemas.microsoft.com/office/drawing/2014/chart" uri="{C3380CC4-5D6E-409C-BE32-E72D297353CC}">
              <c16:uniqueId val="{00000001-E7A1-40CC-BD5E-A4D65F58566F}"/>
            </c:ext>
          </c:extLst>
        </c:ser>
        <c:ser>
          <c:idx val="2"/>
          <c:order val="2"/>
          <c:tx>
            <c:strRef>
              <c:f>Sheet1!$D$1</c:f>
              <c:strCache>
                <c:ptCount val="1"/>
                <c:pt idx="0">
                  <c:v>Status</c:v>
                </c:pt>
              </c:strCache>
            </c:strRef>
          </c:tx>
          <c:spPr>
            <a:solidFill>
              <a:schemeClr val="accent3"/>
            </a:solidFill>
            <a:ln>
              <a:noFill/>
            </a:ln>
            <a:effectLst/>
          </c:spPr>
          <c:invertIfNegative val="0"/>
          <c:cat>
            <c:strRef>
              <c:f>Sheet1!$A$2:$A$3</c:f>
              <c:strCache>
                <c:ptCount val="2"/>
                <c:pt idx="0">
                  <c:v>**** Hotel Winzer Wellness und Kuscheln</c:v>
                </c:pt>
                <c:pt idx="1">
                  <c:v>Mark's New York Bar</c:v>
                </c:pt>
              </c:strCache>
            </c:strRef>
          </c:cat>
          <c:val>
            <c:numRef>
              <c:f>Sheet1!$D$2:$D$3</c:f>
              <c:numCache>
                <c:formatCode>General</c:formatCode>
                <c:ptCount val="2"/>
                <c:pt idx="0">
                  <c:v>1</c:v>
                </c:pt>
                <c:pt idx="1">
                  <c:v>1</c:v>
                </c:pt>
              </c:numCache>
            </c:numRef>
          </c:val>
          <c:extLst>
            <c:ext xmlns:c16="http://schemas.microsoft.com/office/drawing/2014/chart" uri="{C3380CC4-5D6E-409C-BE32-E72D297353CC}">
              <c16:uniqueId val="{00000002-E7A1-40CC-BD5E-A4D65F58566F}"/>
            </c:ext>
          </c:extLst>
        </c:ser>
        <c:dLbls>
          <c:showLegendKey val="0"/>
          <c:showVal val="0"/>
          <c:showCatName val="0"/>
          <c:showSerName val="0"/>
          <c:showPercent val="0"/>
          <c:showBubbleSize val="0"/>
        </c:dLbls>
        <c:gapWidth val="150"/>
        <c:overlap val="100"/>
        <c:axId val="391225344"/>
        <c:axId val="391219440"/>
      </c:barChart>
      <c:catAx>
        <c:axId val="39122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19440"/>
        <c:crosses val="autoZero"/>
        <c:auto val="1"/>
        <c:lblAlgn val="ctr"/>
        <c:lblOffset val="100"/>
        <c:noMultiLvlLbl val="0"/>
      </c:catAx>
      <c:valAx>
        <c:axId val="391219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2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8.2818852582441996E-2</c:v>
                </c:pt>
                <c:pt idx="1">
                  <c:v>0.75216301859036006</c:v>
                </c:pt>
                <c:pt idx="2">
                  <c:v>0.98030600693653003</c:v>
                </c:pt>
                <c:pt idx="3">
                  <c:v>0</c:v>
                </c:pt>
                <c:pt idx="4">
                  <c:v>0</c:v>
                </c:pt>
                <c:pt idx="5">
                  <c:v>0</c:v>
                </c:pt>
                <c:pt idx="6">
                  <c:v>0</c:v>
                </c:pt>
              </c:numCache>
            </c:numRef>
          </c:val>
          <c:extLst>
            <c:ext xmlns:c16="http://schemas.microsoft.com/office/drawing/2014/chart" uri="{C3380CC4-5D6E-409C-BE32-E72D297353CC}">
              <c16:uniqueId val="{00000000-0F6A-4511-A8A4-8DCFF074B8EA}"/>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1.6021361815754001</c:v>
                </c:pt>
                <c:pt idx="1">
                  <c:v>7.6992748713815997</c:v>
                </c:pt>
                <c:pt idx="2">
                  <c:v>0</c:v>
                </c:pt>
                <c:pt idx="3">
                  <c:v>0</c:v>
                </c:pt>
                <c:pt idx="4">
                  <c:v>0</c:v>
                </c:pt>
                <c:pt idx="5">
                  <c:v>0</c:v>
                </c:pt>
                <c:pt idx="6">
                  <c:v>0</c:v>
                </c:pt>
              </c:numCache>
            </c:numRef>
          </c:val>
          <c:extLst>
            <c:ext xmlns:c16="http://schemas.microsoft.com/office/drawing/2014/chart" uri="{C3380CC4-5D6E-409C-BE32-E72D297353CC}">
              <c16:uniqueId val="{00000001-0F6A-4511-A8A4-8DCFF074B8EA}"/>
            </c:ext>
          </c:extLst>
        </c:ser>
        <c:dLbls>
          <c:showLegendKey val="0"/>
          <c:showVal val="0"/>
          <c:showCatName val="0"/>
          <c:showSerName val="0"/>
          <c:showPercent val="0"/>
          <c:showBubbleSize val="0"/>
        </c:dLbls>
        <c:gapWidth val="219"/>
        <c:overlap val="-27"/>
        <c:axId val="391216816"/>
        <c:axId val="391226656"/>
      </c:barChart>
      <c:catAx>
        <c:axId val="39121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26656"/>
        <c:crosses val="autoZero"/>
        <c:auto val="1"/>
        <c:lblAlgn val="ctr"/>
        <c:lblOffset val="100"/>
        <c:noMultiLvlLbl val="0"/>
      </c:catAx>
      <c:valAx>
        <c:axId val="39122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1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3630-49FE-A0E9-0506BB4064E3}"/>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3630-49FE-A0E9-0506BB4064E3}"/>
            </c:ext>
          </c:extLst>
        </c:ser>
        <c:dLbls>
          <c:showLegendKey val="0"/>
          <c:showVal val="0"/>
          <c:showCatName val="0"/>
          <c:showSerName val="0"/>
          <c:showPercent val="0"/>
          <c:showBubbleSize val="0"/>
        </c:dLbls>
        <c:gapWidth val="219"/>
        <c:overlap val="-27"/>
        <c:axId val="391166960"/>
        <c:axId val="391172864"/>
      </c:barChart>
      <c:catAx>
        <c:axId val="391166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72864"/>
        <c:crosses val="autoZero"/>
        <c:auto val="1"/>
        <c:lblAlgn val="ctr"/>
        <c:lblOffset val="100"/>
        <c:noMultiLvlLbl val="0"/>
      </c:catAx>
      <c:valAx>
        <c:axId val="39117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6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Sheet1!$B$2:$B$29</c:f>
              <c:numCache>
                <c:formatCode>General</c:formatCode>
                <c:ptCount val="28"/>
                <c:pt idx="0">
                  <c:v>6513</c:v>
                </c:pt>
                <c:pt idx="1">
                  <c:v>6515</c:v>
                </c:pt>
                <c:pt idx="2">
                  <c:v>6513</c:v>
                </c:pt>
                <c:pt idx="3">
                  <c:v>6514</c:v>
                </c:pt>
                <c:pt idx="4">
                  <c:v>6516</c:v>
                </c:pt>
                <c:pt idx="5">
                  <c:v>6516</c:v>
                </c:pt>
                <c:pt idx="6">
                  <c:v>6520</c:v>
                </c:pt>
                <c:pt idx="7">
                  <c:v>6522</c:v>
                </c:pt>
                <c:pt idx="8">
                  <c:v>6521</c:v>
                </c:pt>
                <c:pt idx="9">
                  <c:v>6524</c:v>
                </c:pt>
                <c:pt idx="10">
                  <c:v>6526</c:v>
                </c:pt>
                <c:pt idx="11">
                  <c:v>6540</c:v>
                </c:pt>
                <c:pt idx="12">
                  <c:v>6545</c:v>
                </c:pt>
                <c:pt idx="13">
                  <c:v>6550</c:v>
                </c:pt>
                <c:pt idx="14">
                  <c:v>6555</c:v>
                </c:pt>
                <c:pt idx="15">
                  <c:v>6557</c:v>
                </c:pt>
                <c:pt idx="16">
                  <c:v>6558</c:v>
                </c:pt>
                <c:pt idx="17">
                  <c:v>6563</c:v>
                </c:pt>
                <c:pt idx="18">
                  <c:v>6569</c:v>
                </c:pt>
                <c:pt idx="19">
                  <c:v>6572</c:v>
                </c:pt>
                <c:pt idx="20">
                  <c:v>6573</c:v>
                </c:pt>
                <c:pt idx="21">
                  <c:v>6575</c:v>
                </c:pt>
                <c:pt idx="22">
                  <c:v>6576</c:v>
                </c:pt>
                <c:pt idx="23">
                  <c:v>6578</c:v>
                </c:pt>
                <c:pt idx="24">
                  <c:v>6581</c:v>
                </c:pt>
                <c:pt idx="25">
                  <c:v>6588</c:v>
                </c:pt>
                <c:pt idx="26">
                  <c:v>6595</c:v>
                </c:pt>
                <c:pt idx="27">
                  <c:v>6597</c:v>
                </c:pt>
              </c:numCache>
            </c:numRef>
          </c:val>
          <c:smooth val="0"/>
          <c:extLst>
            <c:ext xmlns:c16="http://schemas.microsoft.com/office/drawing/2014/chart" uri="{C3380CC4-5D6E-409C-BE32-E72D297353CC}">
              <c16:uniqueId val="{00000000-8821-4D9A-9DE4-570DC59EF34A}"/>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Sheet1!$C$2:$C$29</c:f>
              <c:numCache>
                <c:formatCode>General</c:formatCode>
                <c:ptCount val="28"/>
                <c:pt idx="0">
                  <c:v>170</c:v>
                </c:pt>
                <c:pt idx="1">
                  <c:v>170</c:v>
                </c:pt>
                <c:pt idx="2">
                  <c:v>170</c:v>
                </c:pt>
                <c:pt idx="3">
                  <c:v>170</c:v>
                </c:pt>
                <c:pt idx="4">
                  <c:v>170</c:v>
                </c:pt>
                <c:pt idx="5">
                  <c:v>170</c:v>
                </c:pt>
                <c:pt idx="6">
                  <c:v>170</c:v>
                </c:pt>
                <c:pt idx="7">
                  <c:v>170</c:v>
                </c:pt>
                <c:pt idx="8">
                  <c:v>170</c:v>
                </c:pt>
                <c:pt idx="9">
                  <c:v>170</c:v>
                </c:pt>
                <c:pt idx="10">
                  <c:v>170</c:v>
                </c:pt>
                <c:pt idx="11">
                  <c:v>170</c:v>
                </c:pt>
                <c:pt idx="12">
                  <c:v>170</c:v>
                </c:pt>
                <c:pt idx="13">
                  <c:v>170</c:v>
                </c:pt>
                <c:pt idx="14">
                  <c:v>170</c:v>
                </c:pt>
                <c:pt idx="15">
                  <c:v>170</c:v>
                </c:pt>
                <c:pt idx="16">
                  <c:v>170</c:v>
                </c:pt>
                <c:pt idx="17">
                  <c:v>170</c:v>
                </c:pt>
                <c:pt idx="18">
                  <c:v>170</c:v>
                </c:pt>
                <c:pt idx="19">
                  <c:v>170</c:v>
                </c:pt>
                <c:pt idx="20">
                  <c:v>172</c:v>
                </c:pt>
                <c:pt idx="21">
                  <c:v>172</c:v>
                </c:pt>
                <c:pt idx="22">
                  <c:v>172</c:v>
                </c:pt>
                <c:pt idx="23">
                  <c:v>172</c:v>
                </c:pt>
                <c:pt idx="24">
                  <c:v>172</c:v>
                </c:pt>
                <c:pt idx="25">
                  <c:v>172</c:v>
                </c:pt>
                <c:pt idx="26">
                  <c:v>172</c:v>
                </c:pt>
                <c:pt idx="27">
                  <c:v>172</c:v>
                </c:pt>
              </c:numCache>
            </c:numRef>
          </c:val>
          <c:smooth val="0"/>
          <c:extLst>
            <c:ext xmlns:c16="http://schemas.microsoft.com/office/drawing/2014/chart" uri="{C3380CC4-5D6E-409C-BE32-E72D297353CC}">
              <c16:uniqueId val="{00000001-8821-4D9A-9DE4-570DC59EF34A}"/>
            </c:ext>
          </c:extLst>
        </c:ser>
        <c:dLbls>
          <c:showLegendKey val="0"/>
          <c:showVal val="0"/>
          <c:showCatName val="0"/>
          <c:showSerName val="0"/>
          <c:showPercent val="0"/>
          <c:showBubbleSize val="0"/>
        </c:dLbls>
        <c:smooth val="0"/>
        <c:axId val="428565880"/>
        <c:axId val="428566536"/>
      </c:lineChart>
      <c:dateAx>
        <c:axId val="428565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566536"/>
        <c:crosses val="autoZero"/>
        <c:auto val="1"/>
        <c:lblOffset val="100"/>
        <c:baseTimeUnit val="days"/>
      </c:dateAx>
      <c:valAx>
        <c:axId val="42856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56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4AFF-48E0-872B-831E4286598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4AFF-48E0-872B-831E4286598D}"/>
            </c:ext>
          </c:extLst>
        </c:ser>
        <c:dLbls>
          <c:showLegendKey val="0"/>
          <c:showVal val="0"/>
          <c:showCatName val="0"/>
          <c:showSerName val="0"/>
          <c:showPercent val="0"/>
          <c:showBubbleSize val="0"/>
        </c:dLbls>
        <c:gapWidth val="219"/>
        <c:overlap val="-27"/>
        <c:axId val="428560960"/>
        <c:axId val="428566208"/>
      </c:barChart>
      <c:catAx>
        <c:axId val="42856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566208"/>
        <c:crosses val="autoZero"/>
        <c:auto val="1"/>
        <c:lblAlgn val="ctr"/>
        <c:lblOffset val="100"/>
        <c:noMultiLvlLbl val="0"/>
      </c:catAx>
      <c:valAx>
        <c:axId val="42856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56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Sheet1!$B$2:$B$29</c:f>
              <c:numCache>
                <c:formatCode>General</c:formatCode>
                <c:ptCount val="28"/>
                <c:pt idx="0">
                  <c:v>39842</c:v>
                </c:pt>
                <c:pt idx="1">
                  <c:v>30745</c:v>
                </c:pt>
                <c:pt idx="2">
                  <c:v>34881</c:v>
                </c:pt>
                <c:pt idx="3">
                  <c:v>41127</c:v>
                </c:pt>
                <c:pt idx="4">
                  <c:v>30958</c:v>
                </c:pt>
                <c:pt idx="5">
                  <c:v>35543</c:v>
                </c:pt>
                <c:pt idx="6">
                  <c:v>32014</c:v>
                </c:pt>
                <c:pt idx="7">
                  <c:v>41813</c:v>
                </c:pt>
                <c:pt idx="8">
                  <c:v>38193</c:v>
                </c:pt>
                <c:pt idx="9">
                  <c:v>72737</c:v>
                </c:pt>
                <c:pt idx="10">
                  <c:v>74353</c:v>
                </c:pt>
                <c:pt idx="11">
                  <c:v>77766</c:v>
                </c:pt>
                <c:pt idx="12">
                  <c:v>78689</c:v>
                </c:pt>
                <c:pt idx="13">
                  <c:v>74379</c:v>
                </c:pt>
                <c:pt idx="14">
                  <c:v>120192</c:v>
                </c:pt>
                <c:pt idx="15">
                  <c:v>94084</c:v>
                </c:pt>
                <c:pt idx="16">
                  <c:v>85563</c:v>
                </c:pt>
                <c:pt idx="17">
                  <c:v>124770</c:v>
                </c:pt>
                <c:pt idx="18">
                  <c:v>81064</c:v>
                </c:pt>
                <c:pt idx="19">
                  <c:v>74811</c:v>
                </c:pt>
                <c:pt idx="20">
                  <c:v>40339</c:v>
                </c:pt>
                <c:pt idx="21">
                  <c:v>88426</c:v>
                </c:pt>
                <c:pt idx="22">
                  <c:v>34000</c:v>
                </c:pt>
                <c:pt idx="23">
                  <c:v>26257</c:v>
                </c:pt>
                <c:pt idx="24">
                  <c:v>26101</c:v>
                </c:pt>
                <c:pt idx="25">
                  <c:v>23557</c:v>
                </c:pt>
                <c:pt idx="26">
                  <c:v>24426</c:v>
                </c:pt>
                <c:pt idx="27">
                  <c:v>8560</c:v>
                </c:pt>
              </c:numCache>
            </c:numRef>
          </c:val>
          <c:smooth val="0"/>
          <c:extLst>
            <c:ext xmlns:c16="http://schemas.microsoft.com/office/drawing/2014/chart" uri="{C3380CC4-5D6E-409C-BE32-E72D297353CC}">
              <c16:uniqueId val="{00000000-EDC9-4705-9437-275D47F1A800}"/>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Sheet1!$C$2:$C$29</c:f>
              <c:numCache>
                <c:formatCode>General</c:formatCode>
                <c:ptCount val="28"/>
                <c:pt idx="0">
                  <c:v>550</c:v>
                </c:pt>
                <c:pt idx="1">
                  <c:v>73</c:v>
                </c:pt>
                <c:pt idx="2">
                  <c:v>14</c:v>
                </c:pt>
                <c:pt idx="3">
                  <c:v>14</c:v>
                </c:pt>
                <c:pt idx="4">
                  <c:v>21</c:v>
                </c:pt>
                <c:pt idx="5">
                  <c:v>54</c:v>
                </c:pt>
                <c:pt idx="6">
                  <c:v>28</c:v>
                </c:pt>
                <c:pt idx="7">
                  <c:v>18474</c:v>
                </c:pt>
                <c:pt idx="8">
                  <c:v>14820</c:v>
                </c:pt>
                <c:pt idx="9">
                  <c:v>10404</c:v>
                </c:pt>
                <c:pt idx="10">
                  <c:v>7806</c:v>
                </c:pt>
                <c:pt idx="11">
                  <c:v>7528</c:v>
                </c:pt>
                <c:pt idx="12">
                  <c:v>6703</c:v>
                </c:pt>
                <c:pt idx="13">
                  <c:v>5830</c:v>
                </c:pt>
                <c:pt idx="14">
                  <c:v>5824</c:v>
                </c:pt>
                <c:pt idx="15">
                  <c:v>5466</c:v>
                </c:pt>
                <c:pt idx="16">
                  <c:v>6182</c:v>
                </c:pt>
                <c:pt idx="17">
                  <c:v>5620</c:v>
                </c:pt>
                <c:pt idx="18">
                  <c:v>5015</c:v>
                </c:pt>
                <c:pt idx="19">
                  <c:v>5710</c:v>
                </c:pt>
                <c:pt idx="20">
                  <c:v>6341</c:v>
                </c:pt>
                <c:pt idx="21">
                  <c:v>5687</c:v>
                </c:pt>
                <c:pt idx="22">
                  <c:v>84</c:v>
                </c:pt>
                <c:pt idx="23">
                  <c:v>607</c:v>
                </c:pt>
                <c:pt idx="24">
                  <c:v>1499</c:v>
                </c:pt>
                <c:pt idx="25">
                  <c:v>1512</c:v>
                </c:pt>
                <c:pt idx="26">
                  <c:v>932</c:v>
                </c:pt>
                <c:pt idx="27">
                  <c:v>4</c:v>
                </c:pt>
              </c:numCache>
            </c:numRef>
          </c:val>
          <c:smooth val="0"/>
          <c:extLst>
            <c:ext xmlns:c16="http://schemas.microsoft.com/office/drawing/2014/chart" uri="{C3380CC4-5D6E-409C-BE32-E72D297353CC}">
              <c16:uniqueId val="{00000001-EDC9-4705-9437-275D47F1A800}"/>
            </c:ext>
          </c:extLst>
        </c:ser>
        <c:dLbls>
          <c:showLegendKey val="0"/>
          <c:showVal val="0"/>
          <c:showCatName val="0"/>
          <c:showSerName val="0"/>
          <c:showPercent val="0"/>
          <c:showBubbleSize val="0"/>
        </c:dLbls>
        <c:smooth val="0"/>
        <c:axId val="349754560"/>
        <c:axId val="349756856"/>
      </c:lineChart>
      <c:dateAx>
        <c:axId val="349754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56856"/>
        <c:crosses val="autoZero"/>
        <c:auto val="1"/>
        <c:lblOffset val="100"/>
        <c:baseTimeUnit val="days"/>
      </c:dateAx>
      <c:valAx>
        <c:axId val="34975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54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Sheet1!$B$2:$B$29</c:f>
              <c:numCache>
                <c:formatCode>General</c:formatCode>
                <c:ptCount val="28"/>
                <c:pt idx="0">
                  <c:v>16394</c:v>
                </c:pt>
                <c:pt idx="1">
                  <c:v>14629</c:v>
                </c:pt>
                <c:pt idx="2">
                  <c:v>17354</c:v>
                </c:pt>
                <c:pt idx="3">
                  <c:v>22447</c:v>
                </c:pt>
                <c:pt idx="4">
                  <c:v>23196</c:v>
                </c:pt>
                <c:pt idx="5">
                  <c:v>26038</c:v>
                </c:pt>
                <c:pt idx="6">
                  <c:v>24338</c:v>
                </c:pt>
                <c:pt idx="7">
                  <c:v>27503</c:v>
                </c:pt>
                <c:pt idx="8">
                  <c:v>25394</c:v>
                </c:pt>
                <c:pt idx="9">
                  <c:v>57333</c:v>
                </c:pt>
                <c:pt idx="10">
                  <c:v>56852</c:v>
                </c:pt>
                <c:pt idx="11">
                  <c:v>54539</c:v>
                </c:pt>
                <c:pt idx="12">
                  <c:v>58256</c:v>
                </c:pt>
                <c:pt idx="13">
                  <c:v>56999</c:v>
                </c:pt>
                <c:pt idx="14">
                  <c:v>65001</c:v>
                </c:pt>
                <c:pt idx="15">
                  <c:v>67288</c:v>
                </c:pt>
                <c:pt idx="16">
                  <c:v>67762</c:v>
                </c:pt>
                <c:pt idx="17">
                  <c:v>75198</c:v>
                </c:pt>
                <c:pt idx="18">
                  <c:v>61381</c:v>
                </c:pt>
                <c:pt idx="19">
                  <c:v>60738</c:v>
                </c:pt>
                <c:pt idx="20">
                  <c:v>30222</c:v>
                </c:pt>
                <c:pt idx="21">
                  <c:v>32106</c:v>
                </c:pt>
                <c:pt idx="22">
                  <c:v>21319</c:v>
                </c:pt>
                <c:pt idx="23">
                  <c:v>18557</c:v>
                </c:pt>
                <c:pt idx="24">
                  <c:v>17658</c:v>
                </c:pt>
                <c:pt idx="25">
                  <c:v>17005</c:v>
                </c:pt>
                <c:pt idx="26">
                  <c:v>18119</c:v>
                </c:pt>
                <c:pt idx="27">
                  <c:v>7300</c:v>
                </c:pt>
              </c:numCache>
            </c:numRef>
          </c:val>
          <c:smooth val="0"/>
          <c:extLst>
            <c:ext xmlns:c16="http://schemas.microsoft.com/office/drawing/2014/chart" uri="{C3380CC4-5D6E-409C-BE32-E72D297353CC}">
              <c16:uniqueId val="{00000000-074C-49FD-A3AE-8CE8898E7A00}"/>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Sheet1!$C$2:$C$29</c:f>
              <c:numCache>
                <c:formatCode>General</c:formatCode>
                <c:ptCount val="28"/>
                <c:pt idx="0">
                  <c:v>343</c:v>
                </c:pt>
                <c:pt idx="1">
                  <c:v>47</c:v>
                </c:pt>
                <c:pt idx="2">
                  <c:v>11</c:v>
                </c:pt>
                <c:pt idx="3">
                  <c:v>7</c:v>
                </c:pt>
                <c:pt idx="4">
                  <c:v>7</c:v>
                </c:pt>
                <c:pt idx="5">
                  <c:v>34</c:v>
                </c:pt>
                <c:pt idx="6">
                  <c:v>5</c:v>
                </c:pt>
                <c:pt idx="7">
                  <c:v>12569</c:v>
                </c:pt>
                <c:pt idx="8">
                  <c:v>10259</c:v>
                </c:pt>
                <c:pt idx="9">
                  <c:v>8070</c:v>
                </c:pt>
                <c:pt idx="10">
                  <c:v>6413</c:v>
                </c:pt>
                <c:pt idx="11">
                  <c:v>6408</c:v>
                </c:pt>
                <c:pt idx="12">
                  <c:v>5858</c:v>
                </c:pt>
                <c:pt idx="13">
                  <c:v>5188</c:v>
                </c:pt>
                <c:pt idx="14">
                  <c:v>4880</c:v>
                </c:pt>
                <c:pt idx="15">
                  <c:v>4806</c:v>
                </c:pt>
                <c:pt idx="16">
                  <c:v>4957</c:v>
                </c:pt>
                <c:pt idx="17">
                  <c:v>4635</c:v>
                </c:pt>
                <c:pt idx="18">
                  <c:v>4408</c:v>
                </c:pt>
                <c:pt idx="19">
                  <c:v>4837</c:v>
                </c:pt>
                <c:pt idx="20">
                  <c:v>5408</c:v>
                </c:pt>
                <c:pt idx="21">
                  <c:v>5026</c:v>
                </c:pt>
                <c:pt idx="22">
                  <c:v>55</c:v>
                </c:pt>
                <c:pt idx="23">
                  <c:v>380</c:v>
                </c:pt>
                <c:pt idx="24">
                  <c:v>1175</c:v>
                </c:pt>
                <c:pt idx="25">
                  <c:v>1185</c:v>
                </c:pt>
                <c:pt idx="26">
                  <c:v>837</c:v>
                </c:pt>
                <c:pt idx="27">
                  <c:v>3</c:v>
                </c:pt>
              </c:numCache>
            </c:numRef>
          </c:val>
          <c:smooth val="0"/>
          <c:extLst>
            <c:ext xmlns:c16="http://schemas.microsoft.com/office/drawing/2014/chart" uri="{C3380CC4-5D6E-409C-BE32-E72D297353CC}">
              <c16:uniqueId val="{00000001-074C-49FD-A3AE-8CE8898E7A00}"/>
            </c:ext>
          </c:extLst>
        </c:ser>
        <c:dLbls>
          <c:showLegendKey val="0"/>
          <c:showVal val="0"/>
          <c:showCatName val="0"/>
          <c:showSerName val="0"/>
          <c:showPercent val="0"/>
          <c:showBubbleSize val="0"/>
        </c:dLbls>
        <c:smooth val="0"/>
        <c:axId val="349747344"/>
        <c:axId val="349741768"/>
      </c:lineChart>
      <c:dateAx>
        <c:axId val="349747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41768"/>
        <c:crosses val="autoZero"/>
        <c:auto val="1"/>
        <c:lblOffset val="100"/>
        <c:baseTimeUnit val="days"/>
      </c:dateAx>
      <c:valAx>
        <c:axId val="34974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4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Sheet1!$B$2:$B$29</c:f>
              <c:numCache>
                <c:formatCode>General</c:formatCode>
                <c:ptCount val="28"/>
                <c:pt idx="0">
                  <c:v>529</c:v>
                </c:pt>
                <c:pt idx="1">
                  <c:v>287</c:v>
                </c:pt>
                <c:pt idx="2">
                  <c:v>375</c:v>
                </c:pt>
                <c:pt idx="3">
                  <c:v>623</c:v>
                </c:pt>
                <c:pt idx="4">
                  <c:v>411</c:v>
                </c:pt>
                <c:pt idx="5">
                  <c:v>386</c:v>
                </c:pt>
                <c:pt idx="6">
                  <c:v>323</c:v>
                </c:pt>
                <c:pt idx="7">
                  <c:v>468</c:v>
                </c:pt>
                <c:pt idx="8">
                  <c:v>407</c:v>
                </c:pt>
                <c:pt idx="9">
                  <c:v>538</c:v>
                </c:pt>
                <c:pt idx="10">
                  <c:v>445</c:v>
                </c:pt>
                <c:pt idx="11">
                  <c:v>747</c:v>
                </c:pt>
                <c:pt idx="12">
                  <c:v>544</c:v>
                </c:pt>
                <c:pt idx="13">
                  <c:v>408</c:v>
                </c:pt>
                <c:pt idx="14">
                  <c:v>1524</c:v>
                </c:pt>
                <c:pt idx="15">
                  <c:v>608</c:v>
                </c:pt>
                <c:pt idx="16">
                  <c:v>443</c:v>
                </c:pt>
                <c:pt idx="17">
                  <c:v>1136</c:v>
                </c:pt>
                <c:pt idx="18">
                  <c:v>609</c:v>
                </c:pt>
                <c:pt idx="19">
                  <c:v>492</c:v>
                </c:pt>
                <c:pt idx="20">
                  <c:v>436</c:v>
                </c:pt>
                <c:pt idx="21">
                  <c:v>1194</c:v>
                </c:pt>
                <c:pt idx="22">
                  <c:v>418</c:v>
                </c:pt>
                <c:pt idx="23">
                  <c:v>278</c:v>
                </c:pt>
                <c:pt idx="24">
                  <c:v>435</c:v>
                </c:pt>
                <c:pt idx="25">
                  <c:v>406</c:v>
                </c:pt>
                <c:pt idx="26">
                  <c:v>336</c:v>
                </c:pt>
                <c:pt idx="27">
                  <c:v>106</c:v>
                </c:pt>
              </c:numCache>
            </c:numRef>
          </c:val>
          <c:smooth val="0"/>
          <c:extLst>
            <c:ext xmlns:c16="http://schemas.microsoft.com/office/drawing/2014/chart" uri="{C3380CC4-5D6E-409C-BE32-E72D297353CC}">
              <c16:uniqueId val="{00000000-9F32-49CD-8654-4C49C1AAF4ED}"/>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Sheet1!$C$2:$C$29</c:f>
              <c:numCache>
                <c:formatCode>General</c:formatCode>
                <c:ptCount val="28"/>
                <c:pt idx="0">
                  <c:v>14</c:v>
                </c:pt>
                <c:pt idx="1">
                  <c:v>1</c:v>
                </c:pt>
                <c:pt idx="2">
                  <c:v>0</c:v>
                </c:pt>
                <c:pt idx="3">
                  <c:v>0</c:v>
                </c:pt>
                <c:pt idx="4">
                  <c:v>0</c:v>
                </c:pt>
                <c:pt idx="5">
                  <c:v>3</c:v>
                </c:pt>
                <c:pt idx="6">
                  <c:v>2</c:v>
                </c:pt>
                <c:pt idx="7">
                  <c:v>307</c:v>
                </c:pt>
                <c:pt idx="8">
                  <c:v>188</c:v>
                </c:pt>
                <c:pt idx="9">
                  <c:v>97</c:v>
                </c:pt>
                <c:pt idx="10">
                  <c:v>54</c:v>
                </c:pt>
                <c:pt idx="11">
                  <c:v>55</c:v>
                </c:pt>
                <c:pt idx="12">
                  <c:v>39</c:v>
                </c:pt>
                <c:pt idx="13">
                  <c:v>21</c:v>
                </c:pt>
                <c:pt idx="14">
                  <c:v>25</c:v>
                </c:pt>
                <c:pt idx="15">
                  <c:v>19</c:v>
                </c:pt>
                <c:pt idx="16">
                  <c:v>28</c:v>
                </c:pt>
                <c:pt idx="17">
                  <c:v>15</c:v>
                </c:pt>
                <c:pt idx="18">
                  <c:v>13</c:v>
                </c:pt>
                <c:pt idx="19">
                  <c:v>12</c:v>
                </c:pt>
                <c:pt idx="20">
                  <c:v>27</c:v>
                </c:pt>
                <c:pt idx="21">
                  <c:v>16</c:v>
                </c:pt>
                <c:pt idx="22">
                  <c:v>1</c:v>
                </c:pt>
                <c:pt idx="23">
                  <c:v>11</c:v>
                </c:pt>
                <c:pt idx="24">
                  <c:v>5</c:v>
                </c:pt>
                <c:pt idx="25">
                  <c:v>0</c:v>
                </c:pt>
                <c:pt idx="26">
                  <c:v>0</c:v>
                </c:pt>
                <c:pt idx="27">
                  <c:v>0</c:v>
                </c:pt>
              </c:numCache>
            </c:numRef>
          </c:val>
          <c:smooth val="0"/>
          <c:extLst>
            <c:ext xmlns:c16="http://schemas.microsoft.com/office/drawing/2014/chart" uri="{C3380CC4-5D6E-409C-BE32-E72D297353CC}">
              <c16:uniqueId val="{00000001-9F32-49CD-8654-4C49C1AAF4ED}"/>
            </c:ext>
          </c:extLst>
        </c:ser>
        <c:dLbls>
          <c:showLegendKey val="0"/>
          <c:showVal val="0"/>
          <c:showCatName val="0"/>
          <c:showSerName val="0"/>
          <c:showPercent val="0"/>
          <c:showBubbleSize val="0"/>
        </c:dLbls>
        <c:smooth val="0"/>
        <c:axId val="349744392"/>
        <c:axId val="349745376"/>
      </c:lineChart>
      <c:dateAx>
        <c:axId val="349744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45376"/>
        <c:crosses val="autoZero"/>
        <c:auto val="1"/>
        <c:lblOffset val="100"/>
        <c:baseTimeUnit val="days"/>
      </c:dateAx>
      <c:valAx>
        <c:axId val="34974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4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Sheet1!$B$2:$B$29</c:f>
              <c:numCache>
                <c:formatCode>General</c:formatCode>
                <c:ptCount val="28"/>
                <c:pt idx="0">
                  <c:v>96</c:v>
                </c:pt>
                <c:pt idx="1">
                  <c:v>89</c:v>
                </c:pt>
                <c:pt idx="2">
                  <c:v>72</c:v>
                </c:pt>
                <c:pt idx="3">
                  <c:v>89</c:v>
                </c:pt>
                <c:pt idx="4">
                  <c:v>53</c:v>
                </c:pt>
                <c:pt idx="5">
                  <c:v>93</c:v>
                </c:pt>
                <c:pt idx="6">
                  <c:v>96</c:v>
                </c:pt>
                <c:pt idx="7">
                  <c:v>75</c:v>
                </c:pt>
                <c:pt idx="8">
                  <c:v>94</c:v>
                </c:pt>
                <c:pt idx="9">
                  <c:v>65</c:v>
                </c:pt>
                <c:pt idx="10">
                  <c:v>10</c:v>
                </c:pt>
                <c:pt idx="11">
                  <c:v>13</c:v>
                </c:pt>
                <c:pt idx="12">
                  <c:v>81</c:v>
                </c:pt>
                <c:pt idx="13">
                  <c:v>119</c:v>
                </c:pt>
                <c:pt idx="14">
                  <c:v>135</c:v>
                </c:pt>
                <c:pt idx="15">
                  <c:v>99</c:v>
                </c:pt>
                <c:pt idx="16">
                  <c:v>118</c:v>
                </c:pt>
                <c:pt idx="17">
                  <c:v>143</c:v>
                </c:pt>
                <c:pt idx="18">
                  <c:v>118</c:v>
                </c:pt>
                <c:pt idx="19">
                  <c:v>81</c:v>
                </c:pt>
                <c:pt idx="20">
                  <c:v>122</c:v>
                </c:pt>
                <c:pt idx="21">
                  <c:v>117</c:v>
                </c:pt>
                <c:pt idx="22">
                  <c:v>89</c:v>
                </c:pt>
                <c:pt idx="23">
                  <c:v>75</c:v>
                </c:pt>
                <c:pt idx="24">
                  <c:v>88</c:v>
                </c:pt>
                <c:pt idx="25">
                  <c:v>63</c:v>
                </c:pt>
                <c:pt idx="26">
                  <c:v>67</c:v>
                </c:pt>
                <c:pt idx="27">
                  <c:v>33</c:v>
                </c:pt>
              </c:numCache>
            </c:numRef>
          </c:val>
          <c:smooth val="0"/>
          <c:extLst>
            <c:ext xmlns:c16="http://schemas.microsoft.com/office/drawing/2014/chart" uri="{C3380CC4-5D6E-409C-BE32-E72D297353CC}">
              <c16:uniqueId val="{00000000-2A9C-4BBF-87AF-F5FDB8451DD9}"/>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Sheet1!$C$2:$C$29</c:f>
              <c:numCache>
                <c:formatCode>General</c:formatCode>
                <c:ptCount val="28"/>
                <c:pt idx="0">
                  <c:v>4</c:v>
                </c:pt>
                <c:pt idx="1">
                  <c:v>1</c:v>
                </c:pt>
                <c:pt idx="2">
                  <c:v>1</c:v>
                </c:pt>
                <c:pt idx="3">
                  <c:v>5</c:v>
                </c:pt>
                <c:pt idx="4">
                  <c:v>1</c:v>
                </c:pt>
                <c:pt idx="5">
                  <c:v>1</c:v>
                </c:pt>
                <c:pt idx="6">
                  <c:v>4</c:v>
                </c:pt>
                <c:pt idx="7">
                  <c:v>33</c:v>
                </c:pt>
                <c:pt idx="8">
                  <c:v>22</c:v>
                </c:pt>
                <c:pt idx="9">
                  <c:v>5</c:v>
                </c:pt>
                <c:pt idx="10">
                  <c:v>0</c:v>
                </c:pt>
                <c:pt idx="11">
                  <c:v>7</c:v>
                </c:pt>
                <c:pt idx="12">
                  <c:v>3</c:v>
                </c:pt>
                <c:pt idx="13">
                  <c:v>5</c:v>
                </c:pt>
                <c:pt idx="14">
                  <c:v>3</c:v>
                </c:pt>
                <c:pt idx="15">
                  <c:v>7</c:v>
                </c:pt>
                <c:pt idx="16">
                  <c:v>6</c:v>
                </c:pt>
                <c:pt idx="17">
                  <c:v>2</c:v>
                </c:pt>
                <c:pt idx="18">
                  <c:v>5</c:v>
                </c:pt>
                <c:pt idx="19">
                  <c:v>4</c:v>
                </c:pt>
                <c:pt idx="20">
                  <c:v>7</c:v>
                </c:pt>
                <c:pt idx="21">
                  <c:v>1</c:v>
                </c:pt>
                <c:pt idx="22">
                  <c:v>0</c:v>
                </c:pt>
                <c:pt idx="23">
                  <c:v>3</c:v>
                </c:pt>
                <c:pt idx="24">
                  <c:v>3</c:v>
                </c:pt>
                <c:pt idx="25">
                  <c:v>2</c:v>
                </c:pt>
                <c:pt idx="26">
                  <c:v>0</c:v>
                </c:pt>
                <c:pt idx="27">
                  <c:v>1</c:v>
                </c:pt>
              </c:numCache>
            </c:numRef>
          </c:val>
          <c:smooth val="0"/>
          <c:extLst>
            <c:ext xmlns:c16="http://schemas.microsoft.com/office/drawing/2014/chart" uri="{C3380CC4-5D6E-409C-BE32-E72D297353CC}">
              <c16:uniqueId val="{00000001-2A9C-4BBF-87AF-F5FDB8451DD9}"/>
            </c:ext>
          </c:extLst>
        </c:ser>
        <c:dLbls>
          <c:showLegendKey val="0"/>
          <c:showVal val="0"/>
          <c:showCatName val="0"/>
          <c:showSerName val="0"/>
          <c:showPercent val="0"/>
          <c:showBubbleSize val="0"/>
        </c:dLbls>
        <c:smooth val="0"/>
        <c:axId val="349750952"/>
        <c:axId val="349746360"/>
      </c:lineChart>
      <c:dateAx>
        <c:axId val="349750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46360"/>
        <c:crosses val="autoZero"/>
        <c:auto val="1"/>
        <c:lblOffset val="100"/>
        <c:baseTimeUnit val="days"/>
      </c:dateAx>
      <c:valAx>
        <c:axId val="349746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5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1974.8846153846</c:v>
                </c:pt>
                <c:pt idx="1">
                  <c:v>1064.5384615385001</c:v>
                </c:pt>
                <c:pt idx="2">
                  <c:v>698</c:v>
                </c:pt>
                <c:pt idx="3">
                  <c:v>550.61538461537998</c:v>
                </c:pt>
                <c:pt idx="4">
                  <c:v>648.84615384614995</c:v>
                </c:pt>
                <c:pt idx="5">
                  <c:v>1362.4230769231001</c:v>
                </c:pt>
                <c:pt idx="6">
                  <c:v>2889.6923076922999</c:v>
                </c:pt>
                <c:pt idx="7">
                  <c:v>4312.0384615385001</c:v>
                </c:pt>
                <c:pt idx="8">
                  <c:v>5271.3461538461997</c:v>
                </c:pt>
                <c:pt idx="9">
                  <c:v>6192.1923076923003</c:v>
                </c:pt>
                <c:pt idx="10">
                  <c:v>5504.3846153845998</c:v>
                </c:pt>
                <c:pt idx="11">
                  <c:v>5555.5</c:v>
                </c:pt>
                <c:pt idx="12">
                  <c:v>6073.1923076923003</c:v>
                </c:pt>
                <c:pt idx="13">
                  <c:v>5926.4615384614999</c:v>
                </c:pt>
                <c:pt idx="14">
                  <c:v>5692</c:v>
                </c:pt>
                <c:pt idx="15">
                  <c:v>5628.1538461538003</c:v>
                </c:pt>
                <c:pt idx="16">
                  <c:v>5811.5384615385001</c:v>
                </c:pt>
                <c:pt idx="17">
                  <c:v>5919.6538461538003</c:v>
                </c:pt>
                <c:pt idx="18">
                  <c:v>6082.9230769230999</c:v>
                </c:pt>
                <c:pt idx="19">
                  <c:v>6342.2692307691996</c:v>
                </c:pt>
                <c:pt idx="20">
                  <c:v>6843.3846153845998</c:v>
                </c:pt>
                <c:pt idx="21">
                  <c:v>7024.3076923076997</c:v>
                </c:pt>
                <c:pt idx="22">
                  <c:v>6015.7307692308004</c:v>
                </c:pt>
                <c:pt idx="23">
                  <c:v>3706.0384615385001</c:v>
                </c:pt>
              </c:numCache>
            </c:numRef>
          </c:val>
          <c:smooth val="0"/>
          <c:extLst>
            <c:ext xmlns:c16="http://schemas.microsoft.com/office/drawing/2014/chart" uri="{C3380CC4-5D6E-409C-BE32-E72D297353CC}">
              <c16:uniqueId val="{00000000-8A5B-4B6F-A582-80775BE0CA61}"/>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141.61538461538001</c:v>
                </c:pt>
                <c:pt idx="1">
                  <c:v>84.307692307691994</c:v>
                </c:pt>
                <c:pt idx="2">
                  <c:v>57.538461538462002</c:v>
                </c:pt>
                <c:pt idx="3">
                  <c:v>41.730769230768999</c:v>
                </c:pt>
                <c:pt idx="4">
                  <c:v>41.346153846154003</c:v>
                </c:pt>
                <c:pt idx="5">
                  <c:v>73.461538461537998</c:v>
                </c:pt>
                <c:pt idx="6">
                  <c:v>148.19230769231001</c:v>
                </c:pt>
                <c:pt idx="7">
                  <c:v>224.76923076923001</c:v>
                </c:pt>
                <c:pt idx="8">
                  <c:v>293.73076923077002</c:v>
                </c:pt>
                <c:pt idx="9">
                  <c:v>344.57692307692002</c:v>
                </c:pt>
                <c:pt idx="10">
                  <c:v>310.11538461537998</c:v>
                </c:pt>
                <c:pt idx="11">
                  <c:v>311.61538461537998</c:v>
                </c:pt>
                <c:pt idx="12">
                  <c:v>338.23076923077002</c:v>
                </c:pt>
                <c:pt idx="13">
                  <c:v>337.42307692307998</c:v>
                </c:pt>
                <c:pt idx="14">
                  <c:v>327.76923076922998</c:v>
                </c:pt>
                <c:pt idx="15">
                  <c:v>317.96153846153999</c:v>
                </c:pt>
                <c:pt idx="16">
                  <c:v>332.88461538462002</c:v>
                </c:pt>
                <c:pt idx="17">
                  <c:v>333.23076923077002</c:v>
                </c:pt>
                <c:pt idx="18">
                  <c:v>337.30769230768999</c:v>
                </c:pt>
                <c:pt idx="19">
                  <c:v>342.53846153846001</c:v>
                </c:pt>
                <c:pt idx="20">
                  <c:v>361.23076923077002</c:v>
                </c:pt>
                <c:pt idx="21">
                  <c:v>368.19230769231001</c:v>
                </c:pt>
                <c:pt idx="22">
                  <c:v>331.30769230768999</c:v>
                </c:pt>
                <c:pt idx="23">
                  <c:v>229.69230769231001</c:v>
                </c:pt>
              </c:numCache>
            </c:numRef>
          </c:val>
          <c:smooth val="0"/>
          <c:extLst>
            <c:ext xmlns:c16="http://schemas.microsoft.com/office/drawing/2014/chart" uri="{C3380CC4-5D6E-409C-BE32-E72D297353CC}">
              <c16:uniqueId val="{00000001-8A5B-4B6F-A582-80775BE0CA61}"/>
            </c:ext>
          </c:extLst>
        </c:ser>
        <c:dLbls>
          <c:showLegendKey val="0"/>
          <c:showVal val="0"/>
          <c:showCatName val="0"/>
          <c:showSerName val="0"/>
          <c:showPercent val="0"/>
          <c:showBubbleSize val="0"/>
        </c:dLbls>
        <c:smooth val="0"/>
        <c:axId val="285263856"/>
        <c:axId val="285255000"/>
      </c:lineChart>
      <c:catAx>
        <c:axId val="285263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255000"/>
        <c:crosses val="autoZero"/>
        <c:auto val="1"/>
        <c:lblAlgn val="ctr"/>
        <c:lblOffset val="100"/>
        <c:noMultiLvlLbl val="0"/>
      </c:catAx>
      <c:valAx>
        <c:axId val="28525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26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Sheet1!$B$2:$B$29</c:f>
              <c:numCache>
                <c:formatCode>General</c:formatCode>
                <c:ptCount val="28"/>
                <c:pt idx="0">
                  <c:v>16394</c:v>
                </c:pt>
                <c:pt idx="1">
                  <c:v>14629</c:v>
                </c:pt>
                <c:pt idx="2">
                  <c:v>17354</c:v>
                </c:pt>
                <c:pt idx="3">
                  <c:v>22447</c:v>
                </c:pt>
                <c:pt idx="4">
                  <c:v>23196</c:v>
                </c:pt>
                <c:pt idx="5">
                  <c:v>26038</c:v>
                </c:pt>
                <c:pt idx="6">
                  <c:v>24338</c:v>
                </c:pt>
                <c:pt idx="7">
                  <c:v>27503</c:v>
                </c:pt>
                <c:pt idx="8">
                  <c:v>25394</c:v>
                </c:pt>
                <c:pt idx="9">
                  <c:v>57333</c:v>
                </c:pt>
                <c:pt idx="10">
                  <c:v>56852</c:v>
                </c:pt>
                <c:pt idx="11">
                  <c:v>54539</c:v>
                </c:pt>
                <c:pt idx="12">
                  <c:v>58256</c:v>
                </c:pt>
                <c:pt idx="13">
                  <c:v>56999</c:v>
                </c:pt>
                <c:pt idx="14">
                  <c:v>65001</c:v>
                </c:pt>
                <c:pt idx="15">
                  <c:v>67288</c:v>
                </c:pt>
                <c:pt idx="16">
                  <c:v>67762</c:v>
                </c:pt>
                <c:pt idx="17">
                  <c:v>75198</c:v>
                </c:pt>
                <c:pt idx="18">
                  <c:v>61381</c:v>
                </c:pt>
                <c:pt idx="19">
                  <c:v>60738</c:v>
                </c:pt>
                <c:pt idx="20">
                  <c:v>30222</c:v>
                </c:pt>
                <c:pt idx="21">
                  <c:v>32106</c:v>
                </c:pt>
                <c:pt idx="22">
                  <c:v>21319</c:v>
                </c:pt>
                <c:pt idx="23">
                  <c:v>18557</c:v>
                </c:pt>
                <c:pt idx="24">
                  <c:v>17658</c:v>
                </c:pt>
                <c:pt idx="25">
                  <c:v>17005</c:v>
                </c:pt>
                <c:pt idx="26">
                  <c:v>18119</c:v>
                </c:pt>
                <c:pt idx="27">
                  <c:v>7300</c:v>
                </c:pt>
              </c:numCache>
            </c:numRef>
          </c:val>
          <c:smooth val="0"/>
          <c:extLst>
            <c:ext xmlns:c16="http://schemas.microsoft.com/office/drawing/2014/chart" uri="{C3380CC4-5D6E-409C-BE32-E72D297353CC}">
              <c16:uniqueId val="{00000000-D9DB-40DA-A302-DE9C58C15EEB}"/>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Sheet1!$A$2:$A$29</c:f>
              <c:numCache>
                <c:formatCode>m/d/yyyy</c:formatCode>
                <c:ptCount val="28"/>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numCache>
            </c:numRef>
          </c:cat>
          <c:val>
            <c:numRef>
              <c:f>Sheet1!$C$2:$C$29</c:f>
              <c:numCache>
                <c:formatCode>General</c:formatCode>
                <c:ptCount val="28"/>
                <c:pt idx="0">
                  <c:v>343</c:v>
                </c:pt>
                <c:pt idx="1">
                  <c:v>47</c:v>
                </c:pt>
                <c:pt idx="2">
                  <c:v>11</c:v>
                </c:pt>
                <c:pt idx="3">
                  <c:v>7</c:v>
                </c:pt>
                <c:pt idx="4">
                  <c:v>7</c:v>
                </c:pt>
                <c:pt idx="5">
                  <c:v>34</c:v>
                </c:pt>
                <c:pt idx="6">
                  <c:v>5</c:v>
                </c:pt>
                <c:pt idx="7">
                  <c:v>12569</c:v>
                </c:pt>
                <c:pt idx="8">
                  <c:v>10259</c:v>
                </c:pt>
                <c:pt idx="9">
                  <c:v>8070</c:v>
                </c:pt>
                <c:pt idx="10">
                  <c:v>6413</c:v>
                </c:pt>
                <c:pt idx="11">
                  <c:v>6408</c:v>
                </c:pt>
                <c:pt idx="12">
                  <c:v>5858</c:v>
                </c:pt>
                <c:pt idx="13">
                  <c:v>5188</c:v>
                </c:pt>
                <c:pt idx="14">
                  <c:v>4880</c:v>
                </c:pt>
                <c:pt idx="15">
                  <c:v>4806</c:v>
                </c:pt>
                <c:pt idx="16">
                  <c:v>4957</c:v>
                </c:pt>
                <c:pt idx="17">
                  <c:v>4635</c:v>
                </c:pt>
                <c:pt idx="18">
                  <c:v>4408</c:v>
                </c:pt>
                <c:pt idx="19">
                  <c:v>4837</c:v>
                </c:pt>
                <c:pt idx="20">
                  <c:v>5408</c:v>
                </c:pt>
                <c:pt idx="21">
                  <c:v>5026</c:v>
                </c:pt>
                <c:pt idx="22">
                  <c:v>55</c:v>
                </c:pt>
                <c:pt idx="23">
                  <c:v>380</c:v>
                </c:pt>
                <c:pt idx="24">
                  <c:v>1175</c:v>
                </c:pt>
                <c:pt idx="25">
                  <c:v>1185</c:v>
                </c:pt>
                <c:pt idx="26">
                  <c:v>837</c:v>
                </c:pt>
                <c:pt idx="27">
                  <c:v>3</c:v>
                </c:pt>
              </c:numCache>
            </c:numRef>
          </c:val>
          <c:smooth val="0"/>
          <c:extLst>
            <c:ext xmlns:c16="http://schemas.microsoft.com/office/drawing/2014/chart" uri="{C3380CC4-5D6E-409C-BE32-E72D297353CC}">
              <c16:uniqueId val="{00000001-D9DB-40DA-A302-DE9C58C15EEB}"/>
            </c:ext>
          </c:extLst>
        </c:ser>
        <c:dLbls>
          <c:showLegendKey val="0"/>
          <c:showVal val="0"/>
          <c:showCatName val="0"/>
          <c:showSerName val="0"/>
          <c:showPercent val="0"/>
          <c:showBubbleSize val="0"/>
        </c:dLbls>
        <c:smooth val="0"/>
        <c:axId val="289507936"/>
        <c:axId val="289508592"/>
      </c:lineChart>
      <c:dateAx>
        <c:axId val="289507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08592"/>
        <c:crosses val="autoZero"/>
        <c:auto val="1"/>
        <c:lblOffset val="100"/>
        <c:baseTimeUnit val="days"/>
      </c:dateAx>
      <c:valAx>
        <c:axId val="28950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0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EDAC7-610F-4EF9-B619-D854207F98FB}"/>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E260228D-F254-4888-B678-B15C1D8A6CEF}"/>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146028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63ACA-592D-40DF-881C-F8731D2988AE}"/>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02EDF67C-05DD-4C64-8A78-B3258C3944B8}"/>
              </a:ext>
            </a:extLst>
          </p:cNvPr>
          <p:cNvGraphicFramePr>
            <a:graphicFrameLocks noGrp="1"/>
          </p:cNvGraphicFramePr>
          <p:nvPr>
            <p:ph type="tbl" sz="quarter" idx="13"/>
            <p:extLst>
              <p:ext uri="{D42A27DB-BD31-4B8C-83A1-F6EECF244321}">
                <p14:modId xmlns:p14="http://schemas.microsoft.com/office/powerpoint/2010/main" val="1598122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42962164"/>
                    </a:ext>
                  </a:extLst>
                </a:gridCol>
                <a:gridCol w="740664">
                  <a:extLst>
                    <a:ext uri="{9D8B030D-6E8A-4147-A177-3AD203B41FA5}">
                      <a16:colId xmlns:a16="http://schemas.microsoft.com/office/drawing/2014/main" val="1087538890"/>
                    </a:ext>
                  </a:extLst>
                </a:gridCol>
                <a:gridCol w="740664">
                  <a:extLst>
                    <a:ext uri="{9D8B030D-6E8A-4147-A177-3AD203B41FA5}">
                      <a16:colId xmlns:a16="http://schemas.microsoft.com/office/drawing/2014/main" val="3973187095"/>
                    </a:ext>
                  </a:extLst>
                </a:gridCol>
                <a:gridCol w="740664">
                  <a:extLst>
                    <a:ext uri="{9D8B030D-6E8A-4147-A177-3AD203B41FA5}">
                      <a16:colId xmlns:a16="http://schemas.microsoft.com/office/drawing/2014/main" val="25292491"/>
                    </a:ext>
                  </a:extLst>
                </a:gridCol>
                <a:gridCol w="740664">
                  <a:extLst>
                    <a:ext uri="{9D8B030D-6E8A-4147-A177-3AD203B41FA5}">
                      <a16:colId xmlns:a16="http://schemas.microsoft.com/office/drawing/2014/main" val="400725757"/>
                    </a:ext>
                  </a:extLst>
                </a:gridCol>
                <a:gridCol w="740664">
                  <a:extLst>
                    <a:ext uri="{9D8B030D-6E8A-4147-A177-3AD203B41FA5}">
                      <a16:colId xmlns:a16="http://schemas.microsoft.com/office/drawing/2014/main" val="3414121317"/>
                    </a:ext>
                  </a:extLst>
                </a:gridCol>
                <a:gridCol w="740664">
                  <a:extLst>
                    <a:ext uri="{9D8B030D-6E8A-4147-A177-3AD203B41FA5}">
                      <a16:colId xmlns:a16="http://schemas.microsoft.com/office/drawing/2014/main" val="919503851"/>
                    </a:ext>
                  </a:extLst>
                </a:gridCol>
                <a:gridCol w="740664">
                  <a:extLst>
                    <a:ext uri="{9D8B030D-6E8A-4147-A177-3AD203B41FA5}">
                      <a16:colId xmlns:a16="http://schemas.microsoft.com/office/drawing/2014/main" val="1084136730"/>
                    </a:ext>
                  </a:extLst>
                </a:gridCol>
                <a:gridCol w="740664">
                  <a:extLst>
                    <a:ext uri="{9D8B030D-6E8A-4147-A177-3AD203B41FA5}">
                      <a16:colId xmlns:a16="http://schemas.microsoft.com/office/drawing/2014/main" val="3115208952"/>
                    </a:ext>
                  </a:extLst>
                </a:gridCol>
                <a:gridCol w="740664">
                  <a:extLst>
                    <a:ext uri="{9D8B030D-6E8A-4147-A177-3AD203B41FA5}">
                      <a16:colId xmlns:a16="http://schemas.microsoft.com/office/drawing/2014/main" val="1219009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52731531"/>
                  </a:ext>
                </a:extLst>
              </a:tr>
              <a:tr h="370840">
                <a:tc>
                  <a:txBody>
                    <a:bodyPr/>
                    <a:lstStyle/>
                    <a:p>
                      <a:r>
                        <a:rPr lang="de-DE" sz="1000"/>
                        <a:t>**** Hotel Winzer Wellness und Kuscheln</a:t>
                      </a:r>
                      <a:endParaRPr lang="en-US" sz="1000"/>
                    </a:p>
                  </a:txBody>
                  <a:tcPr/>
                </a:tc>
                <a:tc>
                  <a:txBody>
                    <a:bodyPr/>
                    <a:lstStyle/>
                    <a:p>
                      <a:r>
                        <a:rPr lang="en-US" sz="1000"/>
                        <a:t>13544</a:t>
                      </a:r>
                    </a:p>
                  </a:txBody>
                  <a:tcPr/>
                </a:tc>
                <a:tc>
                  <a:txBody>
                    <a:bodyPr/>
                    <a:lstStyle/>
                    <a:p>
                      <a:r>
                        <a:rPr lang="en-US" sz="1000"/>
                        <a:t>639</a:t>
                      </a:r>
                    </a:p>
                  </a:txBody>
                  <a:tcPr/>
                </a:tc>
                <a:tc>
                  <a:txBody>
                    <a:bodyPr/>
                    <a:lstStyle/>
                    <a:p>
                      <a:r>
                        <a:rPr lang="en-US" sz="1000"/>
                        <a:t>18</a:t>
                      </a:r>
                    </a:p>
                  </a:txBody>
                  <a:tcPr/>
                </a:tc>
                <a:tc>
                  <a:txBody>
                    <a:bodyPr/>
                    <a:lstStyle/>
                    <a:p>
                      <a:r>
                        <a:rPr lang="en-US" sz="1000"/>
                        <a:t>1643</a:t>
                      </a:r>
                    </a:p>
                  </a:txBody>
                  <a:tcPr/>
                </a:tc>
                <a:tc>
                  <a:txBody>
                    <a:bodyPr/>
                    <a:lstStyle/>
                    <a:p>
                      <a:r>
                        <a:rPr lang="en-US" sz="1000"/>
                        <a:t>184</a:t>
                      </a:r>
                    </a:p>
                  </a:txBody>
                  <a:tcPr/>
                </a:tc>
                <a:tc>
                  <a:txBody>
                    <a:bodyPr/>
                    <a:lstStyle/>
                    <a:p>
                      <a:r>
                        <a:rPr lang="en-US" sz="1000"/>
                        <a:t>101</a:t>
                      </a:r>
                    </a:p>
                  </a:txBody>
                  <a:tcPr/>
                </a:tc>
                <a:tc>
                  <a:txBody>
                    <a:bodyPr/>
                    <a:lstStyle/>
                    <a:p>
                      <a:r>
                        <a:rPr lang="en-US" sz="1000"/>
                        <a:t>2</a:t>
                      </a:r>
                    </a:p>
                  </a:txBody>
                  <a:tcPr/>
                </a:tc>
                <a:tc>
                  <a:txBody>
                    <a:bodyPr/>
                    <a:lstStyle/>
                    <a:p>
                      <a:r>
                        <a:rPr lang="en-US" sz="1000"/>
                        <a:t>0.8100%</a:t>
                      </a:r>
                    </a:p>
                  </a:txBody>
                  <a:tcPr/>
                </a:tc>
                <a:tc>
                  <a:txBody>
                    <a:bodyPr/>
                    <a:lstStyle/>
                    <a:p>
                      <a:r>
                        <a:rPr lang="en-US" sz="1000"/>
                        <a:t>0.0%</a:t>
                      </a:r>
                    </a:p>
                  </a:txBody>
                  <a:tcPr/>
                </a:tc>
                <a:extLst>
                  <a:ext uri="{0D108BD9-81ED-4DB2-BD59-A6C34878D82A}">
                    <a16:rowId xmlns:a16="http://schemas.microsoft.com/office/drawing/2014/main" val="260442063"/>
                  </a:ext>
                </a:extLst>
              </a:tr>
              <a:tr h="370840">
                <a:tc>
                  <a:txBody>
                    <a:bodyPr/>
                    <a:lstStyle/>
                    <a:p>
                      <a:r>
                        <a:rPr lang="en-US" sz="1000"/>
                        <a:t>Mark's New York Bar</a:t>
                      </a:r>
                    </a:p>
                  </a:txBody>
                  <a:tcPr/>
                </a:tc>
                <a:tc>
                  <a:txBody>
                    <a:bodyPr/>
                    <a:lstStyle/>
                    <a:p>
                      <a:r>
                        <a:rPr lang="en-US" sz="1000"/>
                        <a:t>761</a:t>
                      </a:r>
                    </a:p>
                  </a:txBody>
                  <a:tcPr/>
                </a:tc>
                <a:tc>
                  <a:txBody>
                    <a:bodyPr/>
                    <a:lstStyle/>
                    <a:p>
                      <a:r>
                        <a:rPr lang="en-US" sz="1000"/>
                        <a:t>27</a:t>
                      </a:r>
                    </a:p>
                  </a:txBody>
                  <a:tcPr/>
                </a:tc>
                <a:tc>
                  <a:txBody>
                    <a:bodyPr/>
                    <a:lstStyle/>
                    <a:p>
                      <a:r>
                        <a:rPr lang="en-US" sz="1000"/>
                        <a:t>4</a:t>
                      </a:r>
                    </a:p>
                  </a:txBody>
                  <a:tcPr/>
                </a:tc>
                <a:tc>
                  <a:txBody>
                    <a:bodyPr/>
                    <a:lstStyle/>
                    <a:p>
                      <a:r>
                        <a:rPr lang="en-US" sz="1000"/>
                        <a:t>128</a:t>
                      </a:r>
                    </a:p>
                  </a:txBody>
                  <a:tcPr/>
                </a:tc>
                <a:tc>
                  <a:txBody>
                    <a:bodyPr/>
                    <a:lstStyle/>
                    <a:p>
                      <a:r>
                        <a:rPr lang="en-US" sz="1000"/>
                        <a:t>34</a:t>
                      </a:r>
                    </a:p>
                  </a:txBody>
                  <a:tcPr/>
                </a:tc>
                <a:tc>
                  <a:txBody>
                    <a:bodyPr/>
                    <a:lstStyle/>
                    <a:p>
                      <a:r>
                        <a:rPr lang="en-US" sz="1000"/>
                        <a:t>21</a:t>
                      </a:r>
                    </a:p>
                  </a:txBody>
                  <a:tcPr/>
                </a:tc>
                <a:tc>
                  <a:txBody>
                    <a:bodyPr/>
                    <a:lstStyle/>
                    <a:p>
                      <a:r>
                        <a:rPr lang="en-US" sz="1000"/>
                        <a:t>0</a:t>
                      </a:r>
                    </a:p>
                  </a:txBody>
                  <a:tcPr/>
                </a:tc>
                <a:tc>
                  <a:txBody>
                    <a:bodyPr/>
                    <a:lstStyle/>
                    <a:p>
                      <a:r>
                        <a:rPr lang="en-US" sz="1000"/>
                        <a:t>6.1245%</a:t>
                      </a:r>
                    </a:p>
                  </a:txBody>
                  <a:tcPr/>
                </a:tc>
                <a:tc>
                  <a:txBody>
                    <a:bodyPr/>
                    <a:lstStyle/>
                    <a:p>
                      <a:r>
                        <a:rPr lang="en-US" sz="1000"/>
                        <a:t>0.0%</a:t>
                      </a:r>
                    </a:p>
                  </a:txBody>
                  <a:tcPr/>
                </a:tc>
                <a:extLst>
                  <a:ext uri="{0D108BD9-81ED-4DB2-BD59-A6C34878D82A}">
                    <a16:rowId xmlns:a16="http://schemas.microsoft.com/office/drawing/2014/main" val="2112342471"/>
                  </a:ext>
                </a:extLst>
              </a:tr>
            </a:tbl>
          </a:graphicData>
        </a:graphic>
      </p:graphicFrame>
      <p:sp>
        <p:nvSpPr>
          <p:cNvPr id="4" name="Text Placeholder 3">
            <a:extLst>
              <a:ext uri="{FF2B5EF4-FFF2-40B4-BE49-F238E27FC236}">
                <a16:creationId xmlns:a16="http://schemas.microsoft.com/office/drawing/2014/main" id="{6DBE1B0F-3760-4B07-861F-49B1F934702C}"/>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1962990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D50E2-999D-4D68-A351-1BFB1B2B581B}"/>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D8CCE65E-CEF2-4713-BA19-232AAA9DA666}"/>
              </a:ext>
            </a:extLst>
          </p:cNvPr>
          <p:cNvGraphicFramePr>
            <a:graphicFrameLocks noGrp="1"/>
          </p:cNvGraphicFramePr>
          <p:nvPr>
            <p:ph type="tbl" sz="quarter" idx="13"/>
            <p:extLst>
              <p:ext uri="{D42A27DB-BD31-4B8C-83A1-F6EECF244321}">
                <p14:modId xmlns:p14="http://schemas.microsoft.com/office/powerpoint/2010/main" val="74387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858420"/>
                    </a:ext>
                  </a:extLst>
                </a:gridCol>
                <a:gridCol w="1234440">
                  <a:extLst>
                    <a:ext uri="{9D8B030D-6E8A-4147-A177-3AD203B41FA5}">
                      <a16:colId xmlns:a16="http://schemas.microsoft.com/office/drawing/2014/main" val="1149002890"/>
                    </a:ext>
                  </a:extLst>
                </a:gridCol>
                <a:gridCol w="822960">
                  <a:extLst>
                    <a:ext uri="{9D8B030D-6E8A-4147-A177-3AD203B41FA5}">
                      <a16:colId xmlns:a16="http://schemas.microsoft.com/office/drawing/2014/main" val="1479444823"/>
                    </a:ext>
                  </a:extLst>
                </a:gridCol>
                <a:gridCol w="822960">
                  <a:extLst>
                    <a:ext uri="{9D8B030D-6E8A-4147-A177-3AD203B41FA5}">
                      <a16:colId xmlns:a16="http://schemas.microsoft.com/office/drawing/2014/main" val="2587718035"/>
                    </a:ext>
                  </a:extLst>
                </a:gridCol>
                <a:gridCol w="822960">
                  <a:extLst>
                    <a:ext uri="{9D8B030D-6E8A-4147-A177-3AD203B41FA5}">
                      <a16:colId xmlns:a16="http://schemas.microsoft.com/office/drawing/2014/main" val="1221238858"/>
                    </a:ext>
                  </a:extLst>
                </a:gridCol>
                <a:gridCol w="822960">
                  <a:extLst>
                    <a:ext uri="{9D8B030D-6E8A-4147-A177-3AD203B41FA5}">
                      <a16:colId xmlns:a16="http://schemas.microsoft.com/office/drawing/2014/main" val="2782328532"/>
                    </a:ext>
                  </a:extLst>
                </a:gridCol>
                <a:gridCol w="822960">
                  <a:extLst>
                    <a:ext uri="{9D8B030D-6E8A-4147-A177-3AD203B41FA5}">
                      <a16:colId xmlns:a16="http://schemas.microsoft.com/office/drawing/2014/main" val="2704766149"/>
                    </a:ext>
                  </a:extLst>
                </a:gridCol>
                <a:gridCol w="822960">
                  <a:extLst>
                    <a:ext uri="{9D8B030D-6E8A-4147-A177-3AD203B41FA5}">
                      <a16:colId xmlns:a16="http://schemas.microsoft.com/office/drawing/2014/main" val="32458120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694636628"/>
                  </a:ext>
                </a:extLst>
              </a:tr>
              <a:tr h="370840">
                <a:tc>
                  <a:txBody>
                    <a:bodyPr/>
                    <a:lstStyle/>
                    <a:p>
                      <a:r>
                        <a:rPr lang="de-DE" sz="1000"/>
                        <a:t>**** Hotel Winzer Wellness und Kuscheln</a:t>
                      </a:r>
                      <a:endParaRPr lang="en-US" sz="1000"/>
                    </a:p>
                  </a:txBody>
                  <a:tcPr/>
                </a:tc>
                <a:tc>
                  <a:txBody>
                    <a:bodyPr/>
                    <a:lstStyle/>
                    <a:p>
                      <a:r>
                        <a:rPr lang="en-US" sz="1000"/>
                        <a:t>13544</a:t>
                      </a:r>
                    </a:p>
                  </a:txBody>
                  <a:tcPr/>
                </a:tc>
                <a:tc>
                  <a:txBody>
                    <a:bodyPr/>
                    <a:lstStyle/>
                    <a:p>
                      <a:r>
                        <a:rPr lang="en-US" sz="1000"/>
                        <a:t>38</a:t>
                      </a:r>
                    </a:p>
                  </a:txBody>
                  <a:tcPr/>
                </a:tc>
                <a:tc>
                  <a:txBody>
                    <a:bodyPr/>
                    <a:lstStyle/>
                    <a:p>
                      <a:r>
                        <a:rPr lang="en-US" sz="1000"/>
                        <a:t>0.3%</a:t>
                      </a:r>
                    </a:p>
                  </a:txBody>
                  <a:tcPr/>
                </a:tc>
                <a:tc>
                  <a:txBody>
                    <a:bodyPr/>
                    <a:lstStyle/>
                    <a:p>
                      <a:r>
                        <a:rPr lang="en-US" sz="1000"/>
                        <a:t>131</a:t>
                      </a:r>
                    </a:p>
                  </a:txBody>
                  <a:tcPr/>
                </a:tc>
                <a:tc>
                  <a:txBody>
                    <a:bodyPr/>
                    <a:lstStyle/>
                    <a:p>
                      <a:r>
                        <a:rPr lang="en-US" sz="1000"/>
                        <a:t>1.0%</a:t>
                      </a:r>
                    </a:p>
                  </a:txBody>
                  <a:tcPr/>
                </a:tc>
                <a:tc>
                  <a:txBody>
                    <a:bodyPr/>
                    <a:lstStyle/>
                    <a:p>
                      <a:r>
                        <a:rPr lang="en-US" sz="1000"/>
                        <a:t>678</a:t>
                      </a:r>
                    </a:p>
                  </a:txBody>
                  <a:tcPr/>
                </a:tc>
                <a:tc>
                  <a:txBody>
                    <a:bodyPr/>
                    <a:lstStyle/>
                    <a:p>
                      <a:r>
                        <a:rPr lang="en-US" sz="1000"/>
                        <a:t>5.3%</a:t>
                      </a:r>
                    </a:p>
                  </a:txBody>
                  <a:tcPr/>
                </a:tc>
                <a:extLst>
                  <a:ext uri="{0D108BD9-81ED-4DB2-BD59-A6C34878D82A}">
                    <a16:rowId xmlns:a16="http://schemas.microsoft.com/office/drawing/2014/main" val="850322424"/>
                  </a:ext>
                </a:extLst>
              </a:tr>
              <a:tr h="370840">
                <a:tc>
                  <a:txBody>
                    <a:bodyPr/>
                    <a:lstStyle/>
                    <a:p>
                      <a:r>
                        <a:rPr lang="en-US" sz="1000"/>
                        <a:t>Mark's New York Bar</a:t>
                      </a:r>
                    </a:p>
                  </a:txBody>
                  <a:tcPr/>
                </a:tc>
                <a:tc>
                  <a:txBody>
                    <a:bodyPr/>
                    <a:lstStyle/>
                    <a:p>
                      <a:r>
                        <a:rPr lang="en-US" sz="1000"/>
                        <a:t>761</a:t>
                      </a:r>
                    </a:p>
                  </a:txBody>
                  <a:tcPr/>
                </a:tc>
                <a:tc>
                  <a:txBody>
                    <a:bodyPr/>
                    <a:lstStyle/>
                    <a:p>
                      <a:r>
                        <a:rPr lang="en-US" sz="1000"/>
                        <a:t>0</a:t>
                      </a:r>
                    </a:p>
                  </a:txBody>
                  <a:tcPr/>
                </a:tc>
                <a:tc>
                  <a:txBody>
                    <a:bodyPr/>
                    <a:lstStyle/>
                    <a:p>
                      <a:r>
                        <a:rPr lang="en-US" sz="1000"/>
                        <a:t>0.0%</a:t>
                      </a:r>
                    </a:p>
                  </a:txBody>
                  <a:tcPr/>
                </a:tc>
                <a:tc>
                  <a:txBody>
                    <a:bodyPr/>
                    <a:lstStyle/>
                    <a:p>
                      <a:r>
                        <a:rPr lang="en-US" sz="1000"/>
                        <a:t>1</a:t>
                      </a:r>
                    </a:p>
                  </a:txBody>
                  <a:tcPr/>
                </a:tc>
                <a:tc>
                  <a:txBody>
                    <a:bodyPr/>
                    <a:lstStyle/>
                    <a:p>
                      <a:r>
                        <a:rPr lang="en-US" sz="1000"/>
                        <a:t>0.1%</a:t>
                      </a:r>
                    </a:p>
                  </a:txBody>
                  <a:tcPr/>
                </a:tc>
                <a:tc>
                  <a:txBody>
                    <a:bodyPr/>
                    <a:lstStyle/>
                    <a:p>
                      <a:r>
                        <a:rPr lang="en-US" sz="1000"/>
                        <a:t>27</a:t>
                      </a:r>
                    </a:p>
                  </a:txBody>
                  <a:tcPr/>
                </a:tc>
                <a:tc>
                  <a:txBody>
                    <a:bodyPr/>
                    <a:lstStyle/>
                    <a:p>
                      <a:r>
                        <a:rPr lang="en-US" sz="1000"/>
                        <a:t>3.7%</a:t>
                      </a:r>
                    </a:p>
                  </a:txBody>
                  <a:tcPr/>
                </a:tc>
                <a:extLst>
                  <a:ext uri="{0D108BD9-81ED-4DB2-BD59-A6C34878D82A}">
                    <a16:rowId xmlns:a16="http://schemas.microsoft.com/office/drawing/2014/main" val="2501433499"/>
                  </a:ext>
                </a:extLst>
              </a:tr>
            </a:tbl>
          </a:graphicData>
        </a:graphic>
      </p:graphicFrame>
      <p:sp>
        <p:nvSpPr>
          <p:cNvPr id="4" name="Text Placeholder 3">
            <a:extLst>
              <a:ext uri="{FF2B5EF4-FFF2-40B4-BE49-F238E27FC236}">
                <a16:creationId xmlns:a16="http://schemas.microsoft.com/office/drawing/2014/main" id="{3B3BF9E3-5761-4CD0-9651-3C192213AA02}"/>
              </a:ext>
            </a:extLst>
          </p:cNvPr>
          <p:cNvSpPr>
            <a:spLocks noGrp="1"/>
          </p:cNvSpPr>
          <p:nvPr>
            <p:ph type="body" sz="quarter" idx="14"/>
          </p:nvPr>
        </p:nvSpPr>
        <p:spPr/>
        <p:txBody>
          <a:bodyPr/>
          <a:lstStyle/>
          <a:p>
            <a:r>
              <a:rPr lang="en-US"/>
              <a:t>07/29/2017 - 08/28/2017</a:t>
            </a:r>
          </a:p>
        </p:txBody>
      </p:sp>
    </p:spTree>
    <p:extLst>
      <p:ext uri="{BB962C8B-B14F-4D97-AF65-F5344CB8AC3E}">
        <p14:creationId xmlns:p14="http://schemas.microsoft.com/office/powerpoint/2010/main" val="3207096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D0424-CEC4-4059-A993-3C274F543A2A}"/>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096C3B14-DA93-48A9-8ABB-F51BC03E628C}"/>
              </a:ext>
            </a:extLst>
          </p:cNvPr>
          <p:cNvGraphicFramePr>
            <a:graphicFrameLocks noGrp="1"/>
          </p:cNvGraphicFramePr>
          <p:nvPr>
            <p:ph type="tbl" sz="quarter" idx="13"/>
            <p:extLst>
              <p:ext uri="{D42A27DB-BD31-4B8C-83A1-F6EECF244321}">
                <p14:modId xmlns:p14="http://schemas.microsoft.com/office/powerpoint/2010/main" val="3135501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44379209"/>
                    </a:ext>
                  </a:extLst>
                </a:gridCol>
                <a:gridCol w="740664">
                  <a:extLst>
                    <a:ext uri="{9D8B030D-6E8A-4147-A177-3AD203B41FA5}">
                      <a16:colId xmlns:a16="http://schemas.microsoft.com/office/drawing/2014/main" val="3912374654"/>
                    </a:ext>
                  </a:extLst>
                </a:gridCol>
                <a:gridCol w="740664">
                  <a:extLst>
                    <a:ext uri="{9D8B030D-6E8A-4147-A177-3AD203B41FA5}">
                      <a16:colId xmlns:a16="http://schemas.microsoft.com/office/drawing/2014/main" val="2400529562"/>
                    </a:ext>
                  </a:extLst>
                </a:gridCol>
                <a:gridCol w="740664">
                  <a:extLst>
                    <a:ext uri="{9D8B030D-6E8A-4147-A177-3AD203B41FA5}">
                      <a16:colId xmlns:a16="http://schemas.microsoft.com/office/drawing/2014/main" val="518064696"/>
                    </a:ext>
                  </a:extLst>
                </a:gridCol>
                <a:gridCol w="740664">
                  <a:extLst>
                    <a:ext uri="{9D8B030D-6E8A-4147-A177-3AD203B41FA5}">
                      <a16:colId xmlns:a16="http://schemas.microsoft.com/office/drawing/2014/main" val="2939652799"/>
                    </a:ext>
                  </a:extLst>
                </a:gridCol>
                <a:gridCol w="740664">
                  <a:extLst>
                    <a:ext uri="{9D8B030D-6E8A-4147-A177-3AD203B41FA5}">
                      <a16:colId xmlns:a16="http://schemas.microsoft.com/office/drawing/2014/main" val="4213540603"/>
                    </a:ext>
                  </a:extLst>
                </a:gridCol>
                <a:gridCol w="740664">
                  <a:extLst>
                    <a:ext uri="{9D8B030D-6E8A-4147-A177-3AD203B41FA5}">
                      <a16:colId xmlns:a16="http://schemas.microsoft.com/office/drawing/2014/main" val="1031749434"/>
                    </a:ext>
                  </a:extLst>
                </a:gridCol>
                <a:gridCol w="740664">
                  <a:extLst>
                    <a:ext uri="{9D8B030D-6E8A-4147-A177-3AD203B41FA5}">
                      <a16:colId xmlns:a16="http://schemas.microsoft.com/office/drawing/2014/main" val="1629042152"/>
                    </a:ext>
                  </a:extLst>
                </a:gridCol>
                <a:gridCol w="740664">
                  <a:extLst>
                    <a:ext uri="{9D8B030D-6E8A-4147-A177-3AD203B41FA5}">
                      <a16:colId xmlns:a16="http://schemas.microsoft.com/office/drawing/2014/main" val="1738032483"/>
                    </a:ext>
                  </a:extLst>
                </a:gridCol>
                <a:gridCol w="740664">
                  <a:extLst>
                    <a:ext uri="{9D8B030D-6E8A-4147-A177-3AD203B41FA5}">
                      <a16:colId xmlns:a16="http://schemas.microsoft.com/office/drawing/2014/main" val="177936745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65045013"/>
                  </a:ext>
                </a:extLst>
              </a:tr>
              <a:tr h="370840">
                <a:tc>
                  <a:txBody>
                    <a:bodyPr/>
                    <a:lstStyle/>
                    <a:p>
                      <a:r>
                        <a:rPr lang="de-DE" sz="1000"/>
                        <a:t>**** Hotel Winzer Wellness und Kuscheln</a:t>
                      </a:r>
                      <a:endParaRPr lang="en-US" sz="1000"/>
                    </a:p>
                  </a:txBody>
                  <a:tcPr/>
                </a:tc>
                <a:tc>
                  <a:txBody>
                    <a:bodyPr/>
                    <a:lstStyle/>
                    <a:p>
                      <a:r>
                        <a:rPr lang="en-US" sz="1000"/>
                        <a:t>13544</a:t>
                      </a:r>
                    </a:p>
                  </a:txBody>
                  <a:tcPr/>
                </a:tc>
                <a:tc>
                  <a:txBody>
                    <a:bodyPr/>
                    <a:lstStyle/>
                    <a:p>
                      <a:r>
                        <a:rPr lang="en-US" sz="1000"/>
                        <a:t>639</a:t>
                      </a:r>
                    </a:p>
                  </a:txBody>
                  <a:tcPr/>
                </a:tc>
                <a:tc>
                  <a:txBody>
                    <a:bodyPr/>
                    <a:lstStyle/>
                    <a:p>
                      <a:r>
                        <a:rPr lang="en-US" sz="1000"/>
                        <a:t>18</a:t>
                      </a:r>
                    </a:p>
                  </a:txBody>
                  <a:tcPr/>
                </a:tc>
                <a:tc>
                  <a:txBody>
                    <a:bodyPr/>
                    <a:lstStyle/>
                    <a:p>
                      <a:r>
                        <a:rPr lang="en-US" sz="1000"/>
                        <a:t>1643</a:t>
                      </a:r>
                    </a:p>
                  </a:txBody>
                  <a:tcPr/>
                </a:tc>
                <a:tc>
                  <a:txBody>
                    <a:bodyPr/>
                    <a:lstStyle/>
                    <a:p>
                      <a:r>
                        <a:rPr lang="en-US" sz="1000"/>
                        <a:t>184</a:t>
                      </a:r>
                    </a:p>
                  </a:txBody>
                  <a:tcPr/>
                </a:tc>
                <a:tc>
                  <a:txBody>
                    <a:bodyPr/>
                    <a:lstStyle/>
                    <a:p>
                      <a:r>
                        <a:rPr lang="en-US" sz="1000"/>
                        <a:t>101</a:t>
                      </a:r>
                    </a:p>
                  </a:txBody>
                  <a:tcPr/>
                </a:tc>
                <a:tc>
                  <a:txBody>
                    <a:bodyPr/>
                    <a:lstStyle/>
                    <a:p>
                      <a:r>
                        <a:rPr lang="en-US" sz="1000"/>
                        <a:t>2</a:t>
                      </a:r>
                    </a:p>
                  </a:txBody>
                  <a:tcPr/>
                </a:tc>
                <a:tc>
                  <a:txBody>
                    <a:bodyPr/>
                    <a:lstStyle/>
                    <a:p>
                      <a:r>
                        <a:rPr lang="en-US" sz="1000"/>
                        <a:t>0.8100%</a:t>
                      </a:r>
                    </a:p>
                  </a:txBody>
                  <a:tcPr/>
                </a:tc>
                <a:tc>
                  <a:txBody>
                    <a:bodyPr/>
                    <a:lstStyle/>
                    <a:p>
                      <a:r>
                        <a:rPr lang="en-US" sz="1000"/>
                        <a:t>50.0%</a:t>
                      </a:r>
                    </a:p>
                  </a:txBody>
                  <a:tcPr/>
                </a:tc>
                <a:extLst>
                  <a:ext uri="{0D108BD9-81ED-4DB2-BD59-A6C34878D82A}">
                    <a16:rowId xmlns:a16="http://schemas.microsoft.com/office/drawing/2014/main" val="826364829"/>
                  </a:ext>
                </a:extLst>
              </a:tr>
              <a:tr h="370840">
                <a:tc>
                  <a:txBody>
                    <a:bodyPr/>
                    <a:lstStyle/>
                    <a:p>
                      <a:r>
                        <a:rPr lang="en-US" sz="1000"/>
                        <a:t>Mark's New York Bar</a:t>
                      </a:r>
                    </a:p>
                  </a:txBody>
                  <a:tcPr/>
                </a:tc>
                <a:tc>
                  <a:txBody>
                    <a:bodyPr/>
                    <a:lstStyle/>
                    <a:p>
                      <a:r>
                        <a:rPr lang="en-US" sz="1000"/>
                        <a:t>761</a:t>
                      </a:r>
                    </a:p>
                  </a:txBody>
                  <a:tcPr/>
                </a:tc>
                <a:tc>
                  <a:txBody>
                    <a:bodyPr/>
                    <a:lstStyle/>
                    <a:p>
                      <a:r>
                        <a:rPr lang="en-US" sz="1000"/>
                        <a:t>27</a:t>
                      </a:r>
                    </a:p>
                  </a:txBody>
                  <a:tcPr/>
                </a:tc>
                <a:tc>
                  <a:txBody>
                    <a:bodyPr/>
                    <a:lstStyle/>
                    <a:p>
                      <a:r>
                        <a:rPr lang="en-US" sz="1000"/>
                        <a:t>4</a:t>
                      </a:r>
                    </a:p>
                  </a:txBody>
                  <a:tcPr/>
                </a:tc>
                <a:tc>
                  <a:txBody>
                    <a:bodyPr/>
                    <a:lstStyle/>
                    <a:p>
                      <a:r>
                        <a:rPr lang="en-US" sz="1000"/>
                        <a:t>128</a:t>
                      </a:r>
                    </a:p>
                  </a:txBody>
                  <a:tcPr/>
                </a:tc>
                <a:tc>
                  <a:txBody>
                    <a:bodyPr/>
                    <a:lstStyle/>
                    <a:p>
                      <a:r>
                        <a:rPr lang="en-US" sz="1000"/>
                        <a:t>34</a:t>
                      </a:r>
                    </a:p>
                  </a:txBody>
                  <a:tcPr/>
                </a:tc>
                <a:tc>
                  <a:txBody>
                    <a:bodyPr/>
                    <a:lstStyle/>
                    <a:p>
                      <a:r>
                        <a:rPr lang="en-US" sz="1000"/>
                        <a:t>21</a:t>
                      </a:r>
                    </a:p>
                  </a:txBody>
                  <a:tcPr/>
                </a:tc>
                <a:tc>
                  <a:txBody>
                    <a:bodyPr/>
                    <a:lstStyle/>
                    <a:p>
                      <a:r>
                        <a:rPr lang="en-US" sz="1000"/>
                        <a:t>0</a:t>
                      </a:r>
                    </a:p>
                  </a:txBody>
                  <a:tcPr/>
                </a:tc>
                <a:tc>
                  <a:txBody>
                    <a:bodyPr/>
                    <a:lstStyle/>
                    <a:p>
                      <a:r>
                        <a:rPr lang="en-US" sz="1000"/>
                        <a:t>6.1245%</a:t>
                      </a:r>
                    </a:p>
                  </a:txBody>
                  <a:tcPr/>
                </a:tc>
                <a:tc>
                  <a:txBody>
                    <a:bodyPr/>
                    <a:lstStyle/>
                    <a:p>
                      <a:r>
                        <a:rPr lang="en-US" sz="1000"/>
                        <a:t>0.0%</a:t>
                      </a:r>
                    </a:p>
                  </a:txBody>
                  <a:tcPr/>
                </a:tc>
                <a:extLst>
                  <a:ext uri="{0D108BD9-81ED-4DB2-BD59-A6C34878D82A}">
                    <a16:rowId xmlns:a16="http://schemas.microsoft.com/office/drawing/2014/main" val="2083029548"/>
                  </a:ext>
                </a:extLst>
              </a:tr>
            </a:tbl>
          </a:graphicData>
        </a:graphic>
      </p:graphicFrame>
      <p:sp>
        <p:nvSpPr>
          <p:cNvPr id="4" name="Text Placeholder 3">
            <a:extLst>
              <a:ext uri="{FF2B5EF4-FFF2-40B4-BE49-F238E27FC236}">
                <a16:creationId xmlns:a16="http://schemas.microsoft.com/office/drawing/2014/main" id="{5AC5F783-140A-4618-9894-FDE1172F4DFE}"/>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4097900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C04E1-6E24-4427-8648-9448074C0F64}"/>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7B92D559-508D-42A3-9F7A-5CA98B301FF3}"/>
              </a:ext>
            </a:extLst>
          </p:cNvPr>
          <p:cNvGraphicFramePr>
            <a:graphicFrameLocks noGrp="1"/>
          </p:cNvGraphicFramePr>
          <p:nvPr>
            <p:ph type="chart" sz="quarter" idx="13"/>
            <p:extLst>
              <p:ext uri="{D42A27DB-BD31-4B8C-83A1-F6EECF244321}">
                <p14:modId xmlns:p14="http://schemas.microsoft.com/office/powerpoint/2010/main" val="2919189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CC314F-C658-4325-9A76-877A76F4FF81}"/>
              </a:ext>
            </a:extLst>
          </p:cNvPr>
          <p:cNvSpPr>
            <a:spLocks noGrp="1"/>
          </p:cNvSpPr>
          <p:nvPr>
            <p:ph type="body" sz="quarter" idx="14"/>
          </p:nvPr>
        </p:nvSpPr>
        <p:spPr/>
        <p:txBody>
          <a:bodyPr/>
          <a:lstStyle/>
          <a:p>
            <a:r>
              <a:rPr lang="en-US"/>
              <a:t>08/01/2017 - 08/28/2017</a:t>
            </a:r>
          </a:p>
        </p:txBody>
      </p:sp>
      <p:sp>
        <p:nvSpPr>
          <p:cNvPr id="5" name="Footer Placeholder 4">
            <a:extLst>
              <a:ext uri="{FF2B5EF4-FFF2-40B4-BE49-F238E27FC236}">
                <a16:creationId xmlns:a16="http://schemas.microsoft.com/office/drawing/2014/main" id="{2E7654A6-405F-40F5-8F3E-2B262FCBEA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3719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43729-FEAA-4507-8DE2-9691E10FE430}"/>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B999B1EB-4B5B-412C-A186-C0CC078B1D2A}"/>
              </a:ext>
            </a:extLst>
          </p:cNvPr>
          <p:cNvGraphicFramePr>
            <a:graphicFrameLocks noGrp="1"/>
          </p:cNvGraphicFramePr>
          <p:nvPr>
            <p:ph type="chart" sz="quarter" idx="13"/>
            <p:extLst>
              <p:ext uri="{D42A27DB-BD31-4B8C-83A1-F6EECF244321}">
                <p14:modId xmlns:p14="http://schemas.microsoft.com/office/powerpoint/2010/main" val="3616875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A935EB-91F7-4AAF-BDB0-5059491786D1}"/>
              </a:ext>
            </a:extLst>
          </p:cNvPr>
          <p:cNvSpPr>
            <a:spLocks noGrp="1"/>
          </p:cNvSpPr>
          <p:nvPr>
            <p:ph type="body" sz="quarter" idx="14"/>
          </p:nvPr>
        </p:nvSpPr>
        <p:spPr/>
        <p:txBody>
          <a:bodyPr/>
          <a:lstStyle/>
          <a:p>
            <a:r>
              <a:rPr lang="en-US"/>
              <a:t>08/01/2017 - 08/28/2017</a:t>
            </a:r>
          </a:p>
        </p:txBody>
      </p:sp>
      <p:sp>
        <p:nvSpPr>
          <p:cNvPr id="5" name="Footer Placeholder 4">
            <a:extLst>
              <a:ext uri="{FF2B5EF4-FFF2-40B4-BE49-F238E27FC236}">
                <a16:creationId xmlns:a16="http://schemas.microsoft.com/office/drawing/2014/main" id="{067889E3-D637-4CDE-97E8-023336042D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094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1B7CE-34F3-49DA-8FF5-B3EA1FD2516B}"/>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FA1D381B-C2EC-4226-A736-40EC234F08A9}"/>
              </a:ext>
            </a:extLst>
          </p:cNvPr>
          <p:cNvGraphicFramePr>
            <a:graphicFrameLocks noGrp="1"/>
          </p:cNvGraphicFramePr>
          <p:nvPr>
            <p:ph type="chart" sz="quarter" idx="13"/>
            <p:extLst>
              <p:ext uri="{D42A27DB-BD31-4B8C-83A1-F6EECF244321}">
                <p14:modId xmlns:p14="http://schemas.microsoft.com/office/powerpoint/2010/main" val="2036308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44FBA7-14A7-41E1-B129-13DAD4A88BBE}"/>
              </a:ext>
            </a:extLst>
          </p:cNvPr>
          <p:cNvSpPr>
            <a:spLocks noGrp="1"/>
          </p:cNvSpPr>
          <p:nvPr>
            <p:ph type="body" sz="quarter" idx="14"/>
          </p:nvPr>
        </p:nvSpPr>
        <p:spPr/>
        <p:txBody>
          <a:bodyPr/>
          <a:lstStyle/>
          <a:p>
            <a:r>
              <a:rPr lang="en-US"/>
              <a:t>08/01/2017 - 08/28/2017</a:t>
            </a:r>
          </a:p>
        </p:txBody>
      </p:sp>
      <p:sp>
        <p:nvSpPr>
          <p:cNvPr id="5" name="Footer Placeholder 4">
            <a:extLst>
              <a:ext uri="{FF2B5EF4-FFF2-40B4-BE49-F238E27FC236}">
                <a16:creationId xmlns:a16="http://schemas.microsoft.com/office/drawing/2014/main" id="{E17C3989-AA74-48A9-92B9-E76BBCF026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8540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CC415-C019-4F1C-849E-96FA9F7A7BF2}"/>
              </a:ext>
            </a:extLst>
          </p:cNvPr>
          <p:cNvSpPr>
            <a:spLocks noGrp="1"/>
          </p:cNvSpPr>
          <p:nvPr>
            <p:ph type="title"/>
          </p:nvPr>
        </p:nvSpPr>
        <p:spPr/>
        <p:txBody>
          <a:bodyPr/>
          <a:lstStyle/>
          <a:p>
            <a:r>
              <a:rPr lang="de-DE"/>
              <a:t>Eigene Beiträge (Postings) - 1 of 15</a:t>
            </a:r>
            <a:endParaRPr lang="en-US"/>
          </a:p>
        </p:txBody>
      </p:sp>
      <p:graphicFrame>
        <p:nvGraphicFramePr>
          <p:cNvPr id="5" name="Table Placeholder 4">
            <a:extLst>
              <a:ext uri="{FF2B5EF4-FFF2-40B4-BE49-F238E27FC236}">
                <a16:creationId xmlns:a16="http://schemas.microsoft.com/office/drawing/2014/main" id="{08F79ECD-22F7-497B-B31D-EA64223E3517}"/>
              </a:ext>
            </a:extLst>
          </p:cNvPr>
          <p:cNvGraphicFramePr>
            <a:graphicFrameLocks noGrp="1"/>
          </p:cNvGraphicFramePr>
          <p:nvPr>
            <p:ph type="tbl" sz="quarter" idx="13"/>
            <p:extLst>
              <p:ext uri="{D42A27DB-BD31-4B8C-83A1-F6EECF244321}">
                <p14:modId xmlns:p14="http://schemas.microsoft.com/office/powerpoint/2010/main" val="780884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32985678"/>
                    </a:ext>
                  </a:extLst>
                </a:gridCol>
                <a:gridCol w="658368">
                  <a:extLst>
                    <a:ext uri="{9D8B030D-6E8A-4147-A177-3AD203B41FA5}">
                      <a16:colId xmlns:a16="http://schemas.microsoft.com/office/drawing/2014/main" val="2679882011"/>
                    </a:ext>
                  </a:extLst>
                </a:gridCol>
                <a:gridCol w="658368">
                  <a:extLst>
                    <a:ext uri="{9D8B030D-6E8A-4147-A177-3AD203B41FA5}">
                      <a16:colId xmlns:a16="http://schemas.microsoft.com/office/drawing/2014/main" val="367033325"/>
                    </a:ext>
                  </a:extLst>
                </a:gridCol>
                <a:gridCol w="658368">
                  <a:extLst>
                    <a:ext uri="{9D8B030D-6E8A-4147-A177-3AD203B41FA5}">
                      <a16:colId xmlns:a16="http://schemas.microsoft.com/office/drawing/2014/main" val="2814175306"/>
                    </a:ext>
                  </a:extLst>
                </a:gridCol>
                <a:gridCol w="658368">
                  <a:extLst>
                    <a:ext uri="{9D8B030D-6E8A-4147-A177-3AD203B41FA5}">
                      <a16:colId xmlns:a16="http://schemas.microsoft.com/office/drawing/2014/main" val="3810073884"/>
                    </a:ext>
                  </a:extLst>
                </a:gridCol>
                <a:gridCol w="658368">
                  <a:extLst>
                    <a:ext uri="{9D8B030D-6E8A-4147-A177-3AD203B41FA5}">
                      <a16:colId xmlns:a16="http://schemas.microsoft.com/office/drawing/2014/main" val="1323913967"/>
                    </a:ext>
                  </a:extLst>
                </a:gridCol>
                <a:gridCol w="658368">
                  <a:extLst>
                    <a:ext uri="{9D8B030D-6E8A-4147-A177-3AD203B41FA5}">
                      <a16:colId xmlns:a16="http://schemas.microsoft.com/office/drawing/2014/main" val="1296131110"/>
                    </a:ext>
                  </a:extLst>
                </a:gridCol>
                <a:gridCol w="658368">
                  <a:extLst>
                    <a:ext uri="{9D8B030D-6E8A-4147-A177-3AD203B41FA5}">
                      <a16:colId xmlns:a16="http://schemas.microsoft.com/office/drawing/2014/main" val="939254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8007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 - 2017-08-22 18:30:00</a:t>
                      </a:r>
                      <a:r>
                        <a:rPr kumimoji="0" lang="en-US" sz="1000" b="0" i="0" u="none" strike="noStrike" kern="1200" cap="none" spc="0" normalizeH="0" baseline="0" noProof="0">
                          <a:ln>
                            <a:noFill/>
                          </a:ln>
                          <a:solidFill>
                            <a:prstClr val="black"/>
                          </a:solidFill>
                          <a:effectLst/>
                          <a:uLnTx/>
                          <a:uFillTx/>
                          <a:latin typeface="+mn-lt"/>
                          <a:ea typeface="+mn-ea"/>
                          <a:cs typeface="+mn-cs"/>
                        </a:rPr>
                        <a:t>
☀️ 5 sonnige Highlights rund um den Attersee...
Der Attersee im Salzkammergut ist seit jeher ein Ort der Sehnsucht. Hier findet man Naturschönheiten, Ruhe, Klarheit, Kultur und Kulinarik. Alles was einen Urlaub ausmacht...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6360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- 2017-08-22 10:17:34</a:t>
                      </a:r>
                      <a:r>
                        <a:rPr kumimoji="0" lang="de-DE" sz="1000" b="0" i="0" u="none" strike="noStrike" kern="1200" cap="none" spc="0" normalizeH="0" baseline="0" noProof="0">
                          <a:ln>
                            <a:noFill/>
                          </a:ln>
                          <a:solidFill>
                            <a:prstClr val="black"/>
                          </a:solidFill>
                          <a:effectLst/>
                          <a:uLnTx/>
                          <a:uFillTx/>
                          <a:latin typeface="+mn-lt"/>
                          <a:ea typeface="+mn-ea"/>
                          <a:cs typeface="+mn-cs"/>
                        </a:rPr>
                        <a:t>
Wir haben einen kleine Fotogalerie für Euch zusammengestellt von unserem Fest in Weiß! 
Wir möchten uns auch herzlich bei der Oberösterreicherin und dem Fotografen Andreas Maringer bedanken. 😉
Weitere Fotos findet ihr hier: http://www.dieoberoesterreicherin.at/fotogalerie/fotos/?id=3577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1203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- 2017-08-18 10:00:01</a:t>
                      </a:r>
                      <a:r>
                        <a:rPr kumimoji="0" lang="de-DE" sz="1000" b="0" i="0" u="none" strike="noStrike" kern="1200" cap="none" spc="0" normalizeH="0" baseline="0" noProof="0">
                          <a:ln>
                            <a:noFill/>
                          </a:ln>
                          <a:solidFill>
                            <a:prstClr val="black"/>
                          </a:solidFill>
                          <a:effectLst/>
                          <a:uLnTx/>
                          <a:uFillTx/>
                          <a:latin typeface="+mn-lt"/>
                          <a:ea typeface="+mn-ea"/>
                          <a:cs typeface="+mn-cs"/>
                        </a:rPr>
                        <a:t>
Unser Künstler Max arbeitet fleißig an der "Verschönerung" der Garagendecks!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72032925"/>
                  </a:ext>
                </a:extLst>
              </a:tr>
            </a:tbl>
          </a:graphicData>
        </a:graphic>
      </p:graphicFrame>
      <p:sp>
        <p:nvSpPr>
          <p:cNvPr id="4" name="Text Placeholder 3">
            <a:extLst>
              <a:ext uri="{FF2B5EF4-FFF2-40B4-BE49-F238E27FC236}">
                <a16:creationId xmlns:a16="http://schemas.microsoft.com/office/drawing/2014/main" id="{34D0228E-B9CD-4864-A477-8F6DB2A8F2D0}"/>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3670292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7829F-010B-4DB9-A7AA-8B1915F665B9}"/>
              </a:ext>
            </a:extLst>
          </p:cNvPr>
          <p:cNvSpPr>
            <a:spLocks noGrp="1"/>
          </p:cNvSpPr>
          <p:nvPr>
            <p:ph type="title"/>
          </p:nvPr>
        </p:nvSpPr>
        <p:spPr/>
        <p:txBody>
          <a:bodyPr/>
          <a:lstStyle/>
          <a:p>
            <a:r>
              <a:rPr lang="de-DE"/>
              <a:t>Eigene Beiträge (Postings) - 2 of 15</a:t>
            </a:r>
            <a:endParaRPr lang="en-US"/>
          </a:p>
        </p:txBody>
      </p:sp>
      <p:graphicFrame>
        <p:nvGraphicFramePr>
          <p:cNvPr id="5" name="Table Placeholder 4">
            <a:extLst>
              <a:ext uri="{FF2B5EF4-FFF2-40B4-BE49-F238E27FC236}">
                <a16:creationId xmlns:a16="http://schemas.microsoft.com/office/drawing/2014/main" id="{0383F27E-7631-4889-B1FB-2298EEF24153}"/>
              </a:ext>
            </a:extLst>
          </p:cNvPr>
          <p:cNvGraphicFramePr>
            <a:graphicFrameLocks noGrp="1"/>
          </p:cNvGraphicFramePr>
          <p:nvPr>
            <p:ph type="tbl" sz="quarter" idx="13"/>
            <p:extLst>
              <p:ext uri="{D42A27DB-BD31-4B8C-83A1-F6EECF244321}">
                <p14:modId xmlns:p14="http://schemas.microsoft.com/office/powerpoint/2010/main" val="2026745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46424627"/>
                    </a:ext>
                  </a:extLst>
                </a:gridCol>
                <a:gridCol w="658368">
                  <a:extLst>
                    <a:ext uri="{9D8B030D-6E8A-4147-A177-3AD203B41FA5}">
                      <a16:colId xmlns:a16="http://schemas.microsoft.com/office/drawing/2014/main" val="1076038707"/>
                    </a:ext>
                  </a:extLst>
                </a:gridCol>
                <a:gridCol w="658368">
                  <a:extLst>
                    <a:ext uri="{9D8B030D-6E8A-4147-A177-3AD203B41FA5}">
                      <a16:colId xmlns:a16="http://schemas.microsoft.com/office/drawing/2014/main" val="136129288"/>
                    </a:ext>
                  </a:extLst>
                </a:gridCol>
                <a:gridCol w="658368">
                  <a:extLst>
                    <a:ext uri="{9D8B030D-6E8A-4147-A177-3AD203B41FA5}">
                      <a16:colId xmlns:a16="http://schemas.microsoft.com/office/drawing/2014/main" val="65971837"/>
                    </a:ext>
                  </a:extLst>
                </a:gridCol>
                <a:gridCol w="658368">
                  <a:extLst>
                    <a:ext uri="{9D8B030D-6E8A-4147-A177-3AD203B41FA5}">
                      <a16:colId xmlns:a16="http://schemas.microsoft.com/office/drawing/2014/main" val="3878025089"/>
                    </a:ext>
                  </a:extLst>
                </a:gridCol>
                <a:gridCol w="658368">
                  <a:extLst>
                    <a:ext uri="{9D8B030D-6E8A-4147-A177-3AD203B41FA5}">
                      <a16:colId xmlns:a16="http://schemas.microsoft.com/office/drawing/2014/main" val="1138243321"/>
                    </a:ext>
                  </a:extLst>
                </a:gridCol>
                <a:gridCol w="658368">
                  <a:extLst>
                    <a:ext uri="{9D8B030D-6E8A-4147-A177-3AD203B41FA5}">
                      <a16:colId xmlns:a16="http://schemas.microsoft.com/office/drawing/2014/main" val="2432497425"/>
                    </a:ext>
                  </a:extLst>
                </a:gridCol>
                <a:gridCol w="658368">
                  <a:extLst>
                    <a:ext uri="{9D8B030D-6E8A-4147-A177-3AD203B41FA5}">
                      <a16:colId xmlns:a16="http://schemas.microsoft.com/office/drawing/2014/main" val="1098354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1603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- 2017-08-16 18:30:00</a:t>
                      </a:r>
                      <a:r>
                        <a:rPr kumimoji="0" lang="de-DE" sz="1000" b="0" i="0" u="none" strike="noStrike" kern="1200" cap="none" spc="0" normalizeH="0" baseline="0" noProof="0">
                          <a:ln>
                            <a:noFill/>
                          </a:ln>
                          <a:solidFill>
                            <a:prstClr val="black"/>
                          </a:solidFill>
                          <a:effectLst/>
                          <a:uLnTx/>
                          <a:uFillTx/>
                          <a:latin typeface="+mn-lt"/>
                          <a:ea typeface="+mn-ea"/>
                          <a:cs typeface="+mn-cs"/>
                        </a:rPr>
                        <a:t>
Spürst Du die "Schmatzerlinge" im Bauch? :-)
Winzer´s Kulinarik sorgt für Glücksgefühle im Herzen und am Gaumen. So werden unsere Gäste mit Wellness, Romantik und gutem Essen verwöhnt. Ein ganzheitliches Erlebnis für alle Sinne...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24581094"/>
                  </a:ext>
                </a:extLst>
              </a:tr>
            </a:tbl>
          </a:graphicData>
        </a:graphic>
      </p:graphicFrame>
      <p:sp>
        <p:nvSpPr>
          <p:cNvPr id="4" name="Text Placeholder 3">
            <a:extLst>
              <a:ext uri="{FF2B5EF4-FFF2-40B4-BE49-F238E27FC236}">
                <a16:creationId xmlns:a16="http://schemas.microsoft.com/office/drawing/2014/main" id="{5E6393E5-B058-41C7-9EF9-AB923DF55B3D}"/>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3620403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2A73F-B9BE-4866-86C2-A1F131F768B7}"/>
              </a:ext>
            </a:extLst>
          </p:cNvPr>
          <p:cNvSpPr>
            <a:spLocks noGrp="1"/>
          </p:cNvSpPr>
          <p:nvPr>
            <p:ph type="title"/>
          </p:nvPr>
        </p:nvSpPr>
        <p:spPr/>
        <p:txBody>
          <a:bodyPr/>
          <a:lstStyle/>
          <a:p>
            <a:r>
              <a:rPr lang="de-DE"/>
              <a:t>Eigene Beiträge (Postings) - 3 of 15</a:t>
            </a:r>
            <a:endParaRPr lang="en-US"/>
          </a:p>
        </p:txBody>
      </p:sp>
      <p:graphicFrame>
        <p:nvGraphicFramePr>
          <p:cNvPr id="5" name="Table Placeholder 4">
            <a:extLst>
              <a:ext uri="{FF2B5EF4-FFF2-40B4-BE49-F238E27FC236}">
                <a16:creationId xmlns:a16="http://schemas.microsoft.com/office/drawing/2014/main" id="{A8A69DD1-6293-48EE-8EFB-5724ACEB3608}"/>
              </a:ext>
            </a:extLst>
          </p:cNvPr>
          <p:cNvGraphicFramePr>
            <a:graphicFrameLocks noGrp="1"/>
          </p:cNvGraphicFramePr>
          <p:nvPr>
            <p:ph type="tbl" sz="quarter" idx="13"/>
            <p:extLst>
              <p:ext uri="{D42A27DB-BD31-4B8C-83A1-F6EECF244321}">
                <p14:modId xmlns:p14="http://schemas.microsoft.com/office/powerpoint/2010/main" val="562925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27918193"/>
                    </a:ext>
                  </a:extLst>
                </a:gridCol>
                <a:gridCol w="658368">
                  <a:extLst>
                    <a:ext uri="{9D8B030D-6E8A-4147-A177-3AD203B41FA5}">
                      <a16:colId xmlns:a16="http://schemas.microsoft.com/office/drawing/2014/main" val="304286405"/>
                    </a:ext>
                  </a:extLst>
                </a:gridCol>
                <a:gridCol w="658368">
                  <a:extLst>
                    <a:ext uri="{9D8B030D-6E8A-4147-A177-3AD203B41FA5}">
                      <a16:colId xmlns:a16="http://schemas.microsoft.com/office/drawing/2014/main" val="2784023737"/>
                    </a:ext>
                  </a:extLst>
                </a:gridCol>
                <a:gridCol w="658368">
                  <a:extLst>
                    <a:ext uri="{9D8B030D-6E8A-4147-A177-3AD203B41FA5}">
                      <a16:colId xmlns:a16="http://schemas.microsoft.com/office/drawing/2014/main" val="2180345813"/>
                    </a:ext>
                  </a:extLst>
                </a:gridCol>
                <a:gridCol w="658368">
                  <a:extLst>
                    <a:ext uri="{9D8B030D-6E8A-4147-A177-3AD203B41FA5}">
                      <a16:colId xmlns:a16="http://schemas.microsoft.com/office/drawing/2014/main" val="792055955"/>
                    </a:ext>
                  </a:extLst>
                </a:gridCol>
                <a:gridCol w="658368">
                  <a:extLst>
                    <a:ext uri="{9D8B030D-6E8A-4147-A177-3AD203B41FA5}">
                      <a16:colId xmlns:a16="http://schemas.microsoft.com/office/drawing/2014/main" val="3635604974"/>
                    </a:ext>
                  </a:extLst>
                </a:gridCol>
                <a:gridCol w="658368">
                  <a:extLst>
                    <a:ext uri="{9D8B030D-6E8A-4147-A177-3AD203B41FA5}">
                      <a16:colId xmlns:a16="http://schemas.microsoft.com/office/drawing/2014/main" val="1843289221"/>
                    </a:ext>
                  </a:extLst>
                </a:gridCol>
                <a:gridCol w="658368">
                  <a:extLst>
                    <a:ext uri="{9D8B030D-6E8A-4147-A177-3AD203B41FA5}">
                      <a16:colId xmlns:a16="http://schemas.microsoft.com/office/drawing/2014/main" val="2422582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2064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- 2017-08-15 13:26:16</a:t>
                      </a:r>
                      <a:r>
                        <a:rPr kumimoji="0" lang="de-DE" sz="1000" b="0" i="0" u="none" strike="noStrike" kern="1200" cap="none" spc="0" normalizeH="0" baseline="0" noProof="0">
                          <a:ln>
                            <a:noFill/>
                          </a:ln>
                          <a:solidFill>
                            <a:prstClr val="black"/>
                          </a:solidFill>
                          <a:effectLst/>
                          <a:uLnTx/>
                          <a:uFillTx/>
                          <a:latin typeface="+mn-lt"/>
                          <a:ea typeface="+mn-ea"/>
                          <a:cs typeface="+mn-cs"/>
                        </a:rPr>
                        <a:t>
Werte Freunde,
Werte Gäste,
Liebe Kollegen!
📢📢📢📢
Die Sommersaison findet langsam ihr Ende und wir müssen uns leider von dem einen oder anderen Mitarbeiter und Praktikanten verabschieden. Die Ferien sind zu Ende und die meisten bereiten sich wieder auf die Schule vor oder haben bereits eine feste Stelle in einer Wintersport Destination.
Deshalb treten wir heute mit einer Bitte an euch heran.
Um unsere Team wieder voll zu besetzen suchen wir für die folgenden Stellen neue Mitarbeiter:
👉 Chef de Rang
👉 Commis de Rang
👉 Kellner ohne Inkasso
👉 Rezeptionsmitarbeiter/in
👉 Reservierungsmitarbeiter/in
👉 Reinigungskraft (Houskeeping)
Wir bieten neben einigen Hotelinternen Ermäßigungen auch regelmäßig Weiterbildungen und Aufstiegsmöglicheiten.
Alle Stellen können Vollzeit und Teilzeit besetzt werden und sind sowohl als Jahresstellen als auch als Saisonstellen zu haben.
Die Bezahlung beginnt mit dem vorgesehenen Kollektivlohn und wird anhand von Leistung und Erfahrung angepasst....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3300604"/>
                  </a:ext>
                </a:extLst>
              </a:tr>
            </a:tbl>
          </a:graphicData>
        </a:graphic>
      </p:graphicFrame>
      <p:sp>
        <p:nvSpPr>
          <p:cNvPr id="4" name="Text Placeholder 3">
            <a:extLst>
              <a:ext uri="{FF2B5EF4-FFF2-40B4-BE49-F238E27FC236}">
                <a16:creationId xmlns:a16="http://schemas.microsoft.com/office/drawing/2014/main" id="{5BCF437D-D21A-414E-933E-70441E2A6A48}"/>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463014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77010-C0EF-4A7E-8664-A6AFE32DEDCF}"/>
              </a:ext>
            </a:extLst>
          </p:cNvPr>
          <p:cNvSpPr>
            <a:spLocks noGrp="1"/>
          </p:cNvSpPr>
          <p:nvPr>
            <p:ph type="title"/>
          </p:nvPr>
        </p:nvSpPr>
        <p:spPr/>
        <p:txBody>
          <a:bodyPr/>
          <a:lstStyle/>
          <a:p>
            <a:r>
              <a:rPr lang="de-DE"/>
              <a:t>Eigene Beiträge (Postings) - 4 of 15</a:t>
            </a:r>
            <a:endParaRPr lang="en-US"/>
          </a:p>
        </p:txBody>
      </p:sp>
      <p:graphicFrame>
        <p:nvGraphicFramePr>
          <p:cNvPr id="5" name="Table Placeholder 4">
            <a:extLst>
              <a:ext uri="{FF2B5EF4-FFF2-40B4-BE49-F238E27FC236}">
                <a16:creationId xmlns:a16="http://schemas.microsoft.com/office/drawing/2014/main" id="{233332F2-5E84-4852-9824-D9998020C1D9}"/>
              </a:ext>
            </a:extLst>
          </p:cNvPr>
          <p:cNvGraphicFramePr>
            <a:graphicFrameLocks noGrp="1"/>
          </p:cNvGraphicFramePr>
          <p:nvPr>
            <p:ph type="tbl" sz="quarter" idx="13"/>
            <p:extLst>
              <p:ext uri="{D42A27DB-BD31-4B8C-83A1-F6EECF244321}">
                <p14:modId xmlns:p14="http://schemas.microsoft.com/office/powerpoint/2010/main" val="1311600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6731338"/>
                    </a:ext>
                  </a:extLst>
                </a:gridCol>
                <a:gridCol w="658368">
                  <a:extLst>
                    <a:ext uri="{9D8B030D-6E8A-4147-A177-3AD203B41FA5}">
                      <a16:colId xmlns:a16="http://schemas.microsoft.com/office/drawing/2014/main" val="3961020918"/>
                    </a:ext>
                  </a:extLst>
                </a:gridCol>
                <a:gridCol w="658368">
                  <a:extLst>
                    <a:ext uri="{9D8B030D-6E8A-4147-A177-3AD203B41FA5}">
                      <a16:colId xmlns:a16="http://schemas.microsoft.com/office/drawing/2014/main" val="1686385221"/>
                    </a:ext>
                  </a:extLst>
                </a:gridCol>
                <a:gridCol w="658368">
                  <a:extLst>
                    <a:ext uri="{9D8B030D-6E8A-4147-A177-3AD203B41FA5}">
                      <a16:colId xmlns:a16="http://schemas.microsoft.com/office/drawing/2014/main" val="3867532419"/>
                    </a:ext>
                  </a:extLst>
                </a:gridCol>
                <a:gridCol w="658368">
                  <a:extLst>
                    <a:ext uri="{9D8B030D-6E8A-4147-A177-3AD203B41FA5}">
                      <a16:colId xmlns:a16="http://schemas.microsoft.com/office/drawing/2014/main" val="3003474440"/>
                    </a:ext>
                  </a:extLst>
                </a:gridCol>
                <a:gridCol w="658368">
                  <a:extLst>
                    <a:ext uri="{9D8B030D-6E8A-4147-A177-3AD203B41FA5}">
                      <a16:colId xmlns:a16="http://schemas.microsoft.com/office/drawing/2014/main" val="1051826846"/>
                    </a:ext>
                  </a:extLst>
                </a:gridCol>
                <a:gridCol w="658368">
                  <a:extLst>
                    <a:ext uri="{9D8B030D-6E8A-4147-A177-3AD203B41FA5}">
                      <a16:colId xmlns:a16="http://schemas.microsoft.com/office/drawing/2014/main" val="4172119186"/>
                    </a:ext>
                  </a:extLst>
                </a:gridCol>
                <a:gridCol w="658368">
                  <a:extLst>
                    <a:ext uri="{9D8B030D-6E8A-4147-A177-3AD203B41FA5}">
                      <a16:colId xmlns:a16="http://schemas.microsoft.com/office/drawing/2014/main" val="4154998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212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- 2017-08-15 09:30:00</a:t>
                      </a:r>
                      <a:r>
                        <a:rPr kumimoji="0" lang="de-DE" sz="1000" b="0" i="0" u="none" strike="noStrike" kern="1200" cap="none" spc="0" normalizeH="0" baseline="0" noProof="0">
                          <a:ln>
                            <a:noFill/>
                          </a:ln>
                          <a:solidFill>
                            <a:prstClr val="black"/>
                          </a:solidFill>
                          <a:effectLst/>
                          <a:uLnTx/>
                          <a:uFillTx/>
                          <a:latin typeface="+mn-lt"/>
                          <a:ea typeface="+mn-ea"/>
                          <a:cs typeface="+mn-cs"/>
                        </a:rPr>
                        <a:t>
Liebe Freunde, wir wünschen Euch einen wundervollen Feiertag :-)
Nicht vergessen: Am kommenden Samstag, 19.08.2017 feiern wir unsere Weiße Nacht im Hotel Winzer!
Wir freuen uns natürlich sehr darüber, wenn Ihr mit uns gemeinsam feiert :-)
Weitere Infos findet Ihr hier: https://goo.gl/PXwJ2C
 — Products shown: Sweet Dreams.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7303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- 2017-08-14 19:30:01</a:t>
                      </a:r>
                      <a:r>
                        <a:rPr kumimoji="0" lang="de-DE" sz="1000" b="0" i="0" u="none" strike="noStrike" kern="1200" cap="none" spc="0" normalizeH="0" baseline="0" noProof="0">
                          <a:ln>
                            <a:noFill/>
                          </a:ln>
                          <a:solidFill>
                            <a:prstClr val="black"/>
                          </a:solidFill>
                          <a:effectLst/>
                          <a:uLnTx/>
                          <a:uFillTx/>
                          <a:latin typeface="+mn-lt"/>
                          <a:ea typeface="+mn-ea"/>
                          <a:cs typeface="+mn-cs"/>
                        </a:rPr>
                        <a:t>
Nun kommt das große Finale, wir präsentieren Euch Heute das Dessert und somit das letzte Gericht aus unserer Reihe "aphrodisierende Gerichte - eine Verführung zum Genuss".😊
&gt;&gt; Biscuitroulade gefüllt mit Preiselbeermarmelade dazu Pistaziensauce, Eierlikörschaum und Schokoerdbeere  &lt;&lt;
Wir hoffen, dass wir Euch mit unseren "Sinne - Gerichten" inspirieren konnten. Liebe geht ja bekanntlich durch den Magen!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0022481"/>
                  </a:ext>
                </a:extLst>
              </a:tr>
            </a:tbl>
          </a:graphicData>
        </a:graphic>
      </p:graphicFrame>
      <p:sp>
        <p:nvSpPr>
          <p:cNvPr id="4" name="Text Placeholder 3">
            <a:extLst>
              <a:ext uri="{FF2B5EF4-FFF2-40B4-BE49-F238E27FC236}">
                <a16:creationId xmlns:a16="http://schemas.microsoft.com/office/drawing/2014/main" id="{F5C0BEC3-3BE8-4A1F-A006-1E85CEEDEFC1}"/>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2048697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0E921-FAF9-47C1-9D04-7D9692083E76}"/>
              </a:ext>
            </a:extLst>
          </p:cNvPr>
          <p:cNvSpPr>
            <a:spLocks noGrp="1"/>
          </p:cNvSpPr>
          <p:nvPr>
            <p:ph type="title"/>
          </p:nvPr>
        </p:nvSpPr>
        <p:spPr/>
        <p:txBody>
          <a:bodyPr/>
          <a:lstStyle/>
          <a:p>
            <a:r>
              <a:rPr lang="de-DE"/>
              <a:t>Eigene Beiträge (Postings) - 5 of 15</a:t>
            </a:r>
            <a:endParaRPr lang="en-US"/>
          </a:p>
        </p:txBody>
      </p:sp>
      <p:graphicFrame>
        <p:nvGraphicFramePr>
          <p:cNvPr id="5" name="Table Placeholder 4">
            <a:extLst>
              <a:ext uri="{FF2B5EF4-FFF2-40B4-BE49-F238E27FC236}">
                <a16:creationId xmlns:a16="http://schemas.microsoft.com/office/drawing/2014/main" id="{DB023A62-CD81-44CC-B655-6A46BAA77AE4}"/>
              </a:ext>
            </a:extLst>
          </p:cNvPr>
          <p:cNvGraphicFramePr>
            <a:graphicFrameLocks noGrp="1"/>
          </p:cNvGraphicFramePr>
          <p:nvPr>
            <p:ph type="tbl" sz="quarter" idx="13"/>
            <p:extLst>
              <p:ext uri="{D42A27DB-BD31-4B8C-83A1-F6EECF244321}">
                <p14:modId xmlns:p14="http://schemas.microsoft.com/office/powerpoint/2010/main" val="2108366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85222827"/>
                    </a:ext>
                  </a:extLst>
                </a:gridCol>
                <a:gridCol w="658368">
                  <a:extLst>
                    <a:ext uri="{9D8B030D-6E8A-4147-A177-3AD203B41FA5}">
                      <a16:colId xmlns:a16="http://schemas.microsoft.com/office/drawing/2014/main" val="4067365639"/>
                    </a:ext>
                  </a:extLst>
                </a:gridCol>
                <a:gridCol w="658368">
                  <a:extLst>
                    <a:ext uri="{9D8B030D-6E8A-4147-A177-3AD203B41FA5}">
                      <a16:colId xmlns:a16="http://schemas.microsoft.com/office/drawing/2014/main" val="2822881183"/>
                    </a:ext>
                  </a:extLst>
                </a:gridCol>
                <a:gridCol w="658368">
                  <a:extLst>
                    <a:ext uri="{9D8B030D-6E8A-4147-A177-3AD203B41FA5}">
                      <a16:colId xmlns:a16="http://schemas.microsoft.com/office/drawing/2014/main" val="658652762"/>
                    </a:ext>
                  </a:extLst>
                </a:gridCol>
                <a:gridCol w="658368">
                  <a:extLst>
                    <a:ext uri="{9D8B030D-6E8A-4147-A177-3AD203B41FA5}">
                      <a16:colId xmlns:a16="http://schemas.microsoft.com/office/drawing/2014/main" val="701280038"/>
                    </a:ext>
                  </a:extLst>
                </a:gridCol>
                <a:gridCol w="658368">
                  <a:extLst>
                    <a:ext uri="{9D8B030D-6E8A-4147-A177-3AD203B41FA5}">
                      <a16:colId xmlns:a16="http://schemas.microsoft.com/office/drawing/2014/main" val="1929263711"/>
                    </a:ext>
                  </a:extLst>
                </a:gridCol>
                <a:gridCol w="658368">
                  <a:extLst>
                    <a:ext uri="{9D8B030D-6E8A-4147-A177-3AD203B41FA5}">
                      <a16:colId xmlns:a16="http://schemas.microsoft.com/office/drawing/2014/main" val="3226855254"/>
                    </a:ext>
                  </a:extLst>
                </a:gridCol>
                <a:gridCol w="658368">
                  <a:extLst>
                    <a:ext uri="{9D8B030D-6E8A-4147-A177-3AD203B41FA5}">
                      <a16:colId xmlns:a16="http://schemas.microsoft.com/office/drawing/2014/main" val="789475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2311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- 2017-08-12 20:00:01</a:t>
                      </a:r>
                      <a:r>
                        <a:rPr kumimoji="0" lang="de-DE" sz="1000" b="0" i="0" u="none" strike="noStrike" kern="1200" cap="none" spc="0" normalizeH="0" baseline="0" noProof="0">
                          <a:ln>
                            <a:noFill/>
                          </a:ln>
                          <a:solidFill>
                            <a:prstClr val="black"/>
                          </a:solidFill>
                          <a:effectLst/>
                          <a:uLnTx/>
                          <a:uFillTx/>
                          <a:latin typeface="+mn-lt"/>
                          <a:ea typeface="+mn-ea"/>
                          <a:cs typeface="+mn-cs"/>
                        </a:rPr>
                        <a:t>
Heute zeigen wir Euch das dritte Gericht aus der Reihe "Aphrodisierende Gerichte - eine Verführung zum Genuss".
Für den Hauptgang haben sich unsere Köche richtig ins Zeug gelegt. 
&gt;&gt; Forellenfilet an der Hautseite knusprig gebraten dazu Risotto mit Weißwein  
und Parmesannote sautiertem Kürbisgemüse  
Tomaten Chili Pesto &lt;&lt;
(Morgen präsentieren wir Euch dann den letzten Gang unseres "Sinne - Menüs")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3369228"/>
                  </a:ext>
                </a:extLst>
              </a:tr>
            </a:tbl>
          </a:graphicData>
        </a:graphic>
      </p:graphicFrame>
      <p:sp>
        <p:nvSpPr>
          <p:cNvPr id="4" name="Text Placeholder 3">
            <a:extLst>
              <a:ext uri="{FF2B5EF4-FFF2-40B4-BE49-F238E27FC236}">
                <a16:creationId xmlns:a16="http://schemas.microsoft.com/office/drawing/2014/main" id="{739EB4A7-D12F-4912-A49B-8D6B74E4D70C}"/>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68307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CAD3E-3802-47EB-8015-3ACCE51C526B}"/>
              </a:ext>
            </a:extLst>
          </p:cNvPr>
          <p:cNvSpPr>
            <a:spLocks noGrp="1"/>
          </p:cNvSpPr>
          <p:nvPr>
            <p:ph type="title"/>
          </p:nvPr>
        </p:nvSpPr>
        <p:spPr/>
        <p:txBody>
          <a:bodyPr/>
          <a:lstStyle/>
          <a:p>
            <a:r>
              <a:rPr lang="de-DE"/>
              <a:t>Eigene Beiträge (Postings) - 6 of 15</a:t>
            </a:r>
            <a:endParaRPr lang="en-US"/>
          </a:p>
        </p:txBody>
      </p:sp>
      <p:graphicFrame>
        <p:nvGraphicFramePr>
          <p:cNvPr id="5" name="Table Placeholder 4">
            <a:extLst>
              <a:ext uri="{FF2B5EF4-FFF2-40B4-BE49-F238E27FC236}">
                <a16:creationId xmlns:a16="http://schemas.microsoft.com/office/drawing/2014/main" id="{4DF03D64-11AE-4702-B684-98530D9196C4}"/>
              </a:ext>
            </a:extLst>
          </p:cNvPr>
          <p:cNvGraphicFramePr>
            <a:graphicFrameLocks noGrp="1"/>
          </p:cNvGraphicFramePr>
          <p:nvPr>
            <p:ph type="tbl" sz="quarter" idx="13"/>
            <p:extLst>
              <p:ext uri="{D42A27DB-BD31-4B8C-83A1-F6EECF244321}">
                <p14:modId xmlns:p14="http://schemas.microsoft.com/office/powerpoint/2010/main" val="3953397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69193376"/>
                    </a:ext>
                  </a:extLst>
                </a:gridCol>
                <a:gridCol w="658368">
                  <a:extLst>
                    <a:ext uri="{9D8B030D-6E8A-4147-A177-3AD203B41FA5}">
                      <a16:colId xmlns:a16="http://schemas.microsoft.com/office/drawing/2014/main" val="2821781072"/>
                    </a:ext>
                  </a:extLst>
                </a:gridCol>
                <a:gridCol w="658368">
                  <a:extLst>
                    <a:ext uri="{9D8B030D-6E8A-4147-A177-3AD203B41FA5}">
                      <a16:colId xmlns:a16="http://schemas.microsoft.com/office/drawing/2014/main" val="2753428529"/>
                    </a:ext>
                  </a:extLst>
                </a:gridCol>
                <a:gridCol w="658368">
                  <a:extLst>
                    <a:ext uri="{9D8B030D-6E8A-4147-A177-3AD203B41FA5}">
                      <a16:colId xmlns:a16="http://schemas.microsoft.com/office/drawing/2014/main" val="3756627054"/>
                    </a:ext>
                  </a:extLst>
                </a:gridCol>
                <a:gridCol w="658368">
                  <a:extLst>
                    <a:ext uri="{9D8B030D-6E8A-4147-A177-3AD203B41FA5}">
                      <a16:colId xmlns:a16="http://schemas.microsoft.com/office/drawing/2014/main" val="3311884355"/>
                    </a:ext>
                  </a:extLst>
                </a:gridCol>
                <a:gridCol w="658368">
                  <a:extLst>
                    <a:ext uri="{9D8B030D-6E8A-4147-A177-3AD203B41FA5}">
                      <a16:colId xmlns:a16="http://schemas.microsoft.com/office/drawing/2014/main" val="1740636077"/>
                    </a:ext>
                  </a:extLst>
                </a:gridCol>
                <a:gridCol w="658368">
                  <a:extLst>
                    <a:ext uri="{9D8B030D-6E8A-4147-A177-3AD203B41FA5}">
                      <a16:colId xmlns:a16="http://schemas.microsoft.com/office/drawing/2014/main" val="3274270448"/>
                    </a:ext>
                  </a:extLst>
                </a:gridCol>
                <a:gridCol w="658368">
                  <a:extLst>
                    <a:ext uri="{9D8B030D-6E8A-4147-A177-3AD203B41FA5}">
                      <a16:colId xmlns:a16="http://schemas.microsoft.com/office/drawing/2014/main" val="3981877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0628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- 2017-08-11 19:30:01</a:t>
                      </a:r>
                      <a:r>
                        <a:rPr kumimoji="0" lang="de-DE" sz="1000" b="0" i="0" u="none" strike="noStrike" kern="1200" cap="none" spc="0" normalizeH="0" baseline="0" noProof="0">
                          <a:ln>
                            <a:noFill/>
                          </a:ln>
                          <a:solidFill>
                            <a:prstClr val="black"/>
                          </a:solidFill>
                          <a:effectLst/>
                          <a:uLnTx/>
                          <a:uFillTx/>
                          <a:latin typeface="+mn-lt"/>
                          <a:ea typeface="+mn-ea"/>
                          <a:cs typeface="+mn-cs"/>
                        </a:rPr>
                        <a:t>
Wir präsentieren euch nun das zweite Gericht aus unserer Reihe "aphrodisierende Gerichte - eine Verführung zum Genuss".
Auch heute haben sich unsere Köche etwas Besonderes für euch überlegt. 👨‍🍳
&gt;&gt; Fenchelsamtsuppe mit Obershäubchen
und Knusperstangerl &lt;&lt;
(Morgen geht es weiter mit dem Hauptgang - Lasst Euch überraschen!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45960386"/>
                  </a:ext>
                </a:extLst>
              </a:tr>
            </a:tbl>
          </a:graphicData>
        </a:graphic>
      </p:graphicFrame>
      <p:sp>
        <p:nvSpPr>
          <p:cNvPr id="4" name="Text Placeholder 3">
            <a:extLst>
              <a:ext uri="{FF2B5EF4-FFF2-40B4-BE49-F238E27FC236}">
                <a16:creationId xmlns:a16="http://schemas.microsoft.com/office/drawing/2014/main" id="{051F0CBF-A8E8-4B8F-9EBB-69C71F9214FC}"/>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3876357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3E04-1C0E-4865-9516-8E24541B179C}"/>
              </a:ext>
            </a:extLst>
          </p:cNvPr>
          <p:cNvSpPr>
            <a:spLocks noGrp="1"/>
          </p:cNvSpPr>
          <p:nvPr>
            <p:ph type="title"/>
          </p:nvPr>
        </p:nvSpPr>
        <p:spPr/>
        <p:txBody>
          <a:bodyPr/>
          <a:lstStyle/>
          <a:p>
            <a:r>
              <a:rPr lang="de-DE"/>
              <a:t>Eigene Beiträge (Postings) - 7 of 15</a:t>
            </a:r>
            <a:endParaRPr lang="en-US"/>
          </a:p>
        </p:txBody>
      </p:sp>
      <p:graphicFrame>
        <p:nvGraphicFramePr>
          <p:cNvPr id="5" name="Table Placeholder 4">
            <a:extLst>
              <a:ext uri="{FF2B5EF4-FFF2-40B4-BE49-F238E27FC236}">
                <a16:creationId xmlns:a16="http://schemas.microsoft.com/office/drawing/2014/main" id="{827A7EF7-F068-418B-A3F7-CC1A525649CC}"/>
              </a:ext>
            </a:extLst>
          </p:cNvPr>
          <p:cNvGraphicFramePr>
            <a:graphicFrameLocks noGrp="1"/>
          </p:cNvGraphicFramePr>
          <p:nvPr>
            <p:ph type="tbl" sz="quarter" idx="13"/>
            <p:extLst>
              <p:ext uri="{D42A27DB-BD31-4B8C-83A1-F6EECF244321}">
                <p14:modId xmlns:p14="http://schemas.microsoft.com/office/powerpoint/2010/main" val="2639091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01954576"/>
                    </a:ext>
                  </a:extLst>
                </a:gridCol>
                <a:gridCol w="658368">
                  <a:extLst>
                    <a:ext uri="{9D8B030D-6E8A-4147-A177-3AD203B41FA5}">
                      <a16:colId xmlns:a16="http://schemas.microsoft.com/office/drawing/2014/main" val="227275778"/>
                    </a:ext>
                  </a:extLst>
                </a:gridCol>
                <a:gridCol w="658368">
                  <a:extLst>
                    <a:ext uri="{9D8B030D-6E8A-4147-A177-3AD203B41FA5}">
                      <a16:colId xmlns:a16="http://schemas.microsoft.com/office/drawing/2014/main" val="3699738034"/>
                    </a:ext>
                  </a:extLst>
                </a:gridCol>
                <a:gridCol w="658368">
                  <a:extLst>
                    <a:ext uri="{9D8B030D-6E8A-4147-A177-3AD203B41FA5}">
                      <a16:colId xmlns:a16="http://schemas.microsoft.com/office/drawing/2014/main" val="1727708712"/>
                    </a:ext>
                  </a:extLst>
                </a:gridCol>
                <a:gridCol w="658368">
                  <a:extLst>
                    <a:ext uri="{9D8B030D-6E8A-4147-A177-3AD203B41FA5}">
                      <a16:colId xmlns:a16="http://schemas.microsoft.com/office/drawing/2014/main" val="174862500"/>
                    </a:ext>
                  </a:extLst>
                </a:gridCol>
                <a:gridCol w="658368">
                  <a:extLst>
                    <a:ext uri="{9D8B030D-6E8A-4147-A177-3AD203B41FA5}">
                      <a16:colId xmlns:a16="http://schemas.microsoft.com/office/drawing/2014/main" val="3252505703"/>
                    </a:ext>
                  </a:extLst>
                </a:gridCol>
                <a:gridCol w="658368">
                  <a:extLst>
                    <a:ext uri="{9D8B030D-6E8A-4147-A177-3AD203B41FA5}">
                      <a16:colId xmlns:a16="http://schemas.microsoft.com/office/drawing/2014/main" val="917728618"/>
                    </a:ext>
                  </a:extLst>
                </a:gridCol>
                <a:gridCol w="658368">
                  <a:extLst>
                    <a:ext uri="{9D8B030D-6E8A-4147-A177-3AD203B41FA5}">
                      <a16:colId xmlns:a16="http://schemas.microsoft.com/office/drawing/2014/main" val="3431050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9622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- 2017-08-10 20:00:01</a:t>
                      </a:r>
                      <a:r>
                        <a:rPr kumimoji="0" lang="de-DE" sz="1000" b="0" i="0" u="none" strike="noStrike" kern="1200" cap="none" spc="0" normalizeH="0" baseline="0" noProof="0">
                          <a:ln>
                            <a:noFill/>
                          </a:ln>
                          <a:solidFill>
                            <a:prstClr val="black"/>
                          </a:solidFill>
                          <a:effectLst/>
                          <a:uLnTx/>
                          <a:uFillTx/>
                          <a:latin typeface="+mn-lt"/>
                          <a:ea typeface="+mn-ea"/>
                          <a:cs typeface="+mn-cs"/>
                        </a:rPr>
                        <a:t>
Heute starten wir mit unserer Reihe 
"aphrodisierende Gerichte - eine Verführung zum Genuss". 
Jeden Abend gibt es bei unserem Menü jeweils ein aphrodisierendes (also ein Sinne - ) Gericht.😉
Unser Küchenteam hat sich deshalb ins Zeug gelegt und eine passende Vorspeise kreiert.
&gt;&gt; Carpaccio von der Roten Rübe, dazu ein Wasabimousse 
auf Rucola und Walnuss Pesto &lt;&lt;
(Morgen präsentieren wir euch dann die Suppe!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4987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- 2017-08-09 17:17:37</a:t>
                      </a:r>
                      <a:r>
                        <a:rPr kumimoji="0" lang="en-US" sz="1000" b="0" i="0" u="none" strike="noStrike" kern="1200" cap="none" spc="0" normalizeH="0" baseline="0" noProof="0">
                          <a:ln>
                            <a:noFill/>
                          </a:ln>
                          <a:solidFill>
                            <a:prstClr val="black"/>
                          </a:solidFill>
                          <a:effectLst/>
                          <a:uLnTx/>
                          <a:uFillTx/>
                          <a:latin typeface="+mn-lt"/>
                          <a:ea typeface="+mn-ea"/>
                          <a:cs typeface="+mn-cs"/>
                        </a:rPr>
                        <a:t>
Ganz Herzlich möchten wir auch unseren Kollegen und Kolleginen zu den Nominierungen bei den Mixology Bar Awards gratulieren!
👊👏👊
Keep going!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5530458"/>
                  </a:ext>
                </a:extLst>
              </a:tr>
            </a:tbl>
          </a:graphicData>
        </a:graphic>
      </p:graphicFrame>
      <p:sp>
        <p:nvSpPr>
          <p:cNvPr id="4" name="Text Placeholder 3">
            <a:extLst>
              <a:ext uri="{FF2B5EF4-FFF2-40B4-BE49-F238E27FC236}">
                <a16:creationId xmlns:a16="http://schemas.microsoft.com/office/drawing/2014/main" id="{14848C16-4F7B-409B-8BC8-D715B685D7C1}"/>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3756439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00F0F-5624-4238-AA4C-6B860C0CAD09}"/>
              </a:ext>
            </a:extLst>
          </p:cNvPr>
          <p:cNvSpPr>
            <a:spLocks noGrp="1"/>
          </p:cNvSpPr>
          <p:nvPr>
            <p:ph type="title"/>
          </p:nvPr>
        </p:nvSpPr>
        <p:spPr/>
        <p:txBody>
          <a:bodyPr/>
          <a:lstStyle/>
          <a:p>
            <a:r>
              <a:rPr lang="de-DE"/>
              <a:t>Eigene Beiträge (Postings) - 8 of 15</a:t>
            </a:r>
            <a:endParaRPr lang="en-US"/>
          </a:p>
        </p:txBody>
      </p:sp>
      <p:graphicFrame>
        <p:nvGraphicFramePr>
          <p:cNvPr id="5" name="Table Placeholder 4">
            <a:extLst>
              <a:ext uri="{FF2B5EF4-FFF2-40B4-BE49-F238E27FC236}">
                <a16:creationId xmlns:a16="http://schemas.microsoft.com/office/drawing/2014/main" id="{5F7305E1-3CC5-4EF3-821D-744D7437C44D}"/>
              </a:ext>
            </a:extLst>
          </p:cNvPr>
          <p:cNvGraphicFramePr>
            <a:graphicFrameLocks noGrp="1"/>
          </p:cNvGraphicFramePr>
          <p:nvPr>
            <p:ph type="tbl" sz="quarter" idx="13"/>
            <p:extLst>
              <p:ext uri="{D42A27DB-BD31-4B8C-83A1-F6EECF244321}">
                <p14:modId xmlns:p14="http://schemas.microsoft.com/office/powerpoint/2010/main" val="710888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00847147"/>
                    </a:ext>
                  </a:extLst>
                </a:gridCol>
                <a:gridCol w="658368">
                  <a:extLst>
                    <a:ext uri="{9D8B030D-6E8A-4147-A177-3AD203B41FA5}">
                      <a16:colId xmlns:a16="http://schemas.microsoft.com/office/drawing/2014/main" val="1776661991"/>
                    </a:ext>
                  </a:extLst>
                </a:gridCol>
                <a:gridCol w="658368">
                  <a:extLst>
                    <a:ext uri="{9D8B030D-6E8A-4147-A177-3AD203B41FA5}">
                      <a16:colId xmlns:a16="http://schemas.microsoft.com/office/drawing/2014/main" val="2225469709"/>
                    </a:ext>
                  </a:extLst>
                </a:gridCol>
                <a:gridCol w="658368">
                  <a:extLst>
                    <a:ext uri="{9D8B030D-6E8A-4147-A177-3AD203B41FA5}">
                      <a16:colId xmlns:a16="http://schemas.microsoft.com/office/drawing/2014/main" val="3469273182"/>
                    </a:ext>
                  </a:extLst>
                </a:gridCol>
                <a:gridCol w="658368">
                  <a:extLst>
                    <a:ext uri="{9D8B030D-6E8A-4147-A177-3AD203B41FA5}">
                      <a16:colId xmlns:a16="http://schemas.microsoft.com/office/drawing/2014/main" val="951969130"/>
                    </a:ext>
                  </a:extLst>
                </a:gridCol>
                <a:gridCol w="658368">
                  <a:extLst>
                    <a:ext uri="{9D8B030D-6E8A-4147-A177-3AD203B41FA5}">
                      <a16:colId xmlns:a16="http://schemas.microsoft.com/office/drawing/2014/main" val="552659024"/>
                    </a:ext>
                  </a:extLst>
                </a:gridCol>
                <a:gridCol w="658368">
                  <a:extLst>
                    <a:ext uri="{9D8B030D-6E8A-4147-A177-3AD203B41FA5}">
                      <a16:colId xmlns:a16="http://schemas.microsoft.com/office/drawing/2014/main" val="2672490654"/>
                    </a:ext>
                  </a:extLst>
                </a:gridCol>
                <a:gridCol w="658368">
                  <a:extLst>
                    <a:ext uri="{9D8B030D-6E8A-4147-A177-3AD203B41FA5}">
                      <a16:colId xmlns:a16="http://schemas.microsoft.com/office/drawing/2014/main" val="1933616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0423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- 2017-08-09 17:14:32</a:t>
                      </a:r>
                      <a:r>
                        <a:rPr kumimoji="0" lang="de-DE" sz="1000" b="0" i="0" u="none" strike="noStrike" kern="1200" cap="none" spc="0" normalizeH="0" baseline="0" noProof="0">
                          <a:ln>
                            <a:noFill/>
                          </a:ln>
                          <a:solidFill>
                            <a:prstClr val="black"/>
                          </a:solidFill>
                          <a:effectLst/>
                          <a:uLnTx/>
                          <a:uFillTx/>
                          <a:latin typeface="+mn-lt"/>
                          <a:ea typeface="+mn-ea"/>
                          <a:cs typeface="+mn-cs"/>
                        </a:rPr>
                        <a:t>
🥂 🥂 🥂 🥂 🥂 🥂 🥂 
Wir freuen uns für unser Barteam von Mark's New York Bar über die Nominierung für die Hotelbar des Jahres 2018 bei den Mixology Bar Awards!
Die Daumen Sind gedrückt!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0688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- 2017-08-09 17:09:39</a:t>
                      </a:r>
                      <a:r>
                        <a:rPr kumimoji="0" lang="de-DE" sz="1000" b="0" i="0" u="none" strike="noStrike" kern="1200" cap="none" spc="0" normalizeH="0" baseline="0" noProof="0">
                          <a:ln>
                            <a:noFill/>
                          </a:ln>
                          <a:solidFill>
                            <a:prstClr val="black"/>
                          </a:solidFill>
                          <a:effectLst/>
                          <a:uLnTx/>
                          <a:uFillTx/>
                          <a:latin typeface="+mn-lt"/>
                          <a:ea typeface="+mn-ea"/>
                          <a:cs typeface="+mn-cs"/>
                        </a:rPr>
                        <a:t>
WOW!
Wir freuen uns euch mitteilen zu dürfen, dass wir es auf die Longlist für die "Hotelbar des Jahres 2018" geschafft haben.
Wir möchten uns bei all unseren tollen Gästen bedanken und freuen uns schon auf die veröffentlichung der Shortlist am 1. September!
Hier der Link zum Nachlesen:
http://mixology.eu/news/mixology-bar-awards-2018-die-long-list/
Cheers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9658903"/>
                  </a:ext>
                </a:extLst>
              </a:tr>
            </a:tbl>
          </a:graphicData>
        </a:graphic>
      </p:graphicFrame>
      <p:sp>
        <p:nvSpPr>
          <p:cNvPr id="4" name="Text Placeholder 3">
            <a:extLst>
              <a:ext uri="{FF2B5EF4-FFF2-40B4-BE49-F238E27FC236}">
                <a16:creationId xmlns:a16="http://schemas.microsoft.com/office/drawing/2014/main" id="{DBBDBF75-12C4-432B-BCF5-658FF97CBDE1}"/>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900421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B0794-7225-4747-95C7-B78AF3F1D227}"/>
              </a:ext>
            </a:extLst>
          </p:cNvPr>
          <p:cNvSpPr>
            <a:spLocks noGrp="1"/>
          </p:cNvSpPr>
          <p:nvPr>
            <p:ph type="title"/>
          </p:nvPr>
        </p:nvSpPr>
        <p:spPr/>
        <p:txBody>
          <a:bodyPr/>
          <a:lstStyle/>
          <a:p>
            <a:r>
              <a:rPr lang="de-DE"/>
              <a:t>Eigene Beiträge (Postings) - 9 of 15</a:t>
            </a:r>
            <a:endParaRPr lang="en-US"/>
          </a:p>
        </p:txBody>
      </p:sp>
      <p:graphicFrame>
        <p:nvGraphicFramePr>
          <p:cNvPr id="5" name="Table Placeholder 4">
            <a:extLst>
              <a:ext uri="{FF2B5EF4-FFF2-40B4-BE49-F238E27FC236}">
                <a16:creationId xmlns:a16="http://schemas.microsoft.com/office/drawing/2014/main" id="{9560C318-52D6-45DD-A719-ADA4F5102147}"/>
              </a:ext>
            </a:extLst>
          </p:cNvPr>
          <p:cNvGraphicFramePr>
            <a:graphicFrameLocks noGrp="1"/>
          </p:cNvGraphicFramePr>
          <p:nvPr>
            <p:ph type="tbl" sz="quarter" idx="13"/>
            <p:extLst>
              <p:ext uri="{D42A27DB-BD31-4B8C-83A1-F6EECF244321}">
                <p14:modId xmlns:p14="http://schemas.microsoft.com/office/powerpoint/2010/main" val="3284431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51003938"/>
                    </a:ext>
                  </a:extLst>
                </a:gridCol>
                <a:gridCol w="658368">
                  <a:extLst>
                    <a:ext uri="{9D8B030D-6E8A-4147-A177-3AD203B41FA5}">
                      <a16:colId xmlns:a16="http://schemas.microsoft.com/office/drawing/2014/main" val="2187670411"/>
                    </a:ext>
                  </a:extLst>
                </a:gridCol>
                <a:gridCol w="658368">
                  <a:extLst>
                    <a:ext uri="{9D8B030D-6E8A-4147-A177-3AD203B41FA5}">
                      <a16:colId xmlns:a16="http://schemas.microsoft.com/office/drawing/2014/main" val="1768589565"/>
                    </a:ext>
                  </a:extLst>
                </a:gridCol>
                <a:gridCol w="658368">
                  <a:extLst>
                    <a:ext uri="{9D8B030D-6E8A-4147-A177-3AD203B41FA5}">
                      <a16:colId xmlns:a16="http://schemas.microsoft.com/office/drawing/2014/main" val="1905813832"/>
                    </a:ext>
                  </a:extLst>
                </a:gridCol>
                <a:gridCol w="658368">
                  <a:extLst>
                    <a:ext uri="{9D8B030D-6E8A-4147-A177-3AD203B41FA5}">
                      <a16:colId xmlns:a16="http://schemas.microsoft.com/office/drawing/2014/main" val="3539613151"/>
                    </a:ext>
                  </a:extLst>
                </a:gridCol>
                <a:gridCol w="658368">
                  <a:extLst>
                    <a:ext uri="{9D8B030D-6E8A-4147-A177-3AD203B41FA5}">
                      <a16:colId xmlns:a16="http://schemas.microsoft.com/office/drawing/2014/main" val="2488628911"/>
                    </a:ext>
                  </a:extLst>
                </a:gridCol>
                <a:gridCol w="658368">
                  <a:extLst>
                    <a:ext uri="{9D8B030D-6E8A-4147-A177-3AD203B41FA5}">
                      <a16:colId xmlns:a16="http://schemas.microsoft.com/office/drawing/2014/main" val="905005188"/>
                    </a:ext>
                  </a:extLst>
                </a:gridCol>
                <a:gridCol w="658368">
                  <a:extLst>
                    <a:ext uri="{9D8B030D-6E8A-4147-A177-3AD203B41FA5}">
                      <a16:colId xmlns:a16="http://schemas.microsoft.com/office/drawing/2014/main" val="494618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8289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- 2017-08-08 18:30:00</a:t>
                      </a:r>
                      <a:r>
                        <a:rPr kumimoji="0" lang="de-DE" sz="1000" b="0" i="0" u="none" strike="noStrike" kern="1200" cap="none" spc="0" normalizeH="0" baseline="0" noProof="0">
                          <a:ln>
                            <a:noFill/>
                          </a:ln>
                          <a:solidFill>
                            <a:prstClr val="black"/>
                          </a:solidFill>
                          <a:effectLst/>
                          <a:uLnTx/>
                          <a:uFillTx/>
                          <a:latin typeface="+mn-lt"/>
                          <a:ea typeface="+mn-ea"/>
                          <a:cs typeface="+mn-cs"/>
                        </a:rPr>
                        <a:t>
🇮🇹 Bittersüßer Italiener mit Schuss...
Der Negroni ist ein echter Klassiker der Cocktailszene. Seine Entstehung reicht bis ins Jahr 1919 zurück. Er besticht durch sein einzigartiges Aroma und weckt Sommergefühle.
Noch nie davon gehört? Dann wird es Zeit...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4266089"/>
                  </a:ext>
                </a:extLst>
              </a:tr>
            </a:tbl>
          </a:graphicData>
        </a:graphic>
      </p:graphicFrame>
      <p:sp>
        <p:nvSpPr>
          <p:cNvPr id="4" name="Text Placeholder 3">
            <a:extLst>
              <a:ext uri="{FF2B5EF4-FFF2-40B4-BE49-F238E27FC236}">
                <a16:creationId xmlns:a16="http://schemas.microsoft.com/office/drawing/2014/main" id="{76C5E594-A3BA-45B9-849B-3D7DB73223E0}"/>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1208880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F5D0D-3D29-4C61-9464-121ABF0B98AC}"/>
              </a:ext>
            </a:extLst>
          </p:cNvPr>
          <p:cNvSpPr>
            <a:spLocks noGrp="1"/>
          </p:cNvSpPr>
          <p:nvPr>
            <p:ph type="title"/>
          </p:nvPr>
        </p:nvSpPr>
        <p:spPr/>
        <p:txBody>
          <a:bodyPr/>
          <a:lstStyle/>
          <a:p>
            <a:r>
              <a:rPr lang="de-DE"/>
              <a:t>Eigene Beiträge (Postings) - 10 of 15</a:t>
            </a:r>
            <a:endParaRPr lang="en-US"/>
          </a:p>
        </p:txBody>
      </p:sp>
      <p:graphicFrame>
        <p:nvGraphicFramePr>
          <p:cNvPr id="5" name="Table Placeholder 4">
            <a:extLst>
              <a:ext uri="{FF2B5EF4-FFF2-40B4-BE49-F238E27FC236}">
                <a16:creationId xmlns:a16="http://schemas.microsoft.com/office/drawing/2014/main" id="{51D6EE41-E466-4DE0-A00B-E8506E66ECE2}"/>
              </a:ext>
            </a:extLst>
          </p:cNvPr>
          <p:cNvGraphicFramePr>
            <a:graphicFrameLocks noGrp="1"/>
          </p:cNvGraphicFramePr>
          <p:nvPr>
            <p:ph type="tbl" sz="quarter" idx="13"/>
            <p:extLst>
              <p:ext uri="{D42A27DB-BD31-4B8C-83A1-F6EECF244321}">
                <p14:modId xmlns:p14="http://schemas.microsoft.com/office/powerpoint/2010/main" val="3904837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38113810"/>
                    </a:ext>
                  </a:extLst>
                </a:gridCol>
                <a:gridCol w="658368">
                  <a:extLst>
                    <a:ext uri="{9D8B030D-6E8A-4147-A177-3AD203B41FA5}">
                      <a16:colId xmlns:a16="http://schemas.microsoft.com/office/drawing/2014/main" val="3333216925"/>
                    </a:ext>
                  </a:extLst>
                </a:gridCol>
                <a:gridCol w="658368">
                  <a:extLst>
                    <a:ext uri="{9D8B030D-6E8A-4147-A177-3AD203B41FA5}">
                      <a16:colId xmlns:a16="http://schemas.microsoft.com/office/drawing/2014/main" val="512036878"/>
                    </a:ext>
                  </a:extLst>
                </a:gridCol>
                <a:gridCol w="658368">
                  <a:extLst>
                    <a:ext uri="{9D8B030D-6E8A-4147-A177-3AD203B41FA5}">
                      <a16:colId xmlns:a16="http://schemas.microsoft.com/office/drawing/2014/main" val="4219504979"/>
                    </a:ext>
                  </a:extLst>
                </a:gridCol>
                <a:gridCol w="658368">
                  <a:extLst>
                    <a:ext uri="{9D8B030D-6E8A-4147-A177-3AD203B41FA5}">
                      <a16:colId xmlns:a16="http://schemas.microsoft.com/office/drawing/2014/main" val="2333799123"/>
                    </a:ext>
                  </a:extLst>
                </a:gridCol>
                <a:gridCol w="658368">
                  <a:extLst>
                    <a:ext uri="{9D8B030D-6E8A-4147-A177-3AD203B41FA5}">
                      <a16:colId xmlns:a16="http://schemas.microsoft.com/office/drawing/2014/main" val="2946433118"/>
                    </a:ext>
                  </a:extLst>
                </a:gridCol>
                <a:gridCol w="658368">
                  <a:extLst>
                    <a:ext uri="{9D8B030D-6E8A-4147-A177-3AD203B41FA5}">
                      <a16:colId xmlns:a16="http://schemas.microsoft.com/office/drawing/2014/main" val="1300083643"/>
                    </a:ext>
                  </a:extLst>
                </a:gridCol>
                <a:gridCol w="658368">
                  <a:extLst>
                    <a:ext uri="{9D8B030D-6E8A-4147-A177-3AD203B41FA5}">
                      <a16:colId xmlns:a16="http://schemas.microsoft.com/office/drawing/2014/main" val="3213878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3247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- 2017-08-08 09:46:31</a:t>
                      </a:r>
                      <a:r>
                        <a:rPr kumimoji="0" lang="de-DE" sz="1000" b="0" i="0" u="none" strike="noStrike" kern="1200" cap="none" spc="0" normalizeH="0" baseline="0" noProof="0">
                          <a:ln>
                            <a:noFill/>
                          </a:ln>
                          <a:solidFill>
                            <a:prstClr val="black"/>
                          </a:solidFill>
                          <a:effectLst/>
                          <a:uLnTx/>
                          <a:uFillTx/>
                          <a:latin typeface="+mn-lt"/>
                          <a:ea typeface="+mn-ea"/>
                          <a:cs typeface="+mn-cs"/>
                        </a:rPr>
                        <a:t>
Liebe Freunde, es ist wieder soweit...das Falstaff Barvoting steht vor der Tür! Können wir wieder auf Eure Unterstützung zählen?
Helft uns mit Eurer ehrlichen Bewertung auf 👉 https://goo.gl/CTr4RH:
Und so klappt's am schnellsten...
❶ Link klicken
❷ "Zum Voting" Button klicken
❸ Eine der Anmeldemöglichkeiten wählen (FB geht am schnellsten)
❹ Im Suchfeld "Mark’s New York Bar" eingeben und suchen drücken
❺ Eure ehrliche Bewertung abgeben :-)
VIELEN, VIELEN DANK!
Wir freuen uns auf das GEMEINSAM erreichte Ergebnis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4222419"/>
                  </a:ext>
                </a:extLst>
              </a:tr>
            </a:tbl>
          </a:graphicData>
        </a:graphic>
      </p:graphicFrame>
      <p:sp>
        <p:nvSpPr>
          <p:cNvPr id="4" name="Text Placeholder 3">
            <a:extLst>
              <a:ext uri="{FF2B5EF4-FFF2-40B4-BE49-F238E27FC236}">
                <a16:creationId xmlns:a16="http://schemas.microsoft.com/office/drawing/2014/main" id="{3CE452B3-86A6-4490-B407-82BB597FA617}"/>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1542363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4834D-0479-42F9-A6B5-4C15C992B4E3}"/>
              </a:ext>
            </a:extLst>
          </p:cNvPr>
          <p:cNvSpPr>
            <a:spLocks noGrp="1"/>
          </p:cNvSpPr>
          <p:nvPr>
            <p:ph type="title"/>
          </p:nvPr>
        </p:nvSpPr>
        <p:spPr/>
        <p:txBody>
          <a:bodyPr/>
          <a:lstStyle/>
          <a:p>
            <a:r>
              <a:rPr lang="de-DE"/>
              <a:t>Eigene Beiträge (Postings) - 11 of 15</a:t>
            </a:r>
            <a:endParaRPr lang="en-US"/>
          </a:p>
        </p:txBody>
      </p:sp>
      <p:graphicFrame>
        <p:nvGraphicFramePr>
          <p:cNvPr id="5" name="Table Placeholder 4">
            <a:extLst>
              <a:ext uri="{FF2B5EF4-FFF2-40B4-BE49-F238E27FC236}">
                <a16:creationId xmlns:a16="http://schemas.microsoft.com/office/drawing/2014/main" id="{A7E6A0AA-1A21-4FAD-B5AD-97715729D779}"/>
              </a:ext>
            </a:extLst>
          </p:cNvPr>
          <p:cNvGraphicFramePr>
            <a:graphicFrameLocks noGrp="1"/>
          </p:cNvGraphicFramePr>
          <p:nvPr>
            <p:ph type="tbl" sz="quarter" idx="13"/>
            <p:extLst>
              <p:ext uri="{D42A27DB-BD31-4B8C-83A1-F6EECF244321}">
                <p14:modId xmlns:p14="http://schemas.microsoft.com/office/powerpoint/2010/main" val="1662894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8245540"/>
                    </a:ext>
                  </a:extLst>
                </a:gridCol>
                <a:gridCol w="658368">
                  <a:extLst>
                    <a:ext uri="{9D8B030D-6E8A-4147-A177-3AD203B41FA5}">
                      <a16:colId xmlns:a16="http://schemas.microsoft.com/office/drawing/2014/main" val="1609209856"/>
                    </a:ext>
                  </a:extLst>
                </a:gridCol>
                <a:gridCol w="658368">
                  <a:extLst>
                    <a:ext uri="{9D8B030D-6E8A-4147-A177-3AD203B41FA5}">
                      <a16:colId xmlns:a16="http://schemas.microsoft.com/office/drawing/2014/main" val="1790183263"/>
                    </a:ext>
                  </a:extLst>
                </a:gridCol>
                <a:gridCol w="658368">
                  <a:extLst>
                    <a:ext uri="{9D8B030D-6E8A-4147-A177-3AD203B41FA5}">
                      <a16:colId xmlns:a16="http://schemas.microsoft.com/office/drawing/2014/main" val="3992491491"/>
                    </a:ext>
                  </a:extLst>
                </a:gridCol>
                <a:gridCol w="658368">
                  <a:extLst>
                    <a:ext uri="{9D8B030D-6E8A-4147-A177-3AD203B41FA5}">
                      <a16:colId xmlns:a16="http://schemas.microsoft.com/office/drawing/2014/main" val="3687205253"/>
                    </a:ext>
                  </a:extLst>
                </a:gridCol>
                <a:gridCol w="658368">
                  <a:extLst>
                    <a:ext uri="{9D8B030D-6E8A-4147-A177-3AD203B41FA5}">
                      <a16:colId xmlns:a16="http://schemas.microsoft.com/office/drawing/2014/main" val="3805010644"/>
                    </a:ext>
                  </a:extLst>
                </a:gridCol>
                <a:gridCol w="658368">
                  <a:extLst>
                    <a:ext uri="{9D8B030D-6E8A-4147-A177-3AD203B41FA5}">
                      <a16:colId xmlns:a16="http://schemas.microsoft.com/office/drawing/2014/main" val="3964639924"/>
                    </a:ext>
                  </a:extLst>
                </a:gridCol>
                <a:gridCol w="658368">
                  <a:extLst>
                    <a:ext uri="{9D8B030D-6E8A-4147-A177-3AD203B41FA5}">
                      <a16:colId xmlns:a16="http://schemas.microsoft.com/office/drawing/2014/main" val="1931142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8343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- 2017-08-08 09:42:38</a:t>
                      </a:r>
                      <a:r>
                        <a:rPr kumimoji="0" lang="de-DE" sz="1000" b="0" i="0" u="none" strike="noStrike" kern="1200" cap="none" spc="0" normalizeH="0" baseline="0" noProof="0">
                          <a:ln>
                            <a:noFill/>
                          </a:ln>
                          <a:solidFill>
                            <a:prstClr val="black"/>
                          </a:solidFill>
                          <a:effectLst/>
                          <a:uLnTx/>
                          <a:uFillTx/>
                          <a:latin typeface="+mn-lt"/>
                          <a:ea typeface="+mn-ea"/>
                          <a:cs typeface="+mn-cs"/>
                        </a:rPr>
                        <a:t>
Liebe Freunde, es ist wieder soweit - Falstaff ist bereits in der finalen Phase vom Voting für den "Bar- &amp; Spirits Guide 2018" angekommen! 🍸
Aktuell rangieren wir im Falstaff mit 83 Punkten und 1 Glas. Das wollen wir natürlich dieses Jahr wieder toppen und IHR könnt uns bei diesem Ziel helfen... Wie? Ganz einfach und schnell! ;-)
Mit Eurer ehrlichen Bewertung auf 👉
 https://goo.gl/CTr4RH:
Und so klappt's am schnellsten...
❶ Link klicken
❷ "Zum Voting" Button klicken
❸ Eine der Anmeldemöglichkeiten wählen (FB geht am schnellsten)
❹ Im Suchfeld "Mark’s New York Bar" eingeben und suchen drücken
❺ Eure ehrliche Bewertung abgeben :-)
VIELEN, VIELEN DANK!
Wir freuen uns auf das GEMEINSAM erreichte Ergebnis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936212"/>
                  </a:ext>
                </a:extLst>
              </a:tr>
            </a:tbl>
          </a:graphicData>
        </a:graphic>
      </p:graphicFrame>
      <p:sp>
        <p:nvSpPr>
          <p:cNvPr id="4" name="Text Placeholder 3">
            <a:extLst>
              <a:ext uri="{FF2B5EF4-FFF2-40B4-BE49-F238E27FC236}">
                <a16:creationId xmlns:a16="http://schemas.microsoft.com/office/drawing/2014/main" id="{85FDC2CE-9E75-4F8F-A2BF-BBD4AD35949D}"/>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3039644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E18CB-BA19-4AE5-B23E-481AAE1D8FE3}"/>
              </a:ext>
            </a:extLst>
          </p:cNvPr>
          <p:cNvSpPr>
            <a:spLocks noGrp="1"/>
          </p:cNvSpPr>
          <p:nvPr>
            <p:ph type="title"/>
          </p:nvPr>
        </p:nvSpPr>
        <p:spPr/>
        <p:txBody>
          <a:bodyPr/>
          <a:lstStyle/>
          <a:p>
            <a:r>
              <a:rPr lang="de-DE"/>
              <a:t>Eigene Beiträge (Postings) - 12 of 15</a:t>
            </a:r>
            <a:endParaRPr lang="en-US"/>
          </a:p>
        </p:txBody>
      </p:sp>
      <p:graphicFrame>
        <p:nvGraphicFramePr>
          <p:cNvPr id="5" name="Table Placeholder 4">
            <a:extLst>
              <a:ext uri="{FF2B5EF4-FFF2-40B4-BE49-F238E27FC236}">
                <a16:creationId xmlns:a16="http://schemas.microsoft.com/office/drawing/2014/main" id="{20E2918C-D0AC-4C71-A1B0-5F73AF075B39}"/>
              </a:ext>
            </a:extLst>
          </p:cNvPr>
          <p:cNvGraphicFramePr>
            <a:graphicFrameLocks noGrp="1"/>
          </p:cNvGraphicFramePr>
          <p:nvPr>
            <p:ph type="tbl" sz="quarter" idx="13"/>
            <p:extLst>
              <p:ext uri="{D42A27DB-BD31-4B8C-83A1-F6EECF244321}">
                <p14:modId xmlns:p14="http://schemas.microsoft.com/office/powerpoint/2010/main" val="3139987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8887250"/>
                    </a:ext>
                  </a:extLst>
                </a:gridCol>
                <a:gridCol w="658368">
                  <a:extLst>
                    <a:ext uri="{9D8B030D-6E8A-4147-A177-3AD203B41FA5}">
                      <a16:colId xmlns:a16="http://schemas.microsoft.com/office/drawing/2014/main" val="2800117103"/>
                    </a:ext>
                  </a:extLst>
                </a:gridCol>
                <a:gridCol w="658368">
                  <a:extLst>
                    <a:ext uri="{9D8B030D-6E8A-4147-A177-3AD203B41FA5}">
                      <a16:colId xmlns:a16="http://schemas.microsoft.com/office/drawing/2014/main" val="3307177449"/>
                    </a:ext>
                  </a:extLst>
                </a:gridCol>
                <a:gridCol w="658368">
                  <a:extLst>
                    <a:ext uri="{9D8B030D-6E8A-4147-A177-3AD203B41FA5}">
                      <a16:colId xmlns:a16="http://schemas.microsoft.com/office/drawing/2014/main" val="3978708380"/>
                    </a:ext>
                  </a:extLst>
                </a:gridCol>
                <a:gridCol w="658368">
                  <a:extLst>
                    <a:ext uri="{9D8B030D-6E8A-4147-A177-3AD203B41FA5}">
                      <a16:colId xmlns:a16="http://schemas.microsoft.com/office/drawing/2014/main" val="342075373"/>
                    </a:ext>
                  </a:extLst>
                </a:gridCol>
                <a:gridCol w="658368">
                  <a:extLst>
                    <a:ext uri="{9D8B030D-6E8A-4147-A177-3AD203B41FA5}">
                      <a16:colId xmlns:a16="http://schemas.microsoft.com/office/drawing/2014/main" val="999764108"/>
                    </a:ext>
                  </a:extLst>
                </a:gridCol>
                <a:gridCol w="658368">
                  <a:extLst>
                    <a:ext uri="{9D8B030D-6E8A-4147-A177-3AD203B41FA5}">
                      <a16:colId xmlns:a16="http://schemas.microsoft.com/office/drawing/2014/main" val="4052843082"/>
                    </a:ext>
                  </a:extLst>
                </a:gridCol>
                <a:gridCol w="658368">
                  <a:extLst>
                    <a:ext uri="{9D8B030D-6E8A-4147-A177-3AD203B41FA5}">
                      <a16:colId xmlns:a16="http://schemas.microsoft.com/office/drawing/2014/main" val="1332231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6323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- 2017-08-04 18:20:00</a:t>
                      </a:r>
                      <a:r>
                        <a:rPr kumimoji="0" lang="de-DE" sz="1000" b="0" i="0" u="none" strike="noStrike" kern="1200" cap="none" spc="0" normalizeH="0" baseline="0" noProof="0">
                          <a:ln>
                            <a:noFill/>
                          </a:ln>
                          <a:solidFill>
                            <a:prstClr val="black"/>
                          </a:solidFill>
                          <a:effectLst/>
                          <a:uLnTx/>
                          <a:uFillTx/>
                          <a:latin typeface="+mn-lt"/>
                          <a:ea typeface="+mn-ea"/>
                          <a:cs typeface="+mn-cs"/>
                        </a:rPr>
                        <a:t>
Entspannen und Träumen in drei luxuriösen SPAs...
Bei uns findest Du den perfekten Ort, um die Seele baumeln zu lassen. Der Alltag bleibt draußen. Der Kopf wird frei. Die Muskeln werden weich und man spürt das Wohlgefühl am ganzen Körper.
 — Products shown: Winzer's Wellness Relaxtag.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3928679"/>
                  </a:ext>
                </a:extLst>
              </a:tr>
            </a:tbl>
          </a:graphicData>
        </a:graphic>
      </p:graphicFrame>
      <p:sp>
        <p:nvSpPr>
          <p:cNvPr id="4" name="Text Placeholder 3">
            <a:extLst>
              <a:ext uri="{FF2B5EF4-FFF2-40B4-BE49-F238E27FC236}">
                <a16:creationId xmlns:a16="http://schemas.microsoft.com/office/drawing/2014/main" id="{C3B4539F-D83E-4AB2-A807-EEC7DFFEC9EF}"/>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2734624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3987C-7CA9-42C4-A721-645D122E625F}"/>
              </a:ext>
            </a:extLst>
          </p:cNvPr>
          <p:cNvSpPr>
            <a:spLocks noGrp="1"/>
          </p:cNvSpPr>
          <p:nvPr>
            <p:ph type="title"/>
          </p:nvPr>
        </p:nvSpPr>
        <p:spPr/>
        <p:txBody>
          <a:bodyPr/>
          <a:lstStyle/>
          <a:p>
            <a:r>
              <a:rPr lang="de-DE"/>
              <a:t>Eigene Beiträge (Postings) - 13 of 15</a:t>
            </a:r>
            <a:endParaRPr lang="en-US"/>
          </a:p>
        </p:txBody>
      </p:sp>
      <p:graphicFrame>
        <p:nvGraphicFramePr>
          <p:cNvPr id="5" name="Table Placeholder 4">
            <a:extLst>
              <a:ext uri="{FF2B5EF4-FFF2-40B4-BE49-F238E27FC236}">
                <a16:creationId xmlns:a16="http://schemas.microsoft.com/office/drawing/2014/main" id="{FA8785BF-653B-4BB0-81E2-2A086E6B344C}"/>
              </a:ext>
            </a:extLst>
          </p:cNvPr>
          <p:cNvGraphicFramePr>
            <a:graphicFrameLocks noGrp="1"/>
          </p:cNvGraphicFramePr>
          <p:nvPr>
            <p:ph type="tbl" sz="quarter" idx="13"/>
            <p:extLst>
              <p:ext uri="{D42A27DB-BD31-4B8C-83A1-F6EECF244321}">
                <p14:modId xmlns:p14="http://schemas.microsoft.com/office/powerpoint/2010/main" val="4121675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51063114"/>
                    </a:ext>
                  </a:extLst>
                </a:gridCol>
                <a:gridCol w="658368">
                  <a:extLst>
                    <a:ext uri="{9D8B030D-6E8A-4147-A177-3AD203B41FA5}">
                      <a16:colId xmlns:a16="http://schemas.microsoft.com/office/drawing/2014/main" val="917880533"/>
                    </a:ext>
                  </a:extLst>
                </a:gridCol>
                <a:gridCol w="658368">
                  <a:extLst>
                    <a:ext uri="{9D8B030D-6E8A-4147-A177-3AD203B41FA5}">
                      <a16:colId xmlns:a16="http://schemas.microsoft.com/office/drawing/2014/main" val="2083462904"/>
                    </a:ext>
                  </a:extLst>
                </a:gridCol>
                <a:gridCol w="658368">
                  <a:extLst>
                    <a:ext uri="{9D8B030D-6E8A-4147-A177-3AD203B41FA5}">
                      <a16:colId xmlns:a16="http://schemas.microsoft.com/office/drawing/2014/main" val="1815703465"/>
                    </a:ext>
                  </a:extLst>
                </a:gridCol>
                <a:gridCol w="658368">
                  <a:extLst>
                    <a:ext uri="{9D8B030D-6E8A-4147-A177-3AD203B41FA5}">
                      <a16:colId xmlns:a16="http://schemas.microsoft.com/office/drawing/2014/main" val="1235169651"/>
                    </a:ext>
                  </a:extLst>
                </a:gridCol>
                <a:gridCol w="658368">
                  <a:extLst>
                    <a:ext uri="{9D8B030D-6E8A-4147-A177-3AD203B41FA5}">
                      <a16:colId xmlns:a16="http://schemas.microsoft.com/office/drawing/2014/main" val="2792659638"/>
                    </a:ext>
                  </a:extLst>
                </a:gridCol>
                <a:gridCol w="658368">
                  <a:extLst>
                    <a:ext uri="{9D8B030D-6E8A-4147-A177-3AD203B41FA5}">
                      <a16:colId xmlns:a16="http://schemas.microsoft.com/office/drawing/2014/main" val="1271626212"/>
                    </a:ext>
                  </a:extLst>
                </a:gridCol>
                <a:gridCol w="658368">
                  <a:extLst>
                    <a:ext uri="{9D8B030D-6E8A-4147-A177-3AD203B41FA5}">
                      <a16:colId xmlns:a16="http://schemas.microsoft.com/office/drawing/2014/main" val="1164435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2182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- 2017-08-04 16:23:42</a:t>
                      </a:r>
                      <a:r>
                        <a:rPr kumimoji="0" lang="de-DE" sz="1000" b="0" i="0" u="none" strike="noStrike" kern="1200" cap="none" spc="0" normalizeH="0" baseline="0" noProof="0">
                          <a:ln>
                            <a:noFill/>
                          </a:ln>
                          <a:solidFill>
                            <a:prstClr val="black"/>
                          </a:solidFill>
                          <a:effectLst/>
                          <a:uLnTx/>
                          <a:uFillTx/>
                          <a:latin typeface="+mn-lt"/>
                          <a:ea typeface="+mn-ea"/>
                          <a:cs typeface="+mn-cs"/>
                        </a:rPr>
                        <a:t>
Liebe Freunde,
seid am Samstag, 19. August 2017 unsere Gäste und feiert gemeinsam mit uns die weiße Nacht im Hotel Winzer!
Zusätzlich zu den in Winzer's Verwöhnpension inkludierten Leistungen erwartet Euch ein ganz besonderer Abend mit:
👉  Steaks and more
👉  Flairbartender (Barshow)
👉  Dresscode ist weiß
👉  DJ Mandy
👉  Feuerwerk (um ca. 21:45 Uhr)
Weitere Infos finden Sie hier: https://goo.gl/PXwJ2C
Wir freuen uns schon darauf, Euch als unsere Gäste begrüßen zu dürfen :-)
 — Products shown: Kuscheln à la Carte.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7984277"/>
                  </a:ext>
                </a:extLst>
              </a:tr>
            </a:tbl>
          </a:graphicData>
        </a:graphic>
      </p:graphicFrame>
      <p:sp>
        <p:nvSpPr>
          <p:cNvPr id="4" name="Text Placeholder 3">
            <a:extLst>
              <a:ext uri="{FF2B5EF4-FFF2-40B4-BE49-F238E27FC236}">
                <a16:creationId xmlns:a16="http://schemas.microsoft.com/office/drawing/2014/main" id="{51A4FC7C-05D7-4696-956F-67FC2094CFC1}"/>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3864584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7D2FB-CFAF-49B3-8389-9D43033AB49B}"/>
              </a:ext>
            </a:extLst>
          </p:cNvPr>
          <p:cNvSpPr>
            <a:spLocks noGrp="1"/>
          </p:cNvSpPr>
          <p:nvPr>
            <p:ph type="title"/>
          </p:nvPr>
        </p:nvSpPr>
        <p:spPr/>
        <p:txBody>
          <a:bodyPr/>
          <a:lstStyle/>
          <a:p>
            <a:r>
              <a:rPr lang="de-DE"/>
              <a:t>Eigene Beiträge (Postings) - 14 of 15</a:t>
            </a:r>
            <a:endParaRPr lang="en-US"/>
          </a:p>
        </p:txBody>
      </p:sp>
      <p:graphicFrame>
        <p:nvGraphicFramePr>
          <p:cNvPr id="5" name="Table Placeholder 4">
            <a:extLst>
              <a:ext uri="{FF2B5EF4-FFF2-40B4-BE49-F238E27FC236}">
                <a16:creationId xmlns:a16="http://schemas.microsoft.com/office/drawing/2014/main" id="{96A7147A-F7A6-42C8-BDC7-73065912C143}"/>
              </a:ext>
            </a:extLst>
          </p:cNvPr>
          <p:cNvGraphicFramePr>
            <a:graphicFrameLocks noGrp="1"/>
          </p:cNvGraphicFramePr>
          <p:nvPr>
            <p:ph type="tbl" sz="quarter" idx="13"/>
            <p:extLst>
              <p:ext uri="{D42A27DB-BD31-4B8C-83A1-F6EECF244321}">
                <p14:modId xmlns:p14="http://schemas.microsoft.com/office/powerpoint/2010/main" val="1595897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88587958"/>
                    </a:ext>
                  </a:extLst>
                </a:gridCol>
                <a:gridCol w="658368">
                  <a:extLst>
                    <a:ext uri="{9D8B030D-6E8A-4147-A177-3AD203B41FA5}">
                      <a16:colId xmlns:a16="http://schemas.microsoft.com/office/drawing/2014/main" val="1907609963"/>
                    </a:ext>
                  </a:extLst>
                </a:gridCol>
                <a:gridCol w="658368">
                  <a:extLst>
                    <a:ext uri="{9D8B030D-6E8A-4147-A177-3AD203B41FA5}">
                      <a16:colId xmlns:a16="http://schemas.microsoft.com/office/drawing/2014/main" val="3170331818"/>
                    </a:ext>
                  </a:extLst>
                </a:gridCol>
                <a:gridCol w="658368">
                  <a:extLst>
                    <a:ext uri="{9D8B030D-6E8A-4147-A177-3AD203B41FA5}">
                      <a16:colId xmlns:a16="http://schemas.microsoft.com/office/drawing/2014/main" val="1232111842"/>
                    </a:ext>
                  </a:extLst>
                </a:gridCol>
                <a:gridCol w="658368">
                  <a:extLst>
                    <a:ext uri="{9D8B030D-6E8A-4147-A177-3AD203B41FA5}">
                      <a16:colId xmlns:a16="http://schemas.microsoft.com/office/drawing/2014/main" val="20657817"/>
                    </a:ext>
                  </a:extLst>
                </a:gridCol>
                <a:gridCol w="658368">
                  <a:extLst>
                    <a:ext uri="{9D8B030D-6E8A-4147-A177-3AD203B41FA5}">
                      <a16:colId xmlns:a16="http://schemas.microsoft.com/office/drawing/2014/main" val="3460356003"/>
                    </a:ext>
                  </a:extLst>
                </a:gridCol>
                <a:gridCol w="658368">
                  <a:extLst>
                    <a:ext uri="{9D8B030D-6E8A-4147-A177-3AD203B41FA5}">
                      <a16:colId xmlns:a16="http://schemas.microsoft.com/office/drawing/2014/main" val="2965566520"/>
                    </a:ext>
                  </a:extLst>
                </a:gridCol>
                <a:gridCol w="658368">
                  <a:extLst>
                    <a:ext uri="{9D8B030D-6E8A-4147-A177-3AD203B41FA5}">
                      <a16:colId xmlns:a16="http://schemas.microsoft.com/office/drawing/2014/main" val="1775448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988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- 2017-08-03 18:20:01</a:t>
                      </a:r>
                      <a:r>
                        <a:rPr kumimoji="0" lang="de-DE" sz="1000" b="0" i="0" u="none" strike="noStrike" kern="1200" cap="none" spc="0" normalizeH="0" baseline="0" noProof="0">
                          <a:ln>
                            <a:noFill/>
                          </a:ln>
                          <a:solidFill>
                            <a:prstClr val="black"/>
                          </a:solidFill>
                          <a:effectLst/>
                          <a:uLnTx/>
                          <a:uFillTx/>
                          <a:latin typeface="+mn-lt"/>
                          <a:ea typeface="+mn-ea"/>
                          <a:cs typeface="+mn-cs"/>
                        </a:rPr>
                        <a:t>
🛀🏼 Jeder kennt eine Suite, wenn nicht selbst, dann zumindest aus Filmen...
Allgemein kann man wohl feststellen, dass eine Suite durch große Räume und luxuriöse Ausstattung besticht. Meist ist auch die Aussicht hervorragend und es gibt viele Extras, die einem in anderen Zimmern vorenthalten bleiben...
 — Products shown: Sweet Dreams.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9874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- 2017-08-02 18:25:01</a:t>
                      </a:r>
                      <a:r>
                        <a:rPr kumimoji="0" lang="de-DE" sz="1000" b="0" i="0" u="none" strike="noStrike" kern="1200" cap="none" spc="0" normalizeH="0" baseline="0" noProof="0">
                          <a:ln>
                            <a:noFill/>
                          </a:ln>
                          <a:solidFill>
                            <a:prstClr val="black"/>
                          </a:solidFill>
                          <a:effectLst/>
                          <a:uLnTx/>
                          <a:uFillTx/>
                          <a:latin typeface="+mn-lt"/>
                          <a:ea typeface="+mn-ea"/>
                          <a:cs typeface="+mn-cs"/>
                        </a:rPr>
                        <a:t>
♥-lich Willkommen im Kuschelparadies!
Paare die im Hotel Winzer Ihre gemeinsame Zeit verbringen, haben´s richtig kuschelig. Denn hier gibt es alles an romantischen Extras, was das Herz begehrt...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59845978"/>
                  </a:ext>
                </a:extLst>
              </a:tr>
            </a:tbl>
          </a:graphicData>
        </a:graphic>
      </p:graphicFrame>
      <p:sp>
        <p:nvSpPr>
          <p:cNvPr id="4" name="Text Placeholder 3">
            <a:extLst>
              <a:ext uri="{FF2B5EF4-FFF2-40B4-BE49-F238E27FC236}">
                <a16:creationId xmlns:a16="http://schemas.microsoft.com/office/drawing/2014/main" id="{42D376E3-36FA-41A8-842D-941667B6650F}"/>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4222012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7834-04CE-47EA-9A3A-75A10F474E7F}"/>
              </a:ext>
            </a:extLst>
          </p:cNvPr>
          <p:cNvSpPr>
            <a:spLocks noGrp="1"/>
          </p:cNvSpPr>
          <p:nvPr>
            <p:ph type="title"/>
          </p:nvPr>
        </p:nvSpPr>
        <p:spPr/>
        <p:txBody>
          <a:bodyPr/>
          <a:lstStyle/>
          <a:p>
            <a:r>
              <a:rPr lang="de-DE"/>
              <a:t>Eigene Beiträge (Postings) - 15 of 15</a:t>
            </a:r>
            <a:endParaRPr lang="en-US"/>
          </a:p>
        </p:txBody>
      </p:sp>
      <p:graphicFrame>
        <p:nvGraphicFramePr>
          <p:cNvPr id="5" name="Table Placeholder 4">
            <a:extLst>
              <a:ext uri="{FF2B5EF4-FFF2-40B4-BE49-F238E27FC236}">
                <a16:creationId xmlns:a16="http://schemas.microsoft.com/office/drawing/2014/main" id="{2F8E87DD-AC93-46EF-BAA7-E1C017F481D7}"/>
              </a:ext>
            </a:extLst>
          </p:cNvPr>
          <p:cNvGraphicFramePr>
            <a:graphicFrameLocks noGrp="1"/>
          </p:cNvGraphicFramePr>
          <p:nvPr>
            <p:ph type="tbl" sz="quarter" idx="13"/>
            <p:extLst>
              <p:ext uri="{D42A27DB-BD31-4B8C-83A1-F6EECF244321}">
                <p14:modId xmlns:p14="http://schemas.microsoft.com/office/powerpoint/2010/main" val="3139149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29440362"/>
                    </a:ext>
                  </a:extLst>
                </a:gridCol>
                <a:gridCol w="658368">
                  <a:extLst>
                    <a:ext uri="{9D8B030D-6E8A-4147-A177-3AD203B41FA5}">
                      <a16:colId xmlns:a16="http://schemas.microsoft.com/office/drawing/2014/main" val="1362606811"/>
                    </a:ext>
                  </a:extLst>
                </a:gridCol>
                <a:gridCol w="658368">
                  <a:extLst>
                    <a:ext uri="{9D8B030D-6E8A-4147-A177-3AD203B41FA5}">
                      <a16:colId xmlns:a16="http://schemas.microsoft.com/office/drawing/2014/main" val="2243123056"/>
                    </a:ext>
                  </a:extLst>
                </a:gridCol>
                <a:gridCol w="658368">
                  <a:extLst>
                    <a:ext uri="{9D8B030D-6E8A-4147-A177-3AD203B41FA5}">
                      <a16:colId xmlns:a16="http://schemas.microsoft.com/office/drawing/2014/main" val="119062604"/>
                    </a:ext>
                  </a:extLst>
                </a:gridCol>
                <a:gridCol w="658368">
                  <a:extLst>
                    <a:ext uri="{9D8B030D-6E8A-4147-A177-3AD203B41FA5}">
                      <a16:colId xmlns:a16="http://schemas.microsoft.com/office/drawing/2014/main" val="502718983"/>
                    </a:ext>
                  </a:extLst>
                </a:gridCol>
                <a:gridCol w="658368">
                  <a:extLst>
                    <a:ext uri="{9D8B030D-6E8A-4147-A177-3AD203B41FA5}">
                      <a16:colId xmlns:a16="http://schemas.microsoft.com/office/drawing/2014/main" val="3708678273"/>
                    </a:ext>
                  </a:extLst>
                </a:gridCol>
                <a:gridCol w="658368">
                  <a:extLst>
                    <a:ext uri="{9D8B030D-6E8A-4147-A177-3AD203B41FA5}">
                      <a16:colId xmlns:a16="http://schemas.microsoft.com/office/drawing/2014/main" val="2362018020"/>
                    </a:ext>
                  </a:extLst>
                </a:gridCol>
                <a:gridCol w="658368">
                  <a:extLst>
                    <a:ext uri="{9D8B030D-6E8A-4147-A177-3AD203B41FA5}">
                      <a16:colId xmlns:a16="http://schemas.microsoft.com/office/drawing/2014/main" val="2074954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76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- 2017-08-01 18:30:01</a:t>
                      </a:r>
                      <a:r>
                        <a:rPr kumimoji="0" lang="de-DE" sz="1000" b="0" i="0" u="none" strike="noStrike" kern="1200" cap="none" spc="0" normalizeH="0" baseline="0" noProof="0">
                          <a:ln>
                            <a:noFill/>
                          </a:ln>
                          <a:solidFill>
                            <a:prstClr val="black"/>
                          </a:solidFill>
                          <a:effectLst/>
                          <a:uLnTx/>
                          <a:uFillTx/>
                          <a:latin typeface="+mn-lt"/>
                          <a:ea typeface="+mn-ea"/>
                          <a:cs typeface="+mn-cs"/>
                        </a:rPr>
                        <a:t>
⛅️ Entspannt und schön auf Wolke 7 ⛅️
Wer mit seinem Partner etwas Besonderes erleben möchte, der sollte sich die  Körper- und Beautybehandlungen im Hotel Winzer genauer ansehen. Von der Hot-Chocolate-Massage bis zur karibischen Körperpackung ist vieles möglich...
 — Products shown: Winzer's Wellness Relaxtag.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474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- 2017-08-01 18:00:00</a:t>
                      </a:r>
                      <a:r>
                        <a:rPr kumimoji="0" lang="de-DE" sz="1000" b="0" i="0" u="none" strike="noStrike" kern="1200" cap="none" spc="0" normalizeH="0" baseline="0" noProof="0">
                          <a:ln>
                            <a:noFill/>
                          </a:ln>
                          <a:solidFill>
                            <a:prstClr val="black"/>
                          </a:solidFill>
                          <a:effectLst/>
                          <a:uLnTx/>
                          <a:uFillTx/>
                          <a:latin typeface="+mn-lt"/>
                          <a:ea typeface="+mn-ea"/>
                          <a:cs typeface="+mn-cs"/>
                        </a:rPr>
                        <a:t>
35 Grad?! ⛱️🌤️ Dann bietet unser Solepool mit integrierter Poolbar, die perfekte Abkühlung.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2257245"/>
                  </a:ext>
                </a:extLst>
              </a:tr>
            </a:tbl>
          </a:graphicData>
        </a:graphic>
      </p:graphicFrame>
      <p:sp>
        <p:nvSpPr>
          <p:cNvPr id="4" name="Text Placeholder 3">
            <a:extLst>
              <a:ext uri="{FF2B5EF4-FFF2-40B4-BE49-F238E27FC236}">
                <a16:creationId xmlns:a16="http://schemas.microsoft.com/office/drawing/2014/main" id="{6FDBCEA0-1F05-4C47-B219-B6952C8E659B}"/>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42060596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A543F-134F-4385-936D-409C452816F9}"/>
              </a:ext>
            </a:extLst>
          </p:cNvPr>
          <p:cNvSpPr>
            <a:spLocks noGrp="1"/>
          </p:cNvSpPr>
          <p:nvPr>
            <p:ph type="title"/>
          </p:nvPr>
        </p:nvSpPr>
        <p:spPr/>
        <p:txBody>
          <a:bodyPr/>
          <a:lstStyle/>
          <a:p>
            <a:r>
              <a:rPr lang="en-US"/>
              <a:t>Eigene Beiträge (Postings) + Reactions - 1 of 16</a:t>
            </a:r>
          </a:p>
        </p:txBody>
      </p:sp>
      <p:graphicFrame>
        <p:nvGraphicFramePr>
          <p:cNvPr id="5" name="Table Placeholder 4">
            <a:extLst>
              <a:ext uri="{FF2B5EF4-FFF2-40B4-BE49-F238E27FC236}">
                <a16:creationId xmlns:a16="http://schemas.microsoft.com/office/drawing/2014/main" id="{BEC63E08-8DA4-41F4-AB16-7BCF6C4104E5}"/>
              </a:ext>
            </a:extLst>
          </p:cNvPr>
          <p:cNvGraphicFramePr>
            <a:graphicFrameLocks noGrp="1"/>
          </p:cNvGraphicFramePr>
          <p:nvPr>
            <p:ph type="tbl" sz="quarter" idx="13"/>
            <p:extLst>
              <p:ext uri="{D42A27DB-BD31-4B8C-83A1-F6EECF244321}">
                <p14:modId xmlns:p14="http://schemas.microsoft.com/office/powerpoint/2010/main" val="763363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23786580"/>
                    </a:ext>
                  </a:extLst>
                </a:gridCol>
                <a:gridCol w="822960">
                  <a:extLst>
                    <a:ext uri="{9D8B030D-6E8A-4147-A177-3AD203B41FA5}">
                      <a16:colId xmlns:a16="http://schemas.microsoft.com/office/drawing/2014/main" val="1629326284"/>
                    </a:ext>
                  </a:extLst>
                </a:gridCol>
                <a:gridCol w="822960">
                  <a:extLst>
                    <a:ext uri="{9D8B030D-6E8A-4147-A177-3AD203B41FA5}">
                      <a16:colId xmlns:a16="http://schemas.microsoft.com/office/drawing/2014/main" val="4097918961"/>
                    </a:ext>
                  </a:extLst>
                </a:gridCol>
                <a:gridCol w="822960">
                  <a:extLst>
                    <a:ext uri="{9D8B030D-6E8A-4147-A177-3AD203B41FA5}">
                      <a16:colId xmlns:a16="http://schemas.microsoft.com/office/drawing/2014/main" val="1052635026"/>
                    </a:ext>
                  </a:extLst>
                </a:gridCol>
                <a:gridCol w="822960">
                  <a:extLst>
                    <a:ext uri="{9D8B030D-6E8A-4147-A177-3AD203B41FA5}">
                      <a16:colId xmlns:a16="http://schemas.microsoft.com/office/drawing/2014/main" val="2941259102"/>
                    </a:ext>
                  </a:extLst>
                </a:gridCol>
                <a:gridCol w="822960">
                  <a:extLst>
                    <a:ext uri="{9D8B030D-6E8A-4147-A177-3AD203B41FA5}">
                      <a16:colId xmlns:a16="http://schemas.microsoft.com/office/drawing/2014/main" val="55271592"/>
                    </a:ext>
                  </a:extLst>
                </a:gridCol>
                <a:gridCol w="822960">
                  <a:extLst>
                    <a:ext uri="{9D8B030D-6E8A-4147-A177-3AD203B41FA5}">
                      <a16:colId xmlns:a16="http://schemas.microsoft.com/office/drawing/2014/main" val="3382257789"/>
                    </a:ext>
                  </a:extLst>
                </a:gridCol>
                <a:gridCol w="822960">
                  <a:extLst>
                    <a:ext uri="{9D8B030D-6E8A-4147-A177-3AD203B41FA5}">
                      <a16:colId xmlns:a16="http://schemas.microsoft.com/office/drawing/2014/main" val="336950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19584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 - 2017-08-22 18:30:00</a:t>
                      </a:r>
                      <a:r>
                        <a:rPr kumimoji="0" lang="en-US" sz="1000" b="0" i="0" u="none" strike="noStrike" kern="1200" cap="none" spc="0" normalizeH="0" baseline="0" noProof="0">
                          <a:ln>
                            <a:noFill/>
                          </a:ln>
                          <a:solidFill>
                            <a:prstClr val="black"/>
                          </a:solidFill>
                          <a:effectLst/>
                          <a:uLnTx/>
                          <a:uFillTx/>
                          <a:latin typeface="+mn-lt"/>
                          <a:ea typeface="+mn-ea"/>
                          <a:cs typeface="+mn-cs"/>
                        </a:rPr>
                        <a:t>
☀️ 5 sonnige Highlights rund um den Attersee...
Der Attersee im Salzkammergut ist seit jeher ein Ort der Sehnsucht. Hier findet man Naturschönheiten, Ruhe, Klarheit, Kultur und Kulinarik. Alles was einen Urlaub ausmacht...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41985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- 2017-08-22 10:17:34</a:t>
                      </a:r>
                      <a:r>
                        <a:rPr kumimoji="0" lang="de-DE" sz="1000" b="0" i="0" u="none" strike="noStrike" kern="1200" cap="none" spc="0" normalizeH="0" baseline="0" noProof="0">
                          <a:ln>
                            <a:noFill/>
                          </a:ln>
                          <a:solidFill>
                            <a:prstClr val="black"/>
                          </a:solidFill>
                          <a:effectLst/>
                          <a:uLnTx/>
                          <a:uFillTx/>
                          <a:latin typeface="+mn-lt"/>
                          <a:ea typeface="+mn-ea"/>
                          <a:cs typeface="+mn-cs"/>
                        </a:rPr>
                        <a:t>
Wir haben einen kleine Fotogalerie für Euch zusammengestellt von unserem Fest in Weiß! 
Wir möchten uns auch herzlich bei der Oberösterreicherin und dem Fotografen Andreas Maringer bedanken. 😉
Weitere Fotos findet ihr hier: http://www.dieoberoesterreicherin.at/fotogalerie/fotos/?id=3577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06660646"/>
                  </a:ext>
                </a:extLst>
              </a:tr>
            </a:tbl>
          </a:graphicData>
        </a:graphic>
      </p:graphicFrame>
      <p:sp>
        <p:nvSpPr>
          <p:cNvPr id="4" name="Text Placeholder 3">
            <a:extLst>
              <a:ext uri="{FF2B5EF4-FFF2-40B4-BE49-F238E27FC236}">
                <a16:creationId xmlns:a16="http://schemas.microsoft.com/office/drawing/2014/main" id="{697DA13A-84E7-43F3-B87B-1416CFC9BE84}"/>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143347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2983B-B5CC-4985-9A4E-376D4CE5D2C9}"/>
              </a:ext>
            </a:extLst>
          </p:cNvPr>
          <p:cNvSpPr>
            <a:spLocks noGrp="1"/>
          </p:cNvSpPr>
          <p:nvPr>
            <p:ph type="title"/>
          </p:nvPr>
        </p:nvSpPr>
        <p:spPr/>
        <p:txBody>
          <a:bodyPr/>
          <a:lstStyle/>
          <a:p>
            <a:r>
              <a:rPr lang="en-US"/>
              <a:t>Eigene Beiträge (Postings) + Reactions - 2 of 16</a:t>
            </a:r>
          </a:p>
        </p:txBody>
      </p:sp>
      <p:graphicFrame>
        <p:nvGraphicFramePr>
          <p:cNvPr id="5" name="Table Placeholder 4">
            <a:extLst>
              <a:ext uri="{FF2B5EF4-FFF2-40B4-BE49-F238E27FC236}">
                <a16:creationId xmlns:a16="http://schemas.microsoft.com/office/drawing/2014/main" id="{B7E5291A-8AF6-42A7-BD4D-4CD39029AF73}"/>
              </a:ext>
            </a:extLst>
          </p:cNvPr>
          <p:cNvGraphicFramePr>
            <a:graphicFrameLocks noGrp="1"/>
          </p:cNvGraphicFramePr>
          <p:nvPr>
            <p:ph type="tbl" sz="quarter" idx="13"/>
            <p:extLst>
              <p:ext uri="{D42A27DB-BD31-4B8C-83A1-F6EECF244321}">
                <p14:modId xmlns:p14="http://schemas.microsoft.com/office/powerpoint/2010/main" val="860883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28725739"/>
                    </a:ext>
                  </a:extLst>
                </a:gridCol>
                <a:gridCol w="822960">
                  <a:extLst>
                    <a:ext uri="{9D8B030D-6E8A-4147-A177-3AD203B41FA5}">
                      <a16:colId xmlns:a16="http://schemas.microsoft.com/office/drawing/2014/main" val="2816325229"/>
                    </a:ext>
                  </a:extLst>
                </a:gridCol>
                <a:gridCol w="822960">
                  <a:extLst>
                    <a:ext uri="{9D8B030D-6E8A-4147-A177-3AD203B41FA5}">
                      <a16:colId xmlns:a16="http://schemas.microsoft.com/office/drawing/2014/main" val="3624099197"/>
                    </a:ext>
                  </a:extLst>
                </a:gridCol>
                <a:gridCol w="822960">
                  <a:extLst>
                    <a:ext uri="{9D8B030D-6E8A-4147-A177-3AD203B41FA5}">
                      <a16:colId xmlns:a16="http://schemas.microsoft.com/office/drawing/2014/main" val="4033506391"/>
                    </a:ext>
                  </a:extLst>
                </a:gridCol>
                <a:gridCol w="822960">
                  <a:extLst>
                    <a:ext uri="{9D8B030D-6E8A-4147-A177-3AD203B41FA5}">
                      <a16:colId xmlns:a16="http://schemas.microsoft.com/office/drawing/2014/main" val="89186528"/>
                    </a:ext>
                  </a:extLst>
                </a:gridCol>
                <a:gridCol w="822960">
                  <a:extLst>
                    <a:ext uri="{9D8B030D-6E8A-4147-A177-3AD203B41FA5}">
                      <a16:colId xmlns:a16="http://schemas.microsoft.com/office/drawing/2014/main" val="3029865343"/>
                    </a:ext>
                  </a:extLst>
                </a:gridCol>
                <a:gridCol w="822960">
                  <a:extLst>
                    <a:ext uri="{9D8B030D-6E8A-4147-A177-3AD203B41FA5}">
                      <a16:colId xmlns:a16="http://schemas.microsoft.com/office/drawing/2014/main" val="2972178874"/>
                    </a:ext>
                  </a:extLst>
                </a:gridCol>
                <a:gridCol w="822960">
                  <a:extLst>
                    <a:ext uri="{9D8B030D-6E8A-4147-A177-3AD203B41FA5}">
                      <a16:colId xmlns:a16="http://schemas.microsoft.com/office/drawing/2014/main" val="1841017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97325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- 2017-08-18 10:00:01</a:t>
                      </a:r>
                      <a:r>
                        <a:rPr kumimoji="0" lang="de-DE" sz="1000" b="0" i="0" u="none" strike="noStrike" kern="1200" cap="none" spc="0" normalizeH="0" baseline="0" noProof="0">
                          <a:ln>
                            <a:noFill/>
                          </a:ln>
                          <a:solidFill>
                            <a:prstClr val="black"/>
                          </a:solidFill>
                          <a:effectLst/>
                          <a:uLnTx/>
                          <a:uFillTx/>
                          <a:latin typeface="+mn-lt"/>
                          <a:ea typeface="+mn-ea"/>
                          <a:cs typeface="+mn-cs"/>
                        </a:rPr>
                        <a:t>
Unser Künstler Max arbeitet fleißig an der "Verschönerung" der Garagendecks!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81078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- 2017-08-16 18:30:00</a:t>
                      </a:r>
                      <a:r>
                        <a:rPr kumimoji="0" lang="de-DE" sz="1000" b="0" i="0" u="none" strike="noStrike" kern="1200" cap="none" spc="0" normalizeH="0" baseline="0" noProof="0">
                          <a:ln>
                            <a:noFill/>
                          </a:ln>
                          <a:solidFill>
                            <a:prstClr val="black"/>
                          </a:solidFill>
                          <a:effectLst/>
                          <a:uLnTx/>
                          <a:uFillTx/>
                          <a:latin typeface="+mn-lt"/>
                          <a:ea typeface="+mn-ea"/>
                          <a:cs typeface="+mn-cs"/>
                        </a:rPr>
                        <a:t>
Spürst Du die "Schmatzerlinge" im Bauch? :-)
Winzer´s Kulinarik sorgt für Glücksgefühle im Herzen und am Gaumen. So werden unsere Gäste mit Wellness, Romantik und gutem Essen verwöhnt. Ein ganzheitliches Erlebnis für alle Sinne...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10491253"/>
                  </a:ext>
                </a:extLst>
              </a:tr>
            </a:tbl>
          </a:graphicData>
        </a:graphic>
      </p:graphicFrame>
      <p:sp>
        <p:nvSpPr>
          <p:cNvPr id="4" name="Text Placeholder 3">
            <a:extLst>
              <a:ext uri="{FF2B5EF4-FFF2-40B4-BE49-F238E27FC236}">
                <a16:creationId xmlns:a16="http://schemas.microsoft.com/office/drawing/2014/main" id="{AEB7FA7F-3886-4679-A486-46EC04695153}"/>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16104050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F28D1-E04B-4004-B0F6-3697ED7B8CD6}"/>
              </a:ext>
            </a:extLst>
          </p:cNvPr>
          <p:cNvSpPr>
            <a:spLocks noGrp="1"/>
          </p:cNvSpPr>
          <p:nvPr>
            <p:ph type="title"/>
          </p:nvPr>
        </p:nvSpPr>
        <p:spPr/>
        <p:txBody>
          <a:bodyPr/>
          <a:lstStyle/>
          <a:p>
            <a:r>
              <a:rPr lang="en-US"/>
              <a:t>Eigene Beiträge (Postings) + Reactions - 3 of 16</a:t>
            </a:r>
          </a:p>
        </p:txBody>
      </p:sp>
      <p:graphicFrame>
        <p:nvGraphicFramePr>
          <p:cNvPr id="5" name="Table Placeholder 4">
            <a:extLst>
              <a:ext uri="{FF2B5EF4-FFF2-40B4-BE49-F238E27FC236}">
                <a16:creationId xmlns:a16="http://schemas.microsoft.com/office/drawing/2014/main" id="{0A6ED931-A230-4679-9DD5-C13253FB39F4}"/>
              </a:ext>
            </a:extLst>
          </p:cNvPr>
          <p:cNvGraphicFramePr>
            <a:graphicFrameLocks noGrp="1"/>
          </p:cNvGraphicFramePr>
          <p:nvPr>
            <p:ph type="tbl" sz="quarter" idx="13"/>
            <p:extLst>
              <p:ext uri="{D42A27DB-BD31-4B8C-83A1-F6EECF244321}">
                <p14:modId xmlns:p14="http://schemas.microsoft.com/office/powerpoint/2010/main" val="2529563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39245093"/>
                    </a:ext>
                  </a:extLst>
                </a:gridCol>
                <a:gridCol w="822960">
                  <a:extLst>
                    <a:ext uri="{9D8B030D-6E8A-4147-A177-3AD203B41FA5}">
                      <a16:colId xmlns:a16="http://schemas.microsoft.com/office/drawing/2014/main" val="119212542"/>
                    </a:ext>
                  </a:extLst>
                </a:gridCol>
                <a:gridCol w="822960">
                  <a:extLst>
                    <a:ext uri="{9D8B030D-6E8A-4147-A177-3AD203B41FA5}">
                      <a16:colId xmlns:a16="http://schemas.microsoft.com/office/drawing/2014/main" val="1363696151"/>
                    </a:ext>
                  </a:extLst>
                </a:gridCol>
                <a:gridCol w="822960">
                  <a:extLst>
                    <a:ext uri="{9D8B030D-6E8A-4147-A177-3AD203B41FA5}">
                      <a16:colId xmlns:a16="http://schemas.microsoft.com/office/drawing/2014/main" val="478684929"/>
                    </a:ext>
                  </a:extLst>
                </a:gridCol>
                <a:gridCol w="822960">
                  <a:extLst>
                    <a:ext uri="{9D8B030D-6E8A-4147-A177-3AD203B41FA5}">
                      <a16:colId xmlns:a16="http://schemas.microsoft.com/office/drawing/2014/main" val="1917118550"/>
                    </a:ext>
                  </a:extLst>
                </a:gridCol>
                <a:gridCol w="822960">
                  <a:extLst>
                    <a:ext uri="{9D8B030D-6E8A-4147-A177-3AD203B41FA5}">
                      <a16:colId xmlns:a16="http://schemas.microsoft.com/office/drawing/2014/main" val="1240471113"/>
                    </a:ext>
                  </a:extLst>
                </a:gridCol>
                <a:gridCol w="822960">
                  <a:extLst>
                    <a:ext uri="{9D8B030D-6E8A-4147-A177-3AD203B41FA5}">
                      <a16:colId xmlns:a16="http://schemas.microsoft.com/office/drawing/2014/main" val="120599005"/>
                    </a:ext>
                  </a:extLst>
                </a:gridCol>
                <a:gridCol w="822960">
                  <a:extLst>
                    <a:ext uri="{9D8B030D-6E8A-4147-A177-3AD203B41FA5}">
                      <a16:colId xmlns:a16="http://schemas.microsoft.com/office/drawing/2014/main" val="2743712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99491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- 2017-08-15 13:26:16</a:t>
                      </a:r>
                      <a:r>
                        <a:rPr kumimoji="0" lang="de-DE" sz="1000" b="0" i="0" u="none" strike="noStrike" kern="1200" cap="none" spc="0" normalizeH="0" baseline="0" noProof="0">
                          <a:ln>
                            <a:noFill/>
                          </a:ln>
                          <a:solidFill>
                            <a:prstClr val="black"/>
                          </a:solidFill>
                          <a:effectLst/>
                          <a:uLnTx/>
                          <a:uFillTx/>
                          <a:latin typeface="+mn-lt"/>
                          <a:ea typeface="+mn-ea"/>
                          <a:cs typeface="+mn-cs"/>
                        </a:rPr>
                        <a:t>
Werte Freunde,
Werte Gäste,
Liebe Kollegen!
📢📢📢📢
Die Sommersaison findet langsam ihr Ende und wir müssen uns leider von dem einen oder anderen Mitarbeiter und Praktikanten verabschieden. Die Ferien sind zu Ende und die meisten bereiten sich wieder auf die Schule vor oder haben bereits eine feste Stelle in einer Wintersport Destination.
Deshalb treten wir heute mit einer Bitte an euch heran.
Um unsere Team wieder voll zu besetzen suchen wir für die folgenden Stellen neue Mitarbeiter:
👉 Chef de Rang
👉 Commis de Rang
👉 Kellner ohne Inkasso
👉 Rezeptionsmitarbeiter/in
👉 Reservierungsmitarbeiter/in
👉 Reinigungskraft (Houskeeping)
Wir bieten neben einigen Hotelinternen Ermäßigungen auch regelmäßig Weiterbildungen und Aufstiegsmöglicheiten.
Alle Stellen können Vollzeit und Teilzeit besetzt werden und sind sowohl als Jahresstellen als auch als Saisonstellen zu haben.
Die Bezahlung beginnt mit dem vorgesehenen Kollektivlohn und wird anhand von Leistung und Erfahrung angepasst....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37793507"/>
                  </a:ext>
                </a:extLst>
              </a:tr>
            </a:tbl>
          </a:graphicData>
        </a:graphic>
      </p:graphicFrame>
      <p:sp>
        <p:nvSpPr>
          <p:cNvPr id="4" name="Text Placeholder 3">
            <a:extLst>
              <a:ext uri="{FF2B5EF4-FFF2-40B4-BE49-F238E27FC236}">
                <a16:creationId xmlns:a16="http://schemas.microsoft.com/office/drawing/2014/main" id="{EA2DADA3-03B1-46E4-AF20-C21E6AB6AE28}"/>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2357825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038ED-975D-4F81-9189-DAB55C9999D4}"/>
              </a:ext>
            </a:extLst>
          </p:cNvPr>
          <p:cNvSpPr>
            <a:spLocks noGrp="1"/>
          </p:cNvSpPr>
          <p:nvPr>
            <p:ph type="title"/>
          </p:nvPr>
        </p:nvSpPr>
        <p:spPr/>
        <p:txBody>
          <a:bodyPr/>
          <a:lstStyle/>
          <a:p>
            <a:r>
              <a:rPr lang="en-US"/>
              <a:t>Eigene Beiträge (Postings) + Reactions - 4 of 16</a:t>
            </a:r>
          </a:p>
        </p:txBody>
      </p:sp>
      <p:graphicFrame>
        <p:nvGraphicFramePr>
          <p:cNvPr id="5" name="Table Placeholder 4">
            <a:extLst>
              <a:ext uri="{FF2B5EF4-FFF2-40B4-BE49-F238E27FC236}">
                <a16:creationId xmlns:a16="http://schemas.microsoft.com/office/drawing/2014/main" id="{E24A5DF5-CD34-4276-8D96-6885D1824EF4}"/>
              </a:ext>
            </a:extLst>
          </p:cNvPr>
          <p:cNvGraphicFramePr>
            <a:graphicFrameLocks noGrp="1"/>
          </p:cNvGraphicFramePr>
          <p:nvPr>
            <p:ph type="tbl" sz="quarter" idx="13"/>
            <p:extLst>
              <p:ext uri="{D42A27DB-BD31-4B8C-83A1-F6EECF244321}">
                <p14:modId xmlns:p14="http://schemas.microsoft.com/office/powerpoint/2010/main" val="2344189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05804259"/>
                    </a:ext>
                  </a:extLst>
                </a:gridCol>
                <a:gridCol w="822960">
                  <a:extLst>
                    <a:ext uri="{9D8B030D-6E8A-4147-A177-3AD203B41FA5}">
                      <a16:colId xmlns:a16="http://schemas.microsoft.com/office/drawing/2014/main" val="3438380190"/>
                    </a:ext>
                  </a:extLst>
                </a:gridCol>
                <a:gridCol w="822960">
                  <a:extLst>
                    <a:ext uri="{9D8B030D-6E8A-4147-A177-3AD203B41FA5}">
                      <a16:colId xmlns:a16="http://schemas.microsoft.com/office/drawing/2014/main" val="436434916"/>
                    </a:ext>
                  </a:extLst>
                </a:gridCol>
                <a:gridCol w="822960">
                  <a:extLst>
                    <a:ext uri="{9D8B030D-6E8A-4147-A177-3AD203B41FA5}">
                      <a16:colId xmlns:a16="http://schemas.microsoft.com/office/drawing/2014/main" val="1872360385"/>
                    </a:ext>
                  </a:extLst>
                </a:gridCol>
                <a:gridCol w="822960">
                  <a:extLst>
                    <a:ext uri="{9D8B030D-6E8A-4147-A177-3AD203B41FA5}">
                      <a16:colId xmlns:a16="http://schemas.microsoft.com/office/drawing/2014/main" val="2834805230"/>
                    </a:ext>
                  </a:extLst>
                </a:gridCol>
                <a:gridCol w="822960">
                  <a:extLst>
                    <a:ext uri="{9D8B030D-6E8A-4147-A177-3AD203B41FA5}">
                      <a16:colId xmlns:a16="http://schemas.microsoft.com/office/drawing/2014/main" val="279767774"/>
                    </a:ext>
                  </a:extLst>
                </a:gridCol>
                <a:gridCol w="822960">
                  <a:extLst>
                    <a:ext uri="{9D8B030D-6E8A-4147-A177-3AD203B41FA5}">
                      <a16:colId xmlns:a16="http://schemas.microsoft.com/office/drawing/2014/main" val="3548197764"/>
                    </a:ext>
                  </a:extLst>
                </a:gridCol>
                <a:gridCol w="822960">
                  <a:extLst>
                    <a:ext uri="{9D8B030D-6E8A-4147-A177-3AD203B41FA5}">
                      <a16:colId xmlns:a16="http://schemas.microsoft.com/office/drawing/2014/main" val="2646942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07807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- 2017-08-15 09:30:00</a:t>
                      </a:r>
                      <a:r>
                        <a:rPr kumimoji="0" lang="de-DE" sz="1000" b="0" i="0" u="none" strike="noStrike" kern="1200" cap="none" spc="0" normalizeH="0" baseline="0" noProof="0">
                          <a:ln>
                            <a:noFill/>
                          </a:ln>
                          <a:solidFill>
                            <a:prstClr val="black"/>
                          </a:solidFill>
                          <a:effectLst/>
                          <a:uLnTx/>
                          <a:uFillTx/>
                          <a:latin typeface="+mn-lt"/>
                          <a:ea typeface="+mn-ea"/>
                          <a:cs typeface="+mn-cs"/>
                        </a:rPr>
                        <a:t>
Liebe Freunde, wir wünschen Euch einen wundervollen Feiertag :-)
Nicht vergessen: Am kommenden Samstag, 19.08.2017 feiern wir unsere Weiße Nacht im Hotel Winzer!
Wir freuen uns natürlich sehr darüber, wenn Ihr mit uns gemeinsam feiert :-)
Weitere Infos findet Ihr hier: https://goo.gl/PXwJ2C
 — Products shown: Sweet Dreams.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69040179"/>
                  </a:ext>
                </a:extLst>
              </a:tr>
            </a:tbl>
          </a:graphicData>
        </a:graphic>
      </p:graphicFrame>
      <p:sp>
        <p:nvSpPr>
          <p:cNvPr id="4" name="Text Placeholder 3">
            <a:extLst>
              <a:ext uri="{FF2B5EF4-FFF2-40B4-BE49-F238E27FC236}">
                <a16:creationId xmlns:a16="http://schemas.microsoft.com/office/drawing/2014/main" id="{65AFC202-EE9A-42C8-86AC-2FE2DFE30712}"/>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529303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9D5E2-3377-49ED-A24F-DD5DB850F5BA}"/>
              </a:ext>
            </a:extLst>
          </p:cNvPr>
          <p:cNvSpPr>
            <a:spLocks noGrp="1"/>
          </p:cNvSpPr>
          <p:nvPr>
            <p:ph type="title"/>
          </p:nvPr>
        </p:nvSpPr>
        <p:spPr/>
        <p:txBody>
          <a:bodyPr/>
          <a:lstStyle/>
          <a:p>
            <a:r>
              <a:rPr lang="en-US"/>
              <a:t>Eigene Beiträge (Postings) + Reactions - 5 of 16</a:t>
            </a:r>
          </a:p>
        </p:txBody>
      </p:sp>
      <p:graphicFrame>
        <p:nvGraphicFramePr>
          <p:cNvPr id="5" name="Table Placeholder 4">
            <a:extLst>
              <a:ext uri="{FF2B5EF4-FFF2-40B4-BE49-F238E27FC236}">
                <a16:creationId xmlns:a16="http://schemas.microsoft.com/office/drawing/2014/main" id="{F23A3C1B-DC4C-4C4D-B8C2-B3985ED7EC95}"/>
              </a:ext>
            </a:extLst>
          </p:cNvPr>
          <p:cNvGraphicFramePr>
            <a:graphicFrameLocks noGrp="1"/>
          </p:cNvGraphicFramePr>
          <p:nvPr>
            <p:ph type="tbl" sz="quarter" idx="13"/>
            <p:extLst>
              <p:ext uri="{D42A27DB-BD31-4B8C-83A1-F6EECF244321}">
                <p14:modId xmlns:p14="http://schemas.microsoft.com/office/powerpoint/2010/main" val="681700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54275980"/>
                    </a:ext>
                  </a:extLst>
                </a:gridCol>
                <a:gridCol w="822960">
                  <a:extLst>
                    <a:ext uri="{9D8B030D-6E8A-4147-A177-3AD203B41FA5}">
                      <a16:colId xmlns:a16="http://schemas.microsoft.com/office/drawing/2014/main" val="609580919"/>
                    </a:ext>
                  </a:extLst>
                </a:gridCol>
                <a:gridCol w="822960">
                  <a:extLst>
                    <a:ext uri="{9D8B030D-6E8A-4147-A177-3AD203B41FA5}">
                      <a16:colId xmlns:a16="http://schemas.microsoft.com/office/drawing/2014/main" val="1152658091"/>
                    </a:ext>
                  </a:extLst>
                </a:gridCol>
                <a:gridCol w="822960">
                  <a:extLst>
                    <a:ext uri="{9D8B030D-6E8A-4147-A177-3AD203B41FA5}">
                      <a16:colId xmlns:a16="http://schemas.microsoft.com/office/drawing/2014/main" val="576762418"/>
                    </a:ext>
                  </a:extLst>
                </a:gridCol>
                <a:gridCol w="822960">
                  <a:extLst>
                    <a:ext uri="{9D8B030D-6E8A-4147-A177-3AD203B41FA5}">
                      <a16:colId xmlns:a16="http://schemas.microsoft.com/office/drawing/2014/main" val="2745701801"/>
                    </a:ext>
                  </a:extLst>
                </a:gridCol>
                <a:gridCol w="822960">
                  <a:extLst>
                    <a:ext uri="{9D8B030D-6E8A-4147-A177-3AD203B41FA5}">
                      <a16:colId xmlns:a16="http://schemas.microsoft.com/office/drawing/2014/main" val="935517465"/>
                    </a:ext>
                  </a:extLst>
                </a:gridCol>
                <a:gridCol w="822960">
                  <a:extLst>
                    <a:ext uri="{9D8B030D-6E8A-4147-A177-3AD203B41FA5}">
                      <a16:colId xmlns:a16="http://schemas.microsoft.com/office/drawing/2014/main" val="3957752149"/>
                    </a:ext>
                  </a:extLst>
                </a:gridCol>
                <a:gridCol w="822960">
                  <a:extLst>
                    <a:ext uri="{9D8B030D-6E8A-4147-A177-3AD203B41FA5}">
                      <a16:colId xmlns:a16="http://schemas.microsoft.com/office/drawing/2014/main" val="3841571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3742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- 2017-08-14 19:30:01</a:t>
                      </a:r>
                      <a:r>
                        <a:rPr kumimoji="0" lang="de-DE" sz="1000" b="0" i="0" u="none" strike="noStrike" kern="1200" cap="none" spc="0" normalizeH="0" baseline="0" noProof="0">
                          <a:ln>
                            <a:noFill/>
                          </a:ln>
                          <a:solidFill>
                            <a:prstClr val="black"/>
                          </a:solidFill>
                          <a:effectLst/>
                          <a:uLnTx/>
                          <a:uFillTx/>
                          <a:latin typeface="+mn-lt"/>
                          <a:ea typeface="+mn-ea"/>
                          <a:cs typeface="+mn-cs"/>
                        </a:rPr>
                        <a:t>
Nun kommt das große Finale, wir präsentieren Euch Heute das Dessert und somit das letzte Gericht aus unserer Reihe "aphrodisierende Gerichte - eine Verführung zum Genuss".😊
&gt;&gt; Biscuitroulade gefüllt mit Preiselbeermarmelade dazu Pistaziensauce, Eierlikörschaum und Schokoerdbeere  &lt;&lt;
Wir hoffen, dass wir Euch mit unseren "Sinne - Gerichten" inspirieren konnten. Liebe geht ja bekanntlich durch den Magen!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54790834"/>
                  </a:ext>
                </a:extLst>
              </a:tr>
            </a:tbl>
          </a:graphicData>
        </a:graphic>
      </p:graphicFrame>
      <p:sp>
        <p:nvSpPr>
          <p:cNvPr id="4" name="Text Placeholder 3">
            <a:extLst>
              <a:ext uri="{FF2B5EF4-FFF2-40B4-BE49-F238E27FC236}">
                <a16:creationId xmlns:a16="http://schemas.microsoft.com/office/drawing/2014/main" id="{C4AC1F26-77AE-4F25-981C-0861D4C317C2}"/>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1653425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44F28-DC1B-4725-81A4-B0A6DE13701D}"/>
              </a:ext>
            </a:extLst>
          </p:cNvPr>
          <p:cNvSpPr>
            <a:spLocks noGrp="1"/>
          </p:cNvSpPr>
          <p:nvPr>
            <p:ph type="title"/>
          </p:nvPr>
        </p:nvSpPr>
        <p:spPr/>
        <p:txBody>
          <a:bodyPr/>
          <a:lstStyle/>
          <a:p>
            <a:r>
              <a:rPr lang="en-US"/>
              <a:t>Eigene Beiträge (Postings) + Reactions - 6 of 16</a:t>
            </a:r>
          </a:p>
        </p:txBody>
      </p:sp>
      <p:graphicFrame>
        <p:nvGraphicFramePr>
          <p:cNvPr id="5" name="Table Placeholder 4">
            <a:extLst>
              <a:ext uri="{FF2B5EF4-FFF2-40B4-BE49-F238E27FC236}">
                <a16:creationId xmlns:a16="http://schemas.microsoft.com/office/drawing/2014/main" id="{4D7840A3-E019-43CE-93AF-FF89553AA0B1}"/>
              </a:ext>
            </a:extLst>
          </p:cNvPr>
          <p:cNvGraphicFramePr>
            <a:graphicFrameLocks noGrp="1"/>
          </p:cNvGraphicFramePr>
          <p:nvPr>
            <p:ph type="tbl" sz="quarter" idx="13"/>
            <p:extLst>
              <p:ext uri="{D42A27DB-BD31-4B8C-83A1-F6EECF244321}">
                <p14:modId xmlns:p14="http://schemas.microsoft.com/office/powerpoint/2010/main" val="2917765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4414613"/>
                    </a:ext>
                  </a:extLst>
                </a:gridCol>
                <a:gridCol w="822960">
                  <a:extLst>
                    <a:ext uri="{9D8B030D-6E8A-4147-A177-3AD203B41FA5}">
                      <a16:colId xmlns:a16="http://schemas.microsoft.com/office/drawing/2014/main" val="4138597702"/>
                    </a:ext>
                  </a:extLst>
                </a:gridCol>
                <a:gridCol w="822960">
                  <a:extLst>
                    <a:ext uri="{9D8B030D-6E8A-4147-A177-3AD203B41FA5}">
                      <a16:colId xmlns:a16="http://schemas.microsoft.com/office/drawing/2014/main" val="1563456362"/>
                    </a:ext>
                  </a:extLst>
                </a:gridCol>
                <a:gridCol w="822960">
                  <a:extLst>
                    <a:ext uri="{9D8B030D-6E8A-4147-A177-3AD203B41FA5}">
                      <a16:colId xmlns:a16="http://schemas.microsoft.com/office/drawing/2014/main" val="1064606833"/>
                    </a:ext>
                  </a:extLst>
                </a:gridCol>
                <a:gridCol w="822960">
                  <a:extLst>
                    <a:ext uri="{9D8B030D-6E8A-4147-A177-3AD203B41FA5}">
                      <a16:colId xmlns:a16="http://schemas.microsoft.com/office/drawing/2014/main" val="2996525628"/>
                    </a:ext>
                  </a:extLst>
                </a:gridCol>
                <a:gridCol w="822960">
                  <a:extLst>
                    <a:ext uri="{9D8B030D-6E8A-4147-A177-3AD203B41FA5}">
                      <a16:colId xmlns:a16="http://schemas.microsoft.com/office/drawing/2014/main" val="1288591506"/>
                    </a:ext>
                  </a:extLst>
                </a:gridCol>
                <a:gridCol w="822960">
                  <a:extLst>
                    <a:ext uri="{9D8B030D-6E8A-4147-A177-3AD203B41FA5}">
                      <a16:colId xmlns:a16="http://schemas.microsoft.com/office/drawing/2014/main" val="1300892622"/>
                    </a:ext>
                  </a:extLst>
                </a:gridCol>
                <a:gridCol w="822960">
                  <a:extLst>
                    <a:ext uri="{9D8B030D-6E8A-4147-A177-3AD203B41FA5}">
                      <a16:colId xmlns:a16="http://schemas.microsoft.com/office/drawing/2014/main" val="4193780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79965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- 2017-08-12 20:00:01</a:t>
                      </a:r>
                      <a:r>
                        <a:rPr kumimoji="0" lang="de-DE" sz="1000" b="0" i="0" u="none" strike="noStrike" kern="1200" cap="none" spc="0" normalizeH="0" baseline="0" noProof="0">
                          <a:ln>
                            <a:noFill/>
                          </a:ln>
                          <a:solidFill>
                            <a:prstClr val="black"/>
                          </a:solidFill>
                          <a:effectLst/>
                          <a:uLnTx/>
                          <a:uFillTx/>
                          <a:latin typeface="+mn-lt"/>
                          <a:ea typeface="+mn-ea"/>
                          <a:cs typeface="+mn-cs"/>
                        </a:rPr>
                        <a:t>
Heute zeigen wir Euch das dritte Gericht aus der Reihe "Aphrodisierende Gerichte - eine Verführung zum Genuss".
Für den Hauptgang haben sich unsere Köche richtig ins Zeug gelegt. 
&gt;&gt; Forellenfilet an der Hautseite knusprig gebraten dazu Risotto mit Weißwein  
und Parmesannote sautiertem Kürbisgemüse  
Tomaten Chili Pesto &lt;&lt;
(Morgen präsentieren wir Euch dann den letzten Gang unseres "Sinne - Menüs")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96051582"/>
                  </a:ext>
                </a:extLst>
              </a:tr>
            </a:tbl>
          </a:graphicData>
        </a:graphic>
      </p:graphicFrame>
      <p:sp>
        <p:nvSpPr>
          <p:cNvPr id="4" name="Text Placeholder 3">
            <a:extLst>
              <a:ext uri="{FF2B5EF4-FFF2-40B4-BE49-F238E27FC236}">
                <a16:creationId xmlns:a16="http://schemas.microsoft.com/office/drawing/2014/main" id="{40FA6739-3BFF-465F-9AEB-F0E0A9CD9C80}"/>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1966953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1E925-CB70-4960-A31E-6CC53D16A486}"/>
              </a:ext>
            </a:extLst>
          </p:cNvPr>
          <p:cNvSpPr>
            <a:spLocks noGrp="1"/>
          </p:cNvSpPr>
          <p:nvPr>
            <p:ph type="title"/>
          </p:nvPr>
        </p:nvSpPr>
        <p:spPr/>
        <p:txBody>
          <a:bodyPr/>
          <a:lstStyle/>
          <a:p>
            <a:r>
              <a:rPr lang="en-US"/>
              <a:t>Eigene Beiträge (Postings) + Reactions - 7 of 16</a:t>
            </a:r>
          </a:p>
        </p:txBody>
      </p:sp>
      <p:graphicFrame>
        <p:nvGraphicFramePr>
          <p:cNvPr id="5" name="Table Placeholder 4">
            <a:extLst>
              <a:ext uri="{FF2B5EF4-FFF2-40B4-BE49-F238E27FC236}">
                <a16:creationId xmlns:a16="http://schemas.microsoft.com/office/drawing/2014/main" id="{6583F9AF-3C86-44AF-A8DC-6EDDE3027F24}"/>
              </a:ext>
            </a:extLst>
          </p:cNvPr>
          <p:cNvGraphicFramePr>
            <a:graphicFrameLocks noGrp="1"/>
          </p:cNvGraphicFramePr>
          <p:nvPr>
            <p:ph type="tbl" sz="quarter" idx="13"/>
            <p:extLst>
              <p:ext uri="{D42A27DB-BD31-4B8C-83A1-F6EECF244321}">
                <p14:modId xmlns:p14="http://schemas.microsoft.com/office/powerpoint/2010/main" val="3741218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25834755"/>
                    </a:ext>
                  </a:extLst>
                </a:gridCol>
                <a:gridCol w="822960">
                  <a:extLst>
                    <a:ext uri="{9D8B030D-6E8A-4147-A177-3AD203B41FA5}">
                      <a16:colId xmlns:a16="http://schemas.microsoft.com/office/drawing/2014/main" val="2300815318"/>
                    </a:ext>
                  </a:extLst>
                </a:gridCol>
                <a:gridCol w="822960">
                  <a:extLst>
                    <a:ext uri="{9D8B030D-6E8A-4147-A177-3AD203B41FA5}">
                      <a16:colId xmlns:a16="http://schemas.microsoft.com/office/drawing/2014/main" val="1976252049"/>
                    </a:ext>
                  </a:extLst>
                </a:gridCol>
                <a:gridCol w="822960">
                  <a:extLst>
                    <a:ext uri="{9D8B030D-6E8A-4147-A177-3AD203B41FA5}">
                      <a16:colId xmlns:a16="http://schemas.microsoft.com/office/drawing/2014/main" val="3384432752"/>
                    </a:ext>
                  </a:extLst>
                </a:gridCol>
                <a:gridCol w="822960">
                  <a:extLst>
                    <a:ext uri="{9D8B030D-6E8A-4147-A177-3AD203B41FA5}">
                      <a16:colId xmlns:a16="http://schemas.microsoft.com/office/drawing/2014/main" val="3295022485"/>
                    </a:ext>
                  </a:extLst>
                </a:gridCol>
                <a:gridCol w="822960">
                  <a:extLst>
                    <a:ext uri="{9D8B030D-6E8A-4147-A177-3AD203B41FA5}">
                      <a16:colId xmlns:a16="http://schemas.microsoft.com/office/drawing/2014/main" val="1927277594"/>
                    </a:ext>
                  </a:extLst>
                </a:gridCol>
                <a:gridCol w="822960">
                  <a:extLst>
                    <a:ext uri="{9D8B030D-6E8A-4147-A177-3AD203B41FA5}">
                      <a16:colId xmlns:a16="http://schemas.microsoft.com/office/drawing/2014/main" val="2017079854"/>
                    </a:ext>
                  </a:extLst>
                </a:gridCol>
                <a:gridCol w="822960">
                  <a:extLst>
                    <a:ext uri="{9D8B030D-6E8A-4147-A177-3AD203B41FA5}">
                      <a16:colId xmlns:a16="http://schemas.microsoft.com/office/drawing/2014/main" val="3086892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26113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- 2017-08-11 19:30:01</a:t>
                      </a:r>
                      <a:r>
                        <a:rPr kumimoji="0" lang="de-DE" sz="1000" b="0" i="0" u="none" strike="noStrike" kern="1200" cap="none" spc="0" normalizeH="0" baseline="0" noProof="0">
                          <a:ln>
                            <a:noFill/>
                          </a:ln>
                          <a:solidFill>
                            <a:prstClr val="black"/>
                          </a:solidFill>
                          <a:effectLst/>
                          <a:uLnTx/>
                          <a:uFillTx/>
                          <a:latin typeface="+mn-lt"/>
                          <a:ea typeface="+mn-ea"/>
                          <a:cs typeface="+mn-cs"/>
                        </a:rPr>
                        <a:t>
Wir präsentieren euch nun das zweite Gericht aus unserer Reihe "aphrodisierende Gerichte - eine Verführung zum Genuss".
Auch heute haben sich unsere Köche etwas Besonderes für euch überlegt. 👨‍🍳
&gt;&gt; Fenchelsamtsuppe mit Obershäubchen
und Knusperstangerl &lt;&lt;
(Morgen geht es weiter mit dem Hauptgang - Lasst Euch überraschen!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7387603"/>
                  </a:ext>
                </a:extLst>
              </a:tr>
            </a:tbl>
          </a:graphicData>
        </a:graphic>
      </p:graphicFrame>
      <p:sp>
        <p:nvSpPr>
          <p:cNvPr id="4" name="Text Placeholder 3">
            <a:extLst>
              <a:ext uri="{FF2B5EF4-FFF2-40B4-BE49-F238E27FC236}">
                <a16:creationId xmlns:a16="http://schemas.microsoft.com/office/drawing/2014/main" id="{4F38B6DF-7AF0-4629-8118-C52C6C9BACF3}"/>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1085284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ECD25-70DB-4A93-8439-4D9C65C7BDA0}"/>
              </a:ext>
            </a:extLst>
          </p:cNvPr>
          <p:cNvSpPr>
            <a:spLocks noGrp="1"/>
          </p:cNvSpPr>
          <p:nvPr>
            <p:ph type="title"/>
          </p:nvPr>
        </p:nvSpPr>
        <p:spPr/>
        <p:txBody>
          <a:bodyPr/>
          <a:lstStyle/>
          <a:p>
            <a:r>
              <a:rPr lang="en-US"/>
              <a:t>Eigene Beiträge (Postings) + Reactions - 8 of 16</a:t>
            </a:r>
          </a:p>
        </p:txBody>
      </p:sp>
      <p:graphicFrame>
        <p:nvGraphicFramePr>
          <p:cNvPr id="5" name="Table Placeholder 4">
            <a:extLst>
              <a:ext uri="{FF2B5EF4-FFF2-40B4-BE49-F238E27FC236}">
                <a16:creationId xmlns:a16="http://schemas.microsoft.com/office/drawing/2014/main" id="{9009A044-8F25-4093-9E11-6347043871BC}"/>
              </a:ext>
            </a:extLst>
          </p:cNvPr>
          <p:cNvGraphicFramePr>
            <a:graphicFrameLocks noGrp="1"/>
          </p:cNvGraphicFramePr>
          <p:nvPr>
            <p:ph type="tbl" sz="quarter" idx="13"/>
            <p:extLst>
              <p:ext uri="{D42A27DB-BD31-4B8C-83A1-F6EECF244321}">
                <p14:modId xmlns:p14="http://schemas.microsoft.com/office/powerpoint/2010/main" val="2736300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46627356"/>
                    </a:ext>
                  </a:extLst>
                </a:gridCol>
                <a:gridCol w="822960">
                  <a:extLst>
                    <a:ext uri="{9D8B030D-6E8A-4147-A177-3AD203B41FA5}">
                      <a16:colId xmlns:a16="http://schemas.microsoft.com/office/drawing/2014/main" val="784689681"/>
                    </a:ext>
                  </a:extLst>
                </a:gridCol>
                <a:gridCol w="822960">
                  <a:extLst>
                    <a:ext uri="{9D8B030D-6E8A-4147-A177-3AD203B41FA5}">
                      <a16:colId xmlns:a16="http://schemas.microsoft.com/office/drawing/2014/main" val="1461948228"/>
                    </a:ext>
                  </a:extLst>
                </a:gridCol>
                <a:gridCol w="822960">
                  <a:extLst>
                    <a:ext uri="{9D8B030D-6E8A-4147-A177-3AD203B41FA5}">
                      <a16:colId xmlns:a16="http://schemas.microsoft.com/office/drawing/2014/main" val="2118332919"/>
                    </a:ext>
                  </a:extLst>
                </a:gridCol>
                <a:gridCol w="822960">
                  <a:extLst>
                    <a:ext uri="{9D8B030D-6E8A-4147-A177-3AD203B41FA5}">
                      <a16:colId xmlns:a16="http://schemas.microsoft.com/office/drawing/2014/main" val="3947196252"/>
                    </a:ext>
                  </a:extLst>
                </a:gridCol>
                <a:gridCol w="822960">
                  <a:extLst>
                    <a:ext uri="{9D8B030D-6E8A-4147-A177-3AD203B41FA5}">
                      <a16:colId xmlns:a16="http://schemas.microsoft.com/office/drawing/2014/main" val="1889846456"/>
                    </a:ext>
                  </a:extLst>
                </a:gridCol>
                <a:gridCol w="822960">
                  <a:extLst>
                    <a:ext uri="{9D8B030D-6E8A-4147-A177-3AD203B41FA5}">
                      <a16:colId xmlns:a16="http://schemas.microsoft.com/office/drawing/2014/main" val="2149521631"/>
                    </a:ext>
                  </a:extLst>
                </a:gridCol>
                <a:gridCol w="822960">
                  <a:extLst>
                    <a:ext uri="{9D8B030D-6E8A-4147-A177-3AD203B41FA5}">
                      <a16:colId xmlns:a16="http://schemas.microsoft.com/office/drawing/2014/main" val="1640953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02499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- 2017-08-10 20:00:01</a:t>
                      </a:r>
                      <a:r>
                        <a:rPr kumimoji="0" lang="de-DE" sz="1000" b="0" i="0" u="none" strike="noStrike" kern="1200" cap="none" spc="0" normalizeH="0" baseline="0" noProof="0">
                          <a:ln>
                            <a:noFill/>
                          </a:ln>
                          <a:solidFill>
                            <a:prstClr val="black"/>
                          </a:solidFill>
                          <a:effectLst/>
                          <a:uLnTx/>
                          <a:uFillTx/>
                          <a:latin typeface="+mn-lt"/>
                          <a:ea typeface="+mn-ea"/>
                          <a:cs typeface="+mn-cs"/>
                        </a:rPr>
                        <a:t>
Heute starten wir mit unserer Reihe 
"aphrodisierende Gerichte - eine Verführung zum Genuss". 
Jeden Abend gibt es bei unserem Menü jeweils ein aphrodisierendes (also ein Sinne - ) Gericht.😉
Unser Küchenteam hat sich deshalb ins Zeug gelegt und eine passende Vorspeise kreiert.
&gt;&gt; Carpaccio von der Roten Rübe, dazu ein Wasabimousse 
auf Rucola und Walnuss Pesto &lt;&lt;
(Morgen präsentieren wir euch dann die Suppe!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83101851"/>
                  </a:ext>
                </a:extLst>
              </a:tr>
            </a:tbl>
          </a:graphicData>
        </a:graphic>
      </p:graphicFrame>
      <p:sp>
        <p:nvSpPr>
          <p:cNvPr id="4" name="Text Placeholder 3">
            <a:extLst>
              <a:ext uri="{FF2B5EF4-FFF2-40B4-BE49-F238E27FC236}">
                <a16:creationId xmlns:a16="http://schemas.microsoft.com/office/drawing/2014/main" id="{2CA4062E-CB5E-455F-BE33-DF932C607FD9}"/>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10074200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C0D1B-E037-48D9-9BAA-4B277BC8158F}"/>
              </a:ext>
            </a:extLst>
          </p:cNvPr>
          <p:cNvSpPr>
            <a:spLocks noGrp="1"/>
          </p:cNvSpPr>
          <p:nvPr>
            <p:ph type="title"/>
          </p:nvPr>
        </p:nvSpPr>
        <p:spPr/>
        <p:txBody>
          <a:bodyPr/>
          <a:lstStyle/>
          <a:p>
            <a:r>
              <a:rPr lang="en-US"/>
              <a:t>Eigene Beiträge (Postings) + Reactions - 9 of 16</a:t>
            </a:r>
          </a:p>
        </p:txBody>
      </p:sp>
      <p:graphicFrame>
        <p:nvGraphicFramePr>
          <p:cNvPr id="5" name="Table Placeholder 4">
            <a:extLst>
              <a:ext uri="{FF2B5EF4-FFF2-40B4-BE49-F238E27FC236}">
                <a16:creationId xmlns:a16="http://schemas.microsoft.com/office/drawing/2014/main" id="{493AB1A1-F729-49C7-BDA9-C68F0B33A521}"/>
              </a:ext>
            </a:extLst>
          </p:cNvPr>
          <p:cNvGraphicFramePr>
            <a:graphicFrameLocks noGrp="1"/>
          </p:cNvGraphicFramePr>
          <p:nvPr>
            <p:ph type="tbl" sz="quarter" idx="13"/>
            <p:extLst>
              <p:ext uri="{D42A27DB-BD31-4B8C-83A1-F6EECF244321}">
                <p14:modId xmlns:p14="http://schemas.microsoft.com/office/powerpoint/2010/main" val="215180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76832655"/>
                    </a:ext>
                  </a:extLst>
                </a:gridCol>
                <a:gridCol w="822960">
                  <a:extLst>
                    <a:ext uri="{9D8B030D-6E8A-4147-A177-3AD203B41FA5}">
                      <a16:colId xmlns:a16="http://schemas.microsoft.com/office/drawing/2014/main" val="1786134542"/>
                    </a:ext>
                  </a:extLst>
                </a:gridCol>
                <a:gridCol w="822960">
                  <a:extLst>
                    <a:ext uri="{9D8B030D-6E8A-4147-A177-3AD203B41FA5}">
                      <a16:colId xmlns:a16="http://schemas.microsoft.com/office/drawing/2014/main" val="2441544994"/>
                    </a:ext>
                  </a:extLst>
                </a:gridCol>
                <a:gridCol w="822960">
                  <a:extLst>
                    <a:ext uri="{9D8B030D-6E8A-4147-A177-3AD203B41FA5}">
                      <a16:colId xmlns:a16="http://schemas.microsoft.com/office/drawing/2014/main" val="2720855505"/>
                    </a:ext>
                  </a:extLst>
                </a:gridCol>
                <a:gridCol w="822960">
                  <a:extLst>
                    <a:ext uri="{9D8B030D-6E8A-4147-A177-3AD203B41FA5}">
                      <a16:colId xmlns:a16="http://schemas.microsoft.com/office/drawing/2014/main" val="2540141938"/>
                    </a:ext>
                  </a:extLst>
                </a:gridCol>
                <a:gridCol w="822960">
                  <a:extLst>
                    <a:ext uri="{9D8B030D-6E8A-4147-A177-3AD203B41FA5}">
                      <a16:colId xmlns:a16="http://schemas.microsoft.com/office/drawing/2014/main" val="1339882285"/>
                    </a:ext>
                  </a:extLst>
                </a:gridCol>
                <a:gridCol w="822960">
                  <a:extLst>
                    <a:ext uri="{9D8B030D-6E8A-4147-A177-3AD203B41FA5}">
                      <a16:colId xmlns:a16="http://schemas.microsoft.com/office/drawing/2014/main" val="478081398"/>
                    </a:ext>
                  </a:extLst>
                </a:gridCol>
                <a:gridCol w="822960">
                  <a:extLst>
                    <a:ext uri="{9D8B030D-6E8A-4147-A177-3AD203B41FA5}">
                      <a16:colId xmlns:a16="http://schemas.microsoft.com/office/drawing/2014/main" val="4098971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25071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- 2017-08-09 17:17:37</a:t>
                      </a:r>
                      <a:r>
                        <a:rPr kumimoji="0" lang="en-US" sz="1000" b="0" i="0" u="none" strike="noStrike" kern="1200" cap="none" spc="0" normalizeH="0" baseline="0" noProof="0">
                          <a:ln>
                            <a:noFill/>
                          </a:ln>
                          <a:solidFill>
                            <a:prstClr val="black"/>
                          </a:solidFill>
                          <a:effectLst/>
                          <a:uLnTx/>
                          <a:uFillTx/>
                          <a:latin typeface="+mn-lt"/>
                          <a:ea typeface="+mn-ea"/>
                          <a:cs typeface="+mn-cs"/>
                        </a:rPr>
                        <a:t>
Ganz Herzlich möchten wir auch unseren Kollegen und Kolleginen zu den Nominierungen bei den Mixology Bar Awards gratulieren!
👊👏👊
Keep going!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41857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- 2017-08-09 17:14:32</a:t>
                      </a:r>
                      <a:r>
                        <a:rPr kumimoji="0" lang="de-DE" sz="1000" b="0" i="0" u="none" strike="noStrike" kern="1200" cap="none" spc="0" normalizeH="0" baseline="0" noProof="0">
                          <a:ln>
                            <a:noFill/>
                          </a:ln>
                          <a:solidFill>
                            <a:prstClr val="black"/>
                          </a:solidFill>
                          <a:effectLst/>
                          <a:uLnTx/>
                          <a:uFillTx/>
                          <a:latin typeface="+mn-lt"/>
                          <a:ea typeface="+mn-ea"/>
                          <a:cs typeface="+mn-cs"/>
                        </a:rPr>
                        <a:t>
🥂 🥂 🥂 🥂 🥂 🥂 🥂 
Wir freuen uns für unser Barteam von Mark's New York Bar über die Nominierung für die Hotelbar des Jahres 2018 bei den Mixology Bar Awards!
Die Daumen Sind gedrückt!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69381455"/>
                  </a:ext>
                </a:extLst>
              </a:tr>
            </a:tbl>
          </a:graphicData>
        </a:graphic>
      </p:graphicFrame>
      <p:sp>
        <p:nvSpPr>
          <p:cNvPr id="4" name="Text Placeholder 3">
            <a:extLst>
              <a:ext uri="{FF2B5EF4-FFF2-40B4-BE49-F238E27FC236}">
                <a16:creationId xmlns:a16="http://schemas.microsoft.com/office/drawing/2014/main" id="{3AAAFCD3-06F9-4C82-978A-E6E91A68FB5A}"/>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28804930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A3983-6266-4622-84D5-AC9460FF3ED8}"/>
              </a:ext>
            </a:extLst>
          </p:cNvPr>
          <p:cNvSpPr>
            <a:spLocks noGrp="1"/>
          </p:cNvSpPr>
          <p:nvPr>
            <p:ph type="title"/>
          </p:nvPr>
        </p:nvSpPr>
        <p:spPr/>
        <p:txBody>
          <a:bodyPr/>
          <a:lstStyle/>
          <a:p>
            <a:r>
              <a:rPr lang="en-US"/>
              <a:t>Eigene Beiträge (Postings) + Reactions - 10 of 16</a:t>
            </a:r>
          </a:p>
        </p:txBody>
      </p:sp>
      <p:graphicFrame>
        <p:nvGraphicFramePr>
          <p:cNvPr id="5" name="Table Placeholder 4">
            <a:extLst>
              <a:ext uri="{FF2B5EF4-FFF2-40B4-BE49-F238E27FC236}">
                <a16:creationId xmlns:a16="http://schemas.microsoft.com/office/drawing/2014/main" id="{A296CA80-6DC3-4416-9F26-09F1B2CC53E2}"/>
              </a:ext>
            </a:extLst>
          </p:cNvPr>
          <p:cNvGraphicFramePr>
            <a:graphicFrameLocks noGrp="1"/>
          </p:cNvGraphicFramePr>
          <p:nvPr>
            <p:ph type="tbl" sz="quarter" idx="13"/>
            <p:extLst>
              <p:ext uri="{D42A27DB-BD31-4B8C-83A1-F6EECF244321}">
                <p14:modId xmlns:p14="http://schemas.microsoft.com/office/powerpoint/2010/main" val="2838470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33671657"/>
                    </a:ext>
                  </a:extLst>
                </a:gridCol>
                <a:gridCol w="822960">
                  <a:extLst>
                    <a:ext uri="{9D8B030D-6E8A-4147-A177-3AD203B41FA5}">
                      <a16:colId xmlns:a16="http://schemas.microsoft.com/office/drawing/2014/main" val="3485963354"/>
                    </a:ext>
                  </a:extLst>
                </a:gridCol>
                <a:gridCol w="822960">
                  <a:extLst>
                    <a:ext uri="{9D8B030D-6E8A-4147-A177-3AD203B41FA5}">
                      <a16:colId xmlns:a16="http://schemas.microsoft.com/office/drawing/2014/main" val="514467611"/>
                    </a:ext>
                  </a:extLst>
                </a:gridCol>
                <a:gridCol w="822960">
                  <a:extLst>
                    <a:ext uri="{9D8B030D-6E8A-4147-A177-3AD203B41FA5}">
                      <a16:colId xmlns:a16="http://schemas.microsoft.com/office/drawing/2014/main" val="3773661109"/>
                    </a:ext>
                  </a:extLst>
                </a:gridCol>
                <a:gridCol w="822960">
                  <a:extLst>
                    <a:ext uri="{9D8B030D-6E8A-4147-A177-3AD203B41FA5}">
                      <a16:colId xmlns:a16="http://schemas.microsoft.com/office/drawing/2014/main" val="121890155"/>
                    </a:ext>
                  </a:extLst>
                </a:gridCol>
                <a:gridCol w="822960">
                  <a:extLst>
                    <a:ext uri="{9D8B030D-6E8A-4147-A177-3AD203B41FA5}">
                      <a16:colId xmlns:a16="http://schemas.microsoft.com/office/drawing/2014/main" val="230845885"/>
                    </a:ext>
                  </a:extLst>
                </a:gridCol>
                <a:gridCol w="822960">
                  <a:extLst>
                    <a:ext uri="{9D8B030D-6E8A-4147-A177-3AD203B41FA5}">
                      <a16:colId xmlns:a16="http://schemas.microsoft.com/office/drawing/2014/main" val="1375985337"/>
                    </a:ext>
                  </a:extLst>
                </a:gridCol>
                <a:gridCol w="822960">
                  <a:extLst>
                    <a:ext uri="{9D8B030D-6E8A-4147-A177-3AD203B41FA5}">
                      <a16:colId xmlns:a16="http://schemas.microsoft.com/office/drawing/2014/main" val="1619686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10652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- 2017-08-09 17:09:39</a:t>
                      </a:r>
                      <a:r>
                        <a:rPr kumimoji="0" lang="de-DE" sz="1000" b="0" i="0" u="none" strike="noStrike" kern="1200" cap="none" spc="0" normalizeH="0" baseline="0" noProof="0">
                          <a:ln>
                            <a:noFill/>
                          </a:ln>
                          <a:solidFill>
                            <a:prstClr val="black"/>
                          </a:solidFill>
                          <a:effectLst/>
                          <a:uLnTx/>
                          <a:uFillTx/>
                          <a:latin typeface="+mn-lt"/>
                          <a:ea typeface="+mn-ea"/>
                          <a:cs typeface="+mn-cs"/>
                        </a:rPr>
                        <a:t>
WOW!
Wir freuen uns euch mitteilen zu dürfen, dass wir es auf die Longlist für die "Hotelbar des Jahres 2018" geschafft haben.
Wir möchten uns bei all unseren tollen Gästen bedanken und freuen uns schon auf die veröffentlichung der Shortlist am 1. September!
Hier der Link zum Nachlesen:
http://mixology.eu/news/mixology-bar-awards-2018-die-long-list/
Cheers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24242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- 2017-08-08 18:30:00</a:t>
                      </a:r>
                      <a:r>
                        <a:rPr kumimoji="0" lang="de-DE" sz="1000" b="0" i="0" u="none" strike="noStrike" kern="1200" cap="none" spc="0" normalizeH="0" baseline="0" noProof="0">
                          <a:ln>
                            <a:noFill/>
                          </a:ln>
                          <a:solidFill>
                            <a:prstClr val="black"/>
                          </a:solidFill>
                          <a:effectLst/>
                          <a:uLnTx/>
                          <a:uFillTx/>
                          <a:latin typeface="+mn-lt"/>
                          <a:ea typeface="+mn-ea"/>
                          <a:cs typeface="+mn-cs"/>
                        </a:rPr>
                        <a:t>
🇮🇹 Bittersüßer Italiener mit Schuss...
Der Negroni ist ein echter Klassiker der Cocktailszene. Seine Entstehung reicht bis ins Jahr 1919 zurück. Er besticht durch sein einzigartiges Aroma und weckt Sommergefühle.
Noch nie davon gehört? Dann wird es Zeit...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06693302"/>
                  </a:ext>
                </a:extLst>
              </a:tr>
            </a:tbl>
          </a:graphicData>
        </a:graphic>
      </p:graphicFrame>
      <p:sp>
        <p:nvSpPr>
          <p:cNvPr id="4" name="Text Placeholder 3">
            <a:extLst>
              <a:ext uri="{FF2B5EF4-FFF2-40B4-BE49-F238E27FC236}">
                <a16:creationId xmlns:a16="http://schemas.microsoft.com/office/drawing/2014/main" id="{904945F7-D779-45E2-8139-9107A885A272}"/>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10604596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3D9F0-D8F8-4C73-A843-B727476B4B44}"/>
              </a:ext>
            </a:extLst>
          </p:cNvPr>
          <p:cNvSpPr>
            <a:spLocks noGrp="1"/>
          </p:cNvSpPr>
          <p:nvPr>
            <p:ph type="title"/>
          </p:nvPr>
        </p:nvSpPr>
        <p:spPr/>
        <p:txBody>
          <a:bodyPr/>
          <a:lstStyle/>
          <a:p>
            <a:r>
              <a:rPr lang="en-US"/>
              <a:t>Eigene Beiträge (Postings) + Reactions - 11 of 16</a:t>
            </a:r>
          </a:p>
        </p:txBody>
      </p:sp>
      <p:graphicFrame>
        <p:nvGraphicFramePr>
          <p:cNvPr id="5" name="Table Placeholder 4">
            <a:extLst>
              <a:ext uri="{FF2B5EF4-FFF2-40B4-BE49-F238E27FC236}">
                <a16:creationId xmlns:a16="http://schemas.microsoft.com/office/drawing/2014/main" id="{6295583C-0B94-4915-89F8-255E5EF368D2}"/>
              </a:ext>
            </a:extLst>
          </p:cNvPr>
          <p:cNvGraphicFramePr>
            <a:graphicFrameLocks noGrp="1"/>
          </p:cNvGraphicFramePr>
          <p:nvPr>
            <p:ph type="tbl" sz="quarter" idx="13"/>
            <p:extLst>
              <p:ext uri="{D42A27DB-BD31-4B8C-83A1-F6EECF244321}">
                <p14:modId xmlns:p14="http://schemas.microsoft.com/office/powerpoint/2010/main" val="4206415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88987155"/>
                    </a:ext>
                  </a:extLst>
                </a:gridCol>
                <a:gridCol w="822960">
                  <a:extLst>
                    <a:ext uri="{9D8B030D-6E8A-4147-A177-3AD203B41FA5}">
                      <a16:colId xmlns:a16="http://schemas.microsoft.com/office/drawing/2014/main" val="2731786299"/>
                    </a:ext>
                  </a:extLst>
                </a:gridCol>
                <a:gridCol w="822960">
                  <a:extLst>
                    <a:ext uri="{9D8B030D-6E8A-4147-A177-3AD203B41FA5}">
                      <a16:colId xmlns:a16="http://schemas.microsoft.com/office/drawing/2014/main" val="529773194"/>
                    </a:ext>
                  </a:extLst>
                </a:gridCol>
                <a:gridCol w="822960">
                  <a:extLst>
                    <a:ext uri="{9D8B030D-6E8A-4147-A177-3AD203B41FA5}">
                      <a16:colId xmlns:a16="http://schemas.microsoft.com/office/drawing/2014/main" val="1124403965"/>
                    </a:ext>
                  </a:extLst>
                </a:gridCol>
                <a:gridCol w="822960">
                  <a:extLst>
                    <a:ext uri="{9D8B030D-6E8A-4147-A177-3AD203B41FA5}">
                      <a16:colId xmlns:a16="http://schemas.microsoft.com/office/drawing/2014/main" val="984180897"/>
                    </a:ext>
                  </a:extLst>
                </a:gridCol>
                <a:gridCol w="822960">
                  <a:extLst>
                    <a:ext uri="{9D8B030D-6E8A-4147-A177-3AD203B41FA5}">
                      <a16:colId xmlns:a16="http://schemas.microsoft.com/office/drawing/2014/main" val="1144153889"/>
                    </a:ext>
                  </a:extLst>
                </a:gridCol>
                <a:gridCol w="822960">
                  <a:extLst>
                    <a:ext uri="{9D8B030D-6E8A-4147-A177-3AD203B41FA5}">
                      <a16:colId xmlns:a16="http://schemas.microsoft.com/office/drawing/2014/main" val="4193240172"/>
                    </a:ext>
                  </a:extLst>
                </a:gridCol>
                <a:gridCol w="822960">
                  <a:extLst>
                    <a:ext uri="{9D8B030D-6E8A-4147-A177-3AD203B41FA5}">
                      <a16:colId xmlns:a16="http://schemas.microsoft.com/office/drawing/2014/main" val="1526440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44686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- 2017-08-08 09:46:31</a:t>
                      </a:r>
                      <a:r>
                        <a:rPr kumimoji="0" lang="de-DE" sz="1000" b="0" i="0" u="none" strike="noStrike" kern="1200" cap="none" spc="0" normalizeH="0" baseline="0" noProof="0">
                          <a:ln>
                            <a:noFill/>
                          </a:ln>
                          <a:solidFill>
                            <a:prstClr val="black"/>
                          </a:solidFill>
                          <a:effectLst/>
                          <a:uLnTx/>
                          <a:uFillTx/>
                          <a:latin typeface="+mn-lt"/>
                          <a:ea typeface="+mn-ea"/>
                          <a:cs typeface="+mn-cs"/>
                        </a:rPr>
                        <a:t>
Liebe Freunde, es ist wieder soweit...das Falstaff Barvoting steht vor der Tür! Können wir wieder auf Eure Unterstützung zählen?
Helft uns mit Eurer ehrlichen Bewertung auf 👉 https://goo.gl/CTr4RH:
Und so klappt's am schnellsten...
❶ Link klicken
❷ "Zum Voting" Button klicken
❸ Eine der Anmeldemöglichkeiten wählen (FB geht am schnellsten)
❹ Im Suchfeld "Mark’s New York Bar" eingeben und suchen drücken
❺ Eure ehrliche Bewertung abgeben :-)
VIELEN, VIELEN DANK!
Wir freuen uns auf das GEMEINSAM erreichte Ergebnis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16576370"/>
                  </a:ext>
                </a:extLst>
              </a:tr>
            </a:tbl>
          </a:graphicData>
        </a:graphic>
      </p:graphicFrame>
      <p:sp>
        <p:nvSpPr>
          <p:cNvPr id="4" name="Text Placeholder 3">
            <a:extLst>
              <a:ext uri="{FF2B5EF4-FFF2-40B4-BE49-F238E27FC236}">
                <a16:creationId xmlns:a16="http://schemas.microsoft.com/office/drawing/2014/main" id="{00849100-DBE5-4752-96C7-3636DA0DA6FF}"/>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26383489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312D6-FFD7-4334-AD1C-582D87748268}"/>
              </a:ext>
            </a:extLst>
          </p:cNvPr>
          <p:cNvSpPr>
            <a:spLocks noGrp="1"/>
          </p:cNvSpPr>
          <p:nvPr>
            <p:ph type="title"/>
          </p:nvPr>
        </p:nvSpPr>
        <p:spPr/>
        <p:txBody>
          <a:bodyPr/>
          <a:lstStyle/>
          <a:p>
            <a:r>
              <a:rPr lang="en-US"/>
              <a:t>Eigene Beiträge (Postings) + Reactions - 12 of 16</a:t>
            </a:r>
          </a:p>
        </p:txBody>
      </p:sp>
      <p:graphicFrame>
        <p:nvGraphicFramePr>
          <p:cNvPr id="5" name="Table Placeholder 4">
            <a:extLst>
              <a:ext uri="{FF2B5EF4-FFF2-40B4-BE49-F238E27FC236}">
                <a16:creationId xmlns:a16="http://schemas.microsoft.com/office/drawing/2014/main" id="{A0722685-E043-408C-882D-8516B334D209}"/>
              </a:ext>
            </a:extLst>
          </p:cNvPr>
          <p:cNvGraphicFramePr>
            <a:graphicFrameLocks noGrp="1"/>
          </p:cNvGraphicFramePr>
          <p:nvPr>
            <p:ph type="tbl" sz="quarter" idx="13"/>
            <p:extLst>
              <p:ext uri="{D42A27DB-BD31-4B8C-83A1-F6EECF244321}">
                <p14:modId xmlns:p14="http://schemas.microsoft.com/office/powerpoint/2010/main" val="3459331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50916068"/>
                    </a:ext>
                  </a:extLst>
                </a:gridCol>
                <a:gridCol w="822960">
                  <a:extLst>
                    <a:ext uri="{9D8B030D-6E8A-4147-A177-3AD203B41FA5}">
                      <a16:colId xmlns:a16="http://schemas.microsoft.com/office/drawing/2014/main" val="2911295476"/>
                    </a:ext>
                  </a:extLst>
                </a:gridCol>
                <a:gridCol w="822960">
                  <a:extLst>
                    <a:ext uri="{9D8B030D-6E8A-4147-A177-3AD203B41FA5}">
                      <a16:colId xmlns:a16="http://schemas.microsoft.com/office/drawing/2014/main" val="1782640848"/>
                    </a:ext>
                  </a:extLst>
                </a:gridCol>
                <a:gridCol w="822960">
                  <a:extLst>
                    <a:ext uri="{9D8B030D-6E8A-4147-A177-3AD203B41FA5}">
                      <a16:colId xmlns:a16="http://schemas.microsoft.com/office/drawing/2014/main" val="658478577"/>
                    </a:ext>
                  </a:extLst>
                </a:gridCol>
                <a:gridCol w="822960">
                  <a:extLst>
                    <a:ext uri="{9D8B030D-6E8A-4147-A177-3AD203B41FA5}">
                      <a16:colId xmlns:a16="http://schemas.microsoft.com/office/drawing/2014/main" val="967107021"/>
                    </a:ext>
                  </a:extLst>
                </a:gridCol>
                <a:gridCol w="822960">
                  <a:extLst>
                    <a:ext uri="{9D8B030D-6E8A-4147-A177-3AD203B41FA5}">
                      <a16:colId xmlns:a16="http://schemas.microsoft.com/office/drawing/2014/main" val="695615520"/>
                    </a:ext>
                  </a:extLst>
                </a:gridCol>
                <a:gridCol w="822960">
                  <a:extLst>
                    <a:ext uri="{9D8B030D-6E8A-4147-A177-3AD203B41FA5}">
                      <a16:colId xmlns:a16="http://schemas.microsoft.com/office/drawing/2014/main" val="3993114169"/>
                    </a:ext>
                  </a:extLst>
                </a:gridCol>
                <a:gridCol w="822960">
                  <a:extLst>
                    <a:ext uri="{9D8B030D-6E8A-4147-A177-3AD203B41FA5}">
                      <a16:colId xmlns:a16="http://schemas.microsoft.com/office/drawing/2014/main" val="2805655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4981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- 2017-08-08 09:42:38</a:t>
                      </a:r>
                      <a:r>
                        <a:rPr kumimoji="0" lang="de-DE" sz="1000" b="0" i="0" u="none" strike="noStrike" kern="1200" cap="none" spc="0" normalizeH="0" baseline="0" noProof="0">
                          <a:ln>
                            <a:noFill/>
                          </a:ln>
                          <a:solidFill>
                            <a:prstClr val="black"/>
                          </a:solidFill>
                          <a:effectLst/>
                          <a:uLnTx/>
                          <a:uFillTx/>
                          <a:latin typeface="+mn-lt"/>
                          <a:ea typeface="+mn-ea"/>
                          <a:cs typeface="+mn-cs"/>
                        </a:rPr>
                        <a:t>
Liebe Freunde, es ist wieder soweit - Falstaff ist bereits in der finalen Phase vom Voting für den "Bar- &amp; Spirits Guide 2018" angekommen! 🍸
Aktuell rangieren wir im Falstaff mit 83 Punkten und 1 Glas. Das wollen wir natürlich dieses Jahr wieder toppen und IHR könnt uns bei diesem Ziel helfen... Wie? Ganz einfach und schnell! ;-)
Mit Eurer ehrlichen Bewertung auf 👉
 https://goo.gl/CTr4RH:
Und so klappt's am schnellsten...
❶ Link klicken
❷ "Zum Voting" Button klicken
❸ Eine der Anmeldemöglichkeiten wählen (FB geht am schnellsten)
❹ Im Suchfeld "Mark’s New York Bar" eingeben und suchen drücken
❺ Eure ehrliche Bewertung abgeben :-)
VIELEN, VIELEN DANK!
Wir freuen uns auf das GEMEINSAM erreichte Ergebnis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79031506"/>
                  </a:ext>
                </a:extLst>
              </a:tr>
            </a:tbl>
          </a:graphicData>
        </a:graphic>
      </p:graphicFrame>
      <p:sp>
        <p:nvSpPr>
          <p:cNvPr id="4" name="Text Placeholder 3">
            <a:extLst>
              <a:ext uri="{FF2B5EF4-FFF2-40B4-BE49-F238E27FC236}">
                <a16:creationId xmlns:a16="http://schemas.microsoft.com/office/drawing/2014/main" id="{8BA8252E-E3BA-4B10-8F93-870424901218}"/>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5044747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1A3C8-1749-48DA-A6B3-47EEC81142A4}"/>
              </a:ext>
            </a:extLst>
          </p:cNvPr>
          <p:cNvSpPr>
            <a:spLocks noGrp="1"/>
          </p:cNvSpPr>
          <p:nvPr>
            <p:ph type="title"/>
          </p:nvPr>
        </p:nvSpPr>
        <p:spPr/>
        <p:txBody>
          <a:bodyPr/>
          <a:lstStyle/>
          <a:p>
            <a:r>
              <a:rPr lang="en-US"/>
              <a:t>Eigene Beiträge (Postings) + Reactions - 13 of 16</a:t>
            </a:r>
          </a:p>
        </p:txBody>
      </p:sp>
      <p:graphicFrame>
        <p:nvGraphicFramePr>
          <p:cNvPr id="5" name="Table Placeholder 4">
            <a:extLst>
              <a:ext uri="{FF2B5EF4-FFF2-40B4-BE49-F238E27FC236}">
                <a16:creationId xmlns:a16="http://schemas.microsoft.com/office/drawing/2014/main" id="{A66B09FC-0133-4140-8C2D-61E24FEDBD6C}"/>
              </a:ext>
            </a:extLst>
          </p:cNvPr>
          <p:cNvGraphicFramePr>
            <a:graphicFrameLocks noGrp="1"/>
          </p:cNvGraphicFramePr>
          <p:nvPr>
            <p:ph type="tbl" sz="quarter" idx="13"/>
            <p:extLst>
              <p:ext uri="{D42A27DB-BD31-4B8C-83A1-F6EECF244321}">
                <p14:modId xmlns:p14="http://schemas.microsoft.com/office/powerpoint/2010/main" val="2660143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70908853"/>
                    </a:ext>
                  </a:extLst>
                </a:gridCol>
                <a:gridCol w="822960">
                  <a:extLst>
                    <a:ext uri="{9D8B030D-6E8A-4147-A177-3AD203B41FA5}">
                      <a16:colId xmlns:a16="http://schemas.microsoft.com/office/drawing/2014/main" val="2466297145"/>
                    </a:ext>
                  </a:extLst>
                </a:gridCol>
                <a:gridCol w="822960">
                  <a:extLst>
                    <a:ext uri="{9D8B030D-6E8A-4147-A177-3AD203B41FA5}">
                      <a16:colId xmlns:a16="http://schemas.microsoft.com/office/drawing/2014/main" val="100786054"/>
                    </a:ext>
                  </a:extLst>
                </a:gridCol>
                <a:gridCol w="822960">
                  <a:extLst>
                    <a:ext uri="{9D8B030D-6E8A-4147-A177-3AD203B41FA5}">
                      <a16:colId xmlns:a16="http://schemas.microsoft.com/office/drawing/2014/main" val="3709107176"/>
                    </a:ext>
                  </a:extLst>
                </a:gridCol>
                <a:gridCol w="822960">
                  <a:extLst>
                    <a:ext uri="{9D8B030D-6E8A-4147-A177-3AD203B41FA5}">
                      <a16:colId xmlns:a16="http://schemas.microsoft.com/office/drawing/2014/main" val="2031630026"/>
                    </a:ext>
                  </a:extLst>
                </a:gridCol>
                <a:gridCol w="822960">
                  <a:extLst>
                    <a:ext uri="{9D8B030D-6E8A-4147-A177-3AD203B41FA5}">
                      <a16:colId xmlns:a16="http://schemas.microsoft.com/office/drawing/2014/main" val="776396097"/>
                    </a:ext>
                  </a:extLst>
                </a:gridCol>
                <a:gridCol w="822960">
                  <a:extLst>
                    <a:ext uri="{9D8B030D-6E8A-4147-A177-3AD203B41FA5}">
                      <a16:colId xmlns:a16="http://schemas.microsoft.com/office/drawing/2014/main" val="3015130187"/>
                    </a:ext>
                  </a:extLst>
                </a:gridCol>
                <a:gridCol w="822960">
                  <a:extLst>
                    <a:ext uri="{9D8B030D-6E8A-4147-A177-3AD203B41FA5}">
                      <a16:colId xmlns:a16="http://schemas.microsoft.com/office/drawing/2014/main" val="2288103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18235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- 2017-08-04 18:20:00</a:t>
                      </a:r>
                      <a:r>
                        <a:rPr kumimoji="0" lang="de-DE" sz="1000" b="0" i="0" u="none" strike="noStrike" kern="1200" cap="none" spc="0" normalizeH="0" baseline="0" noProof="0">
                          <a:ln>
                            <a:noFill/>
                          </a:ln>
                          <a:solidFill>
                            <a:prstClr val="black"/>
                          </a:solidFill>
                          <a:effectLst/>
                          <a:uLnTx/>
                          <a:uFillTx/>
                          <a:latin typeface="+mn-lt"/>
                          <a:ea typeface="+mn-ea"/>
                          <a:cs typeface="+mn-cs"/>
                        </a:rPr>
                        <a:t>
Entspannen und Träumen in drei luxuriösen SPAs...
Bei uns findest Du den perfekten Ort, um die Seele baumeln zu lassen. Der Alltag bleibt draußen. Der Kopf wird frei. Die Muskeln werden weich und man spürt das Wohlgefühl am ganzen Körper.
 — Products shown: Winzer's Wellness Relaxtag.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41053093"/>
                  </a:ext>
                </a:extLst>
              </a:tr>
            </a:tbl>
          </a:graphicData>
        </a:graphic>
      </p:graphicFrame>
      <p:sp>
        <p:nvSpPr>
          <p:cNvPr id="4" name="Text Placeholder 3">
            <a:extLst>
              <a:ext uri="{FF2B5EF4-FFF2-40B4-BE49-F238E27FC236}">
                <a16:creationId xmlns:a16="http://schemas.microsoft.com/office/drawing/2014/main" id="{4D48967D-6214-4DC2-93B5-C81FE460F945}"/>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40379020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8FD0D-BDA0-4245-AD5E-864A93A12349}"/>
              </a:ext>
            </a:extLst>
          </p:cNvPr>
          <p:cNvSpPr>
            <a:spLocks noGrp="1"/>
          </p:cNvSpPr>
          <p:nvPr>
            <p:ph type="title"/>
          </p:nvPr>
        </p:nvSpPr>
        <p:spPr/>
        <p:txBody>
          <a:bodyPr/>
          <a:lstStyle/>
          <a:p>
            <a:r>
              <a:rPr lang="en-US"/>
              <a:t>Eigene Beiträge (Postings) + Reactions - 14 of 16</a:t>
            </a:r>
          </a:p>
        </p:txBody>
      </p:sp>
      <p:graphicFrame>
        <p:nvGraphicFramePr>
          <p:cNvPr id="5" name="Table Placeholder 4">
            <a:extLst>
              <a:ext uri="{FF2B5EF4-FFF2-40B4-BE49-F238E27FC236}">
                <a16:creationId xmlns:a16="http://schemas.microsoft.com/office/drawing/2014/main" id="{9E97C537-D0A6-41DF-9553-F80E82D6EA62}"/>
              </a:ext>
            </a:extLst>
          </p:cNvPr>
          <p:cNvGraphicFramePr>
            <a:graphicFrameLocks noGrp="1"/>
          </p:cNvGraphicFramePr>
          <p:nvPr>
            <p:ph type="tbl" sz="quarter" idx="13"/>
            <p:extLst>
              <p:ext uri="{D42A27DB-BD31-4B8C-83A1-F6EECF244321}">
                <p14:modId xmlns:p14="http://schemas.microsoft.com/office/powerpoint/2010/main" val="3809034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33945363"/>
                    </a:ext>
                  </a:extLst>
                </a:gridCol>
                <a:gridCol w="822960">
                  <a:extLst>
                    <a:ext uri="{9D8B030D-6E8A-4147-A177-3AD203B41FA5}">
                      <a16:colId xmlns:a16="http://schemas.microsoft.com/office/drawing/2014/main" val="131135132"/>
                    </a:ext>
                  </a:extLst>
                </a:gridCol>
                <a:gridCol w="822960">
                  <a:extLst>
                    <a:ext uri="{9D8B030D-6E8A-4147-A177-3AD203B41FA5}">
                      <a16:colId xmlns:a16="http://schemas.microsoft.com/office/drawing/2014/main" val="1929781705"/>
                    </a:ext>
                  </a:extLst>
                </a:gridCol>
                <a:gridCol w="822960">
                  <a:extLst>
                    <a:ext uri="{9D8B030D-6E8A-4147-A177-3AD203B41FA5}">
                      <a16:colId xmlns:a16="http://schemas.microsoft.com/office/drawing/2014/main" val="4290721292"/>
                    </a:ext>
                  </a:extLst>
                </a:gridCol>
                <a:gridCol w="822960">
                  <a:extLst>
                    <a:ext uri="{9D8B030D-6E8A-4147-A177-3AD203B41FA5}">
                      <a16:colId xmlns:a16="http://schemas.microsoft.com/office/drawing/2014/main" val="158947553"/>
                    </a:ext>
                  </a:extLst>
                </a:gridCol>
                <a:gridCol w="822960">
                  <a:extLst>
                    <a:ext uri="{9D8B030D-6E8A-4147-A177-3AD203B41FA5}">
                      <a16:colId xmlns:a16="http://schemas.microsoft.com/office/drawing/2014/main" val="3073114463"/>
                    </a:ext>
                  </a:extLst>
                </a:gridCol>
                <a:gridCol w="822960">
                  <a:extLst>
                    <a:ext uri="{9D8B030D-6E8A-4147-A177-3AD203B41FA5}">
                      <a16:colId xmlns:a16="http://schemas.microsoft.com/office/drawing/2014/main" val="1747405971"/>
                    </a:ext>
                  </a:extLst>
                </a:gridCol>
                <a:gridCol w="822960">
                  <a:extLst>
                    <a:ext uri="{9D8B030D-6E8A-4147-A177-3AD203B41FA5}">
                      <a16:colId xmlns:a16="http://schemas.microsoft.com/office/drawing/2014/main" val="2005415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6921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- 2017-08-04 16:23:42</a:t>
                      </a:r>
                      <a:r>
                        <a:rPr kumimoji="0" lang="de-DE" sz="1000" b="0" i="0" u="none" strike="noStrike" kern="1200" cap="none" spc="0" normalizeH="0" baseline="0" noProof="0">
                          <a:ln>
                            <a:noFill/>
                          </a:ln>
                          <a:solidFill>
                            <a:prstClr val="black"/>
                          </a:solidFill>
                          <a:effectLst/>
                          <a:uLnTx/>
                          <a:uFillTx/>
                          <a:latin typeface="+mn-lt"/>
                          <a:ea typeface="+mn-ea"/>
                          <a:cs typeface="+mn-cs"/>
                        </a:rPr>
                        <a:t>
Liebe Freunde,
seid am Samstag, 19. August 2017 unsere Gäste und feiert gemeinsam mit uns die weiße Nacht im Hotel Winzer!
Zusätzlich zu den in Winzer's Verwöhnpension inkludierten Leistungen erwartet Euch ein ganz besonderer Abend mit:
👉  Steaks and more
👉  Flairbartender (Barshow)
👉  Dresscode ist weiß
👉  DJ Mandy
👉  Feuerwerk (um ca. 21:45 Uhr)
Weitere Infos finden Sie hier: https://goo.gl/PXwJ2C
Wir freuen uns schon darauf, Euch als unsere Gäste begrüßen zu dürfen :-)
 — Products shown: Kuscheln à la Carte.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10576210"/>
                  </a:ext>
                </a:extLst>
              </a:tr>
            </a:tbl>
          </a:graphicData>
        </a:graphic>
      </p:graphicFrame>
      <p:sp>
        <p:nvSpPr>
          <p:cNvPr id="4" name="Text Placeholder 3">
            <a:extLst>
              <a:ext uri="{FF2B5EF4-FFF2-40B4-BE49-F238E27FC236}">
                <a16:creationId xmlns:a16="http://schemas.microsoft.com/office/drawing/2014/main" id="{CB5EF28D-DE1F-4A4F-AE6F-4EF44CD60593}"/>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35395988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197C7-2CFC-43C0-B2BB-13E6258D9DAD}"/>
              </a:ext>
            </a:extLst>
          </p:cNvPr>
          <p:cNvSpPr>
            <a:spLocks noGrp="1"/>
          </p:cNvSpPr>
          <p:nvPr>
            <p:ph type="title"/>
          </p:nvPr>
        </p:nvSpPr>
        <p:spPr/>
        <p:txBody>
          <a:bodyPr/>
          <a:lstStyle/>
          <a:p>
            <a:r>
              <a:rPr lang="en-US"/>
              <a:t>Eigene Beiträge (Postings) + Reactions - 15 of 16</a:t>
            </a:r>
          </a:p>
        </p:txBody>
      </p:sp>
      <p:graphicFrame>
        <p:nvGraphicFramePr>
          <p:cNvPr id="5" name="Table Placeholder 4">
            <a:extLst>
              <a:ext uri="{FF2B5EF4-FFF2-40B4-BE49-F238E27FC236}">
                <a16:creationId xmlns:a16="http://schemas.microsoft.com/office/drawing/2014/main" id="{264DC02F-5320-4DAF-ABEC-E141C109C78B}"/>
              </a:ext>
            </a:extLst>
          </p:cNvPr>
          <p:cNvGraphicFramePr>
            <a:graphicFrameLocks noGrp="1"/>
          </p:cNvGraphicFramePr>
          <p:nvPr>
            <p:ph type="tbl" sz="quarter" idx="13"/>
            <p:extLst>
              <p:ext uri="{D42A27DB-BD31-4B8C-83A1-F6EECF244321}">
                <p14:modId xmlns:p14="http://schemas.microsoft.com/office/powerpoint/2010/main" val="1053326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06918455"/>
                    </a:ext>
                  </a:extLst>
                </a:gridCol>
                <a:gridCol w="822960">
                  <a:extLst>
                    <a:ext uri="{9D8B030D-6E8A-4147-A177-3AD203B41FA5}">
                      <a16:colId xmlns:a16="http://schemas.microsoft.com/office/drawing/2014/main" val="296990348"/>
                    </a:ext>
                  </a:extLst>
                </a:gridCol>
                <a:gridCol w="822960">
                  <a:extLst>
                    <a:ext uri="{9D8B030D-6E8A-4147-A177-3AD203B41FA5}">
                      <a16:colId xmlns:a16="http://schemas.microsoft.com/office/drawing/2014/main" val="632501221"/>
                    </a:ext>
                  </a:extLst>
                </a:gridCol>
                <a:gridCol w="822960">
                  <a:extLst>
                    <a:ext uri="{9D8B030D-6E8A-4147-A177-3AD203B41FA5}">
                      <a16:colId xmlns:a16="http://schemas.microsoft.com/office/drawing/2014/main" val="3548331351"/>
                    </a:ext>
                  </a:extLst>
                </a:gridCol>
                <a:gridCol w="822960">
                  <a:extLst>
                    <a:ext uri="{9D8B030D-6E8A-4147-A177-3AD203B41FA5}">
                      <a16:colId xmlns:a16="http://schemas.microsoft.com/office/drawing/2014/main" val="153441437"/>
                    </a:ext>
                  </a:extLst>
                </a:gridCol>
                <a:gridCol w="822960">
                  <a:extLst>
                    <a:ext uri="{9D8B030D-6E8A-4147-A177-3AD203B41FA5}">
                      <a16:colId xmlns:a16="http://schemas.microsoft.com/office/drawing/2014/main" val="1733632328"/>
                    </a:ext>
                  </a:extLst>
                </a:gridCol>
                <a:gridCol w="822960">
                  <a:extLst>
                    <a:ext uri="{9D8B030D-6E8A-4147-A177-3AD203B41FA5}">
                      <a16:colId xmlns:a16="http://schemas.microsoft.com/office/drawing/2014/main" val="4238246033"/>
                    </a:ext>
                  </a:extLst>
                </a:gridCol>
                <a:gridCol w="822960">
                  <a:extLst>
                    <a:ext uri="{9D8B030D-6E8A-4147-A177-3AD203B41FA5}">
                      <a16:colId xmlns:a16="http://schemas.microsoft.com/office/drawing/2014/main" val="1445123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76093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- 2017-08-03 18:20:01</a:t>
                      </a:r>
                      <a:r>
                        <a:rPr kumimoji="0" lang="de-DE" sz="1000" b="0" i="0" u="none" strike="noStrike" kern="1200" cap="none" spc="0" normalizeH="0" baseline="0" noProof="0">
                          <a:ln>
                            <a:noFill/>
                          </a:ln>
                          <a:solidFill>
                            <a:prstClr val="black"/>
                          </a:solidFill>
                          <a:effectLst/>
                          <a:uLnTx/>
                          <a:uFillTx/>
                          <a:latin typeface="+mn-lt"/>
                          <a:ea typeface="+mn-ea"/>
                          <a:cs typeface="+mn-cs"/>
                        </a:rPr>
                        <a:t>
🛀🏼 Jeder kennt eine Suite, wenn nicht selbst, dann zumindest aus Filmen...
Allgemein kann man wohl feststellen, dass eine Suite durch große Räume und luxuriöse Ausstattung besticht. Meist ist auch die Aussicht hervorragend und es gibt viele Extras, die einem in anderen Zimmern vorenthalten bleiben...
 — Products shown: Sweet Dreams.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94539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- 2017-08-02 18:25:01</a:t>
                      </a:r>
                      <a:r>
                        <a:rPr kumimoji="0" lang="de-DE" sz="1000" b="0" i="0" u="none" strike="noStrike" kern="1200" cap="none" spc="0" normalizeH="0" baseline="0" noProof="0">
                          <a:ln>
                            <a:noFill/>
                          </a:ln>
                          <a:solidFill>
                            <a:prstClr val="black"/>
                          </a:solidFill>
                          <a:effectLst/>
                          <a:uLnTx/>
                          <a:uFillTx/>
                          <a:latin typeface="+mn-lt"/>
                          <a:ea typeface="+mn-ea"/>
                          <a:cs typeface="+mn-cs"/>
                        </a:rPr>
                        <a:t>
♥-lich Willkommen im Kuschelparadies!
Paare die im Hotel Winzer Ihre gemeinsame Zeit verbringen, haben´s richtig kuschelig. Denn hier gibt es alles an romantischen Extras, was das Herz begehrt...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06462736"/>
                  </a:ext>
                </a:extLst>
              </a:tr>
            </a:tbl>
          </a:graphicData>
        </a:graphic>
      </p:graphicFrame>
      <p:sp>
        <p:nvSpPr>
          <p:cNvPr id="4" name="Text Placeholder 3">
            <a:extLst>
              <a:ext uri="{FF2B5EF4-FFF2-40B4-BE49-F238E27FC236}">
                <a16:creationId xmlns:a16="http://schemas.microsoft.com/office/drawing/2014/main" id="{F1924E99-2971-4192-9C21-F2315D62847D}"/>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41867118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D812B-A5C9-4AAB-95D3-05D88CDFDB84}"/>
              </a:ext>
            </a:extLst>
          </p:cNvPr>
          <p:cNvSpPr>
            <a:spLocks noGrp="1"/>
          </p:cNvSpPr>
          <p:nvPr>
            <p:ph type="title"/>
          </p:nvPr>
        </p:nvSpPr>
        <p:spPr/>
        <p:txBody>
          <a:bodyPr/>
          <a:lstStyle/>
          <a:p>
            <a:r>
              <a:rPr lang="en-US"/>
              <a:t>Eigene Beiträge (Postings) + Reactions - 16 of 16</a:t>
            </a:r>
          </a:p>
        </p:txBody>
      </p:sp>
      <p:graphicFrame>
        <p:nvGraphicFramePr>
          <p:cNvPr id="5" name="Table Placeholder 4">
            <a:extLst>
              <a:ext uri="{FF2B5EF4-FFF2-40B4-BE49-F238E27FC236}">
                <a16:creationId xmlns:a16="http://schemas.microsoft.com/office/drawing/2014/main" id="{C504BC1C-81D9-4178-90F2-546760A2780D}"/>
              </a:ext>
            </a:extLst>
          </p:cNvPr>
          <p:cNvGraphicFramePr>
            <a:graphicFrameLocks noGrp="1"/>
          </p:cNvGraphicFramePr>
          <p:nvPr>
            <p:ph type="tbl" sz="quarter" idx="13"/>
            <p:extLst>
              <p:ext uri="{D42A27DB-BD31-4B8C-83A1-F6EECF244321}">
                <p14:modId xmlns:p14="http://schemas.microsoft.com/office/powerpoint/2010/main" val="2495893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34078840"/>
                    </a:ext>
                  </a:extLst>
                </a:gridCol>
                <a:gridCol w="822960">
                  <a:extLst>
                    <a:ext uri="{9D8B030D-6E8A-4147-A177-3AD203B41FA5}">
                      <a16:colId xmlns:a16="http://schemas.microsoft.com/office/drawing/2014/main" val="3847317662"/>
                    </a:ext>
                  </a:extLst>
                </a:gridCol>
                <a:gridCol w="822960">
                  <a:extLst>
                    <a:ext uri="{9D8B030D-6E8A-4147-A177-3AD203B41FA5}">
                      <a16:colId xmlns:a16="http://schemas.microsoft.com/office/drawing/2014/main" val="2048805939"/>
                    </a:ext>
                  </a:extLst>
                </a:gridCol>
                <a:gridCol w="822960">
                  <a:extLst>
                    <a:ext uri="{9D8B030D-6E8A-4147-A177-3AD203B41FA5}">
                      <a16:colId xmlns:a16="http://schemas.microsoft.com/office/drawing/2014/main" val="1814954422"/>
                    </a:ext>
                  </a:extLst>
                </a:gridCol>
                <a:gridCol w="822960">
                  <a:extLst>
                    <a:ext uri="{9D8B030D-6E8A-4147-A177-3AD203B41FA5}">
                      <a16:colId xmlns:a16="http://schemas.microsoft.com/office/drawing/2014/main" val="3143574397"/>
                    </a:ext>
                  </a:extLst>
                </a:gridCol>
                <a:gridCol w="822960">
                  <a:extLst>
                    <a:ext uri="{9D8B030D-6E8A-4147-A177-3AD203B41FA5}">
                      <a16:colId xmlns:a16="http://schemas.microsoft.com/office/drawing/2014/main" val="4159444073"/>
                    </a:ext>
                  </a:extLst>
                </a:gridCol>
                <a:gridCol w="822960">
                  <a:extLst>
                    <a:ext uri="{9D8B030D-6E8A-4147-A177-3AD203B41FA5}">
                      <a16:colId xmlns:a16="http://schemas.microsoft.com/office/drawing/2014/main" val="933489787"/>
                    </a:ext>
                  </a:extLst>
                </a:gridCol>
                <a:gridCol w="822960">
                  <a:extLst>
                    <a:ext uri="{9D8B030D-6E8A-4147-A177-3AD203B41FA5}">
                      <a16:colId xmlns:a16="http://schemas.microsoft.com/office/drawing/2014/main" val="1538333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66634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- 2017-08-01 18:30:01</a:t>
                      </a:r>
                      <a:r>
                        <a:rPr kumimoji="0" lang="de-DE" sz="1000" b="0" i="0" u="none" strike="noStrike" kern="1200" cap="none" spc="0" normalizeH="0" baseline="0" noProof="0">
                          <a:ln>
                            <a:noFill/>
                          </a:ln>
                          <a:solidFill>
                            <a:prstClr val="black"/>
                          </a:solidFill>
                          <a:effectLst/>
                          <a:uLnTx/>
                          <a:uFillTx/>
                          <a:latin typeface="+mn-lt"/>
                          <a:ea typeface="+mn-ea"/>
                          <a:cs typeface="+mn-cs"/>
                        </a:rPr>
                        <a:t>
⛅️ Entspannt und schön auf Wolke 7 ⛅️
Wer mit seinem Partner etwas Besonderes erleben möchte, der sollte sich die  Körper- und Beautybehandlungen im Hotel Winzer genauer ansehen. Von der Hot-Chocolate-Massage bis zur karibischen Körperpackung ist vieles möglich...
 — Products shown: Winzer's Wellness Relaxtag.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32597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- 2017-08-01 18:00:00</a:t>
                      </a:r>
                      <a:r>
                        <a:rPr kumimoji="0" lang="de-DE" sz="1000" b="0" i="0" u="none" strike="noStrike" kern="1200" cap="none" spc="0" normalizeH="0" baseline="0" noProof="0">
                          <a:ln>
                            <a:noFill/>
                          </a:ln>
                          <a:solidFill>
                            <a:prstClr val="black"/>
                          </a:solidFill>
                          <a:effectLst/>
                          <a:uLnTx/>
                          <a:uFillTx/>
                          <a:latin typeface="+mn-lt"/>
                          <a:ea typeface="+mn-ea"/>
                          <a:cs typeface="+mn-cs"/>
                        </a:rPr>
                        <a:t>
35 Grad?! ⛱️🌤️ Dann bietet unser Solepool mit integrierter Poolbar, die perfekte Abkühlung.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53443186"/>
                  </a:ext>
                </a:extLst>
              </a:tr>
            </a:tbl>
          </a:graphicData>
        </a:graphic>
      </p:graphicFrame>
      <p:sp>
        <p:nvSpPr>
          <p:cNvPr id="4" name="Text Placeholder 3">
            <a:extLst>
              <a:ext uri="{FF2B5EF4-FFF2-40B4-BE49-F238E27FC236}">
                <a16:creationId xmlns:a16="http://schemas.microsoft.com/office/drawing/2014/main" id="{7C3A9533-8341-42DE-ACCF-A0D4624723AC}"/>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38228948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CDF9F-E497-40E1-A0A6-1E4C3BA6C158}"/>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3523BA8C-B9F3-4ACB-A97E-4B5759697336}"/>
              </a:ext>
            </a:extLst>
          </p:cNvPr>
          <p:cNvGraphicFramePr>
            <a:graphicFrameLocks noGrp="1"/>
          </p:cNvGraphicFramePr>
          <p:nvPr>
            <p:ph type="chart" sz="quarter" idx="13"/>
            <p:extLst>
              <p:ext uri="{D42A27DB-BD31-4B8C-83A1-F6EECF244321}">
                <p14:modId xmlns:p14="http://schemas.microsoft.com/office/powerpoint/2010/main" val="3021765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B9E0DB-276B-49F5-8C0A-BCE60B21B6E1}"/>
              </a:ext>
            </a:extLst>
          </p:cNvPr>
          <p:cNvSpPr>
            <a:spLocks noGrp="1"/>
          </p:cNvSpPr>
          <p:nvPr>
            <p:ph type="body" sz="quarter" idx="14"/>
          </p:nvPr>
        </p:nvSpPr>
        <p:spPr/>
        <p:txBody>
          <a:bodyPr/>
          <a:lstStyle/>
          <a:p>
            <a:r>
              <a:rPr lang="en-US"/>
              <a:t>08/01/2017 - 08/28/2017</a:t>
            </a:r>
          </a:p>
        </p:txBody>
      </p:sp>
      <p:sp>
        <p:nvSpPr>
          <p:cNvPr id="5" name="Footer Placeholder 4">
            <a:extLst>
              <a:ext uri="{FF2B5EF4-FFF2-40B4-BE49-F238E27FC236}">
                <a16:creationId xmlns:a16="http://schemas.microsoft.com/office/drawing/2014/main" id="{C964E437-DC80-4B12-B7C1-C59A0AC0DD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13425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8FEDC-BD8A-4883-BF01-5B61CC09754A}"/>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6EEDDF30-407A-4B2E-9CDF-9CB9207556E7}"/>
              </a:ext>
            </a:extLst>
          </p:cNvPr>
          <p:cNvGraphicFramePr>
            <a:graphicFrameLocks noGrp="1"/>
          </p:cNvGraphicFramePr>
          <p:nvPr>
            <p:ph type="chart" sz="quarter" idx="13"/>
            <p:extLst>
              <p:ext uri="{D42A27DB-BD31-4B8C-83A1-F6EECF244321}">
                <p14:modId xmlns:p14="http://schemas.microsoft.com/office/powerpoint/2010/main" val="1373841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B0BFA3-8673-4866-A102-150C699C1FCA}"/>
              </a:ext>
            </a:extLst>
          </p:cNvPr>
          <p:cNvSpPr>
            <a:spLocks noGrp="1"/>
          </p:cNvSpPr>
          <p:nvPr>
            <p:ph type="body" sz="quarter" idx="14"/>
          </p:nvPr>
        </p:nvSpPr>
        <p:spPr/>
        <p:txBody>
          <a:bodyPr/>
          <a:lstStyle/>
          <a:p>
            <a:r>
              <a:rPr lang="en-US"/>
              <a:t>08/01/2017 - 08/28/2017</a:t>
            </a:r>
          </a:p>
        </p:txBody>
      </p:sp>
      <p:sp>
        <p:nvSpPr>
          <p:cNvPr id="5" name="Footer Placeholder 4">
            <a:extLst>
              <a:ext uri="{FF2B5EF4-FFF2-40B4-BE49-F238E27FC236}">
                <a16:creationId xmlns:a16="http://schemas.microsoft.com/office/drawing/2014/main" id="{C0001F80-BD48-4485-9791-3514104B56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79606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46931-59ED-457C-96EF-94E306F23A4B}"/>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FE137354-9930-4B9D-B5FD-F866F4EAD463}"/>
              </a:ext>
            </a:extLst>
          </p:cNvPr>
          <p:cNvGraphicFramePr>
            <a:graphicFrameLocks noGrp="1"/>
          </p:cNvGraphicFramePr>
          <p:nvPr>
            <p:ph type="chart" sz="quarter" idx="13"/>
            <p:extLst>
              <p:ext uri="{D42A27DB-BD31-4B8C-83A1-F6EECF244321}">
                <p14:modId xmlns:p14="http://schemas.microsoft.com/office/powerpoint/2010/main" val="721023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396E70-1831-4549-A804-5ACBB6F10D0B}"/>
              </a:ext>
            </a:extLst>
          </p:cNvPr>
          <p:cNvSpPr>
            <a:spLocks noGrp="1"/>
          </p:cNvSpPr>
          <p:nvPr>
            <p:ph type="body" sz="quarter" idx="14"/>
          </p:nvPr>
        </p:nvSpPr>
        <p:spPr/>
        <p:txBody>
          <a:bodyPr/>
          <a:lstStyle/>
          <a:p>
            <a:r>
              <a:rPr lang="en-US"/>
              <a:t>08/01/2017 - 08/28/2017</a:t>
            </a:r>
          </a:p>
        </p:txBody>
      </p:sp>
      <p:sp>
        <p:nvSpPr>
          <p:cNvPr id="5" name="Footer Placeholder 4">
            <a:extLst>
              <a:ext uri="{FF2B5EF4-FFF2-40B4-BE49-F238E27FC236}">
                <a16:creationId xmlns:a16="http://schemas.microsoft.com/office/drawing/2014/main" id="{6EA4BD23-5946-4653-A916-37FA349F0D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20489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56EB7-2AF3-4250-B7EE-2B473C686C97}"/>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1ECE8C88-087D-4623-8D66-AF3B39A15A4B}"/>
              </a:ext>
            </a:extLst>
          </p:cNvPr>
          <p:cNvGraphicFramePr>
            <a:graphicFrameLocks noGrp="1"/>
          </p:cNvGraphicFramePr>
          <p:nvPr>
            <p:ph type="chart" sz="quarter" idx="13"/>
            <p:extLst>
              <p:ext uri="{D42A27DB-BD31-4B8C-83A1-F6EECF244321}">
                <p14:modId xmlns:p14="http://schemas.microsoft.com/office/powerpoint/2010/main" val="3070697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AC8D65-EFFD-4E63-9DF0-2114ED43A5A9}"/>
              </a:ext>
            </a:extLst>
          </p:cNvPr>
          <p:cNvSpPr>
            <a:spLocks noGrp="1"/>
          </p:cNvSpPr>
          <p:nvPr>
            <p:ph type="body" sz="quarter" idx="14"/>
          </p:nvPr>
        </p:nvSpPr>
        <p:spPr/>
        <p:txBody>
          <a:bodyPr/>
          <a:lstStyle/>
          <a:p>
            <a:r>
              <a:rPr lang="en-US"/>
              <a:t>08/01/2017 - 08/28/2017</a:t>
            </a:r>
          </a:p>
        </p:txBody>
      </p:sp>
      <p:sp>
        <p:nvSpPr>
          <p:cNvPr id="5" name="Footer Placeholder 4">
            <a:extLst>
              <a:ext uri="{FF2B5EF4-FFF2-40B4-BE49-F238E27FC236}">
                <a16:creationId xmlns:a16="http://schemas.microsoft.com/office/drawing/2014/main" id="{C4B15260-D75D-4C82-8295-CAB28B5FAD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69624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92709-E35C-4279-BACA-9906CB3267AB}"/>
              </a:ext>
            </a:extLst>
          </p:cNvPr>
          <p:cNvSpPr>
            <a:spLocks noGrp="1"/>
          </p:cNvSpPr>
          <p:nvPr>
            <p:ph type="title"/>
          </p:nvPr>
        </p:nvSpPr>
        <p:spPr/>
        <p:txBody>
          <a:bodyPr/>
          <a:lstStyle/>
          <a:p>
            <a:r>
              <a:rPr lang="en-US"/>
              <a:t>Postings von Fans (Nutzern)</a:t>
            </a:r>
          </a:p>
        </p:txBody>
      </p:sp>
      <p:graphicFrame>
        <p:nvGraphicFramePr>
          <p:cNvPr id="5" name="Table Placeholder 4">
            <a:extLst>
              <a:ext uri="{FF2B5EF4-FFF2-40B4-BE49-F238E27FC236}">
                <a16:creationId xmlns:a16="http://schemas.microsoft.com/office/drawing/2014/main" id="{0F8B6B4A-33E5-42D8-A21F-7DCD93BCD2C1}"/>
              </a:ext>
            </a:extLst>
          </p:cNvPr>
          <p:cNvGraphicFramePr>
            <a:graphicFrameLocks noGrp="1"/>
          </p:cNvGraphicFramePr>
          <p:nvPr>
            <p:ph type="tbl" sz="quarter" idx="13"/>
            <p:extLst>
              <p:ext uri="{D42A27DB-BD31-4B8C-83A1-F6EECF244321}">
                <p14:modId xmlns:p14="http://schemas.microsoft.com/office/powerpoint/2010/main" val="157281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54545279"/>
                    </a:ext>
                  </a:extLst>
                </a:gridCol>
                <a:gridCol w="822960">
                  <a:extLst>
                    <a:ext uri="{9D8B030D-6E8A-4147-A177-3AD203B41FA5}">
                      <a16:colId xmlns:a16="http://schemas.microsoft.com/office/drawing/2014/main" val="2373505977"/>
                    </a:ext>
                  </a:extLst>
                </a:gridCol>
                <a:gridCol w="822960">
                  <a:extLst>
                    <a:ext uri="{9D8B030D-6E8A-4147-A177-3AD203B41FA5}">
                      <a16:colId xmlns:a16="http://schemas.microsoft.com/office/drawing/2014/main" val="167392922"/>
                    </a:ext>
                  </a:extLst>
                </a:gridCol>
                <a:gridCol w="822960">
                  <a:extLst>
                    <a:ext uri="{9D8B030D-6E8A-4147-A177-3AD203B41FA5}">
                      <a16:colId xmlns:a16="http://schemas.microsoft.com/office/drawing/2014/main" val="4057493378"/>
                    </a:ext>
                  </a:extLst>
                </a:gridCol>
                <a:gridCol w="822960">
                  <a:extLst>
                    <a:ext uri="{9D8B030D-6E8A-4147-A177-3AD203B41FA5}">
                      <a16:colId xmlns:a16="http://schemas.microsoft.com/office/drawing/2014/main" val="3552001972"/>
                    </a:ext>
                  </a:extLst>
                </a:gridCol>
                <a:gridCol w="822960">
                  <a:extLst>
                    <a:ext uri="{9D8B030D-6E8A-4147-A177-3AD203B41FA5}">
                      <a16:colId xmlns:a16="http://schemas.microsoft.com/office/drawing/2014/main" val="2754501549"/>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2799170507"/>
                  </a:ext>
                </a:extLst>
              </a:tr>
              <a:tr h="370840">
                <a:tc>
                  <a:txBody>
                    <a:bodyPr/>
                    <a:lstStyle/>
                    <a:p>
                      <a:r>
                        <a:rPr lang="de-DE" sz="1000" b="1"/>
                        <a:t>**** Hotel Winzer Wellness und Kuscheln</a:t>
                      </a:r>
                      <a:r>
                        <a:rPr lang="de-DE" sz="1000"/>
                        <a:t> got a post by </a:t>
                      </a:r>
                      <a:r>
                        <a:rPr lang="de-DE" sz="1000" b="1"/>
                        <a:t>Sonja Beck - 2017-08-17 08:56:20</a:t>
                      </a:r>
                      <a:r>
                        <a:rPr lang="de-DE" sz="1000"/>
                        <a:t>
Ein wunderschöner Urlaub geht leider zu Ende! Es war wieder toll bei euch! Für uns ist es wie Urlaub bei Freunden! Wir freuen uns schon auf unseren nächsten Urlaub bei euch!❤ Danke an das ganze Team!</a:t>
                      </a:r>
                      <a:endParaRPr lang="en-US" sz="1000"/>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08/17/2017 21:32:36</a:t>
                      </a:r>
                    </a:p>
                  </a:txBody>
                  <a:tcPr/>
                </a:tc>
                <a:extLst>
                  <a:ext uri="{0D108BD9-81ED-4DB2-BD59-A6C34878D82A}">
                    <a16:rowId xmlns:a16="http://schemas.microsoft.com/office/drawing/2014/main" val="2471768229"/>
                  </a:ext>
                </a:extLst>
              </a:tr>
              <a:tr h="370840">
                <a:tc>
                  <a:txBody>
                    <a:bodyPr/>
                    <a:lstStyle/>
                    <a:p>
                      <a:r>
                        <a:rPr lang="de-DE" sz="1000" b="1"/>
                        <a:t>**** Hotel Winzer Wellness und Kuscheln</a:t>
                      </a:r>
                      <a:r>
                        <a:rPr lang="de-DE" sz="1000"/>
                        <a:t> got a post by </a:t>
                      </a:r>
                      <a:r>
                        <a:rPr lang="de-DE" sz="1000" b="1"/>
                        <a:t>Marlene Mandl - 2017-08-02 14:21:31</a:t>
                      </a:r>
                      <a:r>
                        <a:rPr lang="de-DE" sz="1000"/>
                        <a:t>
Ich vergebe 2 Gutscheine mit 20 Euro mag die wer haben</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1601945770"/>
                  </a:ext>
                </a:extLst>
              </a:tr>
            </a:tbl>
          </a:graphicData>
        </a:graphic>
      </p:graphicFrame>
      <p:sp>
        <p:nvSpPr>
          <p:cNvPr id="4" name="Text Placeholder 3">
            <a:extLst>
              <a:ext uri="{FF2B5EF4-FFF2-40B4-BE49-F238E27FC236}">
                <a16:creationId xmlns:a16="http://schemas.microsoft.com/office/drawing/2014/main" id="{5124A440-A12B-4AAB-886B-85C6D76E467B}"/>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6533349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885EF-543A-45F2-AEA6-9056CE9C3225}"/>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9A8C63B6-2F81-4A82-85A7-3169C499DF21}"/>
              </a:ext>
            </a:extLst>
          </p:cNvPr>
          <p:cNvGraphicFramePr>
            <a:graphicFrameLocks noGrp="1"/>
          </p:cNvGraphicFramePr>
          <p:nvPr>
            <p:ph type="chart" sz="quarter" idx="13"/>
            <p:extLst>
              <p:ext uri="{D42A27DB-BD31-4B8C-83A1-F6EECF244321}">
                <p14:modId xmlns:p14="http://schemas.microsoft.com/office/powerpoint/2010/main" val="3520199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3BC74E-0C94-4C70-BCFE-2B2FCFD73ECC}"/>
              </a:ext>
            </a:extLst>
          </p:cNvPr>
          <p:cNvSpPr>
            <a:spLocks noGrp="1"/>
          </p:cNvSpPr>
          <p:nvPr>
            <p:ph type="body" sz="quarter" idx="14"/>
          </p:nvPr>
        </p:nvSpPr>
        <p:spPr/>
        <p:txBody>
          <a:bodyPr/>
          <a:lstStyle/>
          <a:p>
            <a:r>
              <a:rPr lang="en-US"/>
              <a:t>08/01/2017 - 08/28/2017</a:t>
            </a:r>
          </a:p>
        </p:txBody>
      </p:sp>
      <p:sp>
        <p:nvSpPr>
          <p:cNvPr id="5" name="Footer Placeholder 4">
            <a:extLst>
              <a:ext uri="{FF2B5EF4-FFF2-40B4-BE49-F238E27FC236}">
                <a16:creationId xmlns:a16="http://schemas.microsoft.com/office/drawing/2014/main" id="{91F16636-487A-4DFB-B8BB-5F6A2E0382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43521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878B3-CEC2-4C5D-A447-074BBC28BE4A}"/>
              </a:ext>
            </a:extLst>
          </p:cNvPr>
          <p:cNvSpPr>
            <a:spLocks noGrp="1"/>
          </p:cNvSpPr>
          <p:nvPr>
            <p:ph type="title"/>
          </p:nvPr>
        </p:nvSpPr>
        <p:spPr/>
        <p:txBody>
          <a:bodyPr/>
          <a:lstStyle/>
          <a:p>
            <a:r>
              <a:rPr lang="en-US"/>
              <a:t>Wichtige Influencer - 1 of 3</a:t>
            </a:r>
          </a:p>
        </p:txBody>
      </p:sp>
      <p:graphicFrame>
        <p:nvGraphicFramePr>
          <p:cNvPr id="5" name="Table Placeholder 4">
            <a:extLst>
              <a:ext uri="{FF2B5EF4-FFF2-40B4-BE49-F238E27FC236}">
                <a16:creationId xmlns:a16="http://schemas.microsoft.com/office/drawing/2014/main" id="{1E33DBFF-F581-44F8-BC17-3797DE6AFDC0}"/>
              </a:ext>
            </a:extLst>
          </p:cNvPr>
          <p:cNvGraphicFramePr>
            <a:graphicFrameLocks noGrp="1"/>
          </p:cNvGraphicFramePr>
          <p:nvPr>
            <p:ph type="tbl" sz="quarter" idx="13"/>
            <p:extLst>
              <p:ext uri="{D42A27DB-BD31-4B8C-83A1-F6EECF244321}">
                <p14:modId xmlns:p14="http://schemas.microsoft.com/office/powerpoint/2010/main" val="1700165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68483024"/>
                    </a:ext>
                  </a:extLst>
                </a:gridCol>
                <a:gridCol w="2468880">
                  <a:extLst>
                    <a:ext uri="{9D8B030D-6E8A-4147-A177-3AD203B41FA5}">
                      <a16:colId xmlns:a16="http://schemas.microsoft.com/office/drawing/2014/main" val="889530802"/>
                    </a:ext>
                  </a:extLst>
                </a:gridCol>
                <a:gridCol w="822960">
                  <a:extLst>
                    <a:ext uri="{9D8B030D-6E8A-4147-A177-3AD203B41FA5}">
                      <a16:colId xmlns:a16="http://schemas.microsoft.com/office/drawing/2014/main" val="2894311491"/>
                    </a:ext>
                  </a:extLst>
                </a:gridCol>
                <a:gridCol w="822960">
                  <a:extLst>
                    <a:ext uri="{9D8B030D-6E8A-4147-A177-3AD203B41FA5}">
                      <a16:colId xmlns:a16="http://schemas.microsoft.com/office/drawing/2014/main" val="4036122165"/>
                    </a:ext>
                  </a:extLst>
                </a:gridCol>
                <a:gridCol w="822960">
                  <a:extLst>
                    <a:ext uri="{9D8B030D-6E8A-4147-A177-3AD203B41FA5}">
                      <a16:colId xmlns:a16="http://schemas.microsoft.com/office/drawing/2014/main" val="577549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31840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Lehner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489281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(3), Mark's New York Bar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64923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Sandra Schirmer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06402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Kathrin Buder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97106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Johanna Zauner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64901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Alexandra Kaiser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55382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Christof Huber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19555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Freddie Lequeux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14458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Marlene Mandl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9614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Lackner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2363799"/>
                  </a:ext>
                </a:extLst>
              </a:tr>
            </a:tbl>
          </a:graphicData>
        </a:graphic>
      </p:graphicFrame>
      <p:sp>
        <p:nvSpPr>
          <p:cNvPr id="4" name="Text Placeholder 3">
            <a:extLst>
              <a:ext uri="{FF2B5EF4-FFF2-40B4-BE49-F238E27FC236}">
                <a16:creationId xmlns:a16="http://schemas.microsoft.com/office/drawing/2014/main" id="{773C5454-9B89-4023-9315-6B663E8AFDCC}"/>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1305885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CCCCE-51B8-4ED5-A658-AB625CDA55AB}"/>
              </a:ext>
            </a:extLst>
          </p:cNvPr>
          <p:cNvSpPr>
            <a:spLocks noGrp="1"/>
          </p:cNvSpPr>
          <p:nvPr>
            <p:ph type="title"/>
          </p:nvPr>
        </p:nvSpPr>
        <p:spPr/>
        <p:txBody>
          <a:bodyPr/>
          <a:lstStyle/>
          <a:p>
            <a:r>
              <a:rPr lang="en-US"/>
              <a:t>Wichtige Influencer - 2 of 3</a:t>
            </a:r>
          </a:p>
        </p:txBody>
      </p:sp>
      <p:graphicFrame>
        <p:nvGraphicFramePr>
          <p:cNvPr id="5" name="Table Placeholder 4">
            <a:extLst>
              <a:ext uri="{FF2B5EF4-FFF2-40B4-BE49-F238E27FC236}">
                <a16:creationId xmlns:a16="http://schemas.microsoft.com/office/drawing/2014/main" id="{29511BBF-6882-4344-8476-C9E1419EFDC0}"/>
              </a:ext>
            </a:extLst>
          </p:cNvPr>
          <p:cNvGraphicFramePr>
            <a:graphicFrameLocks noGrp="1"/>
          </p:cNvGraphicFramePr>
          <p:nvPr>
            <p:ph type="tbl" sz="quarter" idx="13"/>
            <p:extLst>
              <p:ext uri="{D42A27DB-BD31-4B8C-83A1-F6EECF244321}">
                <p14:modId xmlns:p14="http://schemas.microsoft.com/office/powerpoint/2010/main" val="3169240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09212113"/>
                    </a:ext>
                  </a:extLst>
                </a:gridCol>
                <a:gridCol w="2468880">
                  <a:extLst>
                    <a:ext uri="{9D8B030D-6E8A-4147-A177-3AD203B41FA5}">
                      <a16:colId xmlns:a16="http://schemas.microsoft.com/office/drawing/2014/main" val="3392775388"/>
                    </a:ext>
                  </a:extLst>
                </a:gridCol>
                <a:gridCol w="822960">
                  <a:extLst>
                    <a:ext uri="{9D8B030D-6E8A-4147-A177-3AD203B41FA5}">
                      <a16:colId xmlns:a16="http://schemas.microsoft.com/office/drawing/2014/main" val="1248570137"/>
                    </a:ext>
                  </a:extLst>
                </a:gridCol>
                <a:gridCol w="822960">
                  <a:extLst>
                    <a:ext uri="{9D8B030D-6E8A-4147-A177-3AD203B41FA5}">
                      <a16:colId xmlns:a16="http://schemas.microsoft.com/office/drawing/2014/main" val="2048345929"/>
                    </a:ext>
                  </a:extLst>
                </a:gridCol>
                <a:gridCol w="822960">
                  <a:extLst>
                    <a:ext uri="{9D8B030D-6E8A-4147-A177-3AD203B41FA5}">
                      <a16:colId xmlns:a16="http://schemas.microsoft.com/office/drawing/2014/main" val="3426458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788145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Eure Hoheit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16438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Ully Wimm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8646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Manuela Dampf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(1), 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65053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Helga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51751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Gerhard Saumer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42049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Patrick Lehner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5535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Astrid Schwaighofer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3152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Roland Rötzer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83414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Ilse Murauer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8689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Babsi Palkovits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4663277"/>
                  </a:ext>
                </a:extLst>
              </a:tr>
            </a:tbl>
          </a:graphicData>
        </a:graphic>
      </p:graphicFrame>
      <p:sp>
        <p:nvSpPr>
          <p:cNvPr id="4" name="Text Placeholder 3">
            <a:extLst>
              <a:ext uri="{FF2B5EF4-FFF2-40B4-BE49-F238E27FC236}">
                <a16:creationId xmlns:a16="http://schemas.microsoft.com/office/drawing/2014/main" id="{CF6827BC-3B4F-4607-B752-D032422ACD84}"/>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8300146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6C491-18EA-437B-A3E3-BCA3FD1C324B}"/>
              </a:ext>
            </a:extLst>
          </p:cNvPr>
          <p:cNvSpPr>
            <a:spLocks noGrp="1"/>
          </p:cNvSpPr>
          <p:nvPr>
            <p:ph type="title"/>
          </p:nvPr>
        </p:nvSpPr>
        <p:spPr/>
        <p:txBody>
          <a:bodyPr/>
          <a:lstStyle/>
          <a:p>
            <a:r>
              <a:rPr lang="en-US"/>
              <a:t>Wichtige Influencer - 3 of 3</a:t>
            </a:r>
          </a:p>
        </p:txBody>
      </p:sp>
      <p:graphicFrame>
        <p:nvGraphicFramePr>
          <p:cNvPr id="5" name="Table Placeholder 4">
            <a:extLst>
              <a:ext uri="{FF2B5EF4-FFF2-40B4-BE49-F238E27FC236}">
                <a16:creationId xmlns:a16="http://schemas.microsoft.com/office/drawing/2014/main" id="{094F6402-8095-49A4-ACD0-5837F5F0AF41}"/>
              </a:ext>
            </a:extLst>
          </p:cNvPr>
          <p:cNvGraphicFramePr>
            <a:graphicFrameLocks noGrp="1"/>
          </p:cNvGraphicFramePr>
          <p:nvPr>
            <p:ph type="tbl" sz="quarter" idx="13"/>
            <p:extLst>
              <p:ext uri="{D42A27DB-BD31-4B8C-83A1-F6EECF244321}">
                <p14:modId xmlns:p14="http://schemas.microsoft.com/office/powerpoint/2010/main" val="2165415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37830929"/>
                    </a:ext>
                  </a:extLst>
                </a:gridCol>
                <a:gridCol w="2468880">
                  <a:extLst>
                    <a:ext uri="{9D8B030D-6E8A-4147-A177-3AD203B41FA5}">
                      <a16:colId xmlns:a16="http://schemas.microsoft.com/office/drawing/2014/main" val="779294963"/>
                    </a:ext>
                  </a:extLst>
                </a:gridCol>
                <a:gridCol w="822960">
                  <a:extLst>
                    <a:ext uri="{9D8B030D-6E8A-4147-A177-3AD203B41FA5}">
                      <a16:colId xmlns:a16="http://schemas.microsoft.com/office/drawing/2014/main" val="1075645727"/>
                    </a:ext>
                  </a:extLst>
                </a:gridCol>
                <a:gridCol w="822960">
                  <a:extLst>
                    <a:ext uri="{9D8B030D-6E8A-4147-A177-3AD203B41FA5}">
                      <a16:colId xmlns:a16="http://schemas.microsoft.com/office/drawing/2014/main" val="1727735862"/>
                    </a:ext>
                  </a:extLst>
                </a:gridCol>
                <a:gridCol w="822960">
                  <a:extLst>
                    <a:ext uri="{9D8B030D-6E8A-4147-A177-3AD203B41FA5}">
                      <a16:colId xmlns:a16="http://schemas.microsoft.com/office/drawing/2014/main" val="2437779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577375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Bianca Herrmann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7494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Nadja Raffezeder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64489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Markus Malik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94640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Gugerell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3771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Nadine Victor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2316780"/>
                  </a:ext>
                </a:extLst>
              </a:tr>
            </a:tbl>
          </a:graphicData>
        </a:graphic>
      </p:graphicFrame>
      <p:sp>
        <p:nvSpPr>
          <p:cNvPr id="4" name="Text Placeholder 3">
            <a:extLst>
              <a:ext uri="{FF2B5EF4-FFF2-40B4-BE49-F238E27FC236}">
                <a16:creationId xmlns:a16="http://schemas.microsoft.com/office/drawing/2014/main" id="{26479A07-C099-40C3-8AAA-4E4684FE56A8}"/>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10756612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1D419-447E-4AAA-B2A8-994117D0442A}"/>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39BF9C0C-1B25-4465-A62D-873F680B6FAC}"/>
              </a:ext>
            </a:extLst>
          </p:cNvPr>
          <p:cNvGraphicFramePr>
            <a:graphicFrameLocks noGrp="1"/>
          </p:cNvGraphicFramePr>
          <p:nvPr>
            <p:ph type="chart" sz="quarter" idx="13"/>
            <p:extLst>
              <p:ext uri="{D42A27DB-BD31-4B8C-83A1-F6EECF244321}">
                <p14:modId xmlns:p14="http://schemas.microsoft.com/office/powerpoint/2010/main" val="649197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47375E-A924-43FD-AD1C-B97571668C86}"/>
              </a:ext>
            </a:extLst>
          </p:cNvPr>
          <p:cNvSpPr>
            <a:spLocks noGrp="1"/>
          </p:cNvSpPr>
          <p:nvPr>
            <p:ph type="body" sz="quarter" idx="14"/>
          </p:nvPr>
        </p:nvSpPr>
        <p:spPr/>
        <p:txBody>
          <a:bodyPr/>
          <a:lstStyle/>
          <a:p>
            <a:r>
              <a:rPr lang="en-US"/>
              <a:t>08/01/2017 - 08/28/2017</a:t>
            </a:r>
          </a:p>
        </p:txBody>
      </p:sp>
      <p:sp>
        <p:nvSpPr>
          <p:cNvPr id="5" name="Footer Placeholder 4">
            <a:extLst>
              <a:ext uri="{FF2B5EF4-FFF2-40B4-BE49-F238E27FC236}">
                <a16:creationId xmlns:a16="http://schemas.microsoft.com/office/drawing/2014/main" id="{3D9080F8-BC23-4031-B386-CBA147F297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45128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F235B-8E19-4204-A295-46F5049E0180}"/>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3820A075-AF45-4F2B-AB42-06773B8DC3B8}"/>
              </a:ext>
            </a:extLst>
          </p:cNvPr>
          <p:cNvGraphicFramePr>
            <a:graphicFrameLocks noGrp="1"/>
          </p:cNvGraphicFramePr>
          <p:nvPr>
            <p:ph type="chart" sz="quarter" idx="13"/>
            <p:extLst>
              <p:ext uri="{D42A27DB-BD31-4B8C-83A1-F6EECF244321}">
                <p14:modId xmlns:p14="http://schemas.microsoft.com/office/powerpoint/2010/main" val="818082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F5CB73-83C0-4DD1-914F-629A1FE0BF91}"/>
              </a:ext>
            </a:extLst>
          </p:cNvPr>
          <p:cNvSpPr>
            <a:spLocks noGrp="1"/>
          </p:cNvSpPr>
          <p:nvPr>
            <p:ph type="body" sz="quarter" idx="14"/>
          </p:nvPr>
        </p:nvSpPr>
        <p:spPr/>
        <p:txBody>
          <a:bodyPr/>
          <a:lstStyle/>
          <a:p>
            <a:r>
              <a:rPr lang="en-US"/>
              <a:t>08/01/2017 - 08/28/2017</a:t>
            </a:r>
          </a:p>
        </p:txBody>
      </p:sp>
      <p:sp>
        <p:nvSpPr>
          <p:cNvPr id="5" name="Footer Placeholder 4">
            <a:extLst>
              <a:ext uri="{FF2B5EF4-FFF2-40B4-BE49-F238E27FC236}">
                <a16:creationId xmlns:a16="http://schemas.microsoft.com/office/drawing/2014/main" id="{306E4A71-4177-451A-80D7-5F94703D75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34871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DF2D5-347E-4598-A1EC-FF09EEB82879}"/>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DD6C6C34-76D0-4559-B354-11E202701763}"/>
              </a:ext>
            </a:extLst>
          </p:cNvPr>
          <p:cNvGraphicFramePr>
            <a:graphicFrameLocks noGrp="1"/>
          </p:cNvGraphicFramePr>
          <p:nvPr>
            <p:ph type="chart" sz="quarter" idx="13"/>
            <p:extLst>
              <p:ext uri="{D42A27DB-BD31-4B8C-83A1-F6EECF244321}">
                <p14:modId xmlns:p14="http://schemas.microsoft.com/office/powerpoint/2010/main" val="1544054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2DB235-8E71-42EB-AD22-8AB0B621D4D1}"/>
              </a:ext>
            </a:extLst>
          </p:cNvPr>
          <p:cNvSpPr>
            <a:spLocks noGrp="1"/>
          </p:cNvSpPr>
          <p:nvPr>
            <p:ph type="body" sz="quarter" idx="14"/>
          </p:nvPr>
        </p:nvSpPr>
        <p:spPr/>
        <p:txBody>
          <a:bodyPr/>
          <a:lstStyle/>
          <a:p>
            <a:r>
              <a:rPr lang="en-US"/>
              <a:t>08/01/2017 - 08/28/2017</a:t>
            </a:r>
          </a:p>
        </p:txBody>
      </p:sp>
      <p:sp>
        <p:nvSpPr>
          <p:cNvPr id="5" name="Footer Placeholder 4">
            <a:extLst>
              <a:ext uri="{FF2B5EF4-FFF2-40B4-BE49-F238E27FC236}">
                <a16:creationId xmlns:a16="http://schemas.microsoft.com/office/drawing/2014/main" id="{7F2DBCE0-1AF4-4DC3-9E15-834A546452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54340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E76B0-865D-448E-8575-044DA3F80BA3}"/>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0F44D952-2ADF-4CEE-803F-F7D4115AD6A7}"/>
              </a:ext>
            </a:extLst>
          </p:cNvPr>
          <p:cNvGraphicFramePr>
            <a:graphicFrameLocks noGrp="1"/>
          </p:cNvGraphicFramePr>
          <p:nvPr>
            <p:ph type="chart" sz="quarter" idx="13"/>
            <p:extLst>
              <p:ext uri="{D42A27DB-BD31-4B8C-83A1-F6EECF244321}">
                <p14:modId xmlns:p14="http://schemas.microsoft.com/office/powerpoint/2010/main" val="3473738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F3F1A4-D292-4F5F-AB05-61E675660CE9}"/>
              </a:ext>
            </a:extLst>
          </p:cNvPr>
          <p:cNvSpPr>
            <a:spLocks noGrp="1"/>
          </p:cNvSpPr>
          <p:nvPr>
            <p:ph type="body" sz="quarter" idx="14"/>
          </p:nvPr>
        </p:nvSpPr>
        <p:spPr/>
        <p:txBody>
          <a:bodyPr/>
          <a:lstStyle/>
          <a:p>
            <a:r>
              <a:rPr lang="en-US"/>
              <a:t>08/01/2017 - 08/28/2017</a:t>
            </a:r>
          </a:p>
        </p:txBody>
      </p:sp>
      <p:sp>
        <p:nvSpPr>
          <p:cNvPr id="5" name="Footer Placeholder 4">
            <a:extLst>
              <a:ext uri="{FF2B5EF4-FFF2-40B4-BE49-F238E27FC236}">
                <a16:creationId xmlns:a16="http://schemas.microsoft.com/office/drawing/2014/main" id="{3FB4CBDA-4E37-40BE-979D-D798A09287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35047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91272-8B1E-4FFA-ACB5-F90A31809C82}"/>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D2ADB8B6-D060-4257-B7F4-363A3E1BAFE6}"/>
              </a:ext>
            </a:extLst>
          </p:cNvPr>
          <p:cNvGraphicFramePr>
            <a:graphicFrameLocks noGrp="1"/>
          </p:cNvGraphicFramePr>
          <p:nvPr>
            <p:ph type="chart" sz="quarter" idx="13"/>
            <p:extLst>
              <p:ext uri="{D42A27DB-BD31-4B8C-83A1-F6EECF244321}">
                <p14:modId xmlns:p14="http://schemas.microsoft.com/office/powerpoint/2010/main" val="1858439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14D66A-10E5-47D9-96FE-111B4373A369}"/>
              </a:ext>
            </a:extLst>
          </p:cNvPr>
          <p:cNvSpPr>
            <a:spLocks noGrp="1"/>
          </p:cNvSpPr>
          <p:nvPr>
            <p:ph type="body" sz="quarter" idx="14"/>
          </p:nvPr>
        </p:nvSpPr>
        <p:spPr/>
        <p:txBody>
          <a:bodyPr/>
          <a:lstStyle/>
          <a:p>
            <a:r>
              <a:rPr lang="en-US"/>
              <a:t>08/01/2017 - 08/28/2017</a:t>
            </a:r>
          </a:p>
        </p:txBody>
      </p:sp>
      <p:sp>
        <p:nvSpPr>
          <p:cNvPr id="5" name="Footer Placeholder 4">
            <a:extLst>
              <a:ext uri="{FF2B5EF4-FFF2-40B4-BE49-F238E27FC236}">
                <a16:creationId xmlns:a16="http://schemas.microsoft.com/office/drawing/2014/main" id="{2451DCEB-D263-4CC1-9F80-19BF949B76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00152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A060D-95EE-4317-8426-7DABEBF530BA}"/>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B23776DA-A02B-45FE-B92D-983CFE6DA5DE}"/>
              </a:ext>
            </a:extLst>
          </p:cNvPr>
          <p:cNvGraphicFramePr>
            <a:graphicFrameLocks noGrp="1"/>
          </p:cNvGraphicFramePr>
          <p:nvPr>
            <p:ph type="chart" sz="quarter" idx="13"/>
            <p:extLst>
              <p:ext uri="{D42A27DB-BD31-4B8C-83A1-F6EECF244321}">
                <p14:modId xmlns:p14="http://schemas.microsoft.com/office/powerpoint/2010/main" val="2973793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BE3E87-91FC-49C7-A99C-71CD4CB8B7AA}"/>
              </a:ext>
            </a:extLst>
          </p:cNvPr>
          <p:cNvSpPr>
            <a:spLocks noGrp="1"/>
          </p:cNvSpPr>
          <p:nvPr>
            <p:ph type="body" sz="quarter" idx="14"/>
          </p:nvPr>
        </p:nvSpPr>
        <p:spPr/>
        <p:txBody>
          <a:bodyPr/>
          <a:lstStyle/>
          <a:p>
            <a:r>
              <a:rPr lang="en-US"/>
              <a:t>08/01/2017 - 08/28/2017</a:t>
            </a:r>
          </a:p>
        </p:txBody>
      </p:sp>
      <p:sp>
        <p:nvSpPr>
          <p:cNvPr id="5" name="Footer Placeholder 4">
            <a:extLst>
              <a:ext uri="{FF2B5EF4-FFF2-40B4-BE49-F238E27FC236}">
                <a16:creationId xmlns:a16="http://schemas.microsoft.com/office/drawing/2014/main" id="{4D147874-50DA-441D-B7FE-C494432CFB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86308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4A6A2-E50C-498B-BEFB-E0C720E39966}"/>
              </a:ext>
            </a:extLst>
          </p:cNvPr>
          <p:cNvSpPr>
            <a:spLocks noGrp="1"/>
          </p:cNvSpPr>
          <p:nvPr>
            <p:ph type="title"/>
          </p:nvPr>
        </p:nvSpPr>
        <p:spPr/>
        <p:txBody>
          <a:bodyPr/>
          <a:lstStyle/>
          <a:p>
            <a:r>
              <a:rPr lang="de-DE"/>
              <a:t>Direktnachrichten von Usern - 1 of 2</a:t>
            </a:r>
            <a:endParaRPr lang="en-US"/>
          </a:p>
        </p:txBody>
      </p:sp>
      <p:graphicFrame>
        <p:nvGraphicFramePr>
          <p:cNvPr id="5" name="Table Placeholder 4">
            <a:extLst>
              <a:ext uri="{FF2B5EF4-FFF2-40B4-BE49-F238E27FC236}">
                <a16:creationId xmlns:a16="http://schemas.microsoft.com/office/drawing/2014/main" id="{CFD5CA4C-FE11-4BA8-9713-AF2CE03E3B00}"/>
              </a:ext>
            </a:extLst>
          </p:cNvPr>
          <p:cNvGraphicFramePr>
            <a:graphicFrameLocks noGrp="1"/>
          </p:cNvGraphicFramePr>
          <p:nvPr>
            <p:ph type="tbl" sz="quarter" idx="13"/>
            <p:extLst>
              <p:ext uri="{D42A27DB-BD31-4B8C-83A1-F6EECF244321}">
                <p14:modId xmlns:p14="http://schemas.microsoft.com/office/powerpoint/2010/main" val="3524954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81615462"/>
                    </a:ext>
                  </a:extLst>
                </a:gridCol>
                <a:gridCol w="2057400">
                  <a:extLst>
                    <a:ext uri="{9D8B030D-6E8A-4147-A177-3AD203B41FA5}">
                      <a16:colId xmlns:a16="http://schemas.microsoft.com/office/drawing/2014/main" val="16583577"/>
                    </a:ext>
                  </a:extLst>
                </a:gridCol>
                <a:gridCol w="822960">
                  <a:extLst>
                    <a:ext uri="{9D8B030D-6E8A-4147-A177-3AD203B41FA5}">
                      <a16:colId xmlns:a16="http://schemas.microsoft.com/office/drawing/2014/main" val="576818031"/>
                    </a:ext>
                  </a:extLst>
                </a:gridCol>
                <a:gridCol w="1234440">
                  <a:extLst>
                    <a:ext uri="{9D8B030D-6E8A-4147-A177-3AD203B41FA5}">
                      <a16:colId xmlns:a16="http://schemas.microsoft.com/office/drawing/2014/main" val="2133767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85215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Silvia Lehner - 2017-08-24 15:47:37</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liebe Silvia,
     hallo lieber Patrick!
Für die Dauer Eures Aufenthaltes steht eine Badetasche inklusive Badetücher, Bademantel und Badeschuhen zur Verfügung.
Wir freuen uns auf Euren Besuch,
Bis bald und liebe Grüße
Tamara Winzer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08/24/2017 15:57:29</a:t>
                      </a:r>
                    </a:p>
                  </a:txBody>
                  <a:tcPr/>
                </a:tc>
                <a:extLst>
                  <a:ext uri="{0D108BD9-81ED-4DB2-BD59-A6C34878D82A}">
                    <a16:rowId xmlns:a16="http://schemas.microsoft.com/office/drawing/2014/main" val="20944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Drazen Letic - 2017-08-12 21:17:12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Letic!
An welchen Tag könnten Sie für ein Vorstellungsgespräch vorbeikommen?
Ist es richtig, dass sie in Hipping wohnen?
Derzeit haben wir auch stellen Im Restaurant als Kellner zu vergeben!
Beste Grüße Markus Winzer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08/13/2017 14:01:39</a:t>
                      </a:r>
                    </a:p>
                  </a:txBody>
                  <a:tcPr/>
                </a:tc>
                <a:extLst>
                  <a:ext uri="{0D108BD9-81ED-4DB2-BD59-A6C34878D82A}">
                    <a16:rowId xmlns:a16="http://schemas.microsoft.com/office/drawing/2014/main" val="668595186"/>
                  </a:ext>
                </a:extLst>
              </a:tr>
            </a:tbl>
          </a:graphicData>
        </a:graphic>
      </p:graphicFrame>
      <p:sp>
        <p:nvSpPr>
          <p:cNvPr id="4" name="Text Placeholder 3">
            <a:extLst>
              <a:ext uri="{FF2B5EF4-FFF2-40B4-BE49-F238E27FC236}">
                <a16:creationId xmlns:a16="http://schemas.microsoft.com/office/drawing/2014/main" id="{25F3BD54-4963-42CA-8006-C0FE2B95C877}"/>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7957157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E52CB-AC01-497D-AAB9-5ED4B8F6B309}"/>
              </a:ext>
            </a:extLst>
          </p:cNvPr>
          <p:cNvSpPr>
            <a:spLocks noGrp="1"/>
          </p:cNvSpPr>
          <p:nvPr>
            <p:ph type="title"/>
          </p:nvPr>
        </p:nvSpPr>
        <p:spPr/>
        <p:txBody>
          <a:bodyPr/>
          <a:lstStyle/>
          <a:p>
            <a:r>
              <a:rPr lang="de-DE"/>
              <a:t>Direktnachrichten von Usern - 2 of 2</a:t>
            </a:r>
            <a:endParaRPr lang="en-US"/>
          </a:p>
        </p:txBody>
      </p:sp>
      <p:graphicFrame>
        <p:nvGraphicFramePr>
          <p:cNvPr id="5" name="Table Placeholder 4">
            <a:extLst>
              <a:ext uri="{FF2B5EF4-FFF2-40B4-BE49-F238E27FC236}">
                <a16:creationId xmlns:a16="http://schemas.microsoft.com/office/drawing/2014/main" id="{BCD169C8-BA4F-4D53-898B-B7F0C5282B8F}"/>
              </a:ext>
            </a:extLst>
          </p:cNvPr>
          <p:cNvGraphicFramePr>
            <a:graphicFrameLocks noGrp="1"/>
          </p:cNvGraphicFramePr>
          <p:nvPr>
            <p:ph type="tbl" sz="quarter" idx="13"/>
            <p:extLst>
              <p:ext uri="{D42A27DB-BD31-4B8C-83A1-F6EECF244321}">
                <p14:modId xmlns:p14="http://schemas.microsoft.com/office/powerpoint/2010/main" val="2590185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87905916"/>
                    </a:ext>
                  </a:extLst>
                </a:gridCol>
                <a:gridCol w="2057400">
                  <a:extLst>
                    <a:ext uri="{9D8B030D-6E8A-4147-A177-3AD203B41FA5}">
                      <a16:colId xmlns:a16="http://schemas.microsoft.com/office/drawing/2014/main" val="37840672"/>
                    </a:ext>
                  </a:extLst>
                </a:gridCol>
                <a:gridCol w="822960">
                  <a:extLst>
                    <a:ext uri="{9D8B030D-6E8A-4147-A177-3AD203B41FA5}">
                      <a16:colId xmlns:a16="http://schemas.microsoft.com/office/drawing/2014/main" val="101747023"/>
                    </a:ext>
                  </a:extLst>
                </a:gridCol>
                <a:gridCol w="1234440">
                  <a:extLst>
                    <a:ext uri="{9D8B030D-6E8A-4147-A177-3AD203B41FA5}">
                      <a16:colId xmlns:a16="http://schemas.microsoft.com/office/drawing/2014/main" val="1545725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5478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Romina Jeitner - 2017-08-10 16:43:30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Romuna!
Ja da haben wir seit kurzem einnpassendes Paket!
An welche Emil Adresse dürfen wir dir das Angebot senden?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08/10/2017 18:24:59</a:t>
                      </a:r>
                    </a:p>
                  </a:txBody>
                  <a:tcPr/>
                </a:tc>
                <a:extLst>
                  <a:ext uri="{0D108BD9-81ED-4DB2-BD59-A6C34878D82A}">
                    <a16:rowId xmlns:a16="http://schemas.microsoft.com/office/drawing/2014/main" val="3121670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Elisabeth Althuber - 2017-08-02 12:20:30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Elisabeth!
Ich werde die Anfrage gerne weiterleiten. Würdest du mir dazu deine Telefonnummer oder Emailadresse senden?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08/02/2017 14:32:10</a:t>
                      </a:r>
                    </a:p>
                  </a:txBody>
                  <a:tcPr/>
                </a:tc>
                <a:extLst>
                  <a:ext uri="{0D108BD9-81ED-4DB2-BD59-A6C34878D82A}">
                    <a16:rowId xmlns:a16="http://schemas.microsoft.com/office/drawing/2014/main" val="1545750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Nadine Victor - 2017-08-01 15:40:21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Nadine, zur Zeit ist das leider nicht möglich. Viele Grüße😊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08/01/2017 17:01:33</a:t>
                      </a:r>
                    </a:p>
                  </a:txBody>
                  <a:tcPr/>
                </a:tc>
                <a:extLst>
                  <a:ext uri="{0D108BD9-81ED-4DB2-BD59-A6C34878D82A}">
                    <a16:rowId xmlns:a16="http://schemas.microsoft.com/office/drawing/2014/main" val="2893088372"/>
                  </a:ext>
                </a:extLst>
              </a:tr>
            </a:tbl>
          </a:graphicData>
        </a:graphic>
      </p:graphicFrame>
      <p:sp>
        <p:nvSpPr>
          <p:cNvPr id="4" name="Text Placeholder 3">
            <a:extLst>
              <a:ext uri="{FF2B5EF4-FFF2-40B4-BE49-F238E27FC236}">
                <a16:creationId xmlns:a16="http://schemas.microsoft.com/office/drawing/2014/main" id="{E4FF31B6-A7CD-4802-B1A9-1755911AE09C}"/>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6176976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14CD6-A5D2-440F-B99B-833D9C67245D}"/>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61CDCF21-5AEA-464B-9519-2F3D3FBFC5DA}"/>
              </a:ext>
            </a:extLst>
          </p:cNvPr>
          <p:cNvGraphicFramePr>
            <a:graphicFrameLocks noGrp="1"/>
          </p:cNvGraphicFramePr>
          <p:nvPr>
            <p:ph type="chart" sz="quarter" idx="13"/>
            <p:extLst>
              <p:ext uri="{D42A27DB-BD31-4B8C-83A1-F6EECF244321}">
                <p14:modId xmlns:p14="http://schemas.microsoft.com/office/powerpoint/2010/main" val="2527703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277C52-FA9B-43F9-ADB8-B9FFDB989670}"/>
              </a:ext>
            </a:extLst>
          </p:cNvPr>
          <p:cNvSpPr>
            <a:spLocks noGrp="1"/>
          </p:cNvSpPr>
          <p:nvPr>
            <p:ph type="body" sz="quarter" idx="14"/>
          </p:nvPr>
        </p:nvSpPr>
        <p:spPr/>
        <p:txBody>
          <a:bodyPr/>
          <a:lstStyle/>
          <a:p>
            <a:r>
              <a:rPr lang="en-US"/>
              <a:t>08/01/2017 - 08/28/2017</a:t>
            </a:r>
          </a:p>
        </p:txBody>
      </p:sp>
      <p:sp>
        <p:nvSpPr>
          <p:cNvPr id="5" name="Footer Placeholder 4">
            <a:extLst>
              <a:ext uri="{FF2B5EF4-FFF2-40B4-BE49-F238E27FC236}">
                <a16:creationId xmlns:a16="http://schemas.microsoft.com/office/drawing/2014/main" id="{7F27482E-0B83-4435-A200-B8678A652F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17794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4A0C2-EAAB-4FC2-A13C-74D17E6141DA}"/>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B577595A-15D5-4BE3-8E4E-77B9080FF807}"/>
              </a:ext>
            </a:extLst>
          </p:cNvPr>
          <p:cNvGraphicFramePr>
            <a:graphicFrameLocks noGrp="1"/>
          </p:cNvGraphicFramePr>
          <p:nvPr>
            <p:ph type="tbl" sz="quarter" idx="13"/>
            <p:extLst>
              <p:ext uri="{D42A27DB-BD31-4B8C-83A1-F6EECF244321}">
                <p14:modId xmlns:p14="http://schemas.microsoft.com/office/powerpoint/2010/main" val="1440134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65212271"/>
                    </a:ext>
                  </a:extLst>
                </a:gridCol>
                <a:gridCol w="2468880">
                  <a:extLst>
                    <a:ext uri="{9D8B030D-6E8A-4147-A177-3AD203B41FA5}">
                      <a16:colId xmlns:a16="http://schemas.microsoft.com/office/drawing/2014/main" val="3408072929"/>
                    </a:ext>
                  </a:extLst>
                </a:gridCol>
                <a:gridCol w="2468880">
                  <a:extLst>
                    <a:ext uri="{9D8B030D-6E8A-4147-A177-3AD203B41FA5}">
                      <a16:colId xmlns:a16="http://schemas.microsoft.com/office/drawing/2014/main" val="3868556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36191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39842</a:t>
                      </a:r>
                    </a:p>
                  </a:txBody>
                  <a:tcPr/>
                </a:tc>
                <a:extLst>
                  <a:ext uri="{0D108BD9-81ED-4DB2-BD59-A6C34878D82A}">
                    <a16:rowId xmlns:a16="http://schemas.microsoft.com/office/drawing/2014/main" val="650962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30745</a:t>
                      </a:r>
                    </a:p>
                  </a:txBody>
                  <a:tcPr/>
                </a:tc>
                <a:extLst>
                  <a:ext uri="{0D108BD9-81ED-4DB2-BD59-A6C34878D82A}">
                    <a16:rowId xmlns:a16="http://schemas.microsoft.com/office/drawing/2014/main" val="2796995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34881</a:t>
                      </a:r>
                    </a:p>
                  </a:txBody>
                  <a:tcPr/>
                </a:tc>
                <a:extLst>
                  <a:ext uri="{0D108BD9-81ED-4DB2-BD59-A6C34878D82A}">
                    <a16:rowId xmlns:a16="http://schemas.microsoft.com/office/drawing/2014/main" val="2394271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41127</a:t>
                      </a:r>
                    </a:p>
                  </a:txBody>
                  <a:tcPr/>
                </a:tc>
                <a:extLst>
                  <a:ext uri="{0D108BD9-81ED-4DB2-BD59-A6C34878D82A}">
                    <a16:rowId xmlns:a16="http://schemas.microsoft.com/office/drawing/2014/main" val="1396903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30958</a:t>
                      </a:r>
                    </a:p>
                  </a:txBody>
                  <a:tcPr/>
                </a:tc>
                <a:extLst>
                  <a:ext uri="{0D108BD9-81ED-4DB2-BD59-A6C34878D82A}">
                    <a16:rowId xmlns:a16="http://schemas.microsoft.com/office/drawing/2014/main" val="167242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35543</a:t>
                      </a:r>
                    </a:p>
                  </a:txBody>
                  <a:tcPr/>
                </a:tc>
                <a:extLst>
                  <a:ext uri="{0D108BD9-81ED-4DB2-BD59-A6C34878D82A}">
                    <a16:rowId xmlns:a16="http://schemas.microsoft.com/office/drawing/2014/main" val="4266439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32014</a:t>
                      </a:r>
                    </a:p>
                  </a:txBody>
                  <a:tcPr/>
                </a:tc>
                <a:extLst>
                  <a:ext uri="{0D108BD9-81ED-4DB2-BD59-A6C34878D82A}">
                    <a16:rowId xmlns:a16="http://schemas.microsoft.com/office/drawing/2014/main" val="4104928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41813</a:t>
                      </a:r>
                    </a:p>
                  </a:txBody>
                  <a:tcPr/>
                </a:tc>
                <a:extLst>
                  <a:ext uri="{0D108BD9-81ED-4DB2-BD59-A6C34878D82A}">
                    <a16:rowId xmlns:a16="http://schemas.microsoft.com/office/drawing/2014/main" val="1569833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38193</a:t>
                      </a:r>
                    </a:p>
                  </a:txBody>
                  <a:tcPr/>
                </a:tc>
                <a:extLst>
                  <a:ext uri="{0D108BD9-81ED-4DB2-BD59-A6C34878D82A}">
                    <a16:rowId xmlns:a16="http://schemas.microsoft.com/office/drawing/2014/main" val="2954085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72737</a:t>
                      </a:r>
                    </a:p>
                  </a:txBody>
                  <a:tcPr/>
                </a:tc>
                <a:extLst>
                  <a:ext uri="{0D108BD9-81ED-4DB2-BD59-A6C34878D82A}">
                    <a16:rowId xmlns:a16="http://schemas.microsoft.com/office/drawing/2014/main" val="1989952896"/>
                  </a:ext>
                </a:extLst>
              </a:tr>
            </a:tbl>
          </a:graphicData>
        </a:graphic>
      </p:graphicFrame>
      <p:sp>
        <p:nvSpPr>
          <p:cNvPr id="4" name="Text Placeholder 3">
            <a:extLst>
              <a:ext uri="{FF2B5EF4-FFF2-40B4-BE49-F238E27FC236}">
                <a16:creationId xmlns:a16="http://schemas.microsoft.com/office/drawing/2014/main" id="{607D8A56-637E-437B-BA39-2B3C999F316D}"/>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157464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41688-5AE4-46D3-91D1-7B11C42234E0}"/>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664B6400-1DE3-4C2A-AE61-4C3D94D9FCFF}"/>
              </a:ext>
            </a:extLst>
          </p:cNvPr>
          <p:cNvGraphicFramePr>
            <a:graphicFrameLocks noGrp="1"/>
          </p:cNvGraphicFramePr>
          <p:nvPr>
            <p:ph type="tbl" sz="quarter" idx="13"/>
            <p:extLst>
              <p:ext uri="{D42A27DB-BD31-4B8C-83A1-F6EECF244321}">
                <p14:modId xmlns:p14="http://schemas.microsoft.com/office/powerpoint/2010/main" val="3292992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77631623"/>
                    </a:ext>
                  </a:extLst>
                </a:gridCol>
                <a:gridCol w="2468880">
                  <a:extLst>
                    <a:ext uri="{9D8B030D-6E8A-4147-A177-3AD203B41FA5}">
                      <a16:colId xmlns:a16="http://schemas.microsoft.com/office/drawing/2014/main" val="3421231305"/>
                    </a:ext>
                  </a:extLst>
                </a:gridCol>
                <a:gridCol w="2468880">
                  <a:extLst>
                    <a:ext uri="{9D8B030D-6E8A-4147-A177-3AD203B41FA5}">
                      <a16:colId xmlns:a16="http://schemas.microsoft.com/office/drawing/2014/main" val="1048633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730863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74353</a:t>
                      </a:r>
                    </a:p>
                  </a:txBody>
                  <a:tcPr/>
                </a:tc>
                <a:extLst>
                  <a:ext uri="{0D108BD9-81ED-4DB2-BD59-A6C34878D82A}">
                    <a16:rowId xmlns:a16="http://schemas.microsoft.com/office/drawing/2014/main" val="1501884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77766</a:t>
                      </a:r>
                    </a:p>
                  </a:txBody>
                  <a:tcPr/>
                </a:tc>
                <a:extLst>
                  <a:ext uri="{0D108BD9-81ED-4DB2-BD59-A6C34878D82A}">
                    <a16:rowId xmlns:a16="http://schemas.microsoft.com/office/drawing/2014/main" val="2167473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78689</a:t>
                      </a:r>
                    </a:p>
                  </a:txBody>
                  <a:tcPr/>
                </a:tc>
                <a:extLst>
                  <a:ext uri="{0D108BD9-81ED-4DB2-BD59-A6C34878D82A}">
                    <a16:rowId xmlns:a16="http://schemas.microsoft.com/office/drawing/2014/main" val="3183637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74379</a:t>
                      </a:r>
                    </a:p>
                  </a:txBody>
                  <a:tcPr/>
                </a:tc>
                <a:extLst>
                  <a:ext uri="{0D108BD9-81ED-4DB2-BD59-A6C34878D82A}">
                    <a16:rowId xmlns:a16="http://schemas.microsoft.com/office/drawing/2014/main" val="471277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120192</a:t>
                      </a:r>
                    </a:p>
                  </a:txBody>
                  <a:tcPr/>
                </a:tc>
                <a:extLst>
                  <a:ext uri="{0D108BD9-81ED-4DB2-BD59-A6C34878D82A}">
                    <a16:rowId xmlns:a16="http://schemas.microsoft.com/office/drawing/2014/main" val="3089342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94084</a:t>
                      </a:r>
                    </a:p>
                  </a:txBody>
                  <a:tcPr/>
                </a:tc>
                <a:extLst>
                  <a:ext uri="{0D108BD9-81ED-4DB2-BD59-A6C34878D82A}">
                    <a16:rowId xmlns:a16="http://schemas.microsoft.com/office/drawing/2014/main" val="532022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85563</a:t>
                      </a:r>
                    </a:p>
                  </a:txBody>
                  <a:tcPr/>
                </a:tc>
                <a:extLst>
                  <a:ext uri="{0D108BD9-81ED-4DB2-BD59-A6C34878D82A}">
                    <a16:rowId xmlns:a16="http://schemas.microsoft.com/office/drawing/2014/main" val="3623145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124770</a:t>
                      </a:r>
                    </a:p>
                  </a:txBody>
                  <a:tcPr/>
                </a:tc>
                <a:extLst>
                  <a:ext uri="{0D108BD9-81ED-4DB2-BD59-A6C34878D82A}">
                    <a16:rowId xmlns:a16="http://schemas.microsoft.com/office/drawing/2014/main" val="2590548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81064</a:t>
                      </a:r>
                    </a:p>
                  </a:txBody>
                  <a:tcPr/>
                </a:tc>
                <a:extLst>
                  <a:ext uri="{0D108BD9-81ED-4DB2-BD59-A6C34878D82A}">
                    <a16:rowId xmlns:a16="http://schemas.microsoft.com/office/drawing/2014/main" val="697455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74811</a:t>
                      </a:r>
                    </a:p>
                  </a:txBody>
                  <a:tcPr/>
                </a:tc>
                <a:extLst>
                  <a:ext uri="{0D108BD9-81ED-4DB2-BD59-A6C34878D82A}">
                    <a16:rowId xmlns:a16="http://schemas.microsoft.com/office/drawing/2014/main" val="2723540331"/>
                  </a:ext>
                </a:extLst>
              </a:tr>
            </a:tbl>
          </a:graphicData>
        </a:graphic>
      </p:graphicFrame>
      <p:sp>
        <p:nvSpPr>
          <p:cNvPr id="4" name="Text Placeholder 3">
            <a:extLst>
              <a:ext uri="{FF2B5EF4-FFF2-40B4-BE49-F238E27FC236}">
                <a16:creationId xmlns:a16="http://schemas.microsoft.com/office/drawing/2014/main" id="{01C9475B-8DDC-4D18-87DF-424705374004}"/>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11418105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DD89-64B6-4BEE-9A5E-9123BB4495E9}"/>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B2A21AF2-C677-4896-BEC3-55090A410B41}"/>
              </a:ext>
            </a:extLst>
          </p:cNvPr>
          <p:cNvGraphicFramePr>
            <a:graphicFrameLocks noGrp="1"/>
          </p:cNvGraphicFramePr>
          <p:nvPr>
            <p:ph type="tbl" sz="quarter" idx="13"/>
            <p:extLst>
              <p:ext uri="{D42A27DB-BD31-4B8C-83A1-F6EECF244321}">
                <p14:modId xmlns:p14="http://schemas.microsoft.com/office/powerpoint/2010/main" val="3423250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74227995"/>
                    </a:ext>
                  </a:extLst>
                </a:gridCol>
                <a:gridCol w="2468880">
                  <a:extLst>
                    <a:ext uri="{9D8B030D-6E8A-4147-A177-3AD203B41FA5}">
                      <a16:colId xmlns:a16="http://schemas.microsoft.com/office/drawing/2014/main" val="1670027323"/>
                    </a:ext>
                  </a:extLst>
                </a:gridCol>
                <a:gridCol w="2468880">
                  <a:extLst>
                    <a:ext uri="{9D8B030D-6E8A-4147-A177-3AD203B41FA5}">
                      <a16:colId xmlns:a16="http://schemas.microsoft.com/office/drawing/2014/main" val="1544206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704932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40339</a:t>
                      </a:r>
                    </a:p>
                  </a:txBody>
                  <a:tcPr/>
                </a:tc>
                <a:extLst>
                  <a:ext uri="{0D108BD9-81ED-4DB2-BD59-A6C34878D82A}">
                    <a16:rowId xmlns:a16="http://schemas.microsoft.com/office/drawing/2014/main" val="3362109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88426</a:t>
                      </a:r>
                    </a:p>
                  </a:txBody>
                  <a:tcPr/>
                </a:tc>
                <a:extLst>
                  <a:ext uri="{0D108BD9-81ED-4DB2-BD59-A6C34878D82A}">
                    <a16:rowId xmlns:a16="http://schemas.microsoft.com/office/drawing/2014/main" val="260818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34000</a:t>
                      </a:r>
                    </a:p>
                  </a:txBody>
                  <a:tcPr/>
                </a:tc>
                <a:extLst>
                  <a:ext uri="{0D108BD9-81ED-4DB2-BD59-A6C34878D82A}">
                    <a16:rowId xmlns:a16="http://schemas.microsoft.com/office/drawing/2014/main" val="4160187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26257</a:t>
                      </a:r>
                    </a:p>
                  </a:txBody>
                  <a:tcPr/>
                </a:tc>
                <a:extLst>
                  <a:ext uri="{0D108BD9-81ED-4DB2-BD59-A6C34878D82A}">
                    <a16:rowId xmlns:a16="http://schemas.microsoft.com/office/drawing/2014/main" val="1428836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26101</a:t>
                      </a:r>
                    </a:p>
                  </a:txBody>
                  <a:tcPr/>
                </a:tc>
                <a:extLst>
                  <a:ext uri="{0D108BD9-81ED-4DB2-BD59-A6C34878D82A}">
                    <a16:rowId xmlns:a16="http://schemas.microsoft.com/office/drawing/2014/main" val="3219062738"/>
                  </a:ext>
                </a:extLst>
              </a:tr>
            </a:tbl>
          </a:graphicData>
        </a:graphic>
      </p:graphicFrame>
      <p:sp>
        <p:nvSpPr>
          <p:cNvPr id="4" name="Text Placeholder 3">
            <a:extLst>
              <a:ext uri="{FF2B5EF4-FFF2-40B4-BE49-F238E27FC236}">
                <a16:creationId xmlns:a16="http://schemas.microsoft.com/office/drawing/2014/main" id="{AF64B676-D5F3-4C14-9B73-CF8F00AD0048}"/>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12018610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D526D-9A9F-4F60-A3E2-A2BFC2A543B4}"/>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039A130E-7A7C-4544-8E5B-69033B66AC1A}"/>
              </a:ext>
            </a:extLst>
          </p:cNvPr>
          <p:cNvGraphicFramePr>
            <a:graphicFrameLocks noGrp="1"/>
          </p:cNvGraphicFramePr>
          <p:nvPr>
            <p:ph type="tbl" sz="quarter" idx="13"/>
            <p:extLst>
              <p:ext uri="{D42A27DB-BD31-4B8C-83A1-F6EECF244321}">
                <p14:modId xmlns:p14="http://schemas.microsoft.com/office/powerpoint/2010/main" val="164797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42180823"/>
                    </a:ext>
                  </a:extLst>
                </a:gridCol>
                <a:gridCol w="2468880">
                  <a:extLst>
                    <a:ext uri="{9D8B030D-6E8A-4147-A177-3AD203B41FA5}">
                      <a16:colId xmlns:a16="http://schemas.microsoft.com/office/drawing/2014/main" val="697253031"/>
                    </a:ext>
                  </a:extLst>
                </a:gridCol>
                <a:gridCol w="2468880">
                  <a:extLst>
                    <a:ext uri="{9D8B030D-6E8A-4147-A177-3AD203B41FA5}">
                      <a16:colId xmlns:a16="http://schemas.microsoft.com/office/drawing/2014/main" val="2008942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08474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16394</a:t>
                      </a:r>
                    </a:p>
                  </a:txBody>
                  <a:tcPr/>
                </a:tc>
                <a:extLst>
                  <a:ext uri="{0D108BD9-81ED-4DB2-BD59-A6C34878D82A}">
                    <a16:rowId xmlns:a16="http://schemas.microsoft.com/office/drawing/2014/main" val="2731010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14629</a:t>
                      </a:r>
                    </a:p>
                  </a:txBody>
                  <a:tcPr/>
                </a:tc>
                <a:extLst>
                  <a:ext uri="{0D108BD9-81ED-4DB2-BD59-A6C34878D82A}">
                    <a16:rowId xmlns:a16="http://schemas.microsoft.com/office/drawing/2014/main" val="3098017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17354</a:t>
                      </a:r>
                    </a:p>
                  </a:txBody>
                  <a:tcPr/>
                </a:tc>
                <a:extLst>
                  <a:ext uri="{0D108BD9-81ED-4DB2-BD59-A6C34878D82A}">
                    <a16:rowId xmlns:a16="http://schemas.microsoft.com/office/drawing/2014/main" val="3164213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22447</a:t>
                      </a:r>
                    </a:p>
                  </a:txBody>
                  <a:tcPr/>
                </a:tc>
                <a:extLst>
                  <a:ext uri="{0D108BD9-81ED-4DB2-BD59-A6C34878D82A}">
                    <a16:rowId xmlns:a16="http://schemas.microsoft.com/office/drawing/2014/main" val="3689049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23196</a:t>
                      </a:r>
                    </a:p>
                  </a:txBody>
                  <a:tcPr/>
                </a:tc>
                <a:extLst>
                  <a:ext uri="{0D108BD9-81ED-4DB2-BD59-A6C34878D82A}">
                    <a16:rowId xmlns:a16="http://schemas.microsoft.com/office/drawing/2014/main" val="1399204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26038</a:t>
                      </a:r>
                    </a:p>
                  </a:txBody>
                  <a:tcPr/>
                </a:tc>
                <a:extLst>
                  <a:ext uri="{0D108BD9-81ED-4DB2-BD59-A6C34878D82A}">
                    <a16:rowId xmlns:a16="http://schemas.microsoft.com/office/drawing/2014/main" val="1930371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24338</a:t>
                      </a:r>
                    </a:p>
                  </a:txBody>
                  <a:tcPr/>
                </a:tc>
                <a:extLst>
                  <a:ext uri="{0D108BD9-81ED-4DB2-BD59-A6C34878D82A}">
                    <a16:rowId xmlns:a16="http://schemas.microsoft.com/office/drawing/2014/main" val="1785648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27503</a:t>
                      </a:r>
                    </a:p>
                  </a:txBody>
                  <a:tcPr/>
                </a:tc>
                <a:extLst>
                  <a:ext uri="{0D108BD9-81ED-4DB2-BD59-A6C34878D82A}">
                    <a16:rowId xmlns:a16="http://schemas.microsoft.com/office/drawing/2014/main" val="292459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25394</a:t>
                      </a:r>
                    </a:p>
                  </a:txBody>
                  <a:tcPr/>
                </a:tc>
                <a:extLst>
                  <a:ext uri="{0D108BD9-81ED-4DB2-BD59-A6C34878D82A}">
                    <a16:rowId xmlns:a16="http://schemas.microsoft.com/office/drawing/2014/main" val="2831824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57333</a:t>
                      </a:r>
                    </a:p>
                  </a:txBody>
                  <a:tcPr/>
                </a:tc>
                <a:extLst>
                  <a:ext uri="{0D108BD9-81ED-4DB2-BD59-A6C34878D82A}">
                    <a16:rowId xmlns:a16="http://schemas.microsoft.com/office/drawing/2014/main" val="1495499798"/>
                  </a:ext>
                </a:extLst>
              </a:tr>
            </a:tbl>
          </a:graphicData>
        </a:graphic>
      </p:graphicFrame>
      <p:sp>
        <p:nvSpPr>
          <p:cNvPr id="4" name="Text Placeholder 3">
            <a:extLst>
              <a:ext uri="{FF2B5EF4-FFF2-40B4-BE49-F238E27FC236}">
                <a16:creationId xmlns:a16="http://schemas.microsoft.com/office/drawing/2014/main" id="{B85AA7E3-217D-4864-A3F9-E75F8D5EB361}"/>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31803464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82AE1-9B37-4351-8C28-363183919F43}"/>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1694EB11-76FE-4BCF-85DA-89F652D6252D}"/>
              </a:ext>
            </a:extLst>
          </p:cNvPr>
          <p:cNvGraphicFramePr>
            <a:graphicFrameLocks noGrp="1"/>
          </p:cNvGraphicFramePr>
          <p:nvPr>
            <p:ph type="tbl" sz="quarter" idx="13"/>
            <p:extLst>
              <p:ext uri="{D42A27DB-BD31-4B8C-83A1-F6EECF244321}">
                <p14:modId xmlns:p14="http://schemas.microsoft.com/office/powerpoint/2010/main" val="1515288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05923898"/>
                    </a:ext>
                  </a:extLst>
                </a:gridCol>
                <a:gridCol w="2468880">
                  <a:extLst>
                    <a:ext uri="{9D8B030D-6E8A-4147-A177-3AD203B41FA5}">
                      <a16:colId xmlns:a16="http://schemas.microsoft.com/office/drawing/2014/main" val="3161010359"/>
                    </a:ext>
                  </a:extLst>
                </a:gridCol>
                <a:gridCol w="2468880">
                  <a:extLst>
                    <a:ext uri="{9D8B030D-6E8A-4147-A177-3AD203B41FA5}">
                      <a16:colId xmlns:a16="http://schemas.microsoft.com/office/drawing/2014/main" val="209521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42694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56852</a:t>
                      </a:r>
                    </a:p>
                  </a:txBody>
                  <a:tcPr/>
                </a:tc>
                <a:extLst>
                  <a:ext uri="{0D108BD9-81ED-4DB2-BD59-A6C34878D82A}">
                    <a16:rowId xmlns:a16="http://schemas.microsoft.com/office/drawing/2014/main" val="1544382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54539</a:t>
                      </a:r>
                    </a:p>
                  </a:txBody>
                  <a:tcPr/>
                </a:tc>
                <a:extLst>
                  <a:ext uri="{0D108BD9-81ED-4DB2-BD59-A6C34878D82A}">
                    <a16:rowId xmlns:a16="http://schemas.microsoft.com/office/drawing/2014/main" val="3310046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58256</a:t>
                      </a:r>
                    </a:p>
                  </a:txBody>
                  <a:tcPr/>
                </a:tc>
                <a:extLst>
                  <a:ext uri="{0D108BD9-81ED-4DB2-BD59-A6C34878D82A}">
                    <a16:rowId xmlns:a16="http://schemas.microsoft.com/office/drawing/2014/main" val="3787768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56999</a:t>
                      </a:r>
                    </a:p>
                  </a:txBody>
                  <a:tcPr/>
                </a:tc>
                <a:extLst>
                  <a:ext uri="{0D108BD9-81ED-4DB2-BD59-A6C34878D82A}">
                    <a16:rowId xmlns:a16="http://schemas.microsoft.com/office/drawing/2014/main" val="3194001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65001</a:t>
                      </a:r>
                    </a:p>
                  </a:txBody>
                  <a:tcPr/>
                </a:tc>
                <a:extLst>
                  <a:ext uri="{0D108BD9-81ED-4DB2-BD59-A6C34878D82A}">
                    <a16:rowId xmlns:a16="http://schemas.microsoft.com/office/drawing/2014/main" val="1831056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67288</a:t>
                      </a:r>
                    </a:p>
                  </a:txBody>
                  <a:tcPr/>
                </a:tc>
                <a:extLst>
                  <a:ext uri="{0D108BD9-81ED-4DB2-BD59-A6C34878D82A}">
                    <a16:rowId xmlns:a16="http://schemas.microsoft.com/office/drawing/2014/main" val="465785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67762</a:t>
                      </a:r>
                    </a:p>
                  </a:txBody>
                  <a:tcPr/>
                </a:tc>
                <a:extLst>
                  <a:ext uri="{0D108BD9-81ED-4DB2-BD59-A6C34878D82A}">
                    <a16:rowId xmlns:a16="http://schemas.microsoft.com/office/drawing/2014/main" val="3580715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75198</a:t>
                      </a:r>
                    </a:p>
                  </a:txBody>
                  <a:tcPr/>
                </a:tc>
                <a:extLst>
                  <a:ext uri="{0D108BD9-81ED-4DB2-BD59-A6C34878D82A}">
                    <a16:rowId xmlns:a16="http://schemas.microsoft.com/office/drawing/2014/main" val="2455272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61381</a:t>
                      </a:r>
                    </a:p>
                  </a:txBody>
                  <a:tcPr/>
                </a:tc>
                <a:extLst>
                  <a:ext uri="{0D108BD9-81ED-4DB2-BD59-A6C34878D82A}">
                    <a16:rowId xmlns:a16="http://schemas.microsoft.com/office/drawing/2014/main" val="4242499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60738</a:t>
                      </a:r>
                    </a:p>
                  </a:txBody>
                  <a:tcPr/>
                </a:tc>
                <a:extLst>
                  <a:ext uri="{0D108BD9-81ED-4DB2-BD59-A6C34878D82A}">
                    <a16:rowId xmlns:a16="http://schemas.microsoft.com/office/drawing/2014/main" val="3531779901"/>
                  </a:ext>
                </a:extLst>
              </a:tr>
            </a:tbl>
          </a:graphicData>
        </a:graphic>
      </p:graphicFrame>
      <p:sp>
        <p:nvSpPr>
          <p:cNvPr id="4" name="Text Placeholder 3">
            <a:extLst>
              <a:ext uri="{FF2B5EF4-FFF2-40B4-BE49-F238E27FC236}">
                <a16:creationId xmlns:a16="http://schemas.microsoft.com/office/drawing/2014/main" id="{CC46933B-C13D-4FC4-8331-AA491922985E}"/>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17577443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7E1CB-D2FC-4AD3-8D8E-F1E071128B71}"/>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D01580D4-7A6C-4F08-AA71-731EC1931438}"/>
              </a:ext>
            </a:extLst>
          </p:cNvPr>
          <p:cNvGraphicFramePr>
            <a:graphicFrameLocks noGrp="1"/>
          </p:cNvGraphicFramePr>
          <p:nvPr>
            <p:ph type="tbl" sz="quarter" idx="13"/>
            <p:extLst>
              <p:ext uri="{D42A27DB-BD31-4B8C-83A1-F6EECF244321}">
                <p14:modId xmlns:p14="http://schemas.microsoft.com/office/powerpoint/2010/main" val="771833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40788165"/>
                    </a:ext>
                  </a:extLst>
                </a:gridCol>
                <a:gridCol w="2468880">
                  <a:extLst>
                    <a:ext uri="{9D8B030D-6E8A-4147-A177-3AD203B41FA5}">
                      <a16:colId xmlns:a16="http://schemas.microsoft.com/office/drawing/2014/main" val="1491196321"/>
                    </a:ext>
                  </a:extLst>
                </a:gridCol>
                <a:gridCol w="2468880">
                  <a:extLst>
                    <a:ext uri="{9D8B030D-6E8A-4147-A177-3AD203B41FA5}">
                      <a16:colId xmlns:a16="http://schemas.microsoft.com/office/drawing/2014/main" val="1405664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28653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30222</a:t>
                      </a:r>
                    </a:p>
                  </a:txBody>
                  <a:tcPr/>
                </a:tc>
                <a:extLst>
                  <a:ext uri="{0D108BD9-81ED-4DB2-BD59-A6C34878D82A}">
                    <a16:rowId xmlns:a16="http://schemas.microsoft.com/office/drawing/2014/main" val="2208347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32106</a:t>
                      </a:r>
                    </a:p>
                  </a:txBody>
                  <a:tcPr/>
                </a:tc>
                <a:extLst>
                  <a:ext uri="{0D108BD9-81ED-4DB2-BD59-A6C34878D82A}">
                    <a16:rowId xmlns:a16="http://schemas.microsoft.com/office/drawing/2014/main" val="3583844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21319</a:t>
                      </a:r>
                    </a:p>
                  </a:txBody>
                  <a:tcPr/>
                </a:tc>
                <a:extLst>
                  <a:ext uri="{0D108BD9-81ED-4DB2-BD59-A6C34878D82A}">
                    <a16:rowId xmlns:a16="http://schemas.microsoft.com/office/drawing/2014/main" val="3359533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18557</a:t>
                      </a:r>
                    </a:p>
                  </a:txBody>
                  <a:tcPr/>
                </a:tc>
                <a:extLst>
                  <a:ext uri="{0D108BD9-81ED-4DB2-BD59-A6C34878D82A}">
                    <a16:rowId xmlns:a16="http://schemas.microsoft.com/office/drawing/2014/main" val="210093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17658</a:t>
                      </a:r>
                    </a:p>
                  </a:txBody>
                  <a:tcPr/>
                </a:tc>
                <a:extLst>
                  <a:ext uri="{0D108BD9-81ED-4DB2-BD59-A6C34878D82A}">
                    <a16:rowId xmlns:a16="http://schemas.microsoft.com/office/drawing/2014/main" val="1885867740"/>
                  </a:ext>
                </a:extLst>
              </a:tr>
            </a:tbl>
          </a:graphicData>
        </a:graphic>
      </p:graphicFrame>
      <p:sp>
        <p:nvSpPr>
          <p:cNvPr id="4" name="Text Placeholder 3">
            <a:extLst>
              <a:ext uri="{FF2B5EF4-FFF2-40B4-BE49-F238E27FC236}">
                <a16:creationId xmlns:a16="http://schemas.microsoft.com/office/drawing/2014/main" id="{40E8764D-6DB4-4AF4-A5DB-66B48BE8E181}"/>
              </a:ext>
            </a:extLst>
          </p:cNvPr>
          <p:cNvSpPr>
            <a:spLocks noGrp="1"/>
          </p:cNvSpPr>
          <p:nvPr>
            <p:ph type="body" sz="quarter" idx="14"/>
          </p:nvPr>
        </p:nvSpPr>
        <p:spPr/>
        <p:txBody>
          <a:bodyPr/>
          <a:lstStyle/>
          <a:p>
            <a:r>
              <a:rPr lang="en-US"/>
              <a:t>08/01/2017 - 08/28/2017</a:t>
            </a:r>
          </a:p>
        </p:txBody>
      </p:sp>
    </p:spTree>
    <p:extLst>
      <p:ext uri="{BB962C8B-B14F-4D97-AF65-F5344CB8AC3E}">
        <p14:creationId xmlns:p14="http://schemas.microsoft.com/office/powerpoint/2010/main" val="26972962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4F688-2467-4809-8267-9200B52C0E95}"/>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0BAF79CC-2DCD-4D20-9AF4-158AA40A97F6}"/>
              </a:ext>
            </a:extLst>
          </p:cNvPr>
          <p:cNvGraphicFramePr>
            <a:graphicFrameLocks noGrp="1"/>
          </p:cNvGraphicFramePr>
          <p:nvPr>
            <p:ph type="chart" sz="quarter" idx="13"/>
            <p:extLst>
              <p:ext uri="{D42A27DB-BD31-4B8C-83A1-F6EECF244321}">
                <p14:modId xmlns:p14="http://schemas.microsoft.com/office/powerpoint/2010/main" val="350535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F824C8-8018-4EDD-AAE1-95B20841BEC0}"/>
              </a:ext>
            </a:extLst>
          </p:cNvPr>
          <p:cNvSpPr>
            <a:spLocks noGrp="1"/>
          </p:cNvSpPr>
          <p:nvPr>
            <p:ph type="body" sz="quarter" idx="14"/>
          </p:nvPr>
        </p:nvSpPr>
        <p:spPr/>
        <p:txBody>
          <a:bodyPr/>
          <a:lstStyle/>
          <a:p>
            <a:r>
              <a:rPr lang="en-US"/>
              <a:t>08/01/2017 - 08/28/2017</a:t>
            </a:r>
          </a:p>
        </p:txBody>
      </p:sp>
      <p:sp>
        <p:nvSpPr>
          <p:cNvPr id="5" name="Footer Placeholder 4">
            <a:extLst>
              <a:ext uri="{FF2B5EF4-FFF2-40B4-BE49-F238E27FC236}">
                <a16:creationId xmlns:a16="http://schemas.microsoft.com/office/drawing/2014/main" id="{83E693EC-2BBD-487E-8A80-931F9826E4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07552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2818</Words>
  <Application>Microsoft Office PowerPoint</Application>
  <PresentationFormat>On-screen Show (4:3)</PresentationFormat>
  <Paragraphs>1180</Paragraphs>
  <Slides>63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63</vt:i4>
      </vt:variant>
    </vt:vector>
  </HeadingPairs>
  <TitlesOfParts>
    <vt:vector size="66"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15</vt:lpstr>
      <vt:lpstr>Eigene Beiträge (Postings) - 2 of 15</vt:lpstr>
      <vt:lpstr>Eigene Beiträge (Postings) - 3 of 15</vt:lpstr>
      <vt:lpstr>Eigene Beiträge (Postings) - 4 of 15</vt:lpstr>
      <vt:lpstr>Eigene Beiträge (Postings) - 5 of 15</vt:lpstr>
      <vt:lpstr>Eigene Beiträge (Postings) - 6 of 15</vt:lpstr>
      <vt:lpstr>Eigene Beiträge (Postings) - 7 of 15</vt:lpstr>
      <vt:lpstr>Eigene Beiträge (Postings) - 8 of 15</vt:lpstr>
      <vt:lpstr>Eigene Beiträge (Postings) - 9 of 15</vt:lpstr>
      <vt:lpstr>Eigene Beiträge (Postings) - 10 of 15</vt:lpstr>
      <vt:lpstr>Eigene Beiträge (Postings) - 11 of 15</vt:lpstr>
      <vt:lpstr>Eigene Beiträge (Postings) - 12 of 15</vt:lpstr>
      <vt:lpstr>Eigene Beiträge (Postings) - 13 of 15</vt:lpstr>
      <vt:lpstr>Eigene Beiträge (Postings) - 14 of 15</vt:lpstr>
      <vt:lpstr>Eigene Beiträge (Postings) - 15 of 15</vt:lpstr>
      <vt:lpstr>Eigene Beiträge (Postings) + Reactions - 1 of 16</vt:lpstr>
      <vt:lpstr>Eigene Beiträge (Postings) + Reactions - 2 of 16</vt:lpstr>
      <vt:lpstr>Eigene Beiträge (Postings) + Reactions - 3 of 16</vt:lpstr>
      <vt:lpstr>Eigene Beiträge (Postings) + Reactions - 4 of 16</vt:lpstr>
      <vt:lpstr>Eigene Beiträge (Postings) + Reactions - 5 of 16</vt:lpstr>
      <vt:lpstr>Eigene Beiträge (Postings) + Reactions - 6 of 16</vt:lpstr>
      <vt:lpstr>Eigene Beiträge (Postings) + Reactions - 7 of 16</vt:lpstr>
      <vt:lpstr>Eigene Beiträge (Postings) + Reactions - 8 of 16</vt:lpstr>
      <vt:lpstr>Eigene Beiträge (Postings) + Reactions - 9 of 16</vt:lpstr>
      <vt:lpstr>Eigene Beiträge (Postings) + Reactions - 10 of 16</vt:lpstr>
      <vt:lpstr>Eigene Beiträge (Postings) + Reactions - 11 of 16</vt:lpstr>
      <vt:lpstr>Eigene Beiträge (Postings) + Reactions - 12 of 16</vt:lpstr>
      <vt:lpstr>Eigene Beiträge (Postings) + Reactions - 13 of 16</vt:lpstr>
      <vt:lpstr>Eigene Beiträge (Postings) + Reactions - 14 of 16</vt:lpstr>
      <vt:lpstr>Eigene Beiträge (Postings) + Reactions - 15 of 16</vt:lpstr>
      <vt:lpstr>Eigene Beiträge (Postings) + Reactions - 16 of 16</vt:lpstr>
      <vt:lpstr>Postings/Wochentag</vt:lpstr>
      <vt:lpstr>Interaktionsrate</vt:lpstr>
      <vt:lpstr>Postingtypen (Verteilung)</vt:lpstr>
      <vt:lpstr>Interaktionsrate/Postingtyp</vt:lpstr>
      <vt:lpstr>Postings von Fans (Nutzern)</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Direktnachrichten von Usern - 1 of 2</vt:lpstr>
      <vt:lpstr>Direktnachrichten von Usern - 2 of 2</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2017-08-28T15:04:57Z</dcterms:created>
  <dcterms:modified xsi:type="dcterms:W3CDTF">2017-08-28T15:06:54Z</dcterms:modified>
</cp:coreProperties>
</file>