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7" r:id="rId30"/>
    <p:sldId id="288" r:id="rId31"/>
    <p:sldId id="289" r:id="rId32"/>
    <p:sldId id="290" r:id="rId33"/>
    <p:sldId id="291" r:id="rId34"/>
    <p:sldId id="292" r:id="rId35"/>
    <p:sldId id="293" r:id="rId36"/>
    <p:sldId id="294" r:id="rId37"/>
    <p:sldId id="295" r:id="rId38"/>
    <p:sldId id="296" r:id="rId39"/>
    <p:sldId id="298" r:id="rId40"/>
    <p:sldId id="299" r:id="rId41"/>
    <p:sldId id="300" r:id="rId42"/>
    <p:sldId id="302" r:id="rId43"/>
    <p:sldId id="303" r:id="rId44"/>
    <p:sldId id="304" r:id="rId45"/>
    <p:sldId id="305" r:id="rId46"/>
  </p:sldIdLst>
  <p:sldSz cx="9144000" cy="6858000" type="screen4x3"/>
  <p:notesSz cx="6858000" cy="9144000"/>
  <p:embeddedFontLst>
    <p:embeddedFont>
      <p:font typeface="Calibri" panose="020F0502020204030204" pitchFamily="34" charset="0"/>
      <p:regular r:id="rId47"/>
      <p:bold r:id="rId48"/>
      <p:italic r:id="rId49"/>
      <p:boldItalic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1014</c:v>
                </c:pt>
                <c:pt idx="1">
                  <c:v>1014</c:v>
                </c:pt>
                <c:pt idx="2">
                  <c:v>1015</c:v>
                </c:pt>
                <c:pt idx="3">
                  <c:v>1018</c:v>
                </c:pt>
                <c:pt idx="4">
                  <c:v>1019</c:v>
                </c:pt>
                <c:pt idx="5">
                  <c:v>1020</c:v>
                </c:pt>
                <c:pt idx="6">
                  <c:v>1022</c:v>
                </c:pt>
                <c:pt idx="7">
                  <c:v>1023</c:v>
                </c:pt>
                <c:pt idx="8">
                  <c:v>1024</c:v>
                </c:pt>
                <c:pt idx="9">
                  <c:v>1026</c:v>
                </c:pt>
                <c:pt idx="10">
                  <c:v>1027</c:v>
                </c:pt>
                <c:pt idx="11">
                  <c:v>1028</c:v>
                </c:pt>
                <c:pt idx="12">
                  <c:v>1031</c:v>
                </c:pt>
                <c:pt idx="13">
                  <c:v>1034</c:v>
                </c:pt>
                <c:pt idx="14">
                  <c:v>1040</c:v>
                </c:pt>
                <c:pt idx="15">
                  <c:v>1044</c:v>
                </c:pt>
                <c:pt idx="16">
                  <c:v>1047</c:v>
                </c:pt>
                <c:pt idx="17">
                  <c:v>1055</c:v>
                </c:pt>
                <c:pt idx="18">
                  <c:v>1059</c:v>
                </c:pt>
                <c:pt idx="19">
                  <c:v>1064</c:v>
                </c:pt>
                <c:pt idx="20">
                  <c:v>1067</c:v>
                </c:pt>
                <c:pt idx="21">
                  <c:v>1068</c:v>
                </c:pt>
                <c:pt idx="22">
                  <c:v>1070</c:v>
                </c:pt>
                <c:pt idx="23">
                  <c:v>1071</c:v>
                </c:pt>
                <c:pt idx="24">
                  <c:v>1072</c:v>
                </c:pt>
                <c:pt idx="25">
                  <c:v>1072</c:v>
                </c:pt>
                <c:pt idx="26">
                  <c:v>1077</c:v>
                </c:pt>
                <c:pt idx="27">
                  <c:v>1078</c:v>
                </c:pt>
                <c:pt idx="28">
                  <c:v>1078</c:v>
                </c:pt>
                <c:pt idx="29">
                  <c:v>1079</c:v>
                </c:pt>
                <c:pt idx="30">
                  <c:v>1079</c:v>
                </c:pt>
              </c:numCache>
            </c:numRef>
          </c:val>
          <c:smooth val="0"/>
          <c:extLst>
            <c:ext xmlns:c16="http://schemas.microsoft.com/office/drawing/2014/chart" uri="{C3380CC4-5D6E-409C-BE32-E72D297353CC}">
              <c16:uniqueId val="{00000000-0EC8-40FE-902D-07560EFD35FB}"/>
            </c:ext>
          </c:extLst>
        </c:ser>
        <c:dLbls>
          <c:showLegendKey val="0"/>
          <c:showVal val="0"/>
          <c:showCatName val="0"/>
          <c:showSerName val="0"/>
          <c:showPercent val="0"/>
          <c:showBubbleSize val="0"/>
        </c:dLbls>
        <c:smooth val="0"/>
        <c:axId val="282489056"/>
        <c:axId val="232444368"/>
      </c:lineChart>
      <c:dateAx>
        <c:axId val="282489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444368"/>
        <c:crosses val="autoZero"/>
        <c:auto val="1"/>
        <c:lblOffset val="100"/>
        <c:baseTimeUnit val="days"/>
      </c:dateAx>
      <c:valAx>
        <c:axId val="232444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489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0</c:v>
                </c:pt>
                <c:pt idx="1">
                  <c:v>0</c:v>
                </c:pt>
                <c:pt idx="2">
                  <c:v>0</c:v>
                </c:pt>
                <c:pt idx="3">
                  <c:v>4</c:v>
                </c:pt>
                <c:pt idx="4">
                  <c:v>1</c:v>
                </c:pt>
                <c:pt idx="5">
                  <c:v>1</c:v>
                </c:pt>
                <c:pt idx="6">
                  <c:v>1</c:v>
                </c:pt>
                <c:pt idx="7">
                  <c:v>2</c:v>
                </c:pt>
                <c:pt idx="8">
                  <c:v>0</c:v>
                </c:pt>
                <c:pt idx="9">
                  <c:v>2</c:v>
                </c:pt>
                <c:pt idx="10">
                  <c:v>1</c:v>
                </c:pt>
                <c:pt idx="11">
                  <c:v>1</c:v>
                </c:pt>
                <c:pt idx="12">
                  <c:v>4</c:v>
                </c:pt>
                <c:pt idx="13">
                  <c:v>3</c:v>
                </c:pt>
                <c:pt idx="14">
                  <c:v>4</c:v>
                </c:pt>
                <c:pt idx="15">
                  <c:v>5</c:v>
                </c:pt>
                <c:pt idx="16">
                  <c:v>2</c:v>
                </c:pt>
                <c:pt idx="17">
                  <c:v>8</c:v>
                </c:pt>
                <c:pt idx="18">
                  <c:v>5</c:v>
                </c:pt>
                <c:pt idx="19">
                  <c:v>1</c:v>
                </c:pt>
                <c:pt idx="20">
                  <c:v>7</c:v>
                </c:pt>
                <c:pt idx="21">
                  <c:v>2</c:v>
                </c:pt>
                <c:pt idx="22">
                  <c:v>2</c:v>
                </c:pt>
                <c:pt idx="23">
                  <c:v>1</c:v>
                </c:pt>
                <c:pt idx="24">
                  <c:v>0</c:v>
                </c:pt>
                <c:pt idx="25">
                  <c:v>2</c:v>
                </c:pt>
                <c:pt idx="26">
                  <c:v>1</c:v>
                </c:pt>
                <c:pt idx="27">
                  <c:v>3</c:v>
                </c:pt>
                <c:pt idx="28">
                  <c:v>1</c:v>
                </c:pt>
                <c:pt idx="29">
                  <c:v>0</c:v>
                </c:pt>
                <c:pt idx="30">
                  <c:v>1</c:v>
                </c:pt>
              </c:numCache>
            </c:numRef>
          </c:val>
          <c:smooth val="0"/>
          <c:extLst>
            <c:ext xmlns:c16="http://schemas.microsoft.com/office/drawing/2014/chart" uri="{C3380CC4-5D6E-409C-BE32-E72D297353CC}">
              <c16:uniqueId val="{00000000-E175-4714-9432-EFCFB4E785BD}"/>
            </c:ext>
          </c:extLst>
        </c:ser>
        <c:dLbls>
          <c:showLegendKey val="0"/>
          <c:showVal val="0"/>
          <c:showCatName val="0"/>
          <c:showSerName val="0"/>
          <c:showPercent val="0"/>
          <c:showBubbleSize val="0"/>
        </c:dLbls>
        <c:smooth val="0"/>
        <c:axId val="234160296"/>
        <c:axId val="234158656"/>
      </c:lineChart>
      <c:dateAx>
        <c:axId val="234160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158656"/>
        <c:crosses val="autoZero"/>
        <c:auto val="1"/>
        <c:lblOffset val="100"/>
        <c:baseTimeUnit val="days"/>
      </c:dateAx>
      <c:valAx>
        <c:axId val="234158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160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0</c:v>
                </c:pt>
                <c:pt idx="1">
                  <c:v>1</c:v>
                </c:pt>
                <c:pt idx="2">
                  <c:v>0</c:v>
                </c:pt>
                <c:pt idx="3">
                  <c:v>1</c:v>
                </c:pt>
                <c:pt idx="4">
                  <c:v>0</c:v>
                </c:pt>
                <c:pt idx="5">
                  <c:v>0</c:v>
                </c:pt>
                <c:pt idx="6">
                  <c:v>2</c:v>
                </c:pt>
                <c:pt idx="7">
                  <c:v>0</c:v>
                </c:pt>
                <c:pt idx="8">
                  <c:v>0</c:v>
                </c:pt>
                <c:pt idx="9">
                  <c:v>0</c:v>
                </c:pt>
                <c:pt idx="10">
                  <c:v>0</c:v>
                </c:pt>
                <c:pt idx="11">
                  <c:v>0</c:v>
                </c:pt>
                <c:pt idx="12">
                  <c:v>0</c:v>
                </c:pt>
                <c:pt idx="13">
                  <c:v>0</c:v>
                </c:pt>
                <c:pt idx="14">
                  <c:v>0</c:v>
                </c:pt>
                <c:pt idx="15">
                  <c:v>0</c:v>
                </c:pt>
                <c:pt idx="16">
                  <c:v>1</c:v>
                </c:pt>
                <c:pt idx="17">
                  <c:v>0</c:v>
                </c:pt>
                <c:pt idx="18">
                  <c:v>0</c:v>
                </c:pt>
                <c:pt idx="19">
                  <c:v>2</c:v>
                </c:pt>
                <c:pt idx="20">
                  <c:v>0</c:v>
                </c:pt>
                <c:pt idx="21">
                  <c:v>0</c:v>
                </c:pt>
                <c:pt idx="22">
                  <c:v>0</c:v>
                </c:pt>
                <c:pt idx="23">
                  <c:v>0</c:v>
                </c:pt>
                <c:pt idx="24">
                  <c:v>1</c:v>
                </c:pt>
                <c:pt idx="25">
                  <c:v>1</c:v>
                </c:pt>
                <c:pt idx="26">
                  <c:v>0</c:v>
                </c:pt>
                <c:pt idx="27">
                  <c:v>1</c:v>
                </c:pt>
                <c:pt idx="28">
                  <c:v>0</c:v>
                </c:pt>
                <c:pt idx="29">
                  <c:v>0</c:v>
                </c:pt>
                <c:pt idx="30">
                  <c:v>0</c:v>
                </c:pt>
              </c:numCache>
            </c:numRef>
          </c:val>
          <c:smooth val="0"/>
          <c:extLst>
            <c:ext xmlns:c16="http://schemas.microsoft.com/office/drawing/2014/chart" uri="{C3380CC4-5D6E-409C-BE32-E72D297353CC}">
              <c16:uniqueId val="{00000000-BC0A-4666-B078-F76BDAC87673}"/>
            </c:ext>
          </c:extLst>
        </c:ser>
        <c:dLbls>
          <c:showLegendKey val="0"/>
          <c:showVal val="0"/>
          <c:showCatName val="0"/>
          <c:showSerName val="0"/>
          <c:showPercent val="0"/>
          <c:showBubbleSize val="0"/>
        </c:dLbls>
        <c:smooth val="0"/>
        <c:axId val="234159640"/>
        <c:axId val="234163576"/>
      </c:lineChart>
      <c:dateAx>
        <c:axId val="234159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163576"/>
        <c:crosses val="autoZero"/>
        <c:auto val="1"/>
        <c:lblOffset val="100"/>
        <c:baseTimeUnit val="days"/>
      </c:dateAx>
      <c:valAx>
        <c:axId val="234163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159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Fürst</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4</c:v>
                </c:pt>
                <c:pt idx="2">
                  <c:v>5</c:v>
                </c:pt>
                <c:pt idx="3">
                  <c:v>9</c:v>
                </c:pt>
                <c:pt idx="4">
                  <c:v>6</c:v>
                </c:pt>
                <c:pt idx="5">
                  <c:v>4</c:v>
                </c:pt>
                <c:pt idx="6">
                  <c:v>7</c:v>
                </c:pt>
              </c:numCache>
            </c:numRef>
          </c:val>
          <c:extLst>
            <c:ext xmlns:c16="http://schemas.microsoft.com/office/drawing/2014/chart" uri="{C3380CC4-5D6E-409C-BE32-E72D297353CC}">
              <c16:uniqueId val="{00000000-A6F3-4BB5-B051-455CEB0948E5}"/>
            </c:ext>
          </c:extLst>
        </c:ser>
        <c:dLbls>
          <c:showLegendKey val="0"/>
          <c:showVal val="0"/>
          <c:showCatName val="0"/>
          <c:showSerName val="0"/>
          <c:showPercent val="0"/>
          <c:showBubbleSize val="0"/>
        </c:dLbls>
        <c:gapWidth val="219"/>
        <c:overlap val="-27"/>
        <c:axId val="387770408"/>
        <c:axId val="387769424"/>
      </c:barChart>
      <c:catAx>
        <c:axId val="387770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769424"/>
        <c:crosses val="autoZero"/>
        <c:auto val="1"/>
        <c:lblAlgn val="ctr"/>
        <c:lblOffset val="100"/>
        <c:noMultiLvlLbl val="0"/>
      </c:catAx>
      <c:valAx>
        <c:axId val="387769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770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0</c:v>
                </c:pt>
                <c:pt idx="1">
                  <c:v>1.6765285996054999</c:v>
                </c:pt>
                <c:pt idx="2">
                  <c:v>6.1143984220906997</c:v>
                </c:pt>
                <c:pt idx="3">
                  <c:v>0</c:v>
                </c:pt>
                <c:pt idx="4">
                  <c:v>1.5717092337917</c:v>
                </c:pt>
                <c:pt idx="5">
                  <c:v>1.6192345436703</c:v>
                </c:pt>
                <c:pt idx="6">
                  <c:v>2.156862745098</c:v>
                </c:pt>
                <c:pt idx="7">
                  <c:v>0</c:v>
                </c:pt>
                <c:pt idx="8">
                  <c:v>1.0752688172042999</c:v>
                </c:pt>
                <c:pt idx="9">
                  <c:v>1.806640625</c:v>
                </c:pt>
                <c:pt idx="10">
                  <c:v>1.4634146341462999</c:v>
                </c:pt>
                <c:pt idx="11">
                  <c:v>1.6569200779727</c:v>
                </c:pt>
                <c:pt idx="12">
                  <c:v>7.6773566569484997</c:v>
                </c:pt>
                <c:pt idx="13">
                  <c:v>3.4883720930233002</c:v>
                </c:pt>
                <c:pt idx="14">
                  <c:v>1.0617760617761001</c:v>
                </c:pt>
                <c:pt idx="15">
                  <c:v>1.3461538461538001</c:v>
                </c:pt>
                <c:pt idx="16">
                  <c:v>2.2030651340995999</c:v>
                </c:pt>
                <c:pt idx="17">
                  <c:v>1.3822688274546999</c:v>
                </c:pt>
                <c:pt idx="18">
                  <c:v>0.94786729857819996</c:v>
                </c:pt>
                <c:pt idx="19">
                  <c:v>1.3547574039067001</c:v>
                </c:pt>
                <c:pt idx="20">
                  <c:v>1.6949152542373001</c:v>
                </c:pt>
                <c:pt idx="21">
                  <c:v>0.89034676663543</c:v>
                </c:pt>
                <c:pt idx="22">
                  <c:v>1.77736202058</c:v>
                </c:pt>
                <c:pt idx="23">
                  <c:v>0</c:v>
                </c:pt>
                <c:pt idx="24">
                  <c:v>0</c:v>
                </c:pt>
                <c:pt idx="25">
                  <c:v>0.83955223880596996</c:v>
                </c:pt>
                <c:pt idx="26">
                  <c:v>1.4911463187325</c:v>
                </c:pt>
                <c:pt idx="27">
                  <c:v>1.8139534883721</c:v>
                </c:pt>
                <c:pt idx="28">
                  <c:v>0</c:v>
                </c:pt>
                <c:pt idx="29">
                  <c:v>0.37105751391466002</c:v>
                </c:pt>
                <c:pt idx="30">
                  <c:v>9.2764378478664006E-2</c:v>
                </c:pt>
              </c:numCache>
            </c:numRef>
          </c:val>
          <c:smooth val="0"/>
          <c:extLst>
            <c:ext xmlns:c16="http://schemas.microsoft.com/office/drawing/2014/chart" uri="{C3380CC4-5D6E-409C-BE32-E72D297353CC}">
              <c16:uniqueId val="{00000000-5370-43BB-9E56-E00A5F03E508}"/>
            </c:ext>
          </c:extLst>
        </c:ser>
        <c:dLbls>
          <c:showLegendKey val="0"/>
          <c:showVal val="0"/>
          <c:showCatName val="0"/>
          <c:showSerName val="0"/>
          <c:showPercent val="0"/>
          <c:showBubbleSize val="0"/>
        </c:dLbls>
        <c:smooth val="0"/>
        <c:axId val="387769752"/>
        <c:axId val="387766144"/>
      </c:lineChart>
      <c:dateAx>
        <c:axId val="387769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766144"/>
        <c:crosses val="autoZero"/>
        <c:auto val="1"/>
        <c:lblOffset val="100"/>
        <c:baseTimeUnit val="days"/>
      </c:dateAx>
      <c:valAx>
        <c:axId val="387766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769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Autohaus Fürst</c:v>
                </c:pt>
              </c:strCache>
            </c:strRef>
          </c:cat>
          <c:val>
            <c:numRef>
              <c:f>Sheet1!$B$2</c:f>
              <c:numCache>
                <c:formatCode>General</c:formatCode>
                <c:ptCount val="1"/>
                <c:pt idx="0">
                  <c:v>37</c:v>
                </c:pt>
              </c:numCache>
            </c:numRef>
          </c:val>
          <c:extLst>
            <c:ext xmlns:c16="http://schemas.microsoft.com/office/drawing/2014/chart" uri="{C3380CC4-5D6E-409C-BE32-E72D297353CC}">
              <c16:uniqueId val="{00000000-7BE1-4873-9A19-7FA7A4C5BF88}"/>
            </c:ext>
          </c:extLst>
        </c:ser>
        <c:ser>
          <c:idx val="1"/>
          <c:order val="1"/>
          <c:tx>
            <c:strRef>
              <c:f>Sheet1!$C$1</c:f>
              <c:strCache>
                <c:ptCount val="1"/>
                <c:pt idx="0">
                  <c:v>Status</c:v>
                </c:pt>
              </c:strCache>
            </c:strRef>
          </c:tx>
          <c:spPr>
            <a:solidFill>
              <a:schemeClr val="accent2"/>
            </a:solidFill>
            <a:ln>
              <a:noFill/>
            </a:ln>
            <a:effectLst/>
          </c:spPr>
          <c:invertIfNegative val="0"/>
          <c:cat>
            <c:strRef>
              <c:f>Sheet1!$A$2</c:f>
              <c:strCache>
                <c:ptCount val="1"/>
                <c:pt idx="0">
                  <c:v>Autohaus Fürst</c:v>
                </c:pt>
              </c:strCache>
            </c:strRef>
          </c:cat>
          <c:val>
            <c:numRef>
              <c:f>Sheet1!$C$2</c:f>
              <c:numCache>
                <c:formatCode>General</c:formatCode>
                <c:ptCount val="1"/>
                <c:pt idx="0">
                  <c:v>1</c:v>
                </c:pt>
              </c:numCache>
            </c:numRef>
          </c:val>
          <c:extLst>
            <c:ext xmlns:c16="http://schemas.microsoft.com/office/drawing/2014/chart" uri="{C3380CC4-5D6E-409C-BE32-E72D297353CC}">
              <c16:uniqueId val="{00000001-7BE1-4873-9A19-7FA7A4C5BF88}"/>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Autohaus Fürst</c:v>
                </c:pt>
              </c:strCache>
            </c:strRef>
          </c:cat>
          <c:val>
            <c:numRef>
              <c:f>Sheet1!$D$2</c:f>
              <c:numCache>
                <c:formatCode>General</c:formatCode>
                <c:ptCount val="1"/>
                <c:pt idx="0">
                  <c:v>2</c:v>
                </c:pt>
              </c:numCache>
            </c:numRef>
          </c:val>
          <c:extLst>
            <c:ext xmlns:c16="http://schemas.microsoft.com/office/drawing/2014/chart" uri="{C3380CC4-5D6E-409C-BE32-E72D297353CC}">
              <c16:uniqueId val="{00000002-7BE1-4873-9A19-7FA7A4C5BF88}"/>
            </c:ext>
          </c:extLst>
        </c:ser>
        <c:dLbls>
          <c:showLegendKey val="0"/>
          <c:showVal val="0"/>
          <c:showCatName val="0"/>
          <c:showSerName val="0"/>
          <c:showPercent val="0"/>
          <c:showBubbleSize val="0"/>
        </c:dLbls>
        <c:gapWidth val="150"/>
        <c:overlap val="100"/>
        <c:axId val="387761224"/>
        <c:axId val="387761880"/>
      </c:barChart>
      <c:catAx>
        <c:axId val="387761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761880"/>
        <c:crosses val="autoZero"/>
        <c:auto val="1"/>
        <c:lblAlgn val="ctr"/>
        <c:lblOffset val="100"/>
        <c:noMultiLvlLbl val="0"/>
      </c:catAx>
      <c:valAx>
        <c:axId val="3877618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761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Fürst</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0.47483380816713999</c:v>
                </c:pt>
                <c:pt idx="1">
                  <c:v>0</c:v>
                </c:pt>
                <c:pt idx="2">
                  <c:v>1.6712873384942999</c:v>
                </c:pt>
                <c:pt idx="3">
                  <c:v>0</c:v>
                </c:pt>
                <c:pt idx="4">
                  <c:v>7.6666353785341999</c:v>
                </c:pt>
                <c:pt idx="5">
                  <c:v>0</c:v>
                </c:pt>
                <c:pt idx="6">
                  <c:v>0</c:v>
                </c:pt>
              </c:numCache>
            </c:numRef>
          </c:val>
          <c:extLst>
            <c:ext xmlns:c16="http://schemas.microsoft.com/office/drawing/2014/chart" uri="{C3380CC4-5D6E-409C-BE32-E72D297353CC}">
              <c16:uniqueId val="{00000000-B619-4F50-9337-920C3B22C146}"/>
            </c:ext>
          </c:extLst>
        </c:ser>
        <c:dLbls>
          <c:showLegendKey val="0"/>
          <c:showVal val="0"/>
          <c:showCatName val="0"/>
          <c:showSerName val="0"/>
          <c:showPercent val="0"/>
          <c:showBubbleSize val="0"/>
        </c:dLbls>
        <c:gapWidth val="219"/>
        <c:overlap val="-27"/>
        <c:axId val="387778280"/>
        <c:axId val="387780248"/>
      </c:barChart>
      <c:catAx>
        <c:axId val="38777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780248"/>
        <c:crosses val="autoZero"/>
        <c:auto val="1"/>
        <c:lblAlgn val="ctr"/>
        <c:lblOffset val="100"/>
        <c:noMultiLvlLbl val="0"/>
      </c:catAx>
      <c:valAx>
        <c:axId val="387780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778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Fürst</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A5C1-4012-88A8-2E1EE6B90CA0}"/>
            </c:ext>
          </c:extLst>
        </c:ser>
        <c:dLbls>
          <c:showLegendKey val="0"/>
          <c:showVal val="0"/>
          <c:showCatName val="0"/>
          <c:showSerName val="0"/>
          <c:showPercent val="0"/>
          <c:showBubbleSize val="0"/>
        </c:dLbls>
        <c:gapWidth val="219"/>
        <c:overlap val="-27"/>
        <c:axId val="387775000"/>
        <c:axId val="387771720"/>
      </c:barChart>
      <c:catAx>
        <c:axId val="387775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771720"/>
        <c:crosses val="autoZero"/>
        <c:auto val="1"/>
        <c:lblAlgn val="ctr"/>
        <c:lblOffset val="100"/>
        <c:noMultiLvlLbl val="0"/>
      </c:catAx>
      <c:valAx>
        <c:axId val="387771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775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63</c:v>
                </c:pt>
                <c:pt idx="1">
                  <c:v>63</c:v>
                </c:pt>
                <c:pt idx="2">
                  <c:v>63</c:v>
                </c:pt>
                <c:pt idx="3">
                  <c:v>63</c:v>
                </c:pt>
                <c:pt idx="4">
                  <c:v>65</c:v>
                </c:pt>
                <c:pt idx="5">
                  <c:v>65</c:v>
                </c:pt>
                <c:pt idx="6">
                  <c:v>66</c:v>
                </c:pt>
                <c:pt idx="7">
                  <c:v>66</c:v>
                </c:pt>
                <c:pt idx="8">
                  <c:v>67</c:v>
                </c:pt>
                <c:pt idx="9">
                  <c:v>67</c:v>
                </c:pt>
                <c:pt idx="10">
                  <c:v>68</c:v>
                </c:pt>
                <c:pt idx="11">
                  <c:v>68</c:v>
                </c:pt>
                <c:pt idx="12">
                  <c:v>69</c:v>
                </c:pt>
                <c:pt idx="13">
                  <c:v>70</c:v>
                </c:pt>
                <c:pt idx="14">
                  <c:v>71</c:v>
                </c:pt>
                <c:pt idx="15">
                  <c:v>71</c:v>
                </c:pt>
                <c:pt idx="16">
                  <c:v>71</c:v>
                </c:pt>
                <c:pt idx="17">
                  <c:v>72</c:v>
                </c:pt>
                <c:pt idx="18">
                  <c:v>73</c:v>
                </c:pt>
                <c:pt idx="19">
                  <c:v>74</c:v>
                </c:pt>
                <c:pt idx="20">
                  <c:v>74</c:v>
                </c:pt>
                <c:pt idx="21">
                  <c:v>75</c:v>
                </c:pt>
                <c:pt idx="22">
                  <c:v>75</c:v>
                </c:pt>
                <c:pt idx="23">
                  <c:v>75</c:v>
                </c:pt>
                <c:pt idx="24">
                  <c:v>75</c:v>
                </c:pt>
                <c:pt idx="25">
                  <c:v>76</c:v>
                </c:pt>
                <c:pt idx="26">
                  <c:v>77</c:v>
                </c:pt>
                <c:pt idx="27">
                  <c:v>77</c:v>
                </c:pt>
                <c:pt idx="28">
                  <c:v>77</c:v>
                </c:pt>
                <c:pt idx="29">
                  <c:v>77</c:v>
                </c:pt>
                <c:pt idx="30">
                  <c:v>78</c:v>
                </c:pt>
              </c:numCache>
            </c:numRef>
          </c:val>
          <c:smooth val="0"/>
          <c:extLst>
            <c:ext xmlns:c16="http://schemas.microsoft.com/office/drawing/2014/chart" uri="{C3380CC4-5D6E-409C-BE32-E72D297353CC}">
              <c16:uniqueId val="{00000000-BED8-4409-B055-944CA57DC8E0}"/>
            </c:ext>
          </c:extLst>
        </c:ser>
        <c:dLbls>
          <c:showLegendKey val="0"/>
          <c:showVal val="0"/>
          <c:showCatName val="0"/>
          <c:showSerName val="0"/>
          <c:showPercent val="0"/>
          <c:showBubbleSize val="0"/>
        </c:dLbls>
        <c:smooth val="0"/>
        <c:axId val="399405656"/>
        <c:axId val="399398768"/>
      </c:lineChart>
      <c:dateAx>
        <c:axId val="399405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398768"/>
        <c:crosses val="autoZero"/>
        <c:auto val="1"/>
        <c:lblOffset val="100"/>
        <c:baseTimeUnit val="days"/>
      </c:dateAx>
      <c:valAx>
        <c:axId val="399398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405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A541-4233-9BB4-ABF5D6FD78C5}"/>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A541-4233-9BB4-ABF5D6FD78C5}"/>
            </c:ext>
          </c:extLst>
        </c:ser>
        <c:dLbls>
          <c:showLegendKey val="0"/>
          <c:showVal val="0"/>
          <c:showCatName val="0"/>
          <c:showSerName val="0"/>
          <c:showPercent val="0"/>
          <c:showBubbleSize val="0"/>
        </c:dLbls>
        <c:gapWidth val="219"/>
        <c:overlap val="-27"/>
        <c:axId val="399407624"/>
        <c:axId val="399397456"/>
      </c:barChart>
      <c:catAx>
        <c:axId val="399407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397456"/>
        <c:crosses val="autoZero"/>
        <c:auto val="1"/>
        <c:lblAlgn val="ctr"/>
        <c:lblOffset val="100"/>
        <c:noMultiLvlLbl val="0"/>
      </c:catAx>
      <c:valAx>
        <c:axId val="399397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407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747</c:v>
                </c:pt>
                <c:pt idx="1">
                  <c:v>2750</c:v>
                </c:pt>
                <c:pt idx="2">
                  <c:v>4231</c:v>
                </c:pt>
                <c:pt idx="3">
                  <c:v>2587</c:v>
                </c:pt>
                <c:pt idx="4">
                  <c:v>6121</c:v>
                </c:pt>
                <c:pt idx="5">
                  <c:v>8891</c:v>
                </c:pt>
                <c:pt idx="6">
                  <c:v>5582</c:v>
                </c:pt>
                <c:pt idx="7">
                  <c:v>3066</c:v>
                </c:pt>
                <c:pt idx="8">
                  <c:v>4189</c:v>
                </c:pt>
                <c:pt idx="9">
                  <c:v>8087</c:v>
                </c:pt>
                <c:pt idx="10">
                  <c:v>7339</c:v>
                </c:pt>
                <c:pt idx="11">
                  <c:v>11449</c:v>
                </c:pt>
                <c:pt idx="12">
                  <c:v>19569</c:v>
                </c:pt>
                <c:pt idx="13">
                  <c:v>22196</c:v>
                </c:pt>
                <c:pt idx="14">
                  <c:v>20485</c:v>
                </c:pt>
                <c:pt idx="15">
                  <c:v>24389</c:v>
                </c:pt>
                <c:pt idx="16">
                  <c:v>19388</c:v>
                </c:pt>
                <c:pt idx="17">
                  <c:v>20038</c:v>
                </c:pt>
                <c:pt idx="18">
                  <c:v>17084</c:v>
                </c:pt>
                <c:pt idx="19">
                  <c:v>26275</c:v>
                </c:pt>
                <c:pt idx="20">
                  <c:v>21869</c:v>
                </c:pt>
                <c:pt idx="21">
                  <c:v>20177</c:v>
                </c:pt>
                <c:pt idx="22">
                  <c:v>23038</c:v>
                </c:pt>
                <c:pt idx="23">
                  <c:v>14782</c:v>
                </c:pt>
                <c:pt idx="24">
                  <c:v>12963</c:v>
                </c:pt>
                <c:pt idx="25">
                  <c:v>13605</c:v>
                </c:pt>
                <c:pt idx="26">
                  <c:v>17923</c:v>
                </c:pt>
                <c:pt idx="27">
                  <c:v>11789</c:v>
                </c:pt>
                <c:pt idx="28">
                  <c:v>4212</c:v>
                </c:pt>
                <c:pt idx="29">
                  <c:v>2476</c:v>
                </c:pt>
                <c:pt idx="30">
                  <c:v>1371</c:v>
                </c:pt>
              </c:numCache>
            </c:numRef>
          </c:val>
          <c:smooth val="0"/>
          <c:extLst>
            <c:ext xmlns:c16="http://schemas.microsoft.com/office/drawing/2014/chart" uri="{C3380CC4-5D6E-409C-BE32-E72D297353CC}">
              <c16:uniqueId val="{00000000-0D39-45DA-A314-7705FA46592D}"/>
            </c:ext>
          </c:extLst>
        </c:ser>
        <c:dLbls>
          <c:showLegendKey val="0"/>
          <c:showVal val="0"/>
          <c:showCatName val="0"/>
          <c:showSerName val="0"/>
          <c:showPercent val="0"/>
          <c:showBubbleSize val="0"/>
        </c:dLbls>
        <c:smooth val="0"/>
        <c:axId val="348944696"/>
        <c:axId val="348946008"/>
      </c:lineChart>
      <c:dateAx>
        <c:axId val="348944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946008"/>
        <c:crosses val="autoZero"/>
        <c:auto val="1"/>
        <c:lblOffset val="100"/>
        <c:baseTimeUnit val="days"/>
      </c:dateAx>
      <c:valAx>
        <c:axId val="348946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944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267</c:v>
                </c:pt>
                <c:pt idx="1">
                  <c:v>1394</c:v>
                </c:pt>
                <c:pt idx="2">
                  <c:v>2689</c:v>
                </c:pt>
                <c:pt idx="3">
                  <c:v>1556</c:v>
                </c:pt>
                <c:pt idx="4">
                  <c:v>1885</c:v>
                </c:pt>
                <c:pt idx="5">
                  <c:v>2258</c:v>
                </c:pt>
                <c:pt idx="6">
                  <c:v>1791</c:v>
                </c:pt>
                <c:pt idx="7">
                  <c:v>1284</c:v>
                </c:pt>
                <c:pt idx="8">
                  <c:v>2373</c:v>
                </c:pt>
                <c:pt idx="9">
                  <c:v>2598</c:v>
                </c:pt>
                <c:pt idx="10">
                  <c:v>2011</c:v>
                </c:pt>
                <c:pt idx="11">
                  <c:v>7411</c:v>
                </c:pt>
                <c:pt idx="12">
                  <c:v>13852</c:v>
                </c:pt>
                <c:pt idx="13">
                  <c:v>13216</c:v>
                </c:pt>
                <c:pt idx="14">
                  <c:v>13438</c:v>
                </c:pt>
                <c:pt idx="15">
                  <c:v>14306</c:v>
                </c:pt>
                <c:pt idx="16">
                  <c:v>13298</c:v>
                </c:pt>
                <c:pt idx="17">
                  <c:v>14606</c:v>
                </c:pt>
                <c:pt idx="18">
                  <c:v>12636</c:v>
                </c:pt>
                <c:pt idx="19">
                  <c:v>14168</c:v>
                </c:pt>
                <c:pt idx="20">
                  <c:v>13469</c:v>
                </c:pt>
                <c:pt idx="21">
                  <c:v>12348</c:v>
                </c:pt>
                <c:pt idx="22">
                  <c:v>13674</c:v>
                </c:pt>
                <c:pt idx="23">
                  <c:v>11588</c:v>
                </c:pt>
                <c:pt idx="24">
                  <c:v>11298</c:v>
                </c:pt>
                <c:pt idx="25">
                  <c:v>10749</c:v>
                </c:pt>
                <c:pt idx="26">
                  <c:v>11584</c:v>
                </c:pt>
                <c:pt idx="27">
                  <c:v>6047</c:v>
                </c:pt>
                <c:pt idx="28">
                  <c:v>1105</c:v>
                </c:pt>
                <c:pt idx="29">
                  <c:v>719</c:v>
                </c:pt>
                <c:pt idx="30">
                  <c:v>419</c:v>
                </c:pt>
              </c:numCache>
            </c:numRef>
          </c:val>
          <c:smooth val="0"/>
          <c:extLst>
            <c:ext xmlns:c16="http://schemas.microsoft.com/office/drawing/2014/chart" uri="{C3380CC4-5D6E-409C-BE32-E72D297353CC}">
              <c16:uniqueId val="{00000000-B27F-4C2B-A892-EF5B85BBD636}"/>
            </c:ext>
          </c:extLst>
        </c:ser>
        <c:dLbls>
          <c:showLegendKey val="0"/>
          <c:showVal val="0"/>
          <c:showCatName val="0"/>
          <c:showSerName val="0"/>
          <c:showPercent val="0"/>
          <c:showBubbleSize val="0"/>
        </c:dLbls>
        <c:smooth val="0"/>
        <c:axId val="348954864"/>
        <c:axId val="348953552"/>
      </c:lineChart>
      <c:dateAx>
        <c:axId val="348954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953552"/>
        <c:crosses val="autoZero"/>
        <c:auto val="1"/>
        <c:lblOffset val="100"/>
        <c:baseTimeUnit val="days"/>
      </c:dateAx>
      <c:valAx>
        <c:axId val="348953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954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5</c:v>
                </c:pt>
                <c:pt idx="1">
                  <c:v>111</c:v>
                </c:pt>
                <c:pt idx="2">
                  <c:v>276</c:v>
                </c:pt>
                <c:pt idx="3">
                  <c:v>123</c:v>
                </c:pt>
                <c:pt idx="4">
                  <c:v>154</c:v>
                </c:pt>
                <c:pt idx="5">
                  <c:v>232</c:v>
                </c:pt>
                <c:pt idx="6">
                  <c:v>169</c:v>
                </c:pt>
                <c:pt idx="7">
                  <c:v>73</c:v>
                </c:pt>
                <c:pt idx="8">
                  <c:v>159</c:v>
                </c:pt>
                <c:pt idx="9">
                  <c:v>146</c:v>
                </c:pt>
                <c:pt idx="10">
                  <c:v>198</c:v>
                </c:pt>
                <c:pt idx="11">
                  <c:v>248</c:v>
                </c:pt>
                <c:pt idx="12">
                  <c:v>347</c:v>
                </c:pt>
                <c:pt idx="13">
                  <c:v>448</c:v>
                </c:pt>
                <c:pt idx="14">
                  <c:v>299</c:v>
                </c:pt>
                <c:pt idx="15">
                  <c:v>287</c:v>
                </c:pt>
                <c:pt idx="16">
                  <c:v>284</c:v>
                </c:pt>
                <c:pt idx="17">
                  <c:v>293</c:v>
                </c:pt>
                <c:pt idx="18">
                  <c:v>238</c:v>
                </c:pt>
                <c:pt idx="19">
                  <c:v>547</c:v>
                </c:pt>
                <c:pt idx="20">
                  <c:v>484</c:v>
                </c:pt>
                <c:pt idx="21">
                  <c:v>312</c:v>
                </c:pt>
                <c:pt idx="22">
                  <c:v>283</c:v>
                </c:pt>
                <c:pt idx="23">
                  <c:v>143</c:v>
                </c:pt>
                <c:pt idx="24">
                  <c:v>108</c:v>
                </c:pt>
                <c:pt idx="25">
                  <c:v>153</c:v>
                </c:pt>
                <c:pt idx="26">
                  <c:v>237</c:v>
                </c:pt>
                <c:pt idx="27">
                  <c:v>175</c:v>
                </c:pt>
                <c:pt idx="28">
                  <c:v>87</c:v>
                </c:pt>
                <c:pt idx="29">
                  <c:v>27</c:v>
                </c:pt>
                <c:pt idx="30">
                  <c:v>16</c:v>
                </c:pt>
              </c:numCache>
            </c:numRef>
          </c:val>
          <c:smooth val="0"/>
          <c:extLst>
            <c:ext xmlns:c16="http://schemas.microsoft.com/office/drawing/2014/chart" uri="{C3380CC4-5D6E-409C-BE32-E72D297353CC}">
              <c16:uniqueId val="{00000000-8A23-4F80-8024-712CC322F02D}"/>
            </c:ext>
          </c:extLst>
        </c:ser>
        <c:dLbls>
          <c:showLegendKey val="0"/>
          <c:showVal val="0"/>
          <c:showCatName val="0"/>
          <c:showSerName val="0"/>
          <c:showPercent val="0"/>
          <c:showBubbleSize val="0"/>
        </c:dLbls>
        <c:smooth val="0"/>
        <c:axId val="348956504"/>
        <c:axId val="348957816"/>
      </c:lineChart>
      <c:dateAx>
        <c:axId val="348956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957816"/>
        <c:crosses val="autoZero"/>
        <c:auto val="1"/>
        <c:lblOffset val="100"/>
        <c:baseTimeUnit val="days"/>
      </c:dateAx>
      <c:valAx>
        <c:axId val="348957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956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11</c:v>
                </c:pt>
                <c:pt idx="1">
                  <c:v>10</c:v>
                </c:pt>
                <c:pt idx="2">
                  <c:v>14</c:v>
                </c:pt>
                <c:pt idx="3">
                  <c:v>28</c:v>
                </c:pt>
                <c:pt idx="4">
                  <c:v>27</c:v>
                </c:pt>
                <c:pt idx="5">
                  <c:v>15</c:v>
                </c:pt>
                <c:pt idx="6">
                  <c:v>20</c:v>
                </c:pt>
                <c:pt idx="7">
                  <c:v>6</c:v>
                </c:pt>
                <c:pt idx="8">
                  <c:v>9</c:v>
                </c:pt>
                <c:pt idx="9">
                  <c:v>20</c:v>
                </c:pt>
                <c:pt idx="10">
                  <c:v>22</c:v>
                </c:pt>
                <c:pt idx="11">
                  <c:v>12</c:v>
                </c:pt>
                <c:pt idx="12">
                  <c:v>12</c:v>
                </c:pt>
                <c:pt idx="13">
                  <c:v>27</c:v>
                </c:pt>
                <c:pt idx="14">
                  <c:v>28</c:v>
                </c:pt>
                <c:pt idx="15">
                  <c:v>29</c:v>
                </c:pt>
                <c:pt idx="16">
                  <c:v>9</c:v>
                </c:pt>
                <c:pt idx="17">
                  <c:v>33</c:v>
                </c:pt>
                <c:pt idx="18">
                  <c:v>25</c:v>
                </c:pt>
                <c:pt idx="19">
                  <c:v>36</c:v>
                </c:pt>
                <c:pt idx="20">
                  <c:v>24</c:v>
                </c:pt>
                <c:pt idx="21">
                  <c:v>32</c:v>
                </c:pt>
                <c:pt idx="22">
                  <c:v>13</c:v>
                </c:pt>
                <c:pt idx="23">
                  <c:v>9</c:v>
                </c:pt>
                <c:pt idx="24">
                  <c:v>13</c:v>
                </c:pt>
                <c:pt idx="25">
                  <c:v>21</c:v>
                </c:pt>
                <c:pt idx="26">
                  <c:v>28</c:v>
                </c:pt>
                <c:pt idx="27">
                  <c:v>10</c:v>
                </c:pt>
                <c:pt idx="28">
                  <c:v>10</c:v>
                </c:pt>
                <c:pt idx="29">
                  <c:v>14</c:v>
                </c:pt>
                <c:pt idx="30">
                  <c:v>8</c:v>
                </c:pt>
              </c:numCache>
            </c:numRef>
          </c:val>
          <c:smooth val="0"/>
          <c:extLst>
            <c:ext xmlns:c16="http://schemas.microsoft.com/office/drawing/2014/chart" uri="{C3380CC4-5D6E-409C-BE32-E72D297353CC}">
              <c16:uniqueId val="{00000000-DEA0-4C91-808B-61D28C8772FD}"/>
            </c:ext>
          </c:extLst>
        </c:ser>
        <c:dLbls>
          <c:showLegendKey val="0"/>
          <c:showVal val="0"/>
          <c:showCatName val="0"/>
          <c:showSerName val="0"/>
          <c:showPercent val="0"/>
          <c:showBubbleSize val="0"/>
        </c:dLbls>
        <c:smooth val="0"/>
        <c:axId val="348954536"/>
        <c:axId val="348960112"/>
      </c:lineChart>
      <c:dateAx>
        <c:axId val="348954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960112"/>
        <c:crosses val="autoZero"/>
        <c:auto val="1"/>
        <c:lblOffset val="100"/>
        <c:baseTimeUnit val="days"/>
      </c:dateAx>
      <c:valAx>
        <c:axId val="348960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954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160.64285714286001</c:v>
                </c:pt>
                <c:pt idx="1">
                  <c:v>86.071428571428996</c:v>
                </c:pt>
                <c:pt idx="2">
                  <c:v>56.464285714286</c:v>
                </c:pt>
                <c:pt idx="3">
                  <c:v>46.035714285714</c:v>
                </c:pt>
                <c:pt idx="4">
                  <c:v>70.857142857143003</c:v>
                </c:pt>
                <c:pt idx="5">
                  <c:v>143.82142857143</c:v>
                </c:pt>
                <c:pt idx="6">
                  <c:v>247.92857142857</c:v>
                </c:pt>
                <c:pt idx="7">
                  <c:v>324.35714285713999</c:v>
                </c:pt>
                <c:pt idx="8">
                  <c:v>376.07142857142998</c:v>
                </c:pt>
                <c:pt idx="9">
                  <c:v>443</c:v>
                </c:pt>
                <c:pt idx="10">
                  <c:v>397.89285714286001</c:v>
                </c:pt>
                <c:pt idx="11">
                  <c:v>407.03571428571001</c:v>
                </c:pt>
                <c:pt idx="12">
                  <c:v>456.96428571428999</c:v>
                </c:pt>
                <c:pt idx="13">
                  <c:v>427.42857142857002</c:v>
                </c:pt>
                <c:pt idx="14">
                  <c:v>414.60714285713999</c:v>
                </c:pt>
                <c:pt idx="15">
                  <c:v>413.57142857142998</c:v>
                </c:pt>
                <c:pt idx="16">
                  <c:v>425.07142857142998</c:v>
                </c:pt>
                <c:pt idx="17">
                  <c:v>448.17857142857002</c:v>
                </c:pt>
                <c:pt idx="18">
                  <c:v>454</c:v>
                </c:pt>
                <c:pt idx="19">
                  <c:v>475.67857142857002</c:v>
                </c:pt>
                <c:pt idx="20">
                  <c:v>509.25</c:v>
                </c:pt>
                <c:pt idx="21">
                  <c:v>515.53571428571001</c:v>
                </c:pt>
                <c:pt idx="22">
                  <c:v>432.71428571428999</c:v>
                </c:pt>
                <c:pt idx="23">
                  <c:v>279.10714285713999</c:v>
                </c:pt>
              </c:numCache>
            </c:numRef>
          </c:val>
          <c:smooth val="0"/>
          <c:extLst>
            <c:ext xmlns:c16="http://schemas.microsoft.com/office/drawing/2014/chart" uri="{C3380CC4-5D6E-409C-BE32-E72D297353CC}">
              <c16:uniqueId val="{00000000-0FAB-4AE0-9DCC-6405887B00DD}"/>
            </c:ext>
          </c:extLst>
        </c:ser>
        <c:dLbls>
          <c:showLegendKey val="0"/>
          <c:showVal val="0"/>
          <c:showCatName val="0"/>
          <c:showSerName val="0"/>
          <c:showPercent val="0"/>
          <c:showBubbleSize val="0"/>
        </c:dLbls>
        <c:smooth val="0"/>
        <c:axId val="348970608"/>
        <c:axId val="348970280"/>
      </c:lineChart>
      <c:catAx>
        <c:axId val="348970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970280"/>
        <c:crosses val="autoZero"/>
        <c:auto val="1"/>
        <c:lblAlgn val="ctr"/>
        <c:lblOffset val="100"/>
        <c:noMultiLvlLbl val="0"/>
      </c:catAx>
      <c:valAx>
        <c:axId val="348970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970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267</c:v>
                </c:pt>
                <c:pt idx="1">
                  <c:v>1394</c:v>
                </c:pt>
                <c:pt idx="2">
                  <c:v>2689</c:v>
                </c:pt>
                <c:pt idx="3">
                  <c:v>1556</c:v>
                </c:pt>
                <c:pt idx="4">
                  <c:v>1885</c:v>
                </c:pt>
                <c:pt idx="5">
                  <c:v>2258</c:v>
                </c:pt>
                <c:pt idx="6">
                  <c:v>1791</c:v>
                </c:pt>
                <c:pt idx="7">
                  <c:v>1284</c:v>
                </c:pt>
                <c:pt idx="8">
                  <c:v>2373</c:v>
                </c:pt>
                <c:pt idx="9">
                  <c:v>2598</c:v>
                </c:pt>
                <c:pt idx="10">
                  <c:v>2011</c:v>
                </c:pt>
                <c:pt idx="11">
                  <c:v>7411</c:v>
                </c:pt>
                <c:pt idx="12">
                  <c:v>13852</c:v>
                </c:pt>
                <c:pt idx="13">
                  <c:v>13216</c:v>
                </c:pt>
                <c:pt idx="14">
                  <c:v>13438</c:v>
                </c:pt>
                <c:pt idx="15">
                  <c:v>14306</c:v>
                </c:pt>
                <c:pt idx="16">
                  <c:v>13298</c:v>
                </c:pt>
                <c:pt idx="17">
                  <c:v>14606</c:v>
                </c:pt>
                <c:pt idx="18">
                  <c:v>12636</c:v>
                </c:pt>
                <c:pt idx="19">
                  <c:v>14168</c:v>
                </c:pt>
                <c:pt idx="20">
                  <c:v>13469</c:v>
                </c:pt>
                <c:pt idx="21">
                  <c:v>12348</c:v>
                </c:pt>
                <c:pt idx="22">
                  <c:v>13674</c:v>
                </c:pt>
                <c:pt idx="23">
                  <c:v>11588</c:v>
                </c:pt>
                <c:pt idx="24">
                  <c:v>11298</c:v>
                </c:pt>
                <c:pt idx="25">
                  <c:v>10749</c:v>
                </c:pt>
                <c:pt idx="26">
                  <c:v>11584</c:v>
                </c:pt>
                <c:pt idx="27">
                  <c:v>6047</c:v>
                </c:pt>
                <c:pt idx="28">
                  <c:v>1105</c:v>
                </c:pt>
                <c:pt idx="29">
                  <c:v>719</c:v>
                </c:pt>
                <c:pt idx="30">
                  <c:v>419</c:v>
                </c:pt>
              </c:numCache>
            </c:numRef>
          </c:val>
          <c:smooth val="0"/>
          <c:extLst>
            <c:ext xmlns:c16="http://schemas.microsoft.com/office/drawing/2014/chart" uri="{C3380CC4-5D6E-409C-BE32-E72D297353CC}">
              <c16:uniqueId val="{00000000-C8B4-4EF6-93CC-8E830191E138}"/>
            </c:ext>
          </c:extLst>
        </c:ser>
        <c:dLbls>
          <c:showLegendKey val="0"/>
          <c:showVal val="0"/>
          <c:showCatName val="0"/>
          <c:showSerName val="0"/>
          <c:showPercent val="0"/>
          <c:showBubbleSize val="0"/>
        </c:dLbls>
        <c:smooth val="0"/>
        <c:axId val="283938704"/>
        <c:axId val="283928536"/>
      </c:lineChart>
      <c:dateAx>
        <c:axId val="283938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928536"/>
        <c:crosses val="autoZero"/>
        <c:auto val="1"/>
        <c:lblOffset val="100"/>
        <c:baseTimeUnit val="days"/>
      </c:dateAx>
      <c:valAx>
        <c:axId val="283928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938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13A34-81E3-4F3C-BC72-FD556FD500A0}"/>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A3F4C151-F514-48FA-9E4B-85B9F17B6DEA}"/>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517509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EC95C-A9D2-4C57-A8D6-8A9302FB6EBD}"/>
              </a:ext>
            </a:extLst>
          </p:cNvPr>
          <p:cNvSpPr>
            <a:spLocks noGrp="1"/>
          </p:cNvSpPr>
          <p:nvPr>
            <p:ph type="title"/>
          </p:nvPr>
        </p:nvSpPr>
        <p:spPr/>
        <p:txBody>
          <a:bodyPr/>
          <a:lstStyle/>
          <a:p>
            <a:r>
              <a:rPr lang="en-US"/>
              <a:t>Wichtigste Werte (KPI's)</a:t>
            </a:r>
          </a:p>
        </p:txBody>
      </p:sp>
      <p:graphicFrame>
        <p:nvGraphicFramePr>
          <p:cNvPr id="5" name="Table Placeholder 4">
            <a:extLst>
              <a:ext uri="{FF2B5EF4-FFF2-40B4-BE49-F238E27FC236}">
                <a16:creationId xmlns:a16="http://schemas.microsoft.com/office/drawing/2014/main" id="{C0464A59-4924-4013-9034-85155D93732E}"/>
              </a:ext>
            </a:extLst>
          </p:cNvPr>
          <p:cNvGraphicFramePr>
            <a:graphicFrameLocks noGrp="1"/>
          </p:cNvGraphicFramePr>
          <p:nvPr>
            <p:ph type="tbl" sz="quarter" idx="13"/>
            <p:extLst>
              <p:ext uri="{D42A27DB-BD31-4B8C-83A1-F6EECF244321}">
                <p14:modId xmlns:p14="http://schemas.microsoft.com/office/powerpoint/2010/main" val="1416826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877822449"/>
                    </a:ext>
                  </a:extLst>
                </a:gridCol>
                <a:gridCol w="740664">
                  <a:extLst>
                    <a:ext uri="{9D8B030D-6E8A-4147-A177-3AD203B41FA5}">
                      <a16:colId xmlns:a16="http://schemas.microsoft.com/office/drawing/2014/main" val="480841134"/>
                    </a:ext>
                  </a:extLst>
                </a:gridCol>
                <a:gridCol w="740664">
                  <a:extLst>
                    <a:ext uri="{9D8B030D-6E8A-4147-A177-3AD203B41FA5}">
                      <a16:colId xmlns:a16="http://schemas.microsoft.com/office/drawing/2014/main" val="3702422424"/>
                    </a:ext>
                  </a:extLst>
                </a:gridCol>
                <a:gridCol w="740664">
                  <a:extLst>
                    <a:ext uri="{9D8B030D-6E8A-4147-A177-3AD203B41FA5}">
                      <a16:colId xmlns:a16="http://schemas.microsoft.com/office/drawing/2014/main" val="98298266"/>
                    </a:ext>
                  </a:extLst>
                </a:gridCol>
                <a:gridCol w="740664">
                  <a:extLst>
                    <a:ext uri="{9D8B030D-6E8A-4147-A177-3AD203B41FA5}">
                      <a16:colId xmlns:a16="http://schemas.microsoft.com/office/drawing/2014/main" val="3195798270"/>
                    </a:ext>
                  </a:extLst>
                </a:gridCol>
                <a:gridCol w="740664">
                  <a:extLst>
                    <a:ext uri="{9D8B030D-6E8A-4147-A177-3AD203B41FA5}">
                      <a16:colId xmlns:a16="http://schemas.microsoft.com/office/drawing/2014/main" val="3122223017"/>
                    </a:ext>
                  </a:extLst>
                </a:gridCol>
                <a:gridCol w="740664">
                  <a:extLst>
                    <a:ext uri="{9D8B030D-6E8A-4147-A177-3AD203B41FA5}">
                      <a16:colId xmlns:a16="http://schemas.microsoft.com/office/drawing/2014/main" val="3682974024"/>
                    </a:ext>
                  </a:extLst>
                </a:gridCol>
                <a:gridCol w="740664">
                  <a:extLst>
                    <a:ext uri="{9D8B030D-6E8A-4147-A177-3AD203B41FA5}">
                      <a16:colId xmlns:a16="http://schemas.microsoft.com/office/drawing/2014/main" val="4141974685"/>
                    </a:ext>
                  </a:extLst>
                </a:gridCol>
                <a:gridCol w="740664">
                  <a:extLst>
                    <a:ext uri="{9D8B030D-6E8A-4147-A177-3AD203B41FA5}">
                      <a16:colId xmlns:a16="http://schemas.microsoft.com/office/drawing/2014/main" val="420163348"/>
                    </a:ext>
                  </a:extLst>
                </a:gridCol>
                <a:gridCol w="740664">
                  <a:extLst>
                    <a:ext uri="{9D8B030D-6E8A-4147-A177-3AD203B41FA5}">
                      <a16:colId xmlns:a16="http://schemas.microsoft.com/office/drawing/2014/main" val="285660398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497598363"/>
                  </a:ext>
                </a:extLst>
              </a:tr>
              <a:tr h="370840">
                <a:tc>
                  <a:txBody>
                    <a:bodyPr/>
                    <a:lstStyle/>
                    <a:p>
                      <a:r>
                        <a:rPr lang="en-US" sz="1000"/>
                        <a:t>Autohaus Fürst</a:t>
                      </a:r>
                    </a:p>
                  </a:txBody>
                  <a:tcPr/>
                </a:tc>
                <a:tc>
                  <a:txBody>
                    <a:bodyPr/>
                    <a:lstStyle/>
                    <a:p>
                      <a:r>
                        <a:rPr lang="en-US" sz="1000"/>
                        <a:t>1079</a:t>
                      </a:r>
                    </a:p>
                  </a:txBody>
                  <a:tcPr/>
                </a:tc>
                <a:tc>
                  <a:txBody>
                    <a:bodyPr/>
                    <a:lstStyle/>
                    <a:p>
                      <a:r>
                        <a:rPr lang="en-US" sz="1000"/>
                        <a:t>65</a:t>
                      </a:r>
                    </a:p>
                  </a:txBody>
                  <a:tcPr/>
                </a:tc>
                <a:tc>
                  <a:txBody>
                    <a:bodyPr/>
                    <a:lstStyle/>
                    <a:p>
                      <a:r>
                        <a:rPr lang="en-US" sz="1000"/>
                        <a:t>40</a:t>
                      </a:r>
                    </a:p>
                  </a:txBody>
                  <a:tcPr/>
                </a:tc>
                <a:tc>
                  <a:txBody>
                    <a:bodyPr/>
                    <a:lstStyle/>
                    <a:p>
                      <a:r>
                        <a:rPr lang="en-US" sz="1000"/>
                        <a:t>709</a:t>
                      </a:r>
                    </a:p>
                  </a:txBody>
                  <a:tcPr/>
                </a:tc>
                <a:tc>
                  <a:txBody>
                    <a:bodyPr/>
                    <a:lstStyle/>
                    <a:p>
                      <a:r>
                        <a:rPr lang="en-US" sz="1000"/>
                        <a:t>23</a:t>
                      </a:r>
                    </a:p>
                  </a:txBody>
                  <a:tcPr/>
                </a:tc>
                <a:tc>
                  <a:txBody>
                    <a:bodyPr/>
                    <a:lstStyle/>
                    <a:p>
                      <a:r>
                        <a:rPr lang="en-US" sz="1000"/>
                        <a:t>75</a:t>
                      </a:r>
                    </a:p>
                  </a:txBody>
                  <a:tcPr/>
                </a:tc>
                <a:tc>
                  <a:txBody>
                    <a:bodyPr/>
                    <a:lstStyle/>
                    <a:p>
                      <a:r>
                        <a:rPr lang="en-US" sz="1000"/>
                        <a:t>0</a:t>
                      </a:r>
                    </a:p>
                  </a:txBody>
                  <a:tcPr/>
                </a:tc>
                <a:tc>
                  <a:txBody>
                    <a:bodyPr/>
                    <a:lstStyle/>
                    <a:p>
                      <a:r>
                        <a:rPr lang="en-US" sz="1000"/>
                        <a:t>1.9288%</a:t>
                      </a:r>
                    </a:p>
                  </a:txBody>
                  <a:tcPr/>
                </a:tc>
                <a:tc>
                  <a:txBody>
                    <a:bodyPr/>
                    <a:lstStyle/>
                    <a:p>
                      <a:r>
                        <a:rPr lang="en-US" sz="1000"/>
                        <a:t>0.0%</a:t>
                      </a:r>
                    </a:p>
                  </a:txBody>
                  <a:tcPr/>
                </a:tc>
                <a:extLst>
                  <a:ext uri="{0D108BD9-81ED-4DB2-BD59-A6C34878D82A}">
                    <a16:rowId xmlns:a16="http://schemas.microsoft.com/office/drawing/2014/main" val="1668570508"/>
                  </a:ext>
                </a:extLst>
              </a:tr>
            </a:tbl>
          </a:graphicData>
        </a:graphic>
      </p:graphicFrame>
      <p:sp>
        <p:nvSpPr>
          <p:cNvPr id="4" name="Text Placeholder 3">
            <a:extLst>
              <a:ext uri="{FF2B5EF4-FFF2-40B4-BE49-F238E27FC236}">
                <a16:creationId xmlns:a16="http://schemas.microsoft.com/office/drawing/2014/main" id="{5F4C4C9E-D3B5-4559-B5E6-4BDF112B7EFB}"/>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11521188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A62BF-95DE-4E4A-AFD2-B2C760BE2F0F}"/>
              </a:ext>
            </a:extLst>
          </p:cNvPr>
          <p:cNvSpPr>
            <a:spLocks noGrp="1"/>
          </p:cNvSpPr>
          <p:nvPr>
            <p:ph type="title"/>
          </p:nvPr>
        </p:nvSpPr>
        <p:spPr/>
        <p:txBody>
          <a:bodyPr/>
          <a:lstStyle/>
          <a:p>
            <a:r>
              <a:rPr lang="en-US"/>
              <a:t>Fans (Übersicht)</a:t>
            </a:r>
          </a:p>
        </p:txBody>
      </p:sp>
      <p:graphicFrame>
        <p:nvGraphicFramePr>
          <p:cNvPr id="5" name="Table Placeholder 4">
            <a:extLst>
              <a:ext uri="{FF2B5EF4-FFF2-40B4-BE49-F238E27FC236}">
                <a16:creationId xmlns:a16="http://schemas.microsoft.com/office/drawing/2014/main" id="{9FE286BE-9194-4B94-B5A0-30E87768A1E7}"/>
              </a:ext>
            </a:extLst>
          </p:cNvPr>
          <p:cNvGraphicFramePr>
            <a:graphicFrameLocks noGrp="1"/>
          </p:cNvGraphicFramePr>
          <p:nvPr>
            <p:ph type="tbl" sz="quarter" idx="13"/>
            <p:extLst>
              <p:ext uri="{D42A27DB-BD31-4B8C-83A1-F6EECF244321}">
                <p14:modId xmlns:p14="http://schemas.microsoft.com/office/powerpoint/2010/main" val="861709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98601748"/>
                    </a:ext>
                  </a:extLst>
                </a:gridCol>
                <a:gridCol w="1234440">
                  <a:extLst>
                    <a:ext uri="{9D8B030D-6E8A-4147-A177-3AD203B41FA5}">
                      <a16:colId xmlns:a16="http://schemas.microsoft.com/office/drawing/2014/main" val="1753855535"/>
                    </a:ext>
                  </a:extLst>
                </a:gridCol>
                <a:gridCol w="822960">
                  <a:extLst>
                    <a:ext uri="{9D8B030D-6E8A-4147-A177-3AD203B41FA5}">
                      <a16:colId xmlns:a16="http://schemas.microsoft.com/office/drawing/2014/main" val="1923784510"/>
                    </a:ext>
                  </a:extLst>
                </a:gridCol>
                <a:gridCol w="822960">
                  <a:extLst>
                    <a:ext uri="{9D8B030D-6E8A-4147-A177-3AD203B41FA5}">
                      <a16:colId xmlns:a16="http://schemas.microsoft.com/office/drawing/2014/main" val="1500751541"/>
                    </a:ext>
                  </a:extLst>
                </a:gridCol>
                <a:gridCol w="822960">
                  <a:extLst>
                    <a:ext uri="{9D8B030D-6E8A-4147-A177-3AD203B41FA5}">
                      <a16:colId xmlns:a16="http://schemas.microsoft.com/office/drawing/2014/main" val="192783119"/>
                    </a:ext>
                  </a:extLst>
                </a:gridCol>
                <a:gridCol w="822960">
                  <a:extLst>
                    <a:ext uri="{9D8B030D-6E8A-4147-A177-3AD203B41FA5}">
                      <a16:colId xmlns:a16="http://schemas.microsoft.com/office/drawing/2014/main" val="2374227323"/>
                    </a:ext>
                  </a:extLst>
                </a:gridCol>
                <a:gridCol w="822960">
                  <a:extLst>
                    <a:ext uri="{9D8B030D-6E8A-4147-A177-3AD203B41FA5}">
                      <a16:colId xmlns:a16="http://schemas.microsoft.com/office/drawing/2014/main" val="581450582"/>
                    </a:ext>
                  </a:extLst>
                </a:gridCol>
                <a:gridCol w="822960">
                  <a:extLst>
                    <a:ext uri="{9D8B030D-6E8A-4147-A177-3AD203B41FA5}">
                      <a16:colId xmlns:a16="http://schemas.microsoft.com/office/drawing/2014/main" val="222409184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825229791"/>
                  </a:ext>
                </a:extLst>
              </a:tr>
              <a:tr h="370840">
                <a:tc>
                  <a:txBody>
                    <a:bodyPr/>
                    <a:lstStyle/>
                    <a:p>
                      <a:r>
                        <a:rPr lang="en-US" sz="1000"/>
                        <a:t>Autohaus Fürst</a:t>
                      </a:r>
                    </a:p>
                  </a:txBody>
                  <a:tcPr/>
                </a:tc>
                <a:tc>
                  <a:txBody>
                    <a:bodyPr/>
                    <a:lstStyle/>
                    <a:p>
                      <a:r>
                        <a:rPr lang="en-US" sz="1000"/>
                        <a:t>1079</a:t>
                      </a:r>
                    </a:p>
                  </a:txBody>
                  <a:tcPr/>
                </a:tc>
                <a:tc>
                  <a:txBody>
                    <a:bodyPr/>
                    <a:lstStyle/>
                    <a:p>
                      <a:r>
                        <a:rPr lang="en-US" sz="1000"/>
                        <a:t>2</a:t>
                      </a:r>
                    </a:p>
                  </a:txBody>
                  <a:tcPr/>
                </a:tc>
                <a:tc>
                  <a:txBody>
                    <a:bodyPr/>
                    <a:lstStyle/>
                    <a:p>
                      <a:r>
                        <a:rPr lang="en-US" sz="1000"/>
                        <a:t>0.2%</a:t>
                      </a:r>
                    </a:p>
                  </a:txBody>
                  <a:tcPr/>
                </a:tc>
                <a:tc>
                  <a:txBody>
                    <a:bodyPr/>
                    <a:lstStyle/>
                    <a:p>
                      <a:r>
                        <a:rPr lang="en-US" sz="1000"/>
                        <a:t>8</a:t>
                      </a:r>
                    </a:p>
                  </a:txBody>
                  <a:tcPr/>
                </a:tc>
                <a:tc>
                  <a:txBody>
                    <a:bodyPr/>
                    <a:lstStyle/>
                    <a:p>
                      <a:r>
                        <a:rPr lang="en-US" sz="1000"/>
                        <a:t>0.7%</a:t>
                      </a:r>
                    </a:p>
                  </a:txBody>
                  <a:tcPr/>
                </a:tc>
                <a:tc>
                  <a:txBody>
                    <a:bodyPr/>
                    <a:lstStyle/>
                    <a:p>
                      <a:r>
                        <a:rPr lang="en-US" sz="1000"/>
                        <a:t>65</a:t>
                      </a:r>
                    </a:p>
                  </a:txBody>
                  <a:tcPr/>
                </a:tc>
                <a:tc>
                  <a:txBody>
                    <a:bodyPr/>
                    <a:lstStyle/>
                    <a:p>
                      <a:r>
                        <a:rPr lang="en-US" sz="1000"/>
                        <a:t>6.4%</a:t>
                      </a:r>
                    </a:p>
                  </a:txBody>
                  <a:tcPr/>
                </a:tc>
                <a:extLst>
                  <a:ext uri="{0D108BD9-81ED-4DB2-BD59-A6C34878D82A}">
                    <a16:rowId xmlns:a16="http://schemas.microsoft.com/office/drawing/2014/main" val="2497822881"/>
                  </a:ext>
                </a:extLst>
              </a:tr>
            </a:tbl>
          </a:graphicData>
        </a:graphic>
      </p:graphicFrame>
      <p:sp>
        <p:nvSpPr>
          <p:cNvPr id="4" name="Text Placeholder 3">
            <a:extLst>
              <a:ext uri="{FF2B5EF4-FFF2-40B4-BE49-F238E27FC236}">
                <a16:creationId xmlns:a16="http://schemas.microsoft.com/office/drawing/2014/main" id="{164091BB-70BE-49AF-8515-852DF4CA125D}"/>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3891161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19AD9-7A82-41BC-9307-26F7729898FE}"/>
              </a:ext>
            </a:extLst>
          </p:cNvPr>
          <p:cNvSpPr>
            <a:spLocks noGrp="1"/>
          </p:cNvSpPr>
          <p:nvPr>
            <p:ph type="title"/>
          </p:nvPr>
        </p:nvSpPr>
        <p:spPr/>
        <p:txBody>
          <a:bodyPr/>
          <a:lstStyle/>
          <a:p>
            <a:r>
              <a:rPr lang="en-US"/>
              <a:t>Key Metrics Table w. User Post RR</a:t>
            </a:r>
          </a:p>
        </p:txBody>
      </p:sp>
      <p:graphicFrame>
        <p:nvGraphicFramePr>
          <p:cNvPr id="5" name="Table Placeholder 4">
            <a:extLst>
              <a:ext uri="{FF2B5EF4-FFF2-40B4-BE49-F238E27FC236}">
                <a16:creationId xmlns:a16="http://schemas.microsoft.com/office/drawing/2014/main" id="{B210EE3E-5AFD-4F4C-BDB5-BCB1625D0FBD}"/>
              </a:ext>
            </a:extLst>
          </p:cNvPr>
          <p:cNvGraphicFramePr>
            <a:graphicFrameLocks noGrp="1"/>
          </p:cNvGraphicFramePr>
          <p:nvPr>
            <p:ph type="tbl" sz="quarter" idx="13"/>
            <p:extLst>
              <p:ext uri="{D42A27DB-BD31-4B8C-83A1-F6EECF244321}">
                <p14:modId xmlns:p14="http://schemas.microsoft.com/office/powerpoint/2010/main" val="3702586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015733460"/>
                    </a:ext>
                  </a:extLst>
                </a:gridCol>
                <a:gridCol w="740664">
                  <a:extLst>
                    <a:ext uri="{9D8B030D-6E8A-4147-A177-3AD203B41FA5}">
                      <a16:colId xmlns:a16="http://schemas.microsoft.com/office/drawing/2014/main" val="2977847896"/>
                    </a:ext>
                  </a:extLst>
                </a:gridCol>
                <a:gridCol w="740664">
                  <a:extLst>
                    <a:ext uri="{9D8B030D-6E8A-4147-A177-3AD203B41FA5}">
                      <a16:colId xmlns:a16="http://schemas.microsoft.com/office/drawing/2014/main" val="2347281734"/>
                    </a:ext>
                  </a:extLst>
                </a:gridCol>
                <a:gridCol w="740664">
                  <a:extLst>
                    <a:ext uri="{9D8B030D-6E8A-4147-A177-3AD203B41FA5}">
                      <a16:colId xmlns:a16="http://schemas.microsoft.com/office/drawing/2014/main" val="4245776965"/>
                    </a:ext>
                  </a:extLst>
                </a:gridCol>
                <a:gridCol w="740664">
                  <a:extLst>
                    <a:ext uri="{9D8B030D-6E8A-4147-A177-3AD203B41FA5}">
                      <a16:colId xmlns:a16="http://schemas.microsoft.com/office/drawing/2014/main" val="491113763"/>
                    </a:ext>
                  </a:extLst>
                </a:gridCol>
                <a:gridCol w="740664">
                  <a:extLst>
                    <a:ext uri="{9D8B030D-6E8A-4147-A177-3AD203B41FA5}">
                      <a16:colId xmlns:a16="http://schemas.microsoft.com/office/drawing/2014/main" val="1626427740"/>
                    </a:ext>
                  </a:extLst>
                </a:gridCol>
                <a:gridCol w="740664">
                  <a:extLst>
                    <a:ext uri="{9D8B030D-6E8A-4147-A177-3AD203B41FA5}">
                      <a16:colId xmlns:a16="http://schemas.microsoft.com/office/drawing/2014/main" val="4049588695"/>
                    </a:ext>
                  </a:extLst>
                </a:gridCol>
                <a:gridCol w="740664">
                  <a:extLst>
                    <a:ext uri="{9D8B030D-6E8A-4147-A177-3AD203B41FA5}">
                      <a16:colId xmlns:a16="http://schemas.microsoft.com/office/drawing/2014/main" val="1598056237"/>
                    </a:ext>
                  </a:extLst>
                </a:gridCol>
                <a:gridCol w="740664">
                  <a:extLst>
                    <a:ext uri="{9D8B030D-6E8A-4147-A177-3AD203B41FA5}">
                      <a16:colId xmlns:a16="http://schemas.microsoft.com/office/drawing/2014/main" val="257736498"/>
                    </a:ext>
                  </a:extLst>
                </a:gridCol>
                <a:gridCol w="740664">
                  <a:extLst>
                    <a:ext uri="{9D8B030D-6E8A-4147-A177-3AD203B41FA5}">
                      <a16:colId xmlns:a16="http://schemas.microsoft.com/office/drawing/2014/main" val="107997190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406950345"/>
                  </a:ext>
                </a:extLst>
              </a:tr>
              <a:tr h="370840">
                <a:tc>
                  <a:txBody>
                    <a:bodyPr/>
                    <a:lstStyle/>
                    <a:p>
                      <a:r>
                        <a:rPr lang="en-US" sz="1000"/>
                        <a:t>Autohaus Fürst</a:t>
                      </a:r>
                    </a:p>
                  </a:txBody>
                  <a:tcPr/>
                </a:tc>
                <a:tc>
                  <a:txBody>
                    <a:bodyPr/>
                    <a:lstStyle/>
                    <a:p>
                      <a:r>
                        <a:rPr lang="en-US" sz="1000"/>
                        <a:t>1079</a:t>
                      </a:r>
                    </a:p>
                  </a:txBody>
                  <a:tcPr/>
                </a:tc>
                <a:tc>
                  <a:txBody>
                    <a:bodyPr/>
                    <a:lstStyle/>
                    <a:p>
                      <a:r>
                        <a:rPr lang="en-US" sz="1000"/>
                        <a:t>65</a:t>
                      </a:r>
                    </a:p>
                  </a:txBody>
                  <a:tcPr/>
                </a:tc>
                <a:tc>
                  <a:txBody>
                    <a:bodyPr/>
                    <a:lstStyle/>
                    <a:p>
                      <a:r>
                        <a:rPr lang="en-US" sz="1000"/>
                        <a:t>40</a:t>
                      </a:r>
                    </a:p>
                  </a:txBody>
                  <a:tcPr/>
                </a:tc>
                <a:tc>
                  <a:txBody>
                    <a:bodyPr/>
                    <a:lstStyle/>
                    <a:p>
                      <a:r>
                        <a:rPr lang="en-US" sz="1000"/>
                        <a:t>709</a:t>
                      </a:r>
                    </a:p>
                  </a:txBody>
                  <a:tcPr/>
                </a:tc>
                <a:tc>
                  <a:txBody>
                    <a:bodyPr/>
                    <a:lstStyle/>
                    <a:p>
                      <a:r>
                        <a:rPr lang="en-US" sz="1000"/>
                        <a:t>23</a:t>
                      </a:r>
                    </a:p>
                  </a:txBody>
                  <a:tcPr/>
                </a:tc>
                <a:tc>
                  <a:txBody>
                    <a:bodyPr/>
                    <a:lstStyle/>
                    <a:p>
                      <a:r>
                        <a:rPr lang="en-US" sz="1000"/>
                        <a:t>75</a:t>
                      </a:r>
                    </a:p>
                  </a:txBody>
                  <a:tcPr/>
                </a:tc>
                <a:tc>
                  <a:txBody>
                    <a:bodyPr/>
                    <a:lstStyle/>
                    <a:p>
                      <a:r>
                        <a:rPr lang="en-US" sz="1000"/>
                        <a:t>0</a:t>
                      </a:r>
                    </a:p>
                  </a:txBody>
                  <a:tcPr/>
                </a:tc>
                <a:tc>
                  <a:txBody>
                    <a:bodyPr/>
                    <a:lstStyle/>
                    <a:p>
                      <a:r>
                        <a:rPr lang="en-US" sz="1000"/>
                        <a:t>1.9288%</a:t>
                      </a:r>
                    </a:p>
                  </a:txBody>
                  <a:tcPr/>
                </a:tc>
                <a:tc>
                  <a:txBody>
                    <a:bodyPr/>
                    <a:lstStyle/>
                    <a:p>
                      <a:r>
                        <a:rPr lang="en-US" sz="1000"/>
                        <a:t>0.0%</a:t>
                      </a:r>
                    </a:p>
                  </a:txBody>
                  <a:tcPr/>
                </a:tc>
                <a:extLst>
                  <a:ext uri="{0D108BD9-81ED-4DB2-BD59-A6C34878D82A}">
                    <a16:rowId xmlns:a16="http://schemas.microsoft.com/office/drawing/2014/main" val="877705102"/>
                  </a:ext>
                </a:extLst>
              </a:tr>
            </a:tbl>
          </a:graphicData>
        </a:graphic>
      </p:graphicFrame>
      <p:sp>
        <p:nvSpPr>
          <p:cNvPr id="4" name="Text Placeholder 3">
            <a:extLst>
              <a:ext uri="{FF2B5EF4-FFF2-40B4-BE49-F238E27FC236}">
                <a16:creationId xmlns:a16="http://schemas.microsoft.com/office/drawing/2014/main" id="{4932CB39-0FF2-4651-AA95-5583CE5FDCFF}"/>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35007245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120C9-255F-4FA6-A2ED-99C5C76E35D4}"/>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A8BAF8FC-BFE8-431F-96D9-8A17F3A314CA}"/>
              </a:ext>
            </a:extLst>
          </p:cNvPr>
          <p:cNvGraphicFramePr>
            <a:graphicFrameLocks noGrp="1"/>
          </p:cNvGraphicFramePr>
          <p:nvPr>
            <p:ph type="chart" sz="quarter" idx="13"/>
            <p:extLst>
              <p:ext uri="{D42A27DB-BD31-4B8C-83A1-F6EECF244321}">
                <p14:modId xmlns:p14="http://schemas.microsoft.com/office/powerpoint/2010/main" val="5819881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5FEF12-3660-4ED3-B10B-60F08FED6911}"/>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88E13E83-B6D9-4C39-B371-EFD435E0C7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49999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C822D-BDED-4CDA-8E68-F44056B4E478}"/>
              </a:ext>
            </a:extLst>
          </p:cNvPr>
          <p:cNvSpPr>
            <a:spLocks noGrp="1"/>
          </p:cNvSpPr>
          <p:nvPr>
            <p:ph type="title"/>
          </p:nvPr>
        </p:nvSpPr>
        <p:spPr/>
        <p:txBody>
          <a:bodyPr/>
          <a:lstStyle/>
          <a:p>
            <a:r>
              <a:rPr lang="en-US"/>
              <a:t>Fanwachstum</a:t>
            </a:r>
          </a:p>
        </p:txBody>
      </p:sp>
      <p:graphicFrame>
        <p:nvGraphicFramePr>
          <p:cNvPr id="6" name="Chart Placeholder 5">
            <a:extLst>
              <a:ext uri="{FF2B5EF4-FFF2-40B4-BE49-F238E27FC236}">
                <a16:creationId xmlns:a16="http://schemas.microsoft.com/office/drawing/2014/main" id="{CB310891-7E08-4E77-9421-D3160A8B45FD}"/>
              </a:ext>
            </a:extLst>
          </p:cNvPr>
          <p:cNvGraphicFramePr>
            <a:graphicFrameLocks noGrp="1"/>
          </p:cNvGraphicFramePr>
          <p:nvPr>
            <p:ph type="chart" sz="quarter" idx="13"/>
            <p:extLst>
              <p:ext uri="{D42A27DB-BD31-4B8C-83A1-F6EECF244321}">
                <p14:modId xmlns:p14="http://schemas.microsoft.com/office/powerpoint/2010/main" val="6009450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897127-2F14-4848-83E4-FBC80329C8B7}"/>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CC013941-23F8-49B7-98D5-2F6FC1F909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76771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47C0B-D89E-4DBF-B8A8-F1E7E9DA8342}"/>
              </a:ext>
            </a:extLst>
          </p:cNvPr>
          <p:cNvSpPr>
            <a:spLocks noGrp="1"/>
          </p:cNvSpPr>
          <p:nvPr>
            <p:ph type="title"/>
          </p:nvPr>
        </p:nvSpPr>
        <p:spPr/>
        <p:txBody>
          <a:bodyPr/>
          <a:lstStyle/>
          <a:p>
            <a:r>
              <a:rPr lang="en-US"/>
              <a:t>Verlorene Fans</a:t>
            </a:r>
          </a:p>
        </p:txBody>
      </p:sp>
      <p:graphicFrame>
        <p:nvGraphicFramePr>
          <p:cNvPr id="6" name="Chart Placeholder 5">
            <a:extLst>
              <a:ext uri="{FF2B5EF4-FFF2-40B4-BE49-F238E27FC236}">
                <a16:creationId xmlns:a16="http://schemas.microsoft.com/office/drawing/2014/main" id="{201E9037-3CDB-4310-8642-266C01CD1D13}"/>
              </a:ext>
            </a:extLst>
          </p:cNvPr>
          <p:cNvGraphicFramePr>
            <a:graphicFrameLocks noGrp="1"/>
          </p:cNvGraphicFramePr>
          <p:nvPr>
            <p:ph type="chart" sz="quarter" idx="13"/>
            <p:extLst>
              <p:ext uri="{D42A27DB-BD31-4B8C-83A1-F6EECF244321}">
                <p14:modId xmlns:p14="http://schemas.microsoft.com/office/powerpoint/2010/main" val="13303486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8D9159-FED3-447F-8EF5-FAF75CB4EFF7}"/>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2B8537A4-0D49-4A58-B10A-D3C8DD90BF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1590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6823F-118B-4A96-AFD8-A730D2962C9D}"/>
              </a:ext>
            </a:extLst>
          </p:cNvPr>
          <p:cNvSpPr>
            <a:spLocks noGrp="1"/>
          </p:cNvSpPr>
          <p:nvPr>
            <p:ph type="title"/>
          </p:nvPr>
        </p:nvSpPr>
        <p:spPr/>
        <p:txBody>
          <a:bodyPr/>
          <a:lstStyle/>
          <a:p>
            <a:r>
              <a:rPr lang="de-DE"/>
              <a:t>Eigene Beiträge (Postings) - 1 of 7</a:t>
            </a:r>
            <a:endParaRPr lang="en-US"/>
          </a:p>
        </p:txBody>
      </p:sp>
      <p:graphicFrame>
        <p:nvGraphicFramePr>
          <p:cNvPr id="5" name="Table Placeholder 4">
            <a:extLst>
              <a:ext uri="{FF2B5EF4-FFF2-40B4-BE49-F238E27FC236}">
                <a16:creationId xmlns:a16="http://schemas.microsoft.com/office/drawing/2014/main" id="{BC95AC96-1F30-4BC9-B3F8-A79131564486}"/>
              </a:ext>
            </a:extLst>
          </p:cNvPr>
          <p:cNvGraphicFramePr>
            <a:graphicFrameLocks noGrp="1"/>
          </p:cNvGraphicFramePr>
          <p:nvPr>
            <p:ph type="tbl" sz="quarter" idx="13"/>
            <p:extLst>
              <p:ext uri="{D42A27DB-BD31-4B8C-83A1-F6EECF244321}">
                <p14:modId xmlns:p14="http://schemas.microsoft.com/office/powerpoint/2010/main" val="1951373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97875697"/>
                    </a:ext>
                  </a:extLst>
                </a:gridCol>
                <a:gridCol w="658368">
                  <a:extLst>
                    <a:ext uri="{9D8B030D-6E8A-4147-A177-3AD203B41FA5}">
                      <a16:colId xmlns:a16="http://schemas.microsoft.com/office/drawing/2014/main" val="1692191359"/>
                    </a:ext>
                  </a:extLst>
                </a:gridCol>
                <a:gridCol w="658368">
                  <a:extLst>
                    <a:ext uri="{9D8B030D-6E8A-4147-A177-3AD203B41FA5}">
                      <a16:colId xmlns:a16="http://schemas.microsoft.com/office/drawing/2014/main" val="2646996539"/>
                    </a:ext>
                  </a:extLst>
                </a:gridCol>
                <a:gridCol w="658368">
                  <a:extLst>
                    <a:ext uri="{9D8B030D-6E8A-4147-A177-3AD203B41FA5}">
                      <a16:colId xmlns:a16="http://schemas.microsoft.com/office/drawing/2014/main" val="2466637467"/>
                    </a:ext>
                  </a:extLst>
                </a:gridCol>
                <a:gridCol w="658368">
                  <a:extLst>
                    <a:ext uri="{9D8B030D-6E8A-4147-A177-3AD203B41FA5}">
                      <a16:colId xmlns:a16="http://schemas.microsoft.com/office/drawing/2014/main" val="176174102"/>
                    </a:ext>
                  </a:extLst>
                </a:gridCol>
                <a:gridCol w="658368">
                  <a:extLst>
                    <a:ext uri="{9D8B030D-6E8A-4147-A177-3AD203B41FA5}">
                      <a16:colId xmlns:a16="http://schemas.microsoft.com/office/drawing/2014/main" val="417657888"/>
                    </a:ext>
                  </a:extLst>
                </a:gridCol>
                <a:gridCol w="658368">
                  <a:extLst>
                    <a:ext uri="{9D8B030D-6E8A-4147-A177-3AD203B41FA5}">
                      <a16:colId xmlns:a16="http://schemas.microsoft.com/office/drawing/2014/main" val="1070467194"/>
                    </a:ext>
                  </a:extLst>
                </a:gridCol>
                <a:gridCol w="658368">
                  <a:extLst>
                    <a:ext uri="{9D8B030D-6E8A-4147-A177-3AD203B41FA5}">
                      <a16:colId xmlns:a16="http://schemas.microsoft.com/office/drawing/2014/main" val="1997619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24144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- 2017-07-31 10:20:54</a:t>
                      </a:r>
                      <a:r>
                        <a:rPr kumimoji="0" lang="de-DE" sz="1000" b="0" i="0" u="none" strike="noStrike" kern="1200" cap="none" spc="0" normalizeH="0" baseline="0" noProof="0">
                          <a:ln>
                            <a:noFill/>
                          </a:ln>
                          <a:solidFill>
                            <a:prstClr val="black"/>
                          </a:solidFill>
                          <a:effectLst/>
                          <a:uLnTx/>
                          <a:uFillTx/>
                          <a:latin typeface="+mn-lt"/>
                          <a:ea typeface="+mn-ea"/>
                          <a:cs typeface="+mn-cs"/>
                        </a:rPr>
                        <a:t>
Auf gehts in die neue Woche 😊
Wir wünschen Angelika Müller aus Unterrohr, Steiermark, Austria viel Spaß mit ihrem neuen Hyundai i20 in der wunderschönen Farbe Morning Glory! 🤗
Hab viel Spaß mit Deinem neuen Flitzer!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34003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- 2017-07-30 13:42:27</a:t>
                      </a:r>
                      <a:r>
                        <a:rPr kumimoji="0" lang="de-DE" sz="1000" b="0" i="0" u="none" strike="noStrike" kern="1200" cap="none" spc="0" normalizeH="0" baseline="0" noProof="0">
                          <a:ln>
                            <a:noFill/>
                          </a:ln>
                          <a:solidFill>
                            <a:prstClr val="black"/>
                          </a:solidFill>
                          <a:effectLst/>
                          <a:uLnTx/>
                          <a:uFillTx/>
                          <a:latin typeface="+mn-lt"/>
                          <a:ea typeface="+mn-ea"/>
                          <a:cs typeface="+mn-cs"/>
                        </a:rPr>
                        <a:t>
Heute wird die Freundschaft gefeiert! Mit wem bist du am liebsten unterwegs? #TagderFreundschaft #KONA #YouDefineIt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23515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- 2017-07-28 18:14:00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Familie Schuh aus Kohfidisch viel Spaß mit ihrem neuen Hyundai i20 in der eleganten Farbe Black Diamond! 🤗
Gute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4771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- 2017-07-28 09:08:00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Familie Sommer aus Oberwart viel Spaß mit ihrem neuen Hyundai i30 Style DCT in der wunderschönen Farbe Stargazing Blue 😎🤗
Wir wünschen wieder mal Abtertausende gute Kilometer und viel Spaß mit dem neuen Fahrzeug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76145772"/>
                  </a:ext>
                </a:extLst>
              </a:tr>
            </a:tbl>
          </a:graphicData>
        </a:graphic>
      </p:graphicFrame>
      <p:sp>
        <p:nvSpPr>
          <p:cNvPr id="4" name="Text Placeholder 3">
            <a:extLst>
              <a:ext uri="{FF2B5EF4-FFF2-40B4-BE49-F238E27FC236}">
                <a16:creationId xmlns:a16="http://schemas.microsoft.com/office/drawing/2014/main" id="{7F9A1904-90D3-4591-84DB-6B0B5711F1AC}"/>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39472303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51978-CD7D-40D4-BE9E-053C69A876B3}"/>
              </a:ext>
            </a:extLst>
          </p:cNvPr>
          <p:cNvSpPr>
            <a:spLocks noGrp="1"/>
          </p:cNvSpPr>
          <p:nvPr>
            <p:ph type="title"/>
          </p:nvPr>
        </p:nvSpPr>
        <p:spPr/>
        <p:txBody>
          <a:bodyPr/>
          <a:lstStyle/>
          <a:p>
            <a:r>
              <a:rPr lang="de-DE"/>
              <a:t>Eigene Beiträge (Postings) - 2 of 7</a:t>
            </a:r>
            <a:endParaRPr lang="en-US"/>
          </a:p>
        </p:txBody>
      </p:sp>
      <p:graphicFrame>
        <p:nvGraphicFramePr>
          <p:cNvPr id="5" name="Table Placeholder 4">
            <a:extLst>
              <a:ext uri="{FF2B5EF4-FFF2-40B4-BE49-F238E27FC236}">
                <a16:creationId xmlns:a16="http://schemas.microsoft.com/office/drawing/2014/main" id="{A800AB14-40E2-4B59-B76A-DC170DFD2AEC}"/>
              </a:ext>
            </a:extLst>
          </p:cNvPr>
          <p:cNvGraphicFramePr>
            <a:graphicFrameLocks noGrp="1"/>
          </p:cNvGraphicFramePr>
          <p:nvPr>
            <p:ph type="tbl" sz="quarter" idx="13"/>
            <p:extLst>
              <p:ext uri="{D42A27DB-BD31-4B8C-83A1-F6EECF244321}">
                <p14:modId xmlns:p14="http://schemas.microsoft.com/office/powerpoint/2010/main" val="1976798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02070093"/>
                    </a:ext>
                  </a:extLst>
                </a:gridCol>
                <a:gridCol w="658368">
                  <a:extLst>
                    <a:ext uri="{9D8B030D-6E8A-4147-A177-3AD203B41FA5}">
                      <a16:colId xmlns:a16="http://schemas.microsoft.com/office/drawing/2014/main" val="910912785"/>
                    </a:ext>
                  </a:extLst>
                </a:gridCol>
                <a:gridCol w="658368">
                  <a:extLst>
                    <a:ext uri="{9D8B030D-6E8A-4147-A177-3AD203B41FA5}">
                      <a16:colId xmlns:a16="http://schemas.microsoft.com/office/drawing/2014/main" val="843583994"/>
                    </a:ext>
                  </a:extLst>
                </a:gridCol>
                <a:gridCol w="658368">
                  <a:extLst>
                    <a:ext uri="{9D8B030D-6E8A-4147-A177-3AD203B41FA5}">
                      <a16:colId xmlns:a16="http://schemas.microsoft.com/office/drawing/2014/main" val="1885799982"/>
                    </a:ext>
                  </a:extLst>
                </a:gridCol>
                <a:gridCol w="658368">
                  <a:extLst>
                    <a:ext uri="{9D8B030D-6E8A-4147-A177-3AD203B41FA5}">
                      <a16:colId xmlns:a16="http://schemas.microsoft.com/office/drawing/2014/main" val="1922805159"/>
                    </a:ext>
                  </a:extLst>
                </a:gridCol>
                <a:gridCol w="658368">
                  <a:extLst>
                    <a:ext uri="{9D8B030D-6E8A-4147-A177-3AD203B41FA5}">
                      <a16:colId xmlns:a16="http://schemas.microsoft.com/office/drawing/2014/main" val="3206770729"/>
                    </a:ext>
                  </a:extLst>
                </a:gridCol>
                <a:gridCol w="658368">
                  <a:extLst>
                    <a:ext uri="{9D8B030D-6E8A-4147-A177-3AD203B41FA5}">
                      <a16:colId xmlns:a16="http://schemas.microsoft.com/office/drawing/2014/main" val="4251953687"/>
                    </a:ext>
                  </a:extLst>
                </a:gridCol>
                <a:gridCol w="658368">
                  <a:extLst>
                    <a:ext uri="{9D8B030D-6E8A-4147-A177-3AD203B41FA5}">
                      <a16:colId xmlns:a16="http://schemas.microsoft.com/office/drawing/2014/main" val="32735958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79342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- 2017-07-27 18:01:00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Enikö Kovacsne Kacsak viel Spaß mit seinem neuen Lexus IS300h 🤗
Wir wünschen viel Freude am Fahren und abertausende gute Kilometer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25438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- 2017-07-27 07:53:33</a:t>
                      </a:r>
                      <a:r>
                        <a:rPr kumimoji="0" lang="de-DE" sz="1000" b="0" i="0" u="none" strike="noStrike" kern="1200" cap="none" spc="0" normalizeH="0" baseline="0" noProof="0">
                          <a:ln>
                            <a:noFill/>
                          </a:ln>
                          <a:solidFill>
                            <a:prstClr val="black"/>
                          </a:solidFill>
                          <a:effectLst/>
                          <a:uLnTx/>
                          <a:uFillTx/>
                          <a:latin typeface="+mn-lt"/>
                          <a:ea typeface="+mn-ea"/>
                          <a:cs typeface="+mn-cs"/>
                        </a:rPr>
                        <a:t>
Wir wünschen Stefanie Ulreich aus Willersdorf, Burgenland, Austria viel Spaß mit ihrem neuen Hyundai i20! 🤗
Fahr flott, doch immer zahm!
Wir wünsche immer gute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92115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- 2017-07-26 08:14:13</a:t>
                      </a:r>
                      <a:r>
                        <a:rPr kumimoji="0" lang="en-US" sz="1000" b="0" i="0" u="none" strike="noStrike" kern="1200" cap="none" spc="0" normalizeH="0" baseline="0" noProof="0">
                          <a:ln>
                            <a:noFill/>
                          </a:ln>
                          <a:solidFill>
                            <a:prstClr val="black"/>
                          </a:solidFill>
                          <a:effectLst/>
                          <a:uLnTx/>
                          <a:uFillTx/>
                          <a:latin typeface="+mn-lt"/>
                          <a:ea typeface="+mn-ea"/>
                          <a:cs typeface="+mn-cs"/>
                        </a:rPr>
                        <a:t>
Wir wünschen Thomas Klima aus Pinkafeld viel Spaß mit seinem neuen, trendigen Hyundai i10 in der Farbe Creamy White! 🤗
Hab allzeit gute Fahrt und abertausende gute Kilometer!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64904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- 2017-07-23 17:46:00</a:t>
                      </a:r>
                      <a:r>
                        <a:rPr kumimoji="0" lang="de-DE" sz="1000" b="0" i="0" u="none" strike="noStrike" kern="1200" cap="none" spc="0" normalizeH="0" baseline="0" noProof="0">
                          <a:ln>
                            <a:noFill/>
                          </a:ln>
                          <a:solidFill>
                            <a:prstClr val="black"/>
                          </a:solidFill>
                          <a:effectLst/>
                          <a:uLnTx/>
                          <a:uFillTx/>
                          <a:latin typeface="+mn-lt"/>
                          <a:ea typeface="+mn-ea"/>
                          <a:cs typeface="+mn-cs"/>
                        </a:rPr>
                        <a:t>
Dürfen wir vorstellen? Der neue Hyundai #i30 Fastback!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95320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- 2017-07-23 11:11:00</a:t>
                      </a:r>
                      <a:r>
                        <a:rPr kumimoji="0" lang="en-US" sz="1000" b="0" i="0" u="none" strike="noStrike" kern="1200" cap="none" spc="0" normalizeH="0" baseline="0" noProof="0">
                          <a:ln>
                            <a:noFill/>
                          </a:ln>
                          <a:solidFill>
                            <a:prstClr val="black"/>
                          </a:solidFill>
                          <a:effectLst/>
                          <a:uLnTx/>
                          <a:uFillTx/>
                          <a:latin typeface="+mn-lt"/>
                          <a:ea typeface="+mn-ea"/>
                          <a:cs typeface="+mn-cs"/>
                        </a:rPr>
                        <a:t>
Wir wünschen Michael Rakowitz aus Kemeten viel Spaß mit seinem neuen Hyundai i30 Kombi Premium in der Eleganten Farbe Phantom Black! 🤗
Wir wünschen allzeit gute Fahrt und abertausende gute Kilometer!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94341034"/>
                  </a:ext>
                </a:extLst>
              </a:tr>
            </a:tbl>
          </a:graphicData>
        </a:graphic>
      </p:graphicFrame>
      <p:sp>
        <p:nvSpPr>
          <p:cNvPr id="4" name="Text Placeholder 3">
            <a:extLst>
              <a:ext uri="{FF2B5EF4-FFF2-40B4-BE49-F238E27FC236}">
                <a16:creationId xmlns:a16="http://schemas.microsoft.com/office/drawing/2014/main" id="{65733555-70EE-44CA-8FA2-90D33E1CF66D}"/>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33102687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3DD22-4A35-41E0-A8E9-543F02ECBA45}"/>
              </a:ext>
            </a:extLst>
          </p:cNvPr>
          <p:cNvSpPr>
            <a:spLocks noGrp="1"/>
          </p:cNvSpPr>
          <p:nvPr>
            <p:ph type="title"/>
          </p:nvPr>
        </p:nvSpPr>
        <p:spPr/>
        <p:txBody>
          <a:bodyPr/>
          <a:lstStyle/>
          <a:p>
            <a:r>
              <a:rPr lang="de-DE"/>
              <a:t>Eigene Beiträge (Postings) - 3 of 7</a:t>
            </a:r>
            <a:endParaRPr lang="en-US"/>
          </a:p>
        </p:txBody>
      </p:sp>
      <p:graphicFrame>
        <p:nvGraphicFramePr>
          <p:cNvPr id="5" name="Table Placeholder 4">
            <a:extLst>
              <a:ext uri="{FF2B5EF4-FFF2-40B4-BE49-F238E27FC236}">
                <a16:creationId xmlns:a16="http://schemas.microsoft.com/office/drawing/2014/main" id="{DCE0632C-07F0-4967-A8BD-3B8EA31712EA}"/>
              </a:ext>
            </a:extLst>
          </p:cNvPr>
          <p:cNvGraphicFramePr>
            <a:graphicFrameLocks noGrp="1"/>
          </p:cNvGraphicFramePr>
          <p:nvPr>
            <p:ph type="tbl" sz="quarter" idx="13"/>
            <p:extLst>
              <p:ext uri="{D42A27DB-BD31-4B8C-83A1-F6EECF244321}">
                <p14:modId xmlns:p14="http://schemas.microsoft.com/office/powerpoint/2010/main" val="23893965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08650079"/>
                    </a:ext>
                  </a:extLst>
                </a:gridCol>
                <a:gridCol w="658368">
                  <a:extLst>
                    <a:ext uri="{9D8B030D-6E8A-4147-A177-3AD203B41FA5}">
                      <a16:colId xmlns:a16="http://schemas.microsoft.com/office/drawing/2014/main" val="2826767877"/>
                    </a:ext>
                  </a:extLst>
                </a:gridCol>
                <a:gridCol w="658368">
                  <a:extLst>
                    <a:ext uri="{9D8B030D-6E8A-4147-A177-3AD203B41FA5}">
                      <a16:colId xmlns:a16="http://schemas.microsoft.com/office/drawing/2014/main" val="3927491678"/>
                    </a:ext>
                  </a:extLst>
                </a:gridCol>
                <a:gridCol w="658368">
                  <a:extLst>
                    <a:ext uri="{9D8B030D-6E8A-4147-A177-3AD203B41FA5}">
                      <a16:colId xmlns:a16="http://schemas.microsoft.com/office/drawing/2014/main" val="3161669696"/>
                    </a:ext>
                  </a:extLst>
                </a:gridCol>
                <a:gridCol w="658368">
                  <a:extLst>
                    <a:ext uri="{9D8B030D-6E8A-4147-A177-3AD203B41FA5}">
                      <a16:colId xmlns:a16="http://schemas.microsoft.com/office/drawing/2014/main" val="4127958098"/>
                    </a:ext>
                  </a:extLst>
                </a:gridCol>
                <a:gridCol w="658368">
                  <a:extLst>
                    <a:ext uri="{9D8B030D-6E8A-4147-A177-3AD203B41FA5}">
                      <a16:colId xmlns:a16="http://schemas.microsoft.com/office/drawing/2014/main" val="2954254650"/>
                    </a:ext>
                  </a:extLst>
                </a:gridCol>
                <a:gridCol w="658368">
                  <a:extLst>
                    <a:ext uri="{9D8B030D-6E8A-4147-A177-3AD203B41FA5}">
                      <a16:colId xmlns:a16="http://schemas.microsoft.com/office/drawing/2014/main" val="2109166454"/>
                    </a:ext>
                  </a:extLst>
                </a:gridCol>
                <a:gridCol w="658368">
                  <a:extLst>
                    <a:ext uri="{9D8B030D-6E8A-4147-A177-3AD203B41FA5}">
                      <a16:colId xmlns:a16="http://schemas.microsoft.com/office/drawing/2014/main" val="28968567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17671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- 2017-07-22 18:17:00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Walter Binder von dem Unternehmen Walter Binder Schwimmteiche aus Goberling viel Spaß mit seinem neuen Hyundai Tucson Business! 🤗
Wer mehr über Walter Binder und seine wunderschönen Schwimmteiche erfahren möchte kann sich unter http://binder-stagnum.123webseite.at/183041376 erkunden.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04181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- 2017-07-22 10:51:49</a:t>
                      </a:r>
                      <a:r>
                        <a:rPr kumimoji="0" lang="en-US" sz="1000" b="0" i="0" u="none" strike="noStrike" kern="1200" cap="none" spc="0" normalizeH="0" baseline="0" noProof="0">
                          <a:ln>
                            <a:noFill/>
                          </a:ln>
                          <a:solidFill>
                            <a:prstClr val="black"/>
                          </a:solidFill>
                          <a:effectLst/>
                          <a:uLnTx/>
                          <a:uFillTx/>
                          <a:latin typeface="+mn-lt"/>
                          <a:ea typeface="+mn-ea"/>
                          <a:cs typeface="+mn-cs"/>
                        </a:rPr>
                        <a:t>
Wir wünschen Hrn Ing. Josef Pieler aus Wien viel Spaß mit seinem neuen Toyota Österreich RAV4 mit 143PS / 105kW in der wunderschönen Farbe Barcelona Red! 😃
Abertausend gute Kilometer!!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39351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- 2017-07-21 10:32:00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Karin Leimbach vom dynamischen Unternehmen Joke-Systems GmbH aus Güssing, welches in der Branche der Elektrotechnik tätig ist viel Spaß mit ihrem neuen Hyundai IONIQ in der klassichen schönen Farbe Polar White 😁
Letzte Woche wurde an die Firma Joke-Systems bereits der IONIQ Elektro ausgeliefert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36285572"/>
                  </a:ext>
                </a:extLst>
              </a:tr>
            </a:tbl>
          </a:graphicData>
        </a:graphic>
      </p:graphicFrame>
      <p:sp>
        <p:nvSpPr>
          <p:cNvPr id="4" name="Text Placeholder 3">
            <a:extLst>
              <a:ext uri="{FF2B5EF4-FFF2-40B4-BE49-F238E27FC236}">
                <a16:creationId xmlns:a16="http://schemas.microsoft.com/office/drawing/2014/main" id="{9120000F-EC3F-432F-9FE1-F388AB53438B}"/>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35481506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9EDF1-CF44-44FC-8D31-8E635F4309C4}"/>
              </a:ext>
            </a:extLst>
          </p:cNvPr>
          <p:cNvSpPr>
            <a:spLocks noGrp="1"/>
          </p:cNvSpPr>
          <p:nvPr>
            <p:ph type="title"/>
          </p:nvPr>
        </p:nvSpPr>
        <p:spPr/>
        <p:txBody>
          <a:bodyPr/>
          <a:lstStyle/>
          <a:p>
            <a:r>
              <a:rPr lang="de-DE"/>
              <a:t>Eigene Beiträge (Postings) - 4 of 7</a:t>
            </a:r>
            <a:endParaRPr lang="en-US"/>
          </a:p>
        </p:txBody>
      </p:sp>
      <p:graphicFrame>
        <p:nvGraphicFramePr>
          <p:cNvPr id="5" name="Table Placeholder 4">
            <a:extLst>
              <a:ext uri="{FF2B5EF4-FFF2-40B4-BE49-F238E27FC236}">
                <a16:creationId xmlns:a16="http://schemas.microsoft.com/office/drawing/2014/main" id="{1D9D309A-DE6B-465D-8366-C12B0B36D1BF}"/>
              </a:ext>
            </a:extLst>
          </p:cNvPr>
          <p:cNvGraphicFramePr>
            <a:graphicFrameLocks noGrp="1"/>
          </p:cNvGraphicFramePr>
          <p:nvPr>
            <p:ph type="tbl" sz="quarter" idx="13"/>
            <p:extLst>
              <p:ext uri="{D42A27DB-BD31-4B8C-83A1-F6EECF244321}">
                <p14:modId xmlns:p14="http://schemas.microsoft.com/office/powerpoint/2010/main" val="3698339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58993612"/>
                    </a:ext>
                  </a:extLst>
                </a:gridCol>
                <a:gridCol w="658368">
                  <a:extLst>
                    <a:ext uri="{9D8B030D-6E8A-4147-A177-3AD203B41FA5}">
                      <a16:colId xmlns:a16="http://schemas.microsoft.com/office/drawing/2014/main" val="2229391843"/>
                    </a:ext>
                  </a:extLst>
                </a:gridCol>
                <a:gridCol w="658368">
                  <a:extLst>
                    <a:ext uri="{9D8B030D-6E8A-4147-A177-3AD203B41FA5}">
                      <a16:colId xmlns:a16="http://schemas.microsoft.com/office/drawing/2014/main" val="1369450781"/>
                    </a:ext>
                  </a:extLst>
                </a:gridCol>
                <a:gridCol w="658368">
                  <a:extLst>
                    <a:ext uri="{9D8B030D-6E8A-4147-A177-3AD203B41FA5}">
                      <a16:colId xmlns:a16="http://schemas.microsoft.com/office/drawing/2014/main" val="1677617022"/>
                    </a:ext>
                  </a:extLst>
                </a:gridCol>
                <a:gridCol w="658368">
                  <a:extLst>
                    <a:ext uri="{9D8B030D-6E8A-4147-A177-3AD203B41FA5}">
                      <a16:colId xmlns:a16="http://schemas.microsoft.com/office/drawing/2014/main" val="3790093349"/>
                    </a:ext>
                  </a:extLst>
                </a:gridCol>
                <a:gridCol w="658368">
                  <a:extLst>
                    <a:ext uri="{9D8B030D-6E8A-4147-A177-3AD203B41FA5}">
                      <a16:colId xmlns:a16="http://schemas.microsoft.com/office/drawing/2014/main" val="3305318092"/>
                    </a:ext>
                  </a:extLst>
                </a:gridCol>
                <a:gridCol w="658368">
                  <a:extLst>
                    <a:ext uri="{9D8B030D-6E8A-4147-A177-3AD203B41FA5}">
                      <a16:colId xmlns:a16="http://schemas.microsoft.com/office/drawing/2014/main" val="2574270339"/>
                    </a:ext>
                  </a:extLst>
                </a:gridCol>
                <a:gridCol w="658368">
                  <a:extLst>
                    <a:ext uri="{9D8B030D-6E8A-4147-A177-3AD203B41FA5}">
                      <a16:colId xmlns:a16="http://schemas.microsoft.com/office/drawing/2014/main" val="4038965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19704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- 2017-07-20 17:48:00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Sonja Scheibelhofer viel Spaß mit ihrem neuen Hyundai i20 in der wunderschönen Farbe Polar White viel Spaß! 😎
Viele gute Kilometer und auf tolle Jahre!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35065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- 2017-07-20 17:12:22</a:t>
                      </a:r>
                      <a:r>
                        <a:rPr kumimoji="0" lang="en-US" sz="1000" b="0" i="0" u="none" strike="noStrike" kern="1200" cap="none" spc="0" normalizeH="0" baseline="0" noProof="0">
                          <a:ln>
                            <a:noFill/>
                          </a:ln>
                          <a:solidFill>
                            <a:prstClr val="black"/>
                          </a:solidFill>
                          <a:effectLst/>
                          <a:uLnTx/>
                          <a:uFillTx/>
                          <a:latin typeface="+mn-lt"/>
                          <a:ea typeface="+mn-ea"/>
                          <a:cs typeface="+mn-cs"/>
                        </a:rPr>
                        <a:t>
Wir wünschen Sigrid Bauer von DA CAPO SONNENREISEN aus Ollersdorf im Burgenland viel Spaß mit ihrem neuen Toyota Österreich RAV4 Elegance mit Allrad in der Farbe Perlmuttweiß! 🤗
Tolle geschäfte und abertausende gute Kilometer!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74559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- 2017-07-20 10:54:00</a:t>
                      </a:r>
                      <a:r>
                        <a:rPr kumimoji="0" lang="en-US" sz="1000" b="0" i="0" u="none" strike="noStrike" kern="1200" cap="none" spc="0" normalizeH="0" baseline="0" noProof="0">
                          <a:ln>
                            <a:noFill/>
                          </a:ln>
                          <a:solidFill>
                            <a:prstClr val="black"/>
                          </a:solidFill>
                          <a:effectLst/>
                          <a:uLnTx/>
                          <a:uFillTx/>
                          <a:latin typeface="+mn-lt"/>
                          <a:ea typeface="+mn-ea"/>
                          <a:cs typeface="+mn-cs"/>
                        </a:rPr>
                        <a:t>
Wir wünschen Peter und Margareta Maierhofer aus Pöllau, Steiermark, Austria viel Spaß mit ihrem neuen Toyota Österreich Yaris in der wunderschönen Farbe Super Red! 😃
Wir wünschen viel Glück und abertausende gute Kilometer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15021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- 2017-07-19 13:57:52</a:t>
                      </a:r>
                      <a:r>
                        <a:rPr kumimoji="0" lang="de-DE" sz="1000" b="0" i="0" u="none" strike="noStrike" kern="1200" cap="none" spc="0" normalizeH="0" baseline="0" noProof="0">
                          <a:ln>
                            <a:noFill/>
                          </a:ln>
                          <a:solidFill>
                            <a:prstClr val="black"/>
                          </a:solidFill>
                          <a:effectLst/>
                          <a:uLnTx/>
                          <a:uFillTx/>
                          <a:latin typeface="+mn-lt"/>
                          <a:ea typeface="+mn-ea"/>
                          <a:cs typeface="+mn-cs"/>
                        </a:rPr>
                        <a:t>
Wir wünschen der Familie Faterl aus Althodis, Burgenland, Austria viel Spaß mit ihrem neuen Hyundai ix35 😎
Gute Fahrt und abertausende unfallfreie Kilometer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56291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- 2017-07-18 12:12:28</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03454138"/>
                  </a:ext>
                </a:extLst>
              </a:tr>
            </a:tbl>
          </a:graphicData>
        </a:graphic>
      </p:graphicFrame>
      <p:sp>
        <p:nvSpPr>
          <p:cNvPr id="4" name="Text Placeholder 3">
            <a:extLst>
              <a:ext uri="{FF2B5EF4-FFF2-40B4-BE49-F238E27FC236}">
                <a16:creationId xmlns:a16="http://schemas.microsoft.com/office/drawing/2014/main" id="{283575DA-4351-4D80-AC2E-349ABD0AC57B}"/>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33485689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39A45-DAD7-4C77-B9AB-5C52B76821D0}"/>
              </a:ext>
            </a:extLst>
          </p:cNvPr>
          <p:cNvSpPr>
            <a:spLocks noGrp="1"/>
          </p:cNvSpPr>
          <p:nvPr>
            <p:ph type="title"/>
          </p:nvPr>
        </p:nvSpPr>
        <p:spPr/>
        <p:txBody>
          <a:bodyPr/>
          <a:lstStyle/>
          <a:p>
            <a:r>
              <a:rPr lang="de-DE"/>
              <a:t>Eigene Beiträge (Postings) - 5 of 7</a:t>
            </a:r>
            <a:endParaRPr lang="en-US"/>
          </a:p>
        </p:txBody>
      </p:sp>
      <p:graphicFrame>
        <p:nvGraphicFramePr>
          <p:cNvPr id="5" name="Table Placeholder 4">
            <a:extLst>
              <a:ext uri="{FF2B5EF4-FFF2-40B4-BE49-F238E27FC236}">
                <a16:creationId xmlns:a16="http://schemas.microsoft.com/office/drawing/2014/main" id="{DC98E7DB-3496-41E2-ABEC-994A0685128F}"/>
              </a:ext>
            </a:extLst>
          </p:cNvPr>
          <p:cNvGraphicFramePr>
            <a:graphicFrameLocks noGrp="1"/>
          </p:cNvGraphicFramePr>
          <p:nvPr>
            <p:ph type="tbl" sz="quarter" idx="13"/>
            <p:extLst>
              <p:ext uri="{D42A27DB-BD31-4B8C-83A1-F6EECF244321}">
                <p14:modId xmlns:p14="http://schemas.microsoft.com/office/powerpoint/2010/main" val="1542954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96137442"/>
                    </a:ext>
                  </a:extLst>
                </a:gridCol>
                <a:gridCol w="658368">
                  <a:extLst>
                    <a:ext uri="{9D8B030D-6E8A-4147-A177-3AD203B41FA5}">
                      <a16:colId xmlns:a16="http://schemas.microsoft.com/office/drawing/2014/main" val="2713966195"/>
                    </a:ext>
                  </a:extLst>
                </a:gridCol>
                <a:gridCol w="658368">
                  <a:extLst>
                    <a:ext uri="{9D8B030D-6E8A-4147-A177-3AD203B41FA5}">
                      <a16:colId xmlns:a16="http://schemas.microsoft.com/office/drawing/2014/main" val="2435371628"/>
                    </a:ext>
                  </a:extLst>
                </a:gridCol>
                <a:gridCol w="658368">
                  <a:extLst>
                    <a:ext uri="{9D8B030D-6E8A-4147-A177-3AD203B41FA5}">
                      <a16:colId xmlns:a16="http://schemas.microsoft.com/office/drawing/2014/main" val="1451309290"/>
                    </a:ext>
                  </a:extLst>
                </a:gridCol>
                <a:gridCol w="658368">
                  <a:extLst>
                    <a:ext uri="{9D8B030D-6E8A-4147-A177-3AD203B41FA5}">
                      <a16:colId xmlns:a16="http://schemas.microsoft.com/office/drawing/2014/main" val="2219400019"/>
                    </a:ext>
                  </a:extLst>
                </a:gridCol>
                <a:gridCol w="658368">
                  <a:extLst>
                    <a:ext uri="{9D8B030D-6E8A-4147-A177-3AD203B41FA5}">
                      <a16:colId xmlns:a16="http://schemas.microsoft.com/office/drawing/2014/main" val="609461522"/>
                    </a:ext>
                  </a:extLst>
                </a:gridCol>
                <a:gridCol w="658368">
                  <a:extLst>
                    <a:ext uri="{9D8B030D-6E8A-4147-A177-3AD203B41FA5}">
                      <a16:colId xmlns:a16="http://schemas.microsoft.com/office/drawing/2014/main" val="3348062078"/>
                    </a:ext>
                  </a:extLst>
                </a:gridCol>
                <a:gridCol w="658368">
                  <a:extLst>
                    <a:ext uri="{9D8B030D-6E8A-4147-A177-3AD203B41FA5}">
                      <a16:colId xmlns:a16="http://schemas.microsoft.com/office/drawing/2014/main" val="39541345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34141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- 2017-07-18 11:06:11</a:t>
                      </a:r>
                      <a:r>
                        <a:rPr kumimoji="0" lang="de-DE" sz="1000" b="0" i="0" u="none" strike="noStrike" kern="1200" cap="none" spc="0" normalizeH="0" baseline="0" noProof="0">
                          <a:ln>
                            <a:noFill/>
                          </a:ln>
                          <a:solidFill>
                            <a:prstClr val="black"/>
                          </a:solidFill>
                          <a:effectLst/>
                          <a:uLnTx/>
                          <a:uFillTx/>
                          <a:latin typeface="+mn-lt"/>
                          <a:ea typeface="+mn-ea"/>
                          <a:cs typeface="+mn-cs"/>
                        </a:rPr>
                        <a:t>
Gestern war Welt-Emoji-Tag!
Was sind wohl mit diesen Emojis für Marken gemeint? 😂
1: 🇰🇷🐕🥚
2: 🇯🇵🚙⚡👨‍👩‍👦
3: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44971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- 2017-07-17 10:37:00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Johann Kern, Geschäftsführer vom dynamischen Unternehmen Joke-Systems GmbH aus Güssing, welches in der Branche der Elektrotechnik tätig ist viel Spaß mit seinem neuen Hyundai IONIQ Elektro in der klassichen schönen Farbe Polar White 😁
Das ist neben seinem Hyundai Tucson mit der wunderschönen Folierung das zweite Firmenauto, dass die Firma Joke-Systems GmbH von uns fährt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69180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- 2017-07-16 17:09:00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Otto Schuh aus Jabing viel Freude mit seinem neuen Hyundai i20 Edition 25 in der wunderschönen Farbe Polar White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79126951"/>
                  </a:ext>
                </a:extLst>
              </a:tr>
            </a:tbl>
          </a:graphicData>
        </a:graphic>
      </p:graphicFrame>
      <p:sp>
        <p:nvSpPr>
          <p:cNvPr id="4" name="Text Placeholder 3">
            <a:extLst>
              <a:ext uri="{FF2B5EF4-FFF2-40B4-BE49-F238E27FC236}">
                <a16:creationId xmlns:a16="http://schemas.microsoft.com/office/drawing/2014/main" id="{22720B21-86C6-412A-B9FF-1B280AAB94A5}"/>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37888425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7E793-F176-4EC1-A30B-A17B4B9CB249}"/>
              </a:ext>
            </a:extLst>
          </p:cNvPr>
          <p:cNvSpPr>
            <a:spLocks noGrp="1"/>
          </p:cNvSpPr>
          <p:nvPr>
            <p:ph type="title"/>
          </p:nvPr>
        </p:nvSpPr>
        <p:spPr/>
        <p:txBody>
          <a:bodyPr/>
          <a:lstStyle/>
          <a:p>
            <a:r>
              <a:rPr lang="de-DE"/>
              <a:t>Eigene Beiträge (Postings) - 6 of 7</a:t>
            </a:r>
            <a:endParaRPr lang="en-US"/>
          </a:p>
        </p:txBody>
      </p:sp>
      <p:graphicFrame>
        <p:nvGraphicFramePr>
          <p:cNvPr id="5" name="Table Placeholder 4">
            <a:extLst>
              <a:ext uri="{FF2B5EF4-FFF2-40B4-BE49-F238E27FC236}">
                <a16:creationId xmlns:a16="http://schemas.microsoft.com/office/drawing/2014/main" id="{BDFF4CFF-9815-4816-84B5-F7A9C5151AF7}"/>
              </a:ext>
            </a:extLst>
          </p:cNvPr>
          <p:cNvGraphicFramePr>
            <a:graphicFrameLocks noGrp="1"/>
          </p:cNvGraphicFramePr>
          <p:nvPr>
            <p:ph type="tbl" sz="quarter" idx="13"/>
            <p:extLst>
              <p:ext uri="{D42A27DB-BD31-4B8C-83A1-F6EECF244321}">
                <p14:modId xmlns:p14="http://schemas.microsoft.com/office/powerpoint/2010/main" val="1723190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06954937"/>
                    </a:ext>
                  </a:extLst>
                </a:gridCol>
                <a:gridCol w="658368">
                  <a:extLst>
                    <a:ext uri="{9D8B030D-6E8A-4147-A177-3AD203B41FA5}">
                      <a16:colId xmlns:a16="http://schemas.microsoft.com/office/drawing/2014/main" val="2979143536"/>
                    </a:ext>
                  </a:extLst>
                </a:gridCol>
                <a:gridCol w="658368">
                  <a:extLst>
                    <a:ext uri="{9D8B030D-6E8A-4147-A177-3AD203B41FA5}">
                      <a16:colId xmlns:a16="http://schemas.microsoft.com/office/drawing/2014/main" val="379978560"/>
                    </a:ext>
                  </a:extLst>
                </a:gridCol>
                <a:gridCol w="658368">
                  <a:extLst>
                    <a:ext uri="{9D8B030D-6E8A-4147-A177-3AD203B41FA5}">
                      <a16:colId xmlns:a16="http://schemas.microsoft.com/office/drawing/2014/main" val="2699434921"/>
                    </a:ext>
                  </a:extLst>
                </a:gridCol>
                <a:gridCol w="658368">
                  <a:extLst>
                    <a:ext uri="{9D8B030D-6E8A-4147-A177-3AD203B41FA5}">
                      <a16:colId xmlns:a16="http://schemas.microsoft.com/office/drawing/2014/main" val="2132424547"/>
                    </a:ext>
                  </a:extLst>
                </a:gridCol>
                <a:gridCol w="658368">
                  <a:extLst>
                    <a:ext uri="{9D8B030D-6E8A-4147-A177-3AD203B41FA5}">
                      <a16:colId xmlns:a16="http://schemas.microsoft.com/office/drawing/2014/main" val="843489356"/>
                    </a:ext>
                  </a:extLst>
                </a:gridCol>
                <a:gridCol w="658368">
                  <a:extLst>
                    <a:ext uri="{9D8B030D-6E8A-4147-A177-3AD203B41FA5}">
                      <a16:colId xmlns:a16="http://schemas.microsoft.com/office/drawing/2014/main" val="610361584"/>
                    </a:ext>
                  </a:extLst>
                </a:gridCol>
                <a:gridCol w="658368">
                  <a:extLst>
                    <a:ext uri="{9D8B030D-6E8A-4147-A177-3AD203B41FA5}">
                      <a16:colId xmlns:a16="http://schemas.microsoft.com/office/drawing/2014/main" val="2843605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67708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- 2017-07-16 08:41:00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Franziska Hauer und Wilfried Hentschel viel Spaß mit ihrem neuen Hyundai Tucson in der wunderschönen Farbe White Sand 😎
Habt viele tolle Erlebnisse und fahrt vorsichtig!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17453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- 2017-07-15 17:06:00</a:t>
                      </a:r>
                      <a:r>
                        <a:rPr kumimoji="0" lang="en-US" sz="1000" b="0" i="0" u="none" strike="noStrike" kern="1200" cap="none" spc="0" normalizeH="0" baseline="0" noProof="0">
                          <a:ln>
                            <a:noFill/>
                          </a:ln>
                          <a:solidFill>
                            <a:prstClr val="black"/>
                          </a:solidFill>
                          <a:effectLst/>
                          <a:uLnTx/>
                          <a:uFillTx/>
                          <a:latin typeface="+mn-lt"/>
                          <a:ea typeface="+mn-ea"/>
                          <a:cs typeface="+mn-cs"/>
                        </a:rPr>
                        <a:t>
Hr. Ing. Thomas Tölg von der Global-Sportservice GmbH übernahm heute seinen neuen Hyundai Tucson DCT Edition 25 in der schönen Farbe Polar White! 🤗
Wir wünschen viel Freude am Fahren und abertausende gute Kilometer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71229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- 2017-07-15 08:33:00</a:t>
                      </a:r>
                      <a:r>
                        <a:rPr kumimoji="0" lang="en-US" sz="1000" b="0" i="0" u="none" strike="noStrike" kern="1200" cap="none" spc="0" normalizeH="0" baseline="0" noProof="0">
                          <a:ln>
                            <a:noFill/>
                          </a:ln>
                          <a:solidFill>
                            <a:prstClr val="black"/>
                          </a:solidFill>
                          <a:effectLst/>
                          <a:uLnTx/>
                          <a:uFillTx/>
                          <a:latin typeface="+mn-lt"/>
                          <a:ea typeface="+mn-ea"/>
                          <a:cs typeface="+mn-cs"/>
                        </a:rPr>
                        <a:t>
Wir wünschen Hrn. Ing. Hans Nüsslein von der Firma DIWAHN Arichtekten ZT viel Spaß mit seinem neuen Hyundai IONIQ Elektro in der wunderschönen Farbe Aurora Silver! 🤣
Fahr vorsichtig und hab viele tolle Kundenbesuche mit dem IONIQ Elektro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6316694"/>
                  </a:ext>
                </a:extLst>
              </a:tr>
            </a:tbl>
          </a:graphicData>
        </a:graphic>
      </p:graphicFrame>
      <p:sp>
        <p:nvSpPr>
          <p:cNvPr id="4" name="Text Placeholder 3">
            <a:extLst>
              <a:ext uri="{FF2B5EF4-FFF2-40B4-BE49-F238E27FC236}">
                <a16:creationId xmlns:a16="http://schemas.microsoft.com/office/drawing/2014/main" id="{90839AB5-B31A-4B20-ACD2-397D85A545A1}"/>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32941367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6A82A-4A7D-4010-8E97-363021BC0D5E}"/>
              </a:ext>
            </a:extLst>
          </p:cNvPr>
          <p:cNvSpPr>
            <a:spLocks noGrp="1"/>
          </p:cNvSpPr>
          <p:nvPr>
            <p:ph type="title"/>
          </p:nvPr>
        </p:nvSpPr>
        <p:spPr/>
        <p:txBody>
          <a:bodyPr/>
          <a:lstStyle/>
          <a:p>
            <a:r>
              <a:rPr lang="de-DE"/>
              <a:t>Eigene Beiträge (Postings) - 7 of 7</a:t>
            </a:r>
            <a:endParaRPr lang="en-US"/>
          </a:p>
        </p:txBody>
      </p:sp>
      <p:graphicFrame>
        <p:nvGraphicFramePr>
          <p:cNvPr id="5" name="Table Placeholder 4">
            <a:extLst>
              <a:ext uri="{FF2B5EF4-FFF2-40B4-BE49-F238E27FC236}">
                <a16:creationId xmlns:a16="http://schemas.microsoft.com/office/drawing/2014/main" id="{120ED5D4-6A97-430C-B66F-48192D4452D7}"/>
              </a:ext>
            </a:extLst>
          </p:cNvPr>
          <p:cNvGraphicFramePr>
            <a:graphicFrameLocks noGrp="1"/>
          </p:cNvGraphicFramePr>
          <p:nvPr>
            <p:ph type="tbl" sz="quarter" idx="13"/>
            <p:extLst>
              <p:ext uri="{D42A27DB-BD31-4B8C-83A1-F6EECF244321}">
                <p14:modId xmlns:p14="http://schemas.microsoft.com/office/powerpoint/2010/main" val="3813777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4978836"/>
                    </a:ext>
                  </a:extLst>
                </a:gridCol>
                <a:gridCol w="658368">
                  <a:extLst>
                    <a:ext uri="{9D8B030D-6E8A-4147-A177-3AD203B41FA5}">
                      <a16:colId xmlns:a16="http://schemas.microsoft.com/office/drawing/2014/main" val="901359533"/>
                    </a:ext>
                  </a:extLst>
                </a:gridCol>
                <a:gridCol w="658368">
                  <a:extLst>
                    <a:ext uri="{9D8B030D-6E8A-4147-A177-3AD203B41FA5}">
                      <a16:colId xmlns:a16="http://schemas.microsoft.com/office/drawing/2014/main" val="3106365814"/>
                    </a:ext>
                  </a:extLst>
                </a:gridCol>
                <a:gridCol w="658368">
                  <a:extLst>
                    <a:ext uri="{9D8B030D-6E8A-4147-A177-3AD203B41FA5}">
                      <a16:colId xmlns:a16="http://schemas.microsoft.com/office/drawing/2014/main" val="693322693"/>
                    </a:ext>
                  </a:extLst>
                </a:gridCol>
                <a:gridCol w="658368">
                  <a:extLst>
                    <a:ext uri="{9D8B030D-6E8A-4147-A177-3AD203B41FA5}">
                      <a16:colId xmlns:a16="http://schemas.microsoft.com/office/drawing/2014/main" val="2312635886"/>
                    </a:ext>
                  </a:extLst>
                </a:gridCol>
                <a:gridCol w="658368">
                  <a:extLst>
                    <a:ext uri="{9D8B030D-6E8A-4147-A177-3AD203B41FA5}">
                      <a16:colId xmlns:a16="http://schemas.microsoft.com/office/drawing/2014/main" val="2369806028"/>
                    </a:ext>
                  </a:extLst>
                </a:gridCol>
                <a:gridCol w="658368">
                  <a:extLst>
                    <a:ext uri="{9D8B030D-6E8A-4147-A177-3AD203B41FA5}">
                      <a16:colId xmlns:a16="http://schemas.microsoft.com/office/drawing/2014/main" val="4024237865"/>
                    </a:ext>
                  </a:extLst>
                </a:gridCol>
                <a:gridCol w="658368">
                  <a:extLst>
                    <a:ext uri="{9D8B030D-6E8A-4147-A177-3AD203B41FA5}">
                      <a16:colId xmlns:a16="http://schemas.microsoft.com/office/drawing/2014/main" val="42046187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60338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- 2017-07-14 17:22:00</a:t>
                      </a:r>
                      <a:r>
                        <a:rPr kumimoji="0" lang="de-DE" sz="1000" b="0" i="0" u="none" strike="noStrike" kern="1200" cap="none" spc="0" normalizeH="0" baseline="0" noProof="0">
                          <a:ln>
                            <a:noFill/>
                          </a:ln>
                          <a:solidFill>
                            <a:prstClr val="black"/>
                          </a:solidFill>
                          <a:effectLst/>
                          <a:uLnTx/>
                          <a:uFillTx/>
                          <a:latin typeface="+mn-lt"/>
                          <a:ea typeface="+mn-ea"/>
                          <a:cs typeface="+mn-cs"/>
                        </a:rPr>
                        <a:t>
Woow, endlich gibts es ihn: den neuen Hyundai i30 N! 😎😎😍
Hyundais erstes Hochleistungsmodell – künftig wird es auch von anderen Baureihen N-Versionen geben – basiert auf der dritten Generation des i30, die Anfang des Jahres in den Handel kam und mittlerweile um eine Kombiversion erweitert wurde. Im Gegensatz zu den zivilen Brüdern ist der i30 N aber voll auf Fahrspaß getrimmt. So bringt es der 2,0-Liter-Turbobenziner auf 250 PS (Golf GTI Performance: 245 PS). Mit dem optionalen Performance-Paket sind es sogar 275 PS. Das maximale Drehmoment beträgt 353 Newtonmeter. So gerüstet, beschleunigt das Triebwerk den kompakten Hyundai auf bis zu 250 km/h. Der Sprint aus dem Stand auf Tempo 100 ist dank Launch Control innerhalb von 6,4, in der Performance-Variante nach 6,1 Sekunden erledigt. Der 2.0 T-GDI-Motor ist gekoppelt mit einem eigens entwickelten Sechsganggetriebe mit kurzen Schaltwegen. Ein Doppelkupplungsgetriebe oder eine Automatik gibt es nicht. Für Verfechter des puren Fahrsp...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26513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- 2017-07-14 10:40:00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Nico Hornbacher aus Oberwart viel Spaß und allzeit gute Fahrt mit seinem neuen Hyundai i20 in der wunderschönen Farbe Polar White. 😎😅
Fahr vorsichtig und abertausende gute Kilometer!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96959305"/>
                  </a:ext>
                </a:extLst>
              </a:tr>
            </a:tbl>
          </a:graphicData>
        </a:graphic>
      </p:graphicFrame>
      <p:sp>
        <p:nvSpPr>
          <p:cNvPr id="4" name="Text Placeholder 3">
            <a:extLst>
              <a:ext uri="{FF2B5EF4-FFF2-40B4-BE49-F238E27FC236}">
                <a16:creationId xmlns:a16="http://schemas.microsoft.com/office/drawing/2014/main" id="{501182E9-AABE-4BB2-AF42-057284402C96}"/>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16284521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BD048-6094-41E8-A853-E8F68FCCD1B2}"/>
              </a:ext>
            </a:extLst>
          </p:cNvPr>
          <p:cNvSpPr>
            <a:spLocks noGrp="1"/>
          </p:cNvSpPr>
          <p:nvPr>
            <p:ph type="title"/>
          </p:nvPr>
        </p:nvSpPr>
        <p:spPr/>
        <p:txBody>
          <a:bodyPr/>
          <a:lstStyle/>
          <a:p>
            <a:r>
              <a:rPr lang="en-US"/>
              <a:t>Eigene Beiträge (Postings) + Reactions - 1 of 9</a:t>
            </a:r>
          </a:p>
        </p:txBody>
      </p:sp>
      <p:graphicFrame>
        <p:nvGraphicFramePr>
          <p:cNvPr id="5" name="Table Placeholder 4">
            <a:extLst>
              <a:ext uri="{FF2B5EF4-FFF2-40B4-BE49-F238E27FC236}">
                <a16:creationId xmlns:a16="http://schemas.microsoft.com/office/drawing/2014/main" id="{54626B2F-D51A-4829-8F01-714614B7CCD1}"/>
              </a:ext>
            </a:extLst>
          </p:cNvPr>
          <p:cNvGraphicFramePr>
            <a:graphicFrameLocks noGrp="1"/>
          </p:cNvGraphicFramePr>
          <p:nvPr>
            <p:ph type="tbl" sz="quarter" idx="13"/>
            <p:extLst>
              <p:ext uri="{D42A27DB-BD31-4B8C-83A1-F6EECF244321}">
                <p14:modId xmlns:p14="http://schemas.microsoft.com/office/powerpoint/2010/main" val="4577017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05582117"/>
                    </a:ext>
                  </a:extLst>
                </a:gridCol>
                <a:gridCol w="822960">
                  <a:extLst>
                    <a:ext uri="{9D8B030D-6E8A-4147-A177-3AD203B41FA5}">
                      <a16:colId xmlns:a16="http://schemas.microsoft.com/office/drawing/2014/main" val="1866360312"/>
                    </a:ext>
                  </a:extLst>
                </a:gridCol>
                <a:gridCol w="822960">
                  <a:extLst>
                    <a:ext uri="{9D8B030D-6E8A-4147-A177-3AD203B41FA5}">
                      <a16:colId xmlns:a16="http://schemas.microsoft.com/office/drawing/2014/main" val="1003493260"/>
                    </a:ext>
                  </a:extLst>
                </a:gridCol>
                <a:gridCol w="822960">
                  <a:extLst>
                    <a:ext uri="{9D8B030D-6E8A-4147-A177-3AD203B41FA5}">
                      <a16:colId xmlns:a16="http://schemas.microsoft.com/office/drawing/2014/main" val="712044972"/>
                    </a:ext>
                  </a:extLst>
                </a:gridCol>
                <a:gridCol w="822960">
                  <a:extLst>
                    <a:ext uri="{9D8B030D-6E8A-4147-A177-3AD203B41FA5}">
                      <a16:colId xmlns:a16="http://schemas.microsoft.com/office/drawing/2014/main" val="1245410287"/>
                    </a:ext>
                  </a:extLst>
                </a:gridCol>
                <a:gridCol w="822960">
                  <a:extLst>
                    <a:ext uri="{9D8B030D-6E8A-4147-A177-3AD203B41FA5}">
                      <a16:colId xmlns:a16="http://schemas.microsoft.com/office/drawing/2014/main" val="2889411531"/>
                    </a:ext>
                  </a:extLst>
                </a:gridCol>
                <a:gridCol w="822960">
                  <a:extLst>
                    <a:ext uri="{9D8B030D-6E8A-4147-A177-3AD203B41FA5}">
                      <a16:colId xmlns:a16="http://schemas.microsoft.com/office/drawing/2014/main" val="2320657200"/>
                    </a:ext>
                  </a:extLst>
                </a:gridCol>
                <a:gridCol w="822960">
                  <a:extLst>
                    <a:ext uri="{9D8B030D-6E8A-4147-A177-3AD203B41FA5}">
                      <a16:colId xmlns:a16="http://schemas.microsoft.com/office/drawing/2014/main" val="28514963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292929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- 2017-07-31 10:20:54</a:t>
                      </a:r>
                      <a:r>
                        <a:rPr kumimoji="0" lang="de-DE" sz="1000" b="0" i="0" u="none" strike="noStrike" kern="1200" cap="none" spc="0" normalizeH="0" baseline="0" noProof="0">
                          <a:ln>
                            <a:noFill/>
                          </a:ln>
                          <a:solidFill>
                            <a:prstClr val="black"/>
                          </a:solidFill>
                          <a:effectLst/>
                          <a:uLnTx/>
                          <a:uFillTx/>
                          <a:latin typeface="+mn-lt"/>
                          <a:ea typeface="+mn-ea"/>
                          <a:cs typeface="+mn-cs"/>
                        </a:rPr>
                        <a:t>
Auf gehts in die neue Woche 😊
Wir wünschen Angelika Müller aus Unterrohr, Steiermark, Austria viel Spaß mit ihrem neuen Hyundai i20 in der wunderschönen Farbe Morning Glory! 🤗
Hab viel Spaß mit Deinem neuen Flitzer!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73885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- 2017-07-30 13:42:27</a:t>
                      </a:r>
                      <a:r>
                        <a:rPr kumimoji="0" lang="de-DE" sz="1000" b="0" i="0" u="none" strike="noStrike" kern="1200" cap="none" spc="0" normalizeH="0" baseline="0" noProof="0">
                          <a:ln>
                            <a:noFill/>
                          </a:ln>
                          <a:solidFill>
                            <a:prstClr val="black"/>
                          </a:solidFill>
                          <a:effectLst/>
                          <a:uLnTx/>
                          <a:uFillTx/>
                          <a:latin typeface="+mn-lt"/>
                          <a:ea typeface="+mn-ea"/>
                          <a:cs typeface="+mn-cs"/>
                        </a:rPr>
                        <a:t>
Heute wird die Freundschaft gefeiert! Mit wem bist du am liebsten unterwegs? #TagderFreundschaft #KONA #YouDefineIt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74699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- 2017-07-28 18:14:00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Familie Schuh aus Kohfidisch viel Spaß mit ihrem neuen Hyundai i20 in der eleganten Farbe Black Diamond! 🤗
Gute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29820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- 2017-07-28 09:08:00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Familie Sommer aus Oberwart viel Spaß mit ihrem neuen Hyundai i30 Style DCT in der wunderschönen Farbe Stargazing Blue 😎🤗
Wir wünschen wieder mal Abtertausende gute Kilometer und viel Spaß mit dem neuen Fahrzeug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62761660"/>
                  </a:ext>
                </a:extLst>
              </a:tr>
            </a:tbl>
          </a:graphicData>
        </a:graphic>
      </p:graphicFrame>
      <p:sp>
        <p:nvSpPr>
          <p:cNvPr id="4" name="Text Placeholder 3">
            <a:extLst>
              <a:ext uri="{FF2B5EF4-FFF2-40B4-BE49-F238E27FC236}">
                <a16:creationId xmlns:a16="http://schemas.microsoft.com/office/drawing/2014/main" id="{FAFAB52F-BAB5-46D5-BC5E-29764F437F4D}"/>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7787597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7FE63-E7BA-4D02-BC9C-FD87FDDA7C3A}"/>
              </a:ext>
            </a:extLst>
          </p:cNvPr>
          <p:cNvSpPr>
            <a:spLocks noGrp="1"/>
          </p:cNvSpPr>
          <p:nvPr>
            <p:ph type="title"/>
          </p:nvPr>
        </p:nvSpPr>
        <p:spPr/>
        <p:txBody>
          <a:bodyPr/>
          <a:lstStyle/>
          <a:p>
            <a:r>
              <a:rPr lang="en-US"/>
              <a:t>Eigene Beiträge (Postings) + Reactions - 2 of 9</a:t>
            </a:r>
          </a:p>
        </p:txBody>
      </p:sp>
      <p:graphicFrame>
        <p:nvGraphicFramePr>
          <p:cNvPr id="5" name="Table Placeholder 4">
            <a:extLst>
              <a:ext uri="{FF2B5EF4-FFF2-40B4-BE49-F238E27FC236}">
                <a16:creationId xmlns:a16="http://schemas.microsoft.com/office/drawing/2014/main" id="{44A98EC0-61F2-4F9A-A177-8C178A3C838D}"/>
              </a:ext>
            </a:extLst>
          </p:cNvPr>
          <p:cNvGraphicFramePr>
            <a:graphicFrameLocks noGrp="1"/>
          </p:cNvGraphicFramePr>
          <p:nvPr>
            <p:ph type="tbl" sz="quarter" idx="13"/>
            <p:extLst>
              <p:ext uri="{D42A27DB-BD31-4B8C-83A1-F6EECF244321}">
                <p14:modId xmlns:p14="http://schemas.microsoft.com/office/powerpoint/2010/main" val="32623607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07676168"/>
                    </a:ext>
                  </a:extLst>
                </a:gridCol>
                <a:gridCol w="822960">
                  <a:extLst>
                    <a:ext uri="{9D8B030D-6E8A-4147-A177-3AD203B41FA5}">
                      <a16:colId xmlns:a16="http://schemas.microsoft.com/office/drawing/2014/main" val="1849443964"/>
                    </a:ext>
                  </a:extLst>
                </a:gridCol>
                <a:gridCol w="822960">
                  <a:extLst>
                    <a:ext uri="{9D8B030D-6E8A-4147-A177-3AD203B41FA5}">
                      <a16:colId xmlns:a16="http://schemas.microsoft.com/office/drawing/2014/main" val="2924636169"/>
                    </a:ext>
                  </a:extLst>
                </a:gridCol>
                <a:gridCol w="822960">
                  <a:extLst>
                    <a:ext uri="{9D8B030D-6E8A-4147-A177-3AD203B41FA5}">
                      <a16:colId xmlns:a16="http://schemas.microsoft.com/office/drawing/2014/main" val="2406786873"/>
                    </a:ext>
                  </a:extLst>
                </a:gridCol>
                <a:gridCol w="822960">
                  <a:extLst>
                    <a:ext uri="{9D8B030D-6E8A-4147-A177-3AD203B41FA5}">
                      <a16:colId xmlns:a16="http://schemas.microsoft.com/office/drawing/2014/main" val="386788827"/>
                    </a:ext>
                  </a:extLst>
                </a:gridCol>
                <a:gridCol w="822960">
                  <a:extLst>
                    <a:ext uri="{9D8B030D-6E8A-4147-A177-3AD203B41FA5}">
                      <a16:colId xmlns:a16="http://schemas.microsoft.com/office/drawing/2014/main" val="501980644"/>
                    </a:ext>
                  </a:extLst>
                </a:gridCol>
                <a:gridCol w="822960">
                  <a:extLst>
                    <a:ext uri="{9D8B030D-6E8A-4147-A177-3AD203B41FA5}">
                      <a16:colId xmlns:a16="http://schemas.microsoft.com/office/drawing/2014/main" val="2749710494"/>
                    </a:ext>
                  </a:extLst>
                </a:gridCol>
                <a:gridCol w="822960">
                  <a:extLst>
                    <a:ext uri="{9D8B030D-6E8A-4147-A177-3AD203B41FA5}">
                      <a16:colId xmlns:a16="http://schemas.microsoft.com/office/drawing/2014/main" val="2729586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109713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- 2017-07-27 18:01:00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Enikö Kovacsne Kacsak viel Spaß mit seinem neuen Lexus IS300h 🤗
Wir wünschen viel Freude am Fahren und abertausende gute Kilometer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28603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- 2017-07-27 07:53:33</a:t>
                      </a:r>
                      <a:r>
                        <a:rPr kumimoji="0" lang="de-DE" sz="1000" b="0" i="0" u="none" strike="noStrike" kern="1200" cap="none" spc="0" normalizeH="0" baseline="0" noProof="0">
                          <a:ln>
                            <a:noFill/>
                          </a:ln>
                          <a:solidFill>
                            <a:prstClr val="black"/>
                          </a:solidFill>
                          <a:effectLst/>
                          <a:uLnTx/>
                          <a:uFillTx/>
                          <a:latin typeface="+mn-lt"/>
                          <a:ea typeface="+mn-ea"/>
                          <a:cs typeface="+mn-cs"/>
                        </a:rPr>
                        <a:t>
Wir wünschen Stefanie Ulreich aus Willersdorf, Burgenland, Austria viel Spaß mit ihrem neuen Hyundai i20! 🤗
Fahr flott, doch immer zahm!
Wir wünsche immer gute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51047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- 2017-07-26 08:14:13</a:t>
                      </a:r>
                      <a:r>
                        <a:rPr kumimoji="0" lang="en-US" sz="1000" b="0" i="0" u="none" strike="noStrike" kern="1200" cap="none" spc="0" normalizeH="0" baseline="0" noProof="0">
                          <a:ln>
                            <a:noFill/>
                          </a:ln>
                          <a:solidFill>
                            <a:prstClr val="black"/>
                          </a:solidFill>
                          <a:effectLst/>
                          <a:uLnTx/>
                          <a:uFillTx/>
                          <a:latin typeface="+mn-lt"/>
                          <a:ea typeface="+mn-ea"/>
                          <a:cs typeface="+mn-cs"/>
                        </a:rPr>
                        <a:t>
Wir wünschen Thomas Klima aus Pinkafeld viel Spaß mit seinem neuen, trendigen Hyundai i10 in der Farbe Creamy White! 🤗
Hab allzeit gute Fahrt und abertausende gute Kilometer!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77249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- 2017-07-23 17:46:00</a:t>
                      </a:r>
                      <a:r>
                        <a:rPr kumimoji="0" lang="de-DE" sz="1000" b="0" i="0" u="none" strike="noStrike" kern="1200" cap="none" spc="0" normalizeH="0" baseline="0" noProof="0">
                          <a:ln>
                            <a:noFill/>
                          </a:ln>
                          <a:solidFill>
                            <a:prstClr val="black"/>
                          </a:solidFill>
                          <a:effectLst/>
                          <a:uLnTx/>
                          <a:uFillTx/>
                          <a:latin typeface="+mn-lt"/>
                          <a:ea typeface="+mn-ea"/>
                          <a:cs typeface="+mn-cs"/>
                        </a:rPr>
                        <a:t>
Dürfen wir vorstellen? Der neue Hyundai #i30 Fastback!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73558927"/>
                  </a:ext>
                </a:extLst>
              </a:tr>
            </a:tbl>
          </a:graphicData>
        </a:graphic>
      </p:graphicFrame>
      <p:sp>
        <p:nvSpPr>
          <p:cNvPr id="4" name="Text Placeholder 3">
            <a:extLst>
              <a:ext uri="{FF2B5EF4-FFF2-40B4-BE49-F238E27FC236}">
                <a16:creationId xmlns:a16="http://schemas.microsoft.com/office/drawing/2014/main" id="{7509C2B5-8887-4733-A890-DF470C963541}"/>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11590444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F64CD-9AA6-46E2-A3DF-466AB02B5846}"/>
              </a:ext>
            </a:extLst>
          </p:cNvPr>
          <p:cNvSpPr>
            <a:spLocks noGrp="1"/>
          </p:cNvSpPr>
          <p:nvPr>
            <p:ph type="title"/>
          </p:nvPr>
        </p:nvSpPr>
        <p:spPr/>
        <p:txBody>
          <a:bodyPr/>
          <a:lstStyle/>
          <a:p>
            <a:r>
              <a:rPr lang="en-US"/>
              <a:t>Eigene Beiträge (Postings) + Reactions - 3 of 9</a:t>
            </a:r>
          </a:p>
        </p:txBody>
      </p:sp>
      <p:graphicFrame>
        <p:nvGraphicFramePr>
          <p:cNvPr id="5" name="Table Placeholder 4">
            <a:extLst>
              <a:ext uri="{FF2B5EF4-FFF2-40B4-BE49-F238E27FC236}">
                <a16:creationId xmlns:a16="http://schemas.microsoft.com/office/drawing/2014/main" id="{5BDDE012-50C2-483F-AF73-033D440365FF}"/>
              </a:ext>
            </a:extLst>
          </p:cNvPr>
          <p:cNvGraphicFramePr>
            <a:graphicFrameLocks noGrp="1"/>
          </p:cNvGraphicFramePr>
          <p:nvPr>
            <p:ph type="tbl" sz="quarter" idx="13"/>
            <p:extLst>
              <p:ext uri="{D42A27DB-BD31-4B8C-83A1-F6EECF244321}">
                <p14:modId xmlns:p14="http://schemas.microsoft.com/office/powerpoint/2010/main" val="2066517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35201482"/>
                    </a:ext>
                  </a:extLst>
                </a:gridCol>
                <a:gridCol w="822960">
                  <a:extLst>
                    <a:ext uri="{9D8B030D-6E8A-4147-A177-3AD203B41FA5}">
                      <a16:colId xmlns:a16="http://schemas.microsoft.com/office/drawing/2014/main" val="3654614639"/>
                    </a:ext>
                  </a:extLst>
                </a:gridCol>
                <a:gridCol w="822960">
                  <a:extLst>
                    <a:ext uri="{9D8B030D-6E8A-4147-A177-3AD203B41FA5}">
                      <a16:colId xmlns:a16="http://schemas.microsoft.com/office/drawing/2014/main" val="792580686"/>
                    </a:ext>
                  </a:extLst>
                </a:gridCol>
                <a:gridCol w="822960">
                  <a:extLst>
                    <a:ext uri="{9D8B030D-6E8A-4147-A177-3AD203B41FA5}">
                      <a16:colId xmlns:a16="http://schemas.microsoft.com/office/drawing/2014/main" val="1885889957"/>
                    </a:ext>
                  </a:extLst>
                </a:gridCol>
                <a:gridCol w="822960">
                  <a:extLst>
                    <a:ext uri="{9D8B030D-6E8A-4147-A177-3AD203B41FA5}">
                      <a16:colId xmlns:a16="http://schemas.microsoft.com/office/drawing/2014/main" val="3019057948"/>
                    </a:ext>
                  </a:extLst>
                </a:gridCol>
                <a:gridCol w="822960">
                  <a:extLst>
                    <a:ext uri="{9D8B030D-6E8A-4147-A177-3AD203B41FA5}">
                      <a16:colId xmlns:a16="http://schemas.microsoft.com/office/drawing/2014/main" val="2992184938"/>
                    </a:ext>
                  </a:extLst>
                </a:gridCol>
                <a:gridCol w="822960">
                  <a:extLst>
                    <a:ext uri="{9D8B030D-6E8A-4147-A177-3AD203B41FA5}">
                      <a16:colId xmlns:a16="http://schemas.microsoft.com/office/drawing/2014/main" val="79202937"/>
                    </a:ext>
                  </a:extLst>
                </a:gridCol>
                <a:gridCol w="822960">
                  <a:extLst>
                    <a:ext uri="{9D8B030D-6E8A-4147-A177-3AD203B41FA5}">
                      <a16:colId xmlns:a16="http://schemas.microsoft.com/office/drawing/2014/main" val="2875931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738343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- 2017-07-23 11:11:00</a:t>
                      </a:r>
                      <a:r>
                        <a:rPr kumimoji="0" lang="en-US" sz="1000" b="0" i="0" u="none" strike="noStrike" kern="1200" cap="none" spc="0" normalizeH="0" baseline="0" noProof="0">
                          <a:ln>
                            <a:noFill/>
                          </a:ln>
                          <a:solidFill>
                            <a:prstClr val="black"/>
                          </a:solidFill>
                          <a:effectLst/>
                          <a:uLnTx/>
                          <a:uFillTx/>
                          <a:latin typeface="+mn-lt"/>
                          <a:ea typeface="+mn-ea"/>
                          <a:cs typeface="+mn-cs"/>
                        </a:rPr>
                        <a:t>
Wir wünschen Michael Rakowitz aus Kemeten viel Spaß mit seinem neuen Hyundai i30 Kombi Premium in der Eleganten Farbe Phantom Black! 🤗
Wir wünschen allzeit gute Fahrt und abertausende gute Kilometer!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43247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- 2017-07-22 18:17:00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Walter Binder von dem Unternehmen Walter Binder Schwimmteiche aus Goberling viel Spaß mit seinem neuen Hyundai Tucson Business! 🤗
Wer mehr über Walter Binder und seine wunderschönen Schwimmteiche erfahren möchte kann sich unter http://binder-stagnum.123webseite.at/183041376 erkunden.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37221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- 2017-07-22 10:51:49</a:t>
                      </a:r>
                      <a:r>
                        <a:rPr kumimoji="0" lang="en-US" sz="1000" b="0" i="0" u="none" strike="noStrike" kern="1200" cap="none" spc="0" normalizeH="0" baseline="0" noProof="0">
                          <a:ln>
                            <a:noFill/>
                          </a:ln>
                          <a:solidFill>
                            <a:prstClr val="black"/>
                          </a:solidFill>
                          <a:effectLst/>
                          <a:uLnTx/>
                          <a:uFillTx/>
                          <a:latin typeface="+mn-lt"/>
                          <a:ea typeface="+mn-ea"/>
                          <a:cs typeface="+mn-cs"/>
                        </a:rPr>
                        <a:t>
Wir wünschen Hrn Ing. Josef Pieler aus Wien viel Spaß mit seinem neuen Toyota Österreich RAV4 mit 143PS / 105kW in der wunderschönen Farbe Barcelona Red! 😃
Abertausend gute Kilometer!!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57513442"/>
                  </a:ext>
                </a:extLst>
              </a:tr>
            </a:tbl>
          </a:graphicData>
        </a:graphic>
      </p:graphicFrame>
      <p:sp>
        <p:nvSpPr>
          <p:cNvPr id="4" name="Text Placeholder 3">
            <a:extLst>
              <a:ext uri="{FF2B5EF4-FFF2-40B4-BE49-F238E27FC236}">
                <a16:creationId xmlns:a16="http://schemas.microsoft.com/office/drawing/2014/main" id="{9231225D-41EF-46BE-9C7A-9989E20E47DA}"/>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8126892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843D3-294A-4A20-B80C-9350A4A6F2F9}"/>
              </a:ext>
            </a:extLst>
          </p:cNvPr>
          <p:cNvSpPr>
            <a:spLocks noGrp="1"/>
          </p:cNvSpPr>
          <p:nvPr>
            <p:ph type="title"/>
          </p:nvPr>
        </p:nvSpPr>
        <p:spPr/>
        <p:txBody>
          <a:bodyPr/>
          <a:lstStyle/>
          <a:p>
            <a:r>
              <a:rPr lang="en-US"/>
              <a:t>Eigene Beiträge (Postings) + Reactions - 4 of 9</a:t>
            </a:r>
          </a:p>
        </p:txBody>
      </p:sp>
      <p:graphicFrame>
        <p:nvGraphicFramePr>
          <p:cNvPr id="5" name="Table Placeholder 4">
            <a:extLst>
              <a:ext uri="{FF2B5EF4-FFF2-40B4-BE49-F238E27FC236}">
                <a16:creationId xmlns:a16="http://schemas.microsoft.com/office/drawing/2014/main" id="{CF3A80A0-F3DE-4FCF-9F74-484C22E94CA1}"/>
              </a:ext>
            </a:extLst>
          </p:cNvPr>
          <p:cNvGraphicFramePr>
            <a:graphicFrameLocks noGrp="1"/>
          </p:cNvGraphicFramePr>
          <p:nvPr>
            <p:ph type="tbl" sz="quarter" idx="13"/>
            <p:extLst>
              <p:ext uri="{D42A27DB-BD31-4B8C-83A1-F6EECF244321}">
                <p14:modId xmlns:p14="http://schemas.microsoft.com/office/powerpoint/2010/main" val="1436543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7975111"/>
                    </a:ext>
                  </a:extLst>
                </a:gridCol>
                <a:gridCol w="822960">
                  <a:extLst>
                    <a:ext uri="{9D8B030D-6E8A-4147-A177-3AD203B41FA5}">
                      <a16:colId xmlns:a16="http://schemas.microsoft.com/office/drawing/2014/main" val="568630991"/>
                    </a:ext>
                  </a:extLst>
                </a:gridCol>
                <a:gridCol w="822960">
                  <a:extLst>
                    <a:ext uri="{9D8B030D-6E8A-4147-A177-3AD203B41FA5}">
                      <a16:colId xmlns:a16="http://schemas.microsoft.com/office/drawing/2014/main" val="1992369442"/>
                    </a:ext>
                  </a:extLst>
                </a:gridCol>
                <a:gridCol w="822960">
                  <a:extLst>
                    <a:ext uri="{9D8B030D-6E8A-4147-A177-3AD203B41FA5}">
                      <a16:colId xmlns:a16="http://schemas.microsoft.com/office/drawing/2014/main" val="4095550202"/>
                    </a:ext>
                  </a:extLst>
                </a:gridCol>
                <a:gridCol w="822960">
                  <a:extLst>
                    <a:ext uri="{9D8B030D-6E8A-4147-A177-3AD203B41FA5}">
                      <a16:colId xmlns:a16="http://schemas.microsoft.com/office/drawing/2014/main" val="229177166"/>
                    </a:ext>
                  </a:extLst>
                </a:gridCol>
                <a:gridCol w="822960">
                  <a:extLst>
                    <a:ext uri="{9D8B030D-6E8A-4147-A177-3AD203B41FA5}">
                      <a16:colId xmlns:a16="http://schemas.microsoft.com/office/drawing/2014/main" val="2192240487"/>
                    </a:ext>
                  </a:extLst>
                </a:gridCol>
                <a:gridCol w="822960">
                  <a:extLst>
                    <a:ext uri="{9D8B030D-6E8A-4147-A177-3AD203B41FA5}">
                      <a16:colId xmlns:a16="http://schemas.microsoft.com/office/drawing/2014/main" val="3067491406"/>
                    </a:ext>
                  </a:extLst>
                </a:gridCol>
                <a:gridCol w="822960">
                  <a:extLst>
                    <a:ext uri="{9D8B030D-6E8A-4147-A177-3AD203B41FA5}">
                      <a16:colId xmlns:a16="http://schemas.microsoft.com/office/drawing/2014/main" val="2918665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784860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- 2017-07-21 10:32:00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Karin Leimbach vom dynamischen Unternehmen Joke-Systems GmbH aus Güssing, welches in der Branche der Elektrotechnik tätig ist viel Spaß mit ihrem neuen Hyundai IONIQ in der klassichen schönen Farbe Polar White 😁
Letzte Woche wurde an die Firma Joke-Systems bereits der IONIQ Elektro ausgeliefert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37462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- 2017-07-20 17:48:00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Sonja Scheibelhofer viel Spaß mit ihrem neuen Hyundai i20 in der wunderschönen Farbe Polar White viel Spaß! 😎
Viele gute Kilometer und auf tolle Jahre!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8098438"/>
                  </a:ext>
                </a:extLst>
              </a:tr>
            </a:tbl>
          </a:graphicData>
        </a:graphic>
      </p:graphicFrame>
      <p:sp>
        <p:nvSpPr>
          <p:cNvPr id="4" name="Text Placeholder 3">
            <a:extLst>
              <a:ext uri="{FF2B5EF4-FFF2-40B4-BE49-F238E27FC236}">
                <a16:creationId xmlns:a16="http://schemas.microsoft.com/office/drawing/2014/main" id="{78E8300F-4CD4-4CC9-843A-A12FA32762CD}"/>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18217922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28C39-7AE2-4599-9F57-7C9AF47F874D}"/>
              </a:ext>
            </a:extLst>
          </p:cNvPr>
          <p:cNvSpPr>
            <a:spLocks noGrp="1"/>
          </p:cNvSpPr>
          <p:nvPr>
            <p:ph type="title"/>
          </p:nvPr>
        </p:nvSpPr>
        <p:spPr/>
        <p:txBody>
          <a:bodyPr/>
          <a:lstStyle/>
          <a:p>
            <a:r>
              <a:rPr lang="en-US"/>
              <a:t>Eigene Beiträge (Postings) + Reactions - 5 of 9</a:t>
            </a:r>
          </a:p>
        </p:txBody>
      </p:sp>
      <p:graphicFrame>
        <p:nvGraphicFramePr>
          <p:cNvPr id="5" name="Table Placeholder 4">
            <a:extLst>
              <a:ext uri="{FF2B5EF4-FFF2-40B4-BE49-F238E27FC236}">
                <a16:creationId xmlns:a16="http://schemas.microsoft.com/office/drawing/2014/main" id="{B2526888-23C4-41CB-97D5-29CB53E1F654}"/>
              </a:ext>
            </a:extLst>
          </p:cNvPr>
          <p:cNvGraphicFramePr>
            <a:graphicFrameLocks noGrp="1"/>
          </p:cNvGraphicFramePr>
          <p:nvPr>
            <p:ph type="tbl" sz="quarter" idx="13"/>
            <p:extLst>
              <p:ext uri="{D42A27DB-BD31-4B8C-83A1-F6EECF244321}">
                <p14:modId xmlns:p14="http://schemas.microsoft.com/office/powerpoint/2010/main" val="3315099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08132400"/>
                    </a:ext>
                  </a:extLst>
                </a:gridCol>
                <a:gridCol w="822960">
                  <a:extLst>
                    <a:ext uri="{9D8B030D-6E8A-4147-A177-3AD203B41FA5}">
                      <a16:colId xmlns:a16="http://schemas.microsoft.com/office/drawing/2014/main" val="836876263"/>
                    </a:ext>
                  </a:extLst>
                </a:gridCol>
                <a:gridCol w="822960">
                  <a:extLst>
                    <a:ext uri="{9D8B030D-6E8A-4147-A177-3AD203B41FA5}">
                      <a16:colId xmlns:a16="http://schemas.microsoft.com/office/drawing/2014/main" val="4288513037"/>
                    </a:ext>
                  </a:extLst>
                </a:gridCol>
                <a:gridCol w="822960">
                  <a:extLst>
                    <a:ext uri="{9D8B030D-6E8A-4147-A177-3AD203B41FA5}">
                      <a16:colId xmlns:a16="http://schemas.microsoft.com/office/drawing/2014/main" val="1215371489"/>
                    </a:ext>
                  </a:extLst>
                </a:gridCol>
                <a:gridCol w="822960">
                  <a:extLst>
                    <a:ext uri="{9D8B030D-6E8A-4147-A177-3AD203B41FA5}">
                      <a16:colId xmlns:a16="http://schemas.microsoft.com/office/drawing/2014/main" val="2465330045"/>
                    </a:ext>
                  </a:extLst>
                </a:gridCol>
                <a:gridCol w="822960">
                  <a:extLst>
                    <a:ext uri="{9D8B030D-6E8A-4147-A177-3AD203B41FA5}">
                      <a16:colId xmlns:a16="http://schemas.microsoft.com/office/drawing/2014/main" val="3283602339"/>
                    </a:ext>
                  </a:extLst>
                </a:gridCol>
                <a:gridCol w="822960">
                  <a:extLst>
                    <a:ext uri="{9D8B030D-6E8A-4147-A177-3AD203B41FA5}">
                      <a16:colId xmlns:a16="http://schemas.microsoft.com/office/drawing/2014/main" val="66053535"/>
                    </a:ext>
                  </a:extLst>
                </a:gridCol>
                <a:gridCol w="822960">
                  <a:extLst>
                    <a:ext uri="{9D8B030D-6E8A-4147-A177-3AD203B41FA5}">
                      <a16:colId xmlns:a16="http://schemas.microsoft.com/office/drawing/2014/main" val="1525577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222624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- 2017-07-20 17:12:22</a:t>
                      </a:r>
                      <a:r>
                        <a:rPr kumimoji="0" lang="en-US" sz="1000" b="0" i="0" u="none" strike="noStrike" kern="1200" cap="none" spc="0" normalizeH="0" baseline="0" noProof="0">
                          <a:ln>
                            <a:noFill/>
                          </a:ln>
                          <a:solidFill>
                            <a:prstClr val="black"/>
                          </a:solidFill>
                          <a:effectLst/>
                          <a:uLnTx/>
                          <a:uFillTx/>
                          <a:latin typeface="+mn-lt"/>
                          <a:ea typeface="+mn-ea"/>
                          <a:cs typeface="+mn-cs"/>
                        </a:rPr>
                        <a:t>
Wir wünschen Sigrid Bauer von DA CAPO SONNENREISEN aus Ollersdorf im Burgenland viel Spaß mit ihrem neuen Toyota Österreich RAV4 Elegance mit Allrad in der Farbe Perlmuttweiß! 🤗
Tolle geschäfte und abertausende gute Kilometer!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61237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- 2017-07-20 10:54:00</a:t>
                      </a:r>
                      <a:r>
                        <a:rPr kumimoji="0" lang="en-US" sz="1000" b="0" i="0" u="none" strike="noStrike" kern="1200" cap="none" spc="0" normalizeH="0" baseline="0" noProof="0">
                          <a:ln>
                            <a:noFill/>
                          </a:ln>
                          <a:solidFill>
                            <a:prstClr val="black"/>
                          </a:solidFill>
                          <a:effectLst/>
                          <a:uLnTx/>
                          <a:uFillTx/>
                          <a:latin typeface="+mn-lt"/>
                          <a:ea typeface="+mn-ea"/>
                          <a:cs typeface="+mn-cs"/>
                        </a:rPr>
                        <a:t>
Wir wünschen Peter und Margareta Maierhofer aus Pöllau, Steiermark, Austria viel Spaß mit ihrem neuen Toyota Österreich Yaris in der wunderschönen Farbe Super Red! 😃
Wir wünschen viel Glück und abertausende gute Kilometer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73098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- 2017-07-19 13:57:52</a:t>
                      </a:r>
                      <a:r>
                        <a:rPr kumimoji="0" lang="de-DE" sz="1000" b="0" i="0" u="none" strike="noStrike" kern="1200" cap="none" spc="0" normalizeH="0" baseline="0" noProof="0">
                          <a:ln>
                            <a:noFill/>
                          </a:ln>
                          <a:solidFill>
                            <a:prstClr val="black"/>
                          </a:solidFill>
                          <a:effectLst/>
                          <a:uLnTx/>
                          <a:uFillTx/>
                          <a:latin typeface="+mn-lt"/>
                          <a:ea typeface="+mn-ea"/>
                          <a:cs typeface="+mn-cs"/>
                        </a:rPr>
                        <a:t>
Wir wünschen der Familie Faterl aus Althodis, Burgenland, Austria viel Spaß mit ihrem neuen Hyundai ix35 😎
Gute Fahrt und abertausende unfallfreie Kilometer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96482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- 2017-07-18 12:12:28</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86335054"/>
                  </a:ext>
                </a:extLst>
              </a:tr>
            </a:tbl>
          </a:graphicData>
        </a:graphic>
      </p:graphicFrame>
      <p:sp>
        <p:nvSpPr>
          <p:cNvPr id="4" name="Text Placeholder 3">
            <a:extLst>
              <a:ext uri="{FF2B5EF4-FFF2-40B4-BE49-F238E27FC236}">
                <a16:creationId xmlns:a16="http://schemas.microsoft.com/office/drawing/2014/main" id="{DA203234-0EC7-40FF-A14D-7547E79D4F08}"/>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5287753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D0088-E4B6-495D-B953-60776C0020C3}"/>
              </a:ext>
            </a:extLst>
          </p:cNvPr>
          <p:cNvSpPr>
            <a:spLocks noGrp="1"/>
          </p:cNvSpPr>
          <p:nvPr>
            <p:ph type="title"/>
          </p:nvPr>
        </p:nvSpPr>
        <p:spPr/>
        <p:txBody>
          <a:bodyPr/>
          <a:lstStyle/>
          <a:p>
            <a:r>
              <a:rPr lang="en-US"/>
              <a:t>Eigene Beiträge (Postings) + Reactions - 6 of 9</a:t>
            </a:r>
          </a:p>
        </p:txBody>
      </p:sp>
      <p:graphicFrame>
        <p:nvGraphicFramePr>
          <p:cNvPr id="5" name="Table Placeholder 4">
            <a:extLst>
              <a:ext uri="{FF2B5EF4-FFF2-40B4-BE49-F238E27FC236}">
                <a16:creationId xmlns:a16="http://schemas.microsoft.com/office/drawing/2014/main" id="{4146D5AF-1716-4EF2-8DF8-76A36A72F3CF}"/>
              </a:ext>
            </a:extLst>
          </p:cNvPr>
          <p:cNvGraphicFramePr>
            <a:graphicFrameLocks noGrp="1"/>
          </p:cNvGraphicFramePr>
          <p:nvPr>
            <p:ph type="tbl" sz="quarter" idx="13"/>
            <p:extLst>
              <p:ext uri="{D42A27DB-BD31-4B8C-83A1-F6EECF244321}">
                <p14:modId xmlns:p14="http://schemas.microsoft.com/office/powerpoint/2010/main" val="1491436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36122317"/>
                    </a:ext>
                  </a:extLst>
                </a:gridCol>
                <a:gridCol w="822960">
                  <a:extLst>
                    <a:ext uri="{9D8B030D-6E8A-4147-A177-3AD203B41FA5}">
                      <a16:colId xmlns:a16="http://schemas.microsoft.com/office/drawing/2014/main" val="562127258"/>
                    </a:ext>
                  </a:extLst>
                </a:gridCol>
                <a:gridCol w="822960">
                  <a:extLst>
                    <a:ext uri="{9D8B030D-6E8A-4147-A177-3AD203B41FA5}">
                      <a16:colId xmlns:a16="http://schemas.microsoft.com/office/drawing/2014/main" val="815023671"/>
                    </a:ext>
                  </a:extLst>
                </a:gridCol>
                <a:gridCol w="822960">
                  <a:extLst>
                    <a:ext uri="{9D8B030D-6E8A-4147-A177-3AD203B41FA5}">
                      <a16:colId xmlns:a16="http://schemas.microsoft.com/office/drawing/2014/main" val="3181674088"/>
                    </a:ext>
                  </a:extLst>
                </a:gridCol>
                <a:gridCol w="822960">
                  <a:extLst>
                    <a:ext uri="{9D8B030D-6E8A-4147-A177-3AD203B41FA5}">
                      <a16:colId xmlns:a16="http://schemas.microsoft.com/office/drawing/2014/main" val="751581161"/>
                    </a:ext>
                  </a:extLst>
                </a:gridCol>
                <a:gridCol w="822960">
                  <a:extLst>
                    <a:ext uri="{9D8B030D-6E8A-4147-A177-3AD203B41FA5}">
                      <a16:colId xmlns:a16="http://schemas.microsoft.com/office/drawing/2014/main" val="1653522466"/>
                    </a:ext>
                  </a:extLst>
                </a:gridCol>
                <a:gridCol w="822960">
                  <a:extLst>
                    <a:ext uri="{9D8B030D-6E8A-4147-A177-3AD203B41FA5}">
                      <a16:colId xmlns:a16="http://schemas.microsoft.com/office/drawing/2014/main" val="152038342"/>
                    </a:ext>
                  </a:extLst>
                </a:gridCol>
                <a:gridCol w="822960">
                  <a:extLst>
                    <a:ext uri="{9D8B030D-6E8A-4147-A177-3AD203B41FA5}">
                      <a16:colId xmlns:a16="http://schemas.microsoft.com/office/drawing/2014/main" val="787263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826198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- 2017-07-18 11:06:11</a:t>
                      </a:r>
                      <a:r>
                        <a:rPr kumimoji="0" lang="de-DE" sz="1000" b="0" i="0" u="none" strike="noStrike" kern="1200" cap="none" spc="0" normalizeH="0" baseline="0" noProof="0">
                          <a:ln>
                            <a:noFill/>
                          </a:ln>
                          <a:solidFill>
                            <a:prstClr val="black"/>
                          </a:solidFill>
                          <a:effectLst/>
                          <a:uLnTx/>
                          <a:uFillTx/>
                          <a:latin typeface="+mn-lt"/>
                          <a:ea typeface="+mn-ea"/>
                          <a:cs typeface="+mn-cs"/>
                        </a:rPr>
                        <a:t>
Gestern war Welt-Emoji-Tag!
Was sind wohl mit diesen Emojis für Marken gemeint? 😂
1: 🇰🇷🐕🥚
2: 🇯🇵🚙⚡👨‍👩‍👦
3: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11274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- 2017-07-17 10:37:00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Johann Kern, Geschäftsführer vom dynamischen Unternehmen Joke-Systems GmbH aus Güssing, welches in der Branche der Elektrotechnik tätig ist viel Spaß mit seinem neuen Hyundai IONIQ Elektro in der klassichen schönen Farbe Polar White 😁
Das ist neben seinem Hyundai Tucson mit der wunderschönen Folierung das zweite Firmenauto, dass die Firma Joke-Systems GmbH von uns fährt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79667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- 2017-07-16 17:09:00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Otto Schuh aus Jabing viel Freude mit seinem neuen Hyundai i20 Edition 25 in der wunderschönen Farbe Polar White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32384521"/>
                  </a:ext>
                </a:extLst>
              </a:tr>
            </a:tbl>
          </a:graphicData>
        </a:graphic>
      </p:graphicFrame>
      <p:sp>
        <p:nvSpPr>
          <p:cNvPr id="4" name="Text Placeholder 3">
            <a:extLst>
              <a:ext uri="{FF2B5EF4-FFF2-40B4-BE49-F238E27FC236}">
                <a16:creationId xmlns:a16="http://schemas.microsoft.com/office/drawing/2014/main" id="{D84CD092-692F-45F3-B8A3-58D9D0EE2686}"/>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36952777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785E0-25CD-49DE-8A1E-F69D39A99275}"/>
              </a:ext>
            </a:extLst>
          </p:cNvPr>
          <p:cNvSpPr>
            <a:spLocks noGrp="1"/>
          </p:cNvSpPr>
          <p:nvPr>
            <p:ph type="title"/>
          </p:nvPr>
        </p:nvSpPr>
        <p:spPr/>
        <p:txBody>
          <a:bodyPr/>
          <a:lstStyle/>
          <a:p>
            <a:r>
              <a:rPr lang="en-US"/>
              <a:t>Eigene Beiträge (Postings) + Reactions - 7 of 9</a:t>
            </a:r>
          </a:p>
        </p:txBody>
      </p:sp>
      <p:graphicFrame>
        <p:nvGraphicFramePr>
          <p:cNvPr id="5" name="Table Placeholder 4">
            <a:extLst>
              <a:ext uri="{FF2B5EF4-FFF2-40B4-BE49-F238E27FC236}">
                <a16:creationId xmlns:a16="http://schemas.microsoft.com/office/drawing/2014/main" id="{B021D548-6EAD-48D0-9EC1-B7A6484D26F2}"/>
              </a:ext>
            </a:extLst>
          </p:cNvPr>
          <p:cNvGraphicFramePr>
            <a:graphicFrameLocks noGrp="1"/>
          </p:cNvGraphicFramePr>
          <p:nvPr>
            <p:ph type="tbl" sz="quarter" idx="13"/>
            <p:extLst>
              <p:ext uri="{D42A27DB-BD31-4B8C-83A1-F6EECF244321}">
                <p14:modId xmlns:p14="http://schemas.microsoft.com/office/powerpoint/2010/main" val="2869180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11153703"/>
                    </a:ext>
                  </a:extLst>
                </a:gridCol>
                <a:gridCol w="822960">
                  <a:extLst>
                    <a:ext uri="{9D8B030D-6E8A-4147-A177-3AD203B41FA5}">
                      <a16:colId xmlns:a16="http://schemas.microsoft.com/office/drawing/2014/main" val="1131600322"/>
                    </a:ext>
                  </a:extLst>
                </a:gridCol>
                <a:gridCol w="822960">
                  <a:extLst>
                    <a:ext uri="{9D8B030D-6E8A-4147-A177-3AD203B41FA5}">
                      <a16:colId xmlns:a16="http://schemas.microsoft.com/office/drawing/2014/main" val="1691389727"/>
                    </a:ext>
                  </a:extLst>
                </a:gridCol>
                <a:gridCol w="822960">
                  <a:extLst>
                    <a:ext uri="{9D8B030D-6E8A-4147-A177-3AD203B41FA5}">
                      <a16:colId xmlns:a16="http://schemas.microsoft.com/office/drawing/2014/main" val="1437715020"/>
                    </a:ext>
                  </a:extLst>
                </a:gridCol>
                <a:gridCol w="822960">
                  <a:extLst>
                    <a:ext uri="{9D8B030D-6E8A-4147-A177-3AD203B41FA5}">
                      <a16:colId xmlns:a16="http://schemas.microsoft.com/office/drawing/2014/main" val="2192922"/>
                    </a:ext>
                  </a:extLst>
                </a:gridCol>
                <a:gridCol w="822960">
                  <a:extLst>
                    <a:ext uri="{9D8B030D-6E8A-4147-A177-3AD203B41FA5}">
                      <a16:colId xmlns:a16="http://schemas.microsoft.com/office/drawing/2014/main" val="194518588"/>
                    </a:ext>
                  </a:extLst>
                </a:gridCol>
                <a:gridCol w="822960">
                  <a:extLst>
                    <a:ext uri="{9D8B030D-6E8A-4147-A177-3AD203B41FA5}">
                      <a16:colId xmlns:a16="http://schemas.microsoft.com/office/drawing/2014/main" val="25372261"/>
                    </a:ext>
                  </a:extLst>
                </a:gridCol>
                <a:gridCol w="822960">
                  <a:extLst>
                    <a:ext uri="{9D8B030D-6E8A-4147-A177-3AD203B41FA5}">
                      <a16:colId xmlns:a16="http://schemas.microsoft.com/office/drawing/2014/main" val="2951033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601959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- 2017-07-16 08:41:00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Franziska Hauer und Wilfried Hentschel viel Spaß mit ihrem neuen Hyundai Tucson in der wunderschönen Farbe White Sand 😎
Habt viele tolle Erlebnisse und fahrt vorsichtig!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41625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- 2017-07-15 17:06:00</a:t>
                      </a:r>
                      <a:r>
                        <a:rPr kumimoji="0" lang="en-US" sz="1000" b="0" i="0" u="none" strike="noStrike" kern="1200" cap="none" spc="0" normalizeH="0" baseline="0" noProof="0">
                          <a:ln>
                            <a:noFill/>
                          </a:ln>
                          <a:solidFill>
                            <a:prstClr val="black"/>
                          </a:solidFill>
                          <a:effectLst/>
                          <a:uLnTx/>
                          <a:uFillTx/>
                          <a:latin typeface="+mn-lt"/>
                          <a:ea typeface="+mn-ea"/>
                          <a:cs typeface="+mn-cs"/>
                        </a:rPr>
                        <a:t>
Hr. Ing. Thomas Tölg von der Global-Sportservice GmbH übernahm heute seinen neuen Hyundai Tucson DCT Edition 25 in der schönen Farbe Polar White! 🤗
Wir wünschen viel Freude am Fahren und abertausende gute Kilometer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66784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- 2017-07-15 08:33:00</a:t>
                      </a:r>
                      <a:r>
                        <a:rPr kumimoji="0" lang="en-US" sz="1000" b="0" i="0" u="none" strike="noStrike" kern="1200" cap="none" spc="0" normalizeH="0" baseline="0" noProof="0">
                          <a:ln>
                            <a:noFill/>
                          </a:ln>
                          <a:solidFill>
                            <a:prstClr val="black"/>
                          </a:solidFill>
                          <a:effectLst/>
                          <a:uLnTx/>
                          <a:uFillTx/>
                          <a:latin typeface="+mn-lt"/>
                          <a:ea typeface="+mn-ea"/>
                          <a:cs typeface="+mn-cs"/>
                        </a:rPr>
                        <a:t>
Wir wünschen Hrn. Ing. Hans Nüsslein von der Firma DIWAHN Arichtekten ZT viel Spaß mit seinem neuen Hyundai IONIQ Elektro in der wunderschönen Farbe Aurora Silver! 🤣
Fahr vorsichtig und hab viele tolle Kundenbesuche mit dem IONIQ Elektro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86122612"/>
                  </a:ext>
                </a:extLst>
              </a:tr>
            </a:tbl>
          </a:graphicData>
        </a:graphic>
      </p:graphicFrame>
      <p:sp>
        <p:nvSpPr>
          <p:cNvPr id="4" name="Text Placeholder 3">
            <a:extLst>
              <a:ext uri="{FF2B5EF4-FFF2-40B4-BE49-F238E27FC236}">
                <a16:creationId xmlns:a16="http://schemas.microsoft.com/office/drawing/2014/main" id="{C98DEADA-0F96-4A62-8948-9334720B67EE}"/>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11620755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B20E0-0F63-4A21-8E41-03C6C3FDD4F0}"/>
              </a:ext>
            </a:extLst>
          </p:cNvPr>
          <p:cNvSpPr>
            <a:spLocks noGrp="1"/>
          </p:cNvSpPr>
          <p:nvPr>
            <p:ph type="title"/>
          </p:nvPr>
        </p:nvSpPr>
        <p:spPr/>
        <p:txBody>
          <a:bodyPr/>
          <a:lstStyle/>
          <a:p>
            <a:r>
              <a:rPr lang="en-US"/>
              <a:t>Eigene Beiträge (Postings) + Reactions - 8 of 9</a:t>
            </a:r>
          </a:p>
        </p:txBody>
      </p:sp>
      <p:graphicFrame>
        <p:nvGraphicFramePr>
          <p:cNvPr id="5" name="Table Placeholder 4">
            <a:extLst>
              <a:ext uri="{FF2B5EF4-FFF2-40B4-BE49-F238E27FC236}">
                <a16:creationId xmlns:a16="http://schemas.microsoft.com/office/drawing/2014/main" id="{8A6F253F-3503-40C5-BE3D-DBB5842278AA}"/>
              </a:ext>
            </a:extLst>
          </p:cNvPr>
          <p:cNvGraphicFramePr>
            <a:graphicFrameLocks noGrp="1"/>
          </p:cNvGraphicFramePr>
          <p:nvPr>
            <p:ph type="tbl" sz="quarter" idx="13"/>
            <p:extLst>
              <p:ext uri="{D42A27DB-BD31-4B8C-83A1-F6EECF244321}">
                <p14:modId xmlns:p14="http://schemas.microsoft.com/office/powerpoint/2010/main" val="1322895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32546510"/>
                    </a:ext>
                  </a:extLst>
                </a:gridCol>
                <a:gridCol w="822960">
                  <a:extLst>
                    <a:ext uri="{9D8B030D-6E8A-4147-A177-3AD203B41FA5}">
                      <a16:colId xmlns:a16="http://schemas.microsoft.com/office/drawing/2014/main" val="1480898409"/>
                    </a:ext>
                  </a:extLst>
                </a:gridCol>
                <a:gridCol w="822960">
                  <a:extLst>
                    <a:ext uri="{9D8B030D-6E8A-4147-A177-3AD203B41FA5}">
                      <a16:colId xmlns:a16="http://schemas.microsoft.com/office/drawing/2014/main" val="1424759624"/>
                    </a:ext>
                  </a:extLst>
                </a:gridCol>
                <a:gridCol w="822960">
                  <a:extLst>
                    <a:ext uri="{9D8B030D-6E8A-4147-A177-3AD203B41FA5}">
                      <a16:colId xmlns:a16="http://schemas.microsoft.com/office/drawing/2014/main" val="1426555536"/>
                    </a:ext>
                  </a:extLst>
                </a:gridCol>
                <a:gridCol w="822960">
                  <a:extLst>
                    <a:ext uri="{9D8B030D-6E8A-4147-A177-3AD203B41FA5}">
                      <a16:colId xmlns:a16="http://schemas.microsoft.com/office/drawing/2014/main" val="3510853334"/>
                    </a:ext>
                  </a:extLst>
                </a:gridCol>
                <a:gridCol w="822960">
                  <a:extLst>
                    <a:ext uri="{9D8B030D-6E8A-4147-A177-3AD203B41FA5}">
                      <a16:colId xmlns:a16="http://schemas.microsoft.com/office/drawing/2014/main" val="2297121339"/>
                    </a:ext>
                  </a:extLst>
                </a:gridCol>
                <a:gridCol w="822960">
                  <a:extLst>
                    <a:ext uri="{9D8B030D-6E8A-4147-A177-3AD203B41FA5}">
                      <a16:colId xmlns:a16="http://schemas.microsoft.com/office/drawing/2014/main" val="3553208672"/>
                    </a:ext>
                  </a:extLst>
                </a:gridCol>
                <a:gridCol w="822960">
                  <a:extLst>
                    <a:ext uri="{9D8B030D-6E8A-4147-A177-3AD203B41FA5}">
                      <a16:colId xmlns:a16="http://schemas.microsoft.com/office/drawing/2014/main" val="23410175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272054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- 2017-07-14 17:22:00</a:t>
                      </a:r>
                      <a:r>
                        <a:rPr kumimoji="0" lang="de-DE" sz="1000" b="0" i="0" u="none" strike="noStrike" kern="1200" cap="none" spc="0" normalizeH="0" baseline="0" noProof="0">
                          <a:ln>
                            <a:noFill/>
                          </a:ln>
                          <a:solidFill>
                            <a:prstClr val="black"/>
                          </a:solidFill>
                          <a:effectLst/>
                          <a:uLnTx/>
                          <a:uFillTx/>
                          <a:latin typeface="+mn-lt"/>
                          <a:ea typeface="+mn-ea"/>
                          <a:cs typeface="+mn-cs"/>
                        </a:rPr>
                        <a:t>
Woow, endlich gibts es ihn: den neuen Hyundai i30 N! 😎😎😍
Hyundais erstes Hochleistungsmodell – künftig wird es auch von anderen Baureihen N-Versionen geben – basiert auf der dritten Generation des i30, die Anfang des Jahres in den Handel kam und mittlerweile um eine Kombiversion erweitert wurde. Im Gegensatz zu den zivilen Brüdern ist der i30 N aber voll auf Fahrspaß getrimmt. So bringt es der 2,0-Liter-Turbobenziner auf 250 PS (Golf GTI Performance: 245 PS). Mit dem optionalen Performance-Paket sind es sogar 275 PS. Das maximale Drehmoment beträgt 353 Newtonmeter. So gerüstet, beschleunigt das Triebwerk den kompakten Hyundai auf bis zu 250 km/h. Der Sprint aus dem Stand auf Tempo 100 ist dank Launch Control innerhalb von 6,4, in der Performance-Variante nach 6,1 Sekunden erledigt. Der 2.0 T-GDI-Motor ist gekoppelt mit einem eigens entwickelten Sechsganggetriebe mit kurzen Schaltwegen. Ein Doppelkupplungsgetriebe oder eine Automatik gibt es nicht. Für Verfechter des puren Fahrsp...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38793786"/>
                  </a:ext>
                </a:extLst>
              </a:tr>
            </a:tbl>
          </a:graphicData>
        </a:graphic>
      </p:graphicFrame>
      <p:sp>
        <p:nvSpPr>
          <p:cNvPr id="4" name="Text Placeholder 3">
            <a:extLst>
              <a:ext uri="{FF2B5EF4-FFF2-40B4-BE49-F238E27FC236}">
                <a16:creationId xmlns:a16="http://schemas.microsoft.com/office/drawing/2014/main" id="{92AD6AA2-F06B-48A3-97AF-A309F2108A9A}"/>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16684946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C29A9-C1CA-4AD9-9249-1AC52CF0A4A5}"/>
              </a:ext>
            </a:extLst>
          </p:cNvPr>
          <p:cNvSpPr>
            <a:spLocks noGrp="1"/>
          </p:cNvSpPr>
          <p:nvPr>
            <p:ph type="title"/>
          </p:nvPr>
        </p:nvSpPr>
        <p:spPr/>
        <p:txBody>
          <a:bodyPr/>
          <a:lstStyle/>
          <a:p>
            <a:r>
              <a:rPr lang="en-US"/>
              <a:t>Eigene Beiträge (Postings) + Reactions - 9 of 9</a:t>
            </a:r>
          </a:p>
        </p:txBody>
      </p:sp>
      <p:graphicFrame>
        <p:nvGraphicFramePr>
          <p:cNvPr id="5" name="Table Placeholder 4">
            <a:extLst>
              <a:ext uri="{FF2B5EF4-FFF2-40B4-BE49-F238E27FC236}">
                <a16:creationId xmlns:a16="http://schemas.microsoft.com/office/drawing/2014/main" id="{3CE0EA5B-1E9D-4171-8EF1-1D682D33FAF5}"/>
              </a:ext>
            </a:extLst>
          </p:cNvPr>
          <p:cNvGraphicFramePr>
            <a:graphicFrameLocks noGrp="1"/>
          </p:cNvGraphicFramePr>
          <p:nvPr>
            <p:ph type="tbl" sz="quarter" idx="13"/>
            <p:extLst>
              <p:ext uri="{D42A27DB-BD31-4B8C-83A1-F6EECF244321}">
                <p14:modId xmlns:p14="http://schemas.microsoft.com/office/powerpoint/2010/main" val="1266829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78352054"/>
                    </a:ext>
                  </a:extLst>
                </a:gridCol>
                <a:gridCol w="822960">
                  <a:extLst>
                    <a:ext uri="{9D8B030D-6E8A-4147-A177-3AD203B41FA5}">
                      <a16:colId xmlns:a16="http://schemas.microsoft.com/office/drawing/2014/main" val="4255994303"/>
                    </a:ext>
                  </a:extLst>
                </a:gridCol>
                <a:gridCol w="822960">
                  <a:extLst>
                    <a:ext uri="{9D8B030D-6E8A-4147-A177-3AD203B41FA5}">
                      <a16:colId xmlns:a16="http://schemas.microsoft.com/office/drawing/2014/main" val="2286208082"/>
                    </a:ext>
                  </a:extLst>
                </a:gridCol>
                <a:gridCol w="822960">
                  <a:extLst>
                    <a:ext uri="{9D8B030D-6E8A-4147-A177-3AD203B41FA5}">
                      <a16:colId xmlns:a16="http://schemas.microsoft.com/office/drawing/2014/main" val="4080675016"/>
                    </a:ext>
                  </a:extLst>
                </a:gridCol>
                <a:gridCol w="822960">
                  <a:extLst>
                    <a:ext uri="{9D8B030D-6E8A-4147-A177-3AD203B41FA5}">
                      <a16:colId xmlns:a16="http://schemas.microsoft.com/office/drawing/2014/main" val="2457122590"/>
                    </a:ext>
                  </a:extLst>
                </a:gridCol>
                <a:gridCol w="822960">
                  <a:extLst>
                    <a:ext uri="{9D8B030D-6E8A-4147-A177-3AD203B41FA5}">
                      <a16:colId xmlns:a16="http://schemas.microsoft.com/office/drawing/2014/main" val="2810479552"/>
                    </a:ext>
                  </a:extLst>
                </a:gridCol>
                <a:gridCol w="822960">
                  <a:extLst>
                    <a:ext uri="{9D8B030D-6E8A-4147-A177-3AD203B41FA5}">
                      <a16:colId xmlns:a16="http://schemas.microsoft.com/office/drawing/2014/main" val="3613899563"/>
                    </a:ext>
                  </a:extLst>
                </a:gridCol>
                <a:gridCol w="822960">
                  <a:extLst>
                    <a:ext uri="{9D8B030D-6E8A-4147-A177-3AD203B41FA5}">
                      <a16:colId xmlns:a16="http://schemas.microsoft.com/office/drawing/2014/main" val="3930255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615730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- 2017-07-14 10:40:00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Nico Hornbacher aus Oberwart viel Spaß und allzeit gute Fahrt mit seinem neuen Hyundai i20 in der wunderschönen Farbe Polar White. 😎😅
Fahr vorsichtig und abertausende gute Kilometer!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06995104"/>
                  </a:ext>
                </a:extLst>
              </a:tr>
            </a:tbl>
          </a:graphicData>
        </a:graphic>
      </p:graphicFrame>
      <p:sp>
        <p:nvSpPr>
          <p:cNvPr id="4" name="Text Placeholder 3">
            <a:extLst>
              <a:ext uri="{FF2B5EF4-FFF2-40B4-BE49-F238E27FC236}">
                <a16:creationId xmlns:a16="http://schemas.microsoft.com/office/drawing/2014/main" id="{1790A693-EF42-4737-831F-406CEBE08BE7}"/>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2235307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73D07-748E-4AAB-9813-1DDA87C770E7}"/>
              </a:ext>
            </a:extLst>
          </p:cNvPr>
          <p:cNvSpPr>
            <a:spLocks noGrp="1"/>
          </p:cNvSpPr>
          <p:nvPr>
            <p:ph type="title"/>
          </p:nvPr>
        </p:nvSpPr>
        <p:spPr/>
        <p:txBody>
          <a:bodyPr/>
          <a:lstStyle/>
          <a:p>
            <a:r>
              <a:rPr lang="en-US"/>
              <a:t>Postings/Wochentag</a:t>
            </a:r>
          </a:p>
        </p:txBody>
      </p:sp>
      <p:graphicFrame>
        <p:nvGraphicFramePr>
          <p:cNvPr id="6" name="Chart Placeholder 5">
            <a:extLst>
              <a:ext uri="{FF2B5EF4-FFF2-40B4-BE49-F238E27FC236}">
                <a16:creationId xmlns:a16="http://schemas.microsoft.com/office/drawing/2014/main" id="{3C3FB301-45EC-40DA-81A7-205498745D16}"/>
              </a:ext>
            </a:extLst>
          </p:cNvPr>
          <p:cNvGraphicFramePr>
            <a:graphicFrameLocks noGrp="1"/>
          </p:cNvGraphicFramePr>
          <p:nvPr>
            <p:ph type="chart" sz="quarter" idx="13"/>
            <p:extLst>
              <p:ext uri="{D42A27DB-BD31-4B8C-83A1-F6EECF244321}">
                <p14:modId xmlns:p14="http://schemas.microsoft.com/office/powerpoint/2010/main" val="40464011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CD3028-8182-4A4E-93AE-D288CDE2C3C6}"/>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59BC64F0-1A97-4B57-9E25-266CB284B7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20972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93156-8558-47DC-9786-75799DC1BA93}"/>
              </a:ext>
            </a:extLst>
          </p:cNvPr>
          <p:cNvSpPr>
            <a:spLocks noGrp="1"/>
          </p:cNvSpPr>
          <p:nvPr>
            <p:ph type="title"/>
          </p:nvPr>
        </p:nvSpPr>
        <p:spPr/>
        <p:txBody>
          <a:bodyPr/>
          <a:lstStyle/>
          <a:p>
            <a:r>
              <a:rPr lang="en-US"/>
              <a:t>Interaktionsrate</a:t>
            </a:r>
          </a:p>
        </p:txBody>
      </p:sp>
      <p:graphicFrame>
        <p:nvGraphicFramePr>
          <p:cNvPr id="6" name="Chart Placeholder 5">
            <a:extLst>
              <a:ext uri="{FF2B5EF4-FFF2-40B4-BE49-F238E27FC236}">
                <a16:creationId xmlns:a16="http://schemas.microsoft.com/office/drawing/2014/main" id="{84C06404-0318-450A-A487-13BD32804AF1}"/>
              </a:ext>
            </a:extLst>
          </p:cNvPr>
          <p:cNvGraphicFramePr>
            <a:graphicFrameLocks noGrp="1"/>
          </p:cNvGraphicFramePr>
          <p:nvPr>
            <p:ph type="chart" sz="quarter" idx="13"/>
            <p:extLst>
              <p:ext uri="{D42A27DB-BD31-4B8C-83A1-F6EECF244321}">
                <p14:modId xmlns:p14="http://schemas.microsoft.com/office/powerpoint/2010/main" val="7433292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E0B628-7883-457F-9AE6-51073B93CF58}"/>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10B5FCD6-5A2E-4BBE-ABC0-CC83C1F8D5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09031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5DEEC-B7D3-410C-A0B1-2FD406FCCFBF}"/>
              </a:ext>
            </a:extLst>
          </p:cNvPr>
          <p:cNvSpPr>
            <a:spLocks noGrp="1"/>
          </p:cNvSpPr>
          <p:nvPr>
            <p:ph type="title"/>
          </p:nvPr>
        </p:nvSpPr>
        <p:spPr/>
        <p:txBody>
          <a:bodyPr/>
          <a:lstStyle/>
          <a:p>
            <a:r>
              <a:rPr lang="en-US"/>
              <a:t>Postingtypen (Verteilung)</a:t>
            </a:r>
          </a:p>
        </p:txBody>
      </p:sp>
      <p:graphicFrame>
        <p:nvGraphicFramePr>
          <p:cNvPr id="6" name="Chart Placeholder 5">
            <a:extLst>
              <a:ext uri="{FF2B5EF4-FFF2-40B4-BE49-F238E27FC236}">
                <a16:creationId xmlns:a16="http://schemas.microsoft.com/office/drawing/2014/main" id="{24F0F315-0005-4A64-B5CB-C2E6499DCA64}"/>
              </a:ext>
            </a:extLst>
          </p:cNvPr>
          <p:cNvGraphicFramePr>
            <a:graphicFrameLocks noGrp="1"/>
          </p:cNvGraphicFramePr>
          <p:nvPr>
            <p:ph type="chart" sz="quarter" idx="13"/>
            <p:extLst>
              <p:ext uri="{D42A27DB-BD31-4B8C-83A1-F6EECF244321}">
                <p14:modId xmlns:p14="http://schemas.microsoft.com/office/powerpoint/2010/main" val="3078666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361261-5BEF-4423-BD20-E211D56E82FA}"/>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ABA4C2C3-6127-4C7D-8F6A-B030F55E0E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44691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3620D-699D-4A21-981F-8A293A63EFD1}"/>
              </a:ext>
            </a:extLst>
          </p:cNvPr>
          <p:cNvSpPr>
            <a:spLocks noGrp="1"/>
          </p:cNvSpPr>
          <p:nvPr>
            <p:ph type="title"/>
          </p:nvPr>
        </p:nvSpPr>
        <p:spPr/>
        <p:txBody>
          <a:bodyPr/>
          <a:lstStyle/>
          <a:p>
            <a:r>
              <a:rPr lang="en-US"/>
              <a:t>Interaktionsrate/Postingtyp</a:t>
            </a:r>
          </a:p>
        </p:txBody>
      </p:sp>
      <p:graphicFrame>
        <p:nvGraphicFramePr>
          <p:cNvPr id="6" name="Chart Placeholder 5">
            <a:extLst>
              <a:ext uri="{FF2B5EF4-FFF2-40B4-BE49-F238E27FC236}">
                <a16:creationId xmlns:a16="http://schemas.microsoft.com/office/drawing/2014/main" id="{57B5F7FC-06FA-403F-AA6C-0F6402AE76DA}"/>
              </a:ext>
            </a:extLst>
          </p:cNvPr>
          <p:cNvGraphicFramePr>
            <a:graphicFrameLocks noGrp="1"/>
          </p:cNvGraphicFramePr>
          <p:nvPr>
            <p:ph type="chart" sz="quarter" idx="13"/>
            <p:extLst>
              <p:ext uri="{D42A27DB-BD31-4B8C-83A1-F6EECF244321}">
                <p14:modId xmlns:p14="http://schemas.microsoft.com/office/powerpoint/2010/main" val="8120459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470219-DCF4-4230-BA82-E289E97E5F9D}"/>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FF20EFCC-BF49-46AF-B583-3304667CBB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41814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A8249-FD4E-4191-B195-90AF83F0DBA7}"/>
              </a:ext>
            </a:extLst>
          </p:cNvPr>
          <p:cNvSpPr>
            <a:spLocks noGrp="1"/>
          </p:cNvSpPr>
          <p:nvPr>
            <p:ph type="title"/>
          </p:nvPr>
        </p:nvSpPr>
        <p:spPr/>
        <p:txBody>
          <a:bodyPr/>
          <a:lstStyle/>
          <a:p>
            <a:r>
              <a:rPr lang="en-US"/>
              <a:t>Antwortzeit</a:t>
            </a:r>
          </a:p>
        </p:txBody>
      </p:sp>
      <p:graphicFrame>
        <p:nvGraphicFramePr>
          <p:cNvPr id="6" name="Chart Placeholder 5">
            <a:extLst>
              <a:ext uri="{FF2B5EF4-FFF2-40B4-BE49-F238E27FC236}">
                <a16:creationId xmlns:a16="http://schemas.microsoft.com/office/drawing/2014/main" id="{A7B0B142-2DBC-45EA-80E4-25FD069E0587}"/>
              </a:ext>
            </a:extLst>
          </p:cNvPr>
          <p:cNvGraphicFramePr>
            <a:graphicFrameLocks noGrp="1"/>
          </p:cNvGraphicFramePr>
          <p:nvPr>
            <p:ph type="chart" sz="quarter" idx="13"/>
            <p:extLst>
              <p:ext uri="{D42A27DB-BD31-4B8C-83A1-F6EECF244321}">
                <p14:modId xmlns:p14="http://schemas.microsoft.com/office/powerpoint/2010/main" val="12480709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EDD875-A94A-46B9-AAEF-A660B67C60EF}"/>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34029E8B-7A43-40B6-8C85-D705AE1B5C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95507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718B2-690F-4E19-A5B3-DD0E4D8A9790}"/>
              </a:ext>
            </a:extLst>
          </p:cNvPr>
          <p:cNvSpPr>
            <a:spLocks noGrp="1"/>
          </p:cNvSpPr>
          <p:nvPr>
            <p:ph type="title"/>
          </p:nvPr>
        </p:nvSpPr>
        <p:spPr/>
        <p:txBody>
          <a:bodyPr/>
          <a:lstStyle/>
          <a:p>
            <a:r>
              <a:rPr lang="en-US"/>
              <a:t>Wichtige Influencer - 1 of 2</a:t>
            </a:r>
          </a:p>
        </p:txBody>
      </p:sp>
      <p:graphicFrame>
        <p:nvGraphicFramePr>
          <p:cNvPr id="5" name="Table Placeholder 4">
            <a:extLst>
              <a:ext uri="{FF2B5EF4-FFF2-40B4-BE49-F238E27FC236}">
                <a16:creationId xmlns:a16="http://schemas.microsoft.com/office/drawing/2014/main" id="{12C6A1B2-42A3-46F4-B287-5A5E3CEA095A}"/>
              </a:ext>
            </a:extLst>
          </p:cNvPr>
          <p:cNvGraphicFramePr>
            <a:graphicFrameLocks noGrp="1"/>
          </p:cNvGraphicFramePr>
          <p:nvPr>
            <p:ph type="tbl" sz="quarter" idx="13"/>
            <p:extLst>
              <p:ext uri="{D42A27DB-BD31-4B8C-83A1-F6EECF244321}">
                <p14:modId xmlns:p14="http://schemas.microsoft.com/office/powerpoint/2010/main" val="4150965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22914678"/>
                    </a:ext>
                  </a:extLst>
                </a:gridCol>
                <a:gridCol w="2468880">
                  <a:extLst>
                    <a:ext uri="{9D8B030D-6E8A-4147-A177-3AD203B41FA5}">
                      <a16:colId xmlns:a16="http://schemas.microsoft.com/office/drawing/2014/main" val="3508407703"/>
                    </a:ext>
                  </a:extLst>
                </a:gridCol>
                <a:gridCol w="822960">
                  <a:extLst>
                    <a:ext uri="{9D8B030D-6E8A-4147-A177-3AD203B41FA5}">
                      <a16:colId xmlns:a16="http://schemas.microsoft.com/office/drawing/2014/main" val="2451988448"/>
                    </a:ext>
                  </a:extLst>
                </a:gridCol>
                <a:gridCol w="822960">
                  <a:extLst>
                    <a:ext uri="{9D8B030D-6E8A-4147-A177-3AD203B41FA5}">
                      <a16:colId xmlns:a16="http://schemas.microsoft.com/office/drawing/2014/main" val="3660032516"/>
                    </a:ext>
                  </a:extLst>
                </a:gridCol>
                <a:gridCol w="822960">
                  <a:extLst>
                    <a:ext uri="{9D8B030D-6E8A-4147-A177-3AD203B41FA5}">
                      <a16:colId xmlns:a16="http://schemas.microsoft.com/office/drawing/2014/main" val="462929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823257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Flakron Gashi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083327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Marco Dinauer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19266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Frauke Barkemeyer-Thaqi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034347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Wolfgang Gschaider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409322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Adnan Blakaj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588200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Josef Klepits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003722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Lukas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563213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Mario Vidovic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151155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Patrick Pölzl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319013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Brigitte Schmaranzer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865212744"/>
                  </a:ext>
                </a:extLst>
              </a:tr>
            </a:tbl>
          </a:graphicData>
        </a:graphic>
      </p:graphicFrame>
      <p:sp>
        <p:nvSpPr>
          <p:cNvPr id="4" name="Text Placeholder 3">
            <a:extLst>
              <a:ext uri="{FF2B5EF4-FFF2-40B4-BE49-F238E27FC236}">
                <a16:creationId xmlns:a16="http://schemas.microsoft.com/office/drawing/2014/main" id="{5219B273-FA45-45D6-83F8-4213C5A28120}"/>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11621317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10F9D-48D9-4919-BA63-C7E5B823F368}"/>
              </a:ext>
            </a:extLst>
          </p:cNvPr>
          <p:cNvSpPr>
            <a:spLocks noGrp="1"/>
          </p:cNvSpPr>
          <p:nvPr>
            <p:ph type="title"/>
          </p:nvPr>
        </p:nvSpPr>
        <p:spPr/>
        <p:txBody>
          <a:bodyPr/>
          <a:lstStyle/>
          <a:p>
            <a:r>
              <a:rPr lang="en-US"/>
              <a:t>Wichtige Influencer - 2 of 2</a:t>
            </a:r>
          </a:p>
        </p:txBody>
      </p:sp>
      <p:graphicFrame>
        <p:nvGraphicFramePr>
          <p:cNvPr id="5" name="Table Placeholder 4">
            <a:extLst>
              <a:ext uri="{FF2B5EF4-FFF2-40B4-BE49-F238E27FC236}">
                <a16:creationId xmlns:a16="http://schemas.microsoft.com/office/drawing/2014/main" id="{5E036C77-E0AC-4823-B7B5-04DDA071F90F}"/>
              </a:ext>
            </a:extLst>
          </p:cNvPr>
          <p:cNvGraphicFramePr>
            <a:graphicFrameLocks noGrp="1"/>
          </p:cNvGraphicFramePr>
          <p:nvPr>
            <p:ph type="tbl" sz="quarter" idx="13"/>
            <p:extLst>
              <p:ext uri="{D42A27DB-BD31-4B8C-83A1-F6EECF244321}">
                <p14:modId xmlns:p14="http://schemas.microsoft.com/office/powerpoint/2010/main" val="2070484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64137807"/>
                    </a:ext>
                  </a:extLst>
                </a:gridCol>
                <a:gridCol w="2468880">
                  <a:extLst>
                    <a:ext uri="{9D8B030D-6E8A-4147-A177-3AD203B41FA5}">
                      <a16:colId xmlns:a16="http://schemas.microsoft.com/office/drawing/2014/main" val="1579002259"/>
                    </a:ext>
                  </a:extLst>
                </a:gridCol>
                <a:gridCol w="822960">
                  <a:extLst>
                    <a:ext uri="{9D8B030D-6E8A-4147-A177-3AD203B41FA5}">
                      <a16:colId xmlns:a16="http://schemas.microsoft.com/office/drawing/2014/main" val="1606075293"/>
                    </a:ext>
                  </a:extLst>
                </a:gridCol>
                <a:gridCol w="822960">
                  <a:extLst>
                    <a:ext uri="{9D8B030D-6E8A-4147-A177-3AD203B41FA5}">
                      <a16:colId xmlns:a16="http://schemas.microsoft.com/office/drawing/2014/main" val="4200089809"/>
                    </a:ext>
                  </a:extLst>
                </a:gridCol>
                <a:gridCol w="822960">
                  <a:extLst>
                    <a:ext uri="{9D8B030D-6E8A-4147-A177-3AD203B41FA5}">
                      <a16:colId xmlns:a16="http://schemas.microsoft.com/office/drawing/2014/main" val="2319010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213418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Michael Luipersbeck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994749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Helmut Polzer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056790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Ingrid Bresnig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869805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Zeljko Kaurinovic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750928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Gilbert Dimbokovits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741386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Christian Scherbichler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508575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Gerald Patutsch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809854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Gerald Ringbauer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899980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Wolfgang Hadek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108153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 Sam 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621852342"/>
                  </a:ext>
                </a:extLst>
              </a:tr>
            </a:tbl>
          </a:graphicData>
        </a:graphic>
      </p:graphicFrame>
      <p:sp>
        <p:nvSpPr>
          <p:cNvPr id="4" name="Text Placeholder 3">
            <a:extLst>
              <a:ext uri="{FF2B5EF4-FFF2-40B4-BE49-F238E27FC236}">
                <a16:creationId xmlns:a16="http://schemas.microsoft.com/office/drawing/2014/main" id="{8B081449-B89C-4E15-B98E-AFD35678CCB2}"/>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12683963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732E9-D9F4-4218-BC8E-77F905FF099E}"/>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DB4D8227-3EE1-4D1D-BB54-B50DE912877A}"/>
              </a:ext>
            </a:extLst>
          </p:cNvPr>
          <p:cNvGraphicFramePr>
            <a:graphicFrameLocks noGrp="1"/>
          </p:cNvGraphicFramePr>
          <p:nvPr>
            <p:ph type="chart" sz="quarter" idx="13"/>
            <p:extLst>
              <p:ext uri="{D42A27DB-BD31-4B8C-83A1-F6EECF244321}">
                <p14:modId xmlns:p14="http://schemas.microsoft.com/office/powerpoint/2010/main" val="1834944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C4F170-1C59-440F-877A-09F278B9598F}"/>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7FCC3DC7-EFE6-43D3-9F2C-3ACF2F91E7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18482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A97A5-0D5F-4E31-8D9B-9B69D13DD8B1}"/>
              </a:ext>
            </a:extLst>
          </p:cNvPr>
          <p:cNvSpPr>
            <a:spLocks noGrp="1"/>
          </p:cNvSpPr>
          <p:nvPr>
            <p:ph type="title"/>
          </p:nvPr>
        </p:nvSpPr>
        <p:spPr/>
        <p:txBody>
          <a:bodyPr/>
          <a:lstStyle/>
          <a:p>
            <a:r>
              <a:rPr lang="en-US"/>
              <a:t>Fan Demographie</a:t>
            </a:r>
          </a:p>
        </p:txBody>
      </p:sp>
      <p:graphicFrame>
        <p:nvGraphicFramePr>
          <p:cNvPr id="6" name="Chart Placeholder 5">
            <a:extLst>
              <a:ext uri="{FF2B5EF4-FFF2-40B4-BE49-F238E27FC236}">
                <a16:creationId xmlns:a16="http://schemas.microsoft.com/office/drawing/2014/main" id="{B1C284E2-6FDB-4FA8-99CF-760E1D545962}"/>
              </a:ext>
            </a:extLst>
          </p:cNvPr>
          <p:cNvGraphicFramePr>
            <a:graphicFrameLocks noGrp="1"/>
          </p:cNvGraphicFramePr>
          <p:nvPr>
            <p:ph type="chart" sz="quarter" idx="13"/>
            <p:extLst>
              <p:ext uri="{D42A27DB-BD31-4B8C-83A1-F6EECF244321}">
                <p14:modId xmlns:p14="http://schemas.microsoft.com/office/powerpoint/2010/main" val="25453742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A75114-9996-4E1D-938D-4CC8F573AD57}"/>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68020DD7-5E8B-47F9-A3BB-431BA30BC1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3034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84EC5-1418-4699-A0F0-C25B164047AE}"/>
              </a:ext>
            </a:extLst>
          </p:cNvPr>
          <p:cNvSpPr>
            <a:spLocks noGrp="1"/>
          </p:cNvSpPr>
          <p:nvPr>
            <p:ph type="title"/>
          </p:nvPr>
        </p:nvSpPr>
        <p:spPr/>
        <p:txBody>
          <a:bodyPr/>
          <a:lstStyle/>
          <a:p>
            <a:r>
              <a:rPr lang="en-US"/>
              <a:t>Impressionen</a:t>
            </a:r>
          </a:p>
        </p:txBody>
      </p:sp>
      <p:graphicFrame>
        <p:nvGraphicFramePr>
          <p:cNvPr id="6" name="Chart Placeholder 5">
            <a:extLst>
              <a:ext uri="{FF2B5EF4-FFF2-40B4-BE49-F238E27FC236}">
                <a16:creationId xmlns:a16="http://schemas.microsoft.com/office/drawing/2014/main" id="{79D46F6D-9F86-4371-86AF-37C9A9A93D23}"/>
              </a:ext>
            </a:extLst>
          </p:cNvPr>
          <p:cNvGraphicFramePr>
            <a:graphicFrameLocks noGrp="1"/>
          </p:cNvGraphicFramePr>
          <p:nvPr>
            <p:ph type="chart" sz="quarter" idx="13"/>
            <p:extLst>
              <p:ext uri="{D42A27DB-BD31-4B8C-83A1-F6EECF244321}">
                <p14:modId xmlns:p14="http://schemas.microsoft.com/office/powerpoint/2010/main" val="2678027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6CE946-DC26-4925-A346-5B46F75A3E7F}"/>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625483C0-9735-452F-B5B3-DF3F11A39C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6317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4EFB8-9435-4EEE-909D-8DD034C39A68}"/>
              </a:ext>
            </a:extLst>
          </p:cNvPr>
          <p:cNvSpPr>
            <a:spLocks noGrp="1"/>
          </p:cNvSpPr>
          <p:nvPr>
            <p:ph type="title"/>
          </p:nvPr>
        </p:nvSpPr>
        <p:spPr/>
        <p:txBody>
          <a:bodyPr/>
          <a:lstStyle/>
          <a:p>
            <a:r>
              <a:rPr lang="en-US"/>
              <a:t>Reichweite</a:t>
            </a:r>
          </a:p>
        </p:txBody>
      </p:sp>
      <p:graphicFrame>
        <p:nvGraphicFramePr>
          <p:cNvPr id="6" name="Chart Placeholder 5">
            <a:extLst>
              <a:ext uri="{FF2B5EF4-FFF2-40B4-BE49-F238E27FC236}">
                <a16:creationId xmlns:a16="http://schemas.microsoft.com/office/drawing/2014/main" id="{EC4894D0-87E9-493E-8BA0-6C59CD87BFE7}"/>
              </a:ext>
            </a:extLst>
          </p:cNvPr>
          <p:cNvGraphicFramePr>
            <a:graphicFrameLocks noGrp="1"/>
          </p:cNvGraphicFramePr>
          <p:nvPr>
            <p:ph type="chart" sz="quarter" idx="13"/>
            <p:extLst>
              <p:ext uri="{D42A27DB-BD31-4B8C-83A1-F6EECF244321}">
                <p14:modId xmlns:p14="http://schemas.microsoft.com/office/powerpoint/2010/main" val="34113769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76152E-98AC-476A-BC00-FC2987335378}"/>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5BFB2681-C334-4BCE-913C-A826854259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0540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67EB9-45C7-4675-AABB-81FF014E2B69}"/>
              </a:ext>
            </a:extLst>
          </p:cNvPr>
          <p:cNvSpPr>
            <a:spLocks noGrp="1"/>
          </p:cNvSpPr>
          <p:nvPr>
            <p:ph type="title"/>
          </p:nvPr>
        </p:nvSpPr>
        <p:spPr/>
        <p:txBody>
          <a:bodyPr/>
          <a:lstStyle/>
          <a:p>
            <a:r>
              <a:rPr lang="en-US"/>
              <a:t>Engagierte User</a:t>
            </a:r>
          </a:p>
        </p:txBody>
      </p:sp>
      <p:graphicFrame>
        <p:nvGraphicFramePr>
          <p:cNvPr id="6" name="Chart Placeholder 5">
            <a:extLst>
              <a:ext uri="{FF2B5EF4-FFF2-40B4-BE49-F238E27FC236}">
                <a16:creationId xmlns:a16="http://schemas.microsoft.com/office/drawing/2014/main" id="{876A3EC9-4166-4828-902F-A005E10E3D71}"/>
              </a:ext>
            </a:extLst>
          </p:cNvPr>
          <p:cNvGraphicFramePr>
            <a:graphicFrameLocks noGrp="1"/>
          </p:cNvGraphicFramePr>
          <p:nvPr>
            <p:ph type="chart" sz="quarter" idx="13"/>
            <p:extLst>
              <p:ext uri="{D42A27DB-BD31-4B8C-83A1-F6EECF244321}">
                <p14:modId xmlns:p14="http://schemas.microsoft.com/office/powerpoint/2010/main" val="10321283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D1926F-513D-47D3-8CA1-74D33D9F3EE3}"/>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D35D7797-CB69-40F3-82EB-82C4FFB21A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71500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E0794-D436-46E8-BBBC-04BEF74FDC68}"/>
              </a:ext>
            </a:extLst>
          </p:cNvPr>
          <p:cNvSpPr>
            <a:spLocks noGrp="1"/>
          </p:cNvSpPr>
          <p:nvPr>
            <p:ph type="title"/>
          </p:nvPr>
        </p:nvSpPr>
        <p:spPr/>
        <p:txBody>
          <a:bodyPr/>
          <a:lstStyle/>
          <a:p>
            <a:r>
              <a:rPr lang="en-US"/>
              <a:t>Page Views</a:t>
            </a:r>
          </a:p>
        </p:txBody>
      </p:sp>
      <p:graphicFrame>
        <p:nvGraphicFramePr>
          <p:cNvPr id="6" name="Chart Placeholder 5">
            <a:extLst>
              <a:ext uri="{FF2B5EF4-FFF2-40B4-BE49-F238E27FC236}">
                <a16:creationId xmlns:a16="http://schemas.microsoft.com/office/drawing/2014/main" id="{68A27735-EB65-49CC-BFAE-415B2859FB7E}"/>
              </a:ext>
            </a:extLst>
          </p:cNvPr>
          <p:cNvGraphicFramePr>
            <a:graphicFrameLocks noGrp="1"/>
          </p:cNvGraphicFramePr>
          <p:nvPr>
            <p:ph type="chart" sz="quarter" idx="13"/>
            <p:extLst>
              <p:ext uri="{D42A27DB-BD31-4B8C-83A1-F6EECF244321}">
                <p14:modId xmlns:p14="http://schemas.microsoft.com/office/powerpoint/2010/main" val="5142784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68BD39-C817-4D33-89EB-7CC1767EFF8E}"/>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0C77C4E9-8A3F-487E-BF44-EB0665F9AE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07848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D1B1B-85D3-466E-9090-56664BF67DAF}"/>
              </a:ext>
            </a:extLst>
          </p:cNvPr>
          <p:cNvSpPr>
            <a:spLocks noGrp="1"/>
          </p:cNvSpPr>
          <p:nvPr>
            <p:ph type="title"/>
          </p:nvPr>
        </p:nvSpPr>
        <p:spPr/>
        <p:txBody>
          <a:bodyPr/>
          <a:lstStyle/>
          <a:p>
            <a:r>
              <a:rPr lang="en-US"/>
              <a:t>Direktnachrichten von Usern</a:t>
            </a:r>
          </a:p>
        </p:txBody>
      </p:sp>
      <p:graphicFrame>
        <p:nvGraphicFramePr>
          <p:cNvPr id="5" name="Table Placeholder 4">
            <a:extLst>
              <a:ext uri="{FF2B5EF4-FFF2-40B4-BE49-F238E27FC236}">
                <a16:creationId xmlns:a16="http://schemas.microsoft.com/office/drawing/2014/main" id="{B9C155D1-6AE4-43D6-A9F7-B49A87CE937B}"/>
              </a:ext>
            </a:extLst>
          </p:cNvPr>
          <p:cNvGraphicFramePr>
            <a:graphicFrameLocks noGrp="1"/>
          </p:cNvGraphicFramePr>
          <p:nvPr>
            <p:ph type="tbl" sz="quarter" idx="13"/>
            <p:extLst>
              <p:ext uri="{D42A27DB-BD31-4B8C-83A1-F6EECF244321}">
                <p14:modId xmlns:p14="http://schemas.microsoft.com/office/powerpoint/2010/main" val="41724915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046632000"/>
                    </a:ext>
                  </a:extLst>
                </a:gridCol>
                <a:gridCol w="2057400">
                  <a:extLst>
                    <a:ext uri="{9D8B030D-6E8A-4147-A177-3AD203B41FA5}">
                      <a16:colId xmlns:a16="http://schemas.microsoft.com/office/drawing/2014/main" val="3106501933"/>
                    </a:ext>
                  </a:extLst>
                </a:gridCol>
                <a:gridCol w="822960">
                  <a:extLst>
                    <a:ext uri="{9D8B030D-6E8A-4147-A177-3AD203B41FA5}">
                      <a16:colId xmlns:a16="http://schemas.microsoft.com/office/drawing/2014/main" val="357446986"/>
                    </a:ext>
                  </a:extLst>
                </a:gridCol>
                <a:gridCol w="1234440">
                  <a:extLst>
                    <a:ext uri="{9D8B030D-6E8A-4147-A177-3AD203B41FA5}">
                      <a16:colId xmlns:a16="http://schemas.microsoft.com/office/drawing/2014/main" val="2727955227"/>
                    </a:ext>
                  </a:extLst>
                </a:gridCol>
              </a:tblGrid>
              <a:tr h="370840">
                <a:tc>
                  <a:txBody>
                    <a:bodyPr/>
                    <a:lstStyle/>
                    <a:p>
                      <a:r>
                        <a:rPr lang="en-US" sz="1000"/>
                        <a:t>Message</a:t>
                      </a:r>
                    </a:p>
                  </a:txBody>
                  <a:tcPr/>
                </a:tc>
                <a:tc>
                  <a:txBody>
                    <a:bodyPr/>
                    <a:lstStyle/>
                    <a:p>
                      <a:r>
                        <a:rPr lang="en-US" sz="1000"/>
                        <a:t>First Page Reply</a:t>
                      </a:r>
                    </a:p>
                  </a:txBody>
                  <a:tcPr/>
                </a:tc>
                <a:tc>
                  <a:txBody>
                    <a:bodyPr/>
                    <a:lstStyle/>
                    <a:p>
                      <a:r>
                        <a:rPr lang="en-US" sz="1000"/>
                        <a:t>Messages</a:t>
                      </a:r>
                    </a:p>
                  </a:txBody>
                  <a:tcPr/>
                </a:tc>
                <a:tc>
                  <a:txBody>
                    <a:bodyPr/>
                    <a:lstStyle/>
                    <a:p>
                      <a:r>
                        <a:rPr lang="en-US" sz="1000"/>
                        <a:t>Response Time</a:t>
                      </a:r>
                    </a:p>
                  </a:txBody>
                  <a:tcPr/>
                </a:tc>
                <a:extLst>
                  <a:ext uri="{0D108BD9-81ED-4DB2-BD59-A6C34878D82A}">
                    <a16:rowId xmlns:a16="http://schemas.microsoft.com/office/drawing/2014/main" val="354744015"/>
                  </a:ext>
                </a:extLst>
              </a:tr>
              <a:tr h="370840">
                <a:tc>
                  <a:txBody>
                    <a:bodyPr/>
                    <a:lstStyle/>
                    <a:p>
                      <a:r>
                        <a:rPr lang="en-US" sz="1000" b="1"/>
                        <a:t>Autohaus Fürst</a:t>
                      </a:r>
                      <a:r>
                        <a:rPr lang="en-US" sz="1000"/>
                        <a:t> got a message by </a:t>
                      </a:r>
                      <a:r>
                        <a:rPr lang="en-US" sz="1000" b="1"/>
                        <a:t>Peter Fasching - 2017-07-23 18:33:40</a:t>
                      </a:r>
                      <a:r>
                        <a:rPr lang="en-US" sz="1000"/>
                        <a:t>
</a:t>
                      </a:r>
                    </a:p>
                  </a:txBody>
                  <a:tcPr/>
                </a:tc>
                <a:tc>
                  <a:txBody>
                    <a:bodyPr/>
                    <a:lstStyle/>
                    <a:p>
                      <a:r>
                        <a:rPr lang="en-US" sz="1000"/>
                        <a:t>Peter Fasching replied to an ad. This is the last ad you published.</a:t>
                      </a:r>
                    </a:p>
                  </a:txBody>
                  <a:tcPr/>
                </a:tc>
                <a:tc>
                  <a:txBody>
                    <a:bodyPr/>
                    <a:lstStyle/>
                    <a:p>
                      <a:r>
                        <a:rPr lang="en-US" sz="1000"/>
                        <a:t>10</a:t>
                      </a:r>
                    </a:p>
                  </a:txBody>
                  <a:tcPr/>
                </a:tc>
                <a:tc>
                  <a:txBody>
                    <a:bodyPr/>
                    <a:lstStyle/>
                    <a:p>
                      <a:r>
                        <a:rPr lang="en-US" sz="1000"/>
                        <a:t>07/23/2017 18:33:41</a:t>
                      </a:r>
                    </a:p>
                  </a:txBody>
                  <a:tcPr/>
                </a:tc>
                <a:extLst>
                  <a:ext uri="{0D108BD9-81ED-4DB2-BD59-A6C34878D82A}">
                    <a16:rowId xmlns:a16="http://schemas.microsoft.com/office/drawing/2014/main" val="2911238383"/>
                  </a:ext>
                </a:extLst>
              </a:tr>
              <a:tr h="370840">
                <a:tc>
                  <a:txBody>
                    <a:bodyPr/>
                    <a:lstStyle/>
                    <a:p>
                      <a:r>
                        <a:rPr lang="en-US" sz="1000" b="1"/>
                        <a:t>Autohaus Fürst</a:t>
                      </a:r>
                      <a:r>
                        <a:rPr lang="en-US" sz="1000"/>
                        <a:t> got a message by </a:t>
                      </a:r>
                      <a:r>
                        <a:rPr lang="en-US" sz="1000" b="1"/>
                        <a:t>Sepp Tiel - 2017-07-14 21:48:54</a:t>
                      </a:r>
                      <a:r>
                        <a:rPr lang="en-US" sz="1000"/>
                        <a:t>
</a:t>
                      </a:r>
                    </a:p>
                  </a:txBody>
                  <a:tcPr/>
                </a:tc>
                <a:tc>
                  <a:txBody>
                    <a:bodyPr/>
                    <a:lstStyle/>
                    <a:p>
                      <a:r>
                        <a:rPr lang="en-US" sz="1000"/>
                        <a:t>Sepp Tiel replied to an ad. This is the last ad you published.</a:t>
                      </a:r>
                    </a:p>
                  </a:txBody>
                  <a:tcPr/>
                </a:tc>
                <a:tc>
                  <a:txBody>
                    <a:bodyPr/>
                    <a:lstStyle/>
                    <a:p>
                      <a:r>
                        <a:rPr lang="en-US" sz="1000"/>
                        <a:t>36</a:t>
                      </a:r>
                    </a:p>
                  </a:txBody>
                  <a:tcPr/>
                </a:tc>
                <a:tc>
                  <a:txBody>
                    <a:bodyPr/>
                    <a:lstStyle/>
                    <a:p>
                      <a:r>
                        <a:rPr lang="en-US" sz="1000"/>
                        <a:t>07/14/2017 21:48:58</a:t>
                      </a:r>
                    </a:p>
                  </a:txBody>
                  <a:tcPr/>
                </a:tc>
                <a:extLst>
                  <a:ext uri="{0D108BD9-81ED-4DB2-BD59-A6C34878D82A}">
                    <a16:rowId xmlns:a16="http://schemas.microsoft.com/office/drawing/2014/main" val="1241017484"/>
                  </a:ext>
                </a:extLst>
              </a:tr>
              <a:tr h="370840">
                <a:tc>
                  <a:txBody>
                    <a:bodyPr/>
                    <a:lstStyle/>
                    <a:p>
                      <a:r>
                        <a:rPr lang="en-US" sz="1000" b="1"/>
                        <a:t>Autohaus Fürst</a:t>
                      </a:r>
                      <a:r>
                        <a:rPr lang="en-US" sz="1000"/>
                        <a:t> got a message by </a:t>
                      </a:r>
                      <a:r>
                        <a:rPr lang="en-US" sz="1000" b="1"/>
                        <a:t>Péter Tóth - 2017-07-13 16:52:13</a:t>
                      </a:r>
                      <a:r>
                        <a:rPr lang="en-US" sz="1000"/>
                        <a:t>
</a:t>
                      </a:r>
                    </a:p>
                  </a:txBody>
                  <a:tcPr/>
                </a:tc>
                <a:tc>
                  <a:txBody>
                    <a:bodyPr/>
                    <a:lstStyle/>
                    <a:p>
                      <a:r>
                        <a:rPr lang="de-DE" sz="1000"/>
                        <a:t>Hallo Peter - wie kann man helfen? 😁</a:t>
                      </a:r>
                      <a:endParaRPr lang="en-US" sz="1000"/>
                    </a:p>
                  </a:txBody>
                  <a:tcPr/>
                </a:tc>
                <a:tc>
                  <a:txBody>
                    <a:bodyPr/>
                    <a:lstStyle/>
                    <a:p>
                      <a:r>
                        <a:rPr lang="en-US" sz="1000"/>
                        <a:t>5</a:t>
                      </a:r>
                    </a:p>
                  </a:txBody>
                  <a:tcPr/>
                </a:tc>
                <a:tc>
                  <a:txBody>
                    <a:bodyPr/>
                    <a:lstStyle/>
                    <a:p>
                      <a:r>
                        <a:rPr lang="en-US" sz="1000"/>
                        <a:t>07/13/2017 17:54:11</a:t>
                      </a:r>
                    </a:p>
                  </a:txBody>
                  <a:tcPr/>
                </a:tc>
                <a:extLst>
                  <a:ext uri="{0D108BD9-81ED-4DB2-BD59-A6C34878D82A}">
                    <a16:rowId xmlns:a16="http://schemas.microsoft.com/office/drawing/2014/main" val="181054316"/>
                  </a:ext>
                </a:extLst>
              </a:tr>
              <a:tr h="370840">
                <a:tc>
                  <a:txBody>
                    <a:bodyPr/>
                    <a:lstStyle/>
                    <a:p>
                      <a:r>
                        <a:rPr lang="en-US" sz="1000" b="1"/>
                        <a:t>Autohaus Fürst</a:t>
                      </a:r>
                      <a:r>
                        <a:rPr lang="en-US" sz="1000"/>
                        <a:t> got a message by </a:t>
                      </a:r>
                      <a:r>
                        <a:rPr lang="en-US" sz="1000" b="1"/>
                        <a:t>Andreas Binder - 2017-07-13 14:40:39</a:t>
                      </a:r>
                      <a:r>
                        <a:rPr lang="en-US" sz="1000"/>
                        <a:t>
</a:t>
                      </a:r>
                    </a:p>
                  </a:txBody>
                  <a:tcPr/>
                </a:tc>
                <a:tc>
                  <a:txBody>
                    <a:bodyPr/>
                    <a:lstStyle/>
                    <a:p>
                      <a:r>
                        <a:rPr lang="en-US" sz="1000"/>
                        <a:t>Andreas Binder replied to an ad. This is the last ad you published.</a:t>
                      </a:r>
                    </a:p>
                  </a:txBody>
                  <a:tcPr/>
                </a:tc>
                <a:tc>
                  <a:txBody>
                    <a:bodyPr/>
                    <a:lstStyle/>
                    <a:p>
                      <a:r>
                        <a:rPr lang="en-US" sz="1000"/>
                        <a:t>11</a:t>
                      </a:r>
                    </a:p>
                  </a:txBody>
                  <a:tcPr/>
                </a:tc>
                <a:tc>
                  <a:txBody>
                    <a:bodyPr/>
                    <a:lstStyle/>
                    <a:p>
                      <a:r>
                        <a:rPr lang="en-US" sz="1000"/>
                        <a:t>07/13/2017 14:40:42</a:t>
                      </a:r>
                    </a:p>
                  </a:txBody>
                  <a:tcPr/>
                </a:tc>
                <a:extLst>
                  <a:ext uri="{0D108BD9-81ED-4DB2-BD59-A6C34878D82A}">
                    <a16:rowId xmlns:a16="http://schemas.microsoft.com/office/drawing/2014/main" val="2823189415"/>
                  </a:ext>
                </a:extLst>
              </a:tr>
            </a:tbl>
          </a:graphicData>
        </a:graphic>
      </p:graphicFrame>
      <p:sp>
        <p:nvSpPr>
          <p:cNvPr id="4" name="Text Placeholder 3">
            <a:extLst>
              <a:ext uri="{FF2B5EF4-FFF2-40B4-BE49-F238E27FC236}">
                <a16:creationId xmlns:a16="http://schemas.microsoft.com/office/drawing/2014/main" id="{800CCDCE-57B6-4BF2-B08C-7B32E7C1C515}"/>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21477562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34A71-76DD-4C58-B152-8AE54BDD6267}"/>
              </a:ext>
            </a:extLst>
          </p:cNvPr>
          <p:cNvSpPr>
            <a:spLocks noGrp="1"/>
          </p:cNvSpPr>
          <p:nvPr>
            <p:ph type="title"/>
          </p:nvPr>
        </p:nvSpPr>
        <p:spPr/>
        <p:txBody>
          <a:bodyPr/>
          <a:lstStyle/>
          <a:p>
            <a:r>
              <a:rPr lang="en-US"/>
              <a:t>Page Fans Online</a:t>
            </a:r>
          </a:p>
        </p:txBody>
      </p:sp>
      <p:graphicFrame>
        <p:nvGraphicFramePr>
          <p:cNvPr id="6" name="Chart Placeholder 5">
            <a:extLst>
              <a:ext uri="{FF2B5EF4-FFF2-40B4-BE49-F238E27FC236}">
                <a16:creationId xmlns:a16="http://schemas.microsoft.com/office/drawing/2014/main" id="{3A51E85C-38B8-49FD-9D8D-1B83AF9C99BC}"/>
              </a:ext>
            </a:extLst>
          </p:cNvPr>
          <p:cNvGraphicFramePr>
            <a:graphicFrameLocks noGrp="1"/>
          </p:cNvGraphicFramePr>
          <p:nvPr>
            <p:ph type="chart" sz="quarter" idx="13"/>
            <p:extLst>
              <p:ext uri="{D42A27DB-BD31-4B8C-83A1-F6EECF244321}">
                <p14:modId xmlns:p14="http://schemas.microsoft.com/office/powerpoint/2010/main" val="21790862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54434C-05CB-439C-9AB5-9B77A2D72CB9}"/>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B5F01E18-E304-418E-9022-0BB758A366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54454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AD9AC-4C5C-493C-B3B1-1C833D8BBE37}"/>
              </a:ext>
            </a:extLst>
          </p:cNvPr>
          <p:cNvSpPr>
            <a:spLocks noGrp="1"/>
          </p:cNvSpPr>
          <p:nvPr>
            <p:ph type="title"/>
          </p:nvPr>
        </p:nvSpPr>
        <p:spPr/>
        <p:txBody>
          <a:bodyPr/>
          <a:lstStyle/>
          <a:p>
            <a:r>
              <a:rPr lang="en-US"/>
              <a:t>FB Insights - Daily Impressions - 1 of 3</a:t>
            </a:r>
          </a:p>
        </p:txBody>
      </p:sp>
      <p:graphicFrame>
        <p:nvGraphicFramePr>
          <p:cNvPr id="5" name="Table Placeholder 4">
            <a:extLst>
              <a:ext uri="{FF2B5EF4-FFF2-40B4-BE49-F238E27FC236}">
                <a16:creationId xmlns:a16="http://schemas.microsoft.com/office/drawing/2014/main" id="{7169B13A-E06E-4D96-BD61-4F08704B543B}"/>
              </a:ext>
            </a:extLst>
          </p:cNvPr>
          <p:cNvGraphicFramePr>
            <a:graphicFrameLocks noGrp="1"/>
          </p:cNvGraphicFramePr>
          <p:nvPr>
            <p:ph type="tbl" sz="quarter" idx="13"/>
            <p:extLst>
              <p:ext uri="{D42A27DB-BD31-4B8C-83A1-F6EECF244321}">
                <p14:modId xmlns:p14="http://schemas.microsoft.com/office/powerpoint/2010/main" val="1432261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04476860"/>
                    </a:ext>
                  </a:extLst>
                </a:gridCol>
                <a:gridCol w="2468880">
                  <a:extLst>
                    <a:ext uri="{9D8B030D-6E8A-4147-A177-3AD203B41FA5}">
                      <a16:colId xmlns:a16="http://schemas.microsoft.com/office/drawing/2014/main" val="1125728429"/>
                    </a:ext>
                  </a:extLst>
                </a:gridCol>
                <a:gridCol w="2468880">
                  <a:extLst>
                    <a:ext uri="{9D8B030D-6E8A-4147-A177-3AD203B41FA5}">
                      <a16:colId xmlns:a16="http://schemas.microsoft.com/office/drawing/2014/main" val="1291098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946457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a:t>
                      </a:r>
                    </a:p>
                  </a:txBody>
                  <a:tcPr/>
                </a:tc>
                <a:extLst>
                  <a:ext uri="{0D108BD9-81ED-4DB2-BD59-A6C34878D82A}">
                    <a16:rowId xmlns:a16="http://schemas.microsoft.com/office/drawing/2014/main" val="4131113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2750</a:t>
                      </a:r>
                    </a:p>
                  </a:txBody>
                  <a:tcPr/>
                </a:tc>
                <a:extLst>
                  <a:ext uri="{0D108BD9-81ED-4DB2-BD59-A6C34878D82A}">
                    <a16:rowId xmlns:a16="http://schemas.microsoft.com/office/drawing/2014/main" val="3325871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4231</a:t>
                      </a:r>
                    </a:p>
                  </a:txBody>
                  <a:tcPr/>
                </a:tc>
                <a:extLst>
                  <a:ext uri="{0D108BD9-81ED-4DB2-BD59-A6C34878D82A}">
                    <a16:rowId xmlns:a16="http://schemas.microsoft.com/office/drawing/2014/main" val="1114082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2587</a:t>
                      </a:r>
                    </a:p>
                  </a:txBody>
                  <a:tcPr/>
                </a:tc>
                <a:extLst>
                  <a:ext uri="{0D108BD9-81ED-4DB2-BD59-A6C34878D82A}">
                    <a16:rowId xmlns:a16="http://schemas.microsoft.com/office/drawing/2014/main" val="573597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6121</a:t>
                      </a:r>
                    </a:p>
                  </a:txBody>
                  <a:tcPr/>
                </a:tc>
                <a:extLst>
                  <a:ext uri="{0D108BD9-81ED-4DB2-BD59-A6C34878D82A}">
                    <a16:rowId xmlns:a16="http://schemas.microsoft.com/office/drawing/2014/main" val="2270193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8891</a:t>
                      </a:r>
                    </a:p>
                  </a:txBody>
                  <a:tcPr/>
                </a:tc>
                <a:extLst>
                  <a:ext uri="{0D108BD9-81ED-4DB2-BD59-A6C34878D82A}">
                    <a16:rowId xmlns:a16="http://schemas.microsoft.com/office/drawing/2014/main" val="1182529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5582</a:t>
                      </a:r>
                    </a:p>
                  </a:txBody>
                  <a:tcPr/>
                </a:tc>
                <a:extLst>
                  <a:ext uri="{0D108BD9-81ED-4DB2-BD59-A6C34878D82A}">
                    <a16:rowId xmlns:a16="http://schemas.microsoft.com/office/drawing/2014/main" val="2982395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3066</a:t>
                      </a:r>
                    </a:p>
                  </a:txBody>
                  <a:tcPr/>
                </a:tc>
                <a:extLst>
                  <a:ext uri="{0D108BD9-81ED-4DB2-BD59-A6C34878D82A}">
                    <a16:rowId xmlns:a16="http://schemas.microsoft.com/office/drawing/2014/main" val="2580362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4189</a:t>
                      </a:r>
                    </a:p>
                  </a:txBody>
                  <a:tcPr/>
                </a:tc>
                <a:extLst>
                  <a:ext uri="{0D108BD9-81ED-4DB2-BD59-A6C34878D82A}">
                    <a16:rowId xmlns:a16="http://schemas.microsoft.com/office/drawing/2014/main" val="3268567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8087</a:t>
                      </a:r>
                    </a:p>
                  </a:txBody>
                  <a:tcPr/>
                </a:tc>
                <a:extLst>
                  <a:ext uri="{0D108BD9-81ED-4DB2-BD59-A6C34878D82A}">
                    <a16:rowId xmlns:a16="http://schemas.microsoft.com/office/drawing/2014/main" val="660784354"/>
                  </a:ext>
                </a:extLst>
              </a:tr>
            </a:tbl>
          </a:graphicData>
        </a:graphic>
      </p:graphicFrame>
      <p:sp>
        <p:nvSpPr>
          <p:cNvPr id="4" name="Text Placeholder 3">
            <a:extLst>
              <a:ext uri="{FF2B5EF4-FFF2-40B4-BE49-F238E27FC236}">
                <a16:creationId xmlns:a16="http://schemas.microsoft.com/office/drawing/2014/main" id="{BFFE4EC1-5D72-484C-90D5-3984C36CAD7D}"/>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17331805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45429-5353-40CB-8215-981814DBFAC4}"/>
              </a:ext>
            </a:extLst>
          </p:cNvPr>
          <p:cNvSpPr>
            <a:spLocks noGrp="1"/>
          </p:cNvSpPr>
          <p:nvPr>
            <p:ph type="title"/>
          </p:nvPr>
        </p:nvSpPr>
        <p:spPr/>
        <p:txBody>
          <a:bodyPr/>
          <a:lstStyle/>
          <a:p>
            <a:r>
              <a:rPr lang="en-US"/>
              <a:t>FB Insights - Daily Impressions - 2 of 3</a:t>
            </a:r>
          </a:p>
        </p:txBody>
      </p:sp>
      <p:graphicFrame>
        <p:nvGraphicFramePr>
          <p:cNvPr id="5" name="Table Placeholder 4">
            <a:extLst>
              <a:ext uri="{FF2B5EF4-FFF2-40B4-BE49-F238E27FC236}">
                <a16:creationId xmlns:a16="http://schemas.microsoft.com/office/drawing/2014/main" id="{F6A6509E-2831-4FC5-8083-9C306719C03C}"/>
              </a:ext>
            </a:extLst>
          </p:cNvPr>
          <p:cNvGraphicFramePr>
            <a:graphicFrameLocks noGrp="1"/>
          </p:cNvGraphicFramePr>
          <p:nvPr>
            <p:ph type="tbl" sz="quarter" idx="13"/>
            <p:extLst>
              <p:ext uri="{D42A27DB-BD31-4B8C-83A1-F6EECF244321}">
                <p14:modId xmlns:p14="http://schemas.microsoft.com/office/powerpoint/2010/main" val="3227675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12729665"/>
                    </a:ext>
                  </a:extLst>
                </a:gridCol>
                <a:gridCol w="2468880">
                  <a:extLst>
                    <a:ext uri="{9D8B030D-6E8A-4147-A177-3AD203B41FA5}">
                      <a16:colId xmlns:a16="http://schemas.microsoft.com/office/drawing/2014/main" val="629538908"/>
                    </a:ext>
                  </a:extLst>
                </a:gridCol>
                <a:gridCol w="2468880">
                  <a:extLst>
                    <a:ext uri="{9D8B030D-6E8A-4147-A177-3AD203B41FA5}">
                      <a16:colId xmlns:a16="http://schemas.microsoft.com/office/drawing/2014/main" val="3747342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137406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7339</a:t>
                      </a:r>
                    </a:p>
                  </a:txBody>
                  <a:tcPr/>
                </a:tc>
                <a:extLst>
                  <a:ext uri="{0D108BD9-81ED-4DB2-BD59-A6C34878D82A}">
                    <a16:rowId xmlns:a16="http://schemas.microsoft.com/office/drawing/2014/main" val="2686516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11449</a:t>
                      </a:r>
                    </a:p>
                  </a:txBody>
                  <a:tcPr/>
                </a:tc>
                <a:extLst>
                  <a:ext uri="{0D108BD9-81ED-4DB2-BD59-A6C34878D82A}">
                    <a16:rowId xmlns:a16="http://schemas.microsoft.com/office/drawing/2014/main" val="1814430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19569</a:t>
                      </a:r>
                    </a:p>
                  </a:txBody>
                  <a:tcPr/>
                </a:tc>
                <a:extLst>
                  <a:ext uri="{0D108BD9-81ED-4DB2-BD59-A6C34878D82A}">
                    <a16:rowId xmlns:a16="http://schemas.microsoft.com/office/drawing/2014/main" val="3240526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22196</a:t>
                      </a:r>
                    </a:p>
                  </a:txBody>
                  <a:tcPr/>
                </a:tc>
                <a:extLst>
                  <a:ext uri="{0D108BD9-81ED-4DB2-BD59-A6C34878D82A}">
                    <a16:rowId xmlns:a16="http://schemas.microsoft.com/office/drawing/2014/main" val="264444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20485</a:t>
                      </a:r>
                    </a:p>
                  </a:txBody>
                  <a:tcPr/>
                </a:tc>
                <a:extLst>
                  <a:ext uri="{0D108BD9-81ED-4DB2-BD59-A6C34878D82A}">
                    <a16:rowId xmlns:a16="http://schemas.microsoft.com/office/drawing/2014/main" val="2493653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24389</a:t>
                      </a:r>
                    </a:p>
                  </a:txBody>
                  <a:tcPr/>
                </a:tc>
                <a:extLst>
                  <a:ext uri="{0D108BD9-81ED-4DB2-BD59-A6C34878D82A}">
                    <a16:rowId xmlns:a16="http://schemas.microsoft.com/office/drawing/2014/main" val="3682658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19388</a:t>
                      </a:r>
                    </a:p>
                  </a:txBody>
                  <a:tcPr/>
                </a:tc>
                <a:extLst>
                  <a:ext uri="{0D108BD9-81ED-4DB2-BD59-A6C34878D82A}">
                    <a16:rowId xmlns:a16="http://schemas.microsoft.com/office/drawing/2014/main" val="806690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20038</a:t>
                      </a:r>
                    </a:p>
                  </a:txBody>
                  <a:tcPr/>
                </a:tc>
                <a:extLst>
                  <a:ext uri="{0D108BD9-81ED-4DB2-BD59-A6C34878D82A}">
                    <a16:rowId xmlns:a16="http://schemas.microsoft.com/office/drawing/2014/main" val="4136153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17084</a:t>
                      </a:r>
                    </a:p>
                  </a:txBody>
                  <a:tcPr/>
                </a:tc>
                <a:extLst>
                  <a:ext uri="{0D108BD9-81ED-4DB2-BD59-A6C34878D82A}">
                    <a16:rowId xmlns:a16="http://schemas.microsoft.com/office/drawing/2014/main" val="2394878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26275</a:t>
                      </a:r>
                    </a:p>
                  </a:txBody>
                  <a:tcPr/>
                </a:tc>
                <a:extLst>
                  <a:ext uri="{0D108BD9-81ED-4DB2-BD59-A6C34878D82A}">
                    <a16:rowId xmlns:a16="http://schemas.microsoft.com/office/drawing/2014/main" val="585593999"/>
                  </a:ext>
                </a:extLst>
              </a:tr>
            </a:tbl>
          </a:graphicData>
        </a:graphic>
      </p:graphicFrame>
      <p:sp>
        <p:nvSpPr>
          <p:cNvPr id="4" name="Text Placeholder 3">
            <a:extLst>
              <a:ext uri="{FF2B5EF4-FFF2-40B4-BE49-F238E27FC236}">
                <a16:creationId xmlns:a16="http://schemas.microsoft.com/office/drawing/2014/main" id="{C3BD6646-BC9F-43D3-8DFC-A534973E8ECE}"/>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42411033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65E0F-2EB3-4B54-9D47-CDD63714FD7D}"/>
              </a:ext>
            </a:extLst>
          </p:cNvPr>
          <p:cNvSpPr>
            <a:spLocks noGrp="1"/>
          </p:cNvSpPr>
          <p:nvPr>
            <p:ph type="title"/>
          </p:nvPr>
        </p:nvSpPr>
        <p:spPr/>
        <p:txBody>
          <a:bodyPr/>
          <a:lstStyle/>
          <a:p>
            <a:r>
              <a:rPr lang="en-US"/>
              <a:t>FB Insights - Daily Impressions - 3 of 3</a:t>
            </a:r>
          </a:p>
        </p:txBody>
      </p:sp>
      <p:graphicFrame>
        <p:nvGraphicFramePr>
          <p:cNvPr id="5" name="Table Placeholder 4">
            <a:extLst>
              <a:ext uri="{FF2B5EF4-FFF2-40B4-BE49-F238E27FC236}">
                <a16:creationId xmlns:a16="http://schemas.microsoft.com/office/drawing/2014/main" id="{872B29DE-0C3A-401A-A50C-36294D8E9C64}"/>
              </a:ext>
            </a:extLst>
          </p:cNvPr>
          <p:cNvGraphicFramePr>
            <a:graphicFrameLocks noGrp="1"/>
          </p:cNvGraphicFramePr>
          <p:nvPr>
            <p:ph type="tbl" sz="quarter" idx="13"/>
            <p:extLst>
              <p:ext uri="{D42A27DB-BD31-4B8C-83A1-F6EECF244321}">
                <p14:modId xmlns:p14="http://schemas.microsoft.com/office/powerpoint/2010/main" val="2321291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82009964"/>
                    </a:ext>
                  </a:extLst>
                </a:gridCol>
                <a:gridCol w="2468880">
                  <a:extLst>
                    <a:ext uri="{9D8B030D-6E8A-4147-A177-3AD203B41FA5}">
                      <a16:colId xmlns:a16="http://schemas.microsoft.com/office/drawing/2014/main" val="2693825851"/>
                    </a:ext>
                  </a:extLst>
                </a:gridCol>
                <a:gridCol w="2468880">
                  <a:extLst>
                    <a:ext uri="{9D8B030D-6E8A-4147-A177-3AD203B41FA5}">
                      <a16:colId xmlns:a16="http://schemas.microsoft.com/office/drawing/2014/main" val="14202937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504067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21869</a:t>
                      </a:r>
                    </a:p>
                  </a:txBody>
                  <a:tcPr/>
                </a:tc>
                <a:extLst>
                  <a:ext uri="{0D108BD9-81ED-4DB2-BD59-A6C34878D82A}">
                    <a16:rowId xmlns:a16="http://schemas.microsoft.com/office/drawing/2014/main" val="2435658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20177</a:t>
                      </a:r>
                    </a:p>
                  </a:txBody>
                  <a:tcPr/>
                </a:tc>
                <a:extLst>
                  <a:ext uri="{0D108BD9-81ED-4DB2-BD59-A6C34878D82A}">
                    <a16:rowId xmlns:a16="http://schemas.microsoft.com/office/drawing/2014/main" val="3857034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23038</a:t>
                      </a:r>
                    </a:p>
                  </a:txBody>
                  <a:tcPr/>
                </a:tc>
                <a:extLst>
                  <a:ext uri="{0D108BD9-81ED-4DB2-BD59-A6C34878D82A}">
                    <a16:rowId xmlns:a16="http://schemas.microsoft.com/office/drawing/2014/main" val="1509831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14782</a:t>
                      </a:r>
                    </a:p>
                  </a:txBody>
                  <a:tcPr/>
                </a:tc>
                <a:extLst>
                  <a:ext uri="{0D108BD9-81ED-4DB2-BD59-A6C34878D82A}">
                    <a16:rowId xmlns:a16="http://schemas.microsoft.com/office/drawing/2014/main" val="782445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12963</a:t>
                      </a:r>
                    </a:p>
                  </a:txBody>
                  <a:tcPr/>
                </a:tc>
                <a:extLst>
                  <a:ext uri="{0D108BD9-81ED-4DB2-BD59-A6C34878D82A}">
                    <a16:rowId xmlns:a16="http://schemas.microsoft.com/office/drawing/2014/main" val="2269126478"/>
                  </a:ext>
                </a:extLst>
              </a:tr>
            </a:tbl>
          </a:graphicData>
        </a:graphic>
      </p:graphicFrame>
      <p:sp>
        <p:nvSpPr>
          <p:cNvPr id="4" name="Text Placeholder 3">
            <a:extLst>
              <a:ext uri="{FF2B5EF4-FFF2-40B4-BE49-F238E27FC236}">
                <a16:creationId xmlns:a16="http://schemas.microsoft.com/office/drawing/2014/main" id="{D19BA1DA-A59D-4467-AFFB-770352A5749F}"/>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430581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D3448-DDDE-4431-BD9D-D823468836FC}"/>
              </a:ext>
            </a:extLst>
          </p:cNvPr>
          <p:cNvSpPr>
            <a:spLocks noGrp="1"/>
          </p:cNvSpPr>
          <p:nvPr>
            <p:ph type="title"/>
          </p:nvPr>
        </p:nvSpPr>
        <p:spPr/>
        <p:txBody>
          <a:bodyPr/>
          <a:lstStyle/>
          <a:p>
            <a:r>
              <a:rPr lang="en-US"/>
              <a:t>FB Insights - Daily Reach - 1 of 3</a:t>
            </a:r>
          </a:p>
        </p:txBody>
      </p:sp>
      <p:graphicFrame>
        <p:nvGraphicFramePr>
          <p:cNvPr id="5" name="Table Placeholder 4">
            <a:extLst>
              <a:ext uri="{FF2B5EF4-FFF2-40B4-BE49-F238E27FC236}">
                <a16:creationId xmlns:a16="http://schemas.microsoft.com/office/drawing/2014/main" id="{16BF19F6-1FC5-40D9-9A25-65FEB31B7BBA}"/>
              </a:ext>
            </a:extLst>
          </p:cNvPr>
          <p:cNvGraphicFramePr>
            <a:graphicFrameLocks noGrp="1"/>
          </p:cNvGraphicFramePr>
          <p:nvPr>
            <p:ph type="tbl" sz="quarter" idx="13"/>
            <p:extLst>
              <p:ext uri="{D42A27DB-BD31-4B8C-83A1-F6EECF244321}">
                <p14:modId xmlns:p14="http://schemas.microsoft.com/office/powerpoint/2010/main" val="2891953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15412439"/>
                    </a:ext>
                  </a:extLst>
                </a:gridCol>
                <a:gridCol w="2468880">
                  <a:extLst>
                    <a:ext uri="{9D8B030D-6E8A-4147-A177-3AD203B41FA5}">
                      <a16:colId xmlns:a16="http://schemas.microsoft.com/office/drawing/2014/main" val="747171012"/>
                    </a:ext>
                  </a:extLst>
                </a:gridCol>
                <a:gridCol w="2468880">
                  <a:extLst>
                    <a:ext uri="{9D8B030D-6E8A-4147-A177-3AD203B41FA5}">
                      <a16:colId xmlns:a16="http://schemas.microsoft.com/office/drawing/2014/main" val="16131440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769878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extLst>
                  <a:ext uri="{0D108BD9-81ED-4DB2-BD59-A6C34878D82A}">
                    <a16:rowId xmlns:a16="http://schemas.microsoft.com/office/drawing/2014/main" val="650727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1394</a:t>
                      </a:r>
                    </a:p>
                  </a:txBody>
                  <a:tcPr/>
                </a:tc>
                <a:extLst>
                  <a:ext uri="{0D108BD9-81ED-4DB2-BD59-A6C34878D82A}">
                    <a16:rowId xmlns:a16="http://schemas.microsoft.com/office/drawing/2014/main" val="4086490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2689</a:t>
                      </a:r>
                    </a:p>
                  </a:txBody>
                  <a:tcPr/>
                </a:tc>
                <a:extLst>
                  <a:ext uri="{0D108BD9-81ED-4DB2-BD59-A6C34878D82A}">
                    <a16:rowId xmlns:a16="http://schemas.microsoft.com/office/drawing/2014/main" val="2224962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1556</a:t>
                      </a:r>
                    </a:p>
                  </a:txBody>
                  <a:tcPr/>
                </a:tc>
                <a:extLst>
                  <a:ext uri="{0D108BD9-81ED-4DB2-BD59-A6C34878D82A}">
                    <a16:rowId xmlns:a16="http://schemas.microsoft.com/office/drawing/2014/main" val="486222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1885</a:t>
                      </a:r>
                    </a:p>
                  </a:txBody>
                  <a:tcPr/>
                </a:tc>
                <a:extLst>
                  <a:ext uri="{0D108BD9-81ED-4DB2-BD59-A6C34878D82A}">
                    <a16:rowId xmlns:a16="http://schemas.microsoft.com/office/drawing/2014/main" val="2446929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2258</a:t>
                      </a:r>
                    </a:p>
                  </a:txBody>
                  <a:tcPr/>
                </a:tc>
                <a:extLst>
                  <a:ext uri="{0D108BD9-81ED-4DB2-BD59-A6C34878D82A}">
                    <a16:rowId xmlns:a16="http://schemas.microsoft.com/office/drawing/2014/main" val="1409203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1791</a:t>
                      </a:r>
                    </a:p>
                  </a:txBody>
                  <a:tcPr/>
                </a:tc>
                <a:extLst>
                  <a:ext uri="{0D108BD9-81ED-4DB2-BD59-A6C34878D82A}">
                    <a16:rowId xmlns:a16="http://schemas.microsoft.com/office/drawing/2014/main" val="2266245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a:t>
                      </a:r>
                    </a:p>
                  </a:txBody>
                  <a:tcPr/>
                </a:tc>
                <a:extLst>
                  <a:ext uri="{0D108BD9-81ED-4DB2-BD59-A6C34878D82A}">
                    <a16:rowId xmlns:a16="http://schemas.microsoft.com/office/drawing/2014/main" val="196649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2373</a:t>
                      </a:r>
                    </a:p>
                  </a:txBody>
                  <a:tcPr/>
                </a:tc>
                <a:extLst>
                  <a:ext uri="{0D108BD9-81ED-4DB2-BD59-A6C34878D82A}">
                    <a16:rowId xmlns:a16="http://schemas.microsoft.com/office/drawing/2014/main" val="2637915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2598</a:t>
                      </a:r>
                    </a:p>
                  </a:txBody>
                  <a:tcPr/>
                </a:tc>
                <a:extLst>
                  <a:ext uri="{0D108BD9-81ED-4DB2-BD59-A6C34878D82A}">
                    <a16:rowId xmlns:a16="http://schemas.microsoft.com/office/drawing/2014/main" val="607853824"/>
                  </a:ext>
                </a:extLst>
              </a:tr>
            </a:tbl>
          </a:graphicData>
        </a:graphic>
      </p:graphicFrame>
      <p:sp>
        <p:nvSpPr>
          <p:cNvPr id="4" name="Text Placeholder 3">
            <a:extLst>
              <a:ext uri="{FF2B5EF4-FFF2-40B4-BE49-F238E27FC236}">
                <a16:creationId xmlns:a16="http://schemas.microsoft.com/office/drawing/2014/main" id="{49C2422C-5D3C-4BA8-8C51-E0D1CAA03AF3}"/>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27780664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A9713-AD3C-4413-A55B-0C7F85E7C2E0}"/>
              </a:ext>
            </a:extLst>
          </p:cNvPr>
          <p:cNvSpPr>
            <a:spLocks noGrp="1"/>
          </p:cNvSpPr>
          <p:nvPr>
            <p:ph type="title"/>
          </p:nvPr>
        </p:nvSpPr>
        <p:spPr/>
        <p:txBody>
          <a:bodyPr/>
          <a:lstStyle/>
          <a:p>
            <a:r>
              <a:rPr lang="en-US"/>
              <a:t>FB Insights - Daily Reach - 2 of 3</a:t>
            </a:r>
          </a:p>
        </p:txBody>
      </p:sp>
      <p:graphicFrame>
        <p:nvGraphicFramePr>
          <p:cNvPr id="5" name="Table Placeholder 4">
            <a:extLst>
              <a:ext uri="{FF2B5EF4-FFF2-40B4-BE49-F238E27FC236}">
                <a16:creationId xmlns:a16="http://schemas.microsoft.com/office/drawing/2014/main" id="{BD137009-88A0-4504-8D42-2585C0C6905F}"/>
              </a:ext>
            </a:extLst>
          </p:cNvPr>
          <p:cNvGraphicFramePr>
            <a:graphicFrameLocks noGrp="1"/>
          </p:cNvGraphicFramePr>
          <p:nvPr>
            <p:ph type="tbl" sz="quarter" idx="13"/>
            <p:extLst>
              <p:ext uri="{D42A27DB-BD31-4B8C-83A1-F6EECF244321}">
                <p14:modId xmlns:p14="http://schemas.microsoft.com/office/powerpoint/2010/main" val="2675744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66710172"/>
                    </a:ext>
                  </a:extLst>
                </a:gridCol>
                <a:gridCol w="2468880">
                  <a:extLst>
                    <a:ext uri="{9D8B030D-6E8A-4147-A177-3AD203B41FA5}">
                      <a16:colId xmlns:a16="http://schemas.microsoft.com/office/drawing/2014/main" val="658048055"/>
                    </a:ext>
                  </a:extLst>
                </a:gridCol>
                <a:gridCol w="2468880">
                  <a:extLst>
                    <a:ext uri="{9D8B030D-6E8A-4147-A177-3AD203B41FA5}">
                      <a16:colId xmlns:a16="http://schemas.microsoft.com/office/drawing/2014/main" val="11388422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108474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2011</a:t>
                      </a:r>
                    </a:p>
                  </a:txBody>
                  <a:tcPr/>
                </a:tc>
                <a:extLst>
                  <a:ext uri="{0D108BD9-81ED-4DB2-BD59-A6C34878D82A}">
                    <a16:rowId xmlns:a16="http://schemas.microsoft.com/office/drawing/2014/main" val="4215534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7411</a:t>
                      </a:r>
                    </a:p>
                  </a:txBody>
                  <a:tcPr/>
                </a:tc>
                <a:extLst>
                  <a:ext uri="{0D108BD9-81ED-4DB2-BD59-A6C34878D82A}">
                    <a16:rowId xmlns:a16="http://schemas.microsoft.com/office/drawing/2014/main" val="1361496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13852</a:t>
                      </a:r>
                    </a:p>
                  </a:txBody>
                  <a:tcPr/>
                </a:tc>
                <a:extLst>
                  <a:ext uri="{0D108BD9-81ED-4DB2-BD59-A6C34878D82A}">
                    <a16:rowId xmlns:a16="http://schemas.microsoft.com/office/drawing/2014/main" val="3076895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13216</a:t>
                      </a:r>
                    </a:p>
                  </a:txBody>
                  <a:tcPr/>
                </a:tc>
                <a:extLst>
                  <a:ext uri="{0D108BD9-81ED-4DB2-BD59-A6C34878D82A}">
                    <a16:rowId xmlns:a16="http://schemas.microsoft.com/office/drawing/2014/main" val="4079649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13438</a:t>
                      </a:r>
                    </a:p>
                  </a:txBody>
                  <a:tcPr/>
                </a:tc>
                <a:extLst>
                  <a:ext uri="{0D108BD9-81ED-4DB2-BD59-A6C34878D82A}">
                    <a16:rowId xmlns:a16="http://schemas.microsoft.com/office/drawing/2014/main" val="2680730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14306</a:t>
                      </a:r>
                    </a:p>
                  </a:txBody>
                  <a:tcPr/>
                </a:tc>
                <a:extLst>
                  <a:ext uri="{0D108BD9-81ED-4DB2-BD59-A6C34878D82A}">
                    <a16:rowId xmlns:a16="http://schemas.microsoft.com/office/drawing/2014/main" val="1016489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13298</a:t>
                      </a:r>
                    </a:p>
                  </a:txBody>
                  <a:tcPr/>
                </a:tc>
                <a:extLst>
                  <a:ext uri="{0D108BD9-81ED-4DB2-BD59-A6C34878D82A}">
                    <a16:rowId xmlns:a16="http://schemas.microsoft.com/office/drawing/2014/main" val="3640929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14606</a:t>
                      </a:r>
                    </a:p>
                  </a:txBody>
                  <a:tcPr/>
                </a:tc>
                <a:extLst>
                  <a:ext uri="{0D108BD9-81ED-4DB2-BD59-A6C34878D82A}">
                    <a16:rowId xmlns:a16="http://schemas.microsoft.com/office/drawing/2014/main" val="1325903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12636</a:t>
                      </a:r>
                    </a:p>
                  </a:txBody>
                  <a:tcPr/>
                </a:tc>
                <a:extLst>
                  <a:ext uri="{0D108BD9-81ED-4DB2-BD59-A6C34878D82A}">
                    <a16:rowId xmlns:a16="http://schemas.microsoft.com/office/drawing/2014/main" val="2218167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14168</a:t>
                      </a:r>
                    </a:p>
                  </a:txBody>
                  <a:tcPr/>
                </a:tc>
                <a:extLst>
                  <a:ext uri="{0D108BD9-81ED-4DB2-BD59-A6C34878D82A}">
                    <a16:rowId xmlns:a16="http://schemas.microsoft.com/office/drawing/2014/main" val="4288533363"/>
                  </a:ext>
                </a:extLst>
              </a:tr>
            </a:tbl>
          </a:graphicData>
        </a:graphic>
      </p:graphicFrame>
      <p:sp>
        <p:nvSpPr>
          <p:cNvPr id="4" name="Text Placeholder 3">
            <a:extLst>
              <a:ext uri="{FF2B5EF4-FFF2-40B4-BE49-F238E27FC236}">
                <a16:creationId xmlns:a16="http://schemas.microsoft.com/office/drawing/2014/main" id="{14B9A780-4D99-4D9A-888F-C80811B7E2D5}"/>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9096697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3AC20-D29F-4912-BEC9-F82F8D9BC1AD}"/>
              </a:ext>
            </a:extLst>
          </p:cNvPr>
          <p:cNvSpPr>
            <a:spLocks noGrp="1"/>
          </p:cNvSpPr>
          <p:nvPr>
            <p:ph type="title"/>
          </p:nvPr>
        </p:nvSpPr>
        <p:spPr/>
        <p:txBody>
          <a:bodyPr/>
          <a:lstStyle/>
          <a:p>
            <a:r>
              <a:rPr lang="en-US"/>
              <a:t>FB Insights - Daily Reach - 3 of 3</a:t>
            </a:r>
          </a:p>
        </p:txBody>
      </p:sp>
      <p:graphicFrame>
        <p:nvGraphicFramePr>
          <p:cNvPr id="5" name="Table Placeholder 4">
            <a:extLst>
              <a:ext uri="{FF2B5EF4-FFF2-40B4-BE49-F238E27FC236}">
                <a16:creationId xmlns:a16="http://schemas.microsoft.com/office/drawing/2014/main" id="{E45B22C8-E8BB-44C9-B62F-4C42EC0D4D5A}"/>
              </a:ext>
            </a:extLst>
          </p:cNvPr>
          <p:cNvGraphicFramePr>
            <a:graphicFrameLocks noGrp="1"/>
          </p:cNvGraphicFramePr>
          <p:nvPr>
            <p:ph type="tbl" sz="quarter" idx="13"/>
            <p:extLst>
              <p:ext uri="{D42A27DB-BD31-4B8C-83A1-F6EECF244321}">
                <p14:modId xmlns:p14="http://schemas.microsoft.com/office/powerpoint/2010/main" val="1514988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42633167"/>
                    </a:ext>
                  </a:extLst>
                </a:gridCol>
                <a:gridCol w="2468880">
                  <a:extLst>
                    <a:ext uri="{9D8B030D-6E8A-4147-A177-3AD203B41FA5}">
                      <a16:colId xmlns:a16="http://schemas.microsoft.com/office/drawing/2014/main" val="3555590423"/>
                    </a:ext>
                  </a:extLst>
                </a:gridCol>
                <a:gridCol w="2468880">
                  <a:extLst>
                    <a:ext uri="{9D8B030D-6E8A-4147-A177-3AD203B41FA5}">
                      <a16:colId xmlns:a16="http://schemas.microsoft.com/office/drawing/2014/main" val="2948475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506058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13469</a:t>
                      </a:r>
                    </a:p>
                  </a:txBody>
                  <a:tcPr/>
                </a:tc>
                <a:extLst>
                  <a:ext uri="{0D108BD9-81ED-4DB2-BD59-A6C34878D82A}">
                    <a16:rowId xmlns:a16="http://schemas.microsoft.com/office/drawing/2014/main" val="4092205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12348</a:t>
                      </a:r>
                    </a:p>
                  </a:txBody>
                  <a:tcPr/>
                </a:tc>
                <a:extLst>
                  <a:ext uri="{0D108BD9-81ED-4DB2-BD59-A6C34878D82A}">
                    <a16:rowId xmlns:a16="http://schemas.microsoft.com/office/drawing/2014/main" val="410957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13674</a:t>
                      </a:r>
                    </a:p>
                  </a:txBody>
                  <a:tcPr/>
                </a:tc>
                <a:extLst>
                  <a:ext uri="{0D108BD9-81ED-4DB2-BD59-A6C34878D82A}">
                    <a16:rowId xmlns:a16="http://schemas.microsoft.com/office/drawing/2014/main" val="816668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11588</a:t>
                      </a:r>
                    </a:p>
                  </a:txBody>
                  <a:tcPr/>
                </a:tc>
                <a:extLst>
                  <a:ext uri="{0D108BD9-81ED-4DB2-BD59-A6C34878D82A}">
                    <a16:rowId xmlns:a16="http://schemas.microsoft.com/office/drawing/2014/main" val="798418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11298</a:t>
                      </a:r>
                    </a:p>
                  </a:txBody>
                  <a:tcPr/>
                </a:tc>
                <a:extLst>
                  <a:ext uri="{0D108BD9-81ED-4DB2-BD59-A6C34878D82A}">
                    <a16:rowId xmlns:a16="http://schemas.microsoft.com/office/drawing/2014/main" val="2475577803"/>
                  </a:ext>
                </a:extLst>
              </a:tr>
            </a:tbl>
          </a:graphicData>
        </a:graphic>
      </p:graphicFrame>
      <p:sp>
        <p:nvSpPr>
          <p:cNvPr id="4" name="Text Placeholder 3">
            <a:extLst>
              <a:ext uri="{FF2B5EF4-FFF2-40B4-BE49-F238E27FC236}">
                <a16:creationId xmlns:a16="http://schemas.microsoft.com/office/drawing/2014/main" id="{7DC934FC-C8F9-49F7-9350-36F2EC78E674}"/>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9835922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7AB16-1B87-4DAE-A723-76D6EF8F160B}"/>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8FE70DE7-7C83-4F6F-A3D6-D917B21BEF4F}"/>
              </a:ext>
            </a:extLst>
          </p:cNvPr>
          <p:cNvGraphicFramePr>
            <a:graphicFrameLocks noGrp="1"/>
          </p:cNvGraphicFramePr>
          <p:nvPr>
            <p:ph type="chart" sz="quarter" idx="13"/>
            <p:extLst>
              <p:ext uri="{D42A27DB-BD31-4B8C-83A1-F6EECF244321}">
                <p14:modId xmlns:p14="http://schemas.microsoft.com/office/powerpoint/2010/main" val="10356550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659E08-969F-4C46-BB2C-2E98179CE261}"/>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65B273A4-0482-4233-A2CE-F7CDC71E31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912091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1885</Words>
  <Application>Microsoft Office PowerPoint</Application>
  <PresentationFormat>On-screen Show (4:3)</PresentationFormat>
  <Paragraphs>988</Paragraphs>
  <Slides>45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Arial</vt:lpstr>
      <vt:lpstr>Calibri</vt:lpstr>
      <vt:lpstr>quintly_template</vt:lpstr>
      <vt:lpstr>Facebook Page Report</vt:lpstr>
      <vt:lpstr>Wichtigste Werte (KPI's)</vt:lpstr>
      <vt:lpstr>Fans (Übersicht)</vt:lpstr>
      <vt:lpstr>Key Metrics Table w. User Post RR</vt:lpstr>
      <vt:lpstr>Facebook Fans Total</vt:lpstr>
      <vt:lpstr>Fanwachstum</vt:lpstr>
      <vt:lpstr>Verlorene Fans</vt:lpstr>
      <vt:lpstr>Eigene Beiträge (Postings) - 1 of 7</vt:lpstr>
      <vt:lpstr>Eigene Beiträge (Postings) - 2 of 7</vt:lpstr>
      <vt:lpstr>Eigene Beiträge (Postings) - 3 of 7</vt:lpstr>
      <vt:lpstr>Eigene Beiträge (Postings) - 4 of 7</vt:lpstr>
      <vt:lpstr>Eigene Beiträge (Postings) - 5 of 7</vt:lpstr>
      <vt:lpstr>Eigene Beiträge (Postings) - 6 of 7</vt:lpstr>
      <vt:lpstr>Eigene Beiträge (Postings) - 7 of 7</vt:lpstr>
      <vt:lpstr>Eigene Beiträge (Postings) + Reactions - 1 of 9</vt:lpstr>
      <vt:lpstr>Eigene Beiträge (Postings) + Reactions - 2 of 9</vt:lpstr>
      <vt:lpstr>Eigene Beiträge (Postings) + Reactions - 3 of 9</vt:lpstr>
      <vt:lpstr>Eigene Beiträge (Postings) + Reactions - 4 of 9</vt:lpstr>
      <vt:lpstr>Eigene Beiträge (Postings) + Reactions - 5 of 9</vt:lpstr>
      <vt:lpstr>Eigene Beiträge (Postings) + Reactions - 6 of 9</vt:lpstr>
      <vt:lpstr>Eigene Beiträge (Postings) + Reactions - 7 of 9</vt:lpstr>
      <vt:lpstr>Eigene Beiträge (Postings) + Reactions - 8 of 9</vt:lpstr>
      <vt:lpstr>Eigene Beiträge (Postings) + Reactions - 9 of 9</vt:lpstr>
      <vt:lpstr>Postings/Wochentag</vt:lpstr>
      <vt:lpstr>Interaktionsrate</vt:lpstr>
      <vt:lpstr>Postingtypen (Verteilung)</vt:lpstr>
      <vt:lpstr>Interaktionsrate/Postingtyp</vt:lpstr>
      <vt:lpstr>Antwortzeit</vt:lpstr>
      <vt:lpstr>Wichtige Influencer - 1 of 2</vt:lpstr>
      <vt:lpstr>Wichtige Influencer - 2 of 2</vt:lpstr>
      <vt:lpstr>Facebook Check Ins</vt:lpstr>
      <vt:lpstr>Fan Demographie</vt:lpstr>
      <vt:lpstr>Impressionen</vt:lpstr>
      <vt:lpstr>Reichweite</vt:lpstr>
      <vt:lpstr>Engagierte User</vt:lpstr>
      <vt:lpstr>Page Views</vt:lpstr>
      <vt:lpstr>Direktnachrichten von Usern</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lpstr>Facebook Reach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2017-07-31T13:27:26Z</dcterms:created>
  <dcterms:modified xsi:type="dcterms:W3CDTF">2017-07-31T13:29:11Z</dcterms:modified>
</cp:coreProperties>
</file>