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1"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12536</c:v>
                </c:pt>
                <c:pt idx="1">
                  <c:v>12539</c:v>
                </c:pt>
                <c:pt idx="2">
                  <c:v>12540</c:v>
                </c:pt>
                <c:pt idx="3">
                  <c:v>12540</c:v>
                </c:pt>
                <c:pt idx="4">
                  <c:v>12542</c:v>
                </c:pt>
                <c:pt idx="5">
                  <c:v>12547</c:v>
                </c:pt>
                <c:pt idx="6">
                  <c:v>12549</c:v>
                </c:pt>
                <c:pt idx="7">
                  <c:v>12548</c:v>
                </c:pt>
                <c:pt idx="8">
                  <c:v>12550</c:v>
                </c:pt>
                <c:pt idx="9">
                  <c:v>12551</c:v>
                </c:pt>
                <c:pt idx="10">
                  <c:v>12554</c:v>
                </c:pt>
                <c:pt idx="11">
                  <c:v>12551</c:v>
                </c:pt>
                <c:pt idx="12">
                  <c:v>12548</c:v>
                </c:pt>
                <c:pt idx="13">
                  <c:v>12552</c:v>
                </c:pt>
                <c:pt idx="14">
                  <c:v>12553</c:v>
                </c:pt>
                <c:pt idx="15">
                  <c:v>12559</c:v>
                </c:pt>
                <c:pt idx="16">
                  <c:v>12562</c:v>
                </c:pt>
                <c:pt idx="17">
                  <c:v>12563</c:v>
                </c:pt>
                <c:pt idx="18">
                  <c:v>12568</c:v>
                </c:pt>
                <c:pt idx="19">
                  <c:v>12571</c:v>
                </c:pt>
                <c:pt idx="20">
                  <c:v>12571</c:v>
                </c:pt>
                <c:pt idx="21">
                  <c:v>12569</c:v>
                </c:pt>
                <c:pt idx="22">
                  <c:v>12573</c:v>
                </c:pt>
                <c:pt idx="23">
                  <c:v>12573</c:v>
                </c:pt>
                <c:pt idx="24">
                  <c:v>12570</c:v>
                </c:pt>
                <c:pt idx="25">
                  <c:v>12573</c:v>
                </c:pt>
                <c:pt idx="26">
                  <c:v>12574</c:v>
                </c:pt>
                <c:pt idx="27">
                  <c:v>12577</c:v>
                </c:pt>
                <c:pt idx="28">
                  <c:v>12577</c:v>
                </c:pt>
                <c:pt idx="29">
                  <c:v>12579</c:v>
                </c:pt>
              </c:numCache>
            </c:numRef>
          </c:val>
          <c:smooth val="0"/>
          <c:extLst>
            <c:ext xmlns:c16="http://schemas.microsoft.com/office/drawing/2014/chart" uri="{C3380CC4-5D6E-409C-BE32-E72D297353CC}">
              <c16:uniqueId val="{00000000-F9D5-4812-A71C-BBE572D6E64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Sheet1!$C$2:$C$31</c:f>
              <c:numCache>
                <c:formatCode>General</c:formatCode>
                <c:ptCount val="30"/>
                <c:pt idx="0">
                  <c:v>714</c:v>
                </c:pt>
                <c:pt idx="1">
                  <c:v>714</c:v>
                </c:pt>
                <c:pt idx="2">
                  <c:v>714</c:v>
                </c:pt>
                <c:pt idx="3">
                  <c:v>714</c:v>
                </c:pt>
                <c:pt idx="4">
                  <c:v>714</c:v>
                </c:pt>
                <c:pt idx="5">
                  <c:v>716</c:v>
                </c:pt>
                <c:pt idx="6">
                  <c:v>720</c:v>
                </c:pt>
                <c:pt idx="7">
                  <c:v>721</c:v>
                </c:pt>
                <c:pt idx="8">
                  <c:v>724</c:v>
                </c:pt>
                <c:pt idx="9">
                  <c:v>726</c:v>
                </c:pt>
                <c:pt idx="10">
                  <c:v>729</c:v>
                </c:pt>
                <c:pt idx="11">
                  <c:v>729</c:v>
                </c:pt>
                <c:pt idx="12">
                  <c:v>729</c:v>
                </c:pt>
                <c:pt idx="13">
                  <c:v>729</c:v>
                </c:pt>
                <c:pt idx="14">
                  <c:v>729</c:v>
                </c:pt>
                <c:pt idx="15">
                  <c:v>729</c:v>
                </c:pt>
                <c:pt idx="16">
                  <c:v>729</c:v>
                </c:pt>
                <c:pt idx="17">
                  <c:v>729</c:v>
                </c:pt>
                <c:pt idx="18">
                  <c:v>729</c:v>
                </c:pt>
                <c:pt idx="19">
                  <c:v>731</c:v>
                </c:pt>
                <c:pt idx="20">
                  <c:v>733</c:v>
                </c:pt>
                <c:pt idx="21">
                  <c:v>733</c:v>
                </c:pt>
                <c:pt idx="22">
                  <c:v>732</c:v>
                </c:pt>
                <c:pt idx="23">
                  <c:v>732</c:v>
                </c:pt>
                <c:pt idx="24">
                  <c:v>732</c:v>
                </c:pt>
                <c:pt idx="25">
                  <c:v>733</c:v>
                </c:pt>
                <c:pt idx="26">
                  <c:v>733</c:v>
                </c:pt>
                <c:pt idx="27">
                  <c:v>733</c:v>
                </c:pt>
                <c:pt idx="28">
                  <c:v>733</c:v>
                </c:pt>
                <c:pt idx="29">
                  <c:v>733</c:v>
                </c:pt>
              </c:numCache>
            </c:numRef>
          </c:val>
          <c:smooth val="0"/>
          <c:extLst>
            <c:ext xmlns:c16="http://schemas.microsoft.com/office/drawing/2014/chart" uri="{C3380CC4-5D6E-409C-BE32-E72D297353CC}">
              <c16:uniqueId val="{00000001-F9D5-4812-A71C-BBE572D6E644}"/>
            </c:ext>
          </c:extLst>
        </c:ser>
        <c:dLbls>
          <c:showLegendKey val="0"/>
          <c:showVal val="0"/>
          <c:showCatName val="0"/>
          <c:showSerName val="0"/>
          <c:showPercent val="0"/>
          <c:showBubbleSize val="0"/>
        </c:dLbls>
        <c:smooth val="0"/>
        <c:axId val="257769056"/>
        <c:axId val="257771024"/>
      </c:lineChart>
      <c:dateAx>
        <c:axId val="25776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771024"/>
        <c:crosses val="autoZero"/>
        <c:auto val="1"/>
        <c:lblOffset val="100"/>
        <c:baseTimeUnit val="days"/>
      </c:dateAx>
      <c:valAx>
        <c:axId val="25777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76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5</c:v>
                </c:pt>
                <c:pt idx="1">
                  <c:v>3</c:v>
                </c:pt>
                <c:pt idx="2">
                  <c:v>2</c:v>
                </c:pt>
                <c:pt idx="3">
                  <c:v>0</c:v>
                </c:pt>
                <c:pt idx="4">
                  <c:v>2</c:v>
                </c:pt>
                <c:pt idx="5">
                  <c:v>4</c:v>
                </c:pt>
                <c:pt idx="6">
                  <c:v>3</c:v>
                </c:pt>
                <c:pt idx="7">
                  <c:v>-1</c:v>
                </c:pt>
                <c:pt idx="8">
                  <c:v>1</c:v>
                </c:pt>
                <c:pt idx="9">
                  <c:v>2</c:v>
                </c:pt>
                <c:pt idx="10">
                  <c:v>1</c:v>
                </c:pt>
                <c:pt idx="11">
                  <c:v>0</c:v>
                </c:pt>
                <c:pt idx="12">
                  <c:v>-1</c:v>
                </c:pt>
                <c:pt idx="13">
                  <c:v>-1</c:v>
                </c:pt>
                <c:pt idx="14">
                  <c:v>3</c:v>
                </c:pt>
                <c:pt idx="15">
                  <c:v>4</c:v>
                </c:pt>
                <c:pt idx="16">
                  <c:v>5</c:v>
                </c:pt>
                <c:pt idx="17">
                  <c:v>2</c:v>
                </c:pt>
                <c:pt idx="18">
                  <c:v>-1</c:v>
                </c:pt>
                <c:pt idx="19">
                  <c:v>8</c:v>
                </c:pt>
                <c:pt idx="20">
                  <c:v>0</c:v>
                </c:pt>
                <c:pt idx="21">
                  <c:v>-1</c:v>
                </c:pt>
                <c:pt idx="22">
                  <c:v>1</c:v>
                </c:pt>
                <c:pt idx="23">
                  <c:v>1</c:v>
                </c:pt>
                <c:pt idx="24">
                  <c:v>-3</c:v>
                </c:pt>
                <c:pt idx="25">
                  <c:v>2</c:v>
                </c:pt>
                <c:pt idx="26">
                  <c:v>4</c:v>
                </c:pt>
                <c:pt idx="27">
                  <c:v>4</c:v>
                </c:pt>
                <c:pt idx="28">
                  <c:v>-2</c:v>
                </c:pt>
                <c:pt idx="29">
                  <c:v>2</c:v>
                </c:pt>
              </c:numCache>
            </c:numRef>
          </c:val>
          <c:smooth val="0"/>
          <c:extLst>
            <c:ext xmlns:c16="http://schemas.microsoft.com/office/drawing/2014/chart" uri="{C3380CC4-5D6E-409C-BE32-E72D297353CC}">
              <c16:uniqueId val="{00000000-B2AA-497A-9446-E37A7F289CB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Sheet1!$C$2:$C$31</c:f>
              <c:numCache>
                <c:formatCode>General</c:formatCode>
                <c:ptCount val="30"/>
                <c:pt idx="0">
                  <c:v>0</c:v>
                </c:pt>
                <c:pt idx="1">
                  <c:v>0</c:v>
                </c:pt>
                <c:pt idx="2">
                  <c:v>0</c:v>
                </c:pt>
                <c:pt idx="3">
                  <c:v>0</c:v>
                </c:pt>
                <c:pt idx="4">
                  <c:v>0</c:v>
                </c:pt>
                <c:pt idx="5">
                  <c:v>0</c:v>
                </c:pt>
                <c:pt idx="6">
                  <c:v>4</c:v>
                </c:pt>
                <c:pt idx="7">
                  <c:v>2</c:v>
                </c:pt>
                <c:pt idx="8">
                  <c:v>1</c:v>
                </c:pt>
                <c:pt idx="9">
                  <c:v>3</c:v>
                </c:pt>
                <c:pt idx="10">
                  <c:v>4</c:v>
                </c:pt>
                <c:pt idx="11">
                  <c:v>1</c:v>
                </c:pt>
                <c:pt idx="12">
                  <c:v>0</c:v>
                </c:pt>
                <c:pt idx="13">
                  <c:v>0</c:v>
                </c:pt>
                <c:pt idx="14">
                  <c:v>0</c:v>
                </c:pt>
                <c:pt idx="15">
                  <c:v>0</c:v>
                </c:pt>
                <c:pt idx="16">
                  <c:v>0</c:v>
                </c:pt>
                <c:pt idx="17">
                  <c:v>0</c:v>
                </c:pt>
                <c:pt idx="18">
                  <c:v>0</c:v>
                </c:pt>
                <c:pt idx="19">
                  <c:v>0</c:v>
                </c:pt>
                <c:pt idx="20">
                  <c:v>4</c:v>
                </c:pt>
                <c:pt idx="21">
                  <c:v>0</c:v>
                </c:pt>
                <c:pt idx="22">
                  <c:v>-1</c:v>
                </c:pt>
                <c:pt idx="23">
                  <c:v>0</c:v>
                </c:pt>
                <c:pt idx="24">
                  <c:v>0</c:v>
                </c:pt>
                <c:pt idx="25">
                  <c:v>1</c:v>
                </c:pt>
                <c:pt idx="26">
                  <c:v>0</c:v>
                </c:pt>
                <c:pt idx="27">
                  <c:v>0</c:v>
                </c:pt>
                <c:pt idx="28">
                  <c:v>0</c:v>
                </c:pt>
                <c:pt idx="29">
                  <c:v>0</c:v>
                </c:pt>
              </c:numCache>
            </c:numRef>
          </c:val>
          <c:smooth val="0"/>
          <c:extLst>
            <c:ext xmlns:c16="http://schemas.microsoft.com/office/drawing/2014/chart" uri="{C3380CC4-5D6E-409C-BE32-E72D297353CC}">
              <c16:uniqueId val="{00000001-B2AA-497A-9446-E37A7F289CB9}"/>
            </c:ext>
          </c:extLst>
        </c:ser>
        <c:dLbls>
          <c:showLegendKey val="0"/>
          <c:showVal val="0"/>
          <c:showCatName val="0"/>
          <c:showSerName val="0"/>
          <c:showPercent val="0"/>
          <c:showBubbleSize val="0"/>
        </c:dLbls>
        <c:smooth val="0"/>
        <c:axId val="257771680"/>
        <c:axId val="257774304"/>
      </c:lineChart>
      <c:dateAx>
        <c:axId val="257771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774304"/>
        <c:crosses val="autoZero"/>
        <c:auto val="1"/>
        <c:lblOffset val="100"/>
        <c:baseTimeUnit val="days"/>
      </c:dateAx>
      <c:valAx>
        <c:axId val="25777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77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4</c:v>
                </c:pt>
                <c:pt idx="1">
                  <c:v>0</c:v>
                </c:pt>
                <c:pt idx="2">
                  <c:v>0</c:v>
                </c:pt>
                <c:pt idx="3">
                  <c:v>1</c:v>
                </c:pt>
                <c:pt idx="4">
                  <c:v>1</c:v>
                </c:pt>
                <c:pt idx="5">
                  <c:v>1</c:v>
                </c:pt>
                <c:pt idx="6">
                  <c:v>2</c:v>
                </c:pt>
                <c:pt idx="7">
                  <c:v>2</c:v>
                </c:pt>
                <c:pt idx="8">
                  <c:v>1</c:v>
                </c:pt>
                <c:pt idx="9">
                  <c:v>1</c:v>
                </c:pt>
                <c:pt idx="10">
                  <c:v>1</c:v>
                </c:pt>
                <c:pt idx="11">
                  <c:v>3</c:v>
                </c:pt>
                <c:pt idx="12">
                  <c:v>4</c:v>
                </c:pt>
                <c:pt idx="13">
                  <c:v>0</c:v>
                </c:pt>
                <c:pt idx="14">
                  <c:v>3</c:v>
                </c:pt>
                <c:pt idx="15">
                  <c:v>0</c:v>
                </c:pt>
                <c:pt idx="16">
                  <c:v>0</c:v>
                </c:pt>
                <c:pt idx="17">
                  <c:v>0</c:v>
                </c:pt>
                <c:pt idx="18">
                  <c:v>1</c:v>
                </c:pt>
                <c:pt idx="19">
                  <c:v>1</c:v>
                </c:pt>
                <c:pt idx="20">
                  <c:v>1</c:v>
                </c:pt>
                <c:pt idx="21">
                  <c:v>3</c:v>
                </c:pt>
                <c:pt idx="22">
                  <c:v>0</c:v>
                </c:pt>
                <c:pt idx="23">
                  <c:v>1</c:v>
                </c:pt>
                <c:pt idx="24">
                  <c:v>4</c:v>
                </c:pt>
                <c:pt idx="25">
                  <c:v>1</c:v>
                </c:pt>
                <c:pt idx="26">
                  <c:v>4</c:v>
                </c:pt>
                <c:pt idx="27">
                  <c:v>4</c:v>
                </c:pt>
                <c:pt idx="28">
                  <c:v>0</c:v>
                </c:pt>
                <c:pt idx="29">
                  <c:v>1</c:v>
                </c:pt>
              </c:numCache>
            </c:numRef>
          </c:val>
          <c:smooth val="0"/>
          <c:extLst>
            <c:ext xmlns:c16="http://schemas.microsoft.com/office/drawing/2014/chart" uri="{C3380CC4-5D6E-409C-BE32-E72D297353CC}">
              <c16:uniqueId val="{00000000-7A6F-4829-8ACE-FDC3F41FF73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7A6F-4829-8ACE-FDC3F41FF735}"/>
            </c:ext>
          </c:extLst>
        </c:ser>
        <c:dLbls>
          <c:showLegendKey val="0"/>
          <c:showVal val="0"/>
          <c:showCatName val="0"/>
          <c:showSerName val="0"/>
          <c:showPercent val="0"/>
          <c:showBubbleSize val="0"/>
        </c:dLbls>
        <c:smooth val="0"/>
        <c:axId val="306432464"/>
        <c:axId val="306430168"/>
      </c:lineChart>
      <c:dateAx>
        <c:axId val="306432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30168"/>
        <c:crosses val="autoZero"/>
        <c:auto val="1"/>
        <c:lblOffset val="100"/>
        <c:baseTimeUnit val="days"/>
      </c:dateAx>
      <c:valAx>
        <c:axId val="30643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3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1</c:v>
                </c:pt>
                <c:pt idx="3">
                  <c:v>1</c:v>
                </c:pt>
                <c:pt idx="4">
                  <c:v>1</c:v>
                </c:pt>
                <c:pt idx="5">
                  <c:v>1</c:v>
                </c:pt>
                <c:pt idx="6">
                  <c:v>2</c:v>
                </c:pt>
              </c:numCache>
            </c:numRef>
          </c:val>
          <c:extLst>
            <c:ext xmlns:c16="http://schemas.microsoft.com/office/drawing/2014/chart" uri="{C3380CC4-5D6E-409C-BE32-E72D297353CC}">
              <c16:uniqueId val="{00000000-92CC-4058-87CD-FE75032D42A1}"/>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1</c:v>
                </c:pt>
                <c:pt idx="3">
                  <c:v>0</c:v>
                </c:pt>
                <c:pt idx="4">
                  <c:v>0</c:v>
                </c:pt>
                <c:pt idx="5">
                  <c:v>0</c:v>
                </c:pt>
                <c:pt idx="6">
                  <c:v>2</c:v>
                </c:pt>
              </c:numCache>
            </c:numRef>
          </c:val>
          <c:extLst>
            <c:ext xmlns:c16="http://schemas.microsoft.com/office/drawing/2014/chart" uri="{C3380CC4-5D6E-409C-BE32-E72D297353CC}">
              <c16:uniqueId val="{00000001-92CC-4058-87CD-FE75032D42A1}"/>
            </c:ext>
          </c:extLst>
        </c:ser>
        <c:dLbls>
          <c:showLegendKey val="0"/>
          <c:showVal val="0"/>
          <c:showCatName val="0"/>
          <c:showSerName val="0"/>
          <c:showPercent val="0"/>
          <c:showBubbleSize val="0"/>
        </c:dLbls>
        <c:gapWidth val="219"/>
        <c:overlap val="-27"/>
        <c:axId val="374111416"/>
        <c:axId val="374111744"/>
      </c:barChart>
      <c:catAx>
        <c:axId val="37411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11744"/>
        <c:crosses val="autoZero"/>
        <c:auto val="1"/>
        <c:lblAlgn val="ctr"/>
        <c:lblOffset val="100"/>
        <c:noMultiLvlLbl val="0"/>
      </c:catAx>
      <c:valAx>
        <c:axId val="37411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1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1.4521662810181</c:v>
                </c:pt>
                <c:pt idx="1">
                  <c:v>0.40679588418281998</c:v>
                </c:pt>
                <c:pt idx="2">
                  <c:v>0</c:v>
                </c:pt>
                <c:pt idx="3">
                  <c:v>0</c:v>
                </c:pt>
                <c:pt idx="4">
                  <c:v>0</c:v>
                </c:pt>
                <c:pt idx="5">
                  <c:v>0</c:v>
                </c:pt>
                <c:pt idx="6">
                  <c:v>0</c:v>
                </c:pt>
                <c:pt idx="7">
                  <c:v>0</c:v>
                </c:pt>
                <c:pt idx="8">
                  <c:v>0</c:v>
                </c:pt>
                <c:pt idx="9">
                  <c:v>0.23902477890207999</c:v>
                </c:pt>
                <c:pt idx="10">
                  <c:v>0.1434034416826</c:v>
                </c:pt>
                <c:pt idx="11">
                  <c:v>0</c:v>
                </c:pt>
                <c:pt idx="12">
                  <c:v>0.38639260675589998</c:v>
                </c:pt>
                <c:pt idx="13">
                  <c:v>0</c:v>
                </c:pt>
                <c:pt idx="14">
                  <c:v>0</c:v>
                </c:pt>
                <c:pt idx="15">
                  <c:v>0</c:v>
                </c:pt>
                <c:pt idx="16">
                  <c:v>0</c:v>
                </c:pt>
                <c:pt idx="17">
                  <c:v>0.63673989175421997</c:v>
                </c:pt>
                <c:pt idx="18">
                  <c:v>0</c:v>
                </c:pt>
                <c:pt idx="19">
                  <c:v>0</c:v>
                </c:pt>
                <c:pt idx="20">
                  <c:v>0</c:v>
                </c:pt>
                <c:pt idx="21">
                  <c:v>0</c:v>
                </c:pt>
                <c:pt idx="22">
                  <c:v>0</c:v>
                </c:pt>
                <c:pt idx="23">
                  <c:v>0</c:v>
                </c:pt>
                <c:pt idx="24">
                  <c:v>0</c:v>
                </c:pt>
                <c:pt idx="25">
                  <c:v>0</c:v>
                </c:pt>
                <c:pt idx="26">
                  <c:v>1.0418323524733999</c:v>
                </c:pt>
                <c:pt idx="27">
                  <c:v>0.93019557958340005</c:v>
                </c:pt>
                <c:pt idx="28">
                  <c:v>0</c:v>
                </c:pt>
                <c:pt idx="29">
                  <c:v>0</c:v>
                </c:pt>
              </c:numCache>
            </c:numRef>
          </c:val>
          <c:smooth val="0"/>
          <c:extLst>
            <c:ext xmlns:c16="http://schemas.microsoft.com/office/drawing/2014/chart" uri="{C3380CC4-5D6E-409C-BE32-E72D297353CC}">
              <c16:uniqueId val="{00000000-7ABF-4CFB-9BEF-284F438E490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Sheet1!$C$2:$C$31</c:f>
              <c:numCache>
                <c:formatCode>General</c:formatCode>
                <c:ptCount val="30"/>
                <c:pt idx="0">
                  <c:v>0</c:v>
                </c:pt>
                <c:pt idx="1">
                  <c:v>0</c:v>
                </c:pt>
                <c:pt idx="2">
                  <c:v>0</c:v>
                </c:pt>
                <c:pt idx="3">
                  <c:v>0</c:v>
                </c:pt>
                <c:pt idx="4">
                  <c:v>0</c:v>
                </c:pt>
                <c:pt idx="5">
                  <c:v>11.344537815125999</c:v>
                </c:pt>
                <c:pt idx="6">
                  <c:v>0</c:v>
                </c:pt>
                <c:pt idx="7">
                  <c:v>0</c:v>
                </c:pt>
                <c:pt idx="8">
                  <c:v>0</c:v>
                </c:pt>
                <c:pt idx="9">
                  <c:v>0</c:v>
                </c:pt>
                <c:pt idx="10">
                  <c:v>0.96418732782368999</c:v>
                </c:pt>
                <c:pt idx="11">
                  <c:v>0</c:v>
                </c:pt>
                <c:pt idx="12">
                  <c:v>0</c:v>
                </c:pt>
                <c:pt idx="13">
                  <c:v>3.2921810699587999</c:v>
                </c:pt>
                <c:pt idx="14">
                  <c:v>0</c:v>
                </c:pt>
                <c:pt idx="15">
                  <c:v>0</c:v>
                </c:pt>
                <c:pt idx="16">
                  <c:v>0</c:v>
                </c:pt>
                <c:pt idx="17">
                  <c:v>3.0178326474623001</c:v>
                </c:pt>
                <c:pt idx="18">
                  <c:v>0</c:v>
                </c:pt>
                <c:pt idx="19">
                  <c:v>10.150891632373</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7ABF-4CFB-9BEF-284F438E490C}"/>
            </c:ext>
          </c:extLst>
        </c:ser>
        <c:dLbls>
          <c:showLegendKey val="0"/>
          <c:showVal val="0"/>
          <c:showCatName val="0"/>
          <c:showSerName val="0"/>
          <c:showPercent val="0"/>
          <c:showBubbleSize val="0"/>
        </c:dLbls>
        <c:smooth val="0"/>
        <c:axId val="374054672"/>
        <c:axId val="374056640"/>
      </c:lineChart>
      <c:dateAx>
        <c:axId val="374054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56640"/>
        <c:crosses val="autoZero"/>
        <c:auto val="1"/>
        <c:lblOffset val="100"/>
        <c:baseTimeUnit val="days"/>
      </c:dateAx>
      <c:valAx>
        <c:axId val="37405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5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4</c:v>
                </c:pt>
                <c:pt idx="1">
                  <c:v>2</c:v>
                </c:pt>
              </c:numCache>
            </c:numRef>
          </c:val>
          <c:extLst>
            <c:ext xmlns:c16="http://schemas.microsoft.com/office/drawing/2014/chart" uri="{C3380CC4-5D6E-409C-BE32-E72D297353CC}">
              <c16:uniqueId val="{00000000-D8BD-44E0-8E56-C81918ABFF84}"/>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3</c:v>
                </c:pt>
                <c:pt idx="1">
                  <c:v>3</c:v>
                </c:pt>
              </c:numCache>
            </c:numRef>
          </c:val>
          <c:extLst>
            <c:ext xmlns:c16="http://schemas.microsoft.com/office/drawing/2014/chart" uri="{C3380CC4-5D6E-409C-BE32-E72D297353CC}">
              <c16:uniqueId val="{00000001-D8BD-44E0-8E56-C81918ABFF84}"/>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2</c:v>
                </c:pt>
                <c:pt idx="1">
                  <c:v>0</c:v>
                </c:pt>
              </c:numCache>
            </c:numRef>
          </c:val>
          <c:extLst>
            <c:ext xmlns:c16="http://schemas.microsoft.com/office/drawing/2014/chart" uri="{C3380CC4-5D6E-409C-BE32-E72D297353CC}">
              <c16:uniqueId val="{00000002-D8BD-44E0-8E56-C81918ABFF84}"/>
            </c:ext>
          </c:extLst>
        </c:ser>
        <c:dLbls>
          <c:showLegendKey val="0"/>
          <c:showVal val="0"/>
          <c:showCatName val="0"/>
          <c:showSerName val="0"/>
          <c:showPercent val="0"/>
          <c:showBubbleSize val="0"/>
        </c:dLbls>
        <c:gapWidth val="150"/>
        <c:overlap val="100"/>
        <c:axId val="374050080"/>
        <c:axId val="374053032"/>
      </c:barChart>
      <c:catAx>
        <c:axId val="37405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53032"/>
        <c:crosses val="autoZero"/>
        <c:auto val="1"/>
        <c:lblAlgn val="ctr"/>
        <c:lblOffset val="100"/>
        <c:noMultiLvlLbl val="0"/>
      </c:catAx>
      <c:valAx>
        <c:axId val="374053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5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0.43784747610704</c:v>
                </c:pt>
                <c:pt idx="1">
                  <c:v>0.81656766053600005</c:v>
                </c:pt>
                <c:pt idx="2">
                  <c:v>0.49339023729338999</c:v>
                </c:pt>
                <c:pt idx="3">
                  <c:v>0</c:v>
                </c:pt>
                <c:pt idx="4">
                  <c:v>0</c:v>
                </c:pt>
                <c:pt idx="5">
                  <c:v>0</c:v>
                </c:pt>
                <c:pt idx="6">
                  <c:v>0</c:v>
                </c:pt>
              </c:numCache>
            </c:numRef>
          </c:val>
          <c:extLst>
            <c:ext xmlns:c16="http://schemas.microsoft.com/office/drawing/2014/chart" uri="{C3380CC4-5D6E-409C-BE32-E72D297353CC}">
              <c16:uniqueId val="{00000000-48B3-4C6C-B071-FB856D361FFE}"/>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10.747714723749</c:v>
                </c:pt>
                <c:pt idx="2">
                  <c:v>2.4238507263199001</c:v>
                </c:pt>
                <c:pt idx="3">
                  <c:v>0</c:v>
                </c:pt>
                <c:pt idx="4">
                  <c:v>0</c:v>
                </c:pt>
                <c:pt idx="5">
                  <c:v>0</c:v>
                </c:pt>
                <c:pt idx="6">
                  <c:v>0</c:v>
                </c:pt>
              </c:numCache>
            </c:numRef>
          </c:val>
          <c:extLst>
            <c:ext xmlns:c16="http://schemas.microsoft.com/office/drawing/2014/chart" uri="{C3380CC4-5D6E-409C-BE32-E72D297353CC}">
              <c16:uniqueId val="{00000001-48B3-4C6C-B071-FB856D361FFE}"/>
            </c:ext>
          </c:extLst>
        </c:ser>
        <c:dLbls>
          <c:showLegendKey val="0"/>
          <c:showVal val="0"/>
          <c:showCatName val="0"/>
          <c:showSerName val="0"/>
          <c:showPercent val="0"/>
          <c:showBubbleSize val="0"/>
        </c:dLbls>
        <c:gapWidth val="219"/>
        <c:overlap val="-27"/>
        <c:axId val="374055984"/>
        <c:axId val="374047128"/>
      </c:barChart>
      <c:catAx>
        <c:axId val="37405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47128"/>
        <c:crosses val="autoZero"/>
        <c:auto val="1"/>
        <c:lblAlgn val="ctr"/>
        <c:lblOffset val="100"/>
        <c:noMultiLvlLbl val="0"/>
      </c:catAx>
      <c:valAx>
        <c:axId val="37404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5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692-449B-B43A-F1B8D3C1B599}"/>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E692-449B-B43A-F1B8D3C1B599}"/>
            </c:ext>
          </c:extLst>
        </c:ser>
        <c:dLbls>
          <c:showLegendKey val="0"/>
          <c:showVal val="0"/>
          <c:showCatName val="0"/>
          <c:showSerName val="0"/>
          <c:showPercent val="0"/>
          <c:showBubbleSize val="0"/>
        </c:dLbls>
        <c:gapWidth val="219"/>
        <c:overlap val="-27"/>
        <c:axId val="374060248"/>
        <c:axId val="374060904"/>
      </c:barChart>
      <c:catAx>
        <c:axId val="37406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60904"/>
        <c:crosses val="autoZero"/>
        <c:auto val="1"/>
        <c:lblAlgn val="ctr"/>
        <c:lblOffset val="100"/>
        <c:noMultiLvlLbl val="0"/>
      </c:catAx>
      <c:valAx>
        <c:axId val="37406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06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6388</c:v>
                </c:pt>
                <c:pt idx="1">
                  <c:v>6393</c:v>
                </c:pt>
                <c:pt idx="2">
                  <c:v>6405</c:v>
                </c:pt>
                <c:pt idx="3">
                  <c:v>6407</c:v>
                </c:pt>
                <c:pt idx="4">
                  <c:v>6412</c:v>
                </c:pt>
                <c:pt idx="5">
                  <c:v>6411</c:v>
                </c:pt>
                <c:pt idx="6">
                  <c:v>6411</c:v>
                </c:pt>
                <c:pt idx="7">
                  <c:v>6418</c:v>
                </c:pt>
                <c:pt idx="8">
                  <c:v>6424</c:v>
                </c:pt>
                <c:pt idx="9">
                  <c:v>6428</c:v>
                </c:pt>
                <c:pt idx="10">
                  <c:v>6426</c:v>
                </c:pt>
                <c:pt idx="11">
                  <c:v>6429</c:v>
                </c:pt>
                <c:pt idx="12">
                  <c:v>6431</c:v>
                </c:pt>
                <c:pt idx="13">
                  <c:v>6432</c:v>
                </c:pt>
                <c:pt idx="14">
                  <c:v>6436</c:v>
                </c:pt>
                <c:pt idx="15">
                  <c:v>6437</c:v>
                </c:pt>
                <c:pt idx="16">
                  <c:v>6439</c:v>
                </c:pt>
                <c:pt idx="17">
                  <c:v>6441</c:v>
                </c:pt>
                <c:pt idx="18">
                  <c:v>6440</c:v>
                </c:pt>
                <c:pt idx="19">
                  <c:v>6440</c:v>
                </c:pt>
                <c:pt idx="20">
                  <c:v>6439</c:v>
                </c:pt>
                <c:pt idx="21">
                  <c:v>6439</c:v>
                </c:pt>
                <c:pt idx="22">
                  <c:v>6439</c:v>
                </c:pt>
                <c:pt idx="23">
                  <c:v>6438</c:v>
                </c:pt>
                <c:pt idx="24">
                  <c:v>6438</c:v>
                </c:pt>
                <c:pt idx="25">
                  <c:v>6438</c:v>
                </c:pt>
                <c:pt idx="26">
                  <c:v>6438</c:v>
                </c:pt>
                <c:pt idx="27">
                  <c:v>6439</c:v>
                </c:pt>
                <c:pt idx="28">
                  <c:v>6438</c:v>
                </c:pt>
                <c:pt idx="29">
                  <c:v>6437</c:v>
                </c:pt>
              </c:numCache>
            </c:numRef>
          </c:val>
          <c:smooth val="0"/>
          <c:extLst>
            <c:ext xmlns:c16="http://schemas.microsoft.com/office/drawing/2014/chart" uri="{C3380CC4-5D6E-409C-BE32-E72D297353CC}">
              <c16:uniqueId val="{00000000-0D2B-4E26-8B1F-C9B5B3F194A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Sheet1!$C$2:$C$31</c:f>
              <c:numCache>
                <c:formatCode>General</c:formatCode>
                <c:ptCount val="30"/>
                <c:pt idx="0">
                  <c:v>161</c:v>
                </c:pt>
                <c:pt idx="1">
                  <c:v>163</c:v>
                </c:pt>
                <c:pt idx="2">
                  <c:v>165</c:v>
                </c:pt>
                <c:pt idx="3">
                  <c:v>165</c:v>
                </c:pt>
                <c:pt idx="4">
                  <c:v>165</c:v>
                </c:pt>
                <c:pt idx="5">
                  <c:v>165</c:v>
                </c:pt>
                <c:pt idx="6">
                  <c:v>165</c:v>
                </c:pt>
                <c:pt idx="7">
                  <c:v>165</c:v>
                </c:pt>
                <c:pt idx="8">
                  <c:v>165</c:v>
                </c:pt>
                <c:pt idx="9">
                  <c:v>165</c:v>
                </c:pt>
                <c:pt idx="10">
                  <c:v>165</c:v>
                </c:pt>
                <c:pt idx="11">
                  <c:v>166</c:v>
                </c:pt>
                <c:pt idx="12">
                  <c:v>166</c:v>
                </c:pt>
                <c:pt idx="13">
                  <c:v>166</c:v>
                </c:pt>
                <c:pt idx="14">
                  <c:v>166</c:v>
                </c:pt>
                <c:pt idx="15">
                  <c:v>166</c:v>
                </c:pt>
                <c:pt idx="16">
                  <c:v>167</c:v>
                </c:pt>
                <c:pt idx="17">
                  <c:v>167</c:v>
                </c:pt>
                <c:pt idx="18">
                  <c:v>167</c:v>
                </c:pt>
                <c:pt idx="19">
                  <c:v>167</c:v>
                </c:pt>
                <c:pt idx="20">
                  <c:v>167</c:v>
                </c:pt>
                <c:pt idx="21">
                  <c:v>167</c:v>
                </c:pt>
                <c:pt idx="22">
                  <c:v>167</c:v>
                </c:pt>
                <c:pt idx="23">
                  <c:v>167</c:v>
                </c:pt>
                <c:pt idx="24">
                  <c:v>167</c:v>
                </c:pt>
                <c:pt idx="25">
                  <c:v>167</c:v>
                </c:pt>
                <c:pt idx="26">
                  <c:v>167</c:v>
                </c:pt>
                <c:pt idx="27">
                  <c:v>167</c:v>
                </c:pt>
                <c:pt idx="28">
                  <c:v>167</c:v>
                </c:pt>
                <c:pt idx="29">
                  <c:v>167</c:v>
                </c:pt>
              </c:numCache>
            </c:numRef>
          </c:val>
          <c:smooth val="0"/>
          <c:extLst>
            <c:ext xmlns:c16="http://schemas.microsoft.com/office/drawing/2014/chart" uri="{C3380CC4-5D6E-409C-BE32-E72D297353CC}">
              <c16:uniqueId val="{00000001-0D2B-4E26-8B1F-C9B5B3F194AD}"/>
            </c:ext>
          </c:extLst>
        </c:ser>
        <c:dLbls>
          <c:showLegendKey val="0"/>
          <c:showVal val="0"/>
          <c:showCatName val="0"/>
          <c:showSerName val="0"/>
          <c:showPercent val="0"/>
          <c:showBubbleSize val="0"/>
        </c:dLbls>
        <c:smooth val="0"/>
        <c:axId val="301318848"/>
        <c:axId val="301320160"/>
      </c:lineChart>
      <c:dateAx>
        <c:axId val="30131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20160"/>
        <c:crosses val="autoZero"/>
        <c:auto val="1"/>
        <c:lblOffset val="100"/>
        <c:baseTimeUnit val="days"/>
      </c:dateAx>
      <c:valAx>
        <c:axId val="30132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1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29</c:v>
                </c:pt>
                <c:pt idx="1">
                  <c:v>1948</c:v>
                </c:pt>
                <c:pt idx="2">
                  <c:v>4351</c:v>
                </c:pt>
                <c:pt idx="3">
                  <c:v>1860</c:v>
                </c:pt>
                <c:pt idx="4">
                  <c:v>921</c:v>
                </c:pt>
                <c:pt idx="5">
                  <c:v>225</c:v>
                </c:pt>
                <c:pt idx="6">
                  <c:v>66</c:v>
                </c:pt>
              </c:numCache>
            </c:numRef>
          </c:val>
          <c:extLst>
            <c:ext xmlns:c16="http://schemas.microsoft.com/office/drawing/2014/chart" uri="{C3380CC4-5D6E-409C-BE32-E72D297353CC}">
              <c16:uniqueId val="{00000000-9BFB-4779-8AD8-F90FC6913C1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c:v>
                </c:pt>
                <c:pt idx="1">
                  <c:v>480</c:v>
                </c:pt>
                <c:pt idx="2">
                  <c:v>1685</c:v>
                </c:pt>
                <c:pt idx="3">
                  <c:v>990</c:v>
                </c:pt>
                <c:pt idx="4">
                  <c:v>510</c:v>
                </c:pt>
                <c:pt idx="5">
                  <c:v>133</c:v>
                </c:pt>
                <c:pt idx="6">
                  <c:v>53</c:v>
                </c:pt>
              </c:numCache>
            </c:numRef>
          </c:val>
          <c:extLst>
            <c:ext xmlns:c16="http://schemas.microsoft.com/office/drawing/2014/chart" uri="{C3380CC4-5D6E-409C-BE32-E72D297353CC}">
              <c16:uniqueId val="{00000001-9BFB-4779-8AD8-F90FC6913C1F}"/>
            </c:ext>
          </c:extLst>
        </c:ser>
        <c:dLbls>
          <c:showLegendKey val="0"/>
          <c:showVal val="0"/>
          <c:showCatName val="0"/>
          <c:showSerName val="0"/>
          <c:showPercent val="0"/>
          <c:showBubbleSize val="0"/>
        </c:dLbls>
        <c:gapWidth val="219"/>
        <c:overlap val="-27"/>
        <c:axId val="301320488"/>
        <c:axId val="301320816"/>
      </c:barChart>
      <c:catAx>
        <c:axId val="30132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20816"/>
        <c:crosses val="autoZero"/>
        <c:auto val="1"/>
        <c:lblAlgn val="ctr"/>
        <c:lblOffset val="100"/>
        <c:noMultiLvlLbl val="0"/>
      </c:catAx>
      <c:valAx>
        <c:axId val="30132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2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17613</c:v>
                </c:pt>
                <c:pt idx="1">
                  <c:v>12030</c:v>
                </c:pt>
                <c:pt idx="2">
                  <c:v>10522</c:v>
                </c:pt>
                <c:pt idx="3">
                  <c:v>7012</c:v>
                </c:pt>
                <c:pt idx="4">
                  <c:v>8781</c:v>
                </c:pt>
                <c:pt idx="5">
                  <c:v>5268</c:v>
                </c:pt>
                <c:pt idx="6">
                  <c:v>418</c:v>
                </c:pt>
                <c:pt idx="7">
                  <c:v>2088</c:v>
                </c:pt>
                <c:pt idx="8">
                  <c:v>2122</c:v>
                </c:pt>
                <c:pt idx="9">
                  <c:v>7148</c:v>
                </c:pt>
                <c:pt idx="10">
                  <c:v>6542</c:v>
                </c:pt>
                <c:pt idx="11">
                  <c:v>2924</c:v>
                </c:pt>
                <c:pt idx="12">
                  <c:v>9026</c:v>
                </c:pt>
                <c:pt idx="13">
                  <c:v>8246</c:v>
                </c:pt>
                <c:pt idx="14">
                  <c:v>8027</c:v>
                </c:pt>
                <c:pt idx="15">
                  <c:v>6948</c:v>
                </c:pt>
                <c:pt idx="16">
                  <c:v>6006</c:v>
                </c:pt>
                <c:pt idx="17">
                  <c:v>16290</c:v>
                </c:pt>
                <c:pt idx="18">
                  <c:v>1074</c:v>
                </c:pt>
                <c:pt idx="19">
                  <c:v>354</c:v>
                </c:pt>
                <c:pt idx="20">
                  <c:v>499</c:v>
                </c:pt>
                <c:pt idx="21">
                  <c:v>131</c:v>
                </c:pt>
                <c:pt idx="22">
                  <c:v>49</c:v>
                </c:pt>
                <c:pt idx="23">
                  <c:v>58</c:v>
                </c:pt>
                <c:pt idx="24">
                  <c:v>39</c:v>
                </c:pt>
                <c:pt idx="25">
                  <c:v>44</c:v>
                </c:pt>
                <c:pt idx="26">
                  <c:v>7247</c:v>
                </c:pt>
                <c:pt idx="27">
                  <c:v>27555</c:v>
                </c:pt>
                <c:pt idx="28">
                  <c:v>13920</c:v>
                </c:pt>
                <c:pt idx="29">
                  <c:v>9967</c:v>
                </c:pt>
              </c:numCache>
            </c:numRef>
          </c:val>
          <c:smooth val="0"/>
          <c:extLst>
            <c:ext xmlns:c16="http://schemas.microsoft.com/office/drawing/2014/chart" uri="{C3380CC4-5D6E-409C-BE32-E72D297353CC}">
              <c16:uniqueId val="{00000000-A4FC-4EE9-BF9F-297A4B4C4AB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Sheet1!$C$2:$C$31</c:f>
              <c:numCache>
                <c:formatCode>General</c:formatCode>
                <c:ptCount val="30"/>
                <c:pt idx="0">
                  <c:v>980</c:v>
                </c:pt>
                <c:pt idx="1">
                  <c:v>380</c:v>
                </c:pt>
                <c:pt idx="2">
                  <c:v>287</c:v>
                </c:pt>
                <c:pt idx="3">
                  <c:v>196</c:v>
                </c:pt>
                <c:pt idx="4">
                  <c:v>973</c:v>
                </c:pt>
                <c:pt idx="5">
                  <c:v>3457</c:v>
                </c:pt>
                <c:pt idx="6">
                  <c:v>2859</c:v>
                </c:pt>
                <c:pt idx="7">
                  <c:v>2312</c:v>
                </c:pt>
                <c:pt idx="8">
                  <c:v>2378</c:v>
                </c:pt>
                <c:pt idx="9">
                  <c:v>2110</c:v>
                </c:pt>
                <c:pt idx="10">
                  <c:v>1320</c:v>
                </c:pt>
                <c:pt idx="11">
                  <c:v>91</c:v>
                </c:pt>
                <c:pt idx="12">
                  <c:v>1762</c:v>
                </c:pt>
                <c:pt idx="13">
                  <c:v>1703</c:v>
                </c:pt>
                <c:pt idx="14">
                  <c:v>1008</c:v>
                </c:pt>
                <c:pt idx="15">
                  <c:v>664</c:v>
                </c:pt>
                <c:pt idx="16">
                  <c:v>334</c:v>
                </c:pt>
                <c:pt idx="17">
                  <c:v>1137</c:v>
                </c:pt>
                <c:pt idx="18">
                  <c:v>297</c:v>
                </c:pt>
                <c:pt idx="19">
                  <c:v>3081</c:v>
                </c:pt>
                <c:pt idx="20">
                  <c:v>441</c:v>
                </c:pt>
                <c:pt idx="21">
                  <c:v>57</c:v>
                </c:pt>
                <c:pt idx="22">
                  <c:v>2153</c:v>
                </c:pt>
                <c:pt idx="23">
                  <c:v>2436</c:v>
                </c:pt>
                <c:pt idx="24">
                  <c:v>921</c:v>
                </c:pt>
                <c:pt idx="25">
                  <c:v>11</c:v>
                </c:pt>
                <c:pt idx="26">
                  <c:v>24</c:v>
                </c:pt>
                <c:pt idx="27">
                  <c:v>9</c:v>
                </c:pt>
                <c:pt idx="28">
                  <c:v>6</c:v>
                </c:pt>
                <c:pt idx="29">
                  <c:v>5</c:v>
                </c:pt>
              </c:numCache>
            </c:numRef>
          </c:val>
          <c:smooth val="0"/>
          <c:extLst>
            <c:ext xmlns:c16="http://schemas.microsoft.com/office/drawing/2014/chart" uri="{C3380CC4-5D6E-409C-BE32-E72D297353CC}">
              <c16:uniqueId val="{00000001-A4FC-4EE9-BF9F-297A4B4C4ABC}"/>
            </c:ext>
          </c:extLst>
        </c:ser>
        <c:dLbls>
          <c:showLegendKey val="0"/>
          <c:showVal val="0"/>
          <c:showCatName val="0"/>
          <c:showSerName val="0"/>
          <c:showPercent val="0"/>
          <c:showBubbleSize val="0"/>
        </c:dLbls>
        <c:smooth val="0"/>
        <c:axId val="347296536"/>
        <c:axId val="347289648"/>
      </c:lineChart>
      <c:dateAx>
        <c:axId val="347296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89648"/>
        <c:crosses val="autoZero"/>
        <c:auto val="1"/>
        <c:lblOffset val="100"/>
        <c:baseTimeUnit val="days"/>
      </c:dateAx>
      <c:valAx>
        <c:axId val="34728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9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10383</c:v>
                </c:pt>
                <c:pt idx="1">
                  <c:v>7003</c:v>
                </c:pt>
                <c:pt idx="2">
                  <c:v>6719</c:v>
                </c:pt>
                <c:pt idx="3">
                  <c:v>4469</c:v>
                </c:pt>
                <c:pt idx="4">
                  <c:v>5856</c:v>
                </c:pt>
                <c:pt idx="5">
                  <c:v>3309</c:v>
                </c:pt>
                <c:pt idx="6">
                  <c:v>218</c:v>
                </c:pt>
                <c:pt idx="7">
                  <c:v>940</c:v>
                </c:pt>
                <c:pt idx="8">
                  <c:v>903</c:v>
                </c:pt>
                <c:pt idx="9">
                  <c:v>4340</c:v>
                </c:pt>
                <c:pt idx="10">
                  <c:v>3954</c:v>
                </c:pt>
                <c:pt idx="11">
                  <c:v>1959</c:v>
                </c:pt>
                <c:pt idx="12">
                  <c:v>5241</c:v>
                </c:pt>
                <c:pt idx="13">
                  <c:v>5758</c:v>
                </c:pt>
                <c:pt idx="14">
                  <c:v>5674</c:v>
                </c:pt>
                <c:pt idx="15">
                  <c:v>5122</c:v>
                </c:pt>
                <c:pt idx="16">
                  <c:v>4112</c:v>
                </c:pt>
                <c:pt idx="17">
                  <c:v>8665</c:v>
                </c:pt>
                <c:pt idx="18">
                  <c:v>733</c:v>
                </c:pt>
                <c:pt idx="19">
                  <c:v>244</c:v>
                </c:pt>
                <c:pt idx="20">
                  <c:v>317</c:v>
                </c:pt>
                <c:pt idx="21">
                  <c:v>81</c:v>
                </c:pt>
                <c:pt idx="22">
                  <c:v>30</c:v>
                </c:pt>
                <c:pt idx="23">
                  <c:v>40</c:v>
                </c:pt>
                <c:pt idx="24">
                  <c:v>28</c:v>
                </c:pt>
                <c:pt idx="25">
                  <c:v>20</c:v>
                </c:pt>
                <c:pt idx="26">
                  <c:v>5197</c:v>
                </c:pt>
                <c:pt idx="27">
                  <c:v>12866</c:v>
                </c:pt>
                <c:pt idx="28">
                  <c:v>8233</c:v>
                </c:pt>
                <c:pt idx="29">
                  <c:v>6396</c:v>
                </c:pt>
              </c:numCache>
            </c:numRef>
          </c:val>
          <c:smooth val="0"/>
          <c:extLst>
            <c:ext xmlns:c16="http://schemas.microsoft.com/office/drawing/2014/chart" uri="{C3380CC4-5D6E-409C-BE32-E72D297353CC}">
              <c16:uniqueId val="{00000000-B48F-4FC1-AA38-25B344AED9D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Sheet1!$C$2:$C$31</c:f>
              <c:numCache>
                <c:formatCode>General</c:formatCode>
                <c:ptCount val="30"/>
                <c:pt idx="0">
                  <c:v>636</c:v>
                </c:pt>
                <c:pt idx="1">
                  <c:v>218</c:v>
                </c:pt>
                <c:pt idx="2">
                  <c:v>135</c:v>
                </c:pt>
                <c:pt idx="3">
                  <c:v>129</c:v>
                </c:pt>
                <c:pt idx="4">
                  <c:v>720</c:v>
                </c:pt>
                <c:pt idx="5">
                  <c:v>2696</c:v>
                </c:pt>
                <c:pt idx="6">
                  <c:v>1803</c:v>
                </c:pt>
                <c:pt idx="7">
                  <c:v>1558</c:v>
                </c:pt>
                <c:pt idx="8">
                  <c:v>1707</c:v>
                </c:pt>
                <c:pt idx="9">
                  <c:v>1655</c:v>
                </c:pt>
                <c:pt idx="10">
                  <c:v>1008</c:v>
                </c:pt>
                <c:pt idx="11">
                  <c:v>72</c:v>
                </c:pt>
                <c:pt idx="12">
                  <c:v>1282</c:v>
                </c:pt>
                <c:pt idx="13">
                  <c:v>714</c:v>
                </c:pt>
                <c:pt idx="14">
                  <c:v>397</c:v>
                </c:pt>
                <c:pt idx="15">
                  <c:v>294</c:v>
                </c:pt>
                <c:pt idx="16">
                  <c:v>163</c:v>
                </c:pt>
                <c:pt idx="17">
                  <c:v>828</c:v>
                </c:pt>
                <c:pt idx="18">
                  <c:v>210</c:v>
                </c:pt>
                <c:pt idx="19">
                  <c:v>2556</c:v>
                </c:pt>
                <c:pt idx="20">
                  <c:v>295</c:v>
                </c:pt>
                <c:pt idx="21">
                  <c:v>34</c:v>
                </c:pt>
                <c:pt idx="22">
                  <c:v>1787</c:v>
                </c:pt>
                <c:pt idx="23">
                  <c:v>1928</c:v>
                </c:pt>
                <c:pt idx="24">
                  <c:v>844</c:v>
                </c:pt>
                <c:pt idx="25">
                  <c:v>9</c:v>
                </c:pt>
                <c:pt idx="26">
                  <c:v>12</c:v>
                </c:pt>
                <c:pt idx="27">
                  <c:v>2</c:v>
                </c:pt>
                <c:pt idx="28">
                  <c:v>2</c:v>
                </c:pt>
                <c:pt idx="29">
                  <c:v>3</c:v>
                </c:pt>
              </c:numCache>
            </c:numRef>
          </c:val>
          <c:smooth val="0"/>
          <c:extLst>
            <c:ext xmlns:c16="http://schemas.microsoft.com/office/drawing/2014/chart" uri="{C3380CC4-5D6E-409C-BE32-E72D297353CC}">
              <c16:uniqueId val="{00000001-B48F-4FC1-AA38-25B344AED9DC}"/>
            </c:ext>
          </c:extLst>
        </c:ser>
        <c:dLbls>
          <c:showLegendKey val="0"/>
          <c:showVal val="0"/>
          <c:showCatName val="0"/>
          <c:showSerName val="0"/>
          <c:showPercent val="0"/>
          <c:showBubbleSize val="0"/>
        </c:dLbls>
        <c:smooth val="0"/>
        <c:axId val="347293584"/>
        <c:axId val="347292600"/>
      </c:lineChart>
      <c:dateAx>
        <c:axId val="347293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92600"/>
        <c:crosses val="autoZero"/>
        <c:auto val="1"/>
        <c:lblOffset val="100"/>
        <c:baseTimeUnit val="days"/>
      </c:dateAx>
      <c:valAx>
        <c:axId val="34729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9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396</c:v>
                </c:pt>
                <c:pt idx="1">
                  <c:v>259</c:v>
                </c:pt>
                <c:pt idx="2">
                  <c:v>232</c:v>
                </c:pt>
                <c:pt idx="3">
                  <c:v>119</c:v>
                </c:pt>
                <c:pt idx="4">
                  <c:v>357</c:v>
                </c:pt>
                <c:pt idx="5">
                  <c:v>104</c:v>
                </c:pt>
                <c:pt idx="6">
                  <c:v>38</c:v>
                </c:pt>
                <c:pt idx="7">
                  <c:v>139</c:v>
                </c:pt>
                <c:pt idx="8">
                  <c:v>151</c:v>
                </c:pt>
                <c:pt idx="9">
                  <c:v>271</c:v>
                </c:pt>
                <c:pt idx="10">
                  <c:v>89</c:v>
                </c:pt>
                <c:pt idx="11">
                  <c:v>238</c:v>
                </c:pt>
                <c:pt idx="12">
                  <c:v>234</c:v>
                </c:pt>
                <c:pt idx="13">
                  <c:v>149</c:v>
                </c:pt>
                <c:pt idx="14">
                  <c:v>173</c:v>
                </c:pt>
                <c:pt idx="15">
                  <c:v>91</c:v>
                </c:pt>
                <c:pt idx="16">
                  <c:v>98</c:v>
                </c:pt>
                <c:pt idx="17">
                  <c:v>402</c:v>
                </c:pt>
                <c:pt idx="18">
                  <c:v>21</c:v>
                </c:pt>
                <c:pt idx="19">
                  <c:v>13</c:v>
                </c:pt>
                <c:pt idx="20">
                  <c:v>13</c:v>
                </c:pt>
                <c:pt idx="21">
                  <c:v>4</c:v>
                </c:pt>
                <c:pt idx="22">
                  <c:v>4</c:v>
                </c:pt>
                <c:pt idx="23">
                  <c:v>5</c:v>
                </c:pt>
                <c:pt idx="24">
                  <c:v>3</c:v>
                </c:pt>
                <c:pt idx="25">
                  <c:v>4</c:v>
                </c:pt>
                <c:pt idx="26">
                  <c:v>104</c:v>
                </c:pt>
                <c:pt idx="27">
                  <c:v>627</c:v>
                </c:pt>
                <c:pt idx="28">
                  <c:v>145</c:v>
                </c:pt>
                <c:pt idx="29">
                  <c:v>61</c:v>
                </c:pt>
              </c:numCache>
            </c:numRef>
          </c:val>
          <c:smooth val="0"/>
          <c:extLst>
            <c:ext xmlns:c16="http://schemas.microsoft.com/office/drawing/2014/chart" uri="{C3380CC4-5D6E-409C-BE32-E72D297353CC}">
              <c16:uniqueId val="{00000000-09B6-4023-89FF-FF03E6FA0A1F}"/>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Sheet1!$C$2:$C$31</c:f>
              <c:numCache>
                <c:formatCode>General</c:formatCode>
                <c:ptCount val="30"/>
                <c:pt idx="0">
                  <c:v>41</c:v>
                </c:pt>
                <c:pt idx="1">
                  <c:v>12</c:v>
                </c:pt>
                <c:pt idx="2">
                  <c:v>4</c:v>
                </c:pt>
                <c:pt idx="3">
                  <c:v>10</c:v>
                </c:pt>
                <c:pt idx="4">
                  <c:v>40</c:v>
                </c:pt>
                <c:pt idx="5">
                  <c:v>74</c:v>
                </c:pt>
                <c:pt idx="6">
                  <c:v>54</c:v>
                </c:pt>
                <c:pt idx="7">
                  <c:v>24</c:v>
                </c:pt>
                <c:pt idx="8">
                  <c:v>15</c:v>
                </c:pt>
                <c:pt idx="9">
                  <c:v>21</c:v>
                </c:pt>
                <c:pt idx="10">
                  <c:v>17</c:v>
                </c:pt>
                <c:pt idx="11">
                  <c:v>2</c:v>
                </c:pt>
                <c:pt idx="12">
                  <c:v>14</c:v>
                </c:pt>
                <c:pt idx="13">
                  <c:v>38</c:v>
                </c:pt>
                <c:pt idx="14">
                  <c:v>13</c:v>
                </c:pt>
                <c:pt idx="15">
                  <c:v>15</c:v>
                </c:pt>
                <c:pt idx="16">
                  <c:v>6</c:v>
                </c:pt>
                <c:pt idx="17">
                  <c:v>41</c:v>
                </c:pt>
                <c:pt idx="18">
                  <c:v>4</c:v>
                </c:pt>
                <c:pt idx="19">
                  <c:v>76</c:v>
                </c:pt>
                <c:pt idx="20">
                  <c:v>7</c:v>
                </c:pt>
                <c:pt idx="21">
                  <c:v>2</c:v>
                </c:pt>
                <c:pt idx="22">
                  <c:v>33</c:v>
                </c:pt>
                <c:pt idx="23">
                  <c:v>43</c:v>
                </c:pt>
                <c:pt idx="24">
                  <c:v>4</c:v>
                </c:pt>
                <c:pt idx="25">
                  <c:v>1</c:v>
                </c:pt>
                <c:pt idx="26">
                  <c:v>1</c:v>
                </c:pt>
                <c:pt idx="27">
                  <c:v>2</c:v>
                </c:pt>
                <c:pt idx="28">
                  <c:v>1</c:v>
                </c:pt>
                <c:pt idx="29">
                  <c:v>0</c:v>
                </c:pt>
              </c:numCache>
            </c:numRef>
          </c:val>
          <c:smooth val="0"/>
          <c:extLst>
            <c:ext xmlns:c16="http://schemas.microsoft.com/office/drawing/2014/chart" uri="{C3380CC4-5D6E-409C-BE32-E72D297353CC}">
              <c16:uniqueId val="{00000001-09B6-4023-89FF-FF03E6FA0A1F}"/>
            </c:ext>
          </c:extLst>
        </c:ser>
        <c:dLbls>
          <c:showLegendKey val="0"/>
          <c:showVal val="0"/>
          <c:showCatName val="0"/>
          <c:showSerName val="0"/>
          <c:showPercent val="0"/>
          <c:showBubbleSize val="0"/>
        </c:dLbls>
        <c:smooth val="0"/>
        <c:axId val="347296208"/>
        <c:axId val="347296864"/>
      </c:lineChart>
      <c:dateAx>
        <c:axId val="34729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96864"/>
        <c:crosses val="autoZero"/>
        <c:auto val="1"/>
        <c:lblOffset val="100"/>
        <c:baseTimeUnit val="days"/>
      </c:dateAx>
      <c:valAx>
        <c:axId val="34729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9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65</c:v>
                </c:pt>
                <c:pt idx="1">
                  <c:v>48</c:v>
                </c:pt>
                <c:pt idx="2">
                  <c:v>31</c:v>
                </c:pt>
                <c:pt idx="3">
                  <c:v>29</c:v>
                </c:pt>
                <c:pt idx="4">
                  <c:v>62</c:v>
                </c:pt>
                <c:pt idx="5">
                  <c:v>26</c:v>
                </c:pt>
                <c:pt idx="6">
                  <c:v>20</c:v>
                </c:pt>
                <c:pt idx="7">
                  <c:v>24</c:v>
                </c:pt>
                <c:pt idx="8">
                  <c:v>21</c:v>
                </c:pt>
                <c:pt idx="9">
                  <c:v>45</c:v>
                </c:pt>
                <c:pt idx="10">
                  <c:v>27</c:v>
                </c:pt>
                <c:pt idx="11">
                  <c:v>36</c:v>
                </c:pt>
                <c:pt idx="12">
                  <c:v>35</c:v>
                </c:pt>
                <c:pt idx="13">
                  <c:v>23</c:v>
                </c:pt>
                <c:pt idx="14">
                  <c:v>30</c:v>
                </c:pt>
                <c:pt idx="15">
                  <c:v>27</c:v>
                </c:pt>
                <c:pt idx="16">
                  <c:v>18</c:v>
                </c:pt>
                <c:pt idx="17">
                  <c:v>42</c:v>
                </c:pt>
                <c:pt idx="18">
                  <c:v>20</c:v>
                </c:pt>
                <c:pt idx="19">
                  <c:v>18</c:v>
                </c:pt>
                <c:pt idx="20">
                  <c:v>16</c:v>
                </c:pt>
                <c:pt idx="21">
                  <c:v>9</c:v>
                </c:pt>
                <c:pt idx="22">
                  <c:v>10</c:v>
                </c:pt>
                <c:pt idx="23">
                  <c:v>9</c:v>
                </c:pt>
                <c:pt idx="24">
                  <c:v>9</c:v>
                </c:pt>
                <c:pt idx="25">
                  <c:v>3</c:v>
                </c:pt>
                <c:pt idx="26">
                  <c:v>39</c:v>
                </c:pt>
                <c:pt idx="27">
                  <c:v>34</c:v>
                </c:pt>
                <c:pt idx="28">
                  <c:v>23</c:v>
                </c:pt>
                <c:pt idx="29">
                  <c:v>10</c:v>
                </c:pt>
              </c:numCache>
            </c:numRef>
          </c:val>
          <c:smooth val="0"/>
          <c:extLst>
            <c:ext xmlns:c16="http://schemas.microsoft.com/office/drawing/2014/chart" uri="{C3380CC4-5D6E-409C-BE32-E72D297353CC}">
              <c16:uniqueId val="{00000000-D57A-4D82-9FED-D8460AD2F087}"/>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Sheet1!$C$2:$C$31</c:f>
              <c:numCache>
                <c:formatCode>General</c:formatCode>
                <c:ptCount val="30"/>
                <c:pt idx="0">
                  <c:v>3</c:v>
                </c:pt>
                <c:pt idx="1">
                  <c:v>1</c:v>
                </c:pt>
                <c:pt idx="2">
                  <c:v>4</c:v>
                </c:pt>
                <c:pt idx="3">
                  <c:v>1</c:v>
                </c:pt>
                <c:pt idx="4">
                  <c:v>2</c:v>
                </c:pt>
                <c:pt idx="5">
                  <c:v>5</c:v>
                </c:pt>
                <c:pt idx="6">
                  <c:v>9</c:v>
                </c:pt>
                <c:pt idx="7">
                  <c:v>6</c:v>
                </c:pt>
                <c:pt idx="8">
                  <c:v>4</c:v>
                </c:pt>
                <c:pt idx="9">
                  <c:v>6</c:v>
                </c:pt>
                <c:pt idx="10">
                  <c:v>4</c:v>
                </c:pt>
                <c:pt idx="11">
                  <c:v>4</c:v>
                </c:pt>
                <c:pt idx="12">
                  <c:v>0</c:v>
                </c:pt>
                <c:pt idx="13">
                  <c:v>2</c:v>
                </c:pt>
                <c:pt idx="14">
                  <c:v>0</c:v>
                </c:pt>
                <c:pt idx="15">
                  <c:v>2</c:v>
                </c:pt>
                <c:pt idx="16">
                  <c:v>0</c:v>
                </c:pt>
                <c:pt idx="17">
                  <c:v>2</c:v>
                </c:pt>
                <c:pt idx="18">
                  <c:v>1</c:v>
                </c:pt>
                <c:pt idx="19">
                  <c:v>9</c:v>
                </c:pt>
                <c:pt idx="20">
                  <c:v>3</c:v>
                </c:pt>
                <c:pt idx="21">
                  <c:v>0</c:v>
                </c:pt>
                <c:pt idx="22">
                  <c:v>4</c:v>
                </c:pt>
                <c:pt idx="23">
                  <c:v>2</c:v>
                </c:pt>
                <c:pt idx="24">
                  <c:v>2</c:v>
                </c:pt>
                <c:pt idx="25">
                  <c:v>1</c:v>
                </c:pt>
                <c:pt idx="26">
                  <c:v>2</c:v>
                </c:pt>
                <c:pt idx="27">
                  <c:v>0</c:v>
                </c:pt>
                <c:pt idx="28">
                  <c:v>1</c:v>
                </c:pt>
                <c:pt idx="29">
                  <c:v>1</c:v>
                </c:pt>
              </c:numCache>
            </c:numRef>
          </c:val>
          <c:smooth val="0"/>
          <c:extLst>
            <c:ext xmlns:c16="http://schemas.microsoft.com/office/drawing/2014/chart" uri="{C3380CC4-5D6E-409C-BE32-E72D297353CC}">
              <c16:uniqueId val="{00000001-D57A-4D82-9FED-D8460AD2F087}"/>
            </c:ext>
          </c:extLst>
        </c:ser>
        <c:dLbls>
          <c:showLegendKey val="0"/>
          <c:showVal val="0"/>
          <c:showCatName val="0"/>
          <c:showSerName val="0"/>
          <c:showPercent val="0"/>
          <c:showBubbleSize val="0"/>
        </c:dLbls>
        <c:smooth val="0"/>
        <c:axId val="347299160"/>
        <c:axId val="347299816"/>
      </c:lineChart>
      <c:dateAx>
        <c:axId val="347299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99816"/>
        <c:crosses val="autoZero"/>
        <c:auto val="1"/>
        <c:lblOffset val="100"/>
        <c:baseTimeUnit val="days"/>
      </c:dateAx>
      <c:valAx>
        <c:axId val="34729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9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1855.0689655172</c:v>
                </c:pt>
                <c:pt idx="1">
                  <c:v>970.03448275862002</c:v>
                </c:pt>
                <c:pt idx="2">
                  <c:v>623.93103448275997</c:v>
                </c:pt>
                <c:pt idx="3">
                  <c:v>508.86206896552</c:v>
                </c:pt>
                <c:pt idx="4">
                  <c:v>647.75862068966001</c:v>
                </c:pt>
                <c:pt idx="5">
                  <c:v>1514.5172413793</c:v>
                </c:pt>
                <c:pt idx="6">
                  <c:v>3210.0689655172</c:v>
                </c:pt>
                <c:pt idx="7">
                  <c:v>4319.1724137930996</c:v>
                </c:pt>
                <c:pt idx="8">
                  <c:v>4908.8275862069004</c:v>
                </c:pt>
                <c:pt idx="9">
                  <c:v>5718.1666666666997</c:v>
                </c:pt>
                <c:pt idx="10">
                  <c:v>5078.6000000000004</c:v>
                </c:pt>
                <c:pt idx="11">
                  <c:v>5182.0333333333001</c:v>
                </c:pt>
                <c:pt idx="12">
                  <c:v>5700.1666666666997</c:v>
                </c:pt>
                <c:pt idx="13">
                  <c:v>5550.5</c:v>
                </c:pt>
                <c:pt idx="14">
                  <c:v>5305</c:v>
                </c:pt>
                <c:pt idx="15">
                  <c:v>5253.2</c:v>
                </c:pt>
                <c:pt idx="16">
                  <c:v>5436.4</c:v>
                </c:pt>
                <c:pt idx="17">
                  <c:v>5581.6666666666997</c:v>
                </c:pt>
                <c:pt idx="18">
                  <c:v>5741.5666666667003</c:v>
                </c:pt>
                <c:pt idx="19">
                  <c:v>6024.8333333333003</c:v>
                </c:pt>
                <c:pt idx="20">
                  <c:v>6508.7666666667001</c:v>
                </c:pt>
                <c:pt idx="21">
                  <c:v>6745.9333333332997</c:v>
                </c:pt>
                <c:pt idx="22">
                  <c:v>5906.7333333332999</c:v>
                </c:pt>
                <c:pt idx="23">
                  <c:v>3598.2333333332999</c:v>
                </c:pt>
              </c:numCache>
            </c:numRef>
          </c:val>
          <c:smooth val="0"/>
          <c:extLst>
            <c:ext xmlns:c16="http://schemas.microsoft.com/office/drawing/2014/chart" uri="{C3380CC4-5D6E-409C-BE32-E72D297353CC}">
              <c16:uniqueId val="{00000000-3C1C-4A31-A8F0-E39D559BD9E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140.82758620690001</c:v>
                </c:pt>
                <c:pt idx="1">
                  <c:v>83.137931034483003</c:v>
                </c:pt>
                <c:pt idx="2">
                  <c:v>55</c:v>
                </c:pt>
                <c:pt idx="3">
                  <c:v>42.482758620689999</c:v>
                </c:pt>
                <c:pt idx="4">
                  <c:v>43.793103448276</c:v>
                </c:pt>
                <c:pt idx="5">
                  <c:v>84.275862068966006</c:v>
                </c:pt>
                <c:pt idx="6">
                  <c:v>169.48275862068999</c:v>
                </c:pt>
                <c:pt idx="7">
                  <c:v>241.24137931033999</c:v>
                </c:pt>
                <c:pt idx="8">
                  <c:v>274.34482758620999</c:v>
                </c:pt>
                <c:pt idx="9">
                  <c:v>333.63333333332997</c:v>
                </c:pt>
                <c:pt idx="10">
                  <c:v>300.26666666667001</c:v>
                </c:pt>
                <c:pt idx="11">
                  <c:v>301.73333333332999</c:v>
                </c:pt>
                <c:pt idx="12">
                  <c:v>326.7</c:v>
                </c:pt>
                <c:pt idx="13">
                  <c:v>321.89999999999998</c:v>
                </c:pt>
                <c:pt idx="14">
                  <c:v>312.73333333332999</c:v>
                </c:pt>
                <c:pt idx="15">
                  <c:v>313.13333333332997</c:v>
                </c:pt>
                <c:pt idx="16">
                  <c:v>318.93333333332998</c:v>
                </c:pt>
                <c:pt idx="17">
                  <c:v>321.23333333332999</c:v>
                </c:pt>
                <c:pt idx="18">
                  <c:v>324.63333333332997</c:v>
                </c:pt>
                <c:pt idx="19">
                  <c:v>339.3</c:v>
                </c:pt>
                <c:pt idx="20">
                  <c:v>360.03333333333001</c:v>
                </c:pt>
                <c:pt idx="21">
                  <c:v>364.76666666667001</c:v>
                </c:pt>
                <c:pt idx="22">
                  <c:v>336.6</c:v>
                </c:pt>
                <c:pt idx="23">
                  <c:v>230.83333333332999</c:v>
                </c:pt>
              </c:numCache>
            </c:numRef>
          </c:val>
          <c:smooth val="0"/>
          <c:extLst>
            <c:ext xmlns:c16="http://schemas.microsoft.com/office/drawing/2014/chart" uri="{C3380CC4-5D6E-409C-BE32-E72D297353CC}">
              <c16:uniqueId val="{00000001-3C1C-4A31-A8F0-E39D559BD9E1}"/>
            </c:ext>
          </c:extLst>
        </c:ser>
        <c:dLbls>
          <c:showLegendKey val="0"/>
          <c:showVal val="0"/>
          <c:showCatName val="0"/>
          <c:showSerName val="0"/>
          <c:showPercent val="0"/>
          <c:showBubbleSize val="0"/>
        </c:dLbls>
        <c:smooth val="0"/>
        <c:axId val="347315232"/>
        <c:axId val="347315560"/>
      </c:lineChart>
      <c:catAx>
        <c:axId val="34731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15560"/>
        <c:crosses val="autoZero"/>
        <c:auto val="1"/>
        <c:lblAlgn val="ctr"/>
        <c:lblOffset val="100"/>
        <c:noMultiLvlLbl val="0"/>
      </c:catAx>
      <c:valAx>
        <c:axId val="34731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1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3240B-2BF3-4F6D-BDD1-A903D3148464}"/>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43239A95-40E7-4F21-B7D3-3D7FC2346486}"/>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499743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D65AC-E3DB-47D4-A436-41CFEF9507FD}"/>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95174428-1D99-47B7-9AEF-99B811BC2501}"/>
              </a:ext>
            </a:extLst>
          </p:cNvPr>
          <p:cNvGraphicFramePr>
            <a:graphicFrameLocks noGrp="1"/>
          </p:cNvGraphicFramePr>
          <p:nvPr>
            <p:ph type="tbl" sz="quarter" idx="13"/>
            <p:extLst>
              <p:ext uri="{D42A27DB-BD31-4B8C-83A1-F6EECF244321}">
                <p14:modId xmlns:p14="http://schemas.microsoft.com/office/powerpoint/2010/main" val="62808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45766504"/>
                    </a:ext>
                  </a:extLst>
                </a:gridCol>
                <a:gridCol w="740664">
                  <a:extLst>
                    <a:ext uri="{9D8B030D-6E8A-4147-A177-3AD203B41FA5}">
                      <a16:colId xmlns:a16="http://schemas.microsoft.com/office/drawing/2014/main" val="153396827"/>
                    </a:ext>
                  </a:extLst>
                </a:gridCol>
                <a:gridCol w="740664">
                  <a:extLst>
                    <a:ext uri="{9D8B030D-6E8A-4147-A177-3AD203B41FA5}">
                      <a16:colId xmlns:a16="http://schemas.microsoft.com/office/drawing/2014/main" val="3993149732"/>
                    </a:ext>
                  </a:extLst>
                </a:gridCol>
                <a:gridCol w="740664">
                  <a:extLst>
                    <a:ext uri="{9D8B030D-6E8A-4147-A177-3AD203B41FA5}">
                      <a16:colId xmlns:a16="http://schemas.microsoft.com/office/drawing/2014/main" val="3176963991"/>
                    </a:ext>
                  </a:extLst>
                </a:gridCol>
                <a:gridCol w="740664">
                  <a:extLst>
                    <a:ext uri="{9D8B030D-6E8A-4147-A177-3AD203B41FA5}">
                      <a16:colId xmlns:a16="http://schemas.microsoft.com/office/drawing/2014/main" val="779365242"/>
                    </a:ext>
                  </a:extLst>
                </a:gridCol>
                <a:gridCol w="740664">
                  <a:extLst>
                    <a:ext uri="{9D8B030D-6E8A-4147-A177-3AD203B41FA5}">
                      <a16:colId xmlns:a16="http://schemas.microsoft.com/office/drawing/2014/main" val="2718747575"/>
                    </a:ext>
                  </a:extLst>
                </a:gridCol>
                <a:gridCol w="740664">
                  <a:extLst>
                    <a:ext uri="{9D8B030D-6E8A-4147-A177-3AD203B41FA5}">
                      <a16:colId xmlns:a16="http://schemas.microsoft.com/office/drawing/2014/main" val="731939527"/>
                    </a:ext>
                  </a:extLst>
                </a:gridCol>
                <a:gridCol w="740664">
                  <a:extLst>
                    <a:ext uri="{9D8B030D-6E8A-4147-A177-3AD203B41FA5}">
                      <a16:colId xmlns:a16="http://schemas.microsoft.com/office/drawing/2014/main" val="509684376"/>
                    </a:ext>
                  </a:extLst>
                </a:gridCol>
                <a:gridCol w="740664">
                  <a:extLst>
                    <a:ext uri="{9D8B030D-6E8A-4147-A177-3AD203B41FA5}">
                      <a16:colId xmlns:a16="http://schemas.microsoft.com/office/drawing/2014/main" val="2192985396"/>
                    </a:ext>
                  </a:extLst>
                </a:gridCol>
                <a:gridCol w="740664">
                  <a:extLst>
                    <a:ext uri="{9D8B030D-6E8A-4147-A177-3AD203B41FA5}">
                      <a16:colId xmlns:a16="http://schemas.microsoft.com/office/drawing/2014/main" val="5996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81355655"/>
                  </a:ext>
                </a:extLst>
              </a:tr>
              <a:tr h="370840">
                <a:tc>
                  <a:txBody>
                    <a:bodyPr/>
                    <a:lstStyle/>
                    <a:p>
                      <a:r>
                        <a:rPr lang="de-DE" sz="1000"/>
                        <a:t>**** Hotel Winzer Wellness und Kuscheln</a:t>
                      </a:r>
                      <a:endParaRPr lang="en-US" sz="1000"/>
                    </a:p>
                  </a:txBody>
                  <a:tcPr/>
                </a:tc>
                <a:tc>
                  <a:txBody>
                    <a:bodyPr/>
                    <a:lstStyle/>
                    <a:p>
                      <a:r>
                        <a:rPr lang="en-US" sz="1000"/>
                        <a:t>12580</a:t>
                      </a:r>
                    </a:p>
                  </a:txBody>
                  <a:tcPr/>
                </a:tc>
                <a:tc>
                  <a:txBody>
                    <a:bodyPr/>
                    <a:lstStyle/>
                    <a:p>
                      <a:r>
                        <a:rPr lang="en-US" sz="1000"/>
                        <a:t>49</a:t>
                      </a:r>
                    </a:p>
                  </a:txBody>
                  <a:tcPr/>
                </a:tc>
                <a:tc>
                  <a:txBody>
                    <a:bodyPr/>
                    <a:lstStyle/>
                    <a:p>
                      <a:r>
                        <a:rPr lang="en-US" sz="1000"/>
                        <a:t>9</a:t>
                      </a:r>
                    </a:p>
                  </a:txBody>
                  <a:tcPr/>
                </a:tc>
                <a:tc>
                  <a:txBody>
                    <a:bodyPr/>
                    <a:lstStyle/>
                    <a:p>
                      <a:r>
                        <a:rPr lang="en-US" sz="1000"/>
                        <a:t>569</a:t>
                      </a:r>
                    </a:p>
                  </a:txBody>
                  <a:tcPr/>
                </a:tc>
                <a:tc>
                  <a:txBody>
                    <a:bodyPr/>
                    <a:lstStyle/>
                    <a:p>
                      <a:r>
                        <a:rPr lang="en-US" sz="1000"/>
                        <a:t>94</a:t>
                      </a:r>
                    </a:p>
                  </a:txBody>
                  <a:tcPr/>
                </a:tc>
                <a:tc>
                  <a:txBody>
                    <a:bodyPr/>
                    <a:lstStyle/>
                    <a:p>
                      <a:r>
                        <a:rPr lang="en-US" sz="1000"/>
                        <a:t>43</a:t>
                      </a:r>
                    </a:p>
                  </a:txBody>
                  <a:tcPr/>
                </a:tc>
                <a:tc>
                  <a:txBody>
                    <a:bodyPr/>
                    <a:lstStyle/>
                    <a:p>
                      <a:r>
                        <a:rPr lang="en-US" sz="1000"/>
                        <a:t>0</a:t>
                      </a:r>
                    </a:p>
                  </a:txBody>
                  <a:tcPr/>
                </a:tc>
                <a:tc>
                  <a:txBody>
                    <a:bodyPr/>
                    <a:lstStyle/>
                    <a:p>
                      <a:r>
                        <a:rPr lang="en-US" sz="1000"/>
                        <a:t>0.6248%</a:t>
                      </a:r>
                    </a:p>
                  </a:txBody>
                  <a:tcPr/>
                </a:tc>
                <a:tc>
                  <a:txBody>
                    <a:bodyPr/>
                    <a:lstStyle/>
                    <a:p>
                      <a:r>
                        <a:rPr lang="en-US" sz="1000"/>
                        <a:t>0.0%</a:t>
                      </a:r>
                    </a:p>
                  </a:txBody>
                  <a:tcPr/>
                </a:tc>
                <a:extLst>
                  <a:ext uri="{0D108BD9-81ED-4DB2-BD59-A6C34878D82A}">
                    <a16:rowId xmlns:a16="http://schemas.microsoft.com/office/drawing/2014/main" val="2859383064"/>
                  </a:ext>
                </a:extLst>
              </a:tr>
              <a:tr h="370840">
                <a:tc>
                  <a:txBody>
                    <a:bodyPr/>
                    <a:lstStyle/>
                    <a:p>
                      <a:r>
                        <a:rPr lang="en-US" sz="1000"/>
                        <a:t>Mark's New York Bar</a:t>
                      </a:r>
                    </a:p>
                  </a:txBody>
                  <a:tcPr/>
                </a:tc>
                <a:tc>
                  <a:txBody>
                    <a:bodyPr/>
                    <a:lstStyle/>
                    <a:p>
                      <a:r>
                        <a:rPr lang="en-US" sz="1000"/>
                        <a:t>733</a:t>
                      </a:r>
                    </a:p>
                  </a:txBody>
                  <a:tcPr/>
                </a:tc>
                <a:tc>
                  <a:txBody>
                    <a:bodyPr/>
                    <a:lstStyle/>
                    <a:p>
                      <a:r>
                        <a:rPr lang="en-US" sz="1000"/>
                        <a:t>19</a:t>
                      </a:r>
                    </a:p>
                  </a:txBody>
                  <a:tcPr/>
                </a:tc>
                <a:tc>
                  <a:txBody>
                    <a:bodyPr/>
                    <a:lstStyle/>
                    <a:p>
                      <a:r>
                        <a:rPr lang="en-US" sz="1000"/>
                        <a:t>5</a:t>
                      </a:r>
                    </a:p>
                  </a:txBody>
                  <a:tcPr/>
                </a:tc>
                <a:tc>
                  <a:txBody>
                    <a:bodyPr/>
                    <a:lstStyle/>
                    <a:p>
                      <a:r>
                        <a:rPr lang="en-US" sz="1000"/>
                        <a:t>172</a:t>
                      </a:r>
                    </a:p>
                  </a:txBody>
                  <a:tcPr/>
                </a:tc>
                <a:tc>
                  <a:txBody>
                    <a:bodyPr/>
                    <a:lstStyle/>
                    <a:p>
                      <a:r>
                        <a:rPr lang="en-US" sz="1000"/>
                        <a:t>23</a:t>
                      </a:r>
                    </a:p>
                  </a:txBody>
                  <a:tcPr/>
                </a:tc>
                <a:tc>
                  <a:txBody>
                    <a:bodyPr/>
                    <a:lstStyle/>
                    <a:p>
                      <a:r>
                        <a:rPr lang="en-US" sz="1000"/>
                        <a:t>13</a:t>
                      </a:r>
                    </a:p>
                  </a:txBody>
                  <a:tcPr/>
                </a:tc>
                <a:tc>
                  <a:txBody>
                    <a:bodyPr/>
                    <a:lstStyle/>
                    <a:p>
                      <a:r>
                        <a:rPr lang="en-US" sz="1000"/>
                        <a:t>0</a:t>
                      </a:r>
                    </a:p>
                  </a:txBody>
                  <a:tcPr/>
                </a:tc>
                <a:tc>
                  <a:txBody>
                    <a:bodyPr/>
                    <a:lstStyle/>
                    <a:p>
                      <a:r>
                        <a:rPr lang="en-US" sz="1000"/>
                        <a:t>5.7538%</a:t>
                      </a:r>
                    </a:p>
                  </a:txBody>
                  <a:tcPr/>
                </a:tc>
                <a:tc>
                  <a:txBody>
                    <a:bodyPr/>
                    <a:lstStyle/>
                    <a:p>
                      <a:r>
                        <a:rPr lang="en-US" sz="1000"/>
                        <a:t>0.0%</a:t>
                      </a:r>
                    </a:p>
                  </a:txBody>
                  <a:tcPr/>
                </a:tc>
                <a:extLst>
                  <a:ext uri="{0D108BD9-81ED-4DB2-BD59-A6C34878D82A}">
                    <a16:rowId xmlns:a16="http://schemas.microsoft.com/office/drawing/2014/main" val="754975057"/>
                  </a:ext>
                </a:extLst>
              </a:tr>
            </a:tbl>
          </a:graphicData>
        </a:graphic>
      </p:graphicFrame>
      <p:sp>
        <p:nvSpPr>
          <p:cNvPr id="4" name="Text Placeholder 3">
            <a:extLst>
              <a:ext uri="{FF2B5EF4-FFF2-40B4-BE49-F238E27FC236}">
                <a16:creationId xmlns:a16="http://schemas.microsoft.com/office/drawing/2014/main" id="{49B16A8A-5E6F-4027-97E5-B113A261EE4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662166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A8A9-F52F-4E6F-B64D-53472FADAC0F}"/>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F09E15E0-229D-4F7D-B6C7-0768258B39B1}"/>
              </a:ext>
            </a:extLst>
          </p:cNvPr>
          <p:cNvGraphicFramePr>
            <a:graphicFrameLocks noGrp="1"/>
          </p:cNvGraphicFramePr>
          <p:nvPr>
            <p:ph type="tbl" sz="quarter" idx="13"/>
            <p:extLst>
              <p:ext uri="{D42A27DB-BD31-4B8C-83A1-F6EECF244321}">
                <p14:modId xmlns:p14="http://schemas.microsoft.com/office/powerpoint/2010/main" val="342205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7152289"/>
                    </a:ext>
                  </a:extLst>
                </a:gridCol>
                <a:gridCol w="1234440">
                  <a:extLst>
                    <a:ext uri="{9D8B030D-6E8A-4147-A177-3AD203B41FA5}">
                      <a16:colId xmlns:a16="http://schemas.microsoft.com/office/drawing/2014/main" val="1819150253"/>
                    </a:ext>
                  </a:extLst>
                </a:gridCol>
                <a:gridCol w="822960">
                  <a:extLst>
                    <a:ext uri="{9D8B030D-6E8A-4147-A177-3AD203B41FA5}">
                      <a16:colId xmlns:a16="http://schemas.microsoft.com/office/drawing/2014/main" val="1772985655"/>
                    </a:ext>
                  </a:extLst>
                </a:gridCol>
                <a:gridCol w="822960">
                  <a:extLst>
                    <a:ext uri="{9D8B030D-6E8A-4147-A177-3AD203B41FA5}">
                      <a16:colId xmlns:a16="http://schemas.microsoft.com/office/drawing/2014/main" val="1041261588"/>
                    </a:ext>
                  </a:extLst>
                </a:gridCol>
                <a:gridCol w="822960">
                  <a:extLst>
                    <a:ext uri="{9D8B030D-6E8A-4147-A177-3AD203B41FA5}">
                      <a16:colId xmlns:a16="http://schemas.microsoft.com/office/drawing/2014/main" val="1475631285"/>
                    </a:ext>
                  </a:extLst>
                </a:gridCol>
                <a:gridCol w="822960">
                  <a:extLst>
                    <a:ext uri="{9D8B030D-6E8A-4147-A177-3AD203B41FA5}">
                      <a16:colId xmlns:a16="http://schemas.microsoft.com/office/drawing/2014/main" val="236940232"/>
                    </a:ext>
                  </a:extLst>
                </a:gridCol>
                <a:gridCol w="822960">
                  <a:extLst>
                    <a:ext uri="{9D8B030D-6E8A-4147-A177-3AD203B41FA5}">
                      <a16:colId xmlns:a16="http://schemas.microsoft.com/office/drawing/2014/main" val="3683007960"/>
                    </a:ext>
                  </a:extLst>
                </a:gridCol>
                <a:gridCol w="822960">
                  <a:extLst>
                    <a:ext uri="{9D8B030D-6E8A-4147-A177-3AD203B41FA5}">
                      <a16:colId xmlns:a16="http://schemas.microsoft.com/office/drawing/2014/main" val="12815404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08028777"/>
                  </a:ext>
                </a:extLst>
              </a:tr>
              <a:tr h="370840">
                <a:tc>
                  <a:txBody>
                    <a:bodyPr/>
                    <a:lstStyle/>
                    <a:p>
                      <a:r>
                        <a:rPr lang="de-DE" sz="1000"/>
                        <a:t>**** Hotel Winzer Wellness und Kuscheln</a:t>
                      </a:r>
                      <a:endParaRPr lang="en-US" sz="1000"/>
                    </a:p>
                  </a:txBody>
                  <a:tcPr/>
                </a:tc>
                <a:tc>
                  <a:txBody>
                    <a:bodyPr/>
                    <a:lstStyle/>
                    <a:p>
                      <a:r>
                        <a:rPr lang="en-US" sz="1000"/>
                        <a:t>12580</a:t>
                      </a:r>
                    </a:p>
                  </a:txBody>
                  <a:tcPr/>
                </a:tc>
                <a:tc>
                  <a:txBody>
                    <a:bodyPr/>
                    <a:lstStyle/>
                    <a:p>
                      <a:r>
                        <a:rPr lang="en-US" sz="1000"/>
                        <a:t>4</a:t>
                      </a:r>
                    </a:p>
                  </a:txBody>
                  <a:tcPr/>
                </a:tc>
                <a:tc>
                  <a:txBody>
                    <a:bodyPr/>
                    <a:lstStyle/>
                    <a:p>
                      <a:r>
                        <a:rPr lang="en-US" sz="1000"/>
                        <a:t>0.0%</a:t>
                      </a:r>
                    </a:p>
                  </a:txBody>
                  <a:tcPr/>
                </a:tc>
                <a:tc>
                  <a:txBody>
                    <a:bodyPr/>
                    <a:lstStyle/>
                    <a:p>
                      <a:r>
                        <a:rPr lang="en-US" sz="1000"/>
                        <a:t>8</a:t>
                      </a:r>
                    </a:p>
                  </a:txBody>
                  <a:tcPr/>
                </a:tc>
                <a:tc>
                  <a:txBody>
                    <a:bodyPr/>
                    <a:lstStyle/>
                    <a:p>
                      <a:r>
                        <a:rPr lang="en-US" sz="1000"/>
                        <a:t>0.1%</a:t>
                      </a:r>
                    </a:p>
                  </a:txBody>
                  <a:tcPr/>
                </a:tc>
                <a:tc>
                  <a:txBody>
                    <a:bodyPr/>
                    <a:lstStyle/>
                    <a:p>
                      <a:r>
                        <a:rPr lang="en-US" sz="1000"/>
                        <a:t>49</a:t>
                      </a:r>
                    </a:p>
                  </a:txBody>
                  <a:tcPr/>
                </a:tc>
                <a:tc>
                  <a:txBody>
                    <a:bodyPr/>
                    <a:lstStyle/>
                    <a:p>
                      <a:r>
                        <a:rPr lang="en-US" sz="1000"/>
                        <a:t>0.4%</a:t>
                      </a:r>
                    </a:p>
                  </a:txBody>
                  <a:tcPr/>
                </a:tc>
                <a:extLst>
                  <a:ext uri="{0D108BD9-81ED-4DB2-BD59-A6C34878D82A}">
                    <a16:rowId xmlns:a16="http://schemas.microsoft.com/office/drawing/2014/main" val="586861351"/>
                  </a:ext>
                </a:extLst>
              </a:tr>
              <a:tr h="370840">
                <a:tc>
                  <a:txBody>
                    <a:bodyPr/>
                    <a:lstStyle/>
                    <a:p>
                      <a:r>
                        <a:rPr lang="en-US" sz="1000"/>
                        <a:t>Mark's New York Bar</a:t>
                      </a:r>
                    </a:p>
                  </a:txBody>
                  <a:tcPr/>
                </a:tc>
                <a:tc>
                  <a:txBody>
                    <a:bodyPr/>
                    <a:lstStyle/>
                    <a:p>
                      <a:r>
                        <a:rPr lang="en-US" sz="1000"/>
                        <a:t>733</a:t>
                      </a:r>
                    </a:p>
                  </a:txBody>
                  <a:tcPr/>
                </a:tc>
                <a:tc>
                  <a:txBody>
                    <a:bodyPr/>
                    <a:lstStyle/>
                    <a:p>
                      <a:r>
                        <a:rPr lang="en-US" sz="1000"/>
                        <a:t>0</a:t>
                      </a:r>
                    </a:p>
                  </a:txBody>
                  <a:tcPr/>
                </a:tc>
                <a:tc>
                  <a:txBody>
                    <a:bodyPr/>
                    <a:lstStyle/>
                    <a:p>
                      <a:r>
                        <a:rPr lang="en-US" sz="1000"/>
                        <a:t>0.0%</a:t>
                      </a:r>
                    </a:p>
                  </a:txBody>
                  <a:tcPr/>
                </a:tc>
                <a:tc>
                  <a:txBody>
                    <a:bodyPr/>
                    <a:lstStyle/>
                    <a:p>
                      <a:r>
                        <a:rPr lang="en-US" sz="1000"/>
                        <a:t>1</a:t>
                      </a:r>
                    </a:p>
                  </a:txBody>
                  <a:tcPr/>
                </a:tc>
                <a:tc>
                  <a:txBody>
                    <a:bodyPr/>
                    <a:lstStyle/>
                    <a:p>
                      <a:r>
                        <a:rPr lang="en-US" sz="1000"/>
                        <a:t>0.1%</a:t>
                      </a:r>
                    </a:p>
                  </a:txBody>
                  <a:tcPr/>
                </a:tc>
                <a:tc>
                  <a:txBody>
                    <a:bodyPr/>
                    <a:lstStyle/>
                    <a:p>
                      <a:r>
                        <a:rPr lang="en-US" sz="1000"/>
                        <a:t>19</a:t>
                      </a:r>
                    </a:p>
                  </a:txBody>
                  <a:tcPr/>
                </a:tc>
                <a:tc>
                  <a:txBody>
                    <a:bodyPr/>
                    <a:lstStyle/>
                    <a:p>
                      <a:r>
                        <a:rPr lang="en-US" sz="1000"/>
                        <a:t>2.7%</a:t>
                      </a:r>
                    </a:p>
                  </a:txBody>
                  <a:tcPr/>
                </a:tc>
                <a:extLst>
                  <a:ext uri="{0D108BD9-81ED-4DB2-BD59-A6C34878D82A}">
                    <a16:rowId xmlns:a16="http://schemas.microsoft.com/office/drawing/2014/main" val="2452912700"/>
                  </a:ext>
                </a:extLst>
              </a:tr>
            </a:tbl>
          </a:graphicData>
        </a:graphic>
      </p:graphicFrame>
      <p:sp>
        <p:nvSpPr>
          <p:cNvPr id="4" name="Text Placeholder 3">
            <a:extLst>
              <a:ext uri="{FF2B5EF4-FFF2-40B4-BE49-F238E27FC236}">
                <a16:creationId xmlns:a16="http://schemas.microsoft.com/office/drawing/2014/main" id="{A3125C51-CD40-47B8-B199-65B09C9BFE25}"/>
              </a:ext>
            </a:extLst>
          </p:cNvPr>
          <p:cNvSpPr>
            <a:spLocks noGrp="1"/>
          </p:cNvSpPr>
          <p:nvPr>
            <p:ph type="body" sz="quarter" idx="14"/>
          </p:nvPr>
        </p:nvSpPr>
        <p:spPr/>
        <p:txBody>
          <a:bodyPr/>
          <a:lstStyle/>
          <a:p>
            <a:r>
              <a:rPr lang="en-US"/>
              <a:t>05/31/2017 - 06/30/2017</a:t>
            </a:r>
          </a:p>
        </p:txBody>
      </p:sp>
    </p:spTree>
    <p:extLst>
      <p:ext uri="{BB962C8B-B14F-4D97-AF65-F5344CB8AC3E}">
        <p14:creationId xmlns:p14="http://schemas.microsoft.com/office/powerpoint/2010/main" val="1284453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875D-BC7E-4573-A5AA-78B1618C86D1}"/>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2889D550-A32E-4017-839F-68F92192A4C7}"/>
              </a:ext>
            </a:extLst>
          </p:cNvPr>
          <p:cNvGraphicFramePr>
            <a:graphicFrameLocks noGrp="1"/>
          </p:cNvGraphicFramePr>
          <p:nvPr>
            <p:ph type="tbl" sz="quarter" idx="13"/>
            <p:extLst>
              <p:ext uri="{D42A27DB-BD31-4B8C-83A1-F6EECF244321}">
                <p14:modId xmlns:p14="http://schemas.microsoft.com/office/powerpoint/2010/main" val="527218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20448261"/>
                    </a:ext>
                  </a:extLst>
                </a:gridCol>
                <a:gridCol w="740664">
                  <a:extLst>
                    <a:ext uri="{9D8B030D-6E8A-4147-A177-3AD203B41FA5}">
                      <a16:colId xmlns:a16="http://schemas.microsoft.com/office/drawing/2014/main" val="410813227"/>
                    </a:ext>
                  </a:extLst>
                </a:gridCol>
                <a:gridCol w="740664">
                  <a:extLst>
                    <a:ext uri="{9D8B030D-6E8A-4147-A177-3AD203B41FA5}">
                      <a16:colId xmlns:a16="http://schemas.microsoft.com/office/drawing/2014/main" val="358687768"/>
                    </a:ext>
                  </a:extLst>
                </a:gridCol>
                <a:gridCol w="740664">
                  <a:extLst>
                    <a:ext uri="{9D8B030D-6E8A-4147-A177-3AD203B41FA5}">
                      <a16:colId xmlns:a16="http://schemas.microsoft.com/office/drawing/2014/main" val="4130907736"/>
                    </a:ext>
                  </a:extLst>
                </a:gridCol>
                <a:gridCol w="740664">
                  <a:extLst>
                    <a:ext uri="{9D8B030D-6E8A-4147-A177-3AD203B41FA5}">
                      <a16:colId xmlns:a16="http://schemas.microsoft.com/office/drawing/2014/main" val="3685271627"/>
                    </a:ext>
                  </a:extLst>
                </a:gridCol>
                <a:gridCol w="740664">
                  <a:extLst>
                    <a:ext uri="{9D8B030D-6E8A-4147-A177-3AD203B41FA5}">
                      <a16:colId xmlns:a16="http://schemas.microsoft.com/office/drawing/2014/main" val="190291483"/>
                    </a:ext>
                  </a:extLst>
                </a:gridCol>
                <a:gridCol w="740664">
                  <a:extLst>
                    <a:ext uri="{9D8B030D-6E8A-4147-A177-3AD203B41FA5}">
                      <a16:colId xmlns:a16="http://schemas.microsoft.com/office/drawing/2014/main" val="1167912516"/>
                    </a:ext>
                  </a:extLst>
                </a:gridCol>
                <a:gridCol w="740664">
                  <a:extLst>
                    <a:ext uri="{9D8B030D-6E8A-4147-A177-3AD203B41FA5}">
                      <a16:colId xmlns:a16="http://schemas.microsoft.com/office/drawing/2014/main" val="1484415945"/>
                    </a:ext>
                  </a:extLst>
                </a:gridCol>
                <a:gridCol w="740664">
                  <a:extLst>
                    <a:ext uri="{9D8B030D-6E8A-4147-A177-3AD203B41FA5}">
                      <a16:colId xmlns:a16="http://schemas.microsoft.com/office/drawing/2014/main" val="3988656743"/>
                    </a:ext>
                  </a:extLst>
                </a:gridCol>
                <a:gridCol w="740664">
                  <a:extLst>
                    <a:ext uri="{9D8B030D-6E8A-4147-A177-3AD203B41FA5}">
                      <a16:colId xmlns:a16="http://schemas.microsoft.com/office/drawing/2014/main" val="14028372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72832330"/>
                  </a:ext>
                </a:extLst>
              </a:tr>
              <a:tr h="370840">
                <a:tc>
                  <a:txBody>
                    <a:bodyPr/>
                    <a:lstStyle/>
                    <a:p>
                      <a:r>
                        <a:rPr lang="de-DE" sz="1000"/>
                        <a:t>**** Hotel Winzer Wellness und Kuscheln</a:t>
                      </a:r>
                      <a:endParaRPr lang="en-US" sz="1000"/>
                    </a:p>
                  </a:txBody>
                  <a:tcPr/>
                </a:tc>
                <a:tc>
                  <a:txBody>
                    <a:bodyPr/>
                    <a:lstStyle/>
                    <a:p>
                      <a:r>
                        <a:rPr lang="en-US" sz="1000"/>
                        <a:t>12580</a:t>
                      </a:r>
                    </a:p>
                  </a:txBody>
                  <a:tcPr/>
                </a:tc>
                <a:tc>
                  <a:txBody>
                    <a:bodyPr/>
                    <a:lstStyle/>
                    <a:p>
                      <a:r>
                        <a:rPr lang="en-US" sz="1000"/>
                        <a:t>49</a:t>
                      </a:r>
                    </a:p>
                  </a:txBody>
                  <a:tcPr/>
                </a:tc>
                <a:tc>
                  <a:txBody>
                    <a:bodyPr/>
                    <a:lstStyle/>
                    <a:p>
                      <a:r>
                        <a:rPr lang="en-US" sz="1000"/>
                        <a:t>9</a:t>
                      </a:r>
                    </a:p>
                  </a:txBody>
                  <a:tcPr/>
                </a:tc>
                <a:tc>
                  <a:txBody>
                    <a:bodyPr/>
                    <a:lstStyle/>
                    <a:p>
                      <a:r>
                        <a:rPr lang="en-US" sz="1000"/>
                        <a:t>569</a:t>
                      </a:r>
                    </a:p>
                  </a:txBody>
                  <a:tcPr/>
                </a:tc>
                <a:tc>
                  <a:txBody>
                    <a:bodyPr/>
                    <a:lstStyle/>
                    <a:p>
                      <a:r>
                        <a:rPr lang="en-US" sz="1000"/>
                        <a:t>94</a:t>
                      </a:r>
                    </a:p>
                  </a:txBody>
                  <a:tcPr/>
                </a:tc>
                <a:tc>
                  <a:txBody>
                    <a:bodyPr/>
                    <a:lstStyle/>
                    <a:p>
                      <a:r>
                        <a:rPr lang="en-US" sz="1000"/>
                        <a:t>43</a:t>
                      </a:r>
                    </a:p>
                  </a:txBody>
                  <a:tcPr/>
                </a:tc>
                <a:tc>
                  <a:txBody>
                    <a:bodyPr/>
                    <a:lstStyle/>
                    <a:p>
                      <a:r>
                        <a:rPr lang="en-US" sz="1000"/>
                        <a:t>0</a:t>
                      </a:r>
                    </a:p>
                  </a:txBody>
                  <a:tcPr/>
                </a:tc>
                <a:tc>
                  <a:txBody>
                    <a:bodyPr/>
                    <a:lstStyle/>
                    <a:p>
                      <a:r>
                        <a:rPr lang="en-US" sz="1000"/>
                        <a:t>0.6248%</a:t>
                      </a:r>
                    </a:p>
                  </a:txBody>
                  <a:tcPr/>
                </a:tc>
                <a:tc>
                  <a:txBody>
                    <a:bodyPr/>
                    <a:lstStyle/>
                    <a:p>
                      <a:r>
                        <a:rPr lang="en-US" sz="1000"/>
                        <a:t>0.0%</a:t>
                      </a:r>
                    </a:p>
                  </a:txBody>
                  <a:tcPr/>
                </a:tc>
                <a:extLst>
                  <a:ext uri="{0D108BD9-81ED-4DB2-BD59-A6C34878D82A}">
                    <a16:rowId xmlns:a16="http://schemas.microsoft.com/office/drawing/2014/main" val="2562965035"/>
                  </a:ext>
                </a:extLst>
              </a:tr>
              <a:tr h="370840">
                <a:tc>
                  <a:txBody>
                    <a:bodyPr/>
                    <a:lstStyle/>
                    <a:p>
                      <a:r>
                        <a:rPr lang="en-US" sz="1000"/>
                        <a:t>Mark's New York Bar</a:t>
                      </a:r>
                    </a:p>
                  </a:txBody>
                  <a:tcPr/>
                </a:tc>
                <a:tc>
                  <a:txBody>
                    <a:bodyPr/>
                    <a:lstStyle/>
                    <a:p>
                      <a:r>
                        <a:rPr lang="en-US" sz="1000"/>
                        <a:t>733</a:t>
                      </a:r>
                    </a:p>
                  </a:txBody>
                  <a:tcPr/>
                </a:tc>
                <a:tc>
                  <a:txBody>
                    <a:bodyPr/>
                    <a:lstStyle/>
                    <a:p>
                      <a:r>
                        <a:rPr lang="en-US" sz="1000"/>
                        <a:t>19</a:t>
                      </a:r>
                    </a:p>
                  </a:txBody>
                  <a:tcPr/>
                </a:tc>
                <a:tc>
                  <a:txBody>
                    <a:bodyPr/>
                    <a:lstStyle/>
                    <a:p>
                      <a:r>
                        <a:rPr lang="en-US" sz="1000"/>
                        <a:t>5</a:t>
                      </a:r>
                    </a:p>
                  </a:txBody>
                  <a:tcPr/>
                </a:tc>
                <a:tc>
                  <a:txBody>
                    <a:bodyPr/>
                    <a:lstStyle/>
                    <a:p>
                      <a:r>
                        <a:rPr lang="en-US" sz="1000"/>
                        <a:t>172</a:t>
                      </a:r>
                    </a:p>
                  </a:txBody>
                  <a:tcPr/>
                </a:tc>
                <a:tc>
                  <a:txBody>
                    <a:bodyPr/>
                    <a:lstStyle/>
                    <a:p>
                      <a:r>
                        <a:rPr lang="en-US" sz="1000"/>
                        <a:t>23</a:t>
                      </a:r>
                    </a:p>
                  </a:txBody>
                  <a:tcPr/>
                </a:tc>
                <a:tc>
                  <a:txBody>
                    <a:bodyPr/>
                    <a:lstStyle/>
                    <a:p>
                      <a:r>
                        <a:rPr lang="en-US" sz="1000"/>
                        <a:t>13</a:t>
                      </a:r>
                    </a:p>
                  </a:txBody>
                  <a:tcPr/>
                </a:tc>
                <a:tc>
                  <a:txBody>
                    <a:bodyPr/>
                    <a:lstStyle/>
                    <a:p>
                      <a:r>
                        <a:rPr lang="en-US" sz="1000"/>
                        <a:t>0</a:t>
                      </a:r>
                    </a:p>
                  </a:txBody>
                  <a:tcPr/>
                </a:tc>
                <a:tc>
                  <a:txBody>
                    <a:bodyPr/>
                    <a:lstStyle/>
                    <a:p>
                      <a:r>
                        <a:rPr lang="en-US" sz="1000"/>
                        <a:t>5.7538%</a:t>
                      </a:r>
                    </a:p>
                  </a:txBody>
                  <a:tcPr/>
                </a:tc>
                <a:tc>
                  <a:txBody>
                    <a:bodyPr/>
                    <a:lstStyle/>
                    <a:p>
                      <a:r>
                        <a:rPr lang="en-US" sz="1000"/>
                        <a:t>0.0%</a:t>
                      </a:r>
                    </a:p>
                  </a:txBody>
                  <a:tcPr/>
                </a:tc>
                <a:extLst>
                  <a:ext uri="{0D108BD9-81ED-4DB2-BD59-A6C34878D82A}">
                    <a16:rowId xmlns:a16="http://schemas.microsoft.com/office/drawing/2014/main" val="2337248149"/>
                  </a:ext>
                </a:extLst>
              </a:tr>
            </a:tbl>
          </a:graphicData>
        </a:graphic>
      </p:graphicFrame>
      <p:sp>
        <p:nvSpPr>
          <p:cNvPr id="4" name="Text Placeholder 3">
            <a:extLst>
              <a:ext uri="{FF2B5EF4-FFF2-40B4-BE49-F238E27FC236}">
                <a16:creationId xmlns:a16="http://schemas.microsoft.com/office/drawing/2014/main" id="{EDCA8DBA-E5EF-4FE1-9B57-3F4175D996C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669351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71FD-90BC-49EB-8F08-DDF4A861375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1E0BE58-5C5C-4F84-8283-1458806E4978}"/>
              </a:ext>
            </a:extLst>
          </p:cNvPr>
          <p:cNvGraphicFramePr>
            <a:graphicFrameLocks noGrp="1"/>
          </p:cNvGraphicFramePr>
          <p:nvPr>
            <p:ph type="chart" sz="quarter" idx="13"/>
            <p:extLst>
              <p:ext uri="{D42A27DB-BD31-4B8C-83A1-F6EECF244321}">
                <p14:modId xmlns:p14="http://schemas.microsoft.com/office/powerpoint/2010/main" val="2487869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D30FA8-CFFA-45A8-A877-D72DDC1E724F}"/>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AD0C2821-D452-4950-A9F6-F1A5F073B7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8338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3813A-4CED-43E2-95F3-8138FE1CFF9D}"/>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1E815A02-5902-4F12-8F82-3C8541EFED89}"/>
              </a:ext>
            </a:extLst>
          </p:cNvPr>
          <p:cNvGraphicFramePr>
            <a:graphicFrameLocks noGrp="1"/>
          </p:cNvGraphicFramePr>
          <p:nvPr>
            <p:ph type="chart" sz="quarter" idx="13"/>
            <p:extLst>
              <p:ext uri="{D42A27DB-BD31-4B8C-83A1-F6EECF244321}">
                <p14:modId xmlns:p14="http://schemas.microsoft.com/office/powerpoint/2010/main" val="2084094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745E61-2913-4CDE-96E3-800F0147615D}"/>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28A5A033-C4C3-4034-8FCA-60DCA7F118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0957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FB1DC-F4CF-4A49-8C8B-B0A90CC45CA3}"/>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FF5C83BE-374C-444C-9135-37E877688A51}"/>
              </a:ext>
            </a:extLst>
          </p:cNvPr>
          <p:cNvGraphicFramePr>
            <a:graphicFrameLocks noGrp="1"/>
          </p:cNvGraphicFramePr>
          <p:nvPr>
            <p:ph type="chart" sz="quarter" idx="13"/>
            <p:extLst>
              <p:ext uri="{D42A27DB-BD31-4B8C-83A1-F6EECF244321}">
                <p14:modId xmlns:p14="http://schemas.microsoft.com/office/powerpoint/2010/main" val="1875097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11E370-BEC8-4CC3-9705-F0EDB592566E}"/>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12A202B1-253B-4DAE-A6FD-C6D256D0D1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0620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817AE-D2A9-42B0-B075-37DFA2628995}"/>
              </a:ext>
            </a:extLst>
          </p:cNvPr>
          <p:cNvSpPr>
            <a:spLocks noGrp="1"/>
          </p:cNvSpPr>
          <p:nvPr>
            <p:ph type="title"/>
          </p:nvPr>
        </p:nvSpPr>
        <p:spPr/>
        <p:txBody>
          <a:bodyPr/>
          <a:lstStyle/>
          <a:p>
            <a:r>
              <a:rPr lang="de-DE"/>
              <a:t>Eigene Beiträge (Postings) - 1 of 6</a:t>
            </a:r>
            <a:endParaRPr lang="en-US"/>
          </a:p>
        </p:txBody>
      </p:sp>
      <p:graphicFrame>
        <p:nvGraphicFramePr>
          <p:cNvPr id="5" name="Table Placeholder 4">
            <a:extLst>
              <a:ext uri="{FF2B5EF4-FFF2-40B4-BE49-F238E27FC236}">
                <a16:creationId xmlns:a16="http://schemas.microsoft.com/office/drawing/2014/main" id="{7ED63C06-FE64-4FF5-89B8-43DEB9A65A3A}"/>
              </a:ext>
            </a:extLst>
          </p:cNvPr>
          <p:cNvGraphicFramePr>
            <a:graphicFrameLocks noGrp="1"/>
          </p:cNvGraphicFramePr>
          <p:nvPr>
            <p:ph type="tbl" sz="quarter" idx="13"/>
            <p:extLst>
              <p:ext uri="{D42A27DB-BD31-4B8C-83A1-F6EECF244321}">
                <p14:modId xmlns:p14="http://schemas.microsoft.com/office/powerpoint/2010/main" val="148708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01699117"/>
                    </a:ext>
                  </a:extLst>
                </a:gridCol>
                <a:gridCol w="658368">
                  <a:extLst>
                    <a:ext uri="{9D8B030D-6E8A-4147-A177-3AD203B41FA5}">
                      <a16:colId xmlns:a16="http://schemas.microsoft.com/office/drawing/2014/main" val="1969278436"/>
                    </a:ext>
                  </a:extLst>
                </a:gridCol>
                <a:gridCol w="658368">
                  <a:extLst>
                    <a:ext uri="{9D8B030D-6E8A-4147-A177-3AD203B41FA5}">
                      <a16:colId xmlns:a16="http://schemas.microsoft.com/office/drawing/2014/main" val="1236985942"/>
                    </a:ext>
                  </a:extLst>
                </a:gridCol>
                <a:gridCol w="658368">
                  <a:extLst>
                    <a:ext uri="{9D8B030D-6E8A-4147-A177-3AD203B41FA5}">
                      <a16:colId xmlns:a16="http://schemas.microsoft.com/office/drawing/2014/main" val="2801905935"/>
                    </a:ext>
                  </a:extLst>
                </a:gridCol>
                <a:gridCol w="658368">
                  <a:extLst>
                    <a:ext uri="{9D8B030D-6E8A-4147-A177-3AD203B41FA5}">
                      <a16:colId xmlns:a16="http://schemas.microsoft.com/office/drawing/2014/main" val="4125396173"/>
                    </a:ext>
                  </a:extLst>
                </a:gridCol>
                <a:gridCol w="658368">
                  <a:extLst>
                    <a:ext uri="{9D8B030D-6E8A-4147-A177-3AD203B41FA5}">
                      <a16:colId xmlns:a16="http://schemas.microsoft.com/office/drawing/2014/main" val="3471153287"/>
                    </a:ext>
                  </a:extLst>
                </a:gridCol>
                <a:gridCol w="658368">
                  <a:extLst>
                    <a:ext uri="{9D8B030D-6E8A-4147-A177-3AD203B41FA5}">
                      <a16:colId xmlns:a16="http://schemas.microsoft.com/office/drawing/2014/main" val="4119056247"/>
                    </a:ext>
                  </a:extLst>
                </a:gridCol>
                <a:gridCol w="658368">
                  <a:extLst>
                    <a:ext uri="{9D8B030D-6E8A-4147-A177-3AD203B41FA5}">
                      <a16:colId xmlns:a16="http://schemas.microsoft.com/office/drawing/2014/main" val="4242023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816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- 2017-06-28 13:32:23</a:t>
                      </a:r>
                      <a:r>
                        <a:rPr kumimoji="0" lang="de-DE" sz="1000" b="0" i="0" u="none" strike="noStrike" kern="1200" cap="none" spc="0" normalizeH="0" baseline="0" noProof="0">
                          <a:ln>
                            <a:noFill/>
                          </a:ln>
                          <a:solidFill>
                            <a:prstClr val="black"/>
                          </a:solidFill>
                          <a:effectLst/>
                          <a:uLnTx/>
                          <a:uFillTx/>
                          <a:latin typeface="+mn-lt"/>
                          <a:ea typeface="+mn-ea"/>
                          <a:cs typeface="+mn-cs"/>
                        </a:rPr>
                        <a:t>
Wir starten wieder durch mit vielen Extras, guten Drinks und cooler Musik! 🍹 💃🏼🕺🏼
2 Nächte (14.07. bis 16.07.2017) im DZ Spa mit Wasserbetten oder im Wohnschlafzimmer Salzburg inkl. 3/4 Verwöhnpension und Winzer´s Inklusive um nur € 280,00!
Am besten schnell buchen, bevor die heißbegehrten Plätze vergeben sind. Alle Infos findet Ihr hier 👉 https://goo.gl/KDmNdm :-)
 — Products shown: Winzer´s Summer Opening.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051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- 2017-06-27 18:30:00</a:t>
                      </a:r>
                      <a:r>
                        <a:rPr kumimoji="0" lang="en-US" sz="1000" b="0" i="0" u="none" strike="noStrike" kern="1200" cap="none" spc="0" normalizeH="0" baseline="0" noProof="0">
                          <a:ln>
                            <a:noFill/>
                          </a:ln>
                          <a:solidFill>
                            <a:prstClr val="black"/>
                          </a:solidFill>
                          <a:effectLst/>
                          <a:uLnTx/>
                          <a:uFillTx/>
                          <a:latin typeface="+mn-lt"/>
                          <a:ea typeface="+mn-ea"/>
                          <a:cs typeface="+mn-cs"/>
                        </a:rPr>
                        <a:t>
Baden im Glück... 🌳🏊☀️
Warme Temperaturen, glasklares Wasser, türkisblaue Farben, traumhafte Strandbäder, das Badetuch ausgebreitet unter alten Bäumen, der Blick schweift über die nahen Alpengipfel... ja so stellt man sich einen perfekten Tag am See vor.
Welcher See? Attersee!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66534749"/>
                  </a:ext>
                </a:extLst>
              </a:tr>
            </a:tbl>
          </a:graphicData>
        </a:graphic>
      </p:graphicFrame>
      <p:sp>
        <p:nvSpPr>
          <p:cNvPr id="4" name="Text Placeholder 3">
            <a:extLst>
              <a:ext uri="{FF2B5EF4-FFF2-40B4-BE49-F238E27FC236}">
                <a16:creationId xmlns:a16="http://schemas.microsoft.com/office/drawing/2014/main" id="{DE2D2DEB-0A30-4FA6-96D6-8A2A6DAAD94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824817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2F5B4-3B18-4BDB-A442-2C98AEA9A47E}"/>
              </a:ext>
            </a:extLst>
          </p:cNvPr>
          <p:cNvSpPr>
            <a:spLocks noGrp="1"/>
          </p:cNvSpPr>
          <p:nvPr>
            <p:ph type="title"/>
          </p:nvPr>
        </p:nvSpPr>
        <p:spPr/>
        <p:txBody>
          <a:bodyPr/>
          <a:lstStyle/>
          <a:p>
            <a:r>
              <a:rPr lang="de-DE"/>
              <a:t>Eigene Beiträge (Postings) - 2 of 6</a:t>
            </a:r>
            <a:endParaRPr lang="en-US"/>
          </a:p>
        </p:txBody>
      </p:sp>
      <p:graphicFrame>
        <p:nvGraphicFramePr>
          <p:cNvPr id="5" name="Table Placeholder 4">
            <a:extLst>
              <a:ext uri="{FF2B5EF4-FFF2-40B4-BE49-F238E27FC236}">
                <a16:creationId xmlns:a16="http://schemas.microsoft.com/office/drawing/2014/main" id="{C2F5FA06-866F-4B59-9BB7-2C4879B3EDDF}"/>
              </a:ext>
            </a:extLst>
          </p:cNvPr>
          <p:cNvGraphicFramePr>
            <a:graphicFrameLocks noGrp="1"/>
          </p:cNvGraphicFramePr>
          <p:nvPr>
            <p:ph type="tbl" sz="quarter" idx="13"/>
            <p:extLst>
              <p:ext uri="{D42A27DB-BD31-4B8C-83A1-F6EECF244321}">
                <p14:modId xmlns:p14="http://schemas.microsoft.com/office/powerpoint/2010/main" val="1510277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2136679"/>
                    </a:ext>
                  </a:extLst>
                </a:gridCol>
                <a:gridCol w="658368">
                  <a:extLst>
                    <a:ext uri="{9D8B030D-6E8A-4147-A177-3AD203B41FA5}">
                      <a16:colId xmlns:a16="http://schemas.microsoft.com/office/drawing/2014/main" val="3503719530"/>
                    </a:ext>
                  </a:extLst>
                </a:gridCol>
                <a:gridCol w="658368">
                  <a:extLst>
                    <a:ext uri="{9D8B030D-6E8A-4147-A177-3AD203B41FA5}">
                      <a16:colId xmlns:a16="http://schemas.microsoft.com/office/drawing/2014/main" val="3542122875"/>
                    </a:ext>
                  </a:extLst>
                </a:gridCol>
                <a:gridCol w="658368">
                  <a:extLst>
                    <a:ext uri="{9D8B030D-6E8A-4147-A177-3AD203B41FA5}">
                      <a16:colId xmlns:a16="http://schemas.microsoft.com/office/drawing/2014/main" val="2249070421"/>
                    </a:ext>
                  </a:extLst>
                </a:gridCol>
                <a:gridCol w="658368">
                  <a:extLst>
                    <a:ext uri="{9D8B030D-6E8A-4147-A177-3AD203B41FA5}">
                      <a16:colId xmlns:a16="http://schemas.microsoft.com/office/drawing/2014/main" val="2972894782"/>
                    </a:ext>
                  </a:extLst>
                </a:gridCol>
                <a:gridCol w="658368">
                  <a:extLst>
                    <a:ext uri="{9D8B030D-6E8A-4147-A177-3AD203B41FA5}">
                      <a16:colId xmlns:a16="http://schemas.microsoft.com/office/drawing/2014/main" val="514797081"/>
                    </a:ext>
                  </a:extLst>
                </a:gridCol>
                <a:gridCol w="658368">
                  <a:extLst>
                    <a:ext uri="{9D8B030D-6E8A-4147-A177-3AD203B41FA5}">
                      <a16:colId xmlns:a16="http://schemas.microsoft.com/office/drawing/2014/main" val="4253463004"/>
                    </a:ext>
                  </a:extLst>
                </a:gridCol>
                <a:gridCol w="658368">
                  <a:extLst>
                    <a:ext uri="{9D8B030D-6E8A-4147-A177-3AD203B41FA5}">
                      <a16:colId xmlns:a16="http://schemas.microsoft.com/office/drawing/2014/main" val="2253785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648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- 2017-06-20 18:31:00</a:t>
                      </a:r>
                      <a:r>
                        <a:rPr kumimoji="0" lang="de-DE" sz="1000" b="0" i="0" u="none" strike="noStrike" kern="1200" cap="none" spc="0" normalizeH="0" baseline="0" noProof="0">
                          <a:ln>
                            <a:noFill/>
                          </a:ln>
                          <a:solidFill>
                            <a:prstClr val="black"/>
                          </a:solidFill>
                          <a:effectLst/>
                          <a:uLnTx/>
                          <a:uFillTx/>
                          <a:latin typeface="+mn-lt"/>
                          <a:ea typeface="+mn-ea"/>
                          <a:cs typeface="+mn-cs"/>
                        </a:rPr>
                        <a:t>
Basilikum im Cocktailglas?! ☀️🌿
Der Gin Basil Smash ist zwar noch keine 10 Jahre alt, aber trotzdem schon ein Cocktailklassiker. Ein fantastischer Drink für den Sommer! Und wer hat´s erfunden? Die Antwort ist gar nicht so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09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- 2017-06-18 09:30:00</a:t>
                      </a:r>
                      <a:r>
                        <a:rPr kumimoji="0" lang="de-DE" sz="1000" b="0" i="0" u="none" strike="noStrike" kern="1200" cap="none" spc="0" normalizeH="0" baseline="0" noProof="0">
                          <a:ln>
                            <a:noFill/>
                          </a:ln>
                          <a:solidFill>
                            <a:prstClr val="black"/>
                          </a:solidFill>
                          <a:effectLst/>
                          <a:uLnTx/>
                          <a:uFillTx/>
                          <a:latin typeface="+mn-lt"/>
                          <a:ea typeface="+mn-ea"/>
                          <a:cs typeface="+mn-cs"/>
                        </a:rPr>
                        <a:t>
🍸 Wir sind dann mal weg...
Liebe Freunde, wir wünschen Euch eine wundervolle Zeit - wir verabschieden uns heute in die wohlverdienten Ferien!
Wir sind ab Freitag, 14.07.2017 wieder für Euch da und freuen uns schon heute wie wild auf den ersten Cocktail naaaaaaaaaaaaaaach dem Urlaub ;-)
Bis bald - wir trinken auf Euch,
Euer Bar-Team!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1646209"/>
                  </a:ext>
                </a:extLst>
              </a:tr>
            </a:tbl>
          </a:graphicData>
        </a:graphic>
      </p:graphicFrame>
      <p:sp>
        <p:nvSpPr>
          <p:cNvPr id="4" name="Text Placeholder 3">
            <a:extLst>
              <a:ext uri="{FF2B5EF4-FFF2-40B4-BE49-F238E27FC236}">
                <a16:creationId xmlns:a16="http://schemas.microsoft.com/office/drawing/2014/main" id="{8438D7AB-A8EB-4E18-AE4D-9A11BFDD693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6114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0A8D3-7A3E-4F08-B9CB-469745205568}"/>
              </a:ext>
            </a:extLst>
          </p:cNvPr>
          <p:cNvSpPr>
            <a:spLocks noGrp="1"/>
          </p:cNvSpPr>
          <p:nvPr>
            <p:ph type="title"/>
          </p:nvPr>
        </p:nvSpPr>
        <p:spPr/>
        <p:txBody>
          <a:bodyPr/>
          <a:lstStyle/>
          <a:p>
            <a:r>
              <a:rPr lang="de-DE"/>
              <a:t>Eigene Beiträge (Postings) - 3 of 6</a:t>
            </a:r>
            <a:endParaRPr lang="en-US"/>
          </a:p>
        </p:txBody>
      </p:sp>
      <p:graphicFrame>
        <p:nvGraphicFramePr>
          <p:cNvPr id="5" name="Table Placeholder 4">
            <a:extLst>
              <a:ext uri="{FF2B5EF4-FFF2-40B4-BE49-F238E27FC236}">
                <a16:creationId xmlns:a16="http://schemas.microsoft.com/office/drawing/2014/main" id="{23A034C7-4BB0-400C-805D-F963053C48CB}"/>
              </a:ext>
            </a:extLst>
          </p:cNvPr>
          <p:cNvGraphicFramePr>
            <a:graphicFrameLocks noGrp="1"/>
          </p:cNvGraphicFramePr>
          <p:nvPr>
            <p:ph type="tbl" sz="quarter" idx="13"/>
            <p:extLst>
              <p:ext uri="{D42A27DB-BD31-4B8C-83A1-F6EECF244321}">
                <p14:modId xmlns:p14="http://schemas.microsoft.com/office/powerpoint/2010/main" val="1220777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07143"/>
                    </a:ext>
                  </a:extLst>
                </a:gridCol>
                <a:gridCol w="658368">
                  <a:extLst>
                    <a:ext uri="{9D8B030D-6E8A-4147-A177-3AD203B41FA5}">
                      <a16:colId xmlns:a16="http://schemas.microsoft.com/office/drawing/2014/main" val="806706286"/>
                    </a:ext>
                  </a:extLst>
                </a:gridCol>
                <a:gridCol w="658368">
                  <a:extLst>
                    <a:ext uri="{9D8B030D-6E8A-4147-A177-3AD203B41FA5}">
                      <a16:colId xmlns:a16="http://schemas.microsoft.com/office/drawing/2014/main" val="22974254"/>
                    </a:ext>
                  </a:extLst>
                </a:gridCol>
                <a:gridCol w="658368">
                  <a:extLst>
                    <a:ext uri="{9D8B030D-6E8A-4147-A177-3AD203B41FA5}">
                      <a16:colId xmlns:a16="http://schemas.microsoft.com/office/drawing/2014/main" val="2174730277"/>
                    </a:ext>
                  </a:extLst>
                </a:gridCol>
                <a:gridCol w="658368">
                  <a:extLst>
                    <a:ext uri="{9D8B030D-6E8A-4147-A177-3AD203B41FA5}">
                      <a16:colId xmlns:a16="http://schemas.microsoft.com/office/drawing/2014/main" val="3758317408"/>
                    </a:ext>
                  </a:extLst>
                </a:gridCol>
                <a:gridCol w="658368">
                  <a:extLst>
                    <a:ext uri="{9D8B030D-6E8A-4147-A177-3AD203B41FA5}">
                      <a16:colId xmlns:a16="http://schemas.microsoft.com/office/drawing/2014/main" val="3474058526"/>
                    </a:ext>
                  </a:extLst>
                </a:gridCol>
                <a:gridCol w="658368">
                  <a:extLst>
                    <a:ext uri="{9D8B030D-6E8A-4147-A177-3AD203B41FA5}">
                      <a16:colId xmlns:a16="http://schemas.microsoft.com/office/drawing/2014/main" val="960803348"/>
                    </a:ext>
                  </a:extLst>
                </a:gridCol>
                <a:gridCol w="658368">
                  <a:extLst>
                    <a:ext uri="{9D8B030D-6E8A-4147-A177-3AD203B41FA5}">
                      <a16:colId xmlns:a16="http://schemas.microsoft.com/office/drawing/2014/main" val="2812785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0959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- 2017-06-18 09:30:00</a:t>
                      </a:r>
                      <a:r>
                        <a:rPr kumimoji="0" lang="de-DE" sz="1000" b="0" i="0" u="none" strike="noStrike" kern="1200" cap="none" spc="0" normalizeH="0" baseline="0" noProof="0">
                          <a:ln>
                            <a:noFill/>
                          </a:ln>
                          <a:solidFill>
                            <a:prstClr val="black"/>
                          </a:solidFill>
                          <a:effectLst/>
                          <a:uLnTx/>
                          <a:uFillTx/>
                          <a:latin typeface="+mn-lt"/>
                          <a:ea typeface="+mn-ea"/>
                          <a:cs typeface="+mn-cs"/>
                        </a:rPr>
                        <a:t>
Liebe Freunde,
wir dürfen uns heute in den wohlverdienten Uuuuuuuurrrrrrllllaaaaauuuuuubbbbb verabschieden :-)
Natürlich kommen wir wieder! Wir freuen uns schon heute darauf, Euch bereits ab Freitag, 14.07.2017 wieder bei uns im Hotel Winzer begrüßen zu dürfen!
Bis bald und ganz liebe Grüße,
Euer Hotel Winzer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326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- 2017-06-14 18:28:01</a:t>
                      </a:r>
                      <a:r>
                        <a:rPr kumimoji="0" lang="en-US" sz="1000" b="0" i="0" u="none" strike="noStrike" kern="1200" cap="none" spc="0" normalizeH="0" baseline="0" noProof="0">
                          <a:ln>
                            <a:noFill/>
                          </a:ln>
                          <a:solidFill>
                            <a:prstClr val="black"/>
                          </a:solidFill>
                          <a:effectLst/>
                          <a:uLnTx/>
                          <a:uFillTx/>
                          <a:latin typeface="+mn-lt"/>
                          <a:ea typeface="+mn-ea"/>
                          <a:cs typeface="+mn-cs"/>
                        </a:rPr>
                        <a:t>
Mit diesem Twist der Woche kündigen wir gleichzeitig unsere letzte Woche vor dem Urlaub an.
Diese Woche:
Unexpected Pineapple Daiquiri
60 ml Pinapple Rum
30 ml Limette
20 ml Zucker
2 Tröpfchen Bergamotten Essenz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6082125"/>
                  </a:ext>
                </a:extLst>
              </a:tr>
            </a:tbl>
          </a:graphicData>
        </a:graphic>
      </p:graphicFrame>
      <p:sp>
        <p:nvSpPr>
          <p:cNvPr id="4" name="Text Placeholder 3">
            <a:extLst>
              <a:ext uri="{FF2B5EF4-FFF2-40B4-BE49-F238E27FC236}">
                <a16:creationId xmlns:a16="http://schemas.microsoft.com/office/drawing/2014/main" id="{F139E930-00B0-4534-8297-713503F65D9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137201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F5860-38B7-4F40-860F-D303257BF22F}"/>
              </a:ext>
            </a:extLst>
          </p:cNvPr>
          <p:cNvSpPr>
            <a:spLocks noGrp="1"/>
          </p:cNvSpPr>
          <p:nvPr>
            <p:ph type="title"/>
          </p:nvPr>
        </p:nvSpPr>
        <p:spPr/>
        <p:txBody>
          <a:bodyPr/>
          <a:lstStyle/>
          <a:p>
            <a:r>
              <a:rPr lang="de-DE"/>
              <a:t>Eigene Beiträge (Postings) - 4 of 6</a:t>
            </a:r>
            <a:endParaRPr lang="en-US"/>
          </a:p>
        </p:txBody>
      </p:sp>
      <p:graphicFrame>
        <p:nvGraphicFramePr>
          <p:cNvPr id="5" name="Table Placeholder 4">
            <a:extLst>
              <a:ext uri="{FF2B5EF4-FFF2-40B4-BE49-F238E27FC236}">
                <a16:creationId xmlns:a16="http://schemas.microsoft.com/office/drawing/2014/main" id="{310CF7AD-BCE8-4A53-9371-4055F07AFD4A}"/>
              </a:ext>
            </a:extLst>
          </p:cNvPr>
          <p:cNvGraphicFramePr>
            <a:graphicFrameLocks noGrp="1"/>
          </p:cNvGraphicFramePr>
          <p:nvPr>
            <p:ph type="tbl" sz="quarter" idx="13"/>
            <p:extLst>
              <p:ext uri="{D42A27DB-BD31-4B8C-83A1-F6EECF244321}">
                <p14:modId xmlns:p14="http://schemas.microsoft.com/office/powerpoint/2010/main" val="1049329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5606846"/>
                    </a:ext>
                  </a:extLst>
                </a:gridCol>
                <a:gridCol w="658368">
                  <a:extLst>
                    <a:ext uri="{9D8B030D-6E8A-4147-A177-3AD203B41FA5}">
                      <a16:colId xmlns:a16="http://schemas.microsoft.com/office/drawing/2014/main" val="2294665496"/>
                    </a:ext>
                  </a:extLst>
                </a:gridCol>
                <a:gridCol w="658368">
                  <a:extLst>
                    <a:ext uri="{9D8B030D-6E8A-4147-A177-3AD203B41FA5}">
                      <a16:colId xmlns:a16="http://schemas.microsoft.com/office/drawing/2014/main" val="3710714697"/>
                    </a:ext>
                  </a:extLst>
                </a:gridCol>
                <a:gridCol w="658368">
                  <a:extLst>
                    <a:ext uri="{9D8B030D-6E8A-4147-A177-3AD203B41FA5}">
                      <a16:colId xmlns:a16="http://schemas.microsoft.com/office/drawing/2014/main" val="917997800"/>
                    </a:ext>
                  </a:extLst>
                </a:gridCol>
                <a:gridCol w="658368">
                  <a:extLst>
                    <a:ext uri="{9D8B030D-6E8A-4147-A177-3AD203B41FA5}">
                      <a16:colId xmlns:a16="http://schemas.microsoft.com/office/drawing/2014/main" val="1824399745"/>
                    </a:ext>
                  </a:extLst>
                </a:gridCol>
                <a:gridCol w="658368">
                  <a:extLst>
                    <a:ext uri="{9D8B030D-6E8A-4147-A177-3AD203B41FA5}">
                      <a16:colId xmlns:a16="http://schemas.microsoft.com/office/drawing/2014/main" val="456328287"/>
                    </a:ext>
                  </a:extLst>
                </a:gridCol>
                <a:gridCol w="658368">
                  <a:extLst>
                    <a:ext uri="{9D8B030D-6E8A-4147-A177-3AD203B41FA5}">
                      <a16:colId xmlns:a16="http://schemas.microsoft.com/office/drawing/2014/main" val="2542988443"/>
                    </a:ext>
                  </a:extLst>
                </a:gridCol>
                <a:gridCol w="658368">
                  <a:extLst>
                    <a:ext uri="{9D8B030D-6E8A-4147-A177-3AD203B41FA5}">
                      <a16:colId xmlns:a16="http://schemas.microsoft.com/office/drawing/2014/main" val="3079669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726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- 2017-06-13 18:30:00</a:t>
                      </a:r>
                      <a:r>
                        <a:rPr kumimoji="0" lang="de-DE" sz="1000" b="0" i="0" u="none" strike="noStrike" kern="1200" cap="none" spc="0" normalizeH="0" baseline="0" noProof="0">
                          <a:ln>
                            <a:noFill/>
                          </a:ln>
                          <a:solidFill>
                            <a:prstClr val="black"/>
                          </a:solidFill>
                          <a:effectLst/>
                          <a:uLnTx/>
                          <a:uFillTx/>
                          <a:latin typeface="+mn-lt"/>
                          <a:ea typeface="+mn-ea"/>
                          <a:cs typeface="+mn-cs"/>
                        </a:rPr>
                        <a:t>
Auftanken im Hotel Winzer!
Bei uns im Hotel Winzer am Attersee tankt man nicht nur die eigenen Energien auf, sondern auch die von E-Autos! Das macht unter anderem auch unsere neue Tesla-Ladestation - ein sogenannter Destination-Charger - möglich...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303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- 2017-06-13 13:31:32</a:t>
                      </a:r>
                      <a:r>
                        <a:rPr kumimoji="0" lang="de-DE" sz="1000" b="0" i="0" u="none" strike="noStrike" kern="1200" cap="none" spc="0" normalizeH="0" baseline="0" noProof="0">
                          <a:ln>
                            <a:noFill/>
                          </a:ln>
                          <a:solidFill>
                            <a:prstClr val="black"/>
                          </a:solidFill>
                          <a:effectLst/>
                          <a:uLnTx/>
                          <a:uFillTx/>
                          <a:latin typeface="+mn-lt"/>
                          <a:ea typeface="+mn-ea"/>
                          <a:cs typeface="+mn-cs"/>
                        </a:rPr>
                        <a:t>
Schon gesehen?
Auf Mark's New York Bar gibt es spannendes rund um köstliche Sommer-Cocktails zu entdecken...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367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- 2017-06-11 09:30:00</a:t>
                      </a:r>
                      <a:r>
                        <a:rPr kumimoji="0" lang="de-DE" sz="1000" b="0" i="0" u="none" strike="noStrike" kern="1200" cap="none" spc="0" normalizeH="0" baseline="0" noProof="0">
                          <a:ln>
                            <a:noFill/>
                          </a:ln>
                          <a:solidFill>
                            <a:prstClr val="black"/>
                          </a:solidFill>
                          <a:effectLst/>
                          <a:uLnTx/>
                          <a:uFillTx/>
                          <a:latin typeface="+mn-lt"/>
                          <a:ea typeface="+mn-ea"/>
                          <a:cs typeface="+mn-cs"/>
                        </a:rPr>
                        <a:t>
Liebe Väter, liebe Opas,
wir wünschen Euch zum heutigen Ehrentag alles, alles Gute! Genießt den Vatertag und lasst Euch richtig verwöhnen - am besten natürlich mit einem köstlichen Cocktail-Klassiker, heute Abend natürlich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2988664"/>
                  </a:ext>
                </a:extLst>
              </a:tr>
            </a:tbl>
          </a:graphicData>
        </a:graphic>
      </p:graphicFrame>
      <p:sp>
        <p:nvSpPr>
          <p:cNvPr id="4" name="Text Placeholder 3">
            <a:extLst>
              <a:ext uri="{FF2B5EF4-FFF2-40B4-BE49-F238E27FC236}">
                <a16:creationId xmlns:a16="http://schemas.microsoft.com/office/drawing/2014/main" id="{5934D088-7691-49F9-B327-0545B94877F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055571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6BD5E-3780-4E28-93F5-9E19C8FCE854}"/>
              </a:ext>
            </a:extLst>
          </p:cNvPr>
          <p:cNvSpPr>
            <a:spLocks noGrp="1"/>
          </p:cNvSpPr>
          <p:nvPr>
            <p:ph type="title"/>
          </p:nvPr>
        </p:nvSpPr>
        <p:spPr/>
        <p:txBody>
          <a:bodyPr/>
          <a:lstStyle/>
          <a:p>
            <a:r>
              <a:rPr lang="de-DE"/>
              <a:t>Eigene Beiträge (Postings) - 5 of 6</a:t>
            </a:r>
            <a:endParaRPr lang="en-US"/>
          </a:p>
        </p:txBody>
      </p:sp>
      <p:graphicFrame>
        <p:nvGraphicFramePr>
          <p:cNvPr id="5" name="Table Placeholder 4">
            <a:extLst>
              <a:ext uri="{FF2B5EF4-FFF2-40B4-BE49-F238E27FC236}">
                <a16:creationId xmlns:a16="http://schemas.microsoft.com/office/drawing/2014/main" id="{C1EB5C25-A044-4EAD-86AE-87F67AA2ED6E}"/>
              </a:ext>
            </a:extLst>
          </p:cNvPr>
          <p:cNvGraphicFramePr>
            <a:graphicFrameLocks noGrp="1"/>
          </p:cNvGraphicFramePr>
          <p:nvPr>
            <p:ph type="tbl" sz="quarter" idx="13"/>
            <p:extLst>
              <p:ext uri="{D42A27DB-BD31-4B8C-83A1-F6EECF244321}">
                <p14:modId xmlns:p14="http://schemas.microsoft.com/office/powerpoint/2010/main" val="3441322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6365050"/>
                    </a:ext>
                  </a:extLst>
                </a:gridCol>
                <a:gridCol w="658368">
                  <a:extLst>
                    <a:ext uri="{9D8B030D-6E8A-4147-A177-3AD203B41FA5}">
                      <a16:colId xmlns:a16="http://schemas.microsoft.com/office/drawing/2014/main" val="2607270608"/>
                    </a:ext>
                  </a:extLst>
                </a:gridCol>
                <a:gridCol w="658368">
                  <a:extLst>
                    <a:ext uri="{9D8B030D-6E8A-4147-A177-3AD203B41FA5}">
                      <a16:colId xmlns:a16="http://schemas.microsoft.com/office/drawing/2014/main" val="3574441787"/>
                    </a:ext>
                  </a:extLst>
                </a:gridCol>
                <a:gridCol w="658368">
                  <a:extLst>
                    <a:ext uri="{9D8B030D-6E8A-4147-A177-3AD203B41FA5}">
                      <a16:colId xmlns:a16="http://schemas.microsoft.com/office/drawing/2014/main" val="1066766710"/>
                    </a:ext>
                  </a:extLst>
                </a:gridCol>
                <a:gridCol w="658368">
                  <a:extLst>
                    <a:ext uri="{9D8B030D-6E8A-4147-A177-3AD203B41FA5}">
                      <a16:colId xmlns:a16="http://schemas.microsoft.com/office/drawing/2014/main" val="1579136472"/>
                    </a:ext>
                  </a:extLst>
                </a:gridCol>
                <a:gridCol w="658368">
                  <a:extLst>
                    <a:ext uri="{9D8B030D-6E8A-4147-A177-3AD203B41FA5}">
                      <a16:colId xmlns:a16="http://schemas.microsoft.com/office/drawing/2014/main" val="3276104448"/>
                    </a:ext>
                  </a:extLst>
                </a:gridCol>
                <a:gridCol w="658368">
                  <a:extLst>
                    <a:ext uri="{9D8B030D-6E8A-4147-A177-3AD203B41FA5}">
                      <a16:colId xmlns:a16="http://schemas.microsoft.com/office/drawing/2014/main" val="2714989771"/>
                    </a:ext>
                  </a:extLst>
                </a:gridCol>
                <a:gridCol w="658368">
                  <a:extLst>
                    <a:ext uri="{9D8B030D-6E8A-4147-A177-3AD203B41FA5}">
                      <a16:colId xmlns:a16="http://schemas.microsoft.com/office/drawing/2014/main" val="354118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892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- 2017-06-11 08:30:00</a:t>
                      </a:r>
                      <a:r>
                        <a:rPr kumimoji="0" lang="de-DE" sz="1000" b="0" i="0" u="none" strike="noStrike" kern="1200" cap="none" spc="0" normalizeH="0" baseline="0" noProof="0">
                          <a:ln>
                            <a:noFill/>
                          </a:ln>
                          <a:solidFill>
                            <a:prstClr val="black"/>
                          </a:solidFill>
                          <a:effectLst/>
                          <a:uLnTx/>
                          <a:uFillTx/>
                          <a:latin typeface="+mn-lt"/>
                          <a:ea typeface="+mn-ea"/>
                          <a:cs typeface="+mn-cs"/>
                        </a:rPr>
                        <a:t>
Liebe Väter, liebe Opas,
wir wünschen Euch zum heutigen Ehrentag alles, alles Gute! Genießt den heutigen Vatertag und lasst Euch richtig verwöhnen. Am besten natürlich mit einem heißen Espresso zum Frühstück im Bett...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234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- 2017-06-10 12:00:00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416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- 2017-06-06 18:30:00</a:t>
                      </a:r>
                      <a:r>
                        <a:rPr kumimoji="0" lang="de-DE" sz="1000" b="0" i="0" u="none" strike="noStrike" kern="1200" cap="none" spc="0" normalizeH="0" baseline="0" noProof="0">
                          <a:ln>
                            <a:noFill/>
                          </a:ln>
                          <a:solidFill>
                            <a:prstClr val="black"/>
                          </a:solidFill>
                          <a:effectLst/>
                          <a:uLnTx/>
                          <a:uFillTx/>
                          <a:latin typeface="+mn-lt"/>
                          <a:ea typeface="+mn-ea"/>
                          <a:cs typeface="+mn-cs"/>
                        </a:rPr>
                        <a:t>
☀️ Schmeck den Sommer ☀️ 
Cocktails sind die wahren Urlaubsgetränke! Erinnerungen an Sommer, Sonne, Strand und Meer kommen hoch.
Schmeck Deinen Sommer und lass Dich von unseren Cocktails in den Urlaub versetzen...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8520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- 2017-06-02 08:01:19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392953"/>
                  </a:ext>
                </a:extLst>
              </a:tr>
            </a:tbl>
          </a:graphicData>
        </a:graphic>
      </p:graphicFrame>
      <p:sp>
        <p:nvSpPr>
          <p:cNvPr id="4" name="Text Placeholder 3">
            <a:extLst>
              <a:ext uri="{FF2B5EF4-FFF2-40B4-BE49-F238E27FC236}">
                <a16:creationId xmlns:a16="http://schemas.microsoft.com/office/drawing/2014/main" id="{18C95CB2-A6ED-456E-B446-562124BE585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34717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3C0EE-9873-41CD-B48A-AB1FF9C4C16C}"/>
              </a:ext>
            </a:extLst>
          </p:cNvPr>
          <p:cNvSpPr>
            <a:spLocks noGrp="1"/>
          </p:cNvSpPr>
          <p:nvPr>
            <p:ph type="title"/>
          </p:nvPr>
        </p:nvSpPr>
        <p:spPr/>
        <p:txBody>
          <a:bodyPr/>
          <a:lstStyle/>
          <a:p>
            <a:r>
              <a:rPr lang="de-DE"/>
              <a:t>Eigene Beiträge (Postings) - 6 of 6</a:t>
            </a:r>
            <a:endParaRPr lang="en-US"/>
          </a:p>
        </p:txBody>
      </p:sp>
      <p:graphicFrame>
        <p:nvGraphicFramePr>
          <p:cNvPr id="5" name="Table Placeholder 4">
            <a:extLst>
              <a:ext uri="{FF2B5EF4-FFF2-40B4-BE49-F238E27FC236}">
                <a16:creationId xmlns:a16="http://schemas.microsoft.com/office/drawing/2014/main" id="{768E8868-BC47-45A2-9F2C-2AF48F7B018D}"/>
              </a:ext>
            </a:extLst>
          </p:cNvPr>
          <p:cNvGraphicFramePr>
            <a:graphicFrameLocks noGrp="1"/>
          </p:cNvGraphicFramePr>
          <p:nvPr>
            <p:ph type="tbl" sz="quarter" idx="13"/>
            <p:extLst>
              <p:ext uri="{D42A27DB-BD31-4B8C-83A1-F6EECF244321}">
                <p14:modId xmlns:p14="http://schemas.microsoft.com/office/powerpoint/2010/main" val="3379093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3183866"/>
                    </a:ext>
                  </a:extLst>
                </a:gridCol>
                <a:gridCol w="658368">
                  <a:extLst>
                    <a:ext uri="{9D8B030D-6E8A-4147-A177-3AD203B41FA5}">
                      <a16:colId xmlns:a16="http://schemas.microsoft.com/office/drawing/2014/main" val="3017802258"/>
                    </a:ext>
                  </a:extLst>
                </a:gridCol>
                <a:gridCol w="658368">
                  <a:extLst>
                    <a:ext uri="{9D8B030D-6E8A-4147-A177-3AD203B41FA5}">
                      <a16:colId xmlns:a16="http://schemas.microsoft.com/office/drawing/2014/main" val="1873682002"/>
                    </a:ext>
                  </a:extLst>
                </a:gridCol>
                <a:gridCol w="658368">
                  <a:extLst>
                    <a:ext uri="{9D8B030D-6E8A-4147-A177-3AD203B41FA5}">
                      <a16:colId xmlns:a16="http://schemas.microsoft.com/office/drawing/2014/main" val="716403919"/>
                    </a:ext>
                  </a:extLst>
                </a:gridCol>
                <a:gridCol w="658368">
                  <a:extLst>
                    <a:ext uri="{9D8B030D-6E8A-4147-A177-3AD203B41FA5}">
                      <a16:colId xmlns:a16="http://schemas.microsoft.com/office/drawing/2014/main" val="1445260234"/>
                    </a:ext>
                  </a:extLst>
                </a:gridCol>
                <a:gridCol w="658368">
                  <a:extLst>
                    <a:ext uri="{9D8B030D-6E8A-4147-A177-3AD203B41FA5}">
                      <a16:colId xmlns:a16="http://schemas.microsoft.com/office/drawing/2014/main" val="1747692825"/>
                    </a:ext>
                  </a:extLst>
                </a:gridCol>
                <a:gridCol w="658368">
                  <a:extLst>
                    <a:ext uri="{9D8B030D-6E8A-4147-A177-3AD203B41FA5}">
                      <a16:colId xmlns:a16="http://schemas.microsoft.com/office/drawing/2014/main" val="1873241571"/>
                    </a:ext>
                  </a:extLst>
                </a:gridCol>
                <a:gridCol w="658368">
                  <a:extLst>
                    <a:ext uri="{9D8B030D-6E8A-4147-A177-3AD203B41FA5}">
                      <a16:colId xmlns:a16="http://schemas.microsoft.com/office/drawing/2014/main" val="3671794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974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- 2017-06-01 18:30:00</a:t>
                      </a:r>
                      <a:r>
                        <a:rPr kumimoji="0" lang="de-DE" sz="1000" b="0" i="0" u="none" strike="noStrike" kern="1200" cap="none" spc="0" normalizeH="0" baseline="0" noProof="0">
                          <a:ln>
                            <a:noFill/>
                          </a:ln>
                          <a:solidFill>
                            <a:prstClr val="black"/>
                          </a:solidFill>
                          <a:effectLst/>
                          <a:uLnTx/>
                          <a:uFillTx/>
                          <a:latin typeface="+mn-lt"/>
                          <a:ea typeface="+mn-ea"/>
                          <a:cs typeface="+mn-cs"/>
                        </a:rPr>
                        <a:t>
Sommergefühle im Hotel Winzer 🏊 🏌️‍♀️ 🏄‍♀️  🚴‍♀️
Glitzernde Sonnenstrahlen auf glasklaren Seen, intakte Natur mit dichten Wäldern und imposanten Bergen, idyllische Orte, ein romantisches Wellnesshotel und ein Lächeln im Gesicht.
Bei uns werden Sommerträume wahr...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76332327"/>
                  </a:ext>
                </a:extLst>
              </a:tr>
            </a:tbl>
          </a:graphicData>
        </a:graphic>
      </p:graphicFrame>
      <p:sp>
        <p:nvSpPr>
          <p:cNvPr id="4" name="Text Placeholder 3">
            <a:extLst>
              <a:ext uri="{FF2B5EF4-FFF2-40B4-BE49-F238E27FC236}">
                <a16:creationId xmlns:a16="http://schemas.microsoft.com/office/drawing/2014/main" id="{723D286C-65FD-47D7-9F61-72201E25E50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820173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C9F2-7E0D-45D0-9212-59A70288770D}"/>
              </a:ext>
            </a:extLst>
          </p:cNvPr>
          <p:cNvSpPr>
            <a:spLocks noGrp="1"/>
          </p:cNvSpPr>
          <p:nvPr>
            <p:ph type="title"/>
          </p:nvPr>
        </p:nvSpPr>
        <p:spPr/>
        <p:txBody>
          <a:bodyPr/>
          <a:lstStyle/>
          <a:p>
            <a:r>
              <a:rPr lang="en-US"/>
              <a:t>Eigene Beiträge (Postings) + Reactions - 1 of 8</a:t>
            </a:r>
          </a:p>
        </p:txBody>
      </p:sp>
      <p:graphicFrame>
        <p:nvGraphicFramePr>
          <p:cNvPr id="5" name="Table Placeholder 4">
            <a:extLst>
              <a:ext uri="{FF2B5EF4-FFF2-40B4-BE49-F238E27FC236}">
                <a16:creationId xmlns:a16="http://schemas.microsoft.com/office/drawing/2014/main" id="{0322A0FB-42A4-4733-A9AB-E91145A725FC}"/>
              </a:ext>
            </a:extLst>
          </p:cNvPr>
          <p:cNvGraphicFramePr>
            <a:graphicFrameLocks noGrp="1"/>
          </p:cNvGraphicFramePr>
          <p:nvPr>
            <p:ph type="tbl" sz="quarter" idx="13"/>
            <p:extLst>
              <p:ext uri="{D42A27DB-BD31-4B8C-83A1-F6EECF244321}">
                <p14:modId xmlns:p14="http://schemas.microsoft.com/office/powerpoint/2010/main" val="603776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2891965"/>
                    </a:ext>
                  </a:extLst>
                </a:gridCol>
                <a:gridCol w="822960">
                  <a:extLst>
                    <a:ext uri="{9D8B030D-6E8A-4147-A177-3AD203B41FA5}">
                      <a16:colId xmlns:a16="http://schemas.microsoft.com/office/drawing/2014/main" val="2159985942"/>
                    </a:ext>
                  </a:extLst>
                </a:gridCol>
                <a:gridCol w="822960">
                  <a:extLst>
                    <a:ext uri="{9D8B030D-6E8A-4147-A177-3AD203B41FA5}">
                      <a16:colId xmlns:a16="http://schemas.microsoft.com/office/drawing/2014/main" val="269670854"/>
                    </a:ext>
                  </a:extLst>
                </a:gridCol>
                <a:gridCol w="822960">
                  <a:extLst>
                    <a:ext uri="{9D8B030D-6E8A-4147-A177-3AD203B41FA5}">
                      <a16:colId xmlns:a16="http://schemas.microsoft.com/office/drawing/2014/main" val="1442527880"/>
                    </a:ext>
                  </a:extLst>
                </a:gridCol>
                <a:gridCol w="822960">
                  <a:extLst>
                    <a:ext uri="{9D8B030D-6E8A-4147-A177-3AD203B41FA5}">
                      <a16:colId xmlns:a16="http://schemas.microsoft.com/office/drawing/2014/main" val="2150402922"/>
                    </a:ext>
                  </a:extLst>
                </a:gridCol>
                <a:gridCol w="822960">
                  <a:extLst>
                    <a:ext uri="{9D8B030D-6E8A-4147-A177-3AD203B41FA5}">
                      <a16:colId xmlns:a16="http://schemas.microsoft.com/office/drawing/2014/main" val="2026235931"/>
                    </a:ext>
                  </a:extLst>
                </a:gridCol>
                <a:gridCol w="822960">
                  <a:extLst>
                    <a:ext uri="{9D8B030D-6E8A-4147-A177-3AD203B41FA5}">
                      <a16:colId xmlns:a16="http://schemas.microsoft.com/office/drawing/2014/main" val="3520693927"/>
                    </a:ext>
                  </a:extLst>
                </a:gridCol>
                <a:gridCol w="822960">
                  <a:extLst>
                    <a:ext uri="{9D8B030D-6E8A-4147-A177-3AD203B41FA5}">
                      <a16:colId xmlns:a16="http://schemas.microsoft.com/office/drawing/2014/main" val="452045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7134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- 2017-06-28 13:32:23</a:t>
                      </a:r>
                      <a:r>
                        <a:rPr kumimoji="0" lang="de-DE" sz="1000" b="0" i="0" u="none" strike="noStrike" kern="1200" cap="none" spc="0" normalizeH="0" baseline="0" noProof="0">
                          <a:ln>
                            <a:noFill/>
                          </a:ln>
                          <a:solidFill>
                            <a:prstClr val="black"/>
                          </a:solidFill>
                          <a:effectLst/>
                          <a:uLnTx/>
                          <a:uFillTx/>
                          <a:latin typeface="+mn-lt"/>
                          <a:ea typeface="+mn-ea"/>
                          <a:cs typeface="+mn-cs"/>
                        </a:rPr>
                        <a:t>
Wir starten wieder durch mit vielen Extras, guten Drinks und cooler Musik! 🍹 💃🏼🕺🏼
2 Nächte (14.07. bis 16.07.2017) im DZ Spa mit Wasserbetten oder im Wohnschlafzimmer Salzburg inkl. 3/4 Verwöhnpension und Winzer´s Inklusive um nur € 280,00!
Am besten schnell buchen, bevor die heißbegehrten Plätze vergeben sind. Alle Infos findet Ihr hier 👉 https://goo.gl/KDmNdm :-)
 — Products shown: Winzer´s Summer Opening.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8274877"/>
                  </a:ext>
                </a:extLst>
              </a:tr>
            </a:tbl>
          </a:graphicData>
        </a:graphic>
      </p:graphicFrame>
      <p:sp>
        <p:nvSpPr>
          <p:cNvPr id="4" name="Text Placeholder 3">
            <a:extLst>
              <a:ext uri="{FF2B5EF4-FFF2-40B4-BE49-F238E27FC236}">
                <a16:creationId xmlns:a16="http://schemas.microsoft.com/office/drawing/2014/main" id="{BC6D1084-E902-428C-942E-B5B8E859202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945228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5A2FB-EC99-44E4-AE1E-A6F0772841C4}"/>
              </a:ext>
            </a:extLst>
          </p:cNvPr>
          <p:cNvSpPr>
            <a:spLocks noGrp="1"/>
          </p:cNvSpPr>
          <p:nvPr>
            <p:ph type="title"/>
          </p:nvPr>
        </p:nvSpPr>
        <p:spPr/>
        <p:txBody>
          <a:bodyPr/>
          <a:lstStyle/>
          <a:p>
            <a:r>
              <a:rPr lang="en-US"/>
              <a:t>Eigene Beiträge (Postings) + Reactions - 2 of 8</a:t>
            </a:r>
          </a:p>
        </p:txBody>
      </p:sp>
      <p:graphicFrame>
        <p:nvGraphicFramePr>
          <p:cNvPr id="5" name="Table Placeholder 4">
            <a:extLst>
              <a:ext uri="{FF2B5EF4-FFF2-40B4-BE49-F238E27FC236}">
                <a16:creationId xmlns:a16="http://schemas.microsoft.com/office/drawing/2014/main" id="{665786F5-84F9-48C0-95D5-A17C7EDDCA3B}"/>
              </a:ext>
            </a:extLst>
          </p:cNvPr>
          <p:cNvGraphicFramePr>
            <a:graphicFrameLocks noGrp="1"/>
          </p:cNvGraphicFramePr>
          <p:nvPr>
            <p:ph type="tbl" sz="quarter" idx="13"/>
            <p:extLst>
              <p:ext uri="{D42A27DB-BD31-4B8C-83A1-F6EECF244321}">
                <p14:modId xmlns:p14="http://schemas.microsoft.com/office/powerpoint/2010/main" val="634684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5357109"/>
                    </a:ext>
                  </a:extLst>
                </a:gridCol>
                <a:gridCol w="822960">
                  <a:extLst>
                    <a:ext uri="{9D8B030D-6E8A-4147-A177-3AD203B41FA5}">
                      <a16:colId xmlns:a16="http://schemas.microsoft.com/office/drawing/2014/main" val="3409205849"/>
                    </a:ext>
                  </a:extLst>
                </a:gridCol>
                <a:gridCol w="822960">
                  <a:extLst>
                    <a:ext uri="{9D8B030D-6E8A-4147-A177-3AD203B41FA5}">
                      <a16:colId xmlns:a16="http://schemas.microsoft.com/office/drawing/2014/main" val="1215536598"/>
                    </a:ext>
                  </a:extLst>
                </a:gridCol>
                <a:gridCol w="822960">
                  <a:extLst>
                    <a:ext uri="{9D8B030D-6E8A-4147-A177-3AD203B41FA5}">
                      <a16:colId xmlns:a16="http://schemas.microsoft.com/office/drawing/2014/main" val="1744354383"/>
                    </a:ext>
                  </a:extLst>
                </a:gridCol>
                <a:gridCol w="822960">
                  <a:extLst>
                    <a:ext uri="{9D8B030D-6E8A-4147-A177-3AD203B41FA5}">
                      <a16:colId xmlns:a16="http://schemas.microsoft.com/office/drawing/2014/main" val="2109002682"/>
                    </a:ext>
                  </a:extLst>
                </a:gridCol>
                <a:gridCol w="822960">
                  <a:extLst>
                    <a:ext uri="{9D8B030D-6E8A-4147-A177-3AD203B41FA5}">
                      <a16:colId xmlns:a16="http://schemas.microsoft.com/office/drawing/2014/main" val="3497744057"/>
                    </a:ext>
                  </a:extLst>
                </a:gridCol>
                <a:gridCol w="822960">
                  <a:extLst>
                    <a:ext uri="{9D8B030D-6E8A-4147-A177-3AD203B41FA5}">
                      <a16:colId xmlns:a16="http://schemas.microsoft.com/office/drawing/2014/main" val="617126701"/>
                    </a:ext>
                  </a:extLst>
                </a:gridCol>
                <a:gridCol w="822960">
                  <a:extLst>
                    <a:ext uri="{9D8B030D-6E8A-4147-A177-3AD203B41FA5}">
                      <a16:colId xmlns:a16="http://schemas.microsoft.com/office/drawing/2014/main" val="2040201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34195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- 2017-06-27 18:30:00</a:t>
                      </a:r>
                      <a:r>
                        <a:rPr kumimoji="0" lang="en-US" sz="1000" b="0" i="0" u="none" strike="noStrike" kern="1200" cap="none" spc="0" normalizeH="0" baseline="0" noProof="0">
                          <a:ln>
                            <a:noFill/>
                          </a:ln>
                          <a:solidFill>
                            <a:prstClr val="black"/>
                          </a:solidFill>
                          <a:effectLst/>
                          <a:uLnTx/>
                          <a:uFillTx/>
                          <a:latin typeface="+mn-lt"/>
                          <a:ea typeface="+mn-ea"/>
                          <a:cs typeface="+mn-cs"/>
                        </a:rPr>
                        <a:t>
Baden im Glück... 🌳🏊☀️
Warme Temperaturen, glasklares Wasser, türkisblaue Farben, traumhafte Strandbäder, das Badetuch ausgebreitet unter alten Bäumen, der Blick schweift über die nahen Alpengipfel... ja so stellt man sich einen perfekten Tag am See vor.
Welcher See? Attersee!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0319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- 2017-06-20 18:31:00</a:t>
                      </a:r>
                      <a:r>
                        <a:rPr kumimoji="0" lang="de-DE" sz="1000" b="0" i="0" u="none" strike="noStrike" kern="1200" cap="none" spc="0" normalizeH="0" baseline="0" noProof="0">
                          <a:ln>
                            <a:noFill/>
                          </a:ln>
                          <a:solidFill>
                            <a:prstClr val="black"/>
                          </a:solidFill>
                          <a:effectLst/>
                          <a:uLnTx/>
                          <a:uFillTx/>
                          <a:latin typeface="+mn-lt"/>
                          <a:ea typeface="+mn-ea"/>
                          <a:cs typeface="+mn-cs"/>
                        </a:rPr>
                        <a:t>
Basilikum im Cocktailglas?! ☀️🌿
Der Gin Basil Smash ist zwar noch keine 10 Jahre alt, aber trotzdem schon ein Cocktailklassiker. Ein fantastischer Drink für den Sommer! Und wer hat´s erfunden? Die Antwort ist gar nicht so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47816803"/>
                  </a:ext>
                </a:extLst>
              </a:tr>
            </a:tbl>
          </a:graphicData>
        </a:graphic>
      </p:graphicFrame>
      <p:sp>
        <p:nvSpPr>
          <p:cNvPr id="4" name="Text Placeholder 3">
            <a:extLst>
              <a:ext uri="{FF2B5EF4-FFF2-40B4-BE49-F238E27FC236}">
                <a16:creationId xmlns:a16="http://schemas.microsoft.com/office/drawing/2014/main" id="{96850C51-44A1-44F1-A33F-61F2A43BC0E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779577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CDD95-9376-4721-B70E-237D9960E04B}"/>
              </a:ext>
            </a:extLst>
          </p:cNvPr>
          <p:cNvSpPr>
            <a:spLocks noGrp="1"/>
          </p:cNvSpPr>
          <p:nvPr>
            <p:ph type="title"/>
          </p:nvPr>
        </p:nvSpPr>
        <p:spPr/>
        <p:txBody>
          <a:bodyPr/>
          <a:lstStyle/>
          <a:p>
            <a:r>
              <a:rPr lang="en-US"/>
              <a:t>Eigene Beiträge (Postings) + Reactions - 3 of 8</a:t>
            </a:r>
          </a:p>
        </p:txBody>
      </p:sp>
      <p:graphicFrame>
        <p:nvGraphicFramePr>
          <p:cNvPr id="5" name="Table Placeholder 4">
            <a:extLst>
              <a:ext uri="{FF2B5EF4-FFF2-40B4-BE49-F238E27FC236}">
                <a16:creationId xmlns:a16="http://schemas.microsoft.com/office/drawing/2014/main" id="{7E57492A-6879-4AF5-BACA-ED16FEB31F0C}"/>
              </a:ext>
            </a:extLst>
          </p:cNvPr>
          <p:cNvGraphicFramePr>
            <a:graphicFrameLocks noGrp="1"/>
          </p:cNvGraphicFramePr>
          <p:nvPr>
            <p:ph type="tbl" sz="quarter" idx="13"/>
            <p:extLst>
              <p:ext uri="{D42A27DB-BD31-4B8C-83A1-F6EECF244321}">
                <p14:modId xmlns:p14="http://schemas.microsoft.com/office/powerpoint/2010/main" val="266754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9138118"/>
                    </a:ext>
                  </a:extLst>
                </a:gridCol>
                <a:gridCol w="822960">
                  <a:extLst>
                    <a:ext uri="{9D8B030D-6E8A-4147-A177-3AD203B41FA5}">
                      <a16:colId xmlns:a16="http://schemas.microsoft.com/office/drawing/2014/main" val="3394017304"/>
                    </a:ext>
                  </a:extLst>
                </a:gridCol>
                <a:gridCol w="822960">
                  <a:extLst>
                    <a:ext uri="{9D8B030D-6E8A-4147-A177-3AD203B41FA5}">
                      <a16:colId xmlns:a16="http://schemas.microsoft.com/office/drawing/2014/main" val="3726670957"/>
                    </a:ext>
                  </a:extLst>
                </a:gridCol>
                <a:gridCol w="822960">
                  <a:extLst>
                    <a:ext uri="{9D8B030D-6E8A-4147-A177-3AD203B41FA5}">
                      <a16:colId xmlns:a16="http://schemas.microsoft.com/office/drawing/2014/main" val="4222905920"/>
                    </a:ext>
                  </a:extLst>
                </a:gridCol>
                <a:gridCol w="822960">
                  <a:extLst>
                    <a:ext uri="{9D8B030D-6E8A-4147-A177-3AD203B41FA5}">
                      <a16:colId xmlns:a16="http://schemas.microsoft.com/office/drawing/2014/main" val="1501121092"/>
                    </a:ext>
                  </a:extLst>
                </a:gridCol>
                <a:gridCol w="822960">
                  <a:extLst>
                    <a:ext uri="{9D8B030D-6E8A-4147-A177-3AD203B41FA5}">
                      <a16:colId xmlns:a16="http://schemas.microsoft.com/office/drawing/2014/main" val="4145123331"/>
                    </a:ext>
                  </a:extLst>
                </a:gridCol>
                <a:gridCol w="822960">
                  <a:extLst>
                    <a:ext uri="{9D8B030D-6E8A-4147-A177-3AD203B41FA5}">
                      <a16:colId xmlns:a16="http://schemas.microsoft.com/office/drawing/2014/main" val="3799669832"/>
                    </a:ext>
                  </a:extLst>
                </a:gridCol>
                <a:gridCol w="822960">
                  <a:extLst>
                    <a:ext uri="{9D8B030D-6E8A-4147-A177-3AD203B41FA5}">
                      <a16:colId xmlns:a16="http://schemas.microsoft.com/office/drawing/2014/main" val="2423628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6377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- 2017-06-18 09:30:00</a:t>
                      </a:r>
                      <a:r>
                        <a:rPr kumimoji="0" lang="de-DE" sz="1000" b="0" i="0" u="none" strike="noStrike" kern="1200" cap="none" spc="0" normalizeH="0" baseline="0" noProof="0">
                          <a:ln>
                            <a:noFill/>
                          </a:ln>
                          <a:solidFill>
                            <a:prstClr val="black"/>
                          </a:solidFill>
                          <a:effectLst/>
                          <a:uLnTx/>
                          <a:uFillTx/>
                          <a:latin typeface="+mn-lt"/>
                          <a:ea typeface="+mn-ea"/>
                          <a:cs typeface="+mn-cs"/>
                        </a:rPr>
                        <a:t>
🍸 Wir sind dann mal weg...
Liebe Freunde, wir wünschen Euch eine wundervolle Zeit - wir verabschieden uns heute in die wohlverdienten Ferien!
Wir sind ab Freitag, 14.07.2017 wieder für Euch da und freuen uns schon heute wie wild auf den ersten Cocktail naaaaaaaaaaaaaaach dem Urlaub ;-)
Bis bald - wir trinken auf Euch,
Euer Bar-Team!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093547"/>
                  </a:ext>
                </a:extLst>
              </a:tr>
            </a:tbl>
          </a:graphicData>
        </a:graphic>
      </p:graphicFrame>
      <p:sp>
        <p:nvSpPr>
          <p:cNvPr id="4" name="Text Placeholder 3">
            <a:extLst>
              <a:ext uri="{FF2B5EF4-FFF2-40B4-BE49-F238E27FC236}">
                <a16:creationId xmlns:a16="http://schemas.microsoft.com/office/drawing/2014/main" id="{35B9854D-855F-419D-B2BF-6FBA70E11D4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238906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06C4D-36CE-43AA-BCA6-2C39D18B5DE3}"/>
              </a:ext>
            </a:extLst>
          </p:cNvPr>
          <p:cNvSpPr>
            <a:spLocks noGrp="1"/>
          </p:cNvSpPr>
          <p:nvPr>
            <p:ph type="title"/>
          </p:nvPr>
        </p:nvSpPr>
        <p:spPr/>
        <p:txBody>
          <a:bodyPr/>
          <a:lstStyle/>
          <a:p>
            <a:r>
              <a:rPr lang="en-US"/>
              <a:t>Eigene Beiträge (Postings) + Reactions - 4 of 8</a:t>
            </a:r>
          </a:p>
        </p:txBody>
      </p:sp>
      <p:graphicFrame>
        <p:nvGraphicFramePr>
          <p:cNvPr id="5" name="Table Placeholder 4">
            <a:extLst>
              <a:ext uri="{FF2B5EF4-FFF2-40B4-BE49-F238E27FC236}">
                <a16:creationId xmlns:a16="http://schemas.microsoft.com/office/drawing/2014/main" id="{6C747549-907B-4B96-863B-16FADB4FC106}"/>
              </a:ext>
            </a:extLst>
          </p:cNvPr>
          <p:cNvGraphicFramePr>
            <a:graphicFrameLocks noGrp="1"/>
          </p:cNvGraphicFramePr>
          <p:nvPr>
            <p:ph type="tbl" sz="quarter" idx="13"/>
            <p:extLst>
              <p:ext uri="{D42A27DB-BD31-4B8C-83A1-F6EECF244321}">
                <p14:modId xmlns:p14="http://schemas.microsoft.com/office/powerpoint/2010/main" val="21878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49595152"/>
                    </a:ext>
                  </a:extLst>
                </a:gridCol>
                <a:gridCol w="822960">
                  <a:extLst>
                    <a:ext uri="{9D8B030D-6E8A-4147-A177-3AD203B41FA5}">
                      <a16:colId xmlns:a16="http://schemas.microsoft.com/office/drawing/2014/main" val="3056507721"/>
                    </a:ext>
                  </a:extLst>
                </a:gridCol>
                <a:gridCol w="822960">
                  <a:extLst>
                    <a:ext uri="{9D8B030D-6E8A-4147-A177-3AD203B41FA5}">
                      <a16:colId xmlns:a16="http://schemas.microsoft.com/office/drawing/2014/main" val="3136921308"/>
                    </a:ext>
                  </a:extLst>
                </a:gridCol>
                <a:gridCol w="822960">
                  <a:extLst>
                    <a:ext uri="{9D8B030D-6E8A-4147-A177-3AD203B41FA5}">
                      <a16:colId xmlns:a16="http://schemas.microsoft.com/office/drawing/2014/main" val="4274935502"/>
                    </a:ext>
                  </a:extLst>
                </a:gridCol>
                <a:gridCol w="822960">
                  <a:extLst>
                    <a:ext uri="{9D8B030D-6E8A-4147-A177-3AD203B41FA5}">
                      <a16:colId xmlns:a16="http://schemas.microsoft.com/office/drawing/2014/main" val="1632456334"/>
                    </a:ext>
                  </a:extLst>
                </a:gridCol>
                <a:gridCol w="822960">
                  <a:extLst>
                    <a:ext uri="{9D8B030D-6E8A-4147-A177-3AD203B41FA5}">
                      <a16:colId xmlns:a16="http://schemas.microsoft.com/office/drawing/2014/main" val="1143804549"/>
                    </a:ext>
                  </a:extLst>
                </a:gridCol>
                <a:gridCol w="822960">
                  <a:extLst>
                    <a:ext uri="{9D8B030D-6E8A-4147-A177-3AD203B41FA5}">
                      <a16:colId xmlns:a16="http://schemas.microsoft.com/office/drawing/2014/main" val="2391704485"/>
                    </a:ext>
                  </a:extLst>
                </a:gridCol>
                <a:gridCol w="822960">
                  <a:extLst>
                    <a:ext uri="{9D8B030D-6E8A-4147-A177-3AD203B41FA5}">
                      <a16:colId xmlns:a16="http://schemas.microsoft.com/office/drawing/2014/main" val="3551643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9287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- 2017-06-18 09:30:00</a:t>
                      </a:r>
                      <a:r>
                        <a:rPr kumimoji="0" lang="de-DE" sz="1000" b="0" i="0" u="none" strike="noStrike" kern="1200" cap="none" spc="0" normalizeH="0" baseline="0" noProof="0">
                          <a:ln>
                            <a:noFill/>
                          </a:ln>
                          <a:solidFill>
                            <a:prstClr val="black"/>
                          </a:solidFill>
                          <a:effectLst/>
                          <a:uLnTx/>
                          <a:uFillTx/>
                          <a:latin typeface="+mn-lt"/>
                          <a:ea typeface="+mn-ea"/>
                          <a:cs typeface="+mn-cs"/>
                        </a:rPr>
                        <a:t>
Liebe Freunde,
wir dürfen uns heute in den wohlverdienten Uuuuuuuurrrrrrllllaaaaauuuuuubbbbb verabschieden :-)
Natürlich kommen wir wieder! Wir freuen uns schon heute darauf, Euch bereits ab Freitag, 14.07.2017 wieder bei uns im Hotel Winzer begrüßen zu dürfen!
Bis bald und ganz liebe Grüße,
Euer Hotel Winzer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7481043"/>
                  </a:ext>
                </a:extLst>
              </a:tr>
            </a:tbl>
          </a:graphicData>
        </a:graphic>
      </p:graphicFrame>
      <p:sp>
        <p:nvSpPr>
          <p:cNvPr id="4" name="Text Placeholder 3">
            <a:extLst>
              <a:ext uri="{FF2B5EF4-FFF2-40B4-BE49-F238E27FC236}">
                <a16:creationId xmlns:a16="http://schemas.microsoft.com/office/drawing/2014/main" id="{DAE98077-A5AA-4BAC-8D85-C2BC1F1E007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75985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601F0-920C-4651-86B0-A61807A02668}"/>
              </a:ext>
            </a:extLst>
          </p:cNvPr>
          <p:cNvSpPr>
            <a:spLocks noGrp="1"/>
          </p:cNvSpPr>
          <p:nvPr>
            <p:ph type="title"/>
          </p:nvPr>
        </p:nvSpPr>
        <p:spPr/>
        <p:txBody>
          <a:bodyPr/>
          <a:lstStyle/>
          <a:p>
            <a:r>
              <a:rPr lang="en-US"/>
              <a:t>Eigene Beiträge (Postings) + Reactions - 5 of 8</a:t>
            </a:r>
          </a:p>
        </p:txBody>
      </p:sp>
      <p:graphicFrame>
        <p:nvGraphicFramePr>
          <p:cNvPr id="5" name="Table Placeholder 4">
            <a:extLst>
              <a:ext uri="{FF2B5EF4-FFF2-40B4-BE49-F238E27FC236}">
                <a16:creationId xmlns:a16="http://schemas.microsoft.com/office/drawing/2014/main" id="{EEE27F0B-1C86-4941-9ACF-B3422FA12D40}"/>
              </a:ext>
            </a:extLst>
          </p:cNvPr>
          <p:cNvGraphicFramePr>
            <a:graphicFrameLocks noGrp="1"/>
          </p:cNvGraphicFramePr>
          <p:nvPr>
            <p:ph type="tbl" sz="quarter" idx="13"/>
            <p:extLst>
              <p:ext uri="{D42A27DB-BD31-4B8C-83A1-F6EECF244321}">
                <p14:modId xmlns:p14="http://schemas.microsoft.com/office/powerpoint/2010/main" val="342730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35899256"/>
                    </a:ext>
                  </a:extLst>
                </a:gridCol>
                <a:gridCol w="822960">
                  <a:extLst>
                    <a:ext uri="{9D8B030D-6E8A-4147-A177-3AD203B41FA5}">
                      <a16:colId xmlns:a16="http://schemas.microsoft.com/office/drawing/2014/main" val="1153175389"/>
                    </a:ext>
                  </a:extLst>
                </a:gridCol>
                <a:gridCol w="822960">
                  <a:extLst>
                    <a:ext uri="{9D8B030D-6E8A-4147-A177-3AD203B41FA5}">
                      <a16:colId xmlns:a16="http://schemas.microsoft.com/office/drawing/2014/main" val="2186294858"/>
                    </a:ext>
                  </a:extLst>
                </a:gridCol>
                <a:gridCol w="822960">
                  <a:extLst>
                    <a:ext uri="{9D8B030D-6E8A-4147-A177-3AD203B41FA5}">
                      <a16:colId xmlns:a16="http://schemas.microsoft.com/office/drawing/2014/main" val="2136189890"/>
                    </a:ext>
                  </a:extLst>
                </a:gridCol>
                <a:gridCol w="822960">
                  <a:extLst>
                    <a:ext uri="{9D8B030D-6E8A-4147-A177-3AD203B41FA5}">
                      <a16:colId xmlns:a16="http://schemas.microsoft.com/office/drawing/2014/main" val="895966602"/>
                    </a:ext>
                  </a:extLst>
                </a:gridCol>
                <a:gridCol w="822960">
                  <a:extLst>
                    <a:ext uri="{9D8B030D-6E8A-4147-A177-3AD203B41FA5}">
                      <a16:colId xmlns:a16="http://schemas.microsoft.com/office/drawing/2014/main" val="953520125"/>
                    </a:ext>
                  </a:extLst>
                </a:gridCol>
                <a:gridCol w="822960">
                  <a:extLst>
                    <a:ext uri="{9D8B030D-6E8A-4147-A177-3AD203B41FA5}">
                      <a16:colId xmlns:a16="http://schemas.microsoft.com/office/drawing/2014/main" val="1212621859"/>
                    </a:ext>
                  </a:extLst>
                </a:gridCol>
                <a:gridCol w="822960">
                  <a:extLst>
                    <a:ext uri="{9D8B030D-6E8A-4147-A177-3AD203B41FA5}">
                      <a16:colId xmlns:a16="http://schemas.microsoft.com/office/drawing/2014/main" val="4114359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6109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- 2017-06-14 18:28:01</a:t>
                      </a:r>
                      <a:r>
                        <a:rPr kumimoji="0" lang="en-US" sz="1000" b="0" i="0" u="none" strike="noStrike" kern="1200" cap="none" spc="0" normalizeH="0" baseline="0" noProof="0">
                          <a:ln>
                            <a:noFill/>
                          </a:ln>
                          <a:solidFill>
                            <a:prstClr val="black"/>
                          </a:solidFill>
                          <a:effectLst/>
                          <a:uLnTx/>
                          <a:uFillTx/>
                          <a:latin typeface="+mn-lt"/>
                          <a:ea typeface="+mn-ea"/>
                          <a:cs typeface="+mn-cs"/>
                        </a:rPr>
                        <a:t>
Mit diesem Twist der Woche kündigen wir gleichzeitig unsere letzte Woche vor dem Urlaub an.
Diese Woche:
Unexpected Pineapple Daiquiri
60 ml Pinapple Rum
30 ml Limette
20 ml Zucker
2 Tröpfchen Bergamotten Essenz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9088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- 2017-06-13 18:30:00</a:t>
                      </a:r>
                      <a:r>
                        <a:rPr kumimoji="0" lang="de-DE" sz="1000" b="0" i="0" u="none" strike="noStrike" kern="1200" cap="none" spc="0" normalizeH="0" baseline="0" noProof="0">
                          <a:ln>
                            <a:noFill/>
                          </a:ln>
                          <a:solidFill>
                            <a:prstClr val="black"/>
                          </a:solidFill>
                          <a:effectLst/>
                          <a:uLnTx/>
                          <a:uFillTx/>
                          <a:latin typeface="+mn-lt"/>
                          <a:ea typeface="+mn-ea"/>
                          <a:cs typeface="+mn-cs"/>
                        </a:rPr>
                        <a:t>
Auftanken im Hotel Winzer!
Bei uns im Hotel Winzer am Attersee tankt man nicht nur die eigenen Energien auf, sondern auch die von E-Autos! Das macht unter anderem auch unsere neue Tesla-Ladestation - ein sogenannter Destination-Charger - möglich...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2320318"/>
                  </a:ext>
                </a:extLst>
              </a:tr>
            </a:tbl>
          </a:graphicData>
        </a:graphic>
      </p:graphicFrame>
      <p:sp>
        <p:nvSpPr>
          <p:cNvPr id="4" name="Text Placeholder 3">
            <a:extLst>
              <a:ext uri="{FF2B5EF4-FFF2-40B4-BE49-F238E27FC236}">
                <a16:creationId xmlns:a16="http://schemas.microsoft.com/office/drawing/2014/main" id="{64F39A6A-1578-4DEE-9090-F7DC41E7974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69796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1CDB3-1ECE-4B9A-8015-62E89A1FE72E}"/>
              </a:ext>
            </a:extLst>
          </p:cNvPr>
          <p:cNvSpPr>
            <a:spLocks noGrp="1"/>
          </p:cNvSpPr>
          <p:nvPr>
            <p:ph type="title"/>
          </p:nvPr>
        </p:nvSpPr>
        <p:spPr/>
        <p:txBody>
          <a:bodyPr/>
          <a:lstStyle/>
          <a:p>
            <a:r>
              <a:rPr lang="en-US"/>
              <a:t>Eigene Beiträge (Postings) + Reactions - 6 of 8</a:t>
            </a:r>
          </a:p>
        </p:txBody>
      </p:sp>
      <p:graphicFrame>
        <p:nvGraphicFramePr>
          <p:cNvPr id="5" name="Table Placeholder 4">
            <a:extLst>
              <a:ext uri="{FF2B5EF4-FFF2-40B4-BE49-F238E27FC236}">
                <a16:creationId xmlns:a16="http://schemas.microsoft.com/office/drawing/2014/main" id="{28434AAC-7C79-472D-BEFE-5AF14D9A457F}"/>
              </a:ext>
            </a:extLst>
          </p:cNvPr>
          <p:cNvGraphicFramePr>
            <a:graphicFrameLocks noGrp="1"/>
          </p:cNvGraphicFramePr>
          <p:nvPr>
            <p:ph type="tbl" sz="quarter" idx="13"/>
            <p:extLst>
              <p:ext uri="{D42A27DB-BD31-4B8C-83A1-F6EECF244321}">
                <p14:modId xmlns:p14="http://schemas.microsoft.com/office/powerpoint/2010/main" val="1523263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8598481"/>
                    </a:ext>
                  </a:extLst>
                </a:gridCol>
                <a:gridCol w="822960">
                  <a:extLst>
                    <a:ext uri="{9D8B030D-6E8A-4147-A177-3AD203B41FA5}">
                      <a16:colId xmlns:a16="http://schemas.microsoft.com/office/drawing/2014/main" val="1989914626"/>
                    </a:ext>
                  </a:extLst>
                </a:gridCol>
                <a:gridCol w="822960">
                  <a:extLst>
                    <a:ext uri="{9D8B030D-6E8A-4147-A177-3AD203B41FA5}">
                      <a16:colId xmlns:a16="http://schemas.microsoft.com/office/drawing/2014/main" val="3142101415"/>
                    </a:ext>
                  </a:extLst>
                </a:gridCol>
                <a:gridCol w="822960">
                  <a:extLst>
                    <a:ext uri="{9D8B030D-6E8A-4147-A177-3AD203B41FA5}">
                      <a16:colId xmlns:a16="http://schemas.microsoft.com/office/drawing/2014/main" val="2591954173"/>
                    </a:ext>
                  </a:extLst>
                </a:gridCol>
                <a:gridCol w="822960">
                  <a:extLst>
                    <a:ext uri="{9D8B030D-6E8A-4147-A177-3AD203B41FA5}">
                      <a16:colId xmlns:a16="http://schemas.microsoft.com/office/drawing/2014/main" val="2938546279"/>
                    </a:ext>
                  </a:extLst>
                </a:gridCol>
                <a:gridCol w="822960">
                  <a:extLst>
                    <a:ext uri="{9D8B030D-6E8A-4147-A177-3AD203B41FA5}">
                      <a16:colId xmlns:a16="http://schemas.microsoft.com/office/drawing/2014/main" val="1761192211"/>
                    </a:ext>
                  </a:extLst>
                </a:gridCol>
                <a:gridCol w="822960">
                  <a:extLst>
                    <a:ext uri="{9D8B030D-6E8A-4147-A177-3AD203B41FA5}">
                      <a16:colId xmlns:a16="http://schemas.microsoft.com/office/drawing/2014/main" val="3620531446"/>
                    </a:ext>
                  </a:extLst>
                </a:gridCol>
                <a:gridCol w="822960">
                  <a:extLst>
                    <a:ext uri="{9D8B030D-6E8A-4147-A177-3AD203B41FA5}">
                      <a16:colId xmlns:a16="http://schemas.microsoft.com/office/drawing/2014/main" val="319133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4259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- 2017-06-13 13:31:32</a:t>
                      </a:r>
                      <a:r>
                        <a:rPr kumimoji="0" lang="de-DE" sz="1000" b="0" i="0" u="none" strike="noStrike" kern="1200" cap="none" spc="0" normalizeH="0" baseline="0" noProof="0">
                          <a:ln>
                            <a:noFill/>
                          </a:ln>
                          <a:solidFill>
                            <a:prstClr val="black"/>
                          </a:solidFill>
                          <a:effectLst/>
                          <a:uLnTx/>
                          <a:uFillTx/>
                          <a:latin typeface="+mn-lt"/>
                          <a:ea typeface="+mn-ea"/>
                          <a:cs typeface="+mn-cs"/>
                        </a:rPr>
                        <a:t>
Schon gesehen?
Auf Mark's New York Bar gibt es spannendes rund um köstliche Sommer-Cocktails zu entdecken...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370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- 2017-06-11 09:30:00</a:t>
                      </a:r>
                      <a:r>
                        <a:rPr kumimoji="0" lang="de-DE" sz="1000" b="0" i="0" u="none" strike="noStrike" kern="1200" cap="none" spc="0" normalizeH="0" baseline="0" noProof="0">
                          <a:ln>
                            <a:noFill/>
                          </a:ln>
                          <a:solidFill>
                            <a:prstClr val="black"/>
                          </a:solidFill>
                          <a:effectLst/>
                          <a:uLnTx/>
                          <a:uFillTx/>
                          <a:latin typeface="+mn-lt"/>
                          <a:ea typeface="+mn-ea"/>
                          <a:cs typeface="+mn-cs"/>
                        </a:rPr>
                        <a:t>
Liebe Väter, liebe Opas,
wir wünschen Euch zum heutigen Ehrentag alles, alles Gute! Genießt den Vatertag und lasst Euch richtig verwöhnen - am besten natürlich mit einem köstlichen Cocktail-Klassiker, heute Abend natürlich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757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- 2017-06-11 08:30:00</a:t>
                      </a:r>
                      <a:r>
                        <a:rPr kumimoji="0" lang="de-DE" sz="1000" b="0" i="0" u="none" strike="noStrike" kern="1200" cap="none" spc="0" normalizeH="0" baseline="0" noProof="0">
                          <a:ln>
                            <a:noFill/>
                          </a:ln>
                          <a:solidFill>
                            <a:prstClr val="black"/>
                          </a:solidFill>
                          <a:effectLst/>
                          <a:uLnTx/>
                          <a:uFillTx/>
                          <a:latin typeface="+mn-lt"/>
                          <a:ea typeface="+mn-ea"/>
                          <a:cs typeface="+mn-cs"/>
                        </a:rPr>
                        <a:t>
Liebe Väter, liebe Opas,
wir wünschen Euch zum heutigen Ehrentag alles, alles Gute! Genießt den heutigen Vatertag und lasst Euch richtig verwöhnen. Am besten natürlich mit einem heißen Espresso zum Frühstück im Bett...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3234480"/>
                  </a:ext>
                </a:extLst>
              </a:tr>
            </a:tbl>
          </a:graphicData>
        </a:graphic>
      </p:graphicFrame>
      <p:sp>
        <p:nvSpPr>
          <p:cNvPr id="4" name="Text Placeholder 3">
            <a:extLst>
              <a:ext uri="{FF2B5EF4-FFF2-40B4-BE49-F238E27FC236}">
                <a16:creationId xmlns:a16="http://schemas.microsoft.com/office/drawing/2014/main" id="{33BB1FC4-080A-448B-B69E-FAF2DD6A4D6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041168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595F-3A9D-40F6-825E-1C2B7A8F081C}"/>
              </a:ext>
            </a:extLst>
          </p:cNvPr>
          <p:cNvSpPr>
            <a:spLocks noGrp="1"/>
          </p:cNvSpPr>
          <p:nvPr>
            <p:ph type="title"/>
          </p:nvPr>
        </p:nvSpPr>
        <p:spPr/>
        <p:txBody>
          <a:bodyPr/>
          <a:lstStyle/>
          <a:p>
            <a:r>
              <a:rPr lang="en-US"/>
              <a:t>Eigene Beiträge (Postings) + Reactions - 7 of 8</a:t>
            </a:r>
          </a:p>
        </p:txBody>
      </p:sp>
      <p:graphicFrame>
        <p:nvGraphicFramePr>
          <p:cNvPr id="5" name="Table Placeholder 4">
            <a:extLst>
              <a:ext uri="{FF2B5EF4-FFF2-40B4-BE49-F238E27FC236}">
                <a16:creationId xmlns:a16="http://schemas.microsoft.com/office/drawing/2014/main" id="{819B4B39-A10E-418D-AECF-EF80E8C79E39}"/>
              </a:ext>
            </a:extLst>
          </p:cNvPr>
          <p:cNvGraphicFramePr>
            <a:graphicFrameLocks noGrp="1"/>
          </p:cNvGraphicFramePr>
          <p:nvPr>
            <p:ph type="tbl" sz="quarter" idx="13"/>
            <p:extLst>
              <p:ext uri="{D42A27DB-BD31-4B8C-83A1-F6EECF244321}">
                <p14:modId xmlns:p14="http://schemas.microsoft.com/office/powerpoint/2010/main" val="1209009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0762236"/>
                    </a:ext>
                  </a:extLst>
                </a:gridCol>
                <a:gridCol w="822960">
                  <a:extLst>
                    <a:ext uri="{9D8B030D-6E8A-4147-A177-3AD203B41FA5}">
                      <a16:colId xmlns:a16="http://schemas.microsoft.com/office/drawing/2014/main" val="780377211"/>
                    </a:ext>
                  </a:extLst>
                </a:gridCol>
                <a:gridCol w="822960">
                  <a:extLst>
                    <a:ext uri="{9D8B030D-6E8A-4147-A177-3AD203B41FA5}">
                      <a16:colId xmlns:a16="http://schemas.microsoft.com/office/drawing/2014/main" val="1884672715"/>
                    </a:ext>
                  </a:extLst>
                </a:gridCol>
                <a:gridCol w="822960">
                  <a:extLst>
                    <a:ext uri="{9D8B030D-6E8A-4147-A177-3AD203B41FA5}">
                      <a16:colId xmlns:a16="http://schemas.microsoft.com/office/drawing/2014/main" val="2331372279"/>
                    </a:ext>
                  </a:extLst>
                </a:gridCol>
                <a:gridCol w="822960">
                  <a:extLst>
                    <a:ext uri="{9D8B030D-6E8A-4147-A177-3AD203B41FA5}">
                      <a16:colId xmlns:a16="http://schemas.microsoft.com/office/drawing/2014/main" val="2681099387"/>
                    </a:ext>
                  </a:extLst>
                </a:gridCol>
                <a:gridCol w="822960">
                  <a:extLst>
                    <a:ext uri="{9D8B030D-6E8A-4147-A177-3AD203B41FA5}">
                      <a16:colId xmlns:a16="http://schemas.microsoft.com/office/drawing/2014/main" val="1170716140"/>
                    </a:ext>
                  </a:extLst>
                </a:gridCol>
                <a:gridCol w="822960">
                  <a:extLst>
                    <a:ext uri="{9D8B030D-6E8A-4147-A177-3AD203B41FA5}">
                      <a16:colId xmlns:a16="http://schemas.microsoft.com/office/drawing/2014/main" val="2207008825"/>
                    </a:ext>
                  </a:extLst>
                </a:gridCol>
                <a:gridCol w="822960">
                  <a:extLst>
                    <a:ext uri="{9D8B030D-6E8A-4147-A177-3AD203B41FA5}">
                      <a16:colId xmlns:a16="http://schemas.microsoft.com/office/drawing/2014/main" val="121163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0699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- 2017-06-10 12:00:00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9795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- 2017-06-06 18:30:00</a:t>
                      </a:r>
                      <a:r>
                        <a:rPr kumimoji="0" lang="de-DE" sz="1000" b="0" i="0" u="none" strike="noStrike" kern="1200" cap="none" spc="0" normalizeH="0" baseline="0" noProof="0">
                          <a:ln>
                            <a:noFill/>
                          </a:ln>
                          <a:solidFill>
                            <a:prstClr val="black"/>
                          </a:solidFill>
                          <a:effectLst/>
                          <a:uLnTx/>
                          <a:uFillTx/>
                          <a:latin typeface="+mn-lt"/>
                          <a:ea typeface="+mn-ea"/>
                          <a:cs typeface="+mn-cs"/>
                        </a:rPr>
                        <a:t>
☀️ Schmeck den Sommer ☀️ 
Cocktails sind die wahren Urlaubsgetränke! Erinnerungen an Sommer, Sonne, Strand und Meer kommen hoch.
Schmeck Deinen Sommer und lass Dich von unseren Cocktails in den Urlaub versetzen...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845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- 2017-06-02 08:01:19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26384695"/>
                  </a:ext>
                </a:extLst>
              </a:tr>
            </a:tbl>
          </a:graphicData>
        </a:graphic>
      </p:graphicFrame>
      <p:sp>
        <p:nvSpPr>
          <p:cNvPr id="4" name="Text Placeholder 3">
            <a:extLst>
              <a:ext uri="{FF2B5EF4-FFF2-40B4-BE49-F238E27FC236}">
                <a16:creationId xmlns:a16="http://schemas.microsoft.com/office/drawing/2014/main" id="{0AFF1A23-B412-4643-9391-E955E49677C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889840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2116-6F57-4638-B58C-2CC36AAF1ED8}"/>
              </a:ext>
            </a:extLst>
          </p:cNvPr>
          <p:cNvSpPr>
            <a:spLocks noGrp="1"/>
          </p:cNvSpPr>
          <p:nvPr>
            <p:ph type="title"/>
          </p:nvPr>
        </p:nvSpPr>
        <p:spPr/>
        <p:txBody>
          <a:bodyPr/>
          <a:lstStyle/>
          <a:p>
            <a:r>
              <a:rPr lang="en-US"/>
              <a:t>Eigene Beiträge (Postings) + Reactions - 8 of 8</a:t>
            </a:r>
          </a:p>
        </p:txBody>
      </p:sp>
      <p:graphicFrame>
        <p:nvGraphicFramePr>
          <p:cNvPr id="5" name="Table Placeholder 4">
            <a:extLst>
              <a:ext uri="{FF2B5EF4-FFF2-40B4-BE49-F238E27FC236}">
                <a16:creationId xmlns:a16="http://schemas.microsoft.com/office/drawing/2014/main" id="{C5A0AACB-A1A7-4501-B376-5EF4F1A17B63}"/>
              </a:ext>
            </a:extLst>
          </p:cNvPr>
          <p:cNvGraphicFramePr>
            <a:graphicFrameLocks noGrp="1"/>
          </p:cNvGraphicFramePr>
          <p:nvPr>
            <p:ph type="tbl" sz="quarter" idx="13"/>
            <p:extLst>
              <p:ext uri="{D42A27DB-BD31-4B8C-83A1-F6EECF244321}">
                <p14:modId xmlns:p14="http://schemas.microsoft.com/office/powerpoint/2010/main" val="1861617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34879616"/>
                    </a:ext>
                  </a:extLst>
                </a:gridCol>
                <a:gridCol w="822960">
                  <a:extLst>
                    <a:ext uri="{9D8B030D-6E8A-4147-A177-3AD203B41FA5}">
                      <a16:colId xmlns:a16="http://schemas.microsoft.com/office/drawing/2014/main" val="1663847958"/>
                    </a:ext>
                  </a:extLst>
                </a:gridCol>
                <a:gridCol w="822960">
                  <a:extLst>
                    <a:ext uri="{9D8B030D-6E8A-4147-A177-3AD203B41FA5}">
                      <a16:colId xmlns:a16="http://schemas.microsoft.com/office/drawing/2014/main" val="2458091757"/>
                    </a:ext>
                  </a:extLst>
                </a:gridCol>
                <a:gridCol w="822960">
                  <a:extLst>
                    <a:ext uri="{9D8B030D-6E8A-4147-A177-3AD203B41FA5}">
                      <a16:colId xmlns:a16="http://schemas.microsoft.com/office/drawing/2014/main" val="3064884997"/>
                    </a:ext>
                  </a:extLst>
                </a:gridCol>
                <a:gridCol w="822960">
                  <a:extLst>
                    <a:ext uri="{9D8B030D-6E8A-4147-A177-3AD203B41FA5}">
                      <a16:colId xmlns:a16="http://schemas.microsoft.com/office/drawing/2014/main" val="3656700920"/>
                    </a:ext>
                  </a:extLst>
                </a:gridCol>
                <a:gridCol w="822960">
                  <a:extLst>
                    <a:ext uri="{9D8B030D-6E8A-4147-A177-3AD203B41FA5}">
                      <a16:colId xmlns:a16="http://schemas.microsoft.com/office/drawing/2014/main" val="3399068786"/>
                    </a:ext>
                  </a:extLst>
                </a:gridCol>
                <a:gridCol w="822960">
                  <a:extLst>
                    <a:ext uri="{9D8B030D-6E8A-4147-A177-3AD203B41FA5}">
                      <a16:colId xmlns:a16="http://schemas.microsoft.com/office/drawing/2014/main" val="3474413141"/>
                    </a:ext>
                  </a:extLst>
                </a:gridCol>
                <a:gridCol w="822960">
                  <a:extLst>
                    <a:ext uri="{9D8B030D-6E8A-4147-A177-3AD203B41FA5}">
                      <a16:colId xmlns:a16="http://schemas.microsoft.com/office/drawing/2014/main" val="1099443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3441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- 2017-06-01 18:30:00</a:t>
                      </a:r>
                      <a:r>
                        <a:rPr kumimoji="0" lang="de-DE" sz="1000" b="0" i="0" u="none" strike="noStrike" kern="1200" cap="none" spc="0" normalizeH="0" baseline="0" noProof="0">
                          <a:ln>
                            <a:noFill/>
                          </a:ln>
                          <a:solidFill>
                            <a:prstClr val="black"/>
                          </a:solidFill>
                          <a:effectLst/>
                          <a:uLnTx/>
                          <a:uFillTx/>
                          <a:latin typeface="+mn-lt"/>
                          <a:ea typeface="+mn-ea"/>
                          <a:cs typeface="+mn-cs"/>
                        </a:rPr>
                        <a:t>
Sommergefühle im Hotel Winzer 🏊 🏌️‍♀️ 🏄‍♀️  🚴‍♀️
Glitzernde Sonnenstrahlen auf glasklaren Seen, intakte Natur mit dichten Wäldern und imposanten Bergen, idyllische Orte, ein romantisches Wellnesshotel und ein Lächeln im Gesicht.
Bei uns werden Sommerträume wahr...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1231274"/>
                  </a:ext>
                </a:extLst>
              </a:tr>
            </a:tbl>
          </a:graphicData>
        </a:graphic>
      </p:graphicFrame>
      <p:sp>
        <p:nvSpPr>
          <p:cNvPr id="4" name="Text Placeholder 3">
            <a:extLst>
              <a:ext uri="{FF2B5EF4-FFF2-40B4-BE49-F238E27FC236}">
                <a16:creationId xmlns:a16="http://schemas.microsoft.com/office/drawing/2014/main" id="{DD0DF34D-53F6-43F2-A3BF-70E383E8DB1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038703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98509-654C-4ECC-81A4-50099FA4A751}"/>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9BD1A7E6-1532-4189-8407-043F58CC2C28}"/>
              </a:ext>
            </a:extLst>
          </p:cNvPr>
          <p:cNvGraphicFramePr>
            <a:graphicFrameLocks noGrp="1"/>
          </p:cNvGraphicFramePr>
          <p:nvPr>
            <p:ph type="chart" sz="quarter" idx="13"/>
            <p:extLst>
              <p:ext uri="{D42A27DB-BD31-4B8C-83A1-F6EECF244321}">
                <p14:modId xmlns:p14="http://schemas.microsoft.com/office/powerpoint/2010/main" val="3120547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E6DC05-BEC6-4AE1-B219-333C489EE00E}"/>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DA8A789C-1F95-4F50-AE6F-613FC811D6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3347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74298-6AE7-458E-B1CD-524776D9FCE8}"/>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248F05BE-9D27-41EB-9B79-5F541A4E7FB0}"/>
              </a:ext>
            </a:extLst>
          </p:cNvPr>
          <p:cNvGraphicFramePr>
            <a:graphicFrameLocks noGrp="1"/>
          </p:cNvGraphicFramePr>
          <p:nvPr>
            <p:ph type="chart" sz="quarter" idx="13"/>
            <p:extLst>
              <p:ext uri="{D42A27DB-BD31-4B8C-83A1-F6EECF244321}">
                <p14:modId xmlns:p14="http://schemas.microsoft.com/office/powerpoint/2010/main" val="2630472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098E76-3F18-4AA4-A503-513D5C5CD953}"/>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604E5DF9-59F1-4FD8-B8BD-EDAD627821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317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A67F-3A33-43AD-B7D1-632FAE628B8E}"/>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7454CB37-AA0A-437D-ACD4-335915E05C83}"/>
              </a:ext>
            </a:extLst>
          </p:cNvPr>
          <p:cNvGraphicFramePr>
            <a:graphicFrameLocks noGrp="1"/>
          </p:cNvGraphicFramePr>
          <p:nvPr>
            <p:ph type="chart" sz="quarter" idx="13"/>
            <p:extLst>
              <p:ext uri="{D42A27DB-BD31-4B8C-83A1-F6EECF244321}">
                <p14:modId xmlns:p14="http://schemas.microsoft.com/office/powerpoint/2010/main" val="1063727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7924AD-8B87-4FA4-A734-3D9B4FAED704}"/>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DCDD9947-EA14-4F03-8B1D-3689B5391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568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C00A2-878A-48DB-9B95-D3834C31FAB9}"/>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14F673F6-28FA-4265-9EE4-43A857303723}"/>
              </a:ext>
            </a:extLst>
          </p:cNvPr>
          <p:cNvGraphicFramePr>
            <a:graphicFrameLocks noGrp="1"/>
          </p:cNvGraphicFramePr>
          <p:nvPr>
            <p:ph type="chart" sz="quarter" idx="13"/>
            <p:extLst>
              <p:ext uri="{D42A27DB-BD31-4B8C-83A1-F6EECF244321}">
                <p14:modId xmlns:p14="http://schemas.microsoft.com/office/powerpoint/2010/main" val="3757402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E36975-BD39-42B5-B0FD-6D3915D672EA}"/>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D7D4E16A-EB33-481F-B767-319C017DE5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7926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8BBE3-A0D1-4EA8-B3B9-B5C7B1E55402}"/>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48DA3DF7-AABF-4BD9-986D-011AD5FF774F}"/>
              </a:ext>
            </a:extLst>
          </p:cNvPr>
          <p:cNvGraphicFramePr>
            <a:graphicFrameLocks noGrp="1"/>
          </p:cNvGraphicFramePr>
          <p:nvPr>
            <p:ph type="chart" sz="quarter" idx="13"/>
            <p:extLst>
              <p:ext uri="{D42A27DB-BD31-4B8C-83A1-F6EECF244321}">
                <p14:modId xmlns:p14="http://schemas.microsoft.com/office/powerpoint/2010/main" val="1927556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E535F5-29B0-4BCA-A36F-500756CCFA07}"/>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AC4B369-5169-4D68-92EF-63C2D420E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3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D60B5-0457-469A-90C1-B67BD7A5B9B3}"/>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3CFFB6AF-3620-40C5-980D-D8B30EE490CA}"/>
              </a:ext>
            </a:extLst>
          </p:cNvPr>
          <p:cNvGraphicFramePr>
            <a:graphicFrameLocks noGrp="1"/>
          </p:cNvGraphicFramePr>
          <p:nvPr>
            <p:ph type="tbl" sz="quarter" idx="13"/>
            <p:extLst>
              <p:ext uri="{D42A27DB-BD31-4B8C-83A1-F6EECF244321}">
                <p14:modId xmlns:p14="http://schemas.microsoft.com/office/powerpoint/2010/main" val="1876744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9861529"/>
                    </a:ext>
                  </a:extLst>
                </a:gridCol>
                <a:gridCol w="2468880">
                  <a:extLst>
                    <a:ext uri="{9D8B030D-6E8A-4147-A177-3AD203B41FA5}">
                      <a16:colId xmlns:a16="http://schemas.microsoft.com/office/drawing/2014/main" val="2415783336"/>
                    </a:ext>
                  </a:extLst>
                </a:gridCol>
                <a:gridCol w="822960">
                  <a:extLst>
                    <a:ext uri="{9D8B030D-6E8A-4147-A177-3AD203B41FA5}">
                      <a16:colId xmlns:a16="http://schemas.microsoft.com/office/drawing/2014/main" val="3349730060"/>
                    </a:ext>
                  </a:extLst>
                </a:gridCol>
                <a:gridCol w="822960">
                  <a:extLst>
                    <a:ext uri="{9D8B030D-6E8A-4147-A177-3AD203B41FA5}">
                      <a16:colId xmlns:a16="http://schemas.microsoft.com/office/drawing/2014/main" val="1709827415"/>
                    </a:ext>
                  </a:extLst>
                </a:gridCol>
                <a:gridCol w="822960">
                  <a:extLst>
                    <a:ext uri="{9D8B030D-6E8A-4147-A177-3AD203B41FA5}">
                      <a16:colId xmlns:a16="http://schemas.microsoft.com/office/drawing/2014/main" val="1138212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24120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13374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People Regaining Their Health Pics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97863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0056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Koch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2981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Agata Engelmann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3437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René Seemann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85657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Kathi 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7383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Beatrice Graf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722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Gerhard Koch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9639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Katharina Sturmat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12623755"/>
                  </a:ext>
                </a:extLst>
              </a:tr>
            </a:tbl>
          </a:graphicData>
        </a:graphic>
      </p:graphicFrame>
      <p:sp>
        <p:nvSpPr>
          <p:cNvPr id="4" name="Text Placeholder 3">
            <a:extLst>
              <a:ext uri="{FF2B5EF4-FFF2-40B4-BE49-F238E27FC236}">
                <a16:creationId xmlns:a16="http://schemas.microsoft.com/office/drawing/2014/main" id="{49622598-8F3C-4BF2-9D4C-BB3AE0DF013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363352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C30CB-C828-4C6E-8B0C-190E00849287}"/>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F36E7AF3-C9C5-43B7-BAEB-59484310DA71}"/>
              </a:ext>
            </a:extLst>
          </p:cNvPr>
          <p:cNvGraphicFramePr>
            <a:graphicFrameLocks noGrp="1"/>
          </p:cNvGraphicFramePr>
          <p:nvPr>
            <p:ph type="tbl" sz="quarter" idx="13"/>
            <p:extLst>
              <p:ext uri="{D42A27DB-BD31-4B8C-83A1-F6EECF244321}">
                <p14:modId xmlns:p14="http://schemas.microsoft.com/office/powerpoint/2010/main" val="1550050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561520"/>
                    </a:ext>
                  </a:extLst>
                </a:gridCol>
                <a:gridCol w="2468880">
                  <a:extLst>
                    <a:ext uri="{9D8B030D-6E8A-4147-A177-3AD203B41FA5}">
                      <a16:colId xmlns:a16="http://schemas.microsoft.com/office/drawing/2014/main" val="2858190525"/>
                    </a:ext>
                  </a:extLst>
                </a:gridCol>
                <a:gridCol w="822960">
                  <a:extLst>
                    <a:ext uri="{9D8B030D-6E8A-4147-A177-3AD203B41FA5}">
                      <a16:colId xmlns:a16="http://schemas.microsoft.com/office/drawing/2014/main" val="2379809193"/>
                    </a:ext>
                  </a:extLst>
                </a:gridCol>
                <a:gridCol w="822960">
                  <a:extLst>
                    <a:ext uri="{9D8B030D-6E8A-4147-A177-3AD203B41FA5}">
                      <a16:colId xmlns:a16="http://schemas.microsoft.com/office/drawing/2014/main" val="3760656023"/>
                    </a:ext>
                  </a:extLst>
                </a:gridCol>
                <a:gridCol w="822960">
                  <a:extLst>
                    <a:ext uri="{9D8B030D-6E8A-4147-A177-3AD203B41FA5}">
                      <a16:colId xmlns:a16="http://schemas.microsoft.com/office/drawing/2014/main" val="108508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9796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Marianne Scharinger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9668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Gratzl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2533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Lackner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0170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Nadia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79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Knapp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4237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Andreas Leicht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724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Minarik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6593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Corinna Zilske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2602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Ulrich Danzmeier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4222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Stefanie F. Schöngruber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42932262"/>
                  </a:ext>
                </a:extLst>
              </a:tr>
            </a:tbl>
          </a:graphicData>
        </a:graphic>
      </p:graphicFrame>
      <p:sp>
        <p:nvSpPr>
          <p:cNvPr id="4" name="Text Placeholder 3">
            <a:extLst>
              <a:ext uri="{FF2B5EF4-FFF2-40B4-BE49-F238E27FC236}">
                <a16:creationId xmlns:a16="http://schemas.microsoft.com/office/drawing/2014/main" id="{7B5BB185-769A-4597-8F20-AD111B320B6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939153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EA9E7-94A2-4853-BAED-96949DEEC030}"/>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3C6A3DCB-3F95-40B0-B556-0A9C596E7E6A}"/>
              </a:ext>
            </a:extLst>
          </p:cNvPr>
          <p:cNvGraphicFramePr>
            <a:graphicFrameLocks noGrp="1"/>
          </p:cNvGraphicFramePr>
          <p:nvPr>
            <p:ph type="tbl" sz="quarter" idx="13"/>
            <p:extLst>
              <p:ext uri="{D42A27DB-BD31-4B8C-83A1-F6EECF244321}">
                <p14:modId xmlns:p14="http://schemas.microsoft.com/office/powerpoint/2010/main" val="195455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41649733"/>
                    </a:ext>
                  </a:extLst>
                </a:gridCol>
                <a:gridCol w="2468880">
                  <a:extLst>
                    <a:ext uri="{9D8B030D-6E8A-4147-A177-3AD203B41FA5}">
                      <a16:colId xmlns:a16="http://schemas.microsoft.com/office/drawing/2014/main" val="1109581243"/>
                    </a:ext>
                  </a:extLst>
                </a:gridCol>
                <a:gridCol w="822960">
                  <a:extLst>
                    <a:ext uri="{9D8B030D-6E8A-4147-A177-3AD203B41FA5}">
                      <a16:colId xmlns:a16="http://schemas.microsoft.com/office/drawing/2014/main" val="3546836500"/>
                    </a:ext>
                  </a:extLst>
                </a:gridCol>
                <a:gridCol w="822960">
                  <a:extLst>
                    <a:ext uri="{9D8B030D-6E8A-4147-A177-3AD203B41FA5}">
                      <a16:colId xmlns:a16="http://schemas.microsoft.com/office/drawing/2014/main" val="248556788"/>
                    </a:ext>
                  </a:extLst>
                </a:gridCol>
                <a:gridCol w="822960">
                  <a:extLst>
                    <a:ext uri="{9D8B030D-6E8A-4147-A177-3AD203B41FA5}">
                      <a16:colId xmlns:a16="http://schemas.microsoft.com/office/drawing/2014/main" val="1742282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0069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Carina Peer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680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Christine Grundner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1954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Silke Gressenbauer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9028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Sarah Herfurtner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8015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Jürg Meyer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45488724"/>
                  </a:ext>
                </a:extLst>
              </a:tr>
            </a:tbl>
          </a:graphicData>
        </a:graphic>
      </p:graphicFrame>
      <p:sp>
        <p:nvSpPr>
          <p:cNvPr id="4" name="Text Placeholder 3">
            <a:extLst>
              <a:ext uri="{FF2B5EF4-FFF2-40B4-BE49-F238E27FC236}">
                <a16:creationId xmlns:a16="http://schemas.microsoft.com/office/drawing/2014/main" id="{1F28C5C6-7E98-4F56-A62A-B364604692A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3280527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D4349-0B45-491D-BB2E-E4801AA560B0}"/>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46579921-E62F-475D-992A-3879AB896F82}"/>
              </a:ext>
            </a:extLst>
          </p:cNvPr>
          <p:cNvGraphicFramePr>
            <a:graphicFrameLocks noGrp="1"/>
          </p:cNvGraphicFramePr>
          <p:nvPr>
            <p:ph type="chart" sz="quarter" idx="13"/>
            <p:extLst>
              <p:ext uri="{D42A27DB-BD31-4B8C-83A1-F6EECF244321}">
                <p14:modId xmlns:p14="http://schemas.microsoft.com/office/powerpoint/2010/main" val="3686297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23612-43AA-4DB8-96ED-4389200FCFFE}"/>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A0EF1E19-72DC-4CD5-B884-D0B88E9624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6104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4C1C0-AEFE-4AF7-8D34-960543A713FB}"/>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3184123C-C4C3-4AA6-85BA-2A4A456FC96B}"/>
              </a:ext>
            </a:extLst>
          </p:cNvPr>
          <p:cNvGraphicFramePr>
            <a:graphicFrameLocks noGrp="1"/>
          </p:cNvGraphicFramePr>
          <p:nvPr>
            <p:ph type="chart" sz="quarter" idx="13"/>
            <p:extLst>
              <p:ext uri="{D42A27DB-BD31-4B8C-83A1-F6EECF244321}">
                <p14:modId xmlns:p14="http://schemas.microsoft.com/office/powerpoint/2010/main" val="3178477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006F0E-E67B-48EE-8B0A-64A1CD895DBA}"/>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63ABA50-6EF5-4895-BA4B-BE1956A2D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0981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BCB02-6BBF-4B10-873D-E3685996D0DA}"/>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B9260F61-6594-4180-AEBF-C6D40F31CE7E}"/>
              </a:ext>
            </a:extLst>
          </p:cNvPr>
          <p:cNvGraphicFramePr>
            <a:graphicFrameLocks noGrp="1"/>
          </p:cNvGraphicFramePr>
          <p:nvPr>
            <p:ph type="chart" sz="quarter" idx="13"/>
            <p:extLst>
              <p:ext uri="{D42A27DB-BD31-4B8C-83A1-F6EECF244321}">
                <p14:modId xmlns:p14="http://schemas.microsoft.com/office/powerpoint/2010/main" val="2957828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D41B16-7A4B-4A98-9DE1-CC74D05B2938}"/>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D6FF667-4C96-4B4C-A477-1EA6719D5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5429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15C6A-4098-471D-903E-2D85725036E7}"/>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2096FE07-4A50-40A2-A291-A088CFCC9AA9}"/>
              </a:ext>
            </a:extLst>
          </p:cNvPr>
          <p:cNvGraphicFramePr>
            <a:graphicFrameLocks noGrp="1"/>
          </p:cNvGraphicFramePr>
          <p:nvPr>
            <p:ph type="chart" sz="quarter" idx="13"/>
            <p:extLst>
              <p:ext uri="{D42A27DB-BD31-4B8C-83A1-F6EECF244321}">
                <p14:modId xmlns:p14="http://schemas.microsoft.com/office/powerpoint/2010/main" val="3888113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B2A02-94F0-4884-BBEE-A0870F9F960D}"/>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2C5129A2-2AA0-4F5B-B74C-988753D0D1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1910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8BEFE-FCDE-4CBF-877E-73557BF6FBD3}"/>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13DD4703-868C-41FC-B3CC-34609A91AC84}"/>
              </a:ext>
            </a:extLst>
          </p:cNvPr>
          <p:cNvGraphicFramePr>
            <a:graphicFrameLocks noGrp="1"/>
          </p:cNvGraphicFramePr>
          <p:nvPr>
            <p:ph type="chart" sz="quarter" idx="13"/>
            <p:extLst>
              <p:ext uri="{D42A27DB-BD31-4B8C-83A1-F6EECF244321}">
                <p14:modId xmlns:p14="http://schemas.microsoft.com/office/powerpoint/2010/main" val="4262807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EF1C2D-B1F2-4D28-9600-5435135402D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E96FAA63-434F-4FFA-98A0-3F15DD73AD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1429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CB7AE-D864-4ADA-AC87-6450A989B301}"/>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9B58B254-2FA7-41C7-A89C-7544890CB7E3}"/>
              </a:ext>
            </a:extLst>
          </p:cNvPr>
          <p:cNvGraphicFramePr>
            <a:graphicFrameLocks noGrp="1"/>
          </p:cNvGraphicFramePr>
          <p:nvPr>
            <p:ph type="chart" sz="quarter" idx="13"/>
            <p:extLst>
              <p:ext uri="{D42A27DB-BD31-4B8C-83A1-F6EECF244321}">
                <p14:modId xmlns:p14="http://schemas.microsoft.com/office/powerpoint/2010/main" val="1949106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452988-B7C1-4F9E-933F-0753C7B7650B}"/>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810DC9EE-727E-4FF9-B935-F6F10A9C59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1721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7E6A7-8A7C-4BB7-941C-D778F4D01C3B}"/>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88188D1F-01A8-4AA4-9323-AEC79C82E7B6}"/>
              </a:ext>
            </a:extLst>
          </p:cNvPr>
          <p:cNvGraphicFramePr>
            <a:graphicFrameLocks noGrp="1"/>
          </p:cNvGraphicFramePr>
          <p:nvPr>
            <p:ph type="tbl" sz="quarter" idx="13"/>
            <p:extLst>
              <p:ext uri="{D42A27DB-BD31-4B8C-83A1-F6EECF244321}">
                <p14:modId xmlns:p14="http://schemas.microsoft.com/office/powerpoint/2010/main" val="2812711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448388"/>
                    </a:ext>
                  </a:extLst>
                </a:gridCol>
                <a:gridCol w="2057400">
                  <a:extLst>
                    <a:ext uri="{9D8B030D-6E8A-4147-A177-3AD203B41FA5}">
                      <a16:colId xmlns:a16="http://schemas.microsoft.com/office/drawing/2014/main" val="3229900473"/>
                    </a:ext>
                  </a:extLst>
                </a:gridCol>
                <a:gridCol w="822960">
                  <a:extLst>
                    <a:ext uri="{9D8B030D-6E8A-4147-A177-3AD203B41FA5}">
                      <a16:colId xmlns:a16="http://schemas.microsoft.com/office/drawing/2014/main" val="3466817811"/>
                    </a:ext>
                  </a:extLst>
                </a:gridCol>
                <a:gridCol w="1234440">
                  <a:extLst>
                    <a:ext uri="{9D8B030D-6E8A-4147-A177-3AD203B41FA5}">
                      <a16:colId xmlns:a16="http://schemas.microsoft.com/office/drawing/2014/main" val="1496876651"/>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393657545"/>
                  </a:ext>
                </a:extLst>
              </a:tr>
              <a:tr h="370840">
                <a:tc>
                  <a:txBody>
                    <a:bodyPr/>
                    <a:lstStyle/>
                    <a:p>
                      <a:r>
                        <a:rPr lang="en-US" sz="1000" b="1"/>
                        <a:t>Mark's New York Bar</a:t>
                      </a:r>
                      <a:r>
                        <a:rPr lang="en-US" sz="1000"/>
                        <a:t> got a message by </a:t>
                      </a:r>
                      <a:r>
                        <a:rPr lang="en-US" sz="1000" b="1"/>
                        <a:t>Andreas Fuchs - 2017-06-18 11:22:41</a:t>
                      </a:r>
                      <a:r>
                        <a:rPr lang="en-US" sz="1000"/>
                        <a:t>
</a:t>
                      </a:r>
                    </a:p>
                  </a:txBody>
                  <a:tcPr/>
                </a:tc>
                <a:tc>
                  <a:txBody>
                    <a:bodyPr/>
                    <a:lstStyle/>
                    <a:p>
                      <a:r>
                        <a:rPr lang="de-DE" sz="1000"/>
                        <a:t>Hi,
ja klar. Freut mich wenn es euch gefallen hat. 
60 ml Gin
30 ml Zitrone
20 ml Zucker 2:1
Eine Hand voll Basilikum im shaker mit den restlichen Zutaten muddeln. Und dann klatshaken.</a:t>
                      </a:r>
                      <a:endParaRPr lang="en-US" sz="1000"/>
                    </a:p>
                  </a:txBody>
                  <a:tcPr/>
                </a:tc>
                <a:tc>
                  <a:txBody>
                    <a:bodyPr/>
                    <a:lstStyle/>
                    <a:p>
                      <a:r>
                        <a:rPr lang="en-US" sz="1000"/>
                        <a:t>10</a:t>
                      </a:r>
                    </a:p>
                  </a:txBody>
                  <a:tcPr/>
                </a:tc>
                <a:tc>
                  <a:txBody>
                    <a:bodyPr/>
                    <a:lstStyle/>
                    <a:p>
                      <a:r>
                        <a:rPr lang="en-US" sz="1000"/>
                        <a:t>06/21/2017 18:09:46</a:t>
                      </a:r>
                    </a:p>
                  </a:txBody>
                  <a:tcPr/>
                </a:tc>
                <a:extLst>
                  <a:ext uri="{0D108BD9-81ED-4DB2-BD59-A6C34878D82A}">
                    <a16:rowId xmlns:a16="http://schemas.microsoft.com/office/drawing/2014/main" val="3804548981"/>
                  </a:ext>
                </a:extLst>
              </a:tr>
              <a:tr h="370840">
                <a:tc>
                  <a:txBody>
                    <a:bodyPr/>
                    <a:lstStyle/>
                    <a:p>
                      <a:r>
                        <a:rPr lang="en-US" sz="1000" b="1"/>
                        <a:t>**** Hotel Winzer Wellness und Kuscheln</a:t>
                      </a:r>
                      <a:r>
                        <a:rPr lang="en-US" sz="1000"/>
                        <a:t> got a message by </a:t>
                      </a:r>
                      <a:r>
                        <a:rPr lang="en-US" sz="1000" b="1"/>
                        <a:t>Garay Romero Javier Garay - 2017-06-17 18:14:26</a:t>
                      </a:r>
                      <a:r>
                        <a:rPr lang="en-US" sz="1000"/>
                        <a:t>
</a:t>
                      </a:r>
                    </a:p>
                  </a:txBody>
                  <a:tcPr/>
                </a:tc>
                <a:tc>
                  <a:txBody>
                    <a:bodyPr/>
                    <a:lstStyle/>
                    <a:p>
                      <a:endParaRPr lang="en-US" sz="1000"/>
                    </a:p>
                  </a:txBody>
                  <a:tcPr/>
                </a:tc>
                <a:tc>
                  <a:txBody>
                    <a:bodyPr/>
                    <a:lstStyle/>
                    <a:p>
                      <a:r>
                        <a:rPr lang="en-US" sz="1000"/>
                        <a:t>3</a:t>
                      </a:r>
                    </a:p>
                  </a:txBody>
                  <a:tcPr/>
                </a:tc>
                <a:tc>
                  <a:txBody>
                    <a:bodyPr/>
                    <a:lstStyle/>
                    <a:p>
                      <a:r>
                        <a:rPr lang="en-US" sz="1000"/>
                        <a:t>06/17/2017 21:19:06</a:t>
                      </a:r>
                    </a:p>
                  </a:txBody>
                  <a:tcPr/>
                </a:tc>
                <a:extLst>
                  <a:ext uri="{0D108BD9-81ED-4DB2-BD59-A6C34878D82A}">
                    <a16:rowId xmlns:a16="http://schemas.microsoft.com/office/drawing/2014/main" val="2302310730"/>
                  </a:ext>
                </a:extLst>
              </a:tr>
              <a:tr h="370840">
                <a:tc>
                  <a:txBody>
                    <a:bodyPr/>
                    <a:lstStyle/>
                    <a:p>
                      <a:r>
                        <a:rPr lang="en-US" sz="1000" b="1"/>
                        <a:t>**** Hotel Winzer Wellness und Kuscheln</a:t>
                      </a:r>
                      <a:r>
                        <a:rPr lang="en-US" sz="1000"/>
                        <a:t> got a message by </a:t>
                      </a:r>
                      <a:r>
                        <a:rPr lang="en-US" sz="1000" b="1"/>
                        <a:t>Marianne Scharinger - 2017-06-07 16:47:50</a:t>
                      </a:r>
                      <a:r>
                        <a:rPr lang="en-US" sz="1000"/>
                        <a:t>
</a:t>
                      </a:r>
                    </a:p>
                  </a:txBody>
                  <a:tcPr/>
                </a:tc>
                <a:tc>
                  <a:txBody>
                    <a:bodyPr/>
                    <a:lstStyle/>
                    <a:p>
                      <a:r>
                        <a:rPr lang="de-DE" sz="1000"/>
                        <a:t>Liebe Marianne, wir hoffen es geht dir gut nach dem entspannten Urlaub? ;-)
Wir wollten uns nochmal bei Dir dafür bedanken, dass du so voll des Lobes warst und sogar Deine Eltern mit dem Winzer Fieber angesteckt hast - wir wissen das sehr zu schätzen! :-)
Als kleines Dankeschön wollten wir uns revanchieren und Deinen Eltern eine Flasche Kuschelsekt auf's Zimmer stellen wenn sie bei uns einchecken.
Würdest Du uns bitte noch Ihre Namen nennen, dass wir auch nicht das falsche Zimmer erwischen.
Wir würden uns sehr freuen, wenn wir ihnen eine kleine Freude machen können.
Liebe Grüße,
Wolfgang und das Hotel Winzer Team</a:t>
                      </a:r>
                      <a:endParaRPr lang="en-US" sz="1000"/>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1599647300"/>
                  </a:ext>
                </a:extLst>
              </a:tr>
            </a:tbl>
          </a:graphicData>
        </a:graphic>
      </p:graphicFrame>
      <p:sp>
        <p:nvSpPr>
          <p:cNvPr id="4" name="Text Placeholder 3">
            <a:extLst>
              <a:ext uri="{FF2B5EF4-FFF2-40B4-BE49-F238E27FC236}">
                <a16:creationId xmlns:a16="http://schemas.microsoft.com/office/drawing/2014/main" id="{D5ED4272-8516-416D-A6A5-C59CBF28E4D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77197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268C6-DEEA-4C45-AD2C-9A0E98964436}"/>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7D33D0FC-C44B-4B60-BD58-EBB3BBCBB50E}"/>
              </a:ext>
            </a:extLst>
          </p:cNvPr>
          <p:cNvGraphicFramePr>
            <a:graphicFrameLocks noGrp="1"/>
          </p:cNvGraphicFramePr>
          <p:nvPr>
            <p:ph type="chart" sz="quarter" idx="13"/>
            <p:extLst>
              <p:ext uri="{D42A27DB-BD31-4B8C-83A1-F6EECF244321}">
                <p14:modId xmlns:p14="http://schemas.microsoft.com/office/powerpoint/2010/main" val="549184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F921F3-7ABB-4C08-A69E-DE5BE3DCE06C}"/>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239BAA02-E18F-4C67-956D-A29E8E9147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5269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8D24-405C-4C67-BEBA-0F1F9CE13C4C}"/>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37013C38-7254-45A5-9552-1FBEAE7970F0}"/>
              </a:ext>
            </a:extLst>
          </p:cNvPr>
          <p:cNvGraphicFramePr>
            <a:graphicFrameLocks noGrp="1"/>
          </p:cNvGraphicFramePr>
          <p:nvPr>
            <p:ph type="tbl" sz="quarter" idx="13"/>
            <p:extLst>
              <p:ext uri="{D42A27DB-BD31-4B8C-83A1-F6EECF244321}">
                <p14:modId xmlns:p14="http://schemas.microsoft.com/office/powerpoint/2010/main" val="4163632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683769"/>
                    </a:ext>
                  </a:extLst>
                </a:gridCol>
                <a:gridCol w="2468880">
                  <a:extLst>
                    <a:ext uri="{9D8B030D-6E8A-4147-A177-3AD203B41FA5}">
                      <a16:colId xmlns:a16="http://schemas.microsoft.com/office/drawing/2014/main" val="3884359758"/>
                    </a:ext>
                  </a:extLst>
                </a:gridCol>
                <a:gridCol w="2468880">
                  <a:extLst>
                    <a:ext uri="{9D8B030D-6E8A-4147-A177-3AD203B41FA5}">
                      <a16:colId xmlns:a16="http://schemas.microsoft.com/office/drawing/2014/main" val="1298819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09560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17613</a:t>
                      </a:r>
                    </a:p>
                  </a:txBody>
                  <a:tcPr/>
                </a:tc>
                <a:extLst>
                  <a:ext uri="{0D108BD9-81ED-4DB2-BD59-A6C34878D82A}">
                    <a16:rowId xmlns:a16="http://schemas.microsoft.com/office/drawing/2014/main" val="368288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12030</a:t>
                      </a:r>
                    </a:p>
                  </a:txBody>
                  <a:tcPr/>
                </a:tc>
                <a:extLst>
                  <a:ext uri="{0D108BD9-81ED-4DB2-BD59-A6C34878D82A}">
                    <a16:rowId xmlns:a16="http://schemas.microsoft.com/office/drawing/2014/main" val="99264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10522</a:t>
                      </a:r>
                    </a:p>
                  </a:txBody>
                  <a:tcPr/>
                </a:tc>
                <a:extLst>
                  <a:ext uri="{0D108BD9-81ED-4DB2-BD59-A6C34878D82A}">
                    <a16:rowId xmlns:a16="http://schemas.microsoft.com/office/drawing/2014/main" val="209989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7012</a:t>
                      </a:r>
                    </a:p>
                  </a:txBody>
                  <a:tcPr/>
                </a:tc>
                <a:extLst>
                  <a:ext uri="{0D108BD9-81ED-4DB2-BD59-A6C34878D82A}">
                    <a16:rowId xmlns:a16="http://schemas.microsoft.com/office/drawing/2014/main" val="116584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8781</a:t>
                      </a:r>
                    </a:p>
                  </a:txBody>
                  <a:tcPr/>
                </a:tc>
                <a:extLst>
                  <a:ext uri="{0D108BD9-81ED-4DB2-BD59-A6C34878D82A}">
                    <a16:rowId xmlns:a16="http://schemas.microsoft.com/office/drawing/2014/main" val="330127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5268</a:t>
                      </a:r>
                    </a:p>
                  </a:txBody>
                  <a:tcPr/>
                </a:tc>
                <a:extLst>
                  <a:ext uri="{0D108BD9-81ED-4DB2-BD59-A6C34878D82A}">
                    <a16:rowId xmlns:a16="http://schemas.microsoft.com/office/drawing/2014/main" val="1515950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1258611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extLst>
                  <a:ext uri="{0D108BD9-81ED-4DB2-BD59-A6C34878D82A}">
                    <a16:rowId xmlns:a16="http://schemas.microsoft.com/office/drawing/2014/main" val="140387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extLst>
                  <a:ext uri="{0D108BD9-81ED-4DB2-BD59-A6C34878D82A}">
                    <a16:rowId xmlns:a16="http://schemas.microsoft.com/office/drawing/2014/main" val="163095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7148</a:t>
                      </a:r>
                    </a:p>
                  </a:txBody>
                  <a:tcPr/>
                </a:tc>
                <a:extLst>
                  <a:ext uri="{0D108BD9-81ED-4DB2-BD59-A6C34878D82A}">
                    <a16:rowId xmlns:a16="http://schemas.microsoft.com/office/drawing/2014/main" val="1215011978"/>
                  </a:ext>
                </a:extLst>
              </a:tr>
            </a:tbl>
          </a:graphicData>
        </a:graphic>
      </p:graphicFrame>
      <p:sp>
        <p:nvSpPr>
          <p:cNvPr id="4" name="Text Placeholder 3">
            <a:extLst>
              <a:ext uri="{FF2B5EF4-FFF2-40B4-BE49-F238E27FC236}">
                <a16:creationId xmlns:a16="http://schemas.microsoft.com/office/drawing/2014/main" id="{0B7BC178-522D-4BFE-A646-64EE2A76121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637008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1CF23-CCDC-4DE4-B1CC-B67877F3588A}"/>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8FEB4C6E-8628-41D8-B1F5-59361B012F2D}"/>
              </a:ext>
            </a:extLst>
          </p:cNvPr>
          <p:cNvGraphicFramePr>
            <a:graphicFrameLocks noGrp="1"/>
          </p:cNvGraphicFramePr>
          <p:nvPr>
            <p:ph type="tbl" sz="quarter" idx="13"/>
            <p:extLst>
              <p:ext uri="{D42A27DB-BD31-4B8C-83A1-F6EECF244321}">
                <p14:modId xmlns:p14="http://schemas.microsoft.com/office/powerpoint/2010/main" val="2906405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6806280"/>
                    </a:ext>
                  </a:extLst>
                </a:gridCol>
                <a:gridCol w="2468880">
                  <a:extLst>
                    <a:ext uri="{9D8B030D-6E8A-4147-A177-3AD203B41FA5}">
                      <a16:colId xmlns:a16="http://schemas.microsoft.com/office/drawing/2014/main" val="75292814"/>
                    </a:ext>
                  </a:extLst>
                </a:gridCol>
                <a:gridCol w="2468880">
                  <a:extLst>
                    <a:ext uri="{9D8B030D-6E8A-4147-A177-3AD203B41FA5}">
                      <a16:colId xmlns:a16="http://schemas.microsoft.com/office/drawing/2014/main" val="49727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76052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a:t>
                      </a:r>
                    </a:p>
                  </a:txBody>
                  <a:tcPr/>
                </a:tc>
                <a:extLst>
                  <a:ext uri="{0D108BD9-81ED-4DB2-BD59-A6C34878D82A}">
                    <a16:rowId xmlns:a16="http://schemas.microsoft.com/office/drawing/2014/main" val="1636273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a:t>
                      </a:r>
                    </a:p>
                  </a:txBody>
                  <a:tcPr/>
                </a:tc>
                <a:extLst>
                  <a:ext uri="{0D108BD9-81ED-4DB2-BD59-A6C34878D82A}">
                    <a16:rowId xmlns:a16="http://schemas.microsoft.com/office/drawing/2014/main" val="373306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9026</a:t>
                      </a:r>
                    </a:p>
                  </a:txBody>
                  <a:tcPr/>
                </a:tc>
                <a:extLst>
                  <a:ext uri="{0D108BD9-81ED-4DB2-BD59-A6C34878D82A}">
                    <a16:rowId xmlns:a16="http://schemas.microsoft.com/office/drawing/2014/main" val="263008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8246</a:t>
                      </a:r>
                    </a:p>
                  </a:txBody>
                  <a:tcPr/>
                </a:tc>
                <a:extLst>
                  <a:ext uri="{0D108BD9-81ED-4DB2-BD59-A6C34878D82A}">
                    <a16:rowId xmlns:a16="http://schemas.microsoft.com/office/drawing/2014/main" val="86736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8027</a:t>
                      </a:r>
                    </a:p>
                  </a:txBody>
                  <a:tcPr/>
                </a:tc>
                <a:extLst>
                  <a:ext uri="{0D108BD9-81ED-4DB2-BD59-A6C34878D82A}">
                    <a16:rowId xmlns:a16="http://schemas.microsoft.com/office/drawing/2014/main" val="3851546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6948</a:t>
                      </a:r>
                    </a:p>
                  </a:txBody>
                  <a:tcPr/>
                </a:tc>
                <a:extLst>
                  <a:ext uri="{0D108BD9-81ED-4DB2-BD59-A6C34878D82A}">
                    <a16:rowId xmlns:a16="http://schemas.microsoft.com/office/drawing/2014/main" val="376815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6006</a:t>
                      </a:r>
                    </a:p>
                  </a:txBody>
                  <a:tcPr/>
                </a:tc>
                <a:extLst>
                  <a:ext uri="{0D108BD9-81ED-4DB2-BD59-A6C34878D82A}">
                    <a16:rowId xmlns:a16="http://schemas.microsoft.com/office/drawing/2014/main" val="79307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16290</a:t>
                      </a:r>
                    </a:p>
                  </a:txBody>
                  <a:tcPr/>
                </a:tc>
                <a:extLst>
                  <a:ext uri="{0D108BD9-81ED-4DB2-BD59-A6C34878D82A}">
                    <a16:rowId xmlns:a16="http://schemas.microsoft.com/office/drawing/2014/main" val="66671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extLst>
                  <a:ext uri="{0D108BD9-81ED-4DB2-BD59-A6C34878D82A}">
                    <a16:rowId xmlns:a16="http://schemas.microsoft.com/office/drawing/2014/main" val="81929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extLst>
                  <a:ext uri="{0D108BD9-81ED-4DB2-BD59-A6C34878D82A}">
                    <a16:rowId xmlns:a16="http://schemas.microsoft.com/office/drawing/2014/main" val="3056591361"/>
                  </a:ext>
                </a:extLst>
              </a:tr>
            </a:tbl>
          </a:graphicData>
        </a:graphic>
      </p:graphicFrame>
      <p:sp>
        <p:nvSpPr>
          <p:cNvPr id="4" name="Text Placeholder 3">
            <a:extLst>
              <a:ext uri="{FF2B5EF4-FFF2-40B4-BE49-F238E27FC236}">
                <a16:creationId xmlns:a16="http://schemas.microsoft.com/office/drawing/2014/main" id="{37A6FC79-5FB9-431E-924F-8F8835775DD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52377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0F82-6440-43AE-AF75-6B2A9CE67FA0}"/>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3CCA423F-5B54-4552-9C40-09D04CF0C258}"/>
              </a:ext>
            </a:extLst>
          </p:cNvPr>
          <p:cNvGraphicFramePr>
            <a:graphicFrameLocks noGrp="1"/>
          </p:cNvGraphicFramePr>
          <p:nvPr>
            <p:ph type="tbl" sz="quarter" idx="13"/>
            <p:extLst>
              <p:ext uri="{D42A27DB-BD31-4B8C-83A1-F6EECF244321}">
                <p14:modId xmlns:p14="http://schemas.microsoft.com/office/powerpoint/2010/main" val="4258106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10199950"/>
                    </a:ext>
                  </a:extLst>
                </a:gridCol>
                <a:gridCol w="2468880">
                  <a:extLst>
                    <a:ext uri="{9D8B030D-6E8A-4147-A177-3AD203B41FA5}">
                      <a16:colId xmlns:a16="http://schemas.microsoft.com/office/drawing/2014/main" val="2936480872"/>
                    </a:ext>
                  </a:extLst>
                </a:gridCol>
                <a:gridCol w="2468880">
                  <a:extLst>
                    <a:ext uri="{9D8B030D-6E8A-4147-A177-3AD203B41FA5}">
                      <a16:colId xmlns:a16="http://schemas.microsoft.com/office/drawing/2014/main" val="1511561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3083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extLst>
                  <a:ext uri="{0D108BD9-81ED-4DB2-BD59-A6C34878D82A}">
                    <a16:rowId xmlns:a16="http://schemas.microsoft.com/office/drawing/2014/main" val="232852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63073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02080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731034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701123534"/>
                  </a:ext>
                </a:extLst>
              </a:tr>
            </a:tbl>
          </a:graphicData>
        </a:graphic>
      </p:graphicFrame>
      <p:sp>
        <p:nvSpPr>
          <p:cNvPr id="4" name="Text Placeholder 3">
            <a:extLst>
              <a:ext uri="{FF2B5EF4-FFF2-40B4-BE49-F238E27FC236}">
                <a16:creationId xmlns:a16="http://schemas.microsoft.com/office/drawing/2014/main" id="{73661E74-0149-430E-93F6-C7DCEBB8644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0469279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C1ECE-2BCF-4ACF-A4D0-4DB9CA9795DD}"/>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E960530C-2B75-47F2-83BA-7BB82C9C2254}"/>
              </a:ext>
            </a:extLst>
          </p:cNvPr>
          <p:cNvGraphicFramePr>
            <a:graphicFrameLocks noGrp="1"/>
          </p:cNvGraphicFramePr>
          <p:nvPr>
            <p:ph type="tbl" sz="quarter" idx="13"/>
            <p:extLst>
              <p:ext uri="{D42A27DB-BD31-4B8C-83A1-F6EECF244321}">
                <p14:modId xmlns:p14="http://schemas.microsoft.com/office/powerpoint/2010/main" val="1943591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42950571"/>
                    </a:ext>
                  </a:extLst>
                </a:gridCol>
                <a:gridCol w="2468880">
                  <a:extLst>
                    <a:ext uri="{9D8B030D-6E8A-4147-A177-3AD203B41FA5}">
                      <a16:colId xmlns:a16="http://schemas.microsoft.com/office/drawing/2014/main" val="329637672"/>
                    </a:ext>
                  </a:extLst>
                </a:gridCol>
                <a:gridCol w="2468880">
                  <a:extLst>
                    <a:ext uri="{9D8B030D-6E8A-4147-A177-3AD203B41FA5}">
                      <a16:colId xmlns:a16="http://schemas.microsoft.com/office/drawing/2014/main" val="4277598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9909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10383</a:t>
                      </a:r>
                    </a:p>
                  </a:txBody>
                  <a:tcPr/>
                </a:tc>
                <a:extLst>
                  <a:ext uri="{0D108BD9-81ED-4DB2-BD59-A6C34878D82A}">
                    <a16:rowId xmlns:a16="http://schemas.microsoft.com/office/drawing/2014/main" val="168724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7003</a:t>
                      </a:r>
                    </a:p>
                  </a:txBody>
                  <a:tcPr/>
                </a:tc>
                <a:extLst>
                  <a:ext uri="{0D108BD9-81ED-4DB2-BD59-A6C34878D82A}">
                    <a16:rowId xmlns:a16="http://schemas.microsoft.com/office/drawing/2014/main" val="152852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6719</a:t>
                      </a:r>
                    </a:p>
                  </a:txBody>
                  <a:tcPr/>
                </a:tc>
                <a:extLst>
                  <a:ext uri="{0D108BD9-81ED-4DB2-BD59-A6C34878D82A}">
                    <a16:rowId xmlns:a16="http://schemas.microsoft.com/office/drawing/2014/main" val="327799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extLst>
                  <a:ext uri="{0D108BD9-81ED-4DB2-BD59-A6C34878D82A}">
                    <a16:rowId xmlns:a16="http://schemas.microsoft.com/office/drawing/2014/main" val="41447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5856</a:t>
                      </a:r>
                    </a:p>
                  </a:txBody>
                  <a:tcPr/>
                </a:tc>
                <a:extLst>
                  <a:ext uri="{0D108BD9-81ED-4DB2-BD59-A6C34878D82A}">
                    <a16:rowId xmlns:a16="http://schemas.microsoft.com/office/drawing/2014/main" val="72044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extLst>
                  <a:ext uri="{0D108BD9-81ED-4DB2-BD59-A6C34878D82A}">
                    <a16:rowId xmlns:a16="http://schemas.microsoft.com/office/drawing/2014/main" val="301316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extLst>
                  <a:ext uri="{0D108BD9-81ED-4DB2-BD59-A6C34878D82A}">
                    <a16:rowId xmlns:a16="http://schemas.microsoft.com/office/drawing/2014/main" val="1796026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extLst>
                  <a:ext uri="{0D108BD9-81ED-4DB2-BD59-A6C34878D82A}">
                    <a16:rowId xmlns:a16="http://schemas.microsoft.com/office/drawing/2014/main" val="285416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extLst>
                  <a:ext uri="{0D108BD9-81ED-4DB2-BD59-A6C34878D82A}">
                    <a16:rowId xmlns:a16="http://schemas.microsoft.com/office/drawing/2014/main" val="402625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extLst>
                  <a:ext uri="{0D108BD9-81ED-4DB2-BD59-A6C34878D82A}">
                    <a16:rowId xmlns:a16="http://schemas.microsoft.com/office/drawing/2014/main" val="3618873570"/>
                  </a:ext>
                </a:extLst>
              </a:tr>
            </a:tbl>
          </a:graphicData>
        </a:graphic>
      </p:graphicFrame>
      <p:sp>
        <p:nvSpPr>
          <p:cNvPr id="4" name="Text Placeholder 3">
            <a:extLst>
              <a:ext uri="{FF2B5EF4-FFF2-40B4-BE49-F238E27FC236}">
                <a16:creationId xmlns:a16="http://schemas.microsoft.com/office/drawing/2014/main" id="{AAFCD3A2-D560-419B-AA74-DCC43784E61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3854623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85CF8-7543-43DF-ACFE-AF8A1D268424}"/>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AC06A1AB-4D27-490F-BC87-CDD88778BB68}"/>
              </a:ext>
            </a:extLst>
          </p:cNvPr>
          <p:cNvGraphicFramePr>
            <a:graphicFrameLocks noGrp="1"/>
          </p:cNvGraphicFramePr>
          <p:nvPr>
            <p:ph type="tbl" sz="quarter" idx="13"/>
            <p:extLst>
              <p:ext uri="{D42A27DB-BD31-4B8C-83A1-F6EECF244321}">
                <p14:modId xmlns:p14="http://schemas.microsoft.com/office/powerpoint/2010/main" val="320107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30138293"/>
                    </a:ext>
                  </a:extLst>
                </a:gridCol>
                <a:gridCol w="2468880">
                  <a:extLst>
                    <a:ext uri="{9D8B030D-6E8A-4147-A177-3AD203B41FA5}">
                      <a16:colId xmlns:a16="http://schemas.microsoft.com/office/drawing/2014/main" val="984639255"/>
                    </a:ext>
                  </a:extLst>
                </a:gridCol>
                <a:gridCol w="2468880">
                  <a:extLst>
                    <a:ext uri="{9D8B030D-6E8A-4147-A177-3AD203B41FA5}">
                      <a16:colId xmlns:a16="http://schemas.microsoft.com/office/drawing/2014/main" val="979000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26244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extLst>
                  <a:ext uri="{0D108BD9-81ED-4DB2-BD59-A6C34878D82A}">
                    <a16:rowId xmlns:a16="http://schemas.microsoft.com/office/drawing/2014/main" val="348967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extLst>
                  <a:ext uri="{0D108BD9-81ED-4DB2-BD59-A6C34878D82A}">
                    <a16:rowId xmlns:a16="http://schemas.microsoft.com/office/drawing/2014/main" val="31662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5241</a:t>
                      </a:r>
                    </a:p>
                  </a:txBody>
                  <a:tcPr/>
                </a:tc>
                <a:extLst>
                  <a:ext uri="{0D108BD9-81ED-4DB2-BD59-A6C34878D82A}">
                    <a16:rowId xmlns:a16="http://schemas.microsoft.com/office/drawing/2014/main" val="418434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5758</a:t>
                      </a:r>
                    </a:p>
                  </a:txBody>
                  <a:tcPr/>
                </a:tc>
                <a:extLst>
                  <a:ext uri="{0D108BD9-81ED-4DB2-BD59-A6C34878D82A}">
                    <a16:rowId xmlns:a16="http://schemas.microsoft.com/office/drawing/2014/main" val="40024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5674</a:t>
                      </a:r>
                    </a:p>
                  </a:txBody>
                  <a:tcPr/>
                </a:tc>
                <a:extLst>
                  <a:ext uri="{0D108BD9-81ED-4DB2-BD59-A6C34878D82A}">
                    <a16:rowId xmlns:a16="http://schemas.microsoft.com/office/drawing/2014/main" val="154090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5122</a:t>
                      </a:r>
                    </a:p>
                  </a:txBody>
                  <a:tcPr/>
                </a:tc>
                <a:extLst>
                  <a:ext uri="{0D108BD9-81ED-4DB2-BD59-A6C34878D82A}">
                    <a16:rowId xmlns:a16="http://schemas.microsoft.com/office/drawing/2014/main" val="25248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extLst>
                  <a:ext uri="{0D108BD9-81ED-4DB2-BD59-A6C34878D82A}">
                    <a16:rowId xmlns:a16="http://schemas.microsoft.com/office/drawing/2014/main" val="226346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8665</a:t>
                      </a:r>
                    </a:p>
                  </a:txBody>
                  <a:tcPr/>
                </a:tc>
                <a:extLst>
                  <a:ext uri="{0D108BD9-81ED-4DB2-BD59-A6C34878D82A}">
                    <a16:rowId xmlns:a16="http://schemas.microsoft.com/office/drawing/2014/main" val="359270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extLst>
                  <a:ext uri="{0D108BD9-81ED-4DB2-BD59-A6C34878D82A}">
                    <a16:rowId xmlns:a16="http://schemas.microsoft.com/office/drawing/2014/main" val="7710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extLst>
                  <a:ext uri="{0D108BD9-81ED-4DB2-BD59-A6C34878D82A}">
                    <a16:rowId xmlns:a16="http://schemas.microsoft.com/office/drawing/2014/main" val="308881894"/>
                  </a:ext>
                </a:extLst>
              </a:tr>
            </a:tbl>
          </a:graphicData>
        </a:graphic>
      </p:graphicFrame>
      <p:sp>
        <p:nvSpPr>
          <p:cNvPr id="4" name="Text Placeholder 3">
            <a:extLst>
              <a:ext uri="{FF2B5EF4-FFF2-40B4-BE49-F238E27FC236}">
                <a16:creationId xmlns:a16="http://schemas.microsoft.com/office/drawing/2014/main" id="{E6EF8ABF-CEEF-4594-AB42-631724BCBDB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1042483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BFA54-2820-44A2-B31A-4875200F64A9}"/>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3CF8E63B-CC53-4EA6-8DB8-61478B765ADD}"/>
              </a:ext>
            </a:extLst>
          </p:cNvPr>
          <p:cNvGraphicFramePr>
            <a:graphicFrameLocks noGrp="1"/>
          </p:cNvGraphicFramePr>
          <p:nvPr>
            <p:ph type="tbl" sz="quarter" idx="13"/>
            <p:extLst>
              <p:ext uri="{D42A27DB-BD31-4B8C-83A1-F6EECF244321}">
                <p14:modId xmlns:p14="http://schemas.microsoft.com/office/powerpoint/2010/main" val="41645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1139917"/>
                    </a:ext>
                  </a:extLst>
                </a:gridCol>
                <a:gridCol w="2468880">
                  <a:extLst>
                    <a:ext uri="{9D8B030D-6E8A-4147-A177-3AD203B41FA5}">
                      <a16:colId xmlns:a16="http://schemas.microsoft.com/office/drawing/2014/main" val="3870592463"/>
                    </a:ext>
                  </a:extLst>
                </a:gridCol>
                <a:gridCol w="2468880">
                  <a:extLst>
                    <a:ext uri="{9D8B030D-6E8A-4147-A177-3AD203B41FA5}">
                      <a16:colId xmlns:a16="http://schemas.microsoft.com/office/drawing/2014/main" val="1197464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1162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extLst>
                  <a:ext uri="{0D108BD9-81ED-4DB2-BD59-A6C34878D82A}">
                    <a16:rowId xmlns:a16="http://schemas.microsoft.com/office/drawing/2014/main" val="426298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402834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71822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51619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719892584"/>
                  </a:ext>
                </a:extLst>
              </a:tr>
            </a:tbl>
          </a:graphicData>
        </a:graphic>
      </p:graphicFrame>
      <p:sp>
        <p:nvSpPr>
          <p:cNvPr id="4" name="Text Placeholder 3">
            <a:extLst>
              <a:ext uri="{FF2B5EF4-FFF2-40B4-BE49-F238E27FC236}">
                <a16:creationId xmlns:a16="http://schemas.microsoft.com/office/drawing/2014/main" id="{470F5D54-A22A-41D9-A50E-2441120933F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4369853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2015</Words>
  <Application>Microsoft Office PowerPoint</Application>
  <PresentationFormat>On-screen Show (4:3)</PresentationFormat>
  <Paragraphs>844</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8</vt:lpstr>
      <vt:lpstr>Eigene Beiträge (Postings) + Reactions - 2 of 8</vt:lpstr>
      <vt:lpstr>Eigene Beiträge (Postings) + Reactions - 3 of 8</vt:lpstr>
      <vt:lpstr>Eigene Beiträge (Postings) + Reactions - 4 of 8</vt:lpstr>
      <vt:lpstr>Eigene Beiträge (Postings) + Reactions - 5 of 8</vt:lpstr>
      <vt:lpstr>Eigene Beiträge (Postings) + Reactions - 6 of 8</vt:lpstr>
      <vt:lpstr>Eigene Beiträge (Postings) + Reactions - 7 of 8</vt:lpstr>
      <vt:lpstr>Eigene Beiträge (Postings) + Reactions - 8 of 8</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2017-07-03T10:54:49Z</dcterms:created>
  <dcterms:modified xsi:type="dcterms:W3CDTF">2017-07-03T10:56:11Z</dcterms:modified>
</cp:coreProperties>
</file>