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7" r:id="rId30"/>
    <p:sldId id="288" r:id="rId31"/>
    <p:sldId id="289" r:id="rId32"/>
    <p:sldId id="291" r:id="rId33"/>
    <p:sldId id="292" r:id="rId34"/>
    <p:sldId id="293" r:id="rId3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804</c:v>
                </c:pt>
                <c:pt idx="1">
                  <c:v>805</c:v>
                </c:pt>
                <c:pt idx="2">
                  <c:v>816</c:v>
                </c:pt>
                <c:pt idx="3">
                  <c:v>823</c:v>
                </c:pt>
                <c:pt idx="4">
                  <c:v>830</c:v>
                </c:pt>
                <c:pt idx="5">
                  <c:v>838</c:v>
                </c:pt>
                <c:pt idx="6">
                  <c:v>843</c:v>
                </c:pt>
                <c:pt idx="7">
                  <c:v>848</c:v>
                </c:pt>
                <c:pt idx="8">
                  <c:v>850</c:v>
                </c:pt>
                <c:pt idx="9">
                  <c:v>854</c:v>
                </c:pt>
                <c:pt idx="10">
                  <c:v>857</c:v>
                </c:pt>
                <c:pt idx="11">
                  <c:v>863</c:v>
                </c:pt>
                <c:pt idx="12">
                  <c:v>864</c:v>
                </c:pt>
                <c:pt idx="13">
                  <c:v>867</c:v>
                </c:pt>
                <c:pt idx="14">
                  <c:v>867</c:v>
                </c:pt>
                <c:pt idx="15">
                  <c:v>869</c:v>
                </c:pt>
                <c:pt idx="16">
                  <c:v>868</c:v>
                </c:pt>
                <c:pt idx="17">
                  <c:v>868</c:v>
                </c:pt>
                <c:pt idx="18">
                  <c:v>868</c:v>
                </c:pt>
                <c:pt idx="19">
                  <c:v>868</c:v>
                </c:pt>
                <c:pt idx="20">
                  <c:v>880</c:v>
                </c:pt>
                <c:pt idx="21">
                  <c:v>882</c:v>
                </c:pt>
                <c:pt idx="22">
                  <c:v>882</c:v>
                </c:pt>
                <c:pt idx="23">
                  <c:v>882</c:v>
                </c:pt>
                <c:pt idx="24">
                  <c:v>882</c:v>
                </c:pt>
                <c:pt idx="25">
                  <c:v>882</c:v>
                </c:pt>
                <c:pt idx="26">
                  <c:v>882</c:v>
                </c:pt>
                <c:pt idx="27">
                  <c:v>883</c:v>
                </c:pt>
                <c:pt idx="28">
                  <c:v>883</c:v>
                </c:pt>
                <c:pt idx="29">
                  <c:v>883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42-48AD-A926-642FFD8A5B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572080"/>
        <c:axId val="236569128"/>
      </c:lineChart>
      <c:dateAx>
        <c:axId val="236572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569128"/>
        <c:crosses val="autoZero"/>
        <c:auto val="1"/>
        <c:lblOffset val="100"/>
        <c:baseTimeUnit val="days"/>
      </c:dateAx>
      <c:valAx>
        <c:axId val="236569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572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6</c:v>
                </c:pt>
                <c:pt idx="3">
                  <c:v>9</c:v>
                </c:pt>
                <c:pt idx="4">
                  <c:v>7</c:v>
                </c:pt>
                <c:pt idx="5">
                  <c:v>7</c:v>
                </c:pt>
                <c:pt idx="6">
                  <c:v>8</c:v>
                </c:pt>
                <c:pt idx="7">
                  <c:v>3</c:v>
                </c:pt>
                <c:pt idx="8">
                  <c:v>4</c:v>
                </c:pt>
                <c:pt idx="9">
                  <c:v>2</c:v>
                </c:pt>
                <c:pt idx="10">
                  <c:v>4</c:v>
                </c:pt>
                <c:pt idx="11">
                  <c:v>4</c:v>
                </c:pt>
                <c:pt idx="12">
                  <c:v>4</c:v>
                </c:pt>
                <c:pt idx="13">
                  <c:v>4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-1</c:v>
                </c:pt>
                <c:pt idx="18">
                  <c:v>0</c:v>
                </c:pt>
                <c:pt idx="19">
                  <c:v>0</c:v>
                </c:pt>
                <c:pt idx="20">
                  <c:v>7</c:v>
                </c:pt>
                <c:pt idx="21">
                  <c:v>5</c:v>
                </c:pt>
                <c:pt idx="22">
                  <c:v>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82-423E-891B-89DB5748BE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255248"/>
        <c:axId val="287257544"/>
      </c:lineChart>
      <c:dateAx>
        <c:axId val="287255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57544"/>
        <c:crosses val="autoZero"/>
        <c:auto val="1"/>
        <c:lblOffset val="100"/>
        <c:baseTimeUnit val="days"/>
      </c:dateAx>
      <c:valAx>
        <c:axId val="287257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55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93-4851-B784-E41230D53D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253936"/>
        <c:axId val="287254264"/>
      </c:lineChart>
      <c:dateAx>
        <c:axId val="287253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54264"/>
        <c:crosses val="autoZero"/>
        <c:auto val="1"/>
        <c:lblOffset val="100"/>
        <c:baseTimeUnit val="days"/>
      </c:dateAx>
      <c:valAx>
        <c:axId val="287254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53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61-4947-A69E-DE27EA7482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7983992"/>
        <c:axId val="327984320"/>
      </c:barChart>
      <c:catAx>
        <c:axId val="327983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984320"/>
        <c:crosses val="autoZero"/>
        <c:auto val="1"/>
        <c:lblAlgn val="ctr"/>
        <c:lblOffset val="100"/>
        <c:noMultiLvlLbl val="0"/>
      </c:catAx>
      <c:valAx>
        <c:axId val="327984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983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0.49751243781095</c:v>
                </c:pt>
                <c:pt idx="2">
                  <c:v>6.0643564356436004</c:v>
                </c:pt>
                <c:pt idx="3">
                  <c:v>0</c:v>
                </c:pt>
                <c:pt idx="4">
                  <c:v>0</c:v>
                </c:pt>
                <c:pt idx="5">
                  <c:v>1.3253012048193</c:v>
                </c:pt>
                <c:pt idx="6">
                  <c:v>0</c:v>
                </c:pt>
                <c:pt idx="7">
                  <c:v>2.2538552787663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0.79365079365079005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0A-4DA6-A510-C1B47374E5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003672"/>
        <c:axId val="328009576"/>
      </c:lineChart>
      <c:dateAx>
        <c:axId val="328003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009576"/>
        <c:crosses val="autoZero"/>
        <c:auto val="1"/>
        <c:lblOffset val="100"/>
        <c:baseTimeUnit val="days"/>
      </c:dateAx>
      <c:valAx>
        <c:axId val="328009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003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 Doczekal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0B-4291-B270-58DE0B4CAB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8009904"/>
        <c:axId val="328001048"/>
      </c:barChart>
      <c:catAx>
        <c:axId val="328009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001048"/>
        <c:crosses val="autoZero"/>
        <c:auto val="1"/>
        <c:lblAlgn val="ctr"/>
        <c:lblOffset val="100"/>
        <c:noMultiLvlLbl val="0"/>
      </c:catAx>
      <c:valAx>
        <c:axId val="328001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009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2.8236429766859001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EB-4E8A-93A5-31CA8BD296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4718296"/>
        <c:axId val="334719936"/>
      </c:barChart>
      <c:catAx>
        <c:axId val="334718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719936"/>
        <c:crosses val="autoZero"/>
        <c:auto val="1"/>
        <c:lblAlgn val="ctr"/>
        <c:lblOffset val="100"/>
        <c:noMultiLvlLbl val="0"/>
      </c:catAx>
      <c:valAx>
        <c:axId val="334719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718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40-4798-AC37-9289BF90EB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4720920"/>
        <c:axId val="334719280"/>
      </c:barChart>
      <c:catAx>
        <c:axId val="334720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719280"/>
        <c:crosses val="autoZero"/>
        <c:auto val="1"/>
        <c:lblAlgn val="ctr"/>
        <c:lblOffset val="100"/>
        <c:noMultiLvlLbl val="0"/>
      </c:catAx>
      <c:valAx>
        <c:axId val="334719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720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154</c:v>
                </c:pt>
                <c:pt idx="1">
                  <c:v>154</c:v>
                </c:pt>
                <c:pt idx="2">
                  <c:v>155</c:v>
                </c:pt>
                <c:pt idx="3">
                  <c:v>155</c:v>
                </c:pt>
                <c:pt idx="4">
                  <c:v>155</c:v>
                </c:pt>
                <c:pt idx="5">
                  <c:v>156</c:v>
                </c:pt>
                <c:pt idx="6">
                  <c:v>156</c:v>
                </c:pt>
                <c:pt idx="7">
                  <c:v>158</c:v>
                </c:pt>
                <c:pt idx="8">
                  <c:v>158</c:v>
                </c:pt>
                <c:pt idx="9">
                  <c:v>160</c:v>
                </c:pt>
                <c:pt idx="10">
                  <c:v>160</c:v>
                </c:pt>
                <c:pt idx="11">
                  <c:v>160</c:v>
                </c:pt>
                <c:pt idx="12">
                  <c:v>160</c:v>
                </c:pt>
                <c:pt idx="13">
                  <c:v>160</c:v>
                </c:pt>
                <c:pt idx="14">
                  <c:v>160</c:v>
                </c:pt>
                <c:pt idx="15">
                  <c:v>160</c:v>
                </c:pt>
                <c:pt idx="16">
                  <c:v>160</c:v>
                </c:pt>
                <c:pt idx="17">
                  <c:v>160</c:v>
                </c:pt>
                <c:pt idx="18">
                  <c:v>160</c:v>
                </c:pt>
                <c:pt idx="19">
                  <c:v>160</c:v>
                </c:pt>
                <c:pt idx="20">
                  <c:v>160</c:v>
                </c:pt>
                <c:pt idx="21">
                  <c:v>160</c:v>
                </c:pt>
                <c:pt idx="22">
                  <c:v>160</c:v>
                </c:pt>
                <c:pt idx="23">
                  <c:v>160</c:v>
                </c:pt>
                <c:pt idx="24">
                  <c:v>160</c:v>
                </c:pt>
                <c:pt idx="25">
                  <c:v>160</c:v>
                </c:pt>
                <c:pt idx="26">
                  <c:v>160</c:v>
                </c:pt>
                <c:pt idx="27">
                  <c:v>160</c:v>
                </c:pt>
                <c:pt idx="28">
                  <c:v>160</c:v>
                </c:pt>
                <c:pt idx="29">
                  <c:v>160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61-4C5B-85D5-FE130CDBB7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728464"/>
        <c:axId val="334730104"/>
      </c:lineChart>
      <c:dateAx>
        <c:axId val="334728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730104"/>
        <c:crosses val="autoZero"/>
        <c:auto val="1"/>
        <c:lblOffset val="100"/>
        <c:baseTimeUnit val="days"/>
      </c:dateAx>
      <c:valAx>
        <c:axId val="334730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728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A750-49D6-A34B-A7D4CC1F15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A750-49D6-A34B-A7D4CC1F15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7999408"/>
        <c:axId val="327999080"/>
      </c:barChart>
      <c:catAx>
        <c:axId val="327999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999080"/>
        <c:crosses val="autoZero"/>
        <c:auto val="1"/>
        <c:lblAlgn val="ctr"/>
        <c:lblOffset val="100"/>
        <c:noMultiLvlLbl val="0"/>
      </c:catAx>
      <c:valAx>
        <c:axId val="327999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999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3804</c:v>
                </c:pt>
                <c:pt idx="1">
                  <c:v>3750</c:v>
                </c:pt>
                <c:pt idx="2">
                  <c:v>17154</c:v>
                </c:pt>
                <c:pt idx="3">
                  <c:v>12033</c:v>
                </c:pt>
                <c:pt idx="4">
                  <c:v>10463</c:v>
                </c:pt>
                <c:pt idx="5">
                  <c:v>12411</c:v>
                </c:pt>
                <c:pt idx="6">
                  <c:v>10088</c:v>
                </c:pt>
                <c:pt idx="7">
                  <c:v>10608</c:v>
                </c:pt>
                <c:pt idx="8">
                  <c:v>7839</c:v>
                </c:pt>
                <c:pt idx="9">
                  <c:v>8567</c:v>
                </c:pt>
                <c:pt idx="10">
                  <c:v>6750</c:v>
                </c:pt>
                <c:pt idx="11">
                  <c:v>7190</c:v>
                </c:pt>
                <c:pt idx="12">
                  <c:v>5772</c:v>
                </c:pt>
                <c:pt idx="13">
                  <c:v>2942</c:v>
                </c:pt>
                <c:pt idx="14">
                  <c:v>29</c:v>
                </c:pt>
                <c:pt idx="15">
                  <c:v>51</c:v>
                </c:pt>
                <c:pt idx="16">
                  <c:v>19</c:v>
                </c:pt>
                <c:pt idx="17">
                  <c:v>6</c:v>
                </c:pt>
                <c:pt idx="18">
                  <c:v>8</c:v>
                </c:pt>
                <c:pt idx="19">
                  <c:v>2</c:v>
                </c:pt>
                <c:pt idx="20">
                  <c:v>222</c:v>
                </c:pt>
                <c:pt idx="21">
                  <c:v>167</c:v>
                </c:pt>
                <c:pt idx="22">
                  <c:v>38</c:v>
                </c:pt>
                <c:pt idx="23">
                  <c:v>34</c:v>
                </c:pt>
                <c:pt idx="24">
                  <c:v>10</c:v>
                </c:pt>
                <c:pt idx="25">
                  <c:v>1</c:v>
                </c:pt>
                <c:pt idx="26">
                  <c:v>83</c:v>
                </c:pt>
                <c:pt idx="27">
                  <c:v>512</c:v>
                </c:pt>
                <c:pt idx="28">
                  <c:v>164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8D-4033-BCEA-2B18D831B7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662576"/>
        <c:axId val="321661592"/>
      </c:lineChart>
      <c:dateAx>
        <c:axId val="321662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661592"/>
        <c:crosses val="autoZero"/>
        <c:auto val="1"/>
        <c:lblOffset val="100"/>
        <c:baseTimeUnit val="days"/>
      </c:dateAx>
      <c:valAx>
        <c:axId val="321661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662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2988</c:v>
                </c:pt>
                <c:pt idx="1">
                  <c:v>2591</c:v>
                </c:pt>
                <c:pt idx="2">
                  <c:v>9584</c:v>
                </c:pt>
                <c:pt idx="3">
                  <c:v>9090</c:v>
                </c:pt>
                <c:pt idx="4">
                  <c:v>8337</c:v>
                </c:pt>
                <c:pt idx="5">
                  <c:v>7833</c:v>
                </c:pt>
                <c:pt idx="6">
                  <c:v>7438</c:v>
                </c:pt>
                <c:pt idx="7">
                  <c:v>6322</c:v>
                </c:pt>
                <c:pt idx="8">
                  <c:v>5878</c:v>
                </c:pt>
                <c:pt idx="9">
                  <c:v>5963</c:v>
                </c:pt>
                <c:pt idx="10">
                  <c:v>5914</c:v>
                </c:pt>
                <c:pt idx="11">
                  <c:v>6292</c:v>
                </c:pt>
                <c:pt idx="12">
                  <c:v>5208</c:v>
                </c:pt>
                <c:pt idx="13">
                  <c:v>2670</c:v>
                </c:pt>
                <c:pt idx="14">
                  <c:v>19</c:v>
                </c:pt>
                <c:pt idx="15">
                  <c:v>36</c:v>
                </c:pt>
                <c:pt idx="16">
                  <c:v>14</c:v>
                </c:pt>
                <c:pt idx="17">
                  <c:v>4</c:v>
                </c:pt>
                <c:pt idx="18">
                  <c:v>7</c:v>
                </c:pt>
                <c:pt idx="19">
                  <c:v>2</c:v>
                </c:pt>
                <c:pt idx="20">
                  <c:v>134</c:v>
                </c:pt>
                <c:pt idx="21">
                  <c:v>90</c:v>
                </c:pt>
                <c:pt idx="22">
                  <c:v>29</c:v>
                </c:pt>
                <c:pt idx="23">
                  <c:v>23</c:v>
                </c:pt>
                <c:pt idx="24">
                  <c:v>9</c:v>
                </c:pt>
                <c:pt idx="25">
                  <c:v>1</c:v>
                </c:pt>
                <c:pt idx="26">
                  <c:v>25</c:v>
                </c:pt>
                <c:pt idx="27">
                  <c:v>335</c:v>
                </c:pt>
                <c:pt idx="28">
                  <c:v>115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E6-40C5-B119-D3611584B1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664872"/>
        <c:axId val="321651752"/>
      </c:lineChart>
      <c:dateAx>
        <c:axId val="321664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651752"/>
        <c:crosses val="autoZero"/>
        <c:auto val="1"/>
        <c:lblOffset val="100"/>
        <c:baseTimeUnit val="days"/>
      </c:dateAx>
      <c:valAx>
        <c:axId val="321651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664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20</c:v>
                </c:pt>
                <c:pt idx="1">
                  <c:v>46</c:v>
                </c:pt>
                <c:pt idx="2">
                  <c:v>363</c:v>
                </c:pt>
                <c:pt idx="3">
                  <c:v>177</c:v>
                </c:pt>
                <c:pt idx="4">
                  <c:v>126</c:v>
                </c:pt>
                <c:pt idx="5">
                  <c:v>150</c:v>
                </c:pt>
                <c:pt idx="6">
                  <c:v>90</c:v>
                </c:pt>
                <c:pt idx="7">
                  <c:v>133</c:v>
                </c:pt>
                <c:pt idx="8">
                  <c:v>71</c:v>
                </c:pt>
                <c:pt idx="9">
                  <c:v>155</c:v>
                </c:pt>
                <c:pt idx="10">
                  <c:v>65</c:v>
                </c:pt>
                <c:pt idx="11">
                  <c:v>81</c:v>
                </c:pt>
                <c:pt idx="12">
                  <c:v>44</c:v>
                </c:pt>
                <c:pt idx="13">
                  <c:v>28</c:v>
                </c:pt>
                <c:pt idx="14">
                  <c:v>3</c:v>
                </c:pt>
                <c:pt idx="15">
                  <c:v>2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14</c:v>
                </c:pt>
                <c:pt idx="21">
                  <c:v>3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13</c:v>
                </c:pt>
                <c:pt idx="28">
                  <c:v>7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A5-4992-A26E-A4F0A91A23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656016"/>
        <c:axId val="321651096"/>
      </c:lineChart>
      <c:dateAx>
        <c:axId val="321656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651096"/>
        <c:crosses val="autoZero"/>
        <c:auto val="1"/>
        <c:lblOffset val="100"/>
        <c:baseTimeUnit val="days"/>
      </c:dateAx>
      <c:valAx>
        <c:axId val="321651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656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6</c:v>
                </c:pt>
                <c:pt idx="2">
                  <c:v>19</c:v>
                </c:pt>
                <c:pt idx="3">
                  <c:v>18</c:v>
                </c:pt>
                <c:pt idx="4">
                  <c:v>9</c:v>
                </c:pt>
                <c:pt idx="5">
                  <c:v>18</c:v>
                </c:pt>
                <c:pt idx="6">
                  <c:v>16</c:v>
                </c:pt>
                <c:pt idx="7">
                  <c:v>17</c:v>
                </c:pt>
                <c:pt idx="8">
                  <c:v>11</c:v>
                </c:pt>
                <c:pt idx="9">
                  <c:v>16</c:v>
                </c:pt>
                <c:pt idx="10">
                  <c:v>4</c:v>
                </c:pt>
                <c:pt idx="11">
                  <c:v>15</c:v>
                </c:pt>
                <c:pt idx="12">
                  <c:v>9</c:v>
                </c:pt>
                <c:pt idx="13">
                  <c:v>1</c:v>
                </c:pt>
                <c:pt idx="14">
                  <c:v>2</c:v>
                </c:pt>
                <c:pt idx="15">
                  <c:v>4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18</c:v>
                </c:pt>
                <c:pt idx="21">
                  <c:v>7</c:v>
                </c:pt>
                <c:pt idx="22">
                  <c:v>2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3</c:v>
                </c:pt>
                <c:pt idx="27">
                  <c:v>6</c:v>
                </c:pt>
                <c:pt idx="28">
                  <c:v>8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41-40A2-8940-00FCBB1D5E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937464"/>
        <c:axId val="289944680"/>
      </c:lineChart>
      <c:dateAx>
        <c:axId val="289937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44680"/>
        <c:crosses val="autoZero"/>
        <c:auto val="1"/>
        <c:lblOffset val="100"/>
        <c:baseTimeUnit val="days"/>
      </c:dateAx>
      <c:valAx>
        <c:axId val="289944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37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111.82142857143</c:v>
                </c:pt>
                <c:pt idx="1">
                  <c:v>63.392857142856997</c:v>
                </c:pt>
                <c:pt idx="2">
                  <c:v>41.785714285714</c:v>
                </c:pt>
                <c:pt idx="3">
                  <c:v>39.214285714286</c:v>
                </c:pt>
                <c:pt idx="4">
                  <c:v>61.428571428570997</c:v>
                </c:pt>
                <c:pt idx="5">
                  <c:v>123.82142857143</c:v>
                </c:pt>
                <c:pt idx="6">
                  <c:v>239.17857142857</c:v>
                </c:pt>
                <c:pt idx="7">
                  <c:v>293.35714285713999</c:v>
                </c:pt>
                <c:pt idx="8">
                  <c:v>320.60714285713999</c:v>
                </c:pt>
                <c:pt idx="9">
                  <c:v>374.78571428571001</c:v>
                </c:pt>
                <c:pt idx="10">
                  <c:v>322.60714285713999</c:v>
                </c:pt>
                <c:pt idx="11">
                  <c:v>337.53571428571001</c:v>
                </c:pt>
                <c:pt idx="12">
                  <c:v>375.17857142857002</c:v>
                </c:pt>
                <c:pt idx="13">
                  <c:v>357.64285714286001</c:v>
                </c:pt>
                <c:pt idx="14">
                  <c:v>349.78571428571001</c:v>
                </c:pt>
                <c:pt idx="15">
                  <c:v>342.96428571428999</c:v>
                </c:pt>
                <c:pt idx="16">
                  <c:v>351.53571428571001</c:v>
                </c:pt>
                <c:pt idx="17">
                  <c:v>363.64285714286001</c:v>
                </c:pt>
                <c:pt idx="18">
                  <c:v>367.96428571428999</c:v>
                </c:pt>
                <c:pt idx="19">
                  <c:v>390.07142857142998</c:v>
                </c:pt>
                <c:pt idx="20">
                  <c:v>428.89285714286001</c:v>
                </c:pt>
                <c:pt idx="21">
                  <c:v>443.17857142857002</c:v>
                </c:pt>
                <c:pt idx="22">
                  <c:v>369.53571428571001</c:v>
                </c:pt>
                <c:pt idx="23">
                  <c:v>211.21428571429001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A8-464E-BB30-47F2AFD2A8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939432"/>
        <c:axId val="289939760"/>
      </c:lineChart>
      <c:catAx>
        <c:axId val="289939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39760"/>
        <c:crosses val="autoZero"/>
        <c:auto val="1"/>
        <c:lblAlgn val="ctr"/>
        <c:lblOffset val="100"/>
        <c:noMultiLvlLbl val="0"/>
      </c:catAx>
      <c:valAx>
        <c:axId val="289939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39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F66EA-5764-40FC-BF4B-9A89D3D07F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1726CC-2B19-4ECE-9B5D-48EE3F0EBE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1375505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55677-A4F6-433D-B059-D6904BB7B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Wichtigste Werte (KPI's)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E994BC-11C7-4C9D-B005-1401C2BE76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322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684898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558554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944887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890534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181310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85761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507594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875286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068345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99447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915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2.7481%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5928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AB8F64-DD1D-45EA-B0C4-280D8581A3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123540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7AD47-F113-490A-B20C-E879EB9AD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(Übersicht)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0FC18A-8A66-405E-AA1B-2315B85D8A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13454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365830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09558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15991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3235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4506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09914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20306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1764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512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2407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0118DF-1163-4EE6-983A-20ED34F8BE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955182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B0136-055F-4AF6-AC7A-7422C2556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w. User Post RR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DBB25D-7CE5-425C-8043-31AFF88AB6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46527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638900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188139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578321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777415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656927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951688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152025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781639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564096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43952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288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2.7481%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2673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C56666-A90B-4DBF-95D7-0A842AF637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990808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BCDCF-501E-4A9F-B40B-400A2E603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428BFA-BDC2-46B6-963F-CF388BE634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31993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32613D-C445-462C-BC49-9795E6E847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72D93F-E5EE-4085-A9F6-CAB25E969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204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78181-37A2-4FCE-B1C6-39E196A27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Fanwachstum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0F2563-D6F9-4D8B-A862-CF8A440227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23689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7400B0-129C-444C-A33E-EF1D9E7A42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7FAFC5-B1C5-427F-919C-0B265E7B8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992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53513-06C5-46B3-AD8B-A0ECBB61C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Verlorene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152857-0C01-4AE1-82FD-B6A8F54215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82422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9AC04F-1532-4B07-99F2-7258FDB925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10E555-161D-412A-8BA5-DEDB6F62B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627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CFF4D-1C4A-4BB1-BEF7-348CC32DE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8135B6-3027-4AD1-8F30-5CF551C2CC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75065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63986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78609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86732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6817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51384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36114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60611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8080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03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- 2017-06-28 15:21:43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Mehr Infos zu Ausstattung und Modellen: http://www.opel.auto-doczekal.at/opel-fahrzeuge/opel-personenwagen/insignia-grand-sport-my18/index/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445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- 2017-06-08 11:39:07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Verkaufsberater Herr Weinhofer gratuliert Familie Samer zum neuen Suzuki Vitara SE in sphere blue und wünscht eine gute und sichere Fahrt!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2.2485%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2801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619F81-0714-4B08-8725-84BF727F90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449456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699CB-592E-42D6-8F94-ABD4CF47F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8BE8C9-DF87-41FD-84ED-348FB7813D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79603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08429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57713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2009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68299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45429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82402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424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20674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777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- 2017-06-06 14:48:14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➡️➡️ GROSSER SUZUKI JIMNY LAGERABVERKAUF ⬅️⬅️
Bei Kauf eines neuen Suzuki Jimny Deluxe sparen Sie jetzt € 2.500,-- 😮
Den Suzuki Jimny gibt es jetzt bereits statt um € 18.990,-- um sagenhafte € 16.490,--. 👆
Unser Verkaufsteam freut sich auf Ihren Besuch und bietet gerne eine Probefahrt mit dem Allrad-Wunder an!
Aktion gültig solange der Vorrat reicht!
www.auto-doczekal.at
#AutoDoczekal #Suzuki #Jimny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6272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F0013F-A1CC-4F88-BA57-4ABA537E80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40884532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619B0-0D04-4734-BC0A-31DB2E65D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9C40F4-BDAB-46DA-90A6-15781156C4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34837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69125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73503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29484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62278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10832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81099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70219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9278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255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- 2017-06-03 13:30:00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haben ein kleines Fotoshooting mit dem neuen Suzuki Vitara S gemacht...
Da ist den japanischen Ingenieuren ein wahres Meisterstück gelungen! Der Suzuki Vitara S hat einen sehr sparsamen Motor, schnittige Design-Highlights und ist mit neuesten Sicherheits-, Komfort- und Infotainment-Technologien ausgestattet.
Dabei verbraucht er in der Allradvariante 1.4 Boosterjet Allgrip mit 6-Stufen-Automatik nur rund 5,5 Liter Benzin (bei 128g CO2)! 😁🔝🚀🏕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5.5487%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448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- 2017-06-03 10:49:14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Familie Jandrasits freut sich über ihren neuen Opel Mokka X Innovation 1.4 mit 140PS!
Geschäftsführer Markus Doczekal und das Team von Auto Doczekal Güssing wünschen eine sichere und gute Fahrt!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6.5351%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804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- 2017-06-02 09:09:03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Nicht vergessen, den Suzuki Vitara Frühlingsbonus von € 2.000,-- gibt es nur mehr bis 30. Juni 2017.
#AutoDoczekal #Suzuki #Vitara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5021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5AB204-A8DB-4206-8746-5334422784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0405676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7E148-E294-4669-8D15-042D22A1D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ED93EE-D981-4EA1-86B2-182093E2E7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79021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925061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4461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61007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7017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47686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7146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226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7881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509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- 2017-06-28 15:21:43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Mehr Infos zu Ausstattung und Modellen: http://www.opel.auto-doczekal.at/opel-fahrzeuge/opel-personenwagen/insignia-grand-sport-my18/index/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475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- 2017-06-08 11:39:07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Verkaufsberater Herr Weinhofer gratuliert Familie Samer zum neuen Suzuki Vitara SE in sphere blue und wünscht eine gute und sichere Fahrt!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5928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9298CD-D2F6-45A2-BB36-45E4696979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428393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B4782-BD10-4D8F-8602-9C3E0B6FF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284461-CDA6-4675-AAFB-98D8A662C8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73927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551210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66227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2421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796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52666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09409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5941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3184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373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- 2017-06-06 14:48:14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➡️➡️ GROSSER SUZUKI JIMNY LAGERABVERKAUF ⬅️⬅️
Bei Kauf eines neuen Suzuki Jimny Deluxe sparen Sie jetzt € 2.500,-- 😮
Den Suzuki Jimny gibt es jetzt bereits statt um € 18.990,-- um sagenhafte € 16.490,--. 👆
Unser Verkaufsteam freut sich auf Ihren Besuch und bietet gerne eine Probefahrt mit dem Allrad-Wunder an!
Aktion gültig solange der Vorrat reicht!
www.auto-doczekal.at
#AutoDoczekal #Suzuki #Jimny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1453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AD152F-516B-4116-BF6A-54F9083C10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1647112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6A1D1-816C-4BDF-9884-DDF6567CA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BCF630-AA35-4098-9F2F-D59F882858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4957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744808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2602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5956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4903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47096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78604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99844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9083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486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- 2017-06-03 13:30:00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haben ein kleines Fotoshooting mit dem neuen Suzuki Vitara S gemacht...
Da ist den japanischen Ingenieuren ein wahres Meisterstück gelungen! Der Suzuki Vitara S hat einen sehr sparsamen Motor, schnittige Design-Highlights und ist mit neuesten Sicherheits-, Komfort- und Infotainment-Technologien ausgestattet.
Dabei verbraucht er in der Allradvariante 1.4 Boosterjet Allgrip mit 6-Stufen-Automatik nur rund 5,5 Liter Benzin (bei 128g CO2)! 😁🔝🚀🏕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16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- 2017-06-03 10:49:14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Familie Jandrasits freut sich über ihren neuen Opel Mokka X Innovation 1.4 mit 140PS!
Geschäftsführer Markus Doczekal und das Team von Auto Doczekal Güssing wünschen eine sichere und gute Fahrt!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8545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948F8A-120C-422A-87FA-B50CDA386A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2987031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6CA65-D827-48D9-B117-00AF74E88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5E61B5-4814-46A3-AB8C-F2F5ACC59D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45492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383847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16417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37302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1548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74068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38604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6772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4028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216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- 2017-06-02 09:09:03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Nicht vergessen, den Suzuki Vitara Frühlingsbonus von € 2.000,-- gibt es nur mehr bis 30. Juni 2017.
#AutoDoczekal #Suzuki #Vitara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9011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B2B049-E457-4BCF-95A8-9F5D8B5A8C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8555012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0563F-12CA-4D46-995B-162646114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Postings/Wochentag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75A311-6F2B-4DF4-8835-88590E2924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27271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BCE46A-2C82-41B2-9782-9F4C707636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E51D8B-D18C-468E-8C29-FBE222703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5901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F68DA-90C4-41F1-9C2A-71E99A8E1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32A7D1-7F3F-450A-88CC-6A318AB083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40519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88E8C6-BA24-4532-B6D5-CFF5999A07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61FCB3-9E9B-489A-BE2B-FEA22F164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3387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B63B5-92D7-47DE-91D6-02E00F786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Postingtypen (Verteilung)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2B1547-57CB-491F-BA76-2706F24FD2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04050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B11090-91A4-4A71-AA44-EA5A072ED3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F16E9-2BE4-48CF-B7E2-12A2FE5D0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0151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72973-D64F-467F-9701-79F91C2A8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Interaktionsrate/Postingtyp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F5E6E7-DB70-4372-B62D-FB415024EE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51055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4BD360-343B-4489-804F-CDEB4B5DF4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A913BA-FCFB-418F-A82F-5269DACB3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6171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315F5-E051-402A-8E4B-7BA4985CF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E5736B-FF8B-41BB-91EF-BF524F3D2D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02027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85E96E-B9FC-4D8D-883D-43D1B1522D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BFC46D-1147-4670-97BD-C090FF27F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0941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A4013-A335-4085-99F7-A54C112A0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Wichtige Influencer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0437C4-F613-4307-AD16-7F49C6B50D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36357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2380215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02007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60864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5605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84453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489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Monika Hafner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 Doczekal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2602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1580A2-CA91-4C8D-A7C1-34A743B7E5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8837363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F0285-DED7-4841-9989-E45917CC0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Check Ins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3F1D6C-62BE-4066-ADB5-5401F3CA2C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94776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969FDA-DB04-4C0F-98BC-6D38FB53BF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9E121D-5636-4D3C-BF1F-55F80CCA0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4457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E0224-D5E2-4519-9F98-05F1B7B8B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7E0725-E65C-441F-8701-BF3B4C3EDC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56063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ECA1A6-3196-4F62-B6A5-A3CBBF3F49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2085AC-57C8-4682-86D6-E9F6C4515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1704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27192-CAC5-45EB-82E3-624A6B174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73A55A-B08D-4543-8241-E425B32517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01224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9AB11B-36F3-43EE-8846-58A490D31E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4BE320-DBE2-4A65-AE11-C35CBC184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5079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9E6BE-0E94-40F2-9BA5-BD6B62CB0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528642-9521-41C1-A6AB-7ED94E0292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10304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1C8A10-8DA6-42EF-A3D7-DE350978A6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4BD09A-93A3-4179-B7B7-110386DA7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9698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DB6F2-1CB3-4B14-99F7-3F10C17F6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Engagierte User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4F00C8-51A8-4ED6-BC03-C93F1F8BEF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00712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768AD4-64F6-49A0-910B-D9432B13B3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1BD8BF-C3A9-4330-8B96-AC8ACEC6D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8525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61BA3-97B1-4ACF-9BDE-A58FAC9B5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7D5655-AEE3-453C-B94F-E7DC0CA567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35135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EE3CF8-A14E-414B-BC42-191BA3765F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525908-1F1F-4569-BE24-E0A7404BD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1655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1DC32-7517-4B5D-AE36-F43E8CBC7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Direktnachrichten von Usern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7CF5F9-887F-4400-BCD3-51514E5645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35045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7608309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5785023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86109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125990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662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Auto Doczekal</a:t>
                      </a:r>
                      <a:r>
                        <a:rPr lang="en-US" sz="1000"/>
                        <a:t> got a message by </a:t>
                      </a:r>
                      <a:r>
                        <a:rPr lang="en-US" sz="1000" b="1"/>
                        <a:t>Grabner Andreas - 2017-06-21 15:32:26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0329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7AFD92-E6F0-41E7-BA93-25DEF99111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8256778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48DAB-801B-4B28-A64A-BD9612137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Fans Online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0A4FA9-3DC8-4E1B-925F-ECFA8187DA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22891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7F9946-8668-467F-8804-4FCAAB3DE5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6B11D-9EF4-4394-B72E-3DDA4CF84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0858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F13F9-7CA2-4E97-B0B1-2D03BACED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B8A0AA-758D-4FE2-8A72-3DFE145F31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766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055511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3779562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597016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080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603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819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856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963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698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06/06/2017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870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06/07/2017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354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06/08/2017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774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06/09/2017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183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06/10/2017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8878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57184C-1421-4761-BEC7-AA5B17FB2F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5338414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82BE8-1BFC-4427-84EF-1BDF8BD3E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ACA05B-DD1C-41F5-87D0-E6DB95670D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08089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566418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23625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811338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569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06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773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511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56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499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06/16/2017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850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06/17/2017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2010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06/18/2017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821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06/19/2017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375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06/20/2017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4533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95DF84-6BB4-40B2-B9BB-2E6B7691BA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8736284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224A2-9858-424E-9C47-91C0C598B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D8C1DB-5F1F-4FE2-B6A5-9F38F41555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47623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917091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90809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350759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333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159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425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226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114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64416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D9311D-480B-4D44-889D-9D2CF18BBE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6983652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8BA06-0F3D-4AB1-ABE8-BAA16987B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CC3572-72ED-4F34-A801-F39E92A1C4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90208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219018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55209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39265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091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00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653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918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855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675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06/06/2017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402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06/07/2017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600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06/08/2017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402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06/09/2017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323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06/10/2017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440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06F78F-0792-40AD-A90C-2F87ED60A8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41990078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A103E-AEA3-4099-A74B-7BBB37088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1715AB-6417-4975-BC24-42F14FAE36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08106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4102706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602757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297764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972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88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963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328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002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129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06/16/2017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37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06/17/2017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597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06/18/2017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577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06/19/2017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943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06/20/2017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590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FB45CC-E96A-4B1B-85DB-5ABB93476F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5998299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7E73C-5D0B-49DA-98C2-100DBA297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B589E2-9175-4B02-8163-9164098111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06866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2701601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743347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31387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309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794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244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103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404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7156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B54417-F8B2-4179-8C3F-CC94627A79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339522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882</Words>
  <Application>Microsoft Office PowerPoint</Application>
  <PresentationFormat>On-screen Show (4:3)</PresentationFormat>
  <Paragraphs>477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Calibri</vt:lpstr>
      <vt:lpstr>Arial</vt:lpstr>
      <vt:lpstr>quintly_template</vt:lpstr>
      <vt:lpstr>Facebook Page Report</vt:lpstr>
      <vt:lpstr>Wichtigste Werte (KPI's)</vt:lpstr>
      <vt:lpstr>Fans (Übersicht)</vt:lpstr>
      <vt:lpstr>Key Metrics Table w. User Post RR</vt:lpstr>
      <vt:lpstr>Facebook Fans Total</vt:lpstr>
      <vt:lpstr>Fanwachstum</vt:lpstr>
      <vt:lpstr>Verlorene Fans</vt:lpstr>
      <vt:lpstr>Eigene Beiträge (Postings) - 1 of 3</vt:lpstr>
      <vt:lpstr>Eigene Beiträge (Postings) - 2 of 3</vt:lpstr>
      <vt:lpstr>Eigene Beiträge (Postings) - 3 of 3</vt:lpstr>
      <vt:lpstr>Eigene Beiträge (Postings) + Reactions - 1 of 4</vt:lpstr>
      <vt:lpstr>Eigene Beiträge (Postings) + Reactions - 2 of 4</vt:lpstr>
      <vt:lpstr>Eigene Beiträge (Postings) + Reactions - 3 of 4</vt:lpstr>
      <vt:lpstr>Eigene Beiträge (Postings) + Reactions - 4 of 4</vt:lpstr>
      <vt:lpstr>Postings/Wochentag</vt:lpstr>
      <vt:lpstr>Interaktionsrate</vt:lpstr>
      <vt:lpstr>Postingtypen (Verteilung)</vt:lpstr>
      <vt:lpstr>Interaktionsrate/Postingtyp</vt:lpstr>
      <vt:lpstr>Antwortzeit</vt:lpstr>
      <vt:lpstr>Wichtige Influencer</vt:lpstr>
      <vt:lpstr>Facebook Check Ins</vt:lpstr>
      <vt:lpstr>Fan Demographie</vt:lpstr>
      <vt:lpstr>Impressionen</vt:lpstr>
      <vt:lpstr>Reichweite</vt:lpstr>
      <vt:lpstr>Engagierte User</vt:lpstr>
      <vt:lpstr>Page Views</vt:lpstr>
      <vt:lpstr>Direktnachrichten von Usern</vt:lpstr>
      <vt:lpstr>Page Fans Online</vt:lpstr>
      <vt:lpstr>FB Insights - Daily Impressions - 1 of 3</vt:lpstr>
      <vt:lpstr>FB Insights - Daily Impressions - 2 of 3</vt:lpstr>
      <vt:lpstr>FB Insights - Daily Impressions - 3 of 3</vt:lpstr>
      <vt:lpstr>FB Insights - Daily Reach - 1 of 3</vt:lpstr>
      <vt:lpstr>FB Insights - Daily Reach - 2 of 3</vt:lpstr>
      <vt:lpstr>FB Insights - Daily Reach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2017-06-30T09:25:46Z</dcterms:created>
  <dcterms:modified xsi:type="dcterms:W3CDTF">2017-06-30T09:26:42Z</dcterms:modified>
</cp:coreProperties>
</file>