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5" r:id="rId38"/>
    <p:sldId id="296" r:id="rId39"/>
    <p:sldId id="297" r:id="rId40"/>
    <p:sldId id="298" r:id="rId41"/>
    <p:sldId id="299" r:id="rId42"/>
    <p:sldId id="300" r:id="rId43"/>
    <p:sldId id="301" r:id="rId44"/>
    <p:sldId id="302" r:id="rId45"/>
    <p:sldId id="303" r:id="rId46"/>
    <p:sldId id="305" r:id="rId47"/>
    <p:sldId id="306" r:id="rId48"/>
    <p:sldId id="307" r:id="rId49"/>
    <p:sldId id="309" r:id="rId50"/>
    <p:sldId id="310" r:id="rId51"/>
    <p:sldId id="311" r:id="rId52"/>
  </p:sldIdLst>
  <p:sldSz cx="9144000" cy="6858000" type="screen4x3"/>
  <p:notesSz cx="6858000" cy="9144000"/>
  <p:embeddedFontLst>
    <p:embeddedFont>
      <p:font typeface="Calibri" panose="020F0502020204030204" pitchFamily="34" charset="0"/>
      <p:regular r:id="rId53"/>
      <p:bold r:id="rId54"/>
      <p:italic r:id="rId55"/>
      <p:boldItalic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1.fntdata"/><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1119</c:v>
                </c:pt>
                <c:pt idx="1">
                  <c:v>1119</c:v>
                </c:pt>
                <c:pt idx="2">
                  <c:v>1119</c:v>
                </c:pt>
                <c:pt idx="3">
                  <c:v>1120</c:v>
                </c:pt>
                <c:pt idx="4">
                  <c:v>1122</c:v>
                </c:pt>
                <c:pt idx="5">
                  <c:v>1126</c:v>
                </c:pt>
                <c:pt idx="6">
                  <c:v>1127</c:v>
                </c:pt>
                <c:pt idx="7">
                  <c:v>1128</c:v>
                </c:pt>
                <c:pt idx="8">
                  <c:v>1129</c:v>
                </c:pt>
                <c:pt idx="9">
                  <c:v>1130</c:v>
                </c:pt>
                <c:pt idx="10">
                  <c:v>1130</c:v>
                </c:pt>
                <c:pt idx="11">
                  <c:v>1130</c:v>
                </c:pt>
                <c:pt idx="12">
                  <c:v>1131</c:v>
                </c:pt>
                <c:pt idx="13">
                  <c:v>1132</c:v>
                </c:pt>
                <c:pt idx="14">
                  <c:v>1132</c:v>
                </c:pt>
                <c:pt idx="15">
                  <c:v>1133</c:v>
                </c:pt>
                <c:pt idx="16">
                  <c:v>1132</c:v>
                </c:pt>
                <c:pt idx="17">
                  <c:v>1133</c:v>
                </c:pt>
                <c:pt idx="18">
                  <c:v>1134</c:v>
                </c:pt>
                <c:pt idx="19">
                  <c:v>1135</c:v>
                </c:pt>
                <c:pt idx="20">
                  <c:v>1137</c:v>
                </c:pt>
                <c:pt idx="21">
                  <c:v>1137</c:v>
                </c:pt>
                <c:pt idx="22">
                  <c:v>1138</c:v>
                </c:pt>
                <c:pt idx="23">
                  <c:v>1139</c:v>
                </c:pt>
                <c:pt idx="24">
                  <c:v>1138</c:v>
                </c:pt>
                <c:pt idx="25">
                  <c:v>1138</c:v>
                </c:pt>
                <c:pt idx="26">
                  <c:v>1139</c:v>
                </c:pt>
                <c:pt idx="27">
                  <c:v>1140</c:v>
                </c:pt>
                <c:pt idx="28">
                  <c:v>1141</c:v>
                </c:pt>
                <c:pt idx="29">
                  <c:v>1141</c:v>
                </c:pt>
              </c:numCache>
            </c:numRef>
          </c:val>
          <c:smooth val="0"/>
          <c:extLst>
            <c:ext xmlns:c16="http://schemas.microsoft.com/office/drawing/2014/chart" uri="{C3380CC4-5D6E-409C-BE32-E72D297353CC}">
              <c16:uniqueId val="{00000000-988E-42C1-BDB6-2A598D26C6E5}"/>
            </c:ext>
          </c:extLst>
        </c:ser>
        <c:dLbls>
          <c:showLegendKey val="0"/>
          <c:showVal val="0"/>
          <c:showCatName val="0"/>
          <c:showSerName val="0"/>
          <c:showPercent val="0"/>
          <c:showBubbleSize val="0"/>
        </c:dLbls>
        <c:smooth val="0"/>
        <c:axId val="241398960"/>
        <c:axId val="241326112"/>
      </c:lineChart>
      <c:dateAx>
        <c:axId val="241398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326112"/>
        <c:crosses val="autoZero"/>
        <c:auto val="1"/>
        <c:lblOffset val="100"/>
        <c:baseTimeUnit val="days"/>
      </c:dateAx>
      <c:valAx>
        <c:axId val="241326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398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0</c:v>
                </c:pt>
                <c:pt idx="1">
                  <c:v>0</c:v>
                </c:pt>
                <c:pt idx="2">
                  <c:v>0</c:v>
                </c:pt>
                <c:pt idx="3">
                  <c:v>1</c:v>
                </c:pt>
                <c:pt idx="4">
                  <c:v>0</c:v>
                </c:pt>
                <c:pt idx="5">
                  <c:v>4</c:v>
                </c:pt>
                <c:pt idx="6">
                  <c:v>3</c:v>
                </c:pt>
                <c:pt idx="7">
                  <c:v>0</c:v>
                </c:pt>
                <c:pt idx="8">
                  <c:v>2</c:v>
                </c:pt>
                <c:pt idx="9">
                  <c:v>0</c:v>
                </c:pt>
                <c:pt idx="10">
                  <c:v>1</c:v>
                </c:pt>
                <c:pt idx="11">
                  <c:v>0</c:v>
                </c:pt>
                <c:pt idx="12">
                  <c:v>1</c:v>
                </c:pt>
                <c:pt idx="13">
                  <c:v>1</c:v>
                </c:pt>
                <c:pt idx="14">
                  <c:v>0</c:v>
                </c:pt>
                <c:pt idx="15">
                  <c:v>1</c:v>
                </c:pt>
                <c:pt idx="16">
                  <c:v>-1</c:v>
                </c:pt>
                <c:pt idx="17">
                  <c:v>0</c:v>
                </c:pt>
                <c:pt idx="18">
                  <c:v>1</c:v>
                </c:pt>
                <c:pt idx="19">
                  <c:v>2</c:v>
                </c:pt>
                <c:pt idx="20">
                  <c:v>1</c:v>
                </c:pt>
                <c:pt idx="21">
                  <c:v>1</c:v>
                </c:pt>
                <c:pt idx="22">
                  <c:v>1</c:v>
                </c:pt>
                <c:pt idx="23">
                  <c:v>0</c:v>
                </c:pt>
                <c:pt idx="24">
                  <c:v>0</c:v>
                </c:pt>
                <c:pt idx="25">
                  <c:v>0</c:v>
                </c:pt>
                <c:pt idx="26">
                  <c:v>0</c:v>
                </c:pt>
                <c:pt idx="27">
                  <c:v>1</c:v>
                </c:pt>
                <c:pt idx="28">
                  <c:v>1</c:v>
                </c:pt>
                <c:pt idx="29">
                  <c:v>0</c:v>
                </c:pt>
              </c:numCache>
            </c:numRef>
          </c:val>
          <c:smooth val="0"/>
          <c:extLst>
            <c:ext xmlns:c16="http://schemas.microsoft.com/office/drawing/2014/chart" uri="{C3380CC4-5D6E-409C-BE32-E72D297353CC}">
              <c16:uniqueId val="{00000000-EA26-4451-A67D-16DEC1720A6C}"/>
            </c:ext>
          </c:extLst>
        </c:ser>
        <c:dLbls>
          <c:showLegendKey val="0"/>
          <c:showVal val="0"/>
          <c:showCatName val="0"/>
          <c:showSerName val="0"/>
          <c:showPercent val="0"/>
          <c:showBubbleSize val="0"/>
        </c:dLbls>
        <c:smooth val="0"/>
        <c:axId val="241328736"/>
        <c:axId val="241327096"/>
      </c:lineChart>
      <c:dateAx>
        <c:axId val="241328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327096"/>
        <c:crosses val="autoZero"/>
        <c:auto val="1"/>
        <c:lblOffset val="100"/>
        <c:baseTimeUnit val="days"/>
      </c:dateAx>
      <c:valAx>
        <c:axId val="241327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328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0</c:v>
                </c:pt>
                <c:pt idx="1">
                  <c:v>0</c:v>
                </c:pt>
                <c:pt idx="2">
                  <c:v>1</c:v>
                </c:pt>
                <c:pt idx="3">
                  <c:v>0</c:v>
                </c:pt>
                <c:pt idx="4">
                  <c:v>1</c:v>
                </c:pt>
                <c:pt idx="5">
                  <c:v>0</c:v>
                </c:pt>
                <c:pt idx="6">
                  <c:v>1</c:v>
                </c:pt>
                <c:pt idx="7">
                  <c:v>1</c:v>
                </c:pt>
                <c:pt idx="8">
                  <c:v>0</c:v>
                </c:pt>
                <c:pt idx="9">
                  <c:v>0</c:v>
                </c:pt>
                <c:pt idx="10">
                  <c:v>0</c:v>
                </c:pt>
                <c:pt idx="11">
                  <c:v>0</c:v>
                </c:pt>
                <c:pt idx="12">
                  <c:v>0</c:v>
                </c:pt>
                <c:pt idx="13">
                  <c:v>0</c:v>
                </c:pt>
                <c:pt idx="14">
                  <c:v>0</c:v>
                </c:pt>
                <c:pt idx="15">
                  <c:v>0</c:v>
                </c:pt>
                <c:pt idx="16">
                  <c:v>1</c:v>
                </c:pt>
                <c:pt idx="17">
                  <c:v>0</c:v>
                </c:pt>
                <c:pt idx="18">
                  <c:v>0</c:v>
                </c:pt>
                <c:pt idx="19">
                  <c:v>0</c:v>
                </c:pt>
                <c:pt idx="20">
                  <c:v>0</c:v>
                </c:pt>
                <c:pt idx="21">
                  <c:v>0</c:v>
                </c:pt>
                <c:pt idx="22">
                  <c:v>0</c:v>
                </c:pt>
                <c:pt idx="23">
                  <c:v>0</c:v>
                </c:pt>
                <c:pt idx="24">
                  <c:v>1</c:v>
                </c:pt>
                <c:pt idx="25">
                  <c:v>0</c:v>
                </c:pt>
                <c:pt idx="26">
                  <c:v>0</c:v>
                </c:pt>
                <c:pt idx="27">
                  <c:v>0</c:v>
                </c:pt>
                <c:pt idx="28">
                  <c:v>0</c:v>
                </c:pt>
                <c:pt idx="29">
                  <c:v>0</c:v>
                </c:pt>
              </c:numCache>
            </c:numRef>
          </c:val>
          <c:smooth val="0"/>
          <c:extLst>
            <c:ext xmlns:c16="http://schemas.microsoft.com/office/drawing/2014/chart" uri="{C3380CC4-5D6E-409C-BE32-E72D297353CC}">
              <c16:uniqueId val="{00000000-2935-4A14-824A-93E572A529F6}"/>
            </c:ext>
          </c:extLst>
        </c:ser>
        <c:dLbls>
          <c:showLegendKey val="0"/>
          <c:showVal val="0"/>
          <c:showCatName val="0"/>
          <c:showSerName val="0"/>
          <c:showPercent val="0"/>
          <c:showBubbleSize val="0"/>
        </c:dLbls>
        <c:smooth val="0"/>
        <c:axId val="286816584"/>
        <c:axId val="286813632"/>
      </c:lineChart>
      <c:dateAx>
        <c:axId val="286816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813632"/>
        <c:crosses val="autoZero"/>
        <c:auto val="1"/>
        <c:lblOffset val="100"/>
        <c:baseTimeUnit val="days"/>
      </c:dateAx>
      <c:valAx>
        <c:axId val="286813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816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5</c:v>
                </c:pt>
                <c:pt idx="2">
                  <c:v>4</c:v>
                </c:pt>
                <c:pt idx="3">
                  <c:v>2</c:v>
                </c:pt>
                <c:pt idx="4">
                  <c:v>2</c:v>
                </c:pt>
                <c:pt idx="5">
                  <c:v>1</c:v>
                </c:pt>
                <c:pt idx="6">
                  <c:v>1</c:v>
                </c:pt>
              </c:numCache>
            </c:numRef>
          </c:val>
          <c:extLst>
            <c:ext xmlns:c16="http://schemas.microsoft.com/office/drawing/2014/chart" uri="{C3380CC4-5D6E-409C-BE32-E72D297353CC}">
              <c16:uniqueId val="{00000000-F867-48A2-889C-D081FBCB13B6}"/>
            </c:ext>
          </c:extLst>
        </c:ser>
        <c:dLbls>
          <c:showLegendKey val="0"/>
          <c:showVal val="0"/>
          <c:showCatName val="0"/>
          <c:showSerName val="0"/>
          <c:showPercent val="0"/>
          <c:showBubbleSize val="0"/>
        </c:dLbls>
        <c:gapWidth val="219"/>
        <c:overlap val="-27"/>
        <c:axId val="359918000"/>
        <c:axId val="359918328"/>
      </c:barChart>
      <c:catAx>
        <c:axId val="359918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18328"/>
        <c:crosses val="autoZero"/>
        <c:auto val="1"/>
        <c:lblAlgn val="ctr"/>
        <c:lblOffset val="100"/>
        <c:noMultiLvlLbl val="0"/>
      </c:catAx>
      <c:valAx>
        <c:axId val="359918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1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1.8766756032172001</c:v>
                </c:pt>
                <c:pt idx="1">
                  <c:v>1.8766756032172001</c:v>
                </c:pt>
                <c:pt idx="2">
                  <c:v>0.89365504915103</c:v>
                </c:pt>
                <c:pt idx="3">
                  <c:v>0</c:v>
                </c:pt>
                <c:pt idx="4">
                  <c:v>3.9285714285714</c:v>
                </c:pt>
                <c:pt idx="5">
                  <c:v>1.6934046345811</c:v>
                </c:pt>
                <c:pt idx="6">
                  <c:v>0.26666666666666999</c:v>
                </c:pt>
                <c:pt idx="7">
                  <c:v>0.97604259094942003</c:v>
                </c:pt>
                <c:pt idx="8">
                  <c:v>0</c:v>
                </c:pt>
                <c:pt idx="9">
                  <c:v>0</c:v>
                </c:pt>
                <c:pt idx="10">
                  <c:v>0.62001771479184997</c:v>
                </c:pt>
                <c:pt idx="11">
                  <c:v>0</c:v>
                </c:pt>
                <c:pt idx="12">
                  <c:v>0</c:v>
                </c:pt>
                <c:pt idx="13">
                  <c:v>0.35366931918656003</c:v>
                </c:pt>
                <c:pt idx="14">
                  <c:v>0</c:v>
                </c:pt>
                <c:pt idx="15">
                  <c:v>0</c:v>
                </c:pt>
                <c:pt idx="16">
                  <c:v>0</c:v>
                </c:pt>
                <c:pt idx="17">
                  <c:v>0</c:v>
                </c:pt>
                <c:pt idx="18">
                  <c:v>0</c:v>
                </c:pt>
                <c:pt idx="19">
                  <c:v>1.1904761904762</c:v>
                </c:pt>
                <c:pt idx="20">
                  <c:v>3.7885462555066001</c:v>
                </c:pt>
                <c:pt idx="21">
                  <c:v>0</c:v>
                </c:pt>
                <c:pt idx="22">
                  <c:v>1.1433597185576001</c:v>
                </c:pt>
                <c:pt idx="23">
                  <c:v>0</c:v>
                </c:pt>
                <c:pt idx="24">
                  <c:v>0</c:v>
                </c:pt>
                <c:pt idx="25">
                  <c:v>1.493848857645</c:v>
                </c:pt>
                <c:pt idx="26">
                  <c:v>0.92267135325131999</c:v>
                </c:pt>
                <c:pt idx="27">
                  <c:v>3.5149384885765</c:v>
                </c:pt>
                <c:pt idx="28">
                  <c:v>0</c:v>
                </c:pt>
                <c:pt idx="29">
                  <c:v>0</c:v>
                </c:pt>
              </c:numCache>
            </c:numRef>
          </c:val>
          <c:smooth val="0"/>
          <c:extLst>
            <c:ext xmlns:c16="http://schemas.microsoft.com/office/drawing/2014/chart" uri="{C3380CC4-5D6E-409C-BE32-E72D297353CC}">
              <c16:uniqueId val="{00000000-D495-4467-8136-BEE120F10BE1}"/>
            </c:ext>
          </c:extLst>
        </c:ser>
        <c:dLbls>
          <c:showLegendKey val="0"/>
          <c:showVal val="0"/>
          <c:showCatName val="0"/>
          <c:showSerName val="0"/>
          <c:showPercent val="0"/>
          <c:showBubbleSize val="0"/>
        </c:dLbls>
        <c:smooth val="0"/>
        <c:axId val="359863880"/>
        <c:axId val="359857648"/>
      </c:lineChart>
      <c:dateAx>
        <c:axId val="359863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57648"/>
        <c:crosses val="autoZero"/>
        <c:auto val="1"/>
        <c:lblOffset val="100"/>
        <c:baseTimeUnit val="days"/>
      </c:dateAx>
      <c:valAx>
        <c:axId val="359857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63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Kohla-Strauss GmbH</c:v>
                </c:pt>
              </c:strCache>
            </c:strRef>
          </c:cat>
          <c:val>
            <c:numRef>
              <c:f>Sheet1!$B$2</c:f>
              <c:numCache>
                <c:formatCode>General</c:formatCode>
                <c:ptCount val="1"/>
                <c:pt idx="0">
                  <c:v>14</c:v>
                </c:pt>
              </c:numCache>
            </c:numRef>
          </c:val>
          <c:extLst>
            <c:ext xmlns:c16="http://schemas.microsoft.com/office/drawing/2014/chart" uri="{C3380CC4-5D6E-409C-BE32-E72D297353CC}">
              <c16:uniqueId val="{00000000-2BB5-44D2-A96B-831A56778527}"/>
            </c:ext>
          </c:extLst>
        </c:ser>
        <c:ser>
          <c:idx val="1"/>
          <c:order val="1"/>
          <c:tx>
            <c:strRef>
              <c:f>Sheet1!$C$1</c:f>
              <c:strCache>
                <c:ptCount val="1"/>
                <c:pt idx="0">
                  <c:v>Status</c:v>
                </c:pt>
              </c:strCache>
            </c:strRef>
          </c:tx>
          <c:spPr>
            <a:solidFill>
              <a:schemeClr val="accent2"/>
            </a:solidFill>
            <a:ln>
              <a:noFill/>
            </a:ln>
            <a:effectLst/>
          </c:spPr>
          <c:invertIfNegative val="0"/>
          <c:cat>
            <c:strRef>
              <c:f>Sheet1!$A$2</c:f>
              <c:strCache>
                <c:ptCount val="1"/>
                <c:pt idx="0">
                  <c:v>Kohla-Strauss GmbH</c:v>
                </c:pt>
              </c:strCache>
            </c:strRef>
          </c:cat>
          <c:val>
            <c:numRef>
              <c:f>Sheet1!$C$2</c:f>
              <c:numCache>
                <c:formatCode>General</c:formatCode>
                <c:ptCount val="1"/>
                <c:pt idx="0">
                  <c:v>1</c:v>
                </c:pt>
              </c:numCache>
            </c:numRef>
          </c:val>
          <c:extLst>
            <c:ext xmlns:c16="http://schemas.microsoft.com/office/drawing/2014/chart" uri="{C3380CC4-5D6E-409C-BE32-E72D297353CC}">
              <c16:uniqueId val="{00000001-2BB5-44D2-A96B-831A56778527}"/>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Kohla-Strauss GmbH</c:v>
                </c:pt>
              </c:strCache>
            </c:strRef>
          </c:cat>
          <c:val>
            <c:numRef>
              <c:f>Sheet1!$D$2</c:f>
              <c:numCache>
                <c:formatCode>General</c:formatCode>
                <c:ptCount val="1"/>
                <c:pt idx="0">
                  <c:v>2</c:v>
                </c:pt>
              </c:numCache>
            </c:numRef>
          </c:val>
          <c:extLst>
            <c:ext xmlns:c16="http://schemas.microsoft.com/office/drawing/2014/chart" uri="{C3380CC4-5D6E-409C-BE32-E72D297353CC}">
              <c16:uniqueId val="{00000002-2BB5-44D2-A96B-831A56778527}"/>
            </c:ext>
          </c:extLst>
        </c:ser>
        <c:dLbls>
          <c:showLegendKey val="0"/>
          <c:showVal val="0"/>
          <c:showCatName val="0"/>
          <c:showSerName val="0"/>
          <c:showPercent val="0"/>
          <c:showBubbleSize val="0"/>
        </c:dLbls>
        <c:gapWidth val="150"/>
        <c:overlap val="100"/>
        <c:axId val="359877984"/>
        <c:axId val="359867816"/>
      </c:barChart>
      <c:catAx>
        <c:axId val="359877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67816"/>
        <c:crosses val="autoZero"/>
        <c:auto val="1"/>
        <c:lblAlgn val="ctr"/>
        <c:lblOffset val="100"/>
        <c:noMultiLvlLbl val="0"/>
      </c:catAx>
      <c:valAx>
        <c:axId val="3598678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77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0.35335689045935997</c:v>
                </c:pt>
                <c:pt idx="1">
                  <c:v>0</c:v>
                </c:pt>
                <c:pt idx="2">
                  <c:v>1.6626175550443001</c:v>
                </c:pt>
                <c:pt idx="3">
                  <c:v>0</c:v>
                </c:pt>
                <c:pt idx="4">
                  <c:v>1.5042466961454</c:v>
                </c:pt>
                <c:pt idx="5">
                  <c:v>0</c:v>
                </c:pt>
                <c:pt idx="6">
                  <c:v>0</c:v>
                </c:pt>
              </c:numCache>
            </c:numRef>
          </c:val>
          <c:extLst>
            <c:ext xmlns:c16="http://schemas.microsoft.com/office/drawing/2014/chart" uri="{C3380CC4-5D6E-409C-BE32-E72D297353CC}">
              <c16:uniqueId val="{00000000-3710-4B0E-8288-B03714CE0C1C}"/>
            </c:ext>
          </c:extLst>
        </c:ser>
        <c:dLbls>
          <c:showLegendKey val="0"/>
          <c:showVal val="0"/>
          <c:showCatName val="0"/>
          <c:showSerName val="0"/>
          <c:showPercent val="0"/>
          <c:showBubbleSize val="0"/>
        </c:dLbls>
        <c:gapWidth val="219"/>
        <c:overlap val="-27"/>
        <c:axId val="359909144"/>
        <c:axId val="359909472"/>
      </c:barChart>
      <c:catAx>
        <c:axId val="359909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09472"/>
        <c:crosses val="autoZero"/>
        <c:auto val="1"/>
        <c:lblAlgn val="ctr"/>
        <c:lblOffset val="100"/>
        <c:noMultiLvlLbl val="0"/>
      </c:catAx>
      <c:valAx>
        <c:axId val="359909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09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1FDD-4127-BD2D-DD89FF47B603}"/>
            </c:ext>
          </c:extLst>
        </c:ser>
        <c:dLbls>
          <c:showLegendKey val="0"/>
          <c:showVal val="0"/>
          <c:showCatName val="0"/>
          <c:showSerName val="0"/>
          <c:showPercent val="0"/>
          <c:showBubbleSize val="0"/>
        </c:dLbls>
        <c:gapWidth val="219"/>
        <c:overlap val="-27"/>
        <c:axId val="287823160"/>
        <c:axId val="287819224"/>
      </c:barChart>
      <c:catAx>
        <c:axId val="287823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819224"/>
        <c:crosses val="autoZero"/>
        <c:auto val="1"/>
        <c:lblAlgn val="ctr"/>
        <c:lblOffset val="100"/>
        <c:noMultiLvlLbl val="0"/>
      </c:catAx>
      <c:valAx>
        <c:axId val="287819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823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107</c:v>
                </c:pt>
                <c:pt idx="1">
                  <c:v>107</c:v>
                </c:pt>
                <c:pt idx="2">
                  <c:v>107</c:v>
                </c:pt>
                <c:pt idx="3">
                  <c:v>107</c:v>
                </c:pt>
                <c:pt idx="4">
                  <c:v>106</c:v>
                </c:pt>
                <c:pt idx="5">
                  <c:v>106</c:v>
                </c:pt>
                <c:pt idx="6">
                  <c:v>108</c:v>
                </c:pt>
                <c:pt idx="7">
                  <c:v>108</c:v>
                </c:pt>
                <c:pt idx="8">
                  <c:v>108</c:v>
                </c:pt>
                <c:pt idx="9">
                  <c:v>109</c:v>
                </c:pt>
                <c:pt idx="10">
                  <c:v>109</c:v>
                </c:pt>
                <c:pt idx="11">
                  <c:v>109</c:v>
                </c:pt>
                <c:pt idx="12">
                  <c:v>109</c:v>
                </c:pt>
                <c:pt idx="13">
                  <c:v>109</c:v>
                </c:pt>
                <c:pt idx="14">
                  <c:v>109</c:v>
                </c:pt>
                <c:pt idx="15">
                  <c:v>109</c:v>
                </c:pt>
                <c:pt idx="16">
                  <c:v>109</c:v>
                </c:pt>
                <c:pt idx="17">
                  <c:v>109</c:v>
                </c:pt>
                <c:pt idx="18">
                  <c:v>109</c:v>
                </c:pt>
                <c:pt idx="19">
                  <c:v>109</c:v>
                </c:pt>
                <c:pt idx="20">
                  <c:v>109</c:v>
                </c:pt>
                <c:pt idx="21">
                  <c:v>109</c:v>
                </c:pt>
                <c:pt idx="22">
                  <c:v>109</c:v>
                </c:pt>
                <c:pt idx="23">
                  <c:v>109</c:v>
                </c:pt>
                <c:pt idx="24">
                  <c:v>109</c:v>
                </c:pt>
                <c:pt idx="25">
                  <c:v>109</c:v>
                </c:pt>
                <c:pt idx="26">
                  <c:v>109</c:v>
                </c:pt>
                <c:pt idx="27">
                  <c:v>109</c:v>
                </c:pt>
                <c:pt idx="28">
                  <c:v>109</c:v>
                </c:pt>
                <c:pt idx="29">
                  <c:v>109</c:v>
                </c:pt>
              </c:numCache>
            </c:numRef>
          </c:val>
          <c:smooth val="0"/>
          <c:extLst>
            <c:ext xmlns:c16="http://schemas.microsoft.com/office/drawing/2014/chart" uri="{C3380CC4-5D6E-409C-BE32-E72D297353CC}">
              <c16:uniqueId val="{00000000-9E32-467F-9F20-A51FE84043E8}"/>
            </c:ext>
          </c:extLst>
        </c:ser>
        <c:dLbls>
          <c:showLegendKey val="0"/>
          <c:showVal val="0"/>
          <c:showCatName val="0"/>
          <c:showSerName val="0"/>
          <c:showPercent val="0"/>
          <c:showBubbleSize val="0"/>
        </c:dLbls>
        <c:smooth val="0"/>
        <c:axId val="394947400"/>
        <c:axId val="394944448"/>
      </c:lineChart>
      <c:dateAx>
        <c:axId val="394947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44448"/>
        <c:crosses val="autoZero"/>
        <c:auto val="1"/>
        <c:lblOffset val="100"/>
        <c:baseTimeUnit val="days"/>
      </c:dateAx>
      <c:valAx>
        <c:axId val="394944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47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621A-4074-B852-651A9BE60349}"/>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621A-4074-B852-651A9BE60349}"/>
            </c:ext>
          </c:extLst>
        </c:ser>
        <c:dLbls>
          <c:showLegendKey val="0"/>
          <c:showVal val="0"/>
          <c:showCatName val="0"/>
          <c:showSerName val="0"/>
          <c:showPercent val="0"/>
          <c:showBubbleSize val="0"/>
        </c:dLbls>
        <c:gapWidth val="219"/>
        <c:overlap val="-27"/>
        <c:axId val="394950680"/>
        <c:axId val="394951664"/>
      </c:barChart>
      <c:catAx>
        <c:axId val="394950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51664"/>
        <c:crosses val="autoZero"/>
        <c:auto val="1"/>
        <c:lblAlgn val="ctr"/>
        <c:lblOffset val="100"/>
        <c:noMultiLvlLbl val="0"/>
      </c:catAx>
      <c:valAx>
        <c:axId val="394951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50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3759</c:v>
                </c:pt>
                <c:pt idx="1">
                  <c:v>10419</c:v>
                </c:pt>
                <c:pt idx="2">
                  <c:v>11192</c:v>
                </c:pt>
                <c:pt idx="3">
                  <c:v>12613</c:v>
                </c:pt>
                <c:pt idx="4">
                  <c:v>13435</c:v>
                </c:pt>
                <c:pt idx="5">
                  <c:v>12703</c:v>
                </c:pt>
                <c:pt idx="6">
                  <c:v>16471</c:v>
                </c:pt>
                <c:pt idx="7">
                  <c:v>12547</c:v>
                </c:pt>
                <c:pt idx="8">
                  <c:v>9431</c:v>
                </c:pt>
                <c:pt idx="9">
                  <c:v>9080</c:v>
                </c:pt>
                <c:pt idx="10">
                  <c:v>11293</c:v>
                </c:pt>
                <c:pt idx="11">
                  <c:v>3570</c:v>
                </c:pt>
                <c:pt idx="12">
                  <c:v>138</c:v>
                </c:pt>
                <c:pt idx="13">
                  <c:v>4687</c:v>
                </c:pt>
                <c:pt idx="14">
                  <c:v>2489</c:v>
                </c:pt>
                <c:pt idx="15">
                  <c:v>1615</c:v>
                </c:pt>
                <c:pt idx="16">
                  <c:v>1313</c:v>
                </c:pt>
                <c:pt idx="17">
                  <c:v>1386</c:v>
                </c:pt>
                <c:pt idx="18">
                  <c:v>1178</c:v>
                </c:pt>
                <c:pt idx="19">
                  <c:v>3137</c:v>
                </c:pt>
                <c:pt idx="20">
                  <c:v>3612</c:v>
                </c:pt>
                <c:pt idx="21">
                  <c:v>1960</c:v>
                </c:pt>
                <c:pt idx="22">
                  <c:v>2945</c:v>
                </c:pt>
                <c:pt idx="23">
                  <c:v>1019</c:v>
                </c:pt>
                <c:pt idx="24">
                  <c:v>1359</c:v>
                </c:pt>
                <c:pt idx="25">
                  <c:v>2080</c:v>
                </c:pt>
                <c:pt idx="26">
                  <c:v>2840</c:v>
                </c:pt>
                <c:pt idx="27">
                  <c:v>4070</c:v>
                </c:pt>
                <c:pt idx="28">
                  <c:v>2217</c:v>
                </c:pt>
                <c:pt idx="29">
                  <c:v>284</c:v>
                </c:pt>
              </c:numCache>
            </c:numRef>
          </c:val>
          <c:smooth val="0"/>
          <c:extLst>
            <c:ext xmlns:c16="http://schemas.microsoft.com/office/drawing/2014/chart" uri="{C3380CC4-5D6E-409C-BE32-E72D297353CC}">
              <c16:uniqueId val="{00000000-0EF3-42D8-8C82-DF931761E507}"/>
            </c:ext>
          </c:extLst>
        </c:ser>
        <c:dLbls>
          <c:showLegendKey val="0"/>
          <c:showVal val="0"/>
          <c:showCatName val="0"/>
          <c:showSerName val="0"/>
          <c:showPercent val="0"/>
          <c:showBubbleSize val="0"/>
        </c:dLbls>
        <c:smooth val="0"/>
        <c:axId val="394959864"/>
        <c:axId val="394956256"/>
      </c:lineChart>
      <c:dateAx>
        <c:axId val="394959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56256"/>
        <c:crosses val="autoZero"/>
        <c:auto val="1"/>
        <c:lblOffset val="100"/>
        <c:baseTimeUnit val="days"/>
      </c:dateAx>
      <c:valAx>
        <c:axId val="394956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59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2301</c:v>
                </c:pt>
                <c:pt idx="1">
                  <c:v>8503</c:v>
                </c:pt>
                <c:pt idx="2">
                  <c:v>9389</c:v>
                </c:pt>
                <c:pt idx="3">
                  <c:v>11222</c:v>
                </c:pt>
                <c:pt idx="4">
                  <c:v>11993</c:v>
                </c:pt>
                <c:pt idx="5">
                  <c:v>11127</c:v>
                </c:pt>
                <c:pt idx="6">
                  <c:v>13158</c:v>
                </c:pt>
                <c:pt idx="7">
                  <c:v>10865</c:v>
                </c:pt>
                <c:pt idx="8">
                  <c:v>8598</c:v>
                </c:pt>
                <c:pt idx="9">
                  <c:v>8253</c:v>
                </c:pt>
                <c:pt idx="10">
                  <c:v>10454</c:v>
                </c:pt>
                <c:pt idx="11">
                  <c:v>3412</c:v>
                </c:pt>
                <c:pt idx="12">
                  <c:v>91</c:v>
                </c:pt>
                <c:pt idx="13">
                  <c:v>2360</c:v>
                </c:pt>
                <c:pt idx="14">
                  <c:v>1709</c:v>
                </c:pt>
                <c:pt idx="15">
                  <c:v>1269</c:v>
                </c:pt>
                <c:pt idx="16">
                  <c:v>1108</c:v>
                </c:pt>
                <c:pt idx="17">
                  <c:v>1136</c:v>
                </c:pt>
                <c:pt idx="18">
                  <c:v>1064</c:v>
                </c:pt>
                <c:pt idx="19">
                  <c:v>2246</c:v>
                </c:pt>
                <c:pt idx="20">
                  <c:v>2363</c:v>
                </c:pt>
                <c:pt idx="21">
                  <c:v>1434</c:v>
                </c:pt>
                <c:pt idx="22">
                  <c:v>1604</c:v>
                </c:pt>
                <c:pt idx="23">
                  <c:v>791</c:v>
                </c:pt>
                <c:pt idx="24">
                  <c:v>1068</c:v>
                </c:pt>
                <c:pt idx="25">
                  <c:v>1254</c:v>
                </c:pt>
                <c:pt idx="26">
                  <c:v>1314</c:v>
                </c:pt>
                <c:pt idx="27">
                  <c:v>2231</c:v>
                </c:pt>
                <c:pt idx="28">
                  <c:v>1341</c:v>
                </c:pt>
                <c:pt idx="29">
                  <c:v>171</c:v>
                </c:pt>
              </c:numCache>
            </c:numRef>
          </c:val>
          <c:smooth val="0"/>
          <c:extLst>
            <c:ext xmlns:c16="http://schemas.microsoft.com/office/drawing/2014/chart" uri="{C3380CC4-5D6E-409C-BE32-E72D297353CC}">
              <c16:uniqueId val="{00000000-09CE-416F-B54F-773ED76BEC5C}"/>
            </c:ext>
          </c:extLst>
        </c:ser>
        <c:dLbls>
          <c:showLegendKey val="0"/>
          <c:showVal val="0"/>
          <c:showCatName val="0"/>
          <c:showSerName val="0"/>
          <c:showPercent val="0"/>
          <c:showBubbleSize val="0"/>
        </c:dLbls>
        <c:smooth val="0"/>
        <c:axId val="394961832"/>
        <c:axId val="394960848"/>
      </c:lineChart>
      <c:dateAx>
        <c:axId val="394961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60848"/>
        <c:crosses val="autoZero"/>
        <c:auto val="1"/>
        <c:lblOffset val="100"/>
        <c:baseTimeUnit val="days"/>
      </c:dateAx>
      <c:valAx>
        <c:axId val="394960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61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131</c:v>
                </c:pt>
                <c:pt idx="1">
                  <c:v>173</c:v>
                </c:pt>
                <c:pt idx="2">
                  <c:v>98</c:v>
                </c:pt>
                <c:pt idx="3">
                  <c:v>108</c:v>
                </c:pt>
                <c:pt idx="4">
                  <c:v>155</c:v>
                </c:pt>
                <c:pt idx="5">
                  <c:v>111</c:v>
                </c:pt>
                <c:pt idx="6">
                  <c:v>361</c:v>
                </c:pt>
                <c:pt idx="7">
                  <c:v>159</c:v>
                </c:pt>
                <c:pt idx="8">
                  <c:v>58</c:v>
                </c:pt>
                <c:pt idx="9">
                  <c:v>70</c:v>
                </c:pt>
                <c:pt idx="10">
                  <c:v>59</c:v>
                </c:pt>
                <c:pt idx="11">
                  <c:v>26</c:v>
                </c:pt>
                <c:pt idx="12">
                  <c:v>4</c:v>
                </c:pt>
                <c:pt idx="13">
                  <c:v>193</c:v>
                </c:pt>
                <c:pt idx="14">
                  <c:v>54</c:v>
                </c:pt>
                <c:pt idx="15">
                  <c:v>27</c:v>
                </c:pt>
                <c:pt idx="16">
                  <c:v>23</c:v>
                </c:pt>
                <c:pt idx="17">
                  <c:v>30</c:v>
                </c:pt>
                <c:pt idx="18">
                  <c:v>20</c:v>
                </c:pt>
                <c:pt idx="19">
                  <c:v>104</c:v>
                </c:pt>
                <c:pt idx="20">
                  <c:v>117</c:v>
                </c:pt>
                <c:pt idx="21">
                  <c:v>25</c:v>
                </c:pt>
                <c:pt idx="22">
                  <c:v>86</c:v>
                </c:pt>
                <c:pt idx="23">
                  <c:v>16</c:v>
                </c:pt>
                <c:pt idx="24">
                  <c:v>18</c:v>
                </c:pt>
                <c:pt idx="25">
                  <c:v>39</c:v>
                </c:pt>
                <c:pt idx="26">
                  <c:v>53</c:v>
                </c:pt>
                <c:pt idx="27">
                  <c:v>111</c:v>
                </c:pt>
                <c:pt idx="28">
                  <c:v>36</c:v>
                </c:pt>
                <c:pt idx="29">
                  <c:v>6</c:v>
                </c:pt>
              </c:numCache>
            </c:numRef>
          </c:val>
          <c:smooth val="0"/>
          <c:extLst>
            <c:ext xmlns:c16="http://schemas.microsoft.com/office/drawing/2014/chart" uri="{C3380CC4-5D6E-409C-BE32-E72D297353CC}">
              <c16:uniqueId val="{00000000-C27D-4A12-B521-87B08CDD81F8}"/>
            </c:ext>
          </c:extLst>
        </c:ser>
        <c:dLbls>
          <c:showLegendKey val="0"/>
          <c:showVal val="0"/>
          <c:showCatName val="0"/>
          <c:showSerName val="0"/>
          <c:showPercent val="0"/>
          <c:showBubbleSize val="0"/>
        </c:dLbls>
        <c:smooth val="0"/>
        <c:axId val="394957240"/>
        <c:axId val="394954944"/>
      </c:lineChart>
      <c:dateAx>
        <c:axId val="394957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54944"/>
        <c:crosses val="autoZero"/>
        <c:auto val="1"/>
        <c:lblOffset val="100"/>
        <c:baseTimeUnit val="days"/>
      </c:dateAx>
      <c:valAx>
        <c:axId val="394954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57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7</c:v>
                </c:pt>
                <c:pt idx="1">
                  <c:v>12</c:v>
                </c:pt>
                <c:pt idx="2">
                  <c:v>5</c:v>
                </c:pt>
                <c:pt idx="3">
                  <c:v>2</c:v>
                </c:pt>
                <c:pt idx="4">
                  <c:v>6</c:v>
                </c:pt>
                <c:pt idx="5">
                  <c:v>7</c:v>
                </c:pt>
                <c:pt idx="6">
                  <c:v>13</c:v>
                </c:pt>
                <c:pt idx="7">
                  <c:v>7</c:v>
                </c:pt>
                <c:pt idx="8">
                  <c:v>21</c:v>
                </c:pt>
                <c:pt idx="9">
                  <c:v>9</c:v>
                </c:pt>
                <c:pt idx="10">
                  <c:v>9</c:v>
                </c:pt>
                <c:pt idx="11">
                  <c:v>12</c:v>
                </c:pt>
                <c:pt idx="12">
                  <c:v>3</c:v>
                </c:pt>
                <c:pt idx="13">
                  <c:v>25</c:v>
                </c:pt>
                <c:pt idx="14">
                  <c:v>7</c:v>
                </c:pt>
                <c:pt idx="15">
                  <c:v>3</c:v>
                </c:pt>
                <c:pt idx="16">
                  <c:v>11</c:v>
                </c:pt>
                <c:pt idx="17">
                  <c:v>2</c:v>
                </c:pt>
                <c:pt idx="18">
                  <c:v>1</c:v>
                </c:pt>
                <c:pt idx="19">
                  <c:v>16</c:v>
                </c:pt>
                <c:pt idx="20">
                  <c:v>9</c:v>
                </c:pt>
                <c:pt idx="21">
                  <c:v>8</c:v>
                </c:pt>
                <c:pt idx="22">
                  <c:v>5</c:v>
                </c:pt>
                <c:pt idx="23">
                  <c:v>3</c:v>
                </c:pt>
                <c:pt idx="24">
                  <c:v>4</c:v>
                </c:pt>
                <c:pt idx="25">
                  <c:v>4</c:v>
                </c:pt>
                <c:pt idx="26">
                  <c:v>8</c:v>
                </c:pt>
                <c:pt idx="27">
                  <c:v>2</c:v>
                </c:pt>
                <c:pt idx="28">
                  <c:v>4</c:v>
                </c:pt>
                <c:pt idx="29">
                  <c:v>1</c:v>
                </c:pt>
              </c:numCache>
            </c:numRef>
          </c:val>
          <c:smooth val="0"/>
          <c:extLst>
            <c:ext xmlns:c16="http://schemas.microsoft.com/office/drawing/2014/chart" uri="{C3380CC4-5D6E-409C-BE32-E72D297353CC}">
              <c16:uniqueId val="{00000000-32C0-447D-BE7E-1219F08739B1}"/>
            </c:ext>
          </c:extLst>
        </c:ser>
        <c:dLbls>
          <c:showLegendKey val="0"/>
          <c:showVal val="0"/>
          <c:showCatName val="0"/>
          <c:showSerName val="0"/>
          <c:showPercent val="0"/>
          <c:showBubbleSize val="0"/>
        </c:dLbls>
        <c:smooth val="0"/>
        <c:axId val="394971344"/>
        <c:axId val="394967408"/>
      </c:lineChart>
      <c:dateAx>
        <c:axId val="394971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67408"/>
        <c:crosses val="autoZero"/>
        <c:auto val="1"/>
        <c:lblOffset val="100"/>
        <c:baseTimeUnit val="days"/>
      </c:dateAx>
      <c:valAx>
        <c:axId val="394967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71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188.46428571429001</c:v>
                </c:pt>
                <c:pt idx="1">
                  <c:v>104.78571428571</c:v>
                </c:pt>
                <c:pt idx="2">
                  <c:v>71.678571428571004</c:v>
                </c:pt>
                <c:pt idx="3">
                  <c:v>62.75</c:v>
                </c:pt>
                <c:pt idx="4">
                  <c:v>77.785714285713993</c:v>
                </c:pt>
                <c:pt idx="5">
                  <c:v>144.42857142857</c:v>
                </c:pt>
                <c:pt idx="6">
                  <c:v>269.25</c:v>
                </c:pt>
                <c:pt idx="7">
                  <c:v>356.10714285713999</c:v>
                </c:pt>
                <c:pt idx="8">
                  <c:v>412.03571428571001</c:v>
                </c:pt>
                <c:pt idx="9">
                  <c:v>495.28571428571001</c:v>
                </c:pt>
                <c:pt idx="10">
                  <c:v>441.89285714286001</c:v>
                </c:pt>
                <c:pt idx="11">
                  <c:v>447.89285714286001</c:v>
                </c:pt>
                <c:pt idx="12">
                  <c:v>500.57142857142998</c:v>
                </c:pt>
                <c:pt idx="13">
                  <c:v>470</c:v>
                </c:pt>
                <c:pt idx="14">
                  <c:v>460.60714285713999</c:v>
                </c:pt>
                <c:pt idx="15">
                  <c:v>462.03571428571001</c:v>
                </c:pt>
                <c:pt idx="16">
                  <c:v>469.92857142857002</c:v>
                </c:pt>
                <c:pt idx="17">
                  <c:v>490.03571428571001</c:v>
                </c:pt>
                <c:pt idx="18">
                  <c:v>490.57142857142998</c:v>
                </c:pt>
                <c:pt idx="19">
                  <c:v>510.85714285713999</c:v>
                </c:pt>
                <c:pt idx="20">
                  <c:v>554</c:v>
                </c:pt>
                <c:pt idx="21">
                  <c:v>568.32142857143003</c:v>
                </c:pt>
                <c:pt idx="22">
                  <c:v>498.25</c:v>
                </c:pt>
                <c:pt idx="23">
                  <c:v>332.17857142857002</c:v>
                </c:pt>
              </c:numCache>
            </c:numRef>
          </c:val>
          <c:smooth val="0"/>
          <c:extLst>
            <c:ext xmlns:c16="http://schemas.microsoft.com/office/drawing/2014/chart" uri="{C3380CC4-5D6E-409C-BE32-E72D297353CC}">
              <c16:uniqueId val="{00000000-B9EF-4944-AAE3-C1123CD34F36}"/>
            </c:ext>
          </c:extLst>
        </c:ser>
        <c:dLbls>
          <c:showLegendKey val="0"/>
          <c:showVal val="0"/>
          <c:showCatName val="0"/>
          <c:showSerName val="0"/>
          <c:showPercent val="0"/>
          <c:showBubbleSize val="0"/>
        </c:dLbls>
        <c:smooth val="0"/>
        <c:axId val="394968392"/>
        <c:axId val="394964128"/>
      </c:lineChart>
      <c:catAx>
        <c:axId val="394968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64128"/>
        <c:crosses val="autoZero"/>
        <c:auto val="1"/>
        <c:lblAlgn val="ctr"/>
        <c:lblOffset val="100"/>
        <c:noMultiLvlLbl val="0"/>
      </c:catAx>
      <c:valAx>
        <c:axId val="394964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68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00EDE-B153-42FE-A037-31643D557569}"/>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3EB7825E-4F84-4334-AC64-FF3C071795B3}"/>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465099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FE305-6D6D-480D-9DAA-629D839C9E76}"/>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42546F60-545D-4F55-A655-3651EC025BA9}"/>
              </a:ext>
            </a:extLst>
          </p:cNvPr>
          <p:cNvGraphicFramePr>
            <a:graphicFrameLocks noGrp="1"/>
          </p:cNvGraphicFramePr>
          <p:nvPr>
            <p:ph type="tbl" sz="quarter" idx="13"/>
            <p:extLst>
              <p:ext uri="{D42A27DB-BD31-4B8C-83A1-F6EECF244321}">
                <p14:modId xmlns:p14="http://schemas.microsoft.com/office/powerpoint/2010/main" val="4197152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43105102"/>
                    </a:ext>
                  </a:extLst>
                </a:gridCol>
                <a:gridCol w="740664">
                  <a:extLst>
                    <a:ext uri="{9D8B030D-6E8A-4147-A177-3AD203B41FA5}">
                      <a16:colId xmlns:a16="http://schemas.microsoft.com/office/drawing/2014/main" val="2424582193"/>
                    </a:ext>
                  </a:extLst>
                </a:gridCol>
                <a:gridCol w="740664">
                  <a:extLst>
                    <a:ext uri="{9D8B030D-6E8A-4147-A177-3AD203B41FA5}">
                      <a16:colId xmlns:a16="http://schemas.microsoft.com/office/drawing/2014/main" val="3571001557"/>
                    </a:ext>
                  </a:extLst>
                </a:gridCol>
                <a:gridCol w="740664">
                  <a:extLst>
                    <a:ext uri="{9D8B030D-6E8A-4147-A177-3AD203B41FA5}">
                      <a16:colId xmlns:a16="http://schemas.microsoft.com/office/drawing/2014/main" val="1528309656"/>
                    </a:ext>
                  </a:extLst>
                </a:gridCol>
                <a:gridCol w="740664">
                  <a:extLst>
                    <a:ext uri="{9D8B030D-6E8A-4147-A177-3AD203B41FA5}">
                      <a16:colId xmlns:a16="http://schemas.microsoft.com/office/drawing/2014/main" val="3617209831"/>
                    </a:ext>
                  </a:extLst>
                </a:gridCol>
                <a:gridCol w="740664">
                  <a:extLst>
                    <a:ext uri="{9D8B030D-6E8A-4147-A177-3AD203B41FA5}">
                      <a16:colId xmlns:a16="http://schemas.microsoft.com/office/drawing/2014/main" val="3276887823"/>
                    </a:ext>
                  </a:extLst>
                </a:gridCol>
                <a:gridCol w="740664">
                  <a:extLst>
                    <a:ext uri="{9D8B030D-6E8A-4147-A177-3AD203B41FA5}">
                      <a16:colId xmlns:a16="http://schemas.microsoft.com/office/drawing/2014/main" val="2557980306"/>
                    </a:ext>
                  </a:extLst>
                </a:gridCol>
                <a:gridCol w="740664">
                  <a:extLst>
                    <a:ext uri="{9D8B030D-6E8A-4147-A177-3AD203B41FA5}">
                      <a16:colId xmlns:a16="http://schemas.microsoft.com/office/drawing/2014/main" val="1054049962"/>
                    </a:ext>
                  </a:extLst>
                </a:gridCol>
                <a:gridCol w="740664">
                  <a:extLst>
                    <a:ext uri="{9D8B030D-6E8A-4147-A177-3AD203B41FA5}">
                      <a16:colId xmlns:a16="http://schemas.microsoft.com/office/drawing/2014/main" val="167502662"/>
                    </a:ext>
                  </a:extLst>
                </a:gridCol>
                <a:gridCol w="740664">
                  <a:extLst>
                    <a:ext uri="{9D8B030D-6E8A-4147-A177-3AD203B41FA5}">
                      <a16:colId xmlns:a16="http://schemas.microsoft.com/office/drawing/2014/main" val="234374987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59157875"/>
                  </a:ext>
                </a:extLst>
              </a:tr>
              <a:tr h="370840">
                <a:tc>
                  <a:txBody>
                    <a:bodyPr/>
                    <a:lstStyle/>
                    <a:p>
                      <a:r>
                        <a:rPr lang="en-US" sz="1000"/>
                        <a:t>Kohla-Strauss GmbH</a:t>
                      </a:r>
                    </a:p>
                  </a:txBody>
                  <a:tcPr/>
                </a:tc>
                <a:tc>
                  <a:txBody>
                    <a:bodyPr/>
                    <a:lstStyle/>
                    <a:p>
                      <a:r>
                        <a:rPr lang="en-US" sz="1000"/>
                        <a:t>1140</a:t>
                      </a:r>
                    </a:p>
                  </a:txBody>
                  <a:tcPr/>
                </a:tc>
                <a:tc>
                  <a:txBody>
                    <a:bodyPr/>
                    <a:lstStyle/>
                    <a:p>
                      <a:r>
                        <a:rPr lang="en-US" sz="1000"/>
                        <a:t>21</a:t>
                      </a:r>
                    </a:p>
                  </a:txBody>
                  <a:tcPr/>
                </a:tc>
                <a:tc>
                  <a:txBody>
                    <a:bodyPr/>
                    <a:lstStyle/>
                    <a:p>
                      <a:r>
                        <a:rPr lang="en-US" sz="1000"/>
                        <a:t>17</a:t>
                      </a:r>
                    </a:p>
                  </a:txBody>
                  <a:tcPr/>
                </a:tc>
                <a:tc>
                  <a:txBody>
                    <a:bodyPr/>
                    <a:lstStyle/>
                    <a:p>
                      <a:r>
                        <a:rPr lang="en-US" sz="1000"/>
                        <a:t>235</a:t>
                      </a:r>
                    </a:p>
                  </a:txBody>
                  <a:tcPr/>
                </a:tc>
                <a:tc>
                  <a:txBody>
                    <a:bodyPr/>
                    <a:lstStyle/>
                    <a:p>
                      <a:r>
                        <a:rPr lang="en-US" sz="1000"/>
                        <a:t>22</a:t>
                      </a:r>
                    </a:p>
                  </a:txBody>
                  <a:tcPr/>
                </a:tc>
                <a:tc>
                  <a:txBody>
                    <a:bodyPr/>
                    <a:lstStyle/>
                    <a:p>
                      <a:r>
                        <a:rPr lang="en-US" sz="1000"/>
                        <a:t>44</a:t>
                      </a:r>
                    </a:p>
                  </a:txBody>
                  <a:tcPr/>
                </a:tc>
                <a:tc>
                  <a:txBody>
                    <a:bodyPr/>
                    <a:lstStyle/>
                    <a:p>
                      <a:r>
                        <a:rPr lang="en-US" sz="1000"/>
                        <a:t>1</a:t>
                      </a:r>
                    </a:p>
                  </a:txBody>
                  <a:tcPr/>
                </a:tc>
                <a:tc>
                  <a:txBody>
                    <a:bodyPr/>
                    <a:lstStyle/>
                    <a:p>
                      <a:r>
                        <a:rPr lang="en-US" sz="1000"/>
                        <a:t>1.5683%</a:t>
                      </a:r>
                    </a:p>
                  </a:txBody>
                  <a:tcPr/>
                </a:tc>
                <a:tc>
                  <a:txBody>
                    <a:bodyPr/>
                    <a:lstStyle/>
                    <a:p>
                      <a:r>
                        <a:rPr lang="en-US" sz="1000"/>
                        <a:t>0.0%</a:t>
                      </a:r>
                    </a:p>
                  </a:txBody>
                  <a:tcPr/>
                </a:tc>
                <a:extLst>
                  <a:ext uri="{0D108BD9-81ED-4DB2-BD59-A6C34878D82A}">
                    <a16:rowId xmlns:a16="http://schemas.microsoft.com/office/drawing/2014/main" val="4260152475"/>
                  </a:ext>
                </a:extLst>
              </a:tr>
            </a:tbl>
          </a:graphicData>
        </a:graphic>
      </p:graphicFrame>
      <p:sp>
        <p:nvSpPr>
          <p:cNvPr id="4" name="Text Placeholder 3">
            <a:extLst>
              <a:ext uri="{FF2B5EF4-FFF2-40B4-BE49-F238E27FC236}">
                <a16:creationId xmlns:a16="http://schemas.microsoft.com/office/drawing/2014/main" id="{985C1533-F0FE-49A9-80DE-D18C4C67847F}"/>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025781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ACB9A-791C-430B-B458-2867731D5112}"/>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891BB1CF-3C35-4845-8B10-0DB189315BA8}"/>
              </a:ext>
            </a:extLst>
          </p:cNvPr>
          <p:cNvGraphicFramePr>
            <a:graphicFrameLocks noGrp="1"/>
          </p:cNvGraphicFramePr>
          <p:nvPr>
            <p:ph type="tbl" sz="quarter" idx="13"/>
            <p:extLst>
              <p:ext uri="{D42A27DB-BD31-4B8C-83A1-F6EECF244321}">
                <p14:modId xmlns:p14="http://schemas.microsoft.com/office/powerpoint/2010/main" val="3032983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93217807"/>
                    </a:ext>
                  </a:extLst>
                </a:gridCol>
                <a:gridCol w="1234440">
                  <a:extLst>
                    <a:ext uri="{9D8B030D-6E8A-4147-A177-3AD203B41FA5}">
                      <a16:colId xmlns:a16="http://schemas.microsoft.com/office/drawing/2014/main" val="2919313673"/>
                    </a:ext>
                  </a:extLst>
                </a:gridCol>
                <a:gridCol w="822960">
                  <a:extLst>
                    <a:ext uri="{9D8B030D-6E8A-4147-A177-3AD203B41FA5}">
                      <a16:colId xmlns:a16="http://schemas.microsoft.com/office/drawing/2014/main" val="3594756075"/>
                    </a:ext>
                  </a:extLst>
                </a:gridCol>
                <a:gridCol w="822960">
                  <a:extLst>
                    <a:ext uri="{9D8B030D-6E8A-4147-A177-3AD203B41FA5}">
                      <a16:colId xmlns:a16="http://schemas.microsoft.com/office/drawing/2014/main" val="2547461957"/>
                    </a:ext>
                  </a:extLst>
                </a:gridCol>
                <a:gridCol w="822960">
                  <a:extLst>
                    <a:ext uri="{9D8B030D-6E8A-4147-A177-3AD203B41FA5}">
                      <a16:colId xmlns:a16="http://schemas.microsoft.com/office/drawing/2014/main" val="2303329000"/>
                    </a:ext>
                  </a:extLst>
                </a:gridCol>
                <a:gridCol w="822960">
                  <a:extLst>
                    <a:ext uri="{9D8B030D-6E8A-4147-A177-3AD203B41FA5}">
                      <a16:colId xmlns:a16="http://schemas.microsoft.com/office/drawing/2014/main" val="99075640"/>
                    </a:ext>
                  </a:extLst>
                </a:gridCol>
                <a:gridCol w="822960">
                  <a:extLst>
                    <a:ext uri="{9D8B030D-6E8A-4147-A177-3AD203B41FA5}">
                      <a16:colId xmlns:a16="http://schemas.microsoft.com/office/drawing/2014/main" val="3320817655"/>
                    </a:ext>
                  </a:extLst>
                </a:gridCol>
                <a:gridCol w="822960">
                  <a:extLst>
                    <a:ext uri="{9D8B030D-6E8A-4147-A177-3AD203B41FA5}">
                      <a16:colId xmlns:a16="http://schemas.microsoft.com/office/drawing/2014/main" val="333699704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314746495"/>
                  </a:ext>
                </a:extLst>
              </a:tr>
              <a:tr h="370840">
                <a:tc>
                  <a:txBody>
                    <a:bodyPr/>
                    <a:lstStyle/>
                    <a:p>
                      <a:r>
                        <a:rPr lang="en-US" sz="1000"/>
                        <a:t>Kohla-Strauss GmbH</a:t>
                      </a:r>
                    </a:p>
                  </a:txBody>
                  <a:tcPr/>
                </a:tc>
                <a:tc>
                  <a:txBody>
                    <a:bodyPr/>
                    <a:lstStyle/>
                    <a:p>
                      <a:r>
                        <a:rPr lang="en-US" sz="1000"/>
                        <a:t>1140</a:t>
                      </a:r>
                    </a:p>
                  </a:txBody>
                  <a:tcPr/>
                </a:tc>
                <a:tc>
                  <a:txBody>
                    <a:bodyPr/>
                    <a:lstStyle/>
                    <a:p>
                      <a:r>
                        <a:rPr lang="en-US" sz="1000"/>
                        <a:t>2</a:t>
                      </a:r>
                    </a:p>
                  </a:txBody>
                  <a:tcPr/>
                </a:tc>
                <a:tc>
                  <a:txBody>
                    <a:bodyPr/>
                    <a:lstStyle/>
                    <a:p>
                      <a:r>
                        <a:rPr lang="en-US" sz="1000"/>
                        <a:t>0.2%</a:t>
                      </a:r>
                    </a:p>
                  </a:txBody>
                  <a:tcPr/>
                </a:tc>
                <a:tc>
                  <a:txBody>
                    <a:bodyPr/>
                    <a:lstStyle/>
                    <a:p>
                      <a:r>
                        <a:rPr lang="en-US" sz="1000"/>
                        <a:t>2</a:t>
                      </a:r>
                    </a:p>
                  </a:txBody>
                  <a:tcPr/>
                </a:tc>
                <a:tc>
                  <a:txBody>
                    <a:bodyPr/>
                    <a:lstStyle/>
                    <a:p>
                      <a:r>
                        <a:rPr lang="en-US" sz="1000"/>
                        <a:t>0.2%</a:t>
                      </a:r>
                    </a:p>
                  </a:txBody>
                  <a:tcPr/>
                </a:tc>
                <a:tc>
                  <a:txBody>
                    <a:bodyPr/>
                    <a:lstStyle/>
                    <a:p>
                      <a:r>
                        <a:rPr lang="en-US" sz="1000"/>
                        <a:t>21</a:t>
                      </a:r>
                    </a:p>
                  </a:txBody>
                  <a:tcPr/>
                </a:tc>
                <a:tc>
                  <a:txBody>
                    <a:bodyPr/>
                    <a:lstStyle/>
                    <a:p>
                      <a:r>
                        <a:rPr lang="en-US" sz="1000"/>
                        <a:t>1.9%</a:t>
                      </a:r>
                    </a:p>
                  </a:txBody>
                  <a:tcPr/>
                </a:tc>
                <a:extLst>
                  <a:ext uri="{0D108BD9-81ED-4DB2-BD59-A6C34878D82A}">
                    <a16:rowId xmlns:a16="http://schemas.microsoft.com/office/drawing/2014/main" val="1756313105"/>
                  </a:ext>
                </a:extLst>
              </a:tr>
            </a:tbl>
          </a:graphicData>
        </a:graphic>
      </p:graphicFrame>
      <p:sp>
        <p:nvSpPr>
          <p:cNvPr id="4" name="Text Placeholder 3">
            <a:extLst>
              <a:ext uri="{FF2B5EF4-FFF2-40B4-BE49-F238E27FC236}">
                <a16:creationId xmlns:a16="http://schemas.microsoft.com/office/drawing/2014/main" id="{4E485712-B92B-4D50-8172-C5EAE14CF8EB}"/>
              </a:ext>
            </a:extLst>
          </p:cNvPr>
          <p:cNvSpPr>
            <a:spLocks noGrp="1"/>
          </p:cNvSpPr>
          <p:nvPr>
            <p:ph type="body" sz="quarter" idx="14"/>
          </p:nvPr>
        </p:nvSpPr>
        <p:spPr/>
        <p:txBody>
          <a:bodyPr/>
          <a:lstStyle/>
          <a:p>
            <a:r>
              <a:rPr lang="en-US"/>
              <a:t>05/31/2017 - 06/30/2017</a:t>
            </a:r>
          </a:p>
        </p:txBody>
      </p:sp>
    </p:spTree>
    <p:extLst>
      <p:ext uri="{BB962C8B-B14F-4D97-AF65-F5344CB8AC3E}">
        <p14:creationId xmlns:p14="http://schemas.microsoft.com/office/powerpoint/2010/main" val="3874096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3B95-A9EA-471F-A5C9-63F5961D641A}"/>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0CDC1B74-4D36-48B7-A960-E48778CF7359}"/>
              </a:ext>
            </a:extLst>
          </p:cNvPr>
          <p:cNvGraphicFramePr>
            <a:graphicFrameLocks noGrp="1"/>
          </p:cNvGraphicFramePr>
          <p:nvPr>
            <p:ph type="tbl" sz="quarter" idx="13"/>
            <p:extLst>
              <p:ext uri="{D42A27DB-BD31-4B8C-83A1-F6EECF244321}">
                <p14:modId xmlns:p14="http://schemas.microsoft.com/office/powerpoint/2010/main" val="3929754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75006611"/>
                    </a:ext>
                  </a:extLst>
                </a:gridCol>
                <a:gridCol w="740664">
                  <a:extLst>
                    <a:ext uri="{9D8B030D-6E8A-4147-A177-3AD203B41FA5}">
                      <a16:colId xmlns:a16="http://schemas.microsoft.com/office/drawing/2014/main" val="4021739164"/>
                    </a:ext>
                  </a:extLst>
                </a:gridCol>
                <a:gridCol w="740664">
                  <a:extLst>
                    <a:ext uri="{9D8B030D-6E8A-4147-A177-3AD203B41FA5}">
                      <a16:colId xmlns:a16="http://schemas.microsoft.com/office/drawing/2014/main" val="3102312122"/>
                    </a:ext>
                  </a:extLst>
                </a:gridCol>
                <a:gridCol w="740664">
                  <a:extLst>
                    <a:ext uri="{9D8B030D-6E8A-4147-A177-3AD203B41FA5}">
                      <a16:colId xmlns:a16="http://schemas.microsoft.com/office/drawing/2014/main" val="3032664032"/>
                    </a:ext>
                  </a:extLst>
                </a:gridCol>
                <a:gridCol w="740664">
                  <a:extLst>
                    <a:ext uri="{9D8B030D-6E8A-4147-A177-3AD203B41FA5}">
                      <a16:colId xmlns:a16="http://schemas.microsoft.com/office/drawing/2014/main" val="2915773791"/>
                    </a:ext>
                  </a:extLst>
                </a:gridCol>
                <a:gridCol w="740664">
                  <a:extLst>
                    <a:ext uri="{9D8B030D-6E8A-4147-A177-3AD203B41FA5}">
                      <a16:colId xmlns:a16="http://schemas.microsoft.com/office/drawing/2014/main" val="9538790"/>
                    </a:ext>
                  </a:extLst>
                </a:gridCol>
                <a:gridCol w="740664">
                  <a:extLst>
                    <a:ext uri="{9D8B030D-6E8A-4147-A177-3AD203B41FA5}">
                      <a16:colId xmlns:a16="http://schemas.microsoft.com/office/drawing/2014/main" val="2277905909"/>
                    </a:ext>
                  </a:extLst>
                </a:gridCol>
                <a:gridCol w="740664">
                  <a:extLst>
                    <a:ext uri="{9D8B030D-6E8A-4147-A177-3AD203B41FA5}">
                      <a16:colId xmlns:a16="http://schemas.microsoft.com/office/drawing/2014/main" val="3243221264"/>
                    </a:ext>
                  </a:extLst>
                </a:gridCol>
                <a:gridCol w="740664">
                  <a:extLst>
                    <a:ext uri="{9D8B030D-6E8A-4147-A177-3AD203B41FA5}">
                      <a16:colId xmlns:a16="http://schemas.microsoft.com/office/drawing/2014/main" val="2203505306"/>
                    </a:ext>
                  </a:extLst>
                </a:gridCol>
                <a:gridCol w="740664">
                  <a:extLst>
                    <a:ext uri="{9D8B030D-6E8A-4147-A177-3AD203B41FA5}">
                      <a16:colId xmlns:a16="http://schemas.microsoft.com/office/drawing/2014/main" val="221936355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41833302"/>
                  </a:ext>
                </a:extLst>
              </a:tr>
              <a:tr h="370840">
                <a:tc>
                  <a:txBody>
                    <a:bodyPr/>
                    <a:lstStyle/>
                    <a:p>
                      <a:r>
                        <a:rPr lang="en-US" sz="1000"/>
                        <a:t>Kohla-Strauss GmbH</a:t>
                      </a:r>
                    </a:p>
                  </a:txBody>
                  <a:tcPr/>
                </a:tc>
                <a:tc>
                  <a:txBody>
                    <a:bodyPr/>
                    <a:lstStyle/>
                    <a:p>
                      <a:r>
                        <a:rPr lang="en-US" sz="1000"/>
                        <a:t>1140</a:t>
                      </a:r>
                    </a:p>
                  </a:txBody>
                  <a:tcPr/>
                </a:tc>
                <a:tc>
                  <a:txBody>
                    <a:bodyPr/>
                    <a:lstStyle/>
                    <a:p>
                      <a:r>
                        <a:rPr lang="en-US" sz="1000"/>
                        <a:t>21</a:t>
                      </a:r>
                    </a:p>
                  </a:txBody>
                  <a:tcPr/>
                </a:tc>
                <a:tc>
                  <a:txBody>
                    <a:bodyPr/>
                    <a:lstStyle/>
                    <a:p>
                      <a:r>
                        <a:rPr lang="en-US" sz="1000"/>
                        <a:t>17</a:t>
                      </a:r>
                    </a:p>
                  </a:txBody>
                  <a:tcPr/>
                </a:tc>
                <a:tc>
                  <a:txBody>
                    <a:bodyPr/>
                    <a:lstStyle/>
                    <a:p>
                      <a:r>
                        <a:rPr lang="en-US" sz="1000"/>
                        <a:t>235</a:t>
                      </a:r>
                    </a:p>
                  </a:txBody>
                  <a:tcPr/>
                </a:tc>
                <a:tc>
                  <a:txBody>
                    <a:bodyPr/>
                    <a:lstStyle/>
                    <a:p>
                      <a:r>
                        <a:rPr lang="en-US" sz="1000"/>
                        <a:t>22</a:t>
                      </a:r>
                    </a:p>
                  </a:txBody>
                  <a:tcPr/>
                </a:tc>
                <a:tc>
                  <a:txBody>
                    <a:bodyPr/>
                    <a:lstStyle/>
                    <a:p>
                      <a:r>
                        <a:rPr lang="en-US" sz="1000"/>
                        <a:t>44</a:t>
                      </a:r>
                    </a:p>
                  </a:txBody>
                  <a:tcPr/>
                </a:tc>
                <a:tc>
                  <a:txBody>
                    <a:bodyPr/>
                    <a:lstStyle/>
                    <a:p>
                      <a:r>
                        <a:rPr lang="en-US" sz="1000"/>
                        <a:t>1</a:t>
                      </a:r>
                    </a:p>
                  </a:txBody>
                  <a:tcPr/>
                </a:tc>
                <a:tc>
                  <a:txBody>
                    <a:bodyPr/>
                    <a:lstStyle/>
                    <a:p>
                      <a:r>
                        <a:rPr lang="en-US" sz="1000"/>
                        <a:t>1.5683%</a:t>
                      </a:r>
                    </a:p>
                  </a:txBody>
                  <a:tcPr/>
                </a:tc>
                <a:tc>
                  <a:txBody>
                    <a:bodyPr/>
                    <a:lstStyle/>
                    <a:p>
                      <a:r>
                        <a:rPr lang="en-US" sz="1000"/>
                        <a:t>100.0%</a:t>
                      </a:r>
                    </a:p>
                  </a:txBody>
                  <a:tcPr/>
                </a:tc>
                <a:extLst>
                  <a:ext uri="{0D108BD9-81ED-4DB2-BD59-A6C34878D82A}">
                    <a16:rowId xmlns:a16="http://schemas.microsoft.com/office/drawing/2014/main" val="3622137735"/>
                  </a:ext>
                </a:extLst>
              </a:tr>
            </a:tbl>
          </a:graphicData>
        </a:graphic>
      </p:graphicFrame>
      <p:sp>
        <p:nvSpPr>
          <p:cNvPr id="4" name="Text Placeholder 3">
            <a:extLst>
              <a:ext uri="{FF2B5EF4-FFF2-40B4-BE49-F238E27FC236}">
                <a16:creationId xmlns:a16="http://schemas.microsoft.com/office/drawing/2014/main" id="{78946BAC-7976-48F8-9AD4-DE2EA5FD7CDE}"/>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639015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CFCAD-6F0C-43BD-B04C-4062BF10F3BB}"/>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E07C7629-A6E7-47D9-99A7-CA82A7EF19C8}"/>
              </a:ext>
            </a:extLst>
          </p:cNvPr>
          <p:cNvGraphicFramePr>
            <a:graphicFrameLocks noGrp="1"/>
          </p:cNvGraphicFramePr>
          <p:nvPr>
            <p:ph type="chart" sz="quarter" idx="13"/>
            <p:extLst>
              <p:ext uri="{D42A27DB-BD31-4B8C-83A1-F6EECF244321}">
                <p14:modId xmlns:p14="http://schemas.microsoft.com/office/powerpoint/2010/main" val="14432057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2E824D-D4A8-44CA-9B7F-FAEF12B654E3}"/>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E20EC515-0B2F-4EED-81DD-C25F771236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3837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F2459-E593-4B3E-8C6E-411E47AF7F5F}"/>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D2B904BA-CCD3-4BE3-91F1-73A5E719A031}"/>
              </a:ext>
            </a:extLst>
          </p:cNvPr>
          <p:cNvGraphicFramePr>
            <a:graphicFrameLocks noGrp="1"/>
          </p:cNvGraphicFramePr>
          <p:nvPr>
            <p:ph type="chart" sz="quarter" idx="13"/>
            <p:extLst>
              <p:ext uri="{D42A27DB-BD31-4B8C-83A1-F6EECF244321}">
                <p14:modId xmlns:p14="http://schemas.microsoft.com/office/powerpoint/2010/main" val="4816834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A89C38-4F61-4B5B-8CE2-7CB95620CA27}"/>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5B46E999-94B4-4F06-B366-2AAC19BD86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2290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0E93B-1C0D-4461-9052-A1A98C91D7B5}"/>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1F4FBE9B-A78D-4C72-ABB2-4990CBC37D08}"/>
              </a:ext>
            </a:extLst>
          </p:cNvPr>
          <p:cNvGraphicFramePr>
            <a:graphicFrameLocks noGrp="1"/>
          </p:cNvGraphicFramePr>
          <p:nvPr>
            <p:ph type="chart" sz="quarter" idx="13"/>
            <p:extLst>
              <p:ext uri="{D42A27DB-BD31-4B8C-83A1-F6EECF244321}">
                <p14:modId xmlns:p14="http://schemas.microsoft.com/office/powerpoint/2010/main" val="10370592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75E1FA-7161-447F-8BE1-2AA53DBE1C19}"/>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D3C4C72C-F4C6-412A-B374-3797C22819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6600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DFA74-CC40-4EFD-AF13-3E59A414935B}"/>
              </a:ext>
            </a:extLst>
          </p:cNvPr>
          <p:cNvSpPr>
            <a:spLocks noGrp="1"/>
          </p:cNvSpPr>
          <p:nvPr>
            <p:ph type="title"/>
          </p:nvPr>
        </p:nvSpPr>
        <p:spPr/>
        <p:txBody>
          <a:bodyPr/>
          <a:lstStyle/>
          <a:p>
            <a:r>
              <a:rPr lang="de-DE"/>
              <a:t>Eigene Beiträge (Postings) - 1 of 10</a:t>
            </a:r>
            <a:endParaRPr lang="en-US"/>
          </a:p>
        </p:txBody>
      </p:sp>
      <p:graphicFrame>
        <p:nvGraphicFramePr>
          <p:cNvPr id="5" name="Table Placeholder 4">
            <a:extLst>
              <a:ext uri="{FF2B5EF4-FFF2-40B4-BE49-F238E27FC236}">
                <a16:creationId xmlns:a16="http://schemas.microsoft.com/office/drawing/2014/main" id="{D231B781-DFCD-479D-9765-3765D8991858}"/>
              </a:ext>
            </a:extLst>
          </p:cNvPr>
          <p:cNvGraphicFramePr>
            <a:graphicFrameLocks noGrp="1"/>
          </p:cNvGraphicFramePr>
          <p:nvPr>
            <p:ph type="tbl" sz="quarter" idx="13"/>
            <p:extLst>
              <p:ext uri="{D42A27DB-BD31-4B8C-83A1-F6EECF244321}">
                <p14:modId xmlns:p14="http://schemas.microsoft.com/office/powerpoint/2010/main" val="3502124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10697070"/>
                    </a:ext>
                  </a:extLst>
                </a:gridCol>
                <a:gridCol w="658368">
                  <a:extLst>
                    <a:ext uri="{9D8B030D-6E8A-4147-A177-3AD203B41FA5}">
                      <a16:colId xmlns:a16="http://schemas.microsoft.com/office/drawing/2014/main" val="302325775"/>
                    </a:ext>
                  </a:extLst>
                </a:gridCol>
                <a:gridCol w="658368">
                  <a:extLst>
                    <a:ext uri="{9D8B030D-6E8A-4147-A177-3AD203B41FA5}">
                      <a16:colId xmlns:a16="http://schemas.microsoft.com/office/drawing/2014/main" val="2316504450"/>
                    </a:ext>
                  </a:extLst>
                </a:gridCol>
                <a:gridCol w="658368">
                  <a:extLst>
                    <a:ext uri="{9D8B030D-6E8A-4147-A177-3AD203B41FA5}">
                      <a16:colId xmlns:a16="http://schemas.microsoft.com/office/drawing/2014/main" val="3796407143"/>
                    </a:ext>
                  </a:extLst>
                </a:gridCol>
                <a:gridCol w="658368">
                  <a:extLst>
                    <a:ext uri="{9D8B030D-6E8A-4147-A177-3AD203B41FA5}">
                      <a16:colId xmlns:a16="http://schemas.microsoft.com/office/drawing/2014/main" val="3541798837"/>
                    </a:ext>
                  </a:extLst>
                </a:gridCol>
                <a:gridCol w="658368">
                  <a:extLst>
                    <a:ext uri="{9D8B030D-6E8A-4147-A177-3AD203B41FA5}">
                      <a16:colId xmlns:a16="http://schemas.microsoft.com/office/drawing/2014/main" val="2173321787"/>
                    </a:ext>
                  </a:extLst>
                </a:gridCol>
                <a:gridCol w="658368">
                  <a:extLst>
                    <a:ext uri="{9D8B030D-6E8A-4147-A177-3AD203B41FA5}">
                      <a16:colId xmlns:a16="http://schemas.microsoft.com/office/drawing/2014/main" val="3923954960"/>
                    </a:ext>
                  </a:extLst>
                </a:gridCol>
                <a:gridCol w="658368">
                  <a:extLst>
                    <a:ext uri="{9D8B030D-6E8A-4147-A177-3AD203B41FA5}">
                      <a16:colId xmlns:a16="http://schemas.microsoft.com/office/drawing/2014/main" val="2163886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71675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- 2017-06-28 08:18:00</a:t>
                      </a:r>
                      <a:r>
                        <a:rPr kumimoji="0" lang="en-US" sz="1000" b="0" i="0" u="none" strike="noStrike" kern="1200" cap="none" spc="0" normalizeH="0" baseline="0" noProof="0">
                          <a:ln>
                            <a:noFill/>
                          </a:ln>
                          <a:solidFill>
                            <a:prstClr val="black"/>
                          </a:solidFill>
                          <a:effectLst/>
                          <a:uLnTx/>
                          <a:uFillTx/>
                          <a:latin typeface="+mn-lt"/>
                          <a:ea typeface="+mn-ea"/>
                          <a:cs typeface="+mn-cs"/>
                        </a:rPr>
                        <a:t>
Gabriele Fraiszl holte vergangene Woche ihr gewonnenes BMW Cruise e-Bike bei uns in St. Michael ab. 🚲 Sie schaffte bei unserem Golfturnier in Stegersbach ein Hole-In-One. 🏌️⛳🏌️
Wir gratulieren recht herzlich!
Wir wünschen ihr viel Freude am Fahren.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78535769"/>
                  </a:ext>
                </a:extLst>
              </a:tr>
            </a:tbl>
          </a:graphicData>
        </a:graphic>
      </p:graphicFrame>
      <p:sp>
        <p:nvSpPr>
          <p:cNvPr id="4" name="Text Placeholder 3">
            <a:extLst>
              <a:ext uri="{FF2B5EF4-FFF2-40B4-BE49-F238E27FC236}">
                <a16:creationId xmlns:a16="http://schemas.microsoft.com/office/drawing/2014/main" id="{CD221321-98E9-4EB8-AA8D-53FD544B5464}"/>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691266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8D49C-6497-4D95-A955-CDE855014679}"/>
              </a:ext>
            </a:extLst>
          </p:cNvPr>
          <p:cNvSpPr>
            <a:spLocks noGrp="1"/>
          </p:cNvSpPr>
          <p:nvPr>
            <p:ph type="title"/>
          </p:nvPr>
        </p:nvSpPr>
        <p:spPr/>
        <p:txBody>
          <a:bodyPr/>
          <a:lstStyle/>
          <a:p>
            <a:r>
              <a:rPr lang="de-DE"/>
              <a:t>Eigene Beiträge (Postings) - 2 of 10</a:t>
            </a:r>
            <a:endParaRPr lang="en-US"/>
          </a:p>
        </p:txBody>
      </p:sp>
      <p:graphicFrame>
        <p:nvGraphicFramePr>
          <p:cNvPr id="5" name="Table Placeholder 4">
            <a:extLst>
              <a:ext uri="{FF2B5EF4-FFF2-40B4-BE49-F238E27FC236}">
                <a16:creationId xmlns:a16="http://schemas.microsoft.com/office/drawing/2014/main" id="{26B7CE5C-13BA-406B-A4E9-AF09B5933926}"/>
              </a:ext>
            </a:extLst>
          </p:cNvPr>
          <p:cNvGraphicFramePr>
            <a:graphicFrameLocks noGrp="1"/>
          </p:cNvGraphicFramePr>
          <p:nvPr>
            <p:ph type="tbl" sz="quarter" idx="13"/>
            <p:extLst>
              <p:ext uri="{D42A27DB-BD31-4B8C-83A1-F6EECF244321}">
                <p14:modId xmlns:p14="http://schemas.microsoft.com/office/powerpoint/2010/main" val="52231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65085540"/>
                    </a:ext>
                  </a:extLst>
                </a:gridCol>
                <a:gridCol w="658368">
                  <a:extLst>
                    <a:ext uri="{9D8B030D-6E8A-4147-A177-3AD203B41FA5}">
                      <a16:colId xmlns:a16="http://schemas.microsoft.com/office/drawing/2014/main" val="1917466916"/>
                    </a:ext>
                  </a:extLst>
                </a:gridCol>
                <a:gridCol w="658368">
                  <a:extLst>
                    <a:ext uri="{9D8B030D-6E8A-4147-A177-3AD203B41FA5}">
                      <a16:colId xmlns:a16="http://schemas.microsoft.com/office/drawing/2014/main" val="475129649"/>
                    </a:ext>
                  </a:extLst>
                </a:gridCol>
                <a:gridCol w="658368">
                  <a:extLst>
                    <a:ext uri="{9D8B030D-6E8A-4147-A177-3AD203B41FA5}">
                      <a16:colId xmlns:a16="http://schemas.microsoft.com/office/drawing/2014/main" val="1387714950"/>
                    </a:ext>
                  </a:extLst>
                </a:gridCol>
                <a:gridCol w="658368">
                  <a:extLst>
                    <a:ext uri="{9D8B030D-6E8A-4147-A177-3AD203B41FA5}">
                      <a16:colId xmlns:a16="http://schemas.microsoft.com/office/drawing/2014/main" val="2207833905"/>
                    </a:ext>
                  </a:extLst>
                </a:gridCol>
                <a:gridCol w="658368">
                  <a:extLst>
                    <a:ext uri="{9D8B030D-6E8A-4147-A177-3AD203B41FA5}">
                      <a16:colId xmlns:a16="http://schemas.microsoft.com/office/drawing/2014/main" val="2246428643"/>
                    </a:ext>
                  </a:extLst>
                </a:gridCol>
                <a:gridCol w="658368">
                  <a:extLst>
                    <a:ext uri="{9D8B030D-6E8A-4147-A177-3AD203B41FA5}">
                      <a16:colId xmlns:a16="http://schemas.microsoft.com/office/drawing/2014/main" val="302621860"/>
                    </a:ext>
                  </a:extLst>
                </a:gridCol>
                <a:gridCol w="658368">
                  <a:extLst>
                    <a:ext uri="{9D8B030D-6E8A-4147-A177-3AD203B41FA5}">
                      <a16:colId xmlns:a16="http://schemas.microsoft.com/office/drawing/2014/main" val="3212270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4521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- 2017-06-27 18:11:00</a:t>
                      </a:r>
                      <a:r>
                        <a:rPr kumimoji="0" lang="de-DE" sz="1000" b="0" i="0" u="none" strike="noStrike" kern="1200" cap="none" spc="0" normalizeH="0" baseline="0" noProof="0">
                          <a:ln>
                            <a:noFill/>
                          </a:ln>
                          <a:solidFill>
                            <a:prstClr val="black"/>
                          </a:solidFill>
                          <a:effectLst/>
                          <a:uLnTx/>
                          <a:uFillTx/>
                          <a:latin typeface="+mn-lt"/>
                          <a:ea typeface="+mn-ea"/>
                          <a:cs typeface="+mn-cs"/>
                        </a:rPr>
                        <a:t>
👨‍👩‍👧‍👦 Willkommen in der BMW Familie. BMW JOY &amp; FAMILY TAGE in St. Michael 👨‍👩‍👧‍👦
Erlebe das sportliche Design des BMW 1er, die dynamischen Fahreigenschaften der BMW 2er Modelle und andere BMW Modelle und werde Teil der BMW Familie. Mit unseren attraktiven Angeboten für Groß und Klein sorgen wir für Freude für die ganze Familie - über die Fahrt hinaus.
✅ Freitag, 30. Juni 2017 von 09 - 18 Uhr
✅ Samstag, 01. Juli 2017 von 08 - 12 Uhr
👉 GEWINNSPIEL. 
BMW 1er oder BMW 2er Gran Tourer für 100 Tage gewinnen - einfach bei den Familientagen teilnehmen 😀
👉 BMW TREUEKASKO VERSICHERUNG
Informiere dich bei unseren Verkäufern über die neue BMW Treuekasko-Versicherung
👉 attraktive Angebote auf BMW Zubehör und BMW Lifestyle-Artikel - lass dich überraschen 😎
Wir freuen uns auf dich!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63162110"/>
                  </a:ext>
                </a:extLst>
              </a:tr>
            </a:tbl>
          </a:graphicData>
        </a:graphic>
      </p:graphicFrame>
      <p:sp>
        <p:nvSpPr>
          <p:cNvPr id="4" name="Text Placeholder 3">
            <a:extLst>
              <a:ext uri="{FF2B5EF4-FFF2-40B4-BE49-F238E27FC236}">
                <a16:creationId xmlns:a16="http://schemas.microsoft.com/office/drawing/2014/main" id="{30136769-5497-4BA7-BD4C-B22B9085BB28}"/>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724105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AFE80-5276-4574-98C0-E48B611B428E}"/>
              </a:ext>
            </a:extLst>
          </p:cNvPr>
          <p:cNvSpPr>
            <a:spLocks noGrp="1"/>
          </p:cNvSpPr>
          <p:nvPr>
            <p:ph type="title"/>
          </p:nvPr>
        </p:nvSpPr>
        <p:spPr/>
        <p:txBody>
          <a:bodyPr/>
          <a:lstStyle/>
          <a:p>
            <a:r>
              <a:rPr lang="de-DE"/>
              <a:t>Eigene Beiträge (Postings) - 3 of 10</a:t>
            </a:r>
            <a:endParaRPr lang="en-US"/>
          </a:p>
        </p:txBody>
      </p:sp>
      <p:graphicFrame>
        <p:nvGraphicFramePr>
          <p:cNvPr id="5" name="Table Placeholder 4">
            <a:extLst>
              <a:ext uri="{FF2B5EF4-FFF2-40B4-BE49-F238E27FC236}">
                <a16:creationId xmlns:a16="http://schemas.microsoft.com/office/drawing/2014/main" id="{A4EBA04F-45D8-459D-B4FC-3FDEFB202529}"/>
              </a:ext>
            </a:extLst>
          </p:cNvPr>
          <p:cNvGraphicFramePr>
            <a:graphicFrameLocks noGrp="1"/>
          </p:cNvGraphicFramePr>
          <p:nvPr>
            <p:ph type="tbl" sz="quarter" idx="13"/>
            <p:extLst>
              <p:ext uri="{D42A27DB-BD31-4B8C-83A1-F6EECF244321}">
                <p14:modId xmlns:p14="http://schemas.microsoft.com/office/powerpoint/2010/main" val="1074727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87852760"/>
                    </a:ext>
                  </a:extLst>
                </a:gridCol>
                <a:gridCol w="658368">
                  <a:extLst>
                    <a:ext uri="{9D8B030D-6E8A-4147-A177-3AD203B41FA5}">
                      <a16:colId xmlns:a16="http://schemas.microsoft.com/office/drawing/2014/main" val="70791337"/>
                    </a:ext>
                  </a:extLst>
                </a:gridCol>
                <a:gridCol w="658368">
                  <a:extLst>
                    <a:ext uri="{9D8B030D-6E8A-4147-A177-3AD203B41FA5}">
                      <a16:colId xmlns:a16="http://schemas.microsoft.com/office/drawing/2014/main" val="2446754424"/>
                    </a:ext>
                  </a:extLst>
                </a:gridCol>
                <a:gridCol w="658368">
                  <a:extLst>
                    <a:ext uri="{9D8B030D-6E8A-4147-A177-3AD203B41FA5}">
                      <a16:colId xmlns:a16="http://schemas.microsoft.com/office/drawing/2014/main" val="3986931567"/>
                    </a:ext>
                  </a:extLst>
                </a:gridCol>
                <a:gridCol w="658368">
                  <a:extLst>
                    <a:ext uri="{9D8B030D-6E8A-4147-A177-3AD203B41FA5}">
                      <a16:colId xmlns:a16="http://schemas.microsoft.com/office/drawing/2014/main" val="1718861174"/>
                    </a:ext>
                  </a:extLst>
                </a:gridCol>
                <a:gridCol w="658368">
                  <a:extLst>
                    <a:ext uri="{9D8B030D-6E8A-4147-A177-3AD203B41FA5}">
                      <a16:colId xmlns:a16="http://schemas.microsoft.com/office/drawing/2014/main" val="1926552317"/>
                    </a:ext>
                  </a:extLst>
                </a:gridCol>
                <a:gridCol w="658368">
                  <a:extLst>
                    <a:ext uri="{9D8B030D-6E8A-4147-A177-3AD203B41FA5}">
                      <a16:colId xmlns:a16="http://schemas.microsoft.com/office/drawing/2014/main" val="3000525469"/>
                    </a:ext>
                  </a:extLst>
                </a:gridCol>
                <a:gridCol w="658368">
                  <a:extLst>
                    <a:ext uri="{9D8B030D-6E8A-4147-A177-3AD203B41FA5}">
                      <a16:colId xmlns:a16="http://schemas.microsoft.com/office/drawing/2014/main" val="3493640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72108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- 2017-06-27 14:50:55</a:t>
                      </a:r>
                      <a:r>
                        <a:rPr kumimoji="0" lang="de-DE" sz="1000" b="0" i="0" u="none" strike="noStrike" kern="1200" cap="none" spc="0" normalizeH="0" baseline="0" noProof="0">
                          <a:ln>
                            <a:noFill/>
                          </a:ln>
                          <a:solidFill>
                            <a:prstClr val="black"/>
                          </a:solidFill>
                          <a:effectLst/>
                          <a:uLnTx/>
                          <a:uFillTx/>
                          <a:latin typeface="+mn-lt"/>
                          <a:ea typeface="+mn-ea"/>
                          <a:cs typeface="+mn-cs"/>
                        </a:rPr>
                        <a:t>
💙 Der neue BMW X3. 💙
Die Erfolgsgeschichte des BMW X3 wird mit einer noch markanteren dynamischen Formsprache, gleichermaßen leistungsstarken wie effizienten Antrieben und einer luxuriösen Ausstattung fortgeschrieben.
Quelle: youtube.com/BMW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5140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- 2017-06-26 08:11:00</a:t>
                      </a:r>
                      <a:r>
                        <a:rPr kumimoji="0" lang="de-DE" sz="1000" b="0" i="0" u="none" strike="noStrike" kern="1200" cap="none" spc="0" normalizeH="0" baseline="0" noProof="0">
                          <a:ln>
                            <a:noFill/>
                          </a:ln>
                          <a:solidFill>
                            <a:prstClr val="black"/>
                          </a:solidFill>
                          <a:effectLst/>
                          <a:uLnTx/>
                          <a:uFillTx/>
                          <a:latin typeface="+mn-lt"/>
                          <a:ea typeface="+mn-ea"/>
                          <a:cs typeface="+mn-cs"/>
                        </a:rPr>
                        <a:t>
Möchtest du einen starken Auftritt? 
Egal ob beim Laufen, auf dem Golfplatz oder als Fan an der Rennstrecke - lass dich von den hochwertigen Outfits der BMW Sport Collection inspirieren.
Wir freuen uns auf dich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9313465"/>
                  </a:ext>
                </a:extLst>
              </a:tr>
            </a:tbl>
          </a:graphicData>
        </a:graphic>
      </p:graphicFrame>
      <p:sp>
        <p:nvSpPr>
          <p:cNvPr id="4" name="Text Placeholder 3">
            <a:extLst>
              <a:ext uri="{FF2B5EF4-FFF2-40B4-BE49-F238E27FC236}">
                <a16:creationId xmlns:a16="http://schemas.microsoft.com/office/drawing/2014/main" id="{C60D119B-C87B-4325-A96D-836B8010E8C9}"/>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511537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70294-4CD4-495C-8929-3E34EF10B1D3}"/>
              </a:ext>
            </a:extLst>
          </p:cNvPr>
          <p:cNvSpPr>
            <a:spLocks noGrp="1"/>
          </p:cNvSpPr>
          <p:nvPr>
            <p:ph type="title"/>
          </p:nvPr>
        </p:nvSpPr>
        <p:spPr/>
        <p:txBody>
          <a:bodyPr/>
          <a:lstStyle/>
          <a:p>
            <a:r>
              <a:rPr lang="de-DE"/>
              <a:t>Eigene Beiträge (Postings) - 4 of 10</a:t>
            </a:r>
            <a:endParaRPr lang="en-US"/>
          </a:p>
        </p:txBody>
      </p:sp>
      <p:graphicFrame>
        <p:nvGraphicFramePr>
          <p:cNvPr id="5" name="Table Placeholder 4">
            <a:extLst>
              <a:ext uri="{FF2B5EF4-FFF2-40B4-BE49-F238E27FC236}">
                <a16:creationId xmlns:a16="http://schemas.microsoft.com/office/drawing/2014/main" id="{06D66342-1773-427E-889C-F11463013F1E}"/>
              </a:ext>
            </a:extLst>
          </p:cNvPr>
          <p:cNvGraphicFramePr>
            <a:graphicFrameLocks noGrp="1"/>
          </p:cNvGraphicFramePr>
          <p:nvPr>
            <p:ph type="tbl" sz="quarter" idx="13"/>
            <p:extLst>
              <p:ext uri="{D42A27DB-BD31-4B8C-83A1-F6EECF244321}">
                <p14:modId xmlns:p14="http://schemas.microsoft.com/office/powerpoint/2010/main" val="106059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81581313"/>
                    </a:ext>
                  </a:extLst>
                </a:gridCol>
                <a:gridCol w="658368">
                  <a:extLst>
                    <a:ext uri="{9D8B030D-6E8A-4147-A177-3AD203B41FA5}">
                      <a16:colId xmlns:a16="http://schemas.microsoft.com/office/drawing/2014/main" val="2812404749"/>
                    </a:ext>
                  </a:extLst>
                </a:gridCol>
                <a:gridCol w="658368">
                  <a:extLst>
                    <a:ext uri="{9D8B030D-6E8A-4147-A177-3AD203B41FA5}">
                      <a16:colId xmlns:a16="http://schemas.microsoft.com/office/drawing/2014/main" val="3465217900"/>
                    </a:ext>
                  </a:extLst>
                </a:gridCol>
                <a:gridCol w="658368">
                  <a:extLst>
                    <a:ext uri="{9D8B030D-6E8A-4147-A177-3AD203B41FA5}">
                      <a16:colId xmlns:a16="http://schemas.microsoft.com/office/drawing/2014/main" val="3636221331"/>
                    </a:ext>
                  </a:extLst>
                </a:gridCol>
                <a:gridCol w="658368">
                  <a:extLst>
                    <a:ext uri="{9D8B030D-6E8A-4147-A177-3AD203B41FA5}">
                      <a16:colId xmlns:a16="http://schemas.microsoft.com/office/drawing/2014/main" val="2895569132"/>
                    </a:ext>
                  </a:extLst>
                </a:gridCol>
                <a:gridCol w="658368">
                  <a:extLst>
                    <a:ext uri="{9D8B030D-6E8A-4147-A177-3AD203B41FA5}">
                      <a16:colId xmlns:a16="http://schemas.microsoft.com/office/drawing/2014/main" val="2270419213"/>
                    </a:ext>
                  </a:extLst>
                </a:gridCol>
                <a:gridCol w="658368">
                  <a:extLst>
                    <a:ext uri="{9D8B030D-6E8A-4147-A177-3AD203B41FA5}">
                      <a16:colId xmlns:a16="http://schemas.microsoft.com/office/drawing/2014/main" val="4289210813"/>
                    </a:ext>
                  </a:extLst>
                </a:gridCol>
                <a:gridCol w="658368">
                  <a:extLst>
                    <a:ext uri="{9D8B030D-6E8A-4147-A177-3AD203B41FA5}">
                      <a16:colId xmlns:a16="http://schemas.microsoft.com/office/drawing/2014/main" val="1511349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06824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- 2017-06-23 12:11:00</a:t>
                      </a:r>
                      <a:r>
                        <a:rPr kumimoji="0" lang="de-DE" sz="1000" b="0" i="0" u="none" strike="noStrike" kern="1200" cap="none" spc="0" normalizeH="0" baseline="0" noProof="0">
                          <a:ln>
                            <a:noFill/>
                          </a:ln>
                          <a:solidFill>
                            <a:prstClr val="black"/>
                          </a:solidFill>
                          <a:effectLst/>
                          <a:uLnTx/>
                          <a:uFillTx/>
                          <a:latin typeface="+mn-lt"/>
                          <a:ea typeface="+mn-ea"/>
                          <a:cs typeface="+mn-cs"/>
                        </a:rPr>
                        <a:t>
🚴 Revolutioniere deine Fortbewegungsart!
Wir haben noch ein 🆒es Angebot für dich:
Du bekommst beim Kauf eines BMW Cruise e-Bikes um € 2.790,00 (statt € 3.090,00) einen BMW Fahrradheckträger Pro 2.0 (im Wert von € 575,00) kostenlos!
Das Angebot ist gültig so lange der Vorrat reicht - also heißt es: SCHNELL sein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7330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- 2017-06-21 18:27:00</a:t>
                      </a:r>
                      <a:r>
                        <a:rPr kumimoji="0" lang="de-DE" sz="1000" b="0" i="0" u="none" strike="noStrike" kern="1200" cap="none" spc="0" normalizeH="0" baseline="0" noProof="0">
                          <a:ln>
                            <a:noFill/>
                          </a:ln>
                          <a:solidFill>
                            <a:prstClr val="black"/>
                          </a:solidFill>
                          <a:effectLst/>
                          <a:uLnTx/>
                          <a:uFillTx/>
                          <a:latin typeface="+mn-lt"/>
                          <a:ea typeface="+mn-ea"/>
                          <a:cs typeface="+mn-cs"/>
                        </a:rPr>
                        <a:t>
Heute ist Sommerbeginn 😁 🌞
Wir cruisen mit dem MINI Cabrio durch die heißen Tage. Mit welchem Fahrzeug genießt du den Sommer?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3954473"/>
                  </a:ext>
                </a:extLst>
              </a:tr>
            </a:tbl>
          </a:graphicData>
        </a:graphic>
      </p:graphicFrame>
      <p:sp>
        <p:nvSpPr>
          <p:cNvPr id="4" name="Text Placeholder 3">
            <a:extLst>
              <a:ext uri="{FF2B5EF4-FFF2-40B4-BE49-F238E27FC236}">
                <a16:creationId xmlns:a16="http://schemas.microsoft.com/office/drawing/2014/main" id="{31116098-9E4A-43D0-ADA1-3CB94163D811}"/>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426123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18732-B855-497D-9E12-D63F654757E3}"/>
              </a:ext>
            </a:extLst>
          </p:cNvPr>
          <p:cNvSpPr>
            <a:spLocks noGrp="1"/>
          </p:cNvSpPr>
          <p:nvPr>
            <p:ph type="title"/>
          </p:nvPr>
        </p:nvSpPr>
        <p:spPr/>
        <p:txBody>
          <a:bodyPr/>
          <a:lstStyle/>
          <a:p>
            <a:r>
              <a:rPr lang="de-DE"/>
              <a:t>Eigene Beiträge (Postings) - 5 of 10</a:t>
            </a:r>
            <a:endParaRPr lang="en-US"/>
          </a:p>
        </p:txBody>
      </p:sp>
      <p:graphicFrame>
        <p:nvGraphicFramePr>
          <p:cNvPr id="5" name="Table Placeholder 4">
            <a:extLst>
              <a:ext uri="{FF2B5EF4-FFF2-40B4-BE49-F238E27FC236}">
                <a16:creationId xmlns:a16="http://schemas.microsoft.com/office/drawing/2014/main" id="{4E4B0EF2-8F7A-4AA4-BB26-92012ED6D680}"/>
              </a:ext>
            </a:extLst>
          </p:cNvPr>
          <p:cNvGraphicFramePr>
            <a:graphicFrameLocks noGrp="1"/>
          </p:cNvGraphicFramePr>
          <p:nvPr>
            <p:ph type="tbl" sz="quarter" idx="13"/>
            <p:extLst>
              <p:ext uri="{D42A27DB-BD31-4B8C-83A1-F6EECF244321}">
                <p14:modId xmlns:p14="http://schemas.microsoft.com/office/powerpoint/2010/main" val="3619446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79568199"/>
                    </a:ext>
                  </a:extLst>
                </a:gridCol>
                <a:gridCol w="658368">
                  <a:extLst>
                    <a:ext uri="{9D8B030D-6E8A-4147-A177-3AD203B41FA5}">
                      <a16:colId xmlns:a16="http://schemas.microsoft.com/office/drawing/2014/main" val="1631450394"/>
                    </a:ext>
                  </a:extLst>
                </a:gridCol>
                <a:gridCol w="658368">
                  <a:extLst>
                    <a:ext uri="{9D8B030D-6E8A-4147-A177-3AD203B41FA5}">
                      <a16:colId xmlns:a16="http://schemas.microsoft.com/office/drawing/2014/main" val="54331061"/>
                    </a:ext>
                  </a:extLst>
                </a:gridCol>
                <a:gridCol w="658368">
                  <a:extLst>
                    <a:ext uri="{9D8B030D-6E8A-4147-A177-3AD203B41FA5}">
                      <a16:colId xmlns:a16="http://schemas.microsoft.com/office/drawing/2014/main" val="3759383177"/>
                    </a:ext>
                  </a:extLst>
                </a:gridCol>
                <a:gridCol w="658368">
                  <a:extLst>
                    <a:ext uri="{9D8B030D-6E8A-4147-A177-3AD203B41FA5}">
                      <a16:colId xmlns:a16="http://schemas.microsoft.com/office/drawing/2014/main" val="2720954975"/>
                    </a:ext>
                  </a:extLst>
                </a:gridCol>
                <a:gridCol w="658368">
                  <a:extLst>
                    <a:ext uri="{9D8B030D-6E8A-4147-A177-3AD203B41FA5}">
                      <a16:colId xmlns:a16="http://schemas.microsoft.com/office/drawing/2014/main" val="4227862557"/>
                    </a:ext>
                  </a:extLst>
                </a:gridCol>
                <a:gridCol w="658368">
                  <a:extLst>
                    <a:ext uri="{9D8B030D-6E8A-4147-A177-3AD203B41FA5}">
                      <a16:colId xmlns:a16="http://schemas.microsoft.com/office/drawing/2014/main" val="490771983"/>
                    </a:ext>
                  </a:extLst>
                </a:gridCol>
                <a:gridCol w="658368">
                  <a:extLst>
                    <a:ext uri="{9D8B030D-6E8A-4147-A177-3AD203B41FA5}">
                      <a16:colId xmlns:a16="http://schemas.microsoft.com/office/drawing/2014/main" val="559580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09809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- 2017-06-20 08:44:08</a:t>
                      </a:r>
                      <a:r>
                        <a:rPr kumimoji="0" lang="en-US" sz="1000" b="0" i="0" u="none" strike="noStrike" kern="1200" cap="none" spc="0" normalizeH="0" baseline="0" noProof="0">
                          <a:ln>
                            <a:noFill/>
                          </a:ln>
                          <a:solidFill>
                            <a:prstClr val="black"/>
                          </a:solidFill>
                          <a:effectLst/>
                          <a:uLnTx/>
                          <a:uFillTx/>
                          <a:latin typeface="+mn-lt"/>
                          <a:ea typeface="+mn-ea"/>
                          <a:cs typeface="+mn-cs"/>
                        </a:rPr>
                        <a:t>
💫 MINI. DAS ORIGINAL. ✨
Sandra Marosits erkundet ab sofort in ihrem 👌 ausgestatteten MINI Cooper (John Cooper Works Chili Paket, LED-Scheinwerfer, Automatik, uvm.) in midnight black metallic und 136 PS die 🌏.
Wir wünschen ihr viel Freude am Fahren - BE MINI.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64210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- 2017-06-20 08:32:26</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5202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- 2017-06-14 15:02:41</a:t>
                      </a:r>
                      <a:r>
                        <a:rPr kumimoji="0" lang="de-DE" sz="1000" b="0" i="0" u="none" strike="noStrike" kern="1200" cap="none" spc="0" normalizeH="0" baseline="0" noProof="0">
                          <a:ln>
                            <a:noFill/>
                          </a:ln>
                          <a:solidFill>
                            <a:prstClr val="black"/>
                          </a:solidFill>
                          <a:effectLst/>
                          <a:uLnTx/>
                          <a:uFillTx/>
                          <a:latin typeface="+mn-lt"/>
                          <a:ea typeface="+mn-ea"/>
                          <a:cs typeface="+mn-cs"/>
                        </a:rPr>
                        <a:t>
Letzten Samstag folgten viele Freunde und stolze Besitzer von einem MINI der Einladung zu der 4. MINI Ausfahrt.
Das zunächst regnerische Wetter tat der Stimmung keinen Abbruch und zeigte, dass der MINI bei jedem Wetter viel Fahrspaß verspricht.
Alle Teilnehmer waren von den sportlichen Fahreigenschaften der MINI's begeistert und nutzten auch die Gelegenheit, die gesamte Modellpalette vor Ort zu testen.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61827"/>
                  </a:ext>
                </a:extLst>
              </a:tr>
            </a:tbl>
          </a:graphicData>
        </a:graphic>
      </p:graphicFrame>
      <p:sp>
        <p:nvSpPr>
          <p:cNvPr id="4" name="Text Placeholder 3">
            <a:extLst>
              <a:ext uri="{FF2B5EF4-FFF2-40B4-BE49-F238E27FC236}">
                <a16:creationId xmlns:a16="http://schemas.microsoft.com/office/drawing/2014/main" id="{6ECD03D9-F6BE-43F4-A06E-E45A02F9E174}"/>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6020285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2CF4B-D786-4EBB-B71A-76244F36BA3D}"/>
              </a:ext>
            </a:extLst>
          </p:cNvPr>
          <p:cNvSpPr>
            <a:spLocks noGrp="1"/>
          </p:cNvSpPr>
          <p:nvPr>
            <p:ph type="title"/>
          </p:nvPr>
        </p:nvSpPr>
        <p:spPr/>
        <p:txBody>
          <a:bodyPr/>
          <a:lstStyle/>
          <a:p>
            <a:r>
              <a:rPr lang="de-DE"/>
              <a:t>Eigene Beiträge (Postings) - 6 of 10</a:t>
            </a:r>
            <a:endParaRPr lang="en-US"/>
          </a:p>
        </p:txBody>
      </p:sp>
      <p:graphicFrame>
        <p:nvGraphicFramePr>
          <p:cNvPr id="5" name="Table Placeholder 4">
            <a:extLst>
              <a:ext uri="{FF2B5EF4-FFF2-40B4-BE49-F238E27FC236}">
                <a16:creationId xmlns:a16="http://schemas.microsoft.com/office/drawing/2014/main" id="{D3501C9F-032E-48DB-A610-2743A6D37CC8}"/>
              </a:ext>
            </a:extLst>
          </p:cNvPr>
          <p:cNvGraphicFramePr>
            <a:graphicFrameLocks noGrp="1"/>
          </p:cNvGraphicFramePr>
          <p:nvPr>
            <p:ph type="tbl" sz="quarter" idx="13"/>
            <p:extLst>
              <p:ext uri="{D42A27DB-BD31-4B8C-83A1-F6EECF244321}">
                <p14:modId xmlns:p14="http://schemas.microsoft.com/office/powerpoint/2010/main" val="3356524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80325745"/>
                    </a:ext>
                  </a:extLst>
                </a:gridCol>
                <a:gridCol w="658368">
                  <a:extLst>
                    <a:ext uri="{9D8B030D-6E8A-4147-A177-3AD203B41FA5}">
                      <a16:colId xmlns:a16="http://schemas.microsoft.com/office/drawing/2014/main" val="1729758205"/>
                    </a:ext>
                  </a:extLst>
                </a:gridCol>
                <a:gridCol w="658368">
                  <a:extLst>
                    <a:ext uri="{9D8B030D-6E8A-4147-A177-3AD203B41FA5}">
                      <a16:colId xmlns:a16="http://schemas.microsoft.com/office/drawing/2014/main" val="4221579701"/>
                    </a:ext>
                  </a:extLst>
                </a:gridCol>
                <a:gridCol w="658368">
                  <a:extLst>
                    <a:ext uri="{9D8B030D-6E8A-4147-A177-3AD203B41FA5}">
                      <a16:colId xmlns:a16="http://schemas.microsoft.com/office/drawing/2014/main" val="1767179053"/>
                    </a:ext>
                  </a:extLst>
                </a:gridCol>
                <a:gridCol w="658368">
                  <a:extLst>
                    <a:ext uri="{9D8B030D-6E8A-4147-A177-3AD203B41FA5}">
                      <a16:colId xmlns:a16="http://schemas.microsoft.com/office/drawing/2014/main" val="3483289267"/>
                    </a:ext>
                  </a:extLst>
                </a:gridCol>
                <a:gridCol w="658368">
                  <a:extLst>
                    <a:ext uri="{9D8B030D-6E8A-4147-A177-3AD203B41FA5}">
                      <a16:colId xmlns:a16="http://schemas.microsoft.com/office/drawing/2014/main" val="3926613936"/>
                    </a:ext>
                  </a:extLst>
                </a:gridCol>
                <a:gridCol w="658368">
                  <a:extLst>
                    <a:ext uri="{9D8B030D-6E8A-4147-A177-3AD203B41FA5}">
                      <a16:colId xmlns:a16="http://schemas.microsoft.com/office/drawing/2014/main" val="2451085584"/>
                    </a:ext>
                  </a:extLst>
                </a:gridCol>
                <a:gridCol w="658368">
                  <a:extLst>
                    <a:ext uri="{9D8B030D-6E8A-4147-A177-3AD203B41FA5}">
                      <a16:colId xmlns:a16="http://schemas.microsoft.com/office/drawing/2014/main" val="2590543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47932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- 2017-06-11 12:00:00</a:t>
                      </a:r>
                      <a:r>
                        <a:rPr kumimoji="0" lang="de-DE" sz="1000" b="0" i="0" u="none" strike="noStrike" kern="1200" cap="none" spc="0" normalizeH="0" baseline="0" noProof="0">
                          <a:ln>
                            <a:noFill/>
                          </a:ln>
                          <a:solidFill>
                            <a:prstClr val="black"/>
                          </a:solidFill>
                          <a:effectLst/>
                          <a:uLnTx/>
                          <a:uFillTx/>
                          <a:latin typeface="+mn-lt"/>
                          <a:ea typeface="+mn-ea"/>
                          <a:cs typeface="+mn-cs"/>
                        </a:rPr>
                        <a:t>
Fährst du mit deinem BMW in den Urlaub? ☀🏝️
Lass dein Fahrzeug bei uns durchchecken - wir überprüfen alles Wichtige - von den Kartendaten bis hin zu technischen Details. Anschließend kannst du ganz entspannt losfahren. 🚙
Mehr Infos zum Urlaubs-Check erhältst du hier: http://bit.ly/2qG3Vbq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10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- 2017-06-08 18:00:00</a:t>
                      </a:r>
                      <a:r>
                        <a:rPr kumimoji="0" lang="de-DE" sz="1000" b="0" i="0" u="none" strike="noStrike" kern="1200" cap="none" spc="0" normalizeH="0" baseline="0" noProof="0">
                          <a:ln>
                            <a:noFill/>
                          </a:ln>
                          <a:solidFill>
                            <a:prstClr val="black"/>
                          </a:solidFill>
                          <a:effectLst/>
                          <a:uLnTx/>
                          <a:uFillTx/>
                          <a:latin typeface="+mn-lt"/>
                          <a:ea typeface="+mn-ea"/>
                          <a:cs typeface="+mn-cs"/>
                        </a:rPr>
                        <a:t>
Am Sonntag ist Vatertag. 🎊
Suchst du noch nach einem passenden 🎁?
Stöbere durch die BMW und MINI Lifestyle-Artikel. Du findest sicher etwas, was das 💙 deines Vaters höher schlagen lässt!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0927536"/>
                  </a:ext>
                </a:extLst>
              </a:tr>
            </a:tbl>
          </a:graphicData>
        </a:graphic>
      </p:graphicFrame>
      <p:sp>
        <p:nvSpPr>
          <p:cNvPr id="4" name="Text Placeholder 3">
            <a:extLst>
              <a:ext uri="{FF2B5EF4-FFF2-40B4-BE49-F238E27FC236}">
                <a16:creationId xmlns:a16="http://schemas.microsoft.com/office/drawing/2014/main" id="{21914CDE-474B-4109-BE4D-60EAC0A15EC8}"/>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42171129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05D5F-33D4-4D96-8E9B-BD13CE1223B5}"/>
              </a:ext>
            </a:extLst>
          </p:cNvPr>
          <p:cNvSpPr>
            <a:spLocks noGrp="1"/>
          </p:cNvSpPr>
          <p:nvPr>
            <p:ph type="title"/>
          </p:nvPr>
        </p:nvSpPr>
        <p:spPr/>
        <p:txBody>
          <a:bodyPr/>
          <a:lstStyle/>
          <a:p>
            <a:r>
              <a:rPr lang="de-DE"/>
              <a:t>Eigene Beiträge (Postings) - 7 of 10</a:t>
            </a:r>
            <a:endParaRPr lang="en-US"/>
          </a:p>
        </p:txBody>
      </p:sp>
      <p:graphicFrame>
        <p:nvGraphicFramePr>
          <p:cNvPr id="5" name="Table Placeholder 4">
            <a:extLst>
              <a:ext uri="{FF2B5EF4-FFF2-40B4-BE49-F238E27FC236}">
                <a16:creationId xmlns:a16="http://schemas.microsoft.com/office/drawing/2014/main" id="{0666F9CA-D367-4E17-B8E9-5EABBAB1CE1C}"/>
              </a:ext>
            </a:extLst>
          </p:cNvPr>
          <p:cNvGraphicFramePr>
            <a:graphicFrameLocks noGrp="1"/>
          </p:cNvGraphicFramePr>
          <p:nvPr>
            <p:ph type="tbl" sz="quarter" idx="13"/>
            <p:extLst>
              <p:ext uri="{D42A27DB-BD31-4B8C-83A1-F6EECF244321}">
                <p14:modId xmlns:p14="http://schemas.microsoft.com/office/powerpoint/2010/main" val="1814596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29372947"/>
                    </a:ext>
                  </a:extLst>
                </a:gridCol>
                <a:gridCol w="658368">
                  <a:extLst>
                    <a:ext uri="{9D8B030D-6E8A-4147-A177-3AD203B41FA5}">
                      <a16:colId xmlns:a16="http://schemas.microsoft.com/office/drawing/2014/main" val="2353691024"/>
                    </a:ext>
                  </a:extLst>
                </a:gridCol>
                <a:gridCol w="658368">
                  <a:extLst>
                    <a:ext uri="{9D8B030D-6E8A-4147-A177-3AD203B41FA5}">
                      <a16:colId xmlns:a16="http://schemas.microsoft.com/office/drawing/2014/main" val="3852161369"/>
                    </a:ext>
                  </a:extLst>
                </a:gridCol>
                <a:gridCol w="658368">
                  <a:extLst>
                    <a:ext uri="{9D8B030D-6E8A-4147-A177-3AD203B41FA5}">
                      <a16:colId xmlns:a16="http://schemas.microsoft.com/office/drawing/2014/main" val="1156351908"/>
                    </a:ext>
                  </a:extLst>
                </a:gridCol>
                <a:gridCol w="658368">
                  <a:extLst>
                    <a:ext uri="{9D8B030D-6E8A-4147-A177-3AD203B41FA5}">
                      <a16:colId xmlns:a16="http://schemas.microsoft.com/office/drawing/2014/main" val="3092239002"/>
                    </a:ext>
                  </a:extLst>
                </a:gridCol>
                <a:gridCol w="658368">
                  <a:extLst>
                    <a:ext uri="{9D8B030D-6E8A-4147-A177-3AD203B41FA5}">
                      <a16:colId xmlns:a16="http://schemas.microsoft.com/office/drawing/2014/main" val="2452998666"/>
                    </a:ext>
                  </a:extLst>
                </a:gridCol>
                <a:gridCol w="658368">
                  <a:extLst>
                    <a:ext uri="{9D8B030D-6E8A-4147-A177-3AD203B41FA5}">
                      <a16:colId xmlns:a16="http://schemas.microsoft.com/office/drawing/2014/main" val="3396186149"/>
                    </a:ext>
                  </a:extLst>
                </a:gridCol>
                <a:gridCol w="658368">
                  <a:extLst>
                    <a:ext uri="{9D8B030D-6E8A-4147-A177-3AD203B41FA5}">
                      <a16:colId xmlns:a16="http://schemas.microsoft.com/office/drawing/2014/main" val="3985290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31008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- 2017-06-07 08:00:00</a:t>
                      </a:r>
                      <a:r>
                        <a:rPr kumimoji="0" lang="en-US" sz="1000" b="0" i="0" u="none" strike="noStrike" kern="1200" cap="none" spc="0" normalizeH="0" baseline="0" noProof="0">
                          <a:ln>
                            <a:noFill/>
                          </a:ln>
                          <a:solidFill>
                            <a:prstClr val="black"/>
                          </a:solidFill>
                          <a:effectLst/>
                          <a:uLnTx/>
                          <a:uFillTx/>
                          <a:latin typeface="+mn-lt"/>
                          <a:ea typeface="+mn-ea"/>
                          <a:cs typeface="+mn-cs"/>
                        </a:rPr>
                        <a:t>
MINI EXPERIENCE DRIVE 2017!
Entdecke deinen MINI!
Lieber MINI Fan!
Geschichten sind die Grundlagen jeder guten Unterhaltung. Mach dich also auf, um so viele wie möglich zu erleben.
Wir laden dich ein, deine eigene Geschichte mit einem MINI zu erleben:
Samstag, 10. Juni 2017
MINI Kohla-Strauss in St. Michael
17 - 19 Uhr
Folgende Fahrzeuge stehen zur Probefahrt zur Verfügung:
MINI Cooper D 5-Türer
MINI Cooper Clubman
MINI John Cooper Works Clubman
MINI John Cooper Works 3-Türer
MINI John Cooper Works Cabrio
MINI John Cooper Works Countryman
MINI Cooper D Countryman
Wir freuen uns auf dein Kommen!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96008315"/>
                  </a:ext>
                </a:extLst>
              </a:tr>
            </a:tbl>
          </a:graphicData>
        </a:graphic>
      </p:graphicFrame>
      <p:sp>
        <p:nvSpPr>
          <p:cNvPr id="4" name="Text Placeholder 3">
            <a:extLst>
              <a:ext uri="{FF2B5EF4-FFF2-40B4-BE49-F238E27FC236}">
                <a16:creationId xmlns:a16="http://schemas.microsoft.com/office/drawing/2014/main" id="{B006B78F-AA02-4955-9E99-786F822AE999}"/>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4021134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F00BF-636C-4877-B483-0A3A324B0291}"/>
              </a:ext>
            </a:extLst>
          </p:cNvPr>
          <p:cNvSpPr>
            <a:spLocks noGrp="1"/>
          </p:cNvSpPr>
          <p:nvPr>
            <p:ph type="title"/>
          </p:nvPr>
        </p:nvSpPr>
        <p:spPr/>
        <p:txBody>
          <a:bodyPr/>
          <a:lstStyle/>
          <a:p>
            <a:r>
              <a:rPr lang="de-DE"/>
              <a:t>Eigene Beiträge (Postings) - 8 of 10</a:t>
            </a:r>
            <a:endParaRPr lang="en-US"/>
          </a:p>
        </p:txBody>
      </p:sp>
      <p:graphicFrame>
        <p:nvGraphicFramePr>
          <p:cNvPr id="5" name="Table Placeholder 4">
            <a:extLst>
              <a:ext uri="{FF2B5EF4-FFF2-40B4-BE49-F238E27FC236}">
                <a16:creationId xmlns:a16="http://schemas.microsoft.com/office/drawing/2014/main" id="{65216063-C6C9-4307-86C7-63426CECC6A6}"/>
              </a:ext>
            </a:extLst>
          </p:cNvPr>
          <p:cNvGraphicFramePr>
            <a:graphicFrameLocks noGrp="1"/>
          </p:cNvGraphicFramePr>
          <p:nvPr>
            <p:ph type="tbl" sz="quarter" idx="13"/>
            <p:extLst>
              <p:ext uri="{D42A27DB-BD31-4B8C-83A1-F6EECF244321}">
                <p14:modId xmlns:p14="http://schemas.microsoft.com/office/powerpoint/2010/main" val="436990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6232867"/>
                    </a:ext>
                  </a:extLst>
                </a:gridCol>
                <a:gridCol w="658368">
                  <a:extLst>
                    <a:ext uri="{9D8B030D-6E8A-4147-A177-3AD203B41FA5}">
                      <a16:colId xmlns:a16="http://schemas.microsoft.com/office/drawing/2014/main" val="2023523213"/>
                    </a:ext>
                  </a:extLst>
                </a:gridCol>
                <a:gridCol w="658368">
                  <a:extLst>
                    <a:ext uri="{9D8B030D-6E8A-4147-A177-3AD203B41FA5}">
                      <a16:colId xmlns:a16="http://schemas.microsoft.com/office/drawing/2014/main" val="80728689"/>
                    </a:ext>
                  </a:extLst>
                </a:gridCol>
                <a:gridCol w="658368">
                  <a:extLst>
                    <a:ext uri="{9D8B030D-6E8A-4147-A177-3AD203B41FA5}">
                      <a16:colId xmlns:a16="http://schemas.microsoft.com/office/drawing/2014/main" val="3342945270"/>
                    </a:ext>
                  </a:extLst>
                </a:gridCol>
                <a:gridCol w="658368">
                  <a:extLst>
                    <a:ext uri="{9D8B030D-6E8A-4147-A177-3AD203B41FA5}">
                      <a16:colId xmlns:a16="http://schemas.microsoft.com/office/drawing/2014/main" val="3607630321"/>
                    </a:ext>
                  </a:extLst>
                </a:gridCol>
                <a:gridCol w="658368">
                  <a:extLst>
                    <a:ext uri="{9D8B030D-6E8A-4147-A177-3AD203B41FA5}">
                      <a16:colId xmlns:a16="http://schemas.microsoft.com/office/drawing/2014/main" val="2581637263"/>
                    </a:ext>
                  </a:extLst>
                </a:gridCol>
                <a:gridCol w="658368">
                  <a:extLst>
                    <a:ext uri="{9D8B030D-6E8A-4147-A177-3AD203B41FA5}">
                      <a16:colId xmlns:a16="http://schemas.microsoft.com/office/drawing/2014/main" val="219846999"/>
                    </a:ext>
                  </a:extLst>
                </a:gridCol>
                <a:gridCol w="658368">
                  <a:extLst>
                    <a:ext uri="{9D8B030D-6E8A-4147-A177-3AD203B41FA5}">
                      <a16:colId xmlns:a16="http://schemas.microsoft.com/office/drawing/2014/main" val="3492434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25488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- 2017-06-06 08:00:00</a:t>
                      </a:r>
                      <a:r>
                        <a:rPr kumimoji="0" lang="de-DE" sz="1000" b="0" i="0" u="none" strike="noStrike" kern="1200" cap="none" spc="0" normalizeH="0" baseline="0" noProof="0">
                          <a:ln>
                            <a:noFill/>
                          </a:ln>
                          <a:solidFill>
                            <a:prstClr val="black"/>
                          </a:solidFill>
                          <a:effectLst/>
                          <a:uLnTx/>
                          <a:uFillTx/>
                          <a:latin typeface="+mn-lt"/>
                          <a:ea typeface="+mn-ea"/>
                          <a:cs typeface="+mn-cs"/>
                        </a:rPr>
                        <a:t>
☕ NOCH 1 CAPPUCCINO.
ODER BMW 1er LEASEN.
Schon um € 3,39 pro Tag.
Der BMW 1er ist so attraktiv wie noch nie. Lass dich von seiner Wendigkeit und Kompaktheit auf der Straße überraschen und überzeuge dich von seinem sportlichen und modernen Design.
Quelle: youtube.com / BMW Österreich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92021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- 2017-06-05 11:11:00</a:t>
                      </a:r>
                      <a:r>
                        <a:rPr kumimoji="0" lang="en-US" sz="1000" b="0" i="0" u="none" strike="noStrike" kern="1200" cap="none" spc="0" normalizeH="0" baseline="0" noProof="0">
                          <a:ln>
                            <a:noFill/>
                          </a:ln>
                          <a:solidFill>
                            <a:prstClr val="black"/>
                          </a:solidFill>
                          <a:effectLst/>
                          <a:uLnTx/>
                          <a:uFillTx/>
                          <a:latin typeface="+mn-lt"/>
                          <a:ea typeface="+mn-ea"/>
                          <a:cs typeface="+mn-cs"/>
                        </a:rPr>
                        <a:t>
🤘🏻 Mini Cooper Sondermodell - gleich Probefahren... 🤘🏻
Wir haben aktuell noch einen super-feschen MINI Cooper Neuwagen um nur € 19.790,- für Euch!
136 PS, Farbe Moonwalk Grey Metallic, 16 Zoll LM-Räder, Klimaautomatik, Sport-Lenkrad, Excitement und Austrian Pepper Paket, Sitzheizung und vielen vielen weiteren Extras...
Wem von euch würde der gefallen?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4596320"/>
                  </a:ext>
                </a:extLst>
              </a:tr>
            </a:tbl>
          </a:graphicData>
        </a:graphic>
      </p:graphicFrame>
      <p:sp>
        <p:nvSpPr>
          <p:cNvPr id="4" name="Text Placeholder 3">
            <a:extLst>
              <a:ext uri="{FF2B5EF4-FFF2-40B4-BE49-F238E27FC236}">
                <a16:creationId xmlns:a16="http://schemas.microsoft.com/office/drawing/2014/main" id="{28418065-5439-412D-A16C-26D14A670236}"/>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0784188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7A55C-CD2E-41C5-9798-BDE9976C033E}"/>
              </a:ext>
            </a:extLst>
          </p:cNvPr>
          <p:cNvSpPr>
            <a:spLocks noGrp="1"/>
          </p:cNvSpPr>
          <p:nvPr>
            <p:ph type="title"/>
          </p:nvPr>
        </p:nvSpPr>
        <p:spPr/>
        <p:txBody>
          <a:bodyPr/>
          <a:lstStyle/>
          <a:p>
            <a:r>
              <a:rPr lang="de-DE"/>
              <a:t>Eigene Beiträge (Postings) - 9 of 10</a:t>
            </a:r>
            <a:endParaRPr lang="en-US"/>
          </a:p>
        </p:txBody>
      </p:sp>
      <p:graphicFrame>
        <p:nvGraphicFramePr>
          <p:cNvPr id="5" name="Table Placeholder 4">
            <a:extLst>
              <a:ext uri="{FF2B5EF4-FFF2-40B4-BE49-F238E27FC236}">
                <a16:creationId xmlns:a16="http://schemas.microsoft.com/office/drawing/2014/main" id="{FBE29DAA-33D8-4262-A0A3-88BDB4003CDB}"/>
              </a:ext>
            </a:extLst>
          </p:cNvPr>
          <p:cNvGraphicFramePr>
            <a:graphicFrameLocks noGrp="1"/>
          </p:cNvGraphicFramePr>
          <p:nvPr>
            <p:ph type="tbl" sz="quarter" idx="13"/>
            <p:extLst>
              <p:ext uri="{D42A27DB-BD31-4B8C-83A1-F6EECF244321}">
                <p14:modId xmlns:p14="http://schemas.microsoft.com/office/powerpoint/2010/main" val="548338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78174281"/>
                    </a:ext>
                  </a:extLst>
                </a:gridCol>
                <a:gridCol w="658368">
                  <a:extLst>
                    <a:ext uri="{9D8B030D-6E8A-4147-A177-3AD203B41FA5}">
                      <a16:colId xmlns:a16="http://schemas.microsoft.com/office/drawing/2014/main" val="3483168860"/>
                    </a:ext>
                  </a:extLst>
                </a:gridCol>
                <a:gridCol w="658368">
                  <a:extLst>
                    <a:ext uri="{9D8B030D-6E8A-4147-A177-3AD203B41FA5}">
                      <a16:colId xmlns:a16="http://schemas.microsoft.com/office/drawing/2014/main" val="1438477983"/>
                    </a:ext>
                  </a:extLst>
                </a:gridCol>
                <a:gridCol w="658368">
                  <a:extLst>
                    <a:ext uri="{9D8B030D-6E8A-4147-A177-3AD203B41FA5}">
                      <a16:colId xmlns:a16="http://schemas.microsoft.com/office/drawing/2014/main" val="4118574077"/>
                    </a:ext>
                  </a:extLst>
                </a:gridCol>
                <a:gridCol w="658368">
                  <a:extLst>
                    <a:ext uri="{9D8B030D-6E8A-4147-A177-3AD203B41FA5}">
                      <a16:colId xmlns:a16="http://schemas.microsoft.com/office/drawing/2014/main" val="3397169292"/>
                    </a:ext>
                  </a:extLst>
                </a:gridCol>
                <a:gridCol w="658368">
                  <a:extLst>
                    <a:ext uri="{9D8B030D-6E8A-4147-A177-3AD203B41FA5}">
                      <a16:colId xmlns:a16="http://schemas.microsoft.com/office/drawing/2014/main" val="1455974545"/>
                    </a:ext>
                  </a:extLst>
                </a:gridCol>
                <a:gridCol w="658368">
                  <a:extLst>
                    <a:ext uri="{9D8B030D-6E8A-4147-A177-3AD203B41FA5}">
                      <a16:colId xmlns:a16="http://schemas.microsoft.com/office/drawing/2014/main" val="2755104662"/>
                    </a:ext>
                  </a:extLst>
                </a:gridCol>
                <a:gridCol w="658368">
                  <a:extLst>
                    <a:ext uri="{9D8B030D-6E8A-4147-A177-3AD203B41FA5}">
                      <a16:colId xmlns:a16="http://schemas.microsoft.com/office/drawing/2014/main" val="3590799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24536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- 2017-06-03 08:00:00</a:t>
                      </a:r>
                      <a:r>
                        <a:rPr kumimoji="0" lang="de-DE" sz="1000" b="0" i="0" u="none" strike="noStrike" kern="1200" cap="none" spc="0" normalizeH="0" baseline="0" noProof="0">
                          <a:ln>
                            <a:noFill/>
                          </a:ln>
                          <a:solidFill>
                            <a:prstClr val="black"/>
                          </a:solidFill>
                          <a:effectLst/>
                          <a:uLnTx/>
                          <a:uFillTx/>
                          <a:latin typeface="+mn-lt"/>
                          <a:ea typeface="+mn-ea"/>
                          <a:cs typeface="+mn-cs"/>
                        </a:rPr>
                        <a:t>
📣 ➡️ WIR SUCHEN DICH ⬅️ 📣
Möchtest du an den Premium-Produkten der Marken BMW und MINI arbeiten? Möchtest du einen sicheren und abwechslungsreichen Arbeitsplatz?
Wir suchen zur Verstärkung unseres Teams in St. Michael 1 Kraftfahrzeugtechniker/in zum sofortigen Eintritt!
Anforderungen:
abgeschlossene Ausbildung als KFZ-Techniker/in, Führerschein B, Bereitschaft zur Weiterbildung, selbstständiges Arbeiten, Interesse für KFZ-Elektronik, gute Deutschkenntnisse.
Arbeitszeit: Dienstag bis Freitag von 07:30 - 12:00 Uhr und 12:30 - 16:30 Uhr, Samstag von 07:30 - 12:00 Uhr
Dienstort: Kohla-Strauss GmbH, Oberwarter Straße 274, 7535 St. Michael
Haben wir dein Interesse geweckt? Dann bewerbe dich mit Lebenslauf und Berufsschulzeugnis per E-Mail: monika.kohla-strauss@kohla-strauss.bmw.at
Angaben des Unternehmens gemäß Gleichbehandlungsgesetz: Das Mindestentgelt für die Stelle als Kraftfahrzeugtechniker/in beträgt € 2.072,55 brutto pro Monat auf Basis Vollzeitbeschäftigung.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9307832"/>
                  </a:ext>
                </a:extLst>
              </a:tr>
            </a:tbl>
          </a:graphicData>
        </a:graphic>
      </p:graphicFrame>
      <p:sp>
        <p:nvSpPr>
          <p:cNvPr id="4" name="Text Placeholder 3">
            <a:extLst>
              <a:ext uri="{FF2B5EF4-FFF2-40B4-BE49-F238E27FC236}">
                <a16:creationId xmlns:a16="http://schemas.microsoft.com/office/drawing/2014/main" id="{911AD354-FA21-429E-8286-89942997EC76}"/>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7727008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0C149-CF79-4CE0-A3A8-5F34F2215236}"/>
              </a:ext>
            </a:extLst>
          </p:cNvPr>
          <p:cNvSpPr>
            <a:spLocks noGrp="1"/>
          </p:cNvSpPr>
          <p:nvPr>
            <p:ph type="title"/>
          </p:nvPr>
        </p:nvSpPr>
        <p:spPr/>
        <p:txBody>
          <a:bodyPr/>
          <a:lstStyle/>
          <a:p>
            <a:r>
              <a:rPr lang="de-DE"/>
              <a:t>Eigene Beiträge (Postings) - 10 of 10</a:t>
            </a:r>
            <a:endParaRPr lang="en-US"/>
          </a:p>
        </p:txBody>
      </p:sp>
      <p:graphicFrame>
        <p:nvGraphicFramePr>
          <p:cNvPr id="5" name="Table Placeholder 4">
            <a:extLst>
              <a:ext uri="{FF2B5EF4-FFF2-40B4-BE49-F238E27FC236}">
                <a16:creationId xmlns:a16="http://schemas.microsoft.com/office/drawing/2014/main" id="{0C3DC5E0-393C-4D36-B623-D53DCAD6C3DD}"/>
              </a:ext>
            </a:extLst>
          </p:cNvPr>
          <p:cNvGraphicFramePr>
            <a:graphicFrameLocks noGrp="1"/>
          </p:cNvGraphicFramePr>
          <p:nvPr>
            <p:ph type="tbl" sz="quarter" idx="13"/>
            <p:extLst>
              <p:ext uri="{D42A27DB-BD31-4B8C-83A1-F6EECF244321}">
                <p14:modId xmlns:p14="http://schemas.microsoft.com/office/powerpoint/2010/main" val="3257543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71325054"/>
                    </a:ext>
                  </a:extLst>
                </a:gridCol>
                <a:gridCol w="658368">
                  <a:extLst>
                    <a:ext uri="{9D8B030D-6E8A-4147-A177-3AD203B41FA5}">
                      <a16:colId xmlns:a16="http://schemas.microsoft.com/office/drawing/2014/main" val="749613846"/>
                    </a:ext>
                  </a:extLst>
                </a:gridCol>
                <a:gridCol w="658368">
                  <a:extLst>
                    <a:ext uri="{9D8B030D-6E8A-4147-A177-3AD203B41FA5}">
                      <a16:colId xmlns:a16="http://schemas.microsoft.com/office/drawing/2014/main" val="1716414045"/>
                    </a:ext>
                  </a:extLst>
                </a:gridCol>
                <a:gridCol w="658368">
                  <a:extLst>
                    <a:ext uri="{9D8B030D-6E8A-4147-A177-3AD203B41FA5}">
                      <a16:colId xmlns:a16="http://schemas.microsoft.com/office/drawing/2014/main" val="44684639"/>
                    </a:ext>
                  </a:extLst>
                </a:gridCol>
                <a:gridCol w="658368">
                  <a:extLst>
                    <a:ext uri="{9D8B030D-6E8A-4147-A177-3AD203B41FA5}">
                      <a16:colId xmlns:a16="http://schemas.microsoft.com/office/drawing/2014/main" val="1871467127"/>
                    </a:ext>
                  </a:extLst>
                </a:gridCol>
                <a:gridCol w="658368">
                  <a:extLst>
                    <a:ext uri="{9D8B030D-6E8A-4147-A177-3AD203B41FA5}">
                      <a16:colId xmlns:a16="http://schemas.microsoft.com/office/drawing/2014/main" val="3651360584"/>
                    </a:ext>
                  </a:extLst>
                </a:gridCol>
                <a:gridCol w="658368">
                  <a:extLst>
                    <a:ext uri="{9D8B030D-6E8A-4147-A177-3AD203B41FA5}">
                      <a16:colId xmlns:a16="http://schemas.microsoft.com/office/drawing/2014/main" val="3175697303"/>
                    </a:ext>
                  </a:extLst>
                </a:gridCol>
                <a:gridCol w="658368">
                  <a:extLst>
                    <a:ext uri="{9D8B030D-6E8A-4147-A177-3AD203B41FA5}">
                      <a16:colId xmlns:a16="http://schemas.microsoft.com/office/drawing/2014/main" val="4014986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00336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- 2017-06-02 07:29:58</a:t>
                      </a:r>
                      <a:r>
                        <a:rPr kumimoji="0" lang="en-US" sz="1000" b="0" i="0" u="none" strike="noStrike" kern="1200" cap="none" spc="0" normalizeH="0" baseline="0" noProof="0">
                          <a:ln>
                            <a:noFill/>
                          </a:ln>
                          <a:solidFill>
                            <a:prstClr val="black"/>
                          </a:solidFill>
                          <a:effectLst/>
                          <a:uLnTx/>
                          <a:uFillTx/>
                          <a:latin typeface="+mn-lt"/>
                          <a:ea typeface="+mn-ea"/>
                          <a:cs typeface="+mn-cs"/>
                        </a:rPr>
                        <a:t>
🌟 FREIHEIT NEU DEFINIERT. 🌟
Walter Braun freut sich über sein neues BMW 218d Cabrio in valencia orange metallic mit 149 PS und 👍 Ausstattung (Österreich-Paket Plus, variable Sportlenkung, Sitzheizung, Rückfahrkamera uvm...)
Wir wünschen ihm viel Freude am Fahren.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21575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- 2017-06-01 18:35:23</a:t>
                      </a:r>
                      <a:r>
                        <a:rPr kumimoji="0" lang="de-DE" sz="1000" b="0" i="0" u="none" strike="noStrike" kern="1200" cap="none" spc="0" normalizeH="0" baseline="0" noProof="0">
                          <a:ln>
                            <a:noFill/>
                          </a:ln>
                          <a:solidFill>
                            <a:prstClr val="black"/>
                          </a:solidFill>
                          <a:effectLst/>
                          <a:uLnTx/>
                          <a:uFillTx/>
                          <a:latin typeface="+mn-lt"/>
                          <a:ea typeface="+mn-ea"/>
                          <a:cs typeface="+mn-cs"/>
                        </a:rPr>
                        <a:t>
🏆🏅MINI IST WERTMEISTER 🏆🏅
Die Fachzeitschrift Autobild kürte vor kurzem die Wertmeister - das sind Fahrzeuge mit dem geringsten Wertverlust.
MINI konnte zwei 1. Plätze einfahren:
👉 Bester Werterhalt Kleinwagen: MINI Cooper Clubman
👉 Bester Werterhalt Kleine SUVs: MINI Cooper SD Countryman
Interessiert dich ein Wertmeister? Dann komm zu uns - wir freuen uns auf dich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7198306"/>
                  </a:ext>
                </a:extLst>
              </a:tr>
            </a:tbl>
          </a:graphicData>
        </a:graphic>
      </p:graphicFrame>
      <p:sp>
        <p:nvSpPr>
          <p:cNvPr id="4" name="Text Placeholder 3">
            <a:extLst>
              <a:ext uri="{FF2B5EF4-FFF2-40B4-BE49-F238E27FC236}">
                <a16:creationId xmlns:a16="http://schemas.microsoft.com/office/drawing/2014/main" id="{FAE877CA-E96D-47B1-92AC-13095F425811}"/>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3743047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7D398-E263-4CC7-9563-97FA617B491E}"/>
              </a:ext>
            </a:extLst>
          </p:cNvPr>
          <p:cNvSpPr>
            <a:spLocks noGrp="1"/>
          </p:cNvSpPr>
          <p:nvPr>
            <p:ph type="title"/>
          </p:nvPr>
        </p:nvSpPr>
        <p:spPr/>
        <p:txBody>
          <a:bodyPr/>
          <a:lstStyle/>
          <a:p>
            <a:r>
              <a:rPr lang="en-US"/>
              <a:t>Eigene Beiträge (Postings) + Reactions - 1 of 13</a:t>
            </a:r>
          </a:p>
        </p:txBody>
      </p:sp>
      <p:graphicFrame>
        <p:nvGraphicFramePr>
          <p:cNvPr id="5" name="Table Placeholder 4">
            <a:extLst>
              <a:ext uri="{FF2B5EF4-FFF2-40B4-BE49-F238E27FC236}">
                <a16:creationId xmlns:a16="http://schemas.microsoft.com/office/drawing/2014/main" id="{7BE2B662-19D1-4CC8-AA32-4F3F0DE2688A}"/>
              </a:ext>
            </a:extLst>
          </p:cNvPr>
          <p:cNvGraphicFramePr>
            <a:graphicFrameLocks noGrp="1"/>
          </p:cNvGraphicFramePr>
          <p:nvPr>
            <p:ph type="tbl" sz="quarter" idx="13"/>
            <p:extLst>
              <p:ext uri="{D42A27DB-BD31-4B8C-83A1-F6EECF244321}">
                <p14:modId xmlns:p14="http://schemas.microsoft.com/office/powerpoint/2010/main" val="745888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3051255"/>
                    </a:ext>
                  </a:extLst>
                </a:gridCol>
                <a:gridCol w="822960">
                  <a:extLst>
                    <a:ext uri="{9D8B030D-6E8A-4147-A177-3AD203B41FA5}">
                      <a16:colId xmlns:a16="http://schemas.microsoft.com/office/drawing/2014/main" val="838207285"/>
                    </a:ext>
                  </a:extLst>
                </a:gridCol>
                <a:gridCol w="822960">
                  <a:extLst>
                    <a:ext uri="{9D8B030D-6E8A-4147-A177-3AD203B41FA5}">
                      <a16:colId xmlns:a16="http://schemas.microsoft.com/office/drawing/2014/main" val="2137922480"/>
                    </a:ext>
                  </a:extLst>
                </a:gridCol>
                <a:gridCol w="822960">
                  <a:extLst>
                    <a:ext uri="{9D8B030D-6E8A-4147-A177-3AD203B41FA5}">
                      <a16:colId xmlns:a16="http://schemas.microsoft.com/office/drawing/2014/main" val="2521209359"/>
                    </a:ext>
                  </a:extLst>
                </a:gridCol>
                <a:gridCol w="822960">
                  <a:extLst>
                    <a:ext uri="{9D8B030D-6E8A-4147-A177-3AD203B41FA5}">
                      <a16:colId xmlns:a16="http://schemas.microsoft.com/office/drawing/2014/main" val="30494533"/>
                    </a:ext>
                  </a:extLst>
                </a:gridCol>
                <a:gridCol w="822960">
                  <a:extLst>
                    <a:ext uri="{9D8B030D-6E8A-4147-A177-3AD203B41FA5}">
                      <a16:colId xmlns:a16="http://schemas.microsoft.com/office/drawing/2014/main" val="2911783134"/>
                    </a:ext>
                  </a:extLst>
                </a:gridCol>
                <a:gridCol w="822960">
                  <a:extLst>
                    <a:ext uri="{9D8B030D-6E8A-4147-A177-3AD203B41FA5}">
                      <a16:colId xmlns:a16="http://schemas.microsoft.com/office/drawing/2014/main" val="1908381506"/>
                    </a:ext>
                  </a:extLst>
                </a:gridCol>
                <a:gridCol w="822960">
                  <a:extLst>
                    <a:ext uri="{9D8B030D-6E8A-4147-A177-3AD203B41FA5}">
                      <a16:colId xmlns:a16="http://schemas.microsoft.com/office/drawing/2014/main" val="2787671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41642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- 2017-06-28 08:18:00</a:t>
                      </a:r>
                      <a:r>
                        <a:rPr kumimoji="0" lang="en-US" sz="1000" b="0" i="0" u="none" strike="noStrike" kern="1200" cap="none" spc="0" normalizeH="0" baseline="0" noProof="0">
                          <a:ln>
                            <a:noFill/>
                          </a:ln>
                          <a:solidFill>
                            <a:prstClr val="black"/>
                          </a:solidFill>
                          <a:effectLst/>
                          <a:uLnTx/>
                          <a:uFillTx/>
                          <a:latin typeface="+mn-lt"/>
                          <a:ea typeface="+mn-ea"/>
                          <a:cs typeface="+mn-cs"/>
                        </a:rPr>
                        <a:t>
Gabriele Fraiszl holte vergangene Woche ihr gewonnenes BMW Cruise e-Bike bei uns in St. Michael ab. 🚲 Sie schaffte bei unserem Golfturnier in Stegersbach ein Hole-In-One. 🏌️⛳🏌️
Wir gratulieren recht herzlich!
Wir wünschen ihr viel Freude am Fahren.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66476445"/>
                  </a:ext>
                </a:extLst>
              </a:tr>
            </a:tbl>
          </a:graphicData>
        </a:graphic>
      </p:graphicFrame>
      <p:sp>
        <p:nvSpPr>
          <p:cNvPr id="4" name="Text Placeholder 3">
            <a:extLst>
              <a:ext uri="{FF2B5EF4-FFF2-40B4-BE49-F238E27FC236}">
                <a16:creationId xmlns:a16="http://schemas.microsoft.com/office/drawing/2014/main" id="{C7B2AA69-108F-4BA1-B5C4-A4560B1C14DC}"/>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893295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94455-A120-4EC1-AE02-4BF67DE3116A}"/>
              </a:ext>
            </a:extLst>
          </p:cNvPr>
          <p:cNvSpPr>
            <a:spLocks noGrp="1"/>
          </p:cNvSpPr>
          <p:nvPr>
            <p:ph type="title"/>
          </p:nvPr>
        </p:nvSpPr>
        <p:spPr/>
        <p:txBody>
          <a:bodyPr/>
          <a:lstStyle/>
          <a:p>
            <a:r>
              <a:rPr lang="en-US"/>
              <a:t>Eigene Beiträge (Postings) + Reactions - 2 of 13</a:t>
            </a:r>
          </a:p>
        </p:txBody>
      </p:sp>
      <p:graphicFrame>
        <p:nvGraphicFramePr>
          <p:cNvPr id="5" name="Table Placeholder 4">
            <a:extLst>
              <a:ext uri="{FF2B5EF4-FFF2-40B4-BE49-F238E27FC236}">
                <a16:creationId xmlns:a16="http://schemas.microsoft.com/office/drawing/2014/main" id="{CEBC4CE0-9D58-48F3-B210-5F8D78439075}"/>
              </a:ext>
            </a:extLst>
          </p:cNvPr>
          <p:cNvGraphicFramePr>
            <a:graphicFrameLocks noGrp="1"/>
          </p:cNvGraphicFramePr>
          <p:nvPr>
            <p:ph type="tbl" sz="quarter" idx="13"/>
            <p:extLst>
              <p:ext uri="{D42A27DB-BD31-4B8C-83A1-F6EECF244321}">
                <p14:modId xmlns:p14="http://schemas.microsoft.com/office/powerpoint/2010/main" val="4227178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52602879"/>
                    </a:ext>
                  </a:extLst>
                </a:gridCol>
                <a:gridCol w="822960">
                  <a:extLst>
                    <a:ext uri="{9D8B030D-6E8A-4147-A177-3AD203B41FA5}">
                      <a16:colId xmlns:a16="http://schemas.microsoft.com/office/drawing/2014/main" val="1859192955"/>
                    </a:ext>
                  </a:extLst>
                </a:gridCol>
                <a:gridCol w="822960">
                  <a:extLst>
                    <a:ext uri="{9D8B030D-6E8A-4147-A177-3AD203B41FA5}">
                      <a16:colId xmlns:a16="http://schemas.microsoft.com/office/drawing/2014/main" val="1650330127"/>
                    </a:ext>
                  </a:extLst>
                </a:gridCol>
                <a:gridCol w="822960">
                  <a:extLst>
                    <a:ext uri="{9D8B030D-6E8A-4147-A177-3AD203B41FA5}">
                      <a16:colId xmlns:a16="http://schemas.microsoft.com/office/drawing/2014/main" val="647631315"/>
                    </a:ext>
                  </a:extLst>
                </a:gridCol>
                <a:gridCol w="822960">
                  <a:extLst>
                    <a:ext uri="{9D8B030D-6E8A-4147-A177-3AD203B41FA5}">
                      <a16:colId xmlns:a16="http://schemas.microsoft.com/office/drawing/2014/main" val="3034390701"/>
                    </a:ext>
                  </a:extLst>
                </a:gridCol>
                <a:gridCol w="822960">
                  <a:extLst>
                    <a:ext uri="{9D8B030D-6E8A-4147-A177-3AD203B41FA5}">
                      <a16:colId xmlns:a16="http://schemas.microsoft.com/office/drawing/2014/main" val="1739766554"/>
                    </a:ext>
                  </a:extLst>
                </a:gridCol>
                <a:gridCol w="822960">
                  <a:extLst>
                    <a:ext uri="{9D8B030D-6E8A-4147-A177-3AD203B41FA5}">
                      <a16:colId xmlns:a16="http://schemas.microsoft.com/office/drawing/2014/main" val="4187378461"/>
                    </a:ext>
                  </a:extLst>
                </a:gridCol>
                <a:gridCol w="822960">
                  <a:extLst>
                    <a:ext uri="{9D8B030D-6E8A-4147-A177-3AD203B41FA5}">
                      <a16:colId xmlns:a16="http://schemas.microsoft.com/office/drawing/2014/main" val="2564589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31248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- 2017-06-27 18:11:00</a:t>
                      </a:r>
                      <a:r>
                        <a:rPr kumimoji="0" lang="de-DE" sz="1000" b="0" i="0" u="none" strike="noStrike" kern="1200" cap="none" spc="0" normalizeH="0" baseline="0" noProof="0">
                          <a:ln>
                            <a:noFill/>
                          </a:ln>
                          <a:solidFill>
                            <a:prstClr val="black"/>
                          </a:solidFill>
                          <a:effectLst/>
                          <a:uLnTx/>
                          <a:uFillTx/>
                          <a:latin typeface="+mn-lt"/>
                          <a:ea typeface="+mn-ea"/>
                          <a:cs typeface="+mn-cs"/>
                        </a:rPr>
                        <a:t>
👨‍👩‍👧‍👦 Willkommen in der BMW Familie. BMW JOY &amp; FAMILY TAGE in St. Michael 👨‍👩‍👧‍👦
Erlebe das sportliche Design des BMW 1er, die dynamischen Fahreigenschaften der BMW 2er Modelle und andere BMW Modelle und werde Teil der BMW Familie. Mit unseren attraktiven Angeboten für Groß und Klein sorgen wir für Freude für die ganze Familie - über die Fahrt hinaus.
✅ Freitag, 30. Juni 2017 von 09 - 18 Uhr
✅ Samstag, 01. Juli 2017 von 08 - 12 Uhr
👉 GEWINNSPIEL. 
BMW 1er oder BMW 2er Gran Tourer für 100 Tage gewinnen - einfach bei den Familientagen teilnehmen 😀
👉 BMW TREUEKASKO VERSICHERUNG
Informiere dich bei unseren Verkäufern über die neue BMW Treuekasko-Versicherung
👉 attraktive Angebote auf BMW Zubehör und BMW Lifestyle-Artikel - lass dich überraschen 😎
Wir freuen uns auf dich!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22012909"/>
                  </a:ext>
                </a:extLst>
              </a:tr>
            </a:tbl>
          </a:graphicData>
        </a:graphic>
      </p:graphicFrame>
      <p:sp>
        <p:nvSpPr>
          <p:cNvPr id="4" name="Text Placeholder 3">
            <a:extLst>
              <a:ext uri="{FF2B5EF4-FFF2-40B4-BE49-F238E27FC236}">
                <a16:creationId xmlns:a16="http://schemas.microsoft.com/office/drawing/2014/main" id="{45A492A4-1AC2-4313-B31E-0F07112B71AF}"/>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9483472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09F56-3CEF-4D6D-9DB3-0D95456FEBC4}"/>
              </a:ext>
            </a:extLst>
          </p:cNvPr>
          <p:cNvSpPr>
            <a:spLocks noGrp="1"/>
          </p:cNvSpPr>
          <p:nvPr>
            <p:ph type="title"/>
          </p:nvPr>
        </p:nvSpPr>
        <p:spPr/>
        <p:txBody>
          <a:bodyPr/>
          <a:lstStyle/>
          <a:p>
            <a:r>
              <a:rPr lang="en-US"/>
              <a:t>Eigene Beiträge (Postings) + Reactions - 3 of 13</a:t>
            </a:r>
          </a:p>
        </p:txBody>
      </p:sp>
      <p:graphicFrame>
        <p:nvGraphicFramePr>
          <p:cNvPr id="5" name="Table Placeholder 4">
            <a:extLst>
              <a:ext uri="{FF2B5EF4-FFF2-40B4-BE49-F238E27FC236}">
                <a16:creationId xmlns:a16="http://schemas.microsoft.com/office/drawing/2014/main" id="{4F658F1F-5CBA-490C-B6B3-F08424BCEFC0}"/>
              </a:ext>
            </a:extLst>
          </p:cNvPr>
          <p:cNvGraphicFramePr>
            <a:graphicFrameLocks noGrp="1"/>
          </p:cNvGraphicFramePr>
          <p:nvPr>
            <p:ph type="tbl" sz="quarter" idx="13"/>
            <p:extLst>
              <p:ext uri="{D42A27DB-BD31-4B8C-83A1-F6EECF244321}">
                <p14:modId xmlns:p14="http://schemas.microsoft.com/office/powerpoint/2010/main" val="2912710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67449349"/>
                    </a:ext>
                  </a:extLst>
                </a:gridCol>
                <a:gridCol w="822960">
                  <a:extLst>
                    <a:ext uri="{9D8B030D-6E8A-4147-A177-3AD203B41FA5}">
                      <a16:colId xmlns:a16="http://schemas.microsoft.com/office/drawing/2014/main" val="1106518327"/>
                    </a:ext>
                  </a:extLst>
                </a:gridCol>
                <a:gridCol w="822960">
                  <a:extLst>
                    <a:ext uri="{9D8B030D-6E8A-4147-A177-3AD203B41FA5}">
                      <a16:colId xmlns:a16="http://schemas.microsoft.com/office/drawing/2014/main" val="3846448830"/>
                    </a:ext>
                  </a:extLst>
                </a:gridCol>
                <a:gridCol w="822960">
                  <a:extLst>
                    <a:ext uri="{9D8B030D-6E8A-4147-A177-3AD203B41FA5}">
                      <a16:colId xmlns:a16="http://schemas.microsoft.com/office/drawing/2014/main" val="2249704014"/>
                    </a:ext>
                  </a:extLst>
                </a:gridCol>
                <a:gridCol w="822960">
                  <a:extLst>
                    <a:ext uri="{9D8B030D-6E8A-4147-A177-3AD203B41FA5}">
                      <a16:colId xmlns:a16="http://schemas.microsoft.com/office/drawing/2014/main" val="2012368705"/>
                    </a:ext>
                  </a:extLst>
                </a:gridCol>
                <a:gridCol w="822960">
                  <a:extLst>
                    <a:ext uri="{9D8B030D-6E8A-4147-A177-3AD203B41FA5}">
                      <a16:colId xmlns:a16="http://schemas.microsoft.com/office/drawing/2014/main" val="705819685"/>
                    </a:ext>
                  </a:extLst>
                </a:gridCol>
                <a:gridCol w="822960">
                  <a:extLst>
                    <a:ext uri="{9D8B030D-6E8A-4147-A177-3AD203B41FA5}">
                      <a16:colId xmlns:a16="http://schemas.microsoft.com/office/drawing/2014/main" val="1790647245"/>
                    </a:ext>
                  </a:extLst>
                </a:gridCol>
                <a:gridCol w="822960">
                  <a:extLst>
                    <a:ext uri="{9D8B030D-6E8A-4147-A177-3AD203B41FA5}">
                      <a16:colId xmlns:a16="http://schemas.microsoft.com/office/drawing/2014/main" val="1157691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29990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- 2017-06-27 14:50:55</a:t>
                      </a:r>
                      <a:r>
                        <a:rPr kumimoji="0" lang="de-DE" sz="1000" b="0" i="0" u="none" strike="noStrike" kern="1200" cap="none" spc="0" normalizeH="0" baseline="0" noProof="0">
                          <a:ln>
                            <a:noFill/>
                          </a:ln>
                          <a:solidFill>
                            <a:prstClr val="black"/>
                          </a:solidFill>
                          <a:effectLst/>
                          <a:uLnTx/>
                          <a:uFillTx/>
                          <a:latin typeface="+mn-lt"/>
                          <a:ea typeface="+mn-ea"/>
                          <a:cs typeface="+mn-cs"/>
                        </a:rPr>
                        <a:t>
💙 Der neue BMW X3. 💙
Die Erfolgsgeschichte des BMW X3 wird mit einer noch markanteren dynamischen Formsprache, gleichermaßen leistungsstarken wie effizienten Antrieben und einer luxuriösen Ausstattung fortgeschrieben.
Quelle: youtube.com/BMW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27378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- 2017-06-26 08:11:00</a:t>
                      </a:r>
                      <a:r>
                        <a:rPr kumimoji="0" lang="de-DE" sz="1000" b="0" i="0" u="none" strike="noStrike" kern="1200" cap="none" spc="0" normalizeH="0" baseline="0" noProof="0">
                          <a:ln>
                            <a:noFill/>
                          </a:ln>
                          <a:solidFill>
                            <a:prstClr val="black"/>
                          </a:solidFill>
                          <a:effectLst/>
                          <a:uLnTx/>
                          <a:uFillTx/>
                          <a:latin typeface="+mn-lt"/>
                          <a:ea typeface="+mn-ea"/>
                          <a:cs typeface="+mn-cs"/>
                        </a:rPr>
                        <a:t>
Möchtest du einen starken Auftritt? 
Egal ob beim Laufen, auf dem Golfplatz oder als Fan an der Rennstrecke - lass dich von den hochwertigen Outfits der BMW Sport Collection inspirieren.
Wir freuen uns auf dich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72514523"/>
                  </a:ext>
                </a:extLst>
              </a:tr>
            </a:tbl>
          </a:graphicData>
        </a:graphic>
      </p:graphicFrame>
      <p:sp>
        <p:nvSpPr>
          <p:cNvPr id="4" name="Text Placeholder 3">
            <a:extLst>
              <a:ext uri="{FF2B5EF4-FFF2-40B4-BE49-F238E27FC236}">
                <a16:creationId xmlns:a16="http://schemas.microsoft.com/office/drawing/2014/main" id="{804EB569-6DF0-42B7-B2C6-F2C30906FCC1}"/>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913829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1AA0B-84E9-4069-A45F-6F42612CDB09}"/>
              </a:ext>
            </a:extLst>
          </p:cNvPr>
          <p:cNvSpPr>
            <a:spLocks noGrp="1"/>
          </p:cNvSpPr>
          <p:nvPr>
            <p:ph type="title"/>
          </p:nvPr>
        </p:nvSpPr>
        <p:spPr/>
        <p:txBody>
          <a:bodyPr/>
          <a:lstStyle/>
          <a:p>
            <a:r>
              <a:rPr lang="en-US"/>
              <a:t>Eigene Beiträge (Postings) + Reactions - 4 of 13</a:t>
            </a:r>
          </a:p>
        </p:txBody>
      </p:sp>
      <p:graphicFrame>
        <p:nvGraphicFramePr>
          <p:cNvPr id="5" name="Table Placeholder 4">
            <a:extLst>
              <a:ext uri="{FF2B5EF4-FFF2-40B4-BE49-F238E27FC236}">
                <a16:creationId xmlns:a16="http://schemas.microsoft.com/office/drawing/2014/main" id="{2CFD8C61-F1F7-47A0-8872-0A15539B47A6}"/>
              </a:ext>
            </a:extLst>
          </p:cNvPr>
          <p:cNvGraphicFramePr>
            <a:graphicFrameLocks noGrp="1"/>
          </p:cNvGraphicFramePr>
          <p:nvPr>
            <p:ph type="tbl" sz="quarter" idx="13"/>
            <p:extLst>
              <p:ext uri="{D42A27DB-BD31-4B8C-83A1-F6EECF244321}">
                <p14:modId xmlns:p14="http://schemas.microsoft.com/office/powerpoint/2010/main" val="94294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86898164"/>
                    </a:ext>
                  </a:extLst>
                </a:gridCol>
                <a:gridCol w="822960">
                  <a:extLst>
                    <a:ext uri="{9D8B030D-6E8A-4147-A177-3AD203B41FA5}">
                      <a16:colId xmlns:a16="http://schemas.microsoft.com/office/drawing/2014/main" val="1793213494"/>
                    </a:ext>
                  </a:extLst>
                </a:gridCol>
                <a:gridCol w="822960">
                  <a:extLst>
                    <a:ext uri="{9D8B030D-6E8A-4147-A177-3AD203B41FA5}">
                      <a16:colId xmlns:a16="http://schemas.microsoft.com/office/drawing/2014/main" val="1371809914"/>
                    </a:ext>
                  </a:extLst>
                </a:gridCol>
                <a:gridCol w="822960">
                  <a:extLst>
                    <a:ext uri="{9D8B030D-6E8A-4147-A177-3AD203B41FA5}">
                      <a16:colId xmlns:a16="http://schemas.microsoft.com/office/drawing/2014/main" val="2307511963"/>
                    </a:ext>
                  </a:extLst>
                </a:gridCol>
                <a:gridCol w="822960">
                  <a:extLst>
                    <a:ext uri="{9D8B030D-6E8A-4147-A177-3AD203B41FA5}">
                      <a16:colId xmlns:a16="http://schemas.microsoft.com/office/drawing/2014/main" val="755766560"/>
                    </a:ext>
                  </a:extLst>
                </a:gridCol>
                <a:gridCol w="822960">
                  <a:extLst>
                    <a:ext uri="{9D8B030D-6E8A-4147-A177-3AD203B41FA5}">
                      <a16:colId xmlns:a16="http://schemas.microsoft.com/office/drawing/2014/main" val="3823852376"/>
                    </a:ext>
                  </a:extLst>
                </a:gridCol>
                <a:gridCol w="822960">
                  <a:extLst>
                    <a:ext uri="{9D8B030D-6E8A-4147-A177-3AD203B41FA5}">
                      <a16:colId xmlns:a16="http://schemas.microsoft.com/office/drawing/2014/main" val="2104314429"/>
                    </a:ext>
                  </a:extLst>
                </a:gridCol>
                <a:gridCol w="822960">
                  <a:extLst>
                    <a:ext uri="{9D8B030D-6E8A-4147-A177-3AD203B41FA5}">
                      <a16:colId xmlns:a16="http://schemas.microsoft.com/office/drawing/2014/main" val="485168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03243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- 2017-06-23 12:11:00</a:t>
                      </a:r>
                      <a:r>
                        <a:rPr kumimoji="0" lang="de-DE" sz="1000" b="0" i="0" u="none" strike="noStrike" kern="1200" cap="none" spc="0" normalizeH="0" baseline="0" noProof="0">
                          <a:ln>
                            <a:noFill/>
                          </a:ln>
                          <a:solidFill>
                            <a:prstClr val="black"/>
                          </a:solidFill>
                          <a:effectLst/>
                          <a:uLnTx/>
                          <a:uFillTx/>
                          <a:latin typeface="+mn-lt"/>
                          <a:ea typeface="+mn-ea"/>
                          <a:cs typeface="+mn-cs"/>
                        </a:rPr>
                        <a:t>
🚴 Revolutioniere deine Fortbewegungsart!
Wir haben noch ein 🆒es Angebot für dich:
Du bekommst beim Kauf eines BMW Cruise e-Bikes um € 2.790,00 (statt € 3.090,00) einen BMW Fahrradheckträger Pro 2.0 (im Wert von € 575,00) kostenlos!
Das Angebot ist gültig so lange der Vorrat reicht - also heißt es: SCHNELL sein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01488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- 2017-06-21 18:27:00</a:t>
                      </a:r>
                      <a:r>
                        <a:rPr kumimoji="0" lang="de-DE" sz="1000" b="0" i="0" u="none" strike="noStrike" kern="1200" cap="none" spc="0" normalizeH="0" baseline="0" noProof="0">
                          <a:ln>
                            <a:noFill/>
                          </a:ln>
                          <a:solidFill>
                            <a:prstClr val="black"/>
                          </a:solidFill>
                          <a:effectLst/>
                          <a:uLnTx/>
                          <a:uFillTx/>
                          <a:latin typeface="+mn-lt"/>
                          <a:ea typeface="+mn-ea"/>
                          <a:cs typeface="+mn-cs"/>
                        </a:rPr>
                        <a:t>
Heute ist Sommerbeginn 😁 🌞
Wir cruisen mit dem MINI Cabrio durch die heißen Tage. Mit welchem Fahrzeug genießt du den Sommer?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30791235"/>
                  </a:ext>
                </a:extLst>
              </a:tr>
            </a:tbl>
          </a:graphicData>
        </a:graphic>
      </p:graphicFrame>
      <p:sp>
        <p:nvSpPr>
          <p:cNvPr id="4" name="Text Placeholder 3">
            <a:extLst>
              <a:ext uri="{FF2B5EF4-FFF2-40B4-BE49-F238E27FC236}">
                <a16:creationId xmlns:a16="http://schemas.microsoft.com/office/drawing/2014/main" id="{4B7DA701-5C19-4CB3-A648-E435F98684F2}"/>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8345308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AD08A-1441-44B2-ACB4-C0F8980450C1}"/>
              </a:ext>
            </a:extLst>
          </p:cNvPr>
          <p:cNvSpPr>
            <a:spLocks noGrp="1"/>
          </p:cNvSpPr>
          <p:nvPr>
            <p:ph type="title"/>
          </p:nvPr>
        </p:nvSpPr>
        <p:spPr/>
        <p:txBody>
          <a:bodyPr/>
          <a:lstStyle/>
          <a:p>
            <a:r>
              <a:rPr lang="en-US"/>
              <a:t>Eigene Beiträge (Postings) + Reactions - 5 of 13</a:t>
            </a:r>
          </a:p>
        </p:txBody>
      </p:sp>
      <p:graphicFrame>
        <p:nvGraphicFramePr>
          <p:cNvPr id="5" name="Table Placeholder 4">
            <a:extLst>
              <a:ext uri="{FF2B5EF4-FFF2-40B4-BE49-F238E27FC236}">
                <a16:creationId xmlns:a16="http://schemas.microsoft.com/office/drawing/2014/main" id="{7E8447E3-3E97-4D72-87F7-E19D01169936}"/>
              </a:ext>
            </a:extLst>
          </p:cNvPr>
          <p:cNvGraphicFramePr>
            <a:graphicFrameLocks noGrp="1"/>
          </p:cNvGraphicFramePr>
          <p:nvPr>
            <p:ph type="tbl" sz="quarter" idx="13"/>
            <p:extLst>
              <p:ext uri="{D42A27DB-BD31-4B8C-83A1-F6EECF244321}">
                <p14:modId xmlns:p14="http://schemas.microsoft.com/office/powerpoint/2010/main" val="1027973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88588486"/>
                    </a:ext>
                  </a:extLst>
                </a:gridCol>
                <a:gridCol w="822960">
                  <a:extLst>
                    <a:ext uri="{9D8B030D-6E8A-4147-A177-3AD203B41FA5}">
                      <a16:colId xmlns:a16="http://schemas.microsoft.com/office/drawing/2014/main" val="4022113432"/>
                    </a:ext>
                  </a:extLst>
                </a:gridCol>
                <a:gridCol w="822960">
                  <a:extLst>
                    <a:ext uri="{9D8B030D-6E8A-4147-A177-3AD203B41FA5}">
                      <a16:colId xmlns:a16="http://schemas.microsoft.com/office/drawing/2014/main" val="2425232609"/>
                    </a:ext>
                  </a:extLst>
                </a:gridCol>
                <a:gridCol w="822960">
                  <a:extLst>
                    <a:ext uri="{9D8B030D-6E8A-4147-A177-3AD203B41FA5}">
                      <a16:colId xmlns:a16="http://schemas.microsoft.com/office/drawing/2014/main" val="3483447427"/>
                    </a:ext>
                  </a:extLst>
                </a:gridCol>
                <a:gridCol w="822960">
                  <a:extLst>
                    <a:ext uri="{9D8B030D-6E8A-4147-A177-3AD203B41FA5}">
                      <a16:colId xmlns:a16="http://schemas.microsoft.com/office/drawing/2014/main" val="377764835"/>
                    </a:ext>
                  </a:extLst>
                </a:gridCol>
                <a:gridCol w="822960">
                  <a:extLst>
                    <a:ext uri="{9D8B030D-6E8A-4147-A177-3AD203B41FA5}">
                      <a16:colId xmlns:a16="http://schemas.microsoft.com/office/drawing/2014/main" val="3808711532"/>
                    </a:ext>
                  </a:extLst>
                </a:gridCol>
                <a:gridCol w="822960">
                  <a:extLst>
                    <a:ext uri="{9D8B030D-6E8A-4147-A177-3AD203B41FA5}">
                      <a16:colId xmlns:a16="http://schemas.microsoft.com/office/drawing/2014/main" val="1672509096"/>
                    </a:ext>
                  </a:extLst>
                </a:gridCol>
                <a:gridCol w="822960">
                  <a:extLst>
                    <a:ext uri="{9D8B030D-6E8A-4147-A177-3AD203B41FA5}">
                      <a16:colId xmlns:a16="http://schemas.microsoft.com/office/drawing/2014/main" val="3454465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15579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- 2017-06-20 08:44:08</a:t>
                      </a:r>
                      <a:r>
                        <a:rPr kumimoji="0" lang="en-US" sz="1000" b="0" i="0" u="none" strike="noStrike" kern="1200" cap="none" spc="0" normalizeH="0" baseline="0" noProof="0">
                          <a:ln>
                            <a:noFill/>
                          </a:ln>
                          <a:solidFill>
                            <a:prstClr val="black"/>
                          </a:solidFill>
                          <a:effectLst/>
                          <a:uLnTx/>
                          <a:uFillTx/>
                          <a:latin typeface="+mn-lt"/>
                          <a:ea typeface="+mn-ea"/>
                          <a:cs typeface="+mn-cs"/>
                        </a:rPr>
                        <a:t>
💫 MINI. DAS ORIGINAL. ✨
Sandra Marosits erkundet ab sofort in ihrem 👌 ausgestatteten MINI Cooper (John Cooper Works Chili Paket, LED-Scheinwerfer, Automatik, uvm.) in midnight black metallic und 136 PS die 🌏.
Wir wünschen ihr viel Freude am Fahren - BE MINI.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5094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- 2017-06-20 08:32:26</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07399481"/>
                  </a:ext>
                </a:extLst>
              </a:tr>
            </a:tbl>
          </a:graphicData>
        </a:graphic>
      </p:graphicFrame>
      <p:sp>
        <p:nvSpPr>
          <p:cNvPr id="4" name="Text Placeholder 3">
            <a:extLst>
              <a:ext uri="{FF2B5EF4-FFF2-40B4-BE49-F238E27FC236}">
                <a16:creationId xmlns:a16="http://schemas.microsoft.com/office/drawing/2014/main" id="{46BE1C98-0CD2-46FE-8176-AFFB099AE496}"/>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440832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EADEC-CA56-4EC1-81DA-604F6F1DE012}"/>
              </a:ext>
            </a:extLst>
          </p:cNvPr>
          <p:cNvSpPr>
            <a:spLocks noGrp="1"/>
          </p:cNvSpPr>
          <p:nvPr>
            <p:ph type="title"/>
          </p:nvPr>
        </p:nvSpPr>
        <p:spPr/>
        <p:txBody>
          <a:bodyPr/>
          <a:lstStyle/>
          <a:p>
            <a:r>
              <a:rPr lang="en-US"/>
              <a:t>Eigene Beiträge (Postings) + Reactions - 6 of 13</a:t>
            </a:r>
          </a:p>
        </p:txBody>
      </p:sp>
      <p:graphicFrame>
        <p:nvGraphicFramePr>
          <p:cNvPr id="5" name="Table Placeholder 4">
            <a:extLst>
              <a:ext uri="{FF2B5EF4-FFF2-40B4-BE49-F238E27FC236}">
                <a16:creationId xmlns:a16="http://schemas.microsoft.com/office/drawing/2014/main" id="{EAB8DB78-A131-4E90-9439-59589CD939D3}"/>
              </a:ext>
            </a:extLst>
          </p:cNvPr>
          <p:cNvGraphicFramePr>
            <a:graphicFrameLocks noGrp="1"/>
          </p:cNvGraphicFramePr>
          <p:nvPr>
            <p:ph type="tbl" sz="quarter" idx="13"/>
            <p:extLst>
              <p:ext uri="{D42A27DB-BD31-4B8C-83A1-F6EECF244321}">
                <p14:modId xmlns:p14="http://schemas.microsoft.com/office/powerpoint/2010/main" val="3764846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25140101"/>
                    </a:ext>
                  </a:extLst>
                </a:gridCol>
                <a:gridCol w="822960">
                  <a:extLst>
                    <a:ext uri="{9D8B030D-6E8A-4147-A177-3AD203B41FA5}">
                      <a16:colId xmlns:a16="http://schemas.microsoft.com/office/drawing/2014/main" val="407890122"/>
                    </a:ext>
                  </a:extLst>
                </a:gridCol>
                <a:gridCol w="822960">
                  <a:extLst>
                    <a:ext uri="{9D8B030D-6E8A-4147-A177-3AD203B41FA5}">
                      <a16:colId xmlns:a16="http://schemas.microsoft.com/office/drawing/2014/main" val="3341041519"/>
                    </a:ext>
                  </a:extLst>
                </a:gridCol>
                <a:gridCol w="822960">
                  <a:extLst>
                    <a:ext uri="{9D8B030D-6E8A-4147-A177-3AD203B41FA5}">
                      <a16:colId xmlns:a16="http://schemas.microsoft.com/office/drawing/2014/main" val="1734883650"/>
                    </a:ext>
                  </a:extLst>
                </a:gridCol>
                <a:gridCol w="822960">
                  <a:extLst>
                    <a:ext uri="{9D8B030D-6E8A-4147-A177-3AD203B41FA5}">
                      <a16:colId xmlns:a16="http://schemas.microsoft.com/office/drawing/2014/main" val="1232693532"/>
                    </a:ext>
                  </a:extLst>
                </a:gridCol>
                <a:gridCol w="822960">
                  <a:extLst>
                    <a:ext uri="{9D8B030D-6E8A-4147-A177-3AD203B41FA5}">
                      <a16:colId xmlns:a16="http://schemas.microsoft.com/office/drawing/2014/main" val="3375490435"/>
                    </a:ext>
                  </a:extLst>
                </a:gridCol>
                <a:gridCol w="822960">
                  <a:extLst>
                    <a:ext uri="{9D8B030D-6E8A-4147-A177-3AD203B41FA5}">
                      <a16:colId xmlns:a16="http://schemas.microsoft.com/office/drawing/2014/main" val="2007935925"/>
                    </a:ext>
                  </a:extLst>
                </a:gridCol>
                <a:gridCol w="822960">
                  <a:extLst>
                    <a:ext uri="{9D8B030D-6E8A-4147-A177-3AD203B41FA5}">
                      <a16:colId xmlns:a16="http://schemas.microsoft.com/office/drawing/2014/main" val="1015811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43155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- 2017-06-14 15:02:41</a:t>
                      </a:r>
                      <a:r>
                        <a:rPr kumimoji="0" lang="de-DE" sz="1000" b="0" i="0" u="none" strike="noStrike" kern="1200" cap="none" spc="0" normalizeH="0" baseline="0" noProof="0">
                          <a:ln>
                            <a:noFill/>
                          </a:ln>
                          <a:solidFill>
                            <a:prstClr val="black"/>
                          </a:solidFill>
                          <a:effectLst/>
                          <a:uLnTx/>
                          <a:uFillTx/>
                          <a:latin typeface="+mn-lt"/>
                          <a:ea typeface="+mn-ea"/>
                          <a:cs typeface="+mn-cs"/>
                        </a:rPr>
                        <a:t>
Letzten Samstag folgten viele Freunde und stolze Besitzer von einem MINI der Einladung zu der 4. MINI Ausfahrt.
Das zunächst regnerische Wetter tat der Stimmung keinen Abbruch und zeigte, dass der MINI bei jedem Wetter viel Fahrspaß verspricht.
Alle Teilnehmer waren von den sportlichen Fahreigenschaften der MINI's begeistert und nutzten auch die Gelegenheit, die gesamte Modellpalette vor Ort zu testen.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42820379"/>
                  </a:ext>
                </a:extLst>
              </a:tr>
            </a:tbl>
          </a:graphicData>
        </a:graphic>
      </p:graphicFrame>
      <p:sp>
        <p:nvSpPr>
          <p:cNvPr id="4" name="Text Placeholder 3">
            <a:extLst>
              <a:ext uri="{FF2B5EF4-FFF2-40B4-BE49-F238E27FC236}">
                <a16:creationId xmlns:a16="http://schemas.microsoft.com/office/drawing/2014/main" id="{83EE4DB9-2291-4EE8-99A9-E5B0A3E542AF}"/>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1224526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9A6AC-BA1C-41F7-AA01-0B6A07B12A20}"/>
              </a:ext>
            </a:extLst>
          </p:cNvPr>
          <p:cNvSpPr>
            <a:spLocks noGrp="1"/>
          </p:cNvSpPr>
          <p:nvPr>
            <p:ph type="title"/>
          </p:nvPr>
        </p:nvSpPr>
        <p:spPr/>
        <p:txBody>
          <a:bodyPr/>
          <a:lstStyle/>
          <a:p>
            <a:r>
              <a:rPr lang="en-US"/>
              <a:t>Eigene Beiträge (Postings) + Reactions - 7 of 13</a:t>
            </a:r>
          </a:p>
        </p:txBody>
      </p:sp>
      <p:graphicFrame>
        <p:nvGraphicFramePr>
          <p:cNvPr id="5" name="Table Placeholder 4">
            <a:extLst>
              <a:ext uri="{FF2B5EF4-FFF2-40B4-BE49-F238E27FC236}">
                <a16:creationId xmlns:a16="http://schemas.microsoft.com/office/drawing/2014/main" id="{CC0E6E7C-0F89-4595-8F10-F54B46766EDD}"/>
              </a:ext>
            </a:extLst>
          </p:cNvPr>
          <p:cNvGraphicFramePr>
            <a:graphicFrameLocks noGrp="1"/>
          </p:cNvGraphicFramePr>
          <p:nvPr>
            <p:ph type="tbl" sz="quarter" idx="13"/>
            <p:extLst>
              <p:ext uri="{D42A27DB-BD31-4B8C-83A1-F6EECF244321}">
                <p14:modId xmlns:p14="http://schemas.microsoft.com/office/powerpoint/2010/main" val="158902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21218550"/>
                    </a:ext>
                  </a:extLst>
                </a:gridCol>
                <a:gridCol w="822960">
                  <a:extLst>
                    <a:ext uri="{9D8B030D-6E8A-4147-A177-3AD203B41FA5}">
                      <a16:colId xmlns:a16="http://schemas.microsoft.com/office/drawing/2014/main" val="228758023"/>
                    </a:ext>
                  </a:extLst>
                </a:gridCol>
                <a:gridCol w="822960">
                  <a:extLst>
                    <a:ext uri="{9D8B030D-6E8A-4147-A177-3AD203B41FA5}">
                      <a16:colId xmlns:a16="http://schemas.microsoft.com/office/drawing/2014/main" val="1255283340"/>
                    </a:ext>
                  </a:extLst>
                </a:gridCol>
                <a:gridCol w="822960">
                  <a:extLst>
                    <a:ext uri="{9D8B030D-6E8A-4147-A177-3AD203B41FA5}">
                      <a16:colId xmlns:a16="http://schemas.microsoft.com/office/drawing/2014/main" val="1151971906"/>
                    </a:ext>
                  </a:extLst>
                </a:gridCol>
                <a:gridCol w="822960">
                  <a:extLst>
                    <a:ext uri="{9D8B030D-6E8A-4147-A177-3AD203B41FA5}">
                      <a16:colId xmlns:a16="http://schemas.microsoft.com/office/drawing/2014/main" val="879249826"/>
                    </a:ext>
                  </a:extLst>
                </a:gridCol>
                <a:gridCol w="822960">
                  <a:extLst>
                    <a:ext uri="{9D8B030D-6E8A-4147-A177-3AD203B41FA5}">
                      <a16:colId xmlns:a16="http://schemas.microsoft.com/office/drawing/2014/main" val="3911204462"/>
                    </a:ext>
                  </a:extLst>
                </a:gridCol>
                <a:gridCol w="822960">
                  <a:extLst>
                    <a:ext uri="{9D8B030D-6E8A-4147-A177-3AD203B41FA5}">
                      <a16:colId xmlns:a16="http://schemas.microsoft.com/office/drawing/2014/main" val="2937131180"/>
                    </a:ext>
                  </a:extLst>
                </a:gridCol>
                <a:gridCol w="822960">
                  <a:extLst>
                    <a:ext uri="{9D8B030D-6E8A-4147-A177-3AD203B41FA5}">
                      <a16:colId xmlns:a16="http://schemas.microsoft.com/office/drawing/2014/main" val="2663213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09772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- 2017-06-11 12:00:00</a:t>
                      </a:r>
                      <a:r>
                        <a:rPr kumimoji="0" lang="de-DE" sz="1000" b="0" i="0" u="none" strike="noStrike" kern="1200" cap="none" spc="0" normalizeH="0" baseline="0" noProof="0">
                          <a:ln>
                            <a:noFill/>
                          </a:ln>
                          <a:solidFill>
                            <a:prstClr val="black"/>
                          </a:solidFill>
                          <a:effectLst/>
                          <a:uLnTx/>
                          <a:uFillTx/>
                          <a:latin typeface="+mn-lt"/>
                          <a:ea typeface="+mn-ea"/>
                          <a:cs typeface="+mn-cs"/>
                        </a:rPr>
                        <a:t>
Fährst du mit deinem BMW in den Urlaub? ☀🏝️
Lass dein Fahrzeug bei uns durchchecken - wir überprüfen alles Wichtige - von den Kartendaten bis hin zu technischen Details. Anschließend kannst du ganz entspannt losfahren. 🚙
Mehr Infos zum Urlaubs-Check erhältst du hier: http://bit.ly/2qG3Vbq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95589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- 2017-06-08 18:00:00</a:t>
                      </a:r>
                      <a:r>
                        <a:rPr kumimoji="0" lang="de-DE" sz="1000" b="0" i="0" u="none" strike="noStrike" kern="1200" cap="none" spc="0" normalizeH="0" baseline="0" noProof="0">
                          <a:ln>
                            <a:noFill/>
                          </a:ln>
                          <a:solidFill>
                            <a:prstClr val="black"/>
                          </a:solidFill>
                          <a:effectLst/>
                          <a:uLnTx/>
                          <a:uFillTx/>
                          <a:latin typeface="+mn-lt"/>
                          <a:ea typeface="+mn-ea"/>
                          <a:cs typeface="+mn-cs"/>
                        </a:rPr>
                        <a:t>
Am Sonntag ist Vatertag. 🎊
Suchst du noch nach einem passenden 🎁?
Stöbere durch die BMW und MINI Lifestyle-Artikel. Du findest sicher etwas, was das 💙 deines Vaters höher schlagen lässt!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37952688"/>
                  </a:ext>
                </a:extLst>
              </a:tr>
            </a:tbl>
          </a:graphicData>
        </a:graphic>
      </p:graphicFrame>
      <p:sp>
        <p:nvSpPr>
          <p:cNvPr id="4" name="Text Placeholder 3">
            <a:extLst>
              <a:ext uri="{FF2B5EF4-FFF2-40B4-BE49-F238E27FC236}">
                <a16:creationId xmlns:a16="http://schemas.microsoft.com/office/drawing/2014/main" id="{885C5444-DFB5-4089-AA2B-1480B08F4A17}"/>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014244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95F4B-9EF9-465D-A5B9-A2E1EDFD2F40}"/>
              </a:ext>
            </a:extLst>
          </p:cNvPr>
          <p:cNvSpPr>
            <a:spLocks noGrp="1"/>
          </p:cNvSpPr>
          <p:nvPr>
            <p:ph type="title"/>
          </p:nvPr>
        </p:nvSpPr>
        <p:spPr/>
        <p:txBody>
          <a:bodyPr/>
          <a:lstStyle/>
          <a:p>
            <a:r>
              <a:rPr lang="en-US"/>
              <a:t>Eigene Beiträge (Postings) + Reactions - 8 of 13</a:t>
            </a:r>
          </a:p>
        </p:txBody>
      </p:sp>
      <p:graphicFrame>
        <p:nvGraphicFramePr>
          <p:cNvPr id="5" name="Table Placeholder 4">
            <a:extLst>
              <a:ext uri="{FF2B5EF4-FFF2-40B4-BE49-F238E27FC236}">
                <a16:creationId xmlns:a16="http://schemas.microsoft.com/office/drawing/2014/main" id="{4481F753-51CB-4DFB-A6EF-C2DB4C6238A3}"/>
              </a:ext>
            </a:extLst>
          </p:cNvPr>
          <p:cNvGraphicFramePr>
            <a:graphicFrameLocks noGrp="1"/>
          </p:cNvGraphicFramePr>
          <p:nvPr>
            <p:ph type="tbl" sz="quarter" idx="13"/>
            <p:extLst>
              <p:ext uri="{D42A27DB-BD31-4B8C-83A1-F6EECF244321}">
                <p14:modId xmlns:p14="http://schemas.microsoft.com/office/powerpoint/2010/main" val="2148431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14635493"/>
                    </a:ext>
                  </a:extLst>
                </a:gridCol>
                <a:gridCol w="822960">
                  <a:extLst>
                    <a:ext uri="{9D8B030D-6E8A-4147-A177-3AD203B41FA5}">
                      <a16:colId xmlns:a16="http://schemas.microsoft.com/office/drawing/2014/main" val="2233830307"/>
                    </a:ext>
                  </a:extLst>
                </a:gridCol>
                <a:gridCol w="822960">
                  <a:extLst>
                    <a:ext uri="{9D8B030D-6E8A-4147-A177-3AD203B41FA5}">
                      <a16:colId xmlns:a16="http://schemas.microsoft.com/office/drawing/2014/main" val="213796176"/>
                    </a:ext>
                  </a:extLst>
                </a:gridCol>
                <a:gridCol w="822960">
                  <a:extLst>
                    <a:ext uri="{9D8B030D-6E8A-4147-A177-3AD203B41FA5}">
                      <a16:colId xmlns:a16="http://schemas.microsoft.com/office/drawing/2014/main" val="4122840214"/>
                    </a:ext>
                  </a:extLst>
                </a:gridCol>
                <a:gridCol w="822960">
                  <a:extLst>
                    <a:ext uri="{9D8B030D-6E8A-4147-A177-3AD203B41FA5}">
                      <a16:colId xmlns:a16="http://schemas.microsoft.com/office/drawing/2014/main" val="725759020"/>
                    </a:ext>
                  </a:extLst>
                </a:gridCol>
                <a:gridCol w="822960">
                  <a:extLst>
                    <a:ext uri="{9D8B030D-6E8A-4147-A177-3AD203B41FA5}">
                      <a16:colId xmlns:a16="http://schemas.microsoft.com/office/drawing/2014/main" val="520854081"/>
                    </a:ext>
                  </a:extLst>
                </a:gridCol>
                <a:gridCol w="822960">
                  <a:extLst>
                    <a:ext uri="{9D8B030D-6E8A-4147-A177-3AD203B41FA5}">
                      <a16:colId xmlns:a16="http://schemas.microsoft.com/office/drawing/2014/main" val="3992665528"/>
                    </a:ext>
                  </a:extLst>
                </a:gridCol>
                <a:gridCol w="822960">
                  <a:extLst>
                    <a:ext uri="{9D8B030D-6E8A-4147-A177-3AD203B41FA5}">
                      <a16:colId xmlns:a16="http://schemas.microsoft.com/office/drawing/2014/main" val="3219435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00288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- 2017-06-07 08:00:00</a:t>
                      </a:r>
                      <a:r>
                        <a:rPr kumimoji="0" lang="en-US" sz="1000" b="0" i="0" u="none" strike="noStrike" kern="1200" cap="none" spc="0" normalizeH="0" baseline="0" noProof="0">
                          <a:ln>
                            <a:noFill/>
                          </a:ln>
                          <a:solidFill>
                            <a:prstClr val="black"/>
                          </a:solidFill>
                          <a:effectLst/>
                          <a:uLnTx/>
                          <a:uFillTx/>
                          <a:latin typeface="+mn-lt"/>
                          <a:ea typeface="+mn-ea"/>
                          <a:cs typeface="+mn-cs"/>
                        </a:rPr>
                        <a:t>
MINI EXPERIENCE DRIVE 2017!
Entdecke deinen MINI!
Lieber MINI Fan!
Geschichten sind die Grundlagen jeder guten Unterhaltung. Mach dich also auf, um so viele wie möglich zu erleben.
Wir laden dich ein, deine eigene Geschichte mit einem MINI zu erleben:
Samstag, 10. Juni 2017
MINI Kohla-Strauss in St. Michael
17 - 19 Uhr
Folgende Fahrzeuge stehen zur Probefahrt zur Verfügung:
MINI Cooper D 5-Türer
MINI Cooper Clubman
MINI John Cooper Works Clubman
MINI John Cooper Works 3-Türer
MINI John Cooper Works Cabrio
MINI John Cooper Works Countryman
MINI Cooper D Countryman
Wir freuen uns auf dein Kommen!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55829351"/>
                  </a:ext>
                </a:extLst>
              </a:tr>
            </a:tbl>
          </a:graphicData>
        </a:graphic>
      </p:graphicFrame>
      <p:sp>
        <p:nvSpPr>
          <p:cNvPr id="4" name="Text Placeholder 3">
            <a:extLst>
              <a:ext uri="{FF2B5EF4-FFF2-40B4-BE49-F238E27FC236}">
                <a16:creationId xmlns:a16="http://schemas.microsoft.com/office/drawing/2014/main" id="{DC5748A0-EF9E-4C22-8824-6614F32401C2}"/>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5676138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53406-3E59-4CB7-B40E-64154F162589}"/>
              </a:ext>
            </a:extLst>
          </p:cNvPr>
          <p:cNvSpPr>
            <a:spLocks noGrp="1"/>
          </p:cNvSpPr>
          <p:nvPr>
            <p:ph type="title"/>
          </p:nvPr>
        </p:nvSpPr>
        <p:spPr/>
        <p:txBody>
          <a:bodyPr/>
          <a:lstStyle/>
          <a:p>
            <a:r>
              <a:rPr lang="en-US"/>
              <a:t>Eigene Beiträge (Postings) + Reactions - 9 of 13</a:t>
            </a:r>
          </a:p>
        </p:txBody>
      </p:sp>
      <p:graphicFrame>
        <p:nvGraphicFramePr>
          <p:cNvPr id="5" name="Table Placeholder 4">
            <a:extLst>
              <a:ext uri="{FF2B5EF4-FFF2-40B4-BE49-F238E27FC236}">
                <a16:creationId xmlns:a16="http://schemas.microsoft.com/office/drawing/2014/main" id="{2D12787C-F934-494B-A658-1FFD3FD4CDEE}"/>
              </a:ext>
            </a:extLst>
          </p:cNvPr>
          <p:cNvGraphicFramePr>
            <a:graphicFrameLocks noGrp="1"/>
          </p:cNvGraphicFramePr>
          <p:nvPr>
            <p:ph type="tbl" sz="quarter" idx="13"/>
            <p:extLst>
              <p:ext uri="{D42A27DB-BD31-4B8C-83A1-F6EECF244321}">
                <p14:modId xmlns:p14="http://schemas.microsoft.com/office/powerpoint/2010/main" val="1237478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25639209"/>
                    </a:ext>
                  </a:extLst>
                </a:gridCol>
                <a:gridCol w="822960">
                  <a:extLst>
                    <a:ext uri="{9D8B030D-6E8A-4147-A177-3AD203B41FA5}">
                      <a16:colId xmlns:a16="http://schemas.microsoft.com/office/drawing/2014/main" val="3050524806"/>
                    </a:ext>
                  </a:extLst>
                </a:gridCol>
                <a:gridCol w="822960">
                  <a:extLst>
                    <a:ext uri="{9D8B030D-6E8A-4147-A177-3AD203B41FA5}">
                      <a16:colId xmlns:a16="http://schemas.microsoft.com/office/drawing/2014/main" val="4266737565"/>
                    </a:ext>
                  </a:extLst>
                </a:gridCol>
                <a:gridCol w="822960">
                  <a:extLst>
                    <a:ext uri="{9D8B030D-6E8A-4147-A177-3AD203B41FA5}">
                      <a16:colId xmlns:a16="http://schemas.microsoft.com/office/drawing/2014/main" val="634220130"/>
                    </a:ext>
                  </a:extLst>
                </a:gridCol>
                <a:gridCol w="822960">
                  <a:extLst>
                    <a:ext uri="{9D8B030D-6E8A-4147-A177-3AD203B41FA5}">
                      <a16:colId xmlns:a16="http://schemas.microsoft.com/office/drawing/2014/main" val="3336065534"/>
                    </a:ext>
                  </a:extLst>
                </a:gridCol>
                <a:gridCol w="822960">
                  <a:extLst>
                    <a:ext uri="{9D8B030D-6E8A-4147-A177-3AD203B41FA5}">
                      <a16:colId xmlns:a16="http://schemas.microsoft.com/office/drawing/2014/main" val="3251971297"/>
                    </a:ext>
                  </a:extLst>
                </a:gridCol>
                <a:gridCol w="822960">
                  <a:extLst>
                    <a:ext uri="{9D8B030D-6E8A-4147-A177-3AD203B41FA5}">
                      <a16:colId xmlns:a16="http://schemas.microsoft.com/office/drawing/2014/main" val="1922152277"/>
                    </a:ext>
                  </a:extLst>
                </a:gridCol>
                <a:gridCol w="822960">
                  <a:extLst>
                    <a:ext uri="{9D8B030D-6E8A-4147-A177-3AD203B41FA5}">
                      <a16:colId xmlns:a16="http://schemas.microsoft.com/office/drawing/2014/main" val="1991671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16293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- 2017-06-06 08:00:00</a:t>
                      </a:r>
                      <a:r>
                        <a:rPr kumimoji="0" lang="de-DE" sz="1000" b="0" i="0" u="none" strike="noStrike" kern="1200" cap="none" spc="0" normalizeH="0" baseline="0" noProof="0">
                          <a:ln>
                            <a:noFill/>
                          </a:ln>
                          <a:solidFill>
                            <a:prstClr val="black"/>
                          </a:solidFill>
                          <a:effectLst/>
                          <a:uLnTx/>
                          <a:uFillTx/>
                          <a:latin typeface="+mn-lt"/>
                          <a:ea typeface="+mn-ea"/>
                          <a:cs typeface="+mn-cs"/>
                        </a:rPr>
                        <a:t>
☕ NOCH 1 CAPPUCCINO.
ODER BMW 1er LEASEN.
Schon um € 3,39 pro Tag.
Der BMW 1er ist so attraktiv wie noch nie. Lass dich von seiner Wendigkeit und Kompaktheit auf der Straße überraschen und überzeuge dich von seinem sportlichen und modernen Design.
Quelle: youtube.com / BMW Österreich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56892007"/>
                  </a:ext>
                </a:extLst>
              </a:tr>
            </a:tbl>
          </a:graphicData>
        </a:graphic>
      </p:graphicFrame>
      <p:sp>
        <p:nvSpPr>
          <p:cNvPr id="4" name="Text Placeholder 3">
            <a:extLst>
              <a:ext uri="{FF2B5EF4-FFF2-40B4-BE49-F238E27FC236}">
                <a16:creationId xmlns:a16="http://schemas.microsoft.com/office/drawing/2014/main" id="{B4C9AFBD-BF4B-4217-BDFD-38FAC843DC8E}"/>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8595563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C6953-670D-4CB4-A280-B2FA921F3A9A}"/>
              </a:ext>
            </a:extLst>
          </p:cNvPr>
          <p:cNvSpPr>
            <a:spLocks noGrp="1"/>
          </p:cNvSpPr>
          <p:nvPr>
            <p:ph type="title"/>
          </p:nvPr>
        </p:nvSpPr>
        <p:spPr/>
        <p:txBody>
          <a:bodyPr/>
          <a:lstStyle/>
          <a:p>
            <a:r>
              <a:rPr lang="en-US"/>
              <a:t>Eigene Beiträge (Postings) + Reactions - 10 of 13</a:t>
            </a:r>
          </a:p>
        </p:txBody>
      </p:sp>
      <p:graphicFrame>
        <p:nvGraphicFramePr>
          <p:cNvPr id="5" name="Table Placeholder 4">
            <a:extLst>
              <a:ext uri="{FF2B5EF4-FFF2-40B4-BE49-F238E27FC236}">
                <a16:creationId xmlns:a16="http://schemas.microsoft.com/office/drawing/2014/main" id="{99B4F26B-B38F-4723-B53A-DD9486A0B380}"/>
              </a:ext>
            </a:extLst>
          </p:cNvPr>
          <p:cNvGraphicFramePr>
            <a:graphicFrameLocks noGrp="1"/>
          </p:cNvGraphicFramePr>
          <p:nvPr>
            <p:ph type="tbl" sz="quarter" idx="13"/>
            <p:extLst>
              <p:ext uri="{D42A27DB-BD31-4B8C-83A1-F6EECF244321}">
                <p14:modId xmlns:p14="http://schemas.microsoft.com/office/powerpoint/2010/main" val="217698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98224533"/>
                    </a:ext>
                  </a:extLst>
                </a:gridCol>
                <a:gridCol w="822960">
                  <a:extLst>
                    <a:ext uri="{9D8B030D-6E8A-4147-A177-3AD203B41FA5}">
                      <a16:colId xmlns:a16="http://schemas.microsoft.com/office/drawing/2014/main" val="73700493"/>
                    </a:ext>
                  </a:extLst>
                </a:gridCol>
                <a:gridCol w="822960">
                  <a:extLst>
                    <a:ext uri="{9D8B030D-6E8A-4147-A177-3AD203B41FA5}">
                      <a16:colId xmlns:a16="http://schemas.microsoft.com/office/drawing/2014/main" val="566094854"/>
                    </a:ext>
                  </a:extLst>
                </a:gridCol>
                <a:gridCol w="822960">
                  <a:extLst>
                    <a:ext uri="{9D8B030D-6E8A-4147-A177-3AD203B41FA5}">
                      <a16:colId xmlns:a16="http://schemas.microsoft.com/office/drawing/2014/main" val="3783718386"/>
                    </a:ext>
                  </a:extLst>
                </a:gridCol>
                <a:gridCol w="822960">
                  <a:extLst>
                    <a:ext uri="{9D8B030D-6E8A-4147-A177-3AD203B41FA5}">
                      <a16:colId xmlns:a16="http://schemas.microsoft.com/office/drawing/2014/main" val="384619204"/>
                    </a:ext>
                  </a:extLst>
                </a:gridCol>
                <a:gridCol w="822960">
                  <a:extLst>
                    <a:ext uri="{9D8B030D-6E8A-4147-A177-3AD203B41FA5}">
                      <a16:colId xmlns:a16="http://schemas.microsoft.com/office/drawing/2014/main" val="3259272032"/>
                    </a:ext>
                  </a:extLst>
                </a:gridCol>
                <a:gridCol w="822960">
                  <a:extLst>
                    <a:ext uri="{9D8B030D-6E8A-4147-A177-3AD203B41FA5}">
                      <a16:colId xmlns:a16="http://schemas.microsoft.com/office/drawing/2014/main" val="145334149"/>
                    </a:ext>
                  </a:extLst>
                </a:gridCol>
                <a:gridCol w="822960">
                  <a:extLst>
                    <a:ext uri="{9D8B030D-6E8A-4147-A177-3AD203B41FA5}">
                      <a16:colId xmlns:a16="http://schemas.microsoft.com/office/drawing/2014/main" val="4133965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92030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- 2017-06-05 11:11:00</a:t>
                      </a:r>
                      <a:r>
                        <a:rPr kumimoji="0" lang="en-US" sz="1000" b="0" i="0" u="none" strike="noStrike" kern="1200" cap="none" spc="0" normalizeH="0" baseline="0" noProof="0">
                          <a:ln>
                            <a:noFill/>
                          </a:ln>
                          <a:solidFill>
                            <a:prstClr val="black"/>
                          </a:solidFill>
                          <a:effectLst/>
                          <a:uLnTx/>
                          <a:uFillTx/>
                          <a:latin typeface="+mn-lt"/>
                          <a:ea typeface="+mn-ea"/>
                          <a:cs typeface="+mn-cs"/>
                        </a:rPr>
                        <a:t>
🤘🏻 Mini Cooper Sondermodell - gleich Probefahren... 🤘🏻
Wir haben aktuell noch einen super-feschen MINI Cooper Neuwagen um nur € 19.790,- für Euch!
136 PS, Farbe Moonwalk Grey Metallic, 16 Zoll LM-Räder, Klimaautomatik, Sport-Lenkrad, Excitement und Austrian Pepper Paket, Sitzheizung und vielen vielen weiteren Extras...
Wem von euch würde der gefallen?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20003812"/>
                  </a:ext>
                </a:extLst>
              </a:tr>
            </a:tbl>
          </a:graphicData>
        </a:graphic>
      </p:graphicFrame>
      <p:sp>
        <p:nvSpPr>
          <p:cNvPr id="4" name="Text Placeholder 3">
            <a:extLst>
              <a:ext uri="{FF2B5EF4-FFF2-40B4-BE49-F238E27FC236}">
                <a16:creationId xmlns:a16="http://schemas.microsoft.com/office/drawing/2014/main" id="{B6F3E068-779D-4C74-AF2E-515FC6A6E470}"/>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42079357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3456B-2E89-40DF-A9CB-51260EDC7606}"/>
              </a:ext>
            </a:extLst>
          </p:cNvPr>
          <p:cNvSpPr>
            <a:spLocks noGrp="1"/>
          </p:cNvSpPr>
          <p:nvPr>
            <p:ph type="title"/>
          </p:nvPr>
        </p:nvSpPr>
        <p:spPr/>
        <p:txBody>
          <a:bodyPr/>
          <a:lstStyle/>
          <a:p>
            <a:r>
              <a:rPr lang="en-US"/>
              <a:t>Eigene Beiträge (Postings) + Reactions - 11 of 13</a:t>
            </a:r>
          </a:p>
        </p:txBody>
      </p:sp>
      <p:graphicFrame>
        <p:nvGraphicFramePr>
          <p:cNvPr id="5" name="Table Placeholder 4">
            <a:extLst>
              <a:ext uri="{FF2B5EF4-FFF2-40B4-BE49-F238E27FC236}">
                <a16:creationId xmlns:a16="http://schemas.microsoft.com/office/drawing/2014/main" id="{8975D514-2FBC-4E77-89FD-16855E10667C}"/>
              </a:ext>
            </a:extLst>
          </p:cNvPr>
          <p:cNvGraphicFramePr>
            <a:graphicFrameLocks noGrp="1"/>
          </p:cNvGraphicFramePr>
          <p:nvPr>
            <p:ph type="tbl" sz="quarter" idx="13"/>
            <p:extLst>
              <p:ext uri="{D42A27DB-BD31-4B8C-83A1-F6EECF244321}">
                <p14:modId xmlns:p14="http://schemas.microsoft.com/office/powerpoint/2010/main" val="2846838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36018178"/>
                    </a:ext>
                  </a:extLst>
                </a:gridCol>
                <a:gridCol w="822960">
                  <a:extLst>
                    <a:ext uri="{9D8B030D-6E8A-4147-A177-3AD203B41FA5}">
                      <a16:colId xmlns:a16="http://schemas.microsoft.com/office/drawing/2014/main" val="1677827437"/>
                    </a:ext>
                  </a:extLst>
                </a:gridCol>
                <a:gridCol w="822960">
                  <a:extLst>
                    <a:ext uri="{9D8B030D-6E8A-4147-A177-3AD203B41FA5}">
                      <a16:colId xmlns:a16="http://schemas.microsoft.com/office/drawing/2014/main" val="2443471258"/>
                    </a:ext>
                  </a:extLst>
                </a:gridCol>
                <a:gridCol w="822960">
                  <a:extLst>
                    <a:ext uri="{9D8B030D-6E8A-4147-A177-3AD203B41FA5}">
                      <a16:colId xmlns:a16="http://schemas.microsoft.com/office/drawing/2014/main" val="1040637303"/>
                    </a:ext>
                  </a:extLst>
                </a:gridCol>
                <a:gridCol w="822960">
                  <a:extLst>
                    <a:ext uri="{9D8B030D-6E8A-4147-A177-3AD203B41FA5}">
                      <a16:colId xmlns:a16="http://schemas.microsoft.com/office/drawing/2014/main" val="3368665281"/>
                    </a:ext>
                  </a:extLst>
                </a:gridCol>
                <a:gridCol w="822960">
                  <a:extLst>
                    <a:ext uri="{9D8B030D-6E8A-4147-A177-3AD203B41FA5}">
                      <a16:colId xmlns:a16="http://schemas.microsoft.com/office/drawing/2014/main" val="671014325"/>
                    </a:ext>
                  </a:extLst>
                </a:gridCol>
                <a:gridCol w="822960">
                  <a:extLst>
                    <a:ext uri="{9D8B030D-6E8A-4147-A177-3AD203B41FA5}">
                      <a16:colId xmlns:a16="http://schemas.microsoft.com/office/drawing/2014/main" val="1816628993"/>
                    </a:ext>
                  </a:extLst>
                </a:gridCol>
                <a:gridCol w="822960">
                  <a:extLst>
                    <a:ext uri="{9D8B030D-6E8A-4147-A177-3AD203B41FA5}">
                      <a16:colId xmlns:a16="http://schemas.microsoft.com/office/drawing/2014/main" val="3732171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13445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- 2017-06-03 08:00:00</a:t>
                      </a:r>
                      <a:r>
                        <a:rPr kumimoji="0" lang="de-DE" sz="1000" b="0" i="0" u="none" strike="noStrike" kern="1200" cap="none" spc="0" normalizeH="0" baseline="0" noProof="0">
                          <a:ln>
                            <a:noFill/>
                          </a:ln>
                          <a:solidFill>
                            <a:prstClr val="black"/>
                          </a:solidFill>
                          <a:effectLst/>
                          <a:uLnTx/>
                          <a:uFillTx/>
                          <a:latin typeface="+mn-lt"/>
                          <a:ea typeface="+mn-ea"/>
                          <a:cs typeface="+mn-cs"/>
                        </a:rPr>
                        <a:t>
📣 ➡️ WIR SUCHEN DICH ⬅️ 📣
Möchtest du an den Premium-Produkten der Marken BMW und MINI arbeiten? Möchtest du einen sicheren und abwechslungsreichen Arbeitsplatz?
Wir suchen zur Verstärkung unseres Teams in St. Michael 1 Kraftfahrzeugtechniker/in zum sofortigen Eintritt!
Anforderungen:
abgeschlossene Ausbildung als KFZ-Techniker/in, Führerschein B, Bereitschaft zur Weiterbildung, selbstständiges Arbeiten, Interesse für KFZ-Elektronik, gute Deutschkenntnisse.
Arbeitszeit: Dienstag bis Freitag von 07:30 - 12:00 Uhr und 12:30 - 16:30 Uhr, Samstag von 07:30 - 12:00 Uhr
Dienstort: Kohla-Strauss GmbH, Oberwarter Straße 274, 7535 St. Michael
Haben wir dein Interesse geweckt? Dann bewerbe dich mit Lebenslauf und Berufsschulzeugnis per E-Mail: monika.kohla-strauss@kohla-strauss.bmw.at
Angaben des Unternehmens gemäß Gleichbehandlungsgesetz: Das Mindestentgelt für die Stelle als Kraftfahrzeugtechniker/in beträgt € 2.072,55 brutto pro Monat auf Basis Vollzeitbeschäftigung.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52883206"/>
                  </a:ext>
                </a:extLst>
              </a:tr>
            </a:tbl>
          </a:graphicData>
        </a:graphic>
      </p:graphicFrame>
      <p:sp>
        <p:nvSpPr>
          <p:cNvPr id="4" name="Text Placeholder 3">
            <a:extLst>
              <a:ext uri="{FF2B5EF4-FFF2-40B4-BE49-F238E27FC236}">
                <a16:creationId xmlns:a16="http://schemas.microsoft.com/office/drawing/2014/main" id="{CC63862F-4119-42E8-83A5-DB4EBB4C46DF}"/>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8226991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1501B-201F-4DF5-97C6-CCB6D6FFC7D1}"/>
              </a:ext>
            </a:extLst>
          </p:cNvPr>
          <p:cNvSpPr>
            <a:spLocks noGrp="1"/>
          </p:cNvSpPr>
          <p:nvPr>
            <p:ph type="title"/>
          </p:nvPr>
        </p:nvSpPr>
        <p:spPr/>
        <p:txBody>
          <a:bodyPr/>
          <a:lstStyle/>
          <a:p>
            <a:r>
              <a:rPr lang="en-US"/>
              <a:t>Eigene Beiträge (Postings) + Reactions - 12 of 13</a:t>
            </a:r>
          </a:p>
        </p:txBody>
      </p:sp>
      <p:graphicFrame>
        <p:nvGraphicFramePr>
          <p:cNvPr id="5" name="Table Placeholder 4">
            <a:extLst>
              <a:ext uri="{FF2B5EF4-FFF2-40B4-BE49-F238E27FC236}">
                <a16:creationId xmlns:a16="http://schemas.microsoft.com/office/drawing/2014/main" id="{3C8506D5-297A-4FA1-A727-4A7F4AB36935}"/>
              </a:ext>
            </a:extLst>
          </p:cNvPr>
          <p:cNvGraphicFramePr>
            <a:graphicFrameLocks noGrp="1"/>
          </p:cNvGraphicFramePr>
          <p:nvPr>
            <p:ph type="tbl" sz="quarter" idx="13"/>
            <p:extLst>
              <p:ext uri="{D42A27DB-BD31-4B8C-83A1-F6EECF244321}">
                <p14:modId xmlns:p14="http://schemas.microsoft.com/office/powerpoint/2010/main" val="220236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82380661"/>
                    </a:ext>
                  </a:extLst>
                </a:gridCol>
                <a:gridCol w="822960">
                  <a:extLst>
                    <a:ext uri="{9D8B030D-6E8A-4147-A177-3AD203B41FA5}">
                      <a16:colId xmlns:a16="http://schemas.microsoft.com/office/drawing/2014/main" val="3481533819"/>
                    </a:ext>
                  </a:extLst>
                </a:gridCol>
                <a:gridCol w="822960">
                  <a:extLst>
                    <a:ext uri="{9D8B030D-6E8A-4147-A177-3AD203B41FA5}">
                      <a16:colId xmlns:a16="http://schemas.microsoft.com/office/drawing/2014/main" val="2231466341"/>
                    </a:ext>
                  </a:extLst>
                </a:gridCol>
                <a:gridCol w="822960">
                  <a:extLst>
                    <a:ext uri="{9D8B030D-6E8A-4147-A177-3AD203B41FA5}">
                      <a16:colId xmlns:a16="http://schemas.microsoft.com/office/drawing/2014/main" val="3182614005"/>
                    </a:ext>
                  </a:extLst>
                </a:gridCol>
                <a:gridCol w="822960">
                  <a:extLst>
                    <a:ext uri="{9D8B030D-6E8A-4147-A177-3AD203B41FA5}">
                      <a16:colId xmlns:a16="http://schemas.microsoft.com/office/drawing/2014/main" val="820528501"/>
                    </a:ext>
                  </a:extLst>
                </a:gridCol>
                <a:gridCol w="822960">
                  <a:extLst>
                    <a:ext uri="{9D8B030D-6E8A-4147-A177-3AD203B41FA5}">
                      <a16:colId xmlns:a16="http://schemas.microsoft.com/office/drawing/2014/main" val="2183743659"/>
                    </a:ext>
                  </a:extLst>
                </a:gridCol>
                <a:gridCol w="822960">
                  <a:extLst>
                    <a:ext uri="{9D8B030D-6E8A-4147-A177-3AD203B41FA5}">
                      <a16:colId xmlns:a16="http://schemas.microsoft.com/office/drawing/2014/main" val="1327081082"/>
                    </a:ext>
                  </a:extLst>
                </a:gridCol>
                <a:gridCol w="822960">
                  <a:extLst>
                    <a:ext uri="{9D8B030D-6E8A-4147-A177-3AD203B41FA5}">
                      <a16:colId xmlns:a16="http://schemas.microsoft.com/office/drawing/2014/main" val="2363164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6642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- 2017-06-02 07:29:58</a:t>
                      </a:r>
                      <a:r>
                        <a:rPr kumimoji="0" lang="en-US" sz="1000" b="0" i="0" u="none" strike="noStrike" kern="1200" cap="none" spc="0" normalizeH="0" baseline="0" noProof="0">
                          <a:ln>
                            <a:noFill/>
                          </a:ln>
                          <a:solidFill>
                            <a:prstClr val="black"/>
                          </a:solidFill>
                          <a:effectLst/>
                          <a:uLnTx/>
                          <a:uFillTx/>
                          <a:latin typeface="+mn-lt"/>
                          <a:ea typeface="+mn-ea"/>
                          <a:cs typeface="+mn-cs"/>
                        </a:rPr>
                        <a:t>
🌟 FREIHEIT NEU DEFINIERT. 🌟
Walter Braun freut sich über sein neues BMW 218d Cabrio in valencia orange metallic mit 149 PS und 👍 Ausstattung (Österreich-Paket Plus, variable Sportlenkung, Sitzheizung, Rückfahrkamera uvm...)
Wir wünschen ihm viel Freude am Fahren.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2667102"/>
                  </a:ext>
                </a:extLst>
              </a:tr>
            </a:tbl>
          </a:graphicData>
        </a:graphic>
      </p:graphicFrame>
      <p:sp>
        <p:nvSpPr>
          <p:cNvPr id="4" name="Text Placeholder 3">
            <a:extLst>
              <a:ext uri="{FF2B5EF4-FFF2-40B4-BE49-F238E27FC236}">
                <a16:creationId xmlns:a16="http://schemas.microsoft.com/office/drawing/2014/main" id="{E8BD7D18-7416-47C1-8F13-153561A46862}"/>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0896249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B0AB8-E1D8-4242-9E9B-12A573CAB2DA}"/>
              </a:ext>
            </a:extLst>
          </p:cNvPr>
          <p:cNvSpPr>
            <a:spLocks noGrp="1"/>
          </p:cNvSpPr>
          <p:nvPr>
            <p:ph type="title"/>
          </p:nvPr>
        </p:nvSpPr>
        <p:spPr/>
        <p:txBody>
          <a:bodyPr/>
          <a:lstStyle/>
          <a:p>
            <a:r>
              <a:rPr lang="en-US"/>
              <a:t>Eigene Beiträge (Postings) + Reactions - 13 of 13</a:t>
            </a:r>
          </a:p>
        </p:txBody>
      </p:sp>
      <p:graphicFrame>
        <p:nvGraphicFramePr>
          <p:cNvPr id="5" name="Table Placeholder 4">
            <a:extLst>
              <a:ext uri="{FF2B5EF4-FFF2-40B4-BE49-F238E27FC236}">
                <a16:creationId xmlns:a16="http://schemas.microsoft.com/office/drawing/2014/main" id="{517E86AA-A862-405C-B6F2-D49F3CFE09A0}"/>
              </a:ext>
            </a:extLst>
          </p:cNvPr>
          <p:cNvGraphicFramePr>
            <a:graphicFrameLocks noGrp="1"/>
          </p:cNvGraphicFramePr>
          <p:nvPr>
            <p:ph type="tbl" sz="quarter" idx="13"/>
            <p:extLst>
              <p:ext uri="{D42A27DB-BD31-4B8C-83A1-F6EECF244321}">
                <p14:modId xmlns:p14="http://schemas.microsoft.com/office/powerpoint/2010/main" val="3045775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88450574"/>
                    </a:ext>
                  </a:extLst>
                </a:gridCol>
                <a:gridCol w="822960">
                  <a:extLst>
                    <a:ext uri="{9D8B030D-6E8A-4147-A177-3AD203B41FA5}">
                      <a16:colId xmlns:a16="http://schemas.microsoft.com/office/drawing/2014/main" val="3596791015"/>
                    </a:ext>
                  </a:extLst>
                </a:gridCol>
                <a:gridCol w="822960">
                  <a:extLst>
                    <a:ext uri="{9D8B030D-6E8A-4147-A177-3AD203B41FA5}">
                      <a16:colId xmlns:a16="http://schemas.microsoft.com/office/drawing/2014/main" val="1480140733"/>
                    </a:ext>
                  </a:extLst>
                </a:gridCol>
                <a:gridCol w="822960">
                  <a:extLst>
                    <a:ext uri="{9D8B030D-6E8A-4147-A177-3AD203B41FA5}">
                      <a16:colId xmlns:a16="http://schemas.microsoft.com/office/drawing/2014/main" val="2760334784"/>
                    </a:ext>
                  </a:extLst>
                </a:gridCol>
                <a:gridCol w="822960">
                  <a:extLst>
                    <a:ext uri="{9D8B030D-6E8A-4147-A177-3AD203B41FA5}">
                      <a16:colId xmlns:a16="http://schemas.microsoft.com/office/drawing/2014/main" val="3833861791"/>
                    </a:ext>
                  </a:extLst>
                </a:gridCol>
                <a:gridCol w="822960">
                  <a:extLst>
                    <a:ext uri="{9D8B030D-6E8A-4147-A177-3AD203B41FA5}">
                      <a16:colId xmlns:a16="http://schemas.microsoft.com/office/drawing/2014/main" val="76380353"/>
                    </a:ext>
                  </a:extLst>
                </a:gridCol>
                <a:gridCol w="822960">
                  <a:extLst>
                    <a:ext uri="{9D8B030D-6E8A-4147-A177-3AD203B41FA5}">
                      <a16:colId xmlns:a16="http://schemas.microsoft.com/office/drawing/2014/main" val="2907590282"/>
                    </a:ext>
                  </a:extLst>
                </a:gridCol>
                <a:gridCol w="822960">
                  <a:extLst>
                    <a:ext uri="{9D8B030D-6E8A-4147-A177-3AD203B41FA5}">
                      <a16:colId xmlns:a16="http://schemas.microsoft.com/office/drawing/2014/main" val="3729253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19894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- 2017-06-01 18:35:23</a:t>
                      </a:r>
                      <a:r>
                        <a:rPr kumimoji="0" lang="de-DE" sz="1000" b="0" i="0" u="none" strike="noStrike" kern="1200" cap="none" spc="0" normalizeH="0" baseline="0" noProof="0">
                          <a:ln>
                            <a:noFill/>
                          </a:ln>
                          <a:solidFill>
                            <a:prstClr val="black"/>
                          </a:solidFill>
                          <a:effectLst/>
                          <a:uLnTx/>
                          <a:uFillTx/>
                          <a:latin typeface="+mn-lt"/>
                          <a:ea typeface="+mn-ea"/>
                          <a:cs typeface="+mn-cs"/>
                        </a:rPr>
                        <a:t>
🏆🏅MINI IST WERTMEISTER 🏆🏅
Die Fachzeitschrift Autobild kürte vor kurzem die Wertmeister - das sind Fahrzeuge mit dem geringsten Wertverlust.
MINI konnte zwei 1. Plätze einfahren:
👉 Bester Werterhalt Kleinwagen: MINI Cooper Clubman
👉 Bester Werterhalt Kleine SUVs: MINI Cooper SD Countryman
Interessiert dich ein Wertmeister? Dann komm zu uns - wir freuen uns auf dich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51194638"/>
                  </a:ext>
                </a:extLst>
              </a:tr>
            </a:tbl>
          </a:graphicData>
        </a:graphic>
      </p:graphicFrame>
      <p:sp>
        <p:nvSpPr>
          <p:cNvPr id="4" name="Text Placeholder 3">
            <a:extLst>
              <a:ext uri="{FF2B5EF4-FFF2-40B4-BE49-F238E27FC236}">
                <a16:creationId xmlns:a16="http://schemas.microsoft.com/office/drawing/2014/main" id="{4345A15F-D4FA-496F-85A2-F1A880E7E675}"/>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6758408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516B0-7DCF-495C-B26F-0FA5CE432D4E}"/>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4442925C-5E08-4834-9617-941FF352B77F}"/>
              </a:ext>
            </a:extLst>
          </p:cNvPr>
          <p:cNvGraphicFramePr>
            <a:graphicFrameLocks noGrp="1"/>
          </p:cNvGraphicFramePr>
          <p:nvPr>
            <p:ph type="chart" sz="quarter" idx="13"/>
            <p:extLst>
              <p:ext uri="{D42A27DB-BD31-4B8C-83A1-F6EECF244321}">
                <p14:modId xmlns:p14="http://schemas.microsoft.com/office/powerpoint/2010/main" val="9261022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00DAE0-2BA2-49CF-A912-9C6C204283F2}"/>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535150CD-F9E7-480A-86EA-182482D812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40093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BF0A5-0DFD-477F-87AA-8AF2E2E5D4EB}"/>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125DD146-833C-4A9B-A5B8-415E8A9C5FC0}"/>
              </a:ext>
            </a:extLst>
          </p:cNvPr>
          <p:cNvGraphicFramePr>
            <a:graphicFrameLocks noGrp="1"/>
          </p:cNvGraphicFramePr>
          <p:nvPr>
            <p:ph type="chart" sz="quarter" idx="13"/>
            <p:extLst>
              <p:ext uri="{D42A27DB-BD31-4B8C-83A1-F6EECF244321}">
                <p14:modId xmlns:p14="http://schemas.microsoft.com/office/powerpoint/2010/main" val="38294944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A5C70F-19B6-4DA7-B783-FB2AB5219840}"/>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B55DAB9E-699D-448A-9140-EEBC09AE8E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12507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24138-6B6A-4B09-891A-B330B065EC1D}"/>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8A0E1CDB-C483-45C3-8DC8-673BF9D112A0}"/>
              </a:ext>
            </a:extLst>
          </p:cNvPr>
          <p:cNvGraphicFramePr>
            <a:graphicFrameLocks noGrp="1"/>
          </p:cNvGraphicFramePr>
          <p:nvPr>
            <p:ph type="chart" sz="quarter" idx="13"/>
            <p:extLst>
              <p:ext uri="{D42A27DB-BD31-4B8C-83A1-F6EECF244321}">
                <p14:modId xmlns:p14="http://schemas.microsoft.com/office/powerpoint/2010/main" val="42163631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879179-7DF3-4AE8-AC02-C9F58E378F0A}"/>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52E55E9D-D4DB-45AB-8711-3D1E221FDC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24750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AA867-DC38-4B55-B015-693AF42C6E3A}"/>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4ED72DB0-095A-4D84-B7C4-6D0F87FB0E81}"/>
              </a:ext>
            </a:extLst>
          </p:cNvPr>
          <p:cNvGraphicFramePr>
            <a:graphicFrameLocks noGrp="1"/>
          </p:cNvGraphicFramePr>
          <p:nvPr>
            <p:ph type="chart" sz="quarter" idx="13"/>
            <p:extLst>
              <p:ext uri="{D42A27DB-BD31-4B8C-83A1-F6EECF244321}">
                <p14:modId xmlns:p14="http://schemas.microsoft.com/office/powerpoint/2010/main" val="397188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A3A206-A49D-487F-8E87-2B923631D504}"/>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891FB3D8-70B9-4B41-A4CA-FA73B8035F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86050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66EA3-4BF1-4AF0-A3C2-23D8AC26647A}"/>
              </a:ext>
            </a:extLst>
          </p:cNvPr>
          <p:cNvSpPr>
            <a:spLocks noGrp="1"/>
          </p:cNvSpPr>
          <p:nvPr>
            <p:ph type="title"/>
          </p:nvPr>
        </p:nvSpPr>
        <p:spPr/>
        <p:txBody>
          <a:bodyPr/>
          <a:lstStyle/>
          <a:p>
            <a:r>
              <a:rPr lang="en-US"/>
              <a:t>Postings von Fans (Nutzern)</a:t>
            </a:r>
          </a:p>
        </p:txBody>
      </p:sp>
      <p:graphicFrame>
        <p:nvGraphicFramePr>
          <p:cNvPr id="5" name="Table Placeholder 4">
            <a:extLst>
              <a:ext uri="{FF2B5EF4-FFF2-40B4-BE49-F238E27FC236}">
                <a16:creationId xmlns:a16="http://schemas.microsoft.com/office/drawing/2014/main" id="{311B81D6-B201-4901-A5AA-E857ADFF605B}"/>
              </a:ext>
            </a:extLst>
          </p:cNvPr>
          <p:cNvGraphicFramePr>
            <a:graphicFrameLocks noGrp="1"/>
          </p:cNvGraphicFramePr>
          <p:nvPr>
            <p:ph type="tbl" sz="quarter" idx="13"/>
            <p:extLst>
              <p:ext uri="{D42A27DB-BD31-4B8C-83A1-F6EECF244321}">
                <p14:modId xmlns:p14="http://schemas.microsoft.com/office/powerpoint/2010/main" val="87127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89905157"/>
                    </a:ext>
                  </a:extLst>
                </a:gridCol>
                <a:gridCol w="822960">
                  <a:extLst>
                    <a:ext uri="{9D8B030D-6E8A-4147-A177-3AD203B41FA5}">
                      <a16:colId xmlns:a16="http://schemas.microsoft.com/office/drawing/2014/main" val="390668516"/>
                    </a:ext>
                  </a:extLst>
                </a:gridCol>
                <a:gridCol w="822960">
                  <a:extLst>
                    <a:ext uri="{9D8B030D-6E8A-4147-A177-3AD203B41FA5}">
                      <a16:colId xmlns:a16="http://schemas.microsoft.com/office/drawing/2014/main" val="2457859086"/>
                    </a:ext>
                  </a:extLst>
                </a:gridCol>
                <a:gridCol w="822960">
                  <a:extLst>
                    <a:ext uri="{9D8B030D-6E8A-4147-A177-3AD203B41FA5}">
                      <a16:colId xmlns:a16="http://schemas.microsoft.com/office/drawing/2014/main" val="3395049761"/>
                    </a:ext>
                  </a:extLst>
                </a:gridCol>
                <a:gridCol w="822960">
                  <a:extLst>
                    <a:ext uri="{9D8B030D-6E8A-4147-A177-3AD203B41FA5}">
                      <a16:colId xmlns:a16="http://schemas.microsoft.com/office/drawing/2014/main" val="296276398"/>
                    </a:ext>
                  </a:extLst>
                </a:gridCol>
                <a:gridCol w="822960">
                  <a:extLst>
                    <a:ext uri="{9D8B030D-6E8A-4147-A177-3AD203B41FA5}">
                      <a16:colId xmlns:a16="http://schemas.microsoft.com/office/drawing/2014/main" val="3619036088"/>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2024179135"/>
                  </a:ext>
                </a:extLst>
              </a:tr>
              <a:tr h="370840">
                <a:tc>
                  <a:txBody>
                    <a:bodyPr/>
                    <a:lstStyle/>
                    <a:p>
                      <a:r>
                        <a:rPr lang="de-DE" sz="1000" b="1"/>
                        <a:t>Kohla-Strauss GmbH</a:t>
                      </a:r>
                      <a:r>
                        <a:rPr lang="de-DE" sz="1000"/>
                        <a:t> got a post by </a:t>
                      </a:r>
                      <a:r>
                        <a:rPr lang="de-DE" sz="1000" b="1"/>
                        <a:t>Josef Michael Petz - 2017-06-01 21:11:07</a:t>
                      </a:r>
                      <a:r>
                        <a:rPr lang="de-DE" sz="1000"/>
                        <a:t>
Danke an Herrn Maikisch &amp; Team in St. Michael für die unkomplizierte Übergabe meines neuen 2er Active Tourer, der meinen 1er, der stets ein zuverlässiger und toller Wegbegleiter war, ersetzt. Natürlich bin ich auch in meiner Stammfiliale in OP bestens aufgehoben! 👍</a:t>
                      </a:r>
                      <a:endParaRPr lang="en-US" sz="1000"/>
                    </a:p>
                  </a:txBody>
                  <a:tcPr/>
                </a:tc>
                <a:tc>
                  <a:txBody>
                    <a:bodyPr/>
                    <a:lstStyle/>
                    <a:p>
                      <a:r>
                        <a:rPr lang="en-US" sz="1000"/>
                        <a:t>5</a:t>
                      </a:r>
                    </a:p>
                  </a:txBody>
                  <a:tcPr/>
                </a:tc>
                <a:tc>
                  <a:txBody>
                    <a:bodyPr/>
                    <a:lstStyle/>
                    <a:p>
                      <a:r>
                        <a:rPr lang="en-US" sz="1000"/>
                        <a:t>1</a:t>
                      </a:r>
                    </a:p>
                  </a:txBody>
                  <a:tcPr/>
                </a:tc>
                <a:tc>
                  <a:txBody>
                    <a:bodyPr/>
                    <a:lstStyle/>
                    <a:p>
                      <a:r>
                        <a:rPr lang="en-US" sz="1000"/>
                        <a:t>1</a:t>
                      </a:r>
                    </a:p>
                  </a:txBody>
                  <a:tcPr/>
                </a:tc>
                <a:tc>
                  <a:txBody>
                    <a:bodyPr/>
                    <a:lstStyle/>
                    <a:p>
                      <a:r>
                        <a:rPr lang="en-US" sz="1000"/>
                        <a:t>Photo</a:t>
                      </a:r>
                    </a:p>
                  </a:txBody>
                  <a:tcPr/>
                </a:tc>
                <a:tc>
                  <a:txBody>
                    <a:bodyPr/>
                    <a:lstStyle/>
                    <a:p>
                      <a:r>
                        <a:rPr lang="en-US" sz="1000"/>
                        <a:t>06/02/2017 07:31:47</a:t>
                      </a:r>
                    </a:p>
                  </a:txBody>
                  <a:tcPr/>
                </a:tc>
                <a:extLst>
                  <a:ext uri="{0D108BD9-81ED-4DB2-BD59-A6C34878D82A}">
                    <a16:rowId xmlns:a16="http://schemas.microsoft.com/office/drawing/2014/main" val="3064429719"/>
                  </a:ext>
                </a:extLst>
              </a:tr>
            </a:tbl>
          </a:graphicData>
        </a:graphic>
      </p:graphicFrame>
      <p:sp>
        <p:nvSpPr>
          <p:cNvPr id="4" name="Text Placeholder 3">
            <a:extLst>
              <a:ext uri="{FF2B5EF4-FFF2-40B4-BE49-F238E27FC236}">
                <a16:creationId xmlns:a16="http://schemas.microsoft.com/office/drawing/2014/main" id="{5C5086BF-B7E6-4EBB-BB92-D5A9FACEDCDE}"/>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3722395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26004-4768-4A97-BD7B-8EB1D50FD2BB}"/>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6C03F58A-7624-4C3E-A874-557BAC561453}"/>
              </a:ext>
            </a:extLst>
          </p:cNvPr>
          <p:cNvGraphicFramePr>
            <a:graphicFrameLocks noGrp="1"/>
          </p:cNvGraphicFramePr>
          <p:nvPr>
            <p:ph type="chart" sz="quarter" idx="13"/>
            <p:extLst>
              <p:ext uri="{D42A27DB-BD31-4B8C-83A1-F6EECF244321}">
                <p14:modId xmlns:p14="http://schemas.microsoft.com/office/powerpoint/2010/main" val="1452365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161E0A-FA5C-430F-8D8B-975A2227ED56}"/>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BF667AA8-CAD8-4C68-93A3-B99BAE2ED9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08308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CADCF-B91E-49FA-9801-8EFBA3D76942}"/>
              </a:ext>
            </a:extLst>
          </p:cNvPr>
          <p:cNvSpPr>
            <a:spLocks noGrp="1"/>
          </p:cNvSpPr>
          <p:nvPr>
            <p:ph type="title"/>
          </p:nvPr>
        </p:nvSpPr>
        <p:spPr/>
        <p:txBody>
          <a:bodyPr/>
          <a:lstStyle/>
          <a:p>
            <a:r>
              <a:rPr lang="en-US"/>
              <a:t>Wichtige Influencer - 1 of 2</a:t>
            </a:r>
          </a:p>
        </p:txBody>
      </p:sp>
      <p:graphicFrame>
        <p:nvGraphicFramePr>
          <p:cNvPr id="5" name="Table Placeholder 4">
            <a:extLst>
              <a:ext uri="{FF2B5EF4-FFF2-40B4-BE49-F238E27FC236}">
                <a16:creationId xmlns:a16="http://schemas.microsoft.com/office/drawing/2014/main" id="{6616F8EF-6EB6-4BB4-8FCD-F51205934A91}"/>
              </a:ext>
            </a:extLst>
          </p:cNvPr>
          <p:cNvGraphicFramePr>
            <a:graphicFrameLocks noGrp="1"/>
          </p:cNvGraphicFramePr>
          <p:nvPr>
            <p:ph type="tbl" sz="quarter" idx="13"/>
            <p:extLst>
              <p:ext uri="{D42A27DB-BD31-4B8C-83A1-F6EECF244321}">
                <p14:modId xmlns:p14="http://schemas.microsoft.com/office/powerpoint/2010/main" val="2731604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61395850"/>
                    </a:ext>
                  </a:extLst>
                </a:gridCol>
                <a:gridCol w="2468880">
                  <a:extLst>
                    <a:ext uri="{9D8B030D-6E8A-4147-A177-3AD203B41FA5}">
                      <a16:colId xmlns:a16="http://schemas.microsoft.com/office/drawing/2014/main" val="3962467977"/>
                    </a:ext>
                  </a:extLst>
                </a:gridCol>
                <a:gridCol w="822960">
                  <a:extLst>
                    <a:ext uri="{9D8B030D-6E8A-4147-A177-3AD203B41FA5}">
                      <a16:colId xmlns:a16="http://schemas.microsoft.com/office/drawing/2014/main" val="4142096652"/>
                    </a:ext>
                  </a:extLst>
                </a:gridCol>
                <a:gridCol w="822960">
                  <a:extLst>
                    <a:ext uri="{9D8B030D-6E8A-4147-A177-3AD203B41FA5}">
                      <a16:colId xmlns:a16="http://schemas.microsoft.com/office/drawing/2014/main" val="3030012058"/>
                    </a:ext>
                  </a:extLst>
                </a:gridCol>
                <a:gridCol w="822960">
                  <a:extLst>
                    <a:ext uri="{9D8B030D-6E8A-4147-A177-3AD203B41FA5}">
                      <a16:colId xmlns:a16="http://schemas.microsoft.com/office/drawing/2014/main" val="3833954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236832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Marlene Schauer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65168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Ibra Buljubasic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98947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Alen Dedic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683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Daniela Bauhofer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16518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Jacqueline Reichel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05314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Manuel Wagner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60599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Julia Wagner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62574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Sophie Petlach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84971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Claudia Haag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48532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Markus Oliver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3988949"/>
                  </a:ext>
                </a:extLst>
              </a:tr>
            </a:tbl>
          </a:graphicData>
        </a:graphic>
      </p:graphicFrame>
      <p:sp>
        <p:nvSpPr>
          <p:cNvPr id="4" name="Text Placeholder 3">
            <a:extLst>
              <a:ext uri="{FF2B5EF4-FFF2-40B4-BE49-F238E27FC236}">
                <a16:creationId xmlns:a16="http://schemas.microsoft.com/office/drawing/2014/main" id="{FEE7DCDB-9E41-4A7F-9138-00AD3DBA0FD4}"/>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6739310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FBF51-5900-4141-AFFF-8C24C8C0630F}"/>
              </a:ext>
            </a:extLst>
          </p:cNvPr>
          <p:cNvSpPr>
            <a:spLocks noGrp="1"/>
          </p:cNvSpPr>
          <p:nvPr>
            <p:ph type="title"/>
          </p:nvPr>
        </p:nvSpPr>
        <p:spPr/>
        <p:txBody>
          <a:bodyPr/>
          <a:lstStyle/>
          <a:p>
            <a:r>
              <a:rPr lang="en-US"/>
              <a:t>Wichtige Influencer - 2 of 2</a:t>
            </a:r>
          </a:p>
        </p:txBody>
      </p:sp>
      <p:graphicFrame>
        <p:nvGraphicFramePr>
          <p:cNvPr id="5" name="Table Placeholder 4">
            <a:extLst>
              <a:ext uri="{FF2B5EF4-FFF2-40B4-BE49-F238E27FC236}">
                <a16:creationId xmlns:a16="http://schemas.microsoft.com/office/drawing/2014/main" id="{E7469382-4086-4D3B-BA5C-D3E3CE923B12}"/>
              </a:ext>
            </a:extLst>
          </p:cNvPr>
          <p:cNvGraphicFramePr>
            <a:graphicFrameLocks noGrp="1"/>
          </p:cNvGraphicFramePr>
          <p:nvPr>
            <p:ph type="tbl" sz="quarter" idx="13"/>
            <p:extLst>
              <p:ext uri="{D42A27DB-BD31-4B8C-83A1-F6EECF244321}">
                <p14:modId xmlns:p14="http://schemas.microsoft.com/office/powerpoint/2010/main" val="2006528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60363171"/>
                    </a:ext>
                  </a:extLst>
                </a:gridCol>
                <a:gridCol w="2468880">
                  <a:extLst>
                    <a:ext uri="{9D8B030D-6E8A-4147-A177-3AD203B41FA5}">
                      <a16:colId xmlns:a16="http://schemas.microsoft.com/office/drawing/2014/main" val="4163022351"/>
                    </a:ext>
                  </a:extLst>
                </a:gridCol>
                <a:gridCol w="822960">
                  <a:extLst>
                    <a:ext uri="{9D8B030D-6E8A-4147-A177-3AD203B41FA5}">
                      <a16:colId xmlns:a16="http://schemas.microsoft.com/office/drawing/2014/main" val="3350320567"/>
                    </a:ext>
                  </a:extLst>
                </a:gridCol>
                <a:gridCol w="822960">
                  <a:extLst>
                    <a:ext uri="{9D8B030D-6E8A-4147-A177-3AD203B41FA5}">
                      <a16:colId xmlns:a16="http://schemas.microsoft.com/office/drawing/2014/main" val="928543675"/>
                    </a:ext>
                  </a:extLst>
                </a:gridCol>
                <a:gridCol w="822960">
                  <a:extLst>
                    <a:ext uri="{9D8B030D-6E8A-4147-A177-3AD203B41FA5}">
                      <a16:colId xmlns:a16="http://schemas.microsoft.com/office/drawing/2014/main" val="1591326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262424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Rudi Wagner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48764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Robert Posavec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60588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Jochen Hochwarter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88662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Cornelia Hassler-Göbharter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12777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Mario Meißl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78723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Josef Michael Petz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23838092"/>
                  </a:ext>
                </a:extLst>
              </a:tr>
            </a:tbl>
          </a:graphicData>
        </a:graphic>
      </p:graphicFrame>
      <p:sp>
        <p:nvSpPr>
          <p:cNvPr id="4" name="Text Placeholder 3">
            <a:extLst>
              <a:ext uri="{FF2B5EF4-FFF2-40B4-BE49-F238E27FC236}">
                <a16:creationId xmlns:a16="http://schemas.microsoft.com/office/drawing/2014/main" id="{E9380872-5721-46CF-BC52-EE3552372EEF}"/>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3595594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1B12D-991C-4C5A-9874-2AEF91026F24}"/>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DCF2BE62-7184-4E42-9A2D-5B4F93FDE9E0}"/>
              </a:ext>
            </a:extLst>
          </p:cNvPr>
          <p:cNvGraphicFramePr>
            <a:graphicFrameLocks noGrp="1"/>
          </p:cNvGraphicFramePr>
          <p:nvPr>
            <p:ph type="chart" sz="quarter" idx="13"/>
            <p:extLst>
              <p:ext uri="{D42A27DB-BD31-4B8C-83A1-F6EECF244321}">
                <p14:modId xmlns:p14="http://schemas.microsoft.com/office/powerpoint/2010/main" val="42008985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2F12DC-715A-4E65-9F77-2CA70C983D73}"/>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DAC3C10C-EF62-4B63-8740-EC38725FED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13833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AB0A5-B457-4CCA-9B3A-CEB13B59AF86}"/>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89B18B98-ABD1-4CA5-93BA-8BD1BCAB77BE}"/>
              </a:ext>
            </a:extLst>
          </p:cNvPr>
          <p:cNvGraphicFramePr>
            <a:graphicFrameLocks noGrp="1"/>
          </p:cNvGraphicFramePr>
          <p:nvPr>
            <p:ph type="chart" sz="quarter" idx="13"/>
            <p:extLst>
              <p:ext uri="{D42A27DB-BD31-4B8C-83A1-F6EECF244321}">
                <p14:modId xmlns:p14="http://schemas.microsoft.com/office/powerpoint/2010/main" val="3684267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D9A437-9FB7-49C9-B1DB-82BC43FE6C88}"/>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773778AA-F4B1-4CC5-AD30-3837136487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61146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C4831-8035-4AE1-B6B0-799058AB2273}"/>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0F9ED29D-E6DF-44F4-B56D-A4541261BE89}"/>
              </a:ext>
            </a:extLst>
          </p:cNvPr>
          <p:cNvGraphicFramePr>
            <a:graphicFrameLocks noGrp="1"/>
          </p:cNvGraphicFramePr>
          <p:nvPr>
            <p:ph type="chart" sz="quarter" idx="13"/>
            <p:extLst>
              <p:ext uri="{D42A27DB-BD31-4B8C-83A1-F6EECF244321}">
                <p14:modId xmlns:p14="http://schemas.microsoft.com/office/powerpoint/2010/main" val="32942986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8AFA82-BE71-46CA-B89D-CF1BE4CF2A6E}"/>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5737C60E-5BFA-4539-ADA5-12E7203CD9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00019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7FD4E-6558-4D7B-A9AA-AF5462CDA257}"/>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20E4D2E2-3BB5-444E-9847-25A1BEDE8DEE}"/>
              </a:ext>
            </a:extLst>
          </p:cNvPr>
          <p:cNvGraphicFramePr>
            <a:graphicFrameLocks noGrp="1"/>
          </p:cNvGraphicFramePr>
          <p:nvPr>
            <p:ph type="chart" sz="quarter" idx="13"/>
            <p:extLst>
              <p:ext uri="{D42A27DB-BD31-4B8C-83A1-F6EECF244321}">
                <p14:modId xmlns:p14="http://schemas.microsoft.com/office/powerpoint/2010/main" val="9891740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55DA16-39E9-451A-B5E8-2934A75DACCF}"/>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BCF46A46-7537-4D03-B04F-DA1069BB68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79453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3C557-C228-4E41-9C2F-B2C86934C751}"/>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585EEE74-9F53-4A99-8BCA-6BAE9E7F79E7}"/>
              </a:ext>
            </a:extLst>
          </p:cNvPr>
          <p:cNvGraphicFramePr>
            <a:graphicFrameLocks noGrp="1"/>
          </p:cNvGraphicFramePr>
          <p:nvPr>
            <p:ph type="chart" sz="quarter" idx="13"/>
            <p:extLst>
              <p:ext uri="{D42A27DB-BD31-4B8C-83A1-F6EECF244321}">
                <p14:modId xmlns:p14="http://schemas.microsoft.com/office/powerpoint/2010/main" val="2254530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676DC1-FB2A-42FE-9C73-928513FCB4C6}"/>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A09F9FA5-3B77-4C07-9BE0-B0E4DA80A3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12672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E1065-DC9D-4AA4-826A-CFB9233A175B}"/>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70EBDFFD-B19C-499E-A2D9-271218C89130}"/>
              </a:ext>
            </a:extLst>
          </p:cNvPr>
          <p:cNvGraphicFramePr>
            <a:graphicFrameLocks noGrp="1"/>
          </p:cNvGraphicFramePr>
          <p:nvPr>
            <p:ph type="chart" sz="quarter" idx="13"/>
            <p:extLst>
              <p:ext uri="{D42A27DB-BD31-4B8C-83A1-F6EECF244321}">
                <p14:modId xmlns:p14="http://schemas.microsoft.com/office/powerpoint/2010/main" val="4552464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3836F6-B2EC-479B-9494-9765882DF284}"/>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48B3A3AB-1A19-4D38-B58A-7EBF27ECF6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40198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40B8F-05A6-4F3C-82B7-540708B5C236}"/>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EDA346EC-F540-44DA-A09B-AD271C3CBAB6}"/>
              </a:ext>
            </a:extLst>
          </p:cNvPr>
          <p:cNvGraphicFramePr>
            <a:graphicFrameLocks noGrp="1"/>
          </p:cNvGraphicFramePr>
          <p:nvPr>
            <p:ph type="chart" sz="quarter" idx="13"/>
            <p:extLst>
              <p:ext uri="{D42A27DB-BD31-4B8C-83A1-F6EECF244321}">
                <p14:modId xmlns:p14="http://schemas.microsoft.com/office/powerpoint/2010/main" val="30089625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C0BD4C-45CF-4904-9747-B8BC39196A7C}"/>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F4C9E4E5-2785-42FC-AAB3-508933CE50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24521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41F67-8DAD-4103-B74C-6ADFAE1AE5A2}"/>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F2FCF3D1-701C-4788-A3AF-C06097437E70}"/>
              </a:ext>
            </a:extLst>
          </p:cNvPr>
          <p:cNvGraphicFramePr>
            <a:graphicFrameLocks noGrp="1"/>
          </p:cNvGraphicFramePr>
          <p:nvPr>
            <p:ph type="tbl" sz="quarter" idx="13"/>
            <p:extLst>
              <p:ext uri="{D42A27DB-BD31-4B8C-83A1-F6EECF244321}">
                <p14:modId xmlns:p14="http://schemas.microsoft.com/office/powerpoint/2010/main" val="3252499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05190033"/>
                    </a:ext>
                  </a:extLst>
                </a:gridCol>
                <a:gridCol w="2468880">
                  <a:extLst>
                    <a:ext uri="{9D8B030D-6E8A-4147-A177-3AD203B41FA5}">
                      <a16:colId xmlns:a16="http://schemas.microsoft.com/office/drawing/2014/main" val="3779102010"/>
                    </a:ext>
                  </a:extLst>
                </a:gridCol>
                <a:gridCol w="2468880">
                  <a:extLst>
                    <a:ext uri="{9D8B030D-6E8A-4147-A177-3AD203B41FA5}">
                      <a16:colId xmlns:a16="http://schemas.microsoft.com/office/drawing/2014/main" val="225977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872816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3759</a:t>
                      </a:r>
                    </a:p>
                  </a:txBody>
                  <a:tcPr/>
                </a:tc>
                <a:extLst>
                  <a:ext uri="{0D108BD9-81ED-4DB2-BD59-A6C34878D82A}">
                    <a16:rowId xmlns:a16="http://schemas.microsoft.com/office/drawing/2014/main" val="478997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10419</a:t>
                      </a:r>
                    </a:p>
                  </a:txBody>
                  <a:tcPr/>
                </a:tc>
                <a:extLst>
                  <a:ext uri="{0D108BD9-81ED-4DB2-BD59-A6C34878D82A}">
                    <a16:rowId xmlns:a16="http://schemas.microsoft.com/office/drawing/2014/main" val="3876983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a:t>
                      </a:r>
                    </a:p>
                  </a:txBody>
                  <a:tcPr/>
                </a:tc>
                <a:extLst>
                  <a:ext uri="{0D108BD9-81ED-4DB2-BD59-A6C34878D82A}">
                    <a16:rowId xmlns:a16="http://schemas.microsoft.com/office/drawing/2014/main" val="3780636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12613</a:t>
                      </a:r>
                    </a:p>
                  </a:txBody>
                  <a:tcPr/>
                </a:tc>
                <a:extLst>
                  <a:ext uri="{0D108BD9-81ED-4DB2-BD59-A6C34878D82A}">
                    <a16:rowId xmlns:a16="http://schemas.microsoft.com/office/drawing/2014/main" val="1815253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13435</a:t>
                      </a:r>
                    </a:p>
                  </a:txBody>
                  <a:tcPr/>
                </a:tc>
                <a:extLst>
                  <a:ext uri="{0D108BD9-81ED-4DB2-BD59-A6C34878D82A}">
                    <a16:rowId xmlns:a16="http://schemas.microsoft.com/office/drawing/2014/main" val="2898343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12703</a:t>
                      </a:r>
                    </a:p>
                  </a:txBody>
                  <a:tcPr/>
                </a:tc>
                <a:extLst>
                  <a:ext uri="{0D108BD9-81ED-4DB2-BD59-A6C34878D82A}">
                    <a16:rowId xmlns:a16="http://schemas.microsoft.com/office/drawing/2014/main" val="1256067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16471</a:t>
                      </a:r>
                    </a:p>
                  </a:txBody>
                  <a:tcPr/>
                </a:tc>
                <a:extLst>
                  <a:ext uri="{0D108BD9-81ED-4DB2-BD59-A6C34878D82A}">
                    <a16:rowId xmlns:a16="http://schemas.microsoft.com/office/drawing/2014/main" val="670913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12547</a:t>
                      </a:r>
                    </a:p>
                  </a:txBody>
                  <a:tcPr/>
                </a:tc>
                <a:extLst>
                  <a:ext uri="{0D108BD9-81ED-4DB2-BD59-A6C34878D82A}">
                    <a16:rowId xmlns:a16="http://schemas.microsoft.com/office/drawing/2014/main" val="3809416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9431</a:t>
                      </a:r>
                    </a:p>
                  </a:txBody>
                  <a:tcPr/>
                </a:tc>
                <a:extLst>
                  <a:ext uri="{0D108BD9-81ED-4DB2-BD59-A6C34878D82A}">
                    <a16:rowId xmlns:a16="http://schemas.microsoft.com/office/drawing/2014/main" val="1676118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9080</a:t>
                      </a:r>
                    </a:p>
                  </a:txBody>
                  <a:tcPr/>
                </a:tc>
                <a:extLst>
                  <a:ext uri="{0D108BD9-81ED-4DB2-BD59-A6C34878D82A}">
                    <a16:rowId xmlns:a16="http://schemas.microsoft.com/office/drawing/2014/main" val="371759981"/>
                  </a:ext>
                </a:extLst>
              </a:tr>
            </a:tbl>
          </a:graphicData>
        </a:graphic>
      </p:graphicFrame>
      <p:sp>
        <p:nvSpPr>
          <p:cNvPr id="4" name="Text Placeholder 3">
            <a:extLst>
              <a:ext uri="{FF2B5EF4-FFF2-40B4-BE49-F238E27FC236}">
                <a16:creationId xmlns:a16="http://schemas.microsoft.com/office/drawing/2014/main" id="{AEB3D592-AABD-4C15-9E80-FBA2D97565E5}"/>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2731136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F9439-E56C-462F-BFF2-4AA53DF5364A}"/>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FC013380-8278-4D16-AB37-0765809944A0}"/>
              </a:ext>
            </a:extLst>
          </p:cNvPr>
          <p:cNvGraphicFramePr>
            <a:graphicFrameLocks noGrp="1"/>
          </p:cNvGraphicFramePr>
          <p:nvPr>
            <p:ph type="tbl" sz="quarter" idx="13"/>
            <p:extLst>
              <p:ext uri="{D42A27DB-BD31-4B8C-83A1-F6EECF244321}">
                <p14:modId xmlns:p14="http://schemas.microsoft.com/office/powerpoint/2010/main" val="2415793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22260174"/>
                    </a:ext>
                  </a:extLst>
                </a:gridCol>
                <a:gridCol w="2468880">
                  <a:extLst>
                    <a:ext uri="{9D8B030D-6E8A-4147-A177-3AD203B41FA5}">
                      <a16:colId xmlns:a16="http://schemas.microsoft.com/office/drawing/2014/main" val="1464884102"/>
                    </a:ext>
                  </a:extLst>
                </a:gridCol>
                <a:gridCol w="2468880">
                  <a:extLst>
                    <a:ext uri="{9D8B030D-6E8A-4147-A177-3AD203B41FA5}">
                      <a16:colId xmlns:a16="http://schemas.microsoft.com/office/drawing/2014/main" val="1890269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465791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11293</a:t>
                      </a:r>
                    </a:p>
                  </a:txBody>
                  <a:tcPr/>
                </a:tc>
                <a:extLst>
                  <a:ext uri="{0D108BD9-81ED-4DB2-BD59-A6C34878D82A}">
                    <a16:rowId xmlns:a16="http://schemas.microsoft.com/office/drawing/2014/main" val="2758837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3570</a:t>
                      </a:r>
                    </a:p>
                  </a:txBody>
                  <a:tcPr/>
                </a:tc>
                <a:extLst>
                  <a:ext uri="{0D108BD9-81ED-4DB2-BD59-A6C34878D82A}">
                    <a16:rowId xmlns:a16="http://schemas.microsoft.com/office/drawing/2014/main" val="2284535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extLst>
                  <a:ext uri="{0D108BD9-81ED-4DB2-BD59-A6C34878D82A}">
                    <a16:rowId xmlns:a16="http://schemas.microsoft.com/office/drawing/2014/main" val="1522233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4687</a:t>
                      </a:r>
                    </a:p>
                  </a:txBody>
                  <a:tcPr/>
                </a:tc>
                <a:extLst>
                  <a:ext uri="{0D108BD9-81ED-4DB2-BD59-A6C34878D82A}">
                    <a16:rowId xmlns:a16="http://schemas.microsoft.com/office/drawing/2014/main" val="1137346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2489</a:t>
                      </a:r>
                    </a:p>
                  </a:txBody>
                  <a:tcPr/>
                </a:tc>
                <a:extLst>
                  <a:ext uri="{0D108BD9-81ED-4DB2-BD59-A6C34878D82A}">
                    <a16:rowId xmlns:a16="http://schemas.microsoft.com/office/drawing/2014/main" val="3843088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1615</a:t>
                      </a:r>
                    </a:p>
                  </a:txBody>
                  <a:tcPr/>
                </a:tc>
                <a:extLst>
                  <a:ext uri="{0D108BD9-81ED-4DB2-BD59-A6C34878D82A}">
                    <a16:rowId xmlns:a16="http://schemas.microsoft.com/office/drawing/2014/main" val="3248395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a:t>
                      </a:r>
                    </a:p>
                  </a:txBody>
                  <a:tcPr/>
                </a:tc>
                <a:extLst>
                  <a:ext uri="{0D108BD9-81ED-4DB2-BD59-A6C34878D82A}">
                    <a16:rowId xmlns:a16="http://schemas.microsoft.com/office/drawing/2014/main" val="2430137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a:t>
                      </a:r>
                    </a:p>
                  </a:txBody>
                  <a:tcPr/>
                </a:tc>
                <a:extLst>
                  <a:ext uri="{0D108BD9-81ED-4DB2-BD59-A6C34878D82A}">
                    <a16:rowId xmlns:a16="http://schemas.microsoft.com/office/drawing/2014/main" val="388551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a:t>
                      </a:r>
                    </a:p>
                  </a:txBody>
                  <a:tcPr/>
                </a:tc>
                <a:extLst>
                  <a:ext uri="{0D108BD9-81ED-4DB2-BD59-A6C34878D82A}">
                    <a16:rowId xmlns:a16="http://schemas.microsoft.com/office/drawing/2014/main" val="3876234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3137</a:t>
                      </a:r>
                    </a:p>
                  </a:txBody>
                  <a:tcPr/>
                </a:tc>
                <a:extLst>
                  <a:ext uri="{0D108BD9-81ED-4DB2-BD59-A6C34878D82A}">
                    <a16:rowId xmlns:a16="http://schemas.microsoft.com/office/drawing/2014/main" val="2220288826"/>
                  </a:ext>
                </a:extLst>
              </a:tr>
            </a:tbl>
          </a:graphicData>
        </a:graphic>
      </p:graphicFrame>
      <p:sp>
        <p:nvSpPr>
          <p:cNvPr id="4" name="Text Placeholder 3">
            <a:extLst>
              <a:ext uri="{FF2B5EF4-FFF2-40B4-BE49-F238E27FC236}">
                <a16:creationId xmlns:a16="http://schemas.microsoft.com/office/drawing/2014/main" id="{9C160430-9E2B-4021-B89A-7A060DB5EB21}"/>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5846215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E890F-CB92-47A6-9A9F-D264C9EB41DF}"/>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AFE848A5-2C0C-4DE2-B0CA-812FA8A0EE95}"/>
              </a:ext>
            </a:extLst>
          </p:cNvPr>
          <p:cNvGraphicFramePr>
            <a:graphicFrameLocks noGrp="1"/>
          </p:cNvGraphicFramePr>
          <p:nvPr>
            <p:ph type="tbl" sz="quarter" idx="13"/>
            <p:extLst>
              <p:ext uri="{D42A27DB-BD31-4B8C-83A1-F6EECF244321}">
                <p14:modId xmlns:p14="http://schemas.microsoft.com/office/powerpoint/2010/main" val="2248241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64021620"/>
                    </a:ext>
                  </a:extLst>
                </a:gridCol>
                <a:gridCol w="2468880">
                  <a:extLst>
                    <a:ext uri="{9D8B030D-6E8A-4147-A177-3AD203B41FA5}">
                      <a16:colId xmlns:a16="http://schemas.microsoft.com/office/drawing/2014/main" val="1365470794"/>
                    </a:ext>
                  </a:extLst>
                </a:gridCol>
                <a:gridCol w="2468880">
                  <a:extLst>
                    <a:ext uri="{9D8B030D-6E8A-4147-A177-3AD203B41FA5}">
                      <a16:colId xmlns:a16="http://schemas.microsoft.com/office/drawing/2014/main" val="4058991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516353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3612</a:t>
                      </a:r>
                    </a:p>
                  </a:txBody>
                  <a:tcPr/>
                </a:tc>
                <a:extLst>
                  <a:ext uri="{0D108BD9-81ED-4DB2-BD59-A6C34878D82A}">
                    <a16:rowId xmlns:a16="http://schemas.microsoft.com/office/drawing/2014/main" val="2941694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1960</a:t>
                      </a:r>
                    </a:p>
                  </a:txBody>
                  <a:tcPr/>
                </a:tc>
                <a:extLst>
                  <a:ext uri="{0D108BD9-81ED-4DB2-BD59-A6C34878D82A}">
                    <a16:rowId xmlns:a16="http://schemas.microsoft.com/office/drawing/2014/main" val="3466164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2945</a:t>
                      </a:r>
                    </a:p>
                  </a:txBody>
                  <a:tcPr/>
                </a:tc>
                <a:extLst>
                  <a:ext uri="{0D108BD9-81ED-4DB2-BD59-A6C34878D82A}">
                    <a16:rowId xmlns:a16="http://schemas.microsoft.com/office/drawing/2014/main" val="679851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a:t>
                      </a:r>
                    </a:p>
                  </a:txBody>
                  <a:tcPr/>
                </a:tc>
                <a:extLst>
                  <a:ext uri="{0D108BD9-81ED-4DB2-BD59-A6C34878D82A}">
                    <a16:rowId xmlns:a16="http://schemas.microsoft.com/office/drawing/2014/main" val="2577746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a:t>
                      </a:r>
                    </a:p>
                  </a:txBody>
                  <a:tcPr/>
                </a:tc>
                <a:extLst>
                  <a:ext uri="{0D108BD9-81ED-4DB2-BD59-A6C34878D82A}">
                    <a16:rowId xmlns:a16="http://schemas.microsoft.com/office/drawing/2014/main" val="1607069569"/>
                  </a:ext>
                </a:extLst>
              </a:tr>
            </a:tbl>
          </a:graphicData>
        </a:graphic>
      </p:graphicFrame>
      <p:sp>
        <p:nvSpPr>
          <p:cNvPr id="4" name="Text Placeholder 3">
            <a:extLst>
              <a:ext uri="{FF2B5EF4-FFF2-40B4-BE49-F238E27FC236}">
                <a16:creationId xmlns:a16="http://schemas.microsoft.com/office/drawing/2014/main" id="{A7783E81-28A1-4FF7-815F-053A205C1701}"/>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4065755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E885-9FD6-4EB7-A327-D8667E8ADE47}"/>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68771A77-8806-41F8-BA59-A16D2BAA5681}"/>
              </a:ext>
            </a:extLst>
          </p:cNvPr>
          <p:cNvGraphicFramePr>
            <a:graphicFrameLocks noGrp="1"/>
          </p:cNvGraphicFramePr>
          <p:nvPr>
            <p:ph type="tbl" sz="quarter" idx="13"/>
            <p:extLst>
              <p:ext uri="{D42A27DB-BD31-4B8C-83A1-F6EECF244321}">
                <p14:modId xmlns:p14="http://schemas.microsoft.com/office/powerpoint/2010/main" val="1796576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97612248"/>
                    </a:ext>
                  </a:extLst>
                </a:gridCol>
                <a:gridCol w="2468880">
                  <a:extLst>
                    <a:ext uri="{9D8B030D-6E8A-4147-A177-3AD203B41FA5}">
                      <a16:colId xmlns:a16="http://schemas.microsoft.com/office/drawing/2014/main" val="3576922508"/>
                    </a:ext>
                  </a:extLst>
                </a:gridCol>
                <a:gridCol w="2468880">
                  <a:extLst>
                    <a:ext uri="{9D8B030D-6E8A-4147-A177-3AD203B41FA5}">
                      <a16:colId xmlns:a16="http://schemas.microsoft.com/office/drawing/2014/main" val="2474591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82073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extLst>
                  <a:ext uri="{0D108BD9-81ED-4DB2-BD59-A6C34878D82A}">
                    <a16:rowId xmlns:a16="http://schemas.microsoft.com/office/drawing/2014/main" val="2653578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8503</a:t>
                      </a:r>
                    </a:p>
                  </a:txBody>
                  <a:tcPr/>
                </a:tc>
                <a:extLst>
                  <a:ext uri="{0D108BD9-81ED-4DB2-BD59-A6C34878D82A}">
                    <a16:rowId xmlns:a16="http://schemas.microsoft.com/office/drawing/2014/main" val="1211314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9389</a:t>
                      </a:r>
                    </a:p>
                  </a:txBody>
                  <a:tcPr/>
                </a:tc>
                <a:extLst>
                  <a:ext uri="{0D108BD9-81ED-4DB2-BD59-A6C34878D82A}">
                    <a16:rowId xmlns:a16="http://schemas.microsoft.com/office/drawing/2014/main" val="2068994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a:t>
                      </a:r>
                    </a:p>
                  </a:txBody>
                  <a:tcPr/>
                </a:tc>
                <a:extLst>
                  <a:ext uri="{0D108BD9-81ED-4DB2-BD59-A6C34878D82A}">
                    <a16:rowId xmlns:a16="http://schemas.microsoft.com/office/drawing/2014/main" val="4236091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11993</a:t>
                      </a:r>
                    </a:p>
                  </a:txBody>
                  <a:tcPr/>
                </a:tc>
                <a:extLst>
                  <a:ext uri="{0D108BD9-81ED-4DB2-BD59-A6C34878D82A}">
                    <a16:rowId xmlns:a16="http://schemas.microsoft.com/office/drawing/2014/main" val="550554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11127</a:t>
                      </a:r>
                    </a:p>
                  </a:txBody>
                  <a:tcPr/>
                </a:tc>
                <a:extLst>
                  <a:ext uri="{0D108BD9-81ED-4DB2-BD59-A6C34878D82A}">
                    <a16:rowId xmlns:a16="http://schemas.microsoft.com/office/drawing/2014/main" val="1215523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13158</a:t>
                      </a:r>
                    </a:p>
                  </a:txBody>
                  <a:tcPr/>
                </a:tc>
                <a:extLst>
                  <a:ext uri="{0D108BD9-81ED-4DB2-BD59-A6C34878D82A}">
                    <a16:rowId xmlns:a16="http://schemas.microsoft.com/office/drawing/2014/main" val="148762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10865</a:t>
                      </a:r>
                    </a:p>
                  </a:txBody>
                  <a:tcPr/>
                </a:tc>
                <a:extLst>
                  <a:ext uri="{0D108BD9-81ED-4DB2-BD59-A6C34878D82A}">
                    <a16:rowId xmlns:a16="http://schemas.microsoft.com/office/drawing/2014/main" val="319500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8598</a:t>
                      </a:r>
                    </a:p>
                  </a:txBody>
                  <a:tcPr/>
                </a:tc>
                <a:extLst>
                  <a:ext uri="{0D108BD9-81ED-4DB2-BD59-A6C34878D82A}">
                    <a16:rowId xmlns:a16="http://schemas.microsoft.com/office/drawing/2014/main" val="1803598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8253</a:t>
                      </a:r>
                    </a:p>
                  </a:txBody>
                  <a:tcPr/>
                </a:tc>
                <a:extLst>
                  <a:ext uri="{0D108BD9-81ED-4DB2-BD59-A6C34878D82A}">
                    <a16:rowId xmlns:a16="http://schemas.microsoft.com/office/drawing/2014/main" val="227630449"/>
                  </a:ext>
                </a:extLst>
              </a:tr>
            </a:tbl>
          </a:graphicData>
        </a:graphic>
      </p:graphicFrame>
      <p:sp>
        <p:nvSpPr>
          <p:cNvPr id="4" name="Text Placeholder 3">
            <a:extLst>
              <a:ext uri="{FF2B5EF4-FFF2-40B4-BE49-F238E27FC236}">
                <a16:creationId xmlns:a16="http://schemas.microsoft.com/office/drawing/2014/main" id="{2D00D5E9-134E-4881-BE29-406685717EEA}"/>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7880874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AC771-6A00-4376-8DF8-EA83871CA2D3}"/>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4B4B4FE8-12BC-4504-9C84-0C5E3AE825E3}"/>
              </a:ext>
            </a:extLst>
          </p:cNvPr>
          <p:cNvGraphicFramePr>
            <a:graphicFrameLocks noGrp="1"/>
          </p:cNvGraphicFramePr>
          <p:nvPr>
            <p:ph type="tbl" sz="quarter" idx="13"/>
            <p:extLst>
              <p:ext uri="{D42A27DB-BD31-4B8C-83A1-F6EECF244321}">
                <p14:modId xmlns:p14="http://schemas.microsoft.com/office/powerpoint/2010/main" val="402974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29128095"/>
                    </a:ext>
                  </a:extLst>
                </a:gridCol>
                <a:gridCol w="2468880">
                  <a:extLst>
                    <a:ext uri="{9D8B030D-6E8A-4147-A177-3AD203B41FA5}">
                      <a16:colId xmlns:a16="http://schemas.microsoft.com/office/drawing/2014/main" val="2239309505"/>
                    </a:ext>
                  </a:extLst>
                </a:gridCol>
                <a:gridCol w="2468880">
                  <a:extLst>
                    <a:ext uri="{9D8B030D-6E8A-4147-A177-3AD203B41FA5}">
                      <a16:colId xmlns:a16="http://schemas.microsoft.com/office/drawing/2014/main" val="4010143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04048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10454</a:t>
                      </a:r>
                    </a:p>
                  </a:txBody>
                  <a:tcPr/>
                </a:tc>
                <a:extLst>
                  <a:ext uri="{0D108BD9-81ED-4DB2-BD59-A6C34878D82A}">
                    <a16:rowId xmlns:a16="http://schemas.microsoft.com/office/drawing/2014/main" val="407097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a:t>
                      </a:r>
                    </a:p>
                  </a:txBody>
                  <a:tcPr/>
                </a:tc>
                <a:extLst>
                  <a:ext uri="{0D108BD9-81ED-4DB2-BD59-A6C34878D82A}">
                    <a16:rowId xmlns:a16="http://schemas.microsoft.com/office/drawing/2014/main" val="268941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extLst>
                  <a:ext uri="{0D108BD9-81ED-4DB2-BD59-A6C34878D82A}">
                    <a16:rowId xmlns:a16="http://schemas.microsoft.com/office/drawing/2014/main" val="3590142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2360</a:t>
                      </a:r>
                    </a:p>
                  </a:txBody>
                  <a:tcPr/>
                </a:tc>
                <a:extLst>
                  <a:ext uri="{0D108BD9-81ED-4DB2-BD59-A6C34878D82A}">
                    <a16:rowId xmlns:a16="http://schemas.microsoft.com/office/drawing/2014/main" val="3835288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a:t>
                      </a:r>
                    </a:p>
                  </a:txBody>
                  <a:tcPr/>
                </a:tc>
                <a:extLst>
                  <a:ext uri="{0D108BD9-81ED-4DB2-BD59-A6C34878D82A}">
                    <a16:rowId xmlns:a16="http://schemas.microsoft.com/office/drawing/2014/main" val="338064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a:t>
                      </a:r>
                    </a:p>
                  </a:txBody>
                  <a:tcPr/>
                </a:tc>
                <a:extLst>
                  <a:ext uri="{0D108BD9-81ED-4DB2-BD59-A6C34878D82A}">
                    <a16:rowId xmlns:a16="http://schemas.microsoft.com/office/drawing/2014/main" val="1528394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extLst>
                  <a:ext uri="{0D108BD9-81ED-4DB2-BD59-A6C34878D82A}">
                    <a16:rowId xmlns:a16="http://schemas.microsoft.com/office/drawing/2014/main" val="1413107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a:t>
                      </a:r>
                    </a:p>
                  </a:txBody>
                  <a:tcPr/>
                </a:tc>
                <a:extLst>
                  <a:ext uri="{0D108BD9-81ED-4DB2-BD59-A6C34878D82A}">
                    <a16:rowId xmlns:a16="http://schemas.microsoft.com/office/drawing/2014/main" val="3149596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extLst>
                  <a:ext uri="{0D108BD9-81ED-4DB2-BD59-A6C34878D82A}">
                    <a16:rowId xmlns:a16="http://schemas.microsoft.com/office/drawing/2014/main" val="2424191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a:t>
                      </a:r>
                    </a:p>
                  </a:txBody>
                  <a:tcPr/>
                </a:tc>
                <a:extLst>
                  <a:ext uri="{0D108BD9-81ED-4DB2-BD59-A6C34878D82A}">
                    <a16:rowId xmlns:a16="http://schemas.microsoft.com/office/drawing/2014/main" val="1219369347"/>
                  </a:ext>
                </a:extLst>
              </a:tr>
            </a:tbl>
          </a:graphicData>
        </a:graphic>
      </p:graphicFrame>
      <p:sp>
        <p:nvSpPr>
          <p:cNvPr id="4" name="Text Placeholder 3">
            <a:extLst>
              <a:ext uri="{FF2B5EF4-FFF2-40B4-BE49-F238E27FC236}">
                <a16:creationId xmlns:a16="http://schemas.microsoft.com/office/drawing/2014/main" id="{5DF17063-3998-40B4-9EF8-ED8F6E7061F2}"/>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1000531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A21A2-C46F-492D-A046-3AA68D283BFA}"/>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1FEB0E46-8933-427B-92BF-406FD643E9EA}"/>
              </a:ext>
            </a:extLst>
          </p:cNvPr>
          <p:cNvGraphicFramePr>
            <a:graphicFrameLocks noGrp="1"/>
          </p:cNvGraphicFramePr>
          <p:nvPr>
            <p:ph type="tbl" sz="quarter" idx="13"/>
            <p:extLst>
              <p:ext uri="{D42A27DB-BD31-4B8C-83A1-F6EECF244321}">
                <p14:modId xmlns:p14="http://schemas.microsoft.com/office/powerpoint/2010/main" val="679541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28826175"/>
                    </a:ext>
                  </a:extLst>
                </a:gridCol>
                <a:gridCol w="2468880">
                  <a:extLst>
                    <a:ext uri="{9D8B030D-6E8A-4147-A177-3AD203B41FA5}">
                      <a16:colId xmlns:a16="http://schemas.microsoft.com/office/drawing/2014/main" val="2177570800"/>
                    </a:ext>
                  </a:extLst>
                </a:gridCol>
                <a:gridCol w="2468880">
                  <a:extLst>
                    <a:ext uri="{9D8B030D-6E8A-4147-A177-3AD203B41FA5}">
                      <a16:colId xmlns:a16="http://schemas.microsoft.com/office/drawing/2014/main" val="1299353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40893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2363</a:t>
                      </a:r>
                    </a:p>
                  </a:txBody>
                  <a:tcPr/>
                </a:tc>
                <a:extLst>
                  <a:ext uri="{0D108BD9-81ED-4DB2-BD59-A6C34878D82A}">
                    <a16:rowId xmlns:a16="http://schemas.microsoft.com/office/drawing/2014/main" val="1311997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a:t>
                      </a:r>
                    </a:p>
                  </a:txBody>
                  <a:tcPr/>
                </a:tc>
                <a:extLst>
                  <a:ext uri="{0D108BD9-81ED-4DB2-BD59-A6C34878D82A}">
                    <a16:rowId xmlns:a16="http://schemas.microsoft.com/office/drawing/2014/main" val="3767174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a:t>
                      </a:r>
                    </a:p>
                  </a:txBody>
                  <a:tcPr/>
                </a:tc>
                <a:extLst>
                  <a:ext uri="{0D108BD9-81ED-4DB2-BD59-A6C34878D82A}">
                    <a16:rowId xmlns:a16="http://schemas.microsoft.com/office/drawing/2014/main" val="2580683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a:t>
                      </a:r>
                    </a:p>
                  </a:txBody>
                  <a:tcPr/>
                </a:tc>
                <a:extLst>
                  <a:ext uri="{0D108BD9-81ED-4DB2-BD59-A6C34878D82A}">
                    <a16:rowId xmlns:a16="http://schemas.microsoft.com/office/drawing/2014/main" val="1589236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extLst>
                  <a:ext uri="{0D108BD9-81ED-4DB2-BD59-A6C34878D82A}">
                    <a16:rowId xmlns:a16="http://schemas.microsoft.com/office/drawing/2014/main" val="379875583"/>
                  </a:ext>
                </a:extLst>
              </a:tr>
            </a:tbl>
          </a:graphicData>
        </a:graphic>
      </p:graphicFrame>
      <p:sp>
        <p:nvSpPr>
          <p:cNvPr id="4" name="Text Placeholder 3">
            <a:extLst>
              <a:ext uri="{FF2B5EF4-FFF2-40B4-BE49-F238E27FC236}">
                <a16:creationId xmlns:a16="http://schemas.microsoft.com/office/drawing/2014/main" id="{A899F69C-5FCA-46B7-A82E-808434C3F380}"/>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0942504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1693</Words>
  <Application>Microsoft Office PowerPoint</Application>
  <PresentationFormat>On-screen Show (4:3)</PresentationFormat>
  <Paragraphs>899</Paragraphs>
  <Slides>51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51</vt:i4>
      </vt:variant>
    </vt:vector>
  </HeadingPairs>
  <TitlesOfParts>
    <vt:vector size="54" baseType="lpstr">
      <vt:lpstr>Calibri</vt:lpstr>
      <vt:lpstr>Arial</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10</vt:lpstr>
      <vt:lpstr>Eigene Beiträge (Postings) - 2 of 10</vt:lpstr>
      <vt:lpstr>Eigene Beiträge (Postings) - 3 of 10</vt:lpstr>
      <vt:lpstr>Eigene Beiträge (Postings) - 4 of 10</vt:lpstr>
      <vt:lpstr>Eigene Beiträge (Postings) - 5 of 10</vt:lpstr>
      <vt:lpstr>Eigene Beiträge (Postings) - 6 of 10</vt:lpstr>
      <vt:lpstr>Eigene Beiträge (Postings) - 7 of 10</vt:lpstr>
      <vt:lpstr>Eigene Beiträge (Postings) - 8 of 10</vt:lpstr>
      <vt:lpstr>Eigene Beiträge (Postings) - 9 of 10</vt:lpstr>
      <vt:lpstr>Eigene Beiträge (Postings) - 10 of 10</vt:lpstr>
      <vt:lpstr>Eigene Beiträge (Postings) + Reactions - 1 of 13</vt:lpstr>
      <vt:lpstr>Eigene Beiträge (Postings) + Reactions - 2 of 13</vt:lpstr>
      <vt:lpstr>Eigene Beiträge (Postings) + Reactions - 3 of 13</vt:lpstr>
      <vt:lpstr>Eigene Beiträge (Postings) + Reactions - 4 of 13</vt:lpstr>
      <vt:lpstr>Eigene Beiträge (Postings) + Reactions - 5 of 13</vt:lpstr>
      <vt:lpstr>Eigene Beiträge (Postings) + Reactions - 6 of 13</vt:lpstr>
      <vt:lpstr>Eigene Beiträge (Postings) + Reactions - 7 of 13</vt:lpstr>
      <vt:lpstr>Eigene Beiträge (Postings) + Reactions - 8 of 13</vt:lpstr>
      <vt:lpstr>Eigene Beiträge (Postings) + Reactions - 9 of 13</vt:lpstr>
      <vt:lpstr>Eigene Beiträge (Postings) + Reactions - 10 of 13</vt:lpstr>
      <vt:lpstr>Eigene Beiträge (Postings) + Reactions - 11 of 13</vt:lpstr>
      <vt:lpstr>Eigene Beiträge (Postings) + Reactions - 12 of 13</vt:lpstr>
      <vt:lpstr>Eigene Beiträge (Postings) + Reactions - 13 of 13</vt:lpstr>
      <vt:lpstr>Postings/Wochentag</vt:lpstr>
      <vt:lpstr>Interaktionsrate</vt:lpstr>
      <vt:lpstr>Postingtypen (Verteilung)</vt:lpstr>
      <vt:lpstr>Interaktionsrate/Postingtyp</vt:lpstr>
      <vt:lpstr>Postings von Fans (Nutzern)</vt:lpstr>
      <vt:lpstr>Antwortzeit</vt:lpstr>
      <vt:lpstr>Wichtige Influencer - 1 of 2</vt:lpstr>
      <vt:lpstr>Wichtige Influencer - 2 of 2</vt:lpstr>
      <vt:lpstr>Facebook Check Ins</vt:lpstr>
      <vt:lpstr>Fan Demographie</vt:lpstr>
      <vt:lpstr>Impressionen</vt:lpstr>
      <vt:lpstr>Reichweite</vt:lpstr>
      <vt:lpstr>Engagierte User</vt:lpstr>
      <vt:lpstr>Page Views</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2017-06-30T08:33:11Z</dcterms:created>
  <dcterms:modified xsi:type="dcterms:W3CDTF">2017-06-30T08:35:09Z</dcterms:modified>
</cp:coreProperties>
</file>