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2" r:id="rId44"/>
    <p:sldId id="303" r:id="rId45"/>
    <p:sldId id="304" r:id="rId46"/>
    <p:sldId id="306" r:id="rId47"/>
    <p:sldId id="307" r:id="rId48"/>
    <p:sldId id="308"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1100</c:v>
                </c:pt>
                <c:pt idx="1">
                  <c:v>1101</c:v>
                </c:pt>
                <c:pt idx="2">
                  <c:v>1101</c:v>
                </c:pt>
                <c:pt idx="3">
                  <c:v>1102</c:v>
                </c:pt>
                <c:pt idx="4">
                  <c:v>1103</c:v>
                </c:pt>
                <c:pt idx="5">
                  <c:v>1102</c:v>
                </c:pt>
                <c:pt idx="6">
                  <c:v>1103</c:v>
                </c:pt>
                <c:pt idx="7">
                  <c:v>1103</c:v>
                </c:pt>
                <c:pt idx="8">
                  <c:v>1104</c:v>
                </c:pt>
                <c:pt idx="9">
                  <c:v>1104</c:v>
                </c:pt>
                <c:pt idx="10">
                  <c:v>1105</c:v>
                </c:pt>
                <c:pt idx="11">
                  <c:v>1106</c:v>
                </c:pt>
                <c:pt idx="12">
                  <c:v>1107</c:v>
                </c:pt>
                <c:pt idx="13">
                  <c:v>1108</c:v>
                </c:pt>
                <c:pt idx="14">
                  <c:v>1110</c:v>
                </c:pt>
                <c:pt idx="15">
                  <c:v>1109</c:v>
                </c:pt>
                <c:pt idx="16">
                  <c:v>1109</c:v>
                </c:pt>
                <c:pt idx="17">
                  <c:v>1109</c:v>
                </c:pt>
                <c:pt idx="18">
                  <c:v>1109</c:v>
                </c:pt>
                <c:pt idx="19">
                  <c:v>1109</c:v>
                </c:pt>
                <c:pt idx="20">
                  <c:v>1110</c:v>
                </c:pt>
                <c:pt idx="21">
                  <c:v>1111</c:v>
                </c:pt>
                <c:pt idx="22">
                  <c:v>1114</c:v>
                </c:pt>
                <c:pt idx="23">
                  <c:v>1115</c:v>
                </c:pt>
                <c:pt idx="24">
                  <c:v>1116</c:v>
                </c:pt>
                <c:pt idx="25">
                  <c:v>1116</c:v>
                </c:pt>
                <c:pt idx="26">
                  <c:v>1116</c:v>
                </c:pt>
                <c:pt idx="27">
                  <c:v>1115</c:v>
                </c:pt>
              </c:numCache>
            </c:numRef>
          </c:val>
          <c:smooth val="0"/>
          <c:extLst>
            <c:ext xmlns:c16="http://schemas.microsoft.com/office/drawing/2014/chart" uri="{C3380CC4-5D6E-409C-BE32-E72D297353CC}">
              <c16:uniqueId val="{00000000-5A89-417C-AE4F-FBA657E7FD76}"/>
            </c:ext>
          </c:extLst>
        </c:ser>
        <c:dLbls>
          <c:showLegendKey val="0"/>
          <c:showVal val="0"/>
          <c:showCatName val="0"/>
          <c:showSerName val="0"/>
          <c:showPercent val="0"/>
          <c:showBubbleSize val="0"/>
        </c:dLbls>
        <c:smooth val="0"/>
        <c:axId val="305377160"/>
        <c:axId val="305369944"/>
      </c:lineChart>
      <c:dateAx>
        <c:axId val="30537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69944"/>
        <c:crosses val="autoZero"/>
        <c:auto val="1"/>
        <c:lblOffset val="100"/>
        <c:baseTimeUnit val="days"/>
      </c:dateAx>
      <c:valAx>
        <c:axId val="30536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7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3</c:v>
                </c:pt>
                <c:pt idx="2">
                  <c:v>0</c:v>
                </c:pt>
                <c:pt idx="3">
                  <c:v>0</c:v>
                </c:pt>
                <c:pt idx="4">
                  <c:v>1</c:v>
                </c:pt>
                <c:pt idx="5">
                  <c:v>1</c:v>
                </c:pt>
                <c:pt idx="6">
                  <c:v>0</c:v>
                </c:pt>
                <c:pt idx="7">
                  <c:v>0</c:v>
                </c:pt>
                <c:pt idx="8">
                  <c:v>1</c:v>
                </c:pt>
                <c:pt idx="9">
                  <c:v>0</c:v>
                </c:pt>
                <c:pt idx="10">
                  <c:v>0</c:v>
                </c:pt>
                <c:pt idx="11">
                  <c:v>2</c:v>
                </c:pt>
                <c:pt idx="12">
                  <c:v>0</c:v>
                </c:pt>
                <c:pt idx="13">
                  <c:v>1</c:v>
                </c:pt>
                <c:pt idx="14">
                  <c:v>2</c:v>
                </c:pt>
                <c:pt idx="15">
                  <c:v>0</c:v>
                </c:pt>
                <c:pt idx="16">
                  <c:v>0</c:v>
                </c:pt>
                <c:pt idx="17">
                  <c:v>0</c:v>
                </c:pt>
                <c:pt idx="18">
                  <c:v>0</c:v>
                </c:pt>
                <c:pt idx="19">
                  <c:v>0</c:v>
                </c:pt>
                <c:pt idx="20">
                  <c:v>0</c:v>
                </c:pt>
                <c:pt idx="21">
                  <c:v>2</c:v>
                </c:pt>
                <c:pt idx="22">
                  <c:v>1</c:v>
                </c:pt>
                <c:pt idx="23">
                  <c:v>2</c:v>
                </c:pt>
                <c:pt idx="24">
                  <c:v>1</c:v>
                </c:pt>
                <c:pt idx="25">
                  <c:v>1</c:v>
                </c:pt>
                <c:pt idx="26">
                  <c:v>0</c:v>
                </c:pt>
                <c:pt idx="27">
                  <c:v>-1</c:v>
                </c:pt>
              </c:numCache>
            </c:numRef>
          </c:val>
          <c:smooth val="0"/>
          <c:extLst>
            <c:ext xmlns:c16="http://schemas.microsoft.com/office/drawing/2014/chart" uri="{C3380CC4-5D6E-409C-BE32-E72D297353CC}">
              <c16:uniqueId val="{00000000-D478-40FC-999A-8FB0B4F0735E}"/>
            </c:ext>
          </c:extLst>
        </c:ser>
        <c:dLbls>
          <c:showLegendKey val="0"/>
          <c:showVal val="0"/>
          <c:showCatName val="0"/>
          <c:showSerName val="0"/>
          <c:showPercent val="0"/>
          <c:showBubbleSize val="0"/>
        </c:dLbls>
        <c:smooth val="0"/>
        <c:axId val="310610544"/>
        <c:axId val="310610872"/>
      </c:lineChart>
      <c:dateAx>
        <c:axId val="31061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10872"/>
        <c:crosses val="autoZero"/>
        <c:auto val="1"/>
        <c:lblOffset val="100"/>
        <c:baseTimeUnit val="days"/>
      </c:dateAx>
      <c:valAx>
        <c:axId val="31061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1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0</c:v>
                </c:pt>
                <c:pt idx="2">
                  <c:v>0</c:v>
                </c:pt>
                <c:pt idx="3">
                  <c:v>1</c:v>
                </c:pt>
                <c:pt idx="4">
                  <c:v>0</c:v>
                </c:pt>
                <c:pt idx="5">
                  <c:v>1</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1</c:v>
                </c:pt>
                <c:pt idx="22">
                  <c:v>0</c:v>
                </c:pt>
                <c:pt idx="23">
                  <c:v>0</c:v>
                </c:pt>
                <c:pt idx="24">
                  <c:v>0</c:v>
                </c:pt>
                <c:pt idx="25">
                  <c:v>1</c:v>
                </c:pt>
                <c:pt idx="26">
                  <c:v>0</c:v>
                </c:pt>
                <c:pt idx="27">
                  <c:v>1</c:v>
                </c:pt>
              </c:numCache>
            </c:numRef>
          </c:val>
          <c:smooth val="0"/>
          <c:extLst>
            <c:ext xmlns:c16="http://schemas.microsoft.com/office/drawing/2014/chart" uri="{C3380CC4-5D6E-409C-BE32-E72D297353CC}">
              <c16:uniqueId val="{00000000-4C17-425D-986C-1BFE1F9ABD0F}"/>
            </c:ext>
          </c:extLst>
        </c:ser>
        <c:dLbls>
          <c:showLegendKey val="0"/>
          <c:showVal val="0"/>
          <c:showCatName val="0"/>
          <c:showSerName val="0"/>
          <c:showPercent val="0"/>
          <c:showBubbleSize val="0"/>
        </c:dLbls>
        <c:smooth val="0"/>
        <c:axId val="312567760"/>
        <c:axId val="312562512"/>
      </c:lineChart>
      <c:dateAx>
        <c:axId val="312567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62512"/>
        <c:crosses val="autoZero"/>
        <c:auto val="1"/>
        <c:lblOffset val="100"/>
        <c:baseTimeUnit val="days"/>
      </c:dateAx>
      <c:valAx>
        <c:axId val="31256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6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5</c:v>
                </c:pt>
                <c:pt idx="2">
                  <c:v>4</c:v>
                </c:pt>
                <c:pt idx="3">
                  <c:v>3</c:v>
                </c:pt>
                <c:pt idx="4">
                  <c:v>3</c:v>
                </c:pt>
                <c:pt idx="5">
                  <c:v>0</c:v>
                </c:pt>
                <c:pt idx="6">
                  <c:v>2</c:v>
                </c:pt>
              </c:numCache>
            </c:numRef>
          </c:val>
          <c:extLst>
            <c:ext xmlns:c16="http://schemas.microsoft.com/office/drawing/2014/chart" uri="{C3380CC4-5D6E-409C-BE32-E72D297353CC}">
              <c16:uniqueId val="{00000000-0C07-4476-99A5-353432DC2B4A}"/>
            </c:ext>
          </c:extLst>
        </c:ser>
        <c:dLbls>
          <c:showLegendKey val="0"/>
          <c:showVal val="0"/>
          <c:showCatName val="0"/>
          <c:showSerName val="0"/>
          <c:showPercent val="0"/>
          <c:showBubbleSize val="0"/>
        </c:dLbls>
        <c:gapWidth val="219"/>
        <c:overlap val="-27"/>
        <c:axId val="377370784"/>
        <c:axId val="377375704"/>
      </c:barChart>
      <c:catAx>
        <c:axId val="37737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75704"/>
        <c:crosses val="autoZero"/>
        <c:auto val="1"/>
        <c:lblAlgn val="ctr"/>
        <c:lblOffset val="100"/>
        <c:noMultiLvlLbl val="0"/>
      </c:catAx>
      <c:valAx>
        <c:axId val="37737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7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0</c:v>
                </c:pt>
                <c:pt idx="1">
                  <c:v>0</c:v>
                </c:pt>
                <c:pt idx="2">
                  <c:v>0.81743869209808995</c:v>
                </c:pt>
                <c:pt idx="3">
                  <c:v>0.18165304268846999</c:v>
                </c:pt>
                <c:pt idx="4">
                  <c:v>2.0890099909173001</c:v>
                </c:pt>
                <c:pt idx="5">
                  <c:v>0</c:v>
                </c:pt>
                <c:pt idx="6">
                  <c:v>0</c:v>
                </c:pt>
                <c:pt idx="7">
                  <c:v>0</c:v>
                </c:pt>
                <c:pt idx="8">
                  <c:v>2.1758839528557998</c:v>
                </c:pt>
                <c:pt idx="9">
                  <c:v>0</c:v>
                </c:pt>
                <c:pt idx="10">
                  <c:v>0.72463768115941996</c:v>
                </c:pt>
                <c:pt idx="11">
                  <c:v>1.3574660633483999</c:v>
                </c:pt>
                <c:pt idx="12">
                  <c:v>0</c:v>
                </c:pt>
                <c:pt idx="13">
                  <c:v>0.81374321880651002</c:v>
                </c:pt>
                <c:pt idx="14">
                  <c:v>0</c:v>
                </c:pt>
                <c:pt idx="15">
                  <c:v>1.1121130147280001</c:v>
                </c:pt>
                <c:pt idx="16">
                  <c:v>17.673579801622999</c:v>
                </c:pt>
                <c:pt idx="17">
                  <c:v>0.81154192966636995</c:v>
                </c:pt>
                <c:pt idx="18">
                  <c:v>0.72137060414788001</c:v>
                </c:pt>
                <c:pt idx="19">
                  <c:v>0</c:v>
                </c:pt>
                <c:pt idx="20">
                  <c:v>0.90171325518485002</c:v>
                </c:pt>
                <c:pt idx="21">
                  <c:v>0</c:v>
                </c:pt>
                <c:pt idx="22">
                  <c:v>0.54005400540054005</c:v>
                </c:pt>
                <c:pt idx="23">
                  <c:v>1.3027852650494001</c:v>
                </c:pt>
                <c:pt idx="24">
                  <c:v>0</c:v>
                </c:pt>
                <c:pt idx="25">
                  <c:v>0</c:v>
                </c:pt>
                <c:pt idx="26">
                  <c:v>0</c:v>
                </c:pt>
                <c:pt idx="27">
                  <c:v>0</c:v>
                </c:pt>
              </c:numCache>
            </c:numRef>
          </c:val>
          <c:smooth val="0"/>
          <c:extLst>
            <c:ext xmlns:c16="http://schemas.microsoft.com/office/drawing/2014/chart" uri="{C3380CC4-5D6E-409C-BE32-E72D297353CC}">
              <c16:uniqueId val="{00000000-A443-4359-A965-E9F58C2823A9}"/>
            </c:ext>
          </c:extLst>
        </c:ser>
        <c:dLbls>
          <c:showLegendKey val="0"/>
          <c:showVal val="0"/>
          <c:showCatName val="0"/>
          <c:showSerName val="0"/>
          <c:showPercent val="0"/>
          <c:showBubbleSize val="0"/>
        </c:dLbls>
        <c:smooth val="0"/>
        <c:axId val="377377016"/>
        <c:axId val="377385872"/>
      </c:lineChart>
      <c:dateAx>
        <c:axId val="377377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85872"/>
        <c:crosses val="autoZero"/>
        <c:auto val="1"/>
        <c:lblOffset val="100"/>
        <c:baseTimeUnit val="days"/>
      </c:dateAx>
      <c:valAx>
        <c:axId val="37738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7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Misc</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2</c:v>
                </c:pt>
              </c:numCache>
            </c:numRef>
          </c:val>
          <c:extLst>
            <c:ext xmlns:c16="http://schemas.microsoft.com/office/drawing/2014/chart" uri="{C3380CC4-5D6E-409C-BE32-E72D297353CC}">
              <c16:uniqueId val="{00000000-EE24-45E2-8E83-772DC74E65D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10</c:v>
                </c:pt>
              </c:numCache>
            </c:numRef>
          </c:val>
          <c:extLst>
            <c:ext xmlns:c16="http://schemas.microsoft.com/office/drawing/2014/chart" uri="{C3380CC4-5D6E-409C-BE32-E72D297353CC}">
              <c16:uniqueId val="{00000001-EE24-45E2-8E83-772DC74E65D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5</c:v>
                </c:pt>
              </c:numCache>
            </c:numRef>
          </c:val>
          <c:extLst>
            <c:ext xmlns:c16="http://schemas.microsoft.com/office/drawing/2014/chart" uri="{C3380CC4-5D6E-409C-BE32-E72D297353CC}">
              <c16:uniqueId val="{00000002-EE24-45E2-8E83-772DC74E65D2}"/>
            </c:ext>
          </c:extLst>
        </c:ser>
        <c:dLbls>
          <c:showLegendKey val="0"/>
          <c:showVal val="0"/>
          <c:showCatName val="0"/>
          <c:showSerName val="0"/>
          <c:showPercent val="0"/>
          <c:showBubbleSize val="0"/>
        </c:dLbls>
        <c:gapWidth val="150"/>
        <c:overlap val="100"/>
        <c:axId val="377380952"/>
        <c:axId val="377378984"/>
      </c:barChart>
      <c:catAx>
        <c:axId val="37738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78984"/>
        <c:crosses val="autoZero"/>
        <c:auto val="1"/>
        <c:lblAlgn val="ctr"/>
        <c:lblOffset val="100"/>
        <c:noMultiLvlLbl val="0"/>
      </c:catAx>
      <c:valAx>
        <c:axId val="377378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8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2.7436629855152002</c:v>
                </c:pt>
                <c:pt idx="3">
                  <c:v>0</c:v>
                </c:pt>
                <c:pt idx="4">
                  <c:v>1.1732665619414999</c:v>
                </c:pt>
                <c:pt idx="5">
                  <c:v>0</c:v>
                </c:pt>
                <c:pt idx="6">
                  <c:v>0.71919276910009</c:v>
                </c:pt>
              </c:numCache>
            </c:numRef>
          </c:val>
          <c:extLst>
            <c:ext xmlns:c16="http://schemas.microsoft.com/office/drawing/2014/chart" uri="{C3380CC4-5D6E-409C-BE32-E72D297353CC}">
              <c16:uniqueId val="{00000000-89DA-4D6B-B6BE-8D472D86F0EB}"/>
            </c:ext>
          </c:extLst>
        </c:ser>
        <c:dLbls>
          <c:showLegendKey val="0"/>
          <c:showVal val="0"/>
          <c:showCatName val="0"/>
          <c:showSerName val="0"/>
          <c:showPercent val="0"/>
          <c:showBubbleSize val="0"/>
        </c:dLbls>
        <c:gapWidth val="219"/>
        <c:overlap val="-27"/>
        <c:axId val="377382920"/>
        <c:axId val="377383576"/>
      </c:barChart>
      <c:catAx>
        <c:axId val="37738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83576"/>
        <c:crosses val="autoZero"/>
        <c:auto val="1"/>
        <c:lblAlgn val="ctr"/>
        <c:lblOffset val="100"/>
        <c:noMultiLvlLbl val="0"/>
      </c:catAx>
      <c:valAx>
        <c:axId val="37738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8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FE3-4BEE-88CF-5F8D477F735A}"/>
            </c:ext>
          </c:extLst>
        </c:ser>
        <c:dLbls>
          <c:showLegendKey val="0"/>
          <c:showVal val="0"/>
          <c:showCatName val="0"/>
          <c:showSerName val="0"/>
          <c:showPercent val="0"/>
          <c:showBubbleSize val="0"/>
        </c:dLbls>
        <c:gapWidth val="219"/>
        <c:overlap val="-27"/>
        <c:axId val="377394400"/>
        <c:axId val="377386528"/>
      </c:barChart>
      <c:catAx>
        <c:axId val="37739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86528"/>
        <c:crosses val="autoZero"/>
        <c:auto val="1"/>
        <c:lblAlgn val="ctr"/>
        <c:lblOffset val="100"/>
        <c:noMultiLvlLbl val="0"/>
      </c:catAx>
      <c:valAx>
        <c:axId val="37738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9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104</c:v>
                </c:pt>
                <c:pt idx="1">
                  <c:v>105</c:v>
                </c:pt>
                <c:pt idx="2">
                  <c:v>105</c:v>
                </c:pt>
                <c:pt idx="3">
                  <c:v>105</c:v>
                </c:pt>
                <c:pt idx="4">
                  <c:v>105</c:v>
                </c:pt>
                <c:pt idx="5">
                  <c:v>105</c:v>
                </c:pt>
                <c:pt idx="6">
                  <c:v>105</c:v>
                </c:pt>
                <c:pt idx="7">
                  <c:v>105</c:v>
                </c:pt>
                <c:pt idx="8">
                  <c:v>105</c:v>
                </c:pt>
                <c:pt idx="9">
                  <c:v>105</c:v>
                </c:pt>
                <c:pt idx="10">
                  <c:v>105</c:v>
                </c:pt>
                <c:pt idx="11">
                  <c:v>105</c:v>
                </c:pt>
                <c:pt idx="12">
                  <c:v>105</c:v>
                </c:pt>
                <c:pt idx="13">
                  <c:v>105</c:v>
                </c:pt>
                <c:pt idx="14">
                  <c:v>105</c:v>
                </c:pt>
                <c:pt idx="15">
                  <c:v>105</c:v>
                </c:pt>
                <c:pt idx="16">
                  <c:v>105</c:v>
                </c:pt>
                <c:pt idx="17">
                  <c:v>105</c:v>
                </c:pt>
                <c:pt idx="18">
                  <c:v>105</c:v>
                </c:pt>
                <c:pt idx="19">
                  <c:v>105</c:v>
                </c:pt>
                <c:pt idx="20">
                  <c:v>105</c:v>
                </c:pt>
                <c:pt idx="21">
                  <c:v>105</c:v>
                </c:pt>
                <c:pt idx="22">
                  <c:v>105</c:v>
                </c:pt>
                <c:pt idx="23">
                  <c:v>105</c:v>
                </c:pt>
                <c:pt idx="24">
                  <c:v>105</c:v>
                </c:pt>
                <c:pt idx="25">
                  <c:v>105</c:v>
                </c:pt>
                <c:pt idx="26">
                  <c:v>105</c:v>
                </c:pt>
                <c:pt idx="27">
                  <c:v>105</c:v>
                </c:pt>
              </c:numCache>
            </c:numRef>
          </c:val>
          <c:smooth val="0"/>
          <c:extLst>
            <c:ext xmlns:c16="http://schemas.microsoft.com/office/drawing/2014/chart" uri="{C3380CC4-5D6E-409C-BE32-E72D297353CC}">
              <c16:uniqueId val="{00000000-E7E1-47AC-A2B8-748E8B6B9CFE}"/>
            </c:ext>
          </c:extLst>
        </c:ser>
        <c:dLbls>
          <c:showLegendKey val="0"/>
          <c:showVal val="0"/>
          <c:showCatName val="0"/>
          <c:showSerName val="0"/>
          <c:showPercent val="0"/>
          <c:showBubbleSize val="0"/>
        </c:dLbls>
        <c:smooth val="0"/>
        <c:axId val="304327936"/>
        <c:axId val="304329248"/>
      </c:lineChart>
      <c:dateAx>
        <c:axId val="30432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29248"/>
        <c:crosses val="autoZero"/>
        <c:auto val="1"/>
        <c:lblOffset val="100"/>
        <c:baseTimeUnit val="days"/>
      </c:dateAx>
      <c:valAx>
        <c:axId val="30432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2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FDA3-4ED5-8910-D4DDF35CB12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FDA3-4ED5-8910-D4DDF35CB125}"/>
            </c:ext>
          </c:extLst>
        </c:ser>
        <c:dLbls>
          <c:showLegendKey val="0"/>
          <c:showVal val="0"/>
          <c:showCatName val="0"/>
          <c:showSerName val="0"/>
          <c:showPercent val="0"/>
          <c:showBubbleSize val="0"/>
        </c:dLbls>
        <c:gapWidth val="219"/>
        <c:overlap val="-27"/>
        <c:axId val="304339416"/>
        <c:axId val="304336136"/>
      </c:barChart>
      <c:catAx>
        <c:axId val="30433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36136"/>
        <c:crosses val="autoZero"/>
        <c:auto val="1"/>
        <c:lblAlgn val="ctr"/>
        <c:lblOffset val="100"/>
        <c:noMultiLvlLbl val="0"/>
      </c:catAx>
      <c:valAx>
        <c:axId val="30433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33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5515</c:v>
                </c:pt>
                <c:pt idx="1">
                  <c:v>5271</c:v>
                </c:pt>
                <c:pt idx="2">
                  <c:v>5056</c:v>
                </c:pt>
                <c:pt idx="3">
                  <c:v>5520</c:v>
                </c:pt>
                <c:pt idx="4">
                  <c:v>2888</c:v>
                </c:pt>
                <c:pt idx="5">
                  <c:v>230</c:v>
                </c:pt>
                <c:pt idx="6">
                  <c:v>190</c:v>
                </c:pt>
                <c:pt idx="7">
                  <c:v>38</c:v>
                </c:pt>
                <c:pt idx="8">
                  <c:v>2219</c:v>
                </c:pt>
                <c:pt idx="9">
                  <c:v>698</c:v>
                </c:pt>
                <c:pt idx="10">
                  <c:v>882</c:v>
                </c:pt>
                <c:pt idx="11">
                  <c:v>2081</c:v>
                </c:pt>
                <c:pt idx="12">
                  <c:v>373</c:v>
                </c:pt>
                <c:pt idx="13">
                  <c:v>1081</c:v>
                </c:pt>
                <c:pt idx="14">
                  <c:v>490</c:v>
                </c:pt>
                <c:pt idx="15">
                  <c:v>3014</c:v>
                </c:pt>
                <c:pt idx="16">
                  <c:v>6627</c:v>
                </c:pt>
                <c:pt idx="17">
                  <c:v>5756</c:v>
                </c:pt>
                <c:pt idx="18">
                  <c:v>5376</c:v>
                </c:pt>
                <c:pt idx="19">
                  <c:v>5269</c:v>
                </c:pt>
                <c:pt idx="20">
                  <c:v>7996</c:v>
                </c:pt>
                <c:pt idx="21">
                  <c:v>5069</c:v>
                </c:pt>
                <c:pt idx="22">
                  <c:v>9157</c:v>
                </c:pt>
                <c:pt idx="23">
                  <c:v>8178</c:v>
                </c:pt>
                <c:pt idx="24">
                  <c:v>7187</c:v>
                </c:pt>
                <c:pt idx="25">
                  <c:v>8266</c:v>
                </c:pt>
                <c:pt idx="26">
                  <c:v>6098</c:v>
                </c:pt>
                <c:pt idx="27">
                  <c:v>7081</c:v>
                </c:pt>
              </c:numCache>
            </c:numRef>
          </c:val>
          <c:smooth val="0"/>
          <c:extLst>
            <c:ext xmlns:c16="http://schemas.microsoft.com/office/drawing/2014/chart" uri="{C3380CC4-5D6E-409C-BE32-E72D297353CC}">
              <c16:uniqueId val="{00000000-E8A4-4FB2-9F97-5F1B2A3DC964}"/>
            </c:ext>
          </c:extLst>
        </c:ser>
        <c:dLbls>
          <c:showLegendKey val="0"/>
          <c:showVal val="0"/>
          <c:showCatName val="0"/>
          <c:showSerName val="0"/>
          <c:showPercent val="0"/>
          <c:showBubbleSize val="0"/>
        </c:dLbls>
        <c:smooth val="0"/>
        <c:axId val="350322272"/>
        <c:axId val="350320632"/>
      </c:lineChart>
      <c:dateAx>
        <c:axId val="35032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20632"/>
        <c:crosses val="autoZero"/>
        <c:auto val="1"/>
        <c:lblOffset val="100"/>
        <c:baseTimeUnit val="days"/>
      </c:dateAx>
      <c:valAx>
        <c:axId val="35032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2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5649</c:v>
                </c:pt>
                <c:pt idx="1">
                  <c:v>5152</c:v>
                </c:pt>
                <c:pt idx="2">
                  <c:v>4913</c:v>
                </c:pt>
                <c:pt idx="3">
                  <c:v>5509</c:v>
                </c:pt>
                <c:pt idx="4">
                  <c:v>2258</c:v>
                </c:pt>
                <c:pt idx="5">
                  <c:v>167</c:v>
                </c:pt>
                <c:pt idx="6">
                  <c:v>92</c:v>
                </c:pt>
                <c:pt idx="7">
                  <c:v>18</c:v>
                </c:pt>
                <c:pt idx="8">
                  <c:v>1312</c:v>
                </c:pt>
                <c:pt idx="9">
                  <c:v>478</c:v>
                </c:pt>
                <c:pt idx="10">
                  <c:v>596</c:v>
                </c:pt>
                <c:pt idx="11">
                  <c:v>1225</c:v>
                </c:pt>
                <c:pt idx="12">
                  <c:v>260</c:v>
                </c:pt>
                <c:pt idx="13">
                  <c:v>685</c:v>
                </c:pt>
                <c:pt idx="14">
                  <c:v>292</c:v>
                </c:pt>
                <c:pt idx="15">
                  <c:v>1396</c:v>
                </c:pt>
                <c:pt idx="16">
                  <c:v>4869</c:v>
                </c:pt>
                <c:pt idx="17">
                  <c:v>4105</c:v>
                </c:pt>
                <c:pt idx="18">
                  <c:v>4082</c:v>
                </c:pt>
                <c:pt idx="19">
                  <c:v>4211</c:v>
                </c:pt>
                <c:pt idx="20">
                  <c:v>5877</c:v>
                </c:pt>
                <c:pt idx="21">
                  <c:v>4135</c:v>
                </c:pt>
                <c:pt idx="22">
                  <c:v>4460</c:v>
                </c:pt>
                <c:pt idx="23">
                  <c:v>4165</c:v>
                </c:pt>
                <c:pt idx="24">
                  <c:v>4434</c:v>
                </c:pt>
                <c:pt idx="25">
                  <c:v>4541</c:v>
                </c:pt>
                <c:pt idx="26">
                  <c:v>4017</c:v>
                </c:pt>
                <c:pt idx="27">
                  <c:v>4694</c:v>
                </c:pt>
              </c:numCache>
            </c:numRef>
          </c:val>
          <c:smooth val="0"/>
          <c:extLst>
            <c:ext xmlns:c16="http://schemas.microsoft.com/office/drawing/2014/chart" uri="{C3380CC4-5D6E-409C-BE32-E72D297353CC}">
              <c16:uniqueId val="{00000000-4F53-45FC-9BD8-BDEFFA289A17}"/>
            </c:ext>
          </c:extLst>
        </c:ser>
        <c:dLbls>
          <c:showLegendKey val="0"/>
          <c:showVal val="0"/>
          <c:showCatName val="0"/>
          <c:showSerName val="0"/>
          <c:showPercent val="0"/>
          <c:showBubbleSize val="0"/>
        </c:dLbls>
        <c:smooth val="0"/>
        <c:axId val="350317352"/>
        <c:axId val="350314072"/>
      </c:lineChart>
      <c:dateAx>
        <c:axId val="35031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14072"/>
        <c:crosses val="autoZero"/>
        <c:auto val="1"/>
        <c:lblOffset val="100"/>
        <c:baseTimeUnit val="days"/>
      </c:dateAx>
      <c:valAx>
        <c:axId val="35031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1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6</c:v>
                </c:pt>
                <c:pt idx="1">
                  <c:v>23</c:v>
                </c:pt>
                <c:pt idx="2">
                  <c:v>30</c:v>
                </c:pt>
                <c:pt idx="3">
                  <c:v>9</c:v>
                </c:pt>
                <c:pt idx="4">
                  <c:v>80</c:v>
                </c:pt>
                <c:pt idx="5">
                  <c:v>6</c:v>
                </c:pt>
                <c:pt idx="6">
                  <c:v>4</c:v>
                </c:pt>
                <c:pt idx="7">
                  <c:v>3</c:v>
                </c:pt>
                <c:pt idx="8">
                  <c:v>84</c:v>
                </c:pt>
                <c:pt idx="9">
                  <c:v>21</c:v>
                </c:pt>
                <c:pt idx="10">
                  <c:v>18</c:v>
                </c:pt>
                <c:pt idx="11">
                  <c:v>106</c:v>
                </c:pt>
                <c:pt idx="12">
                  <c:v>11</c:v>
                </c:pt>
                <c:pt idx="13">
                  <c:v>23</c:v>
                </c:pt>
                <c:pt idx="14">
                  <c:v>11</c:v>
                </c:pt>
                <c:pt idx="15">
                  <c:v>66</c:v>
                </c:pt>
                <c:pt idx="16">
                  <c:v>276</c:v>
                </c:pt>
                <c:pt idx="17">
                  <c:v>217</c:v>
                </c:pt>
                <c:pt idx="18">
                  <c:v>180</c:v>
                </c:pt>
                <c:pt idx="19">
                  <c:v>163</c:v>
                </c:pt>
                <c:pt idx="20">
                  <c:v>186</c:v>
                </c:pt>
                <c:pt idx="21">
                  <c:v>111</c:v>
                </c:pt>
                <c:pt idx="22">
                  <c:v>254</c:v>
                </c:pt>
                <c:pt idx="23">
                  <c:v>229</c:v>
                </c:pt>
                <c:pt idx="24">
                  <c:v>173</c:v>
                </c:pt>
                <c:pt idx="25">
                  <c:v>284</c:v>
                </c:pt>
                <c:pt idx="26">
                  <c:v>139</c:v>
                </c:pt>
                <c:pt idx="27">
                  <c:v>134</c:v>
                </c:pt>
              </c:numCache>
            </c:numRef>
          </c:val>
          <c:smooth val="0"/>
          <c:extLst>
            <c:ext xmlns:c16="http://schemas.microsoft.com/office/drawing/2014/chart" uri="{C3380CC4-5D6E-409C-BE32-E72D297353CC}">
              <c16:uniqueId val="{00000000-0E9B-4199-B16E-603A400FECEC}"/>
            </c:ext>
          </c:extLst>
        </c:ser>
        <c:dLbls>
          <c:showLegendKey val="0"/>
          <c:showVal val="0"/>
          <c:showCatName val="0"/>
          <c:showSerName val="0"/>
          <c:showPercent val="0"/>
          <c:showBubbleSize val="0"/>
        </c:dLbls>
        <c:smooth val="0"/>
        <c:axId val="350319320"/>
        <c:axId val="350315384"/>
      </c:lineChart>
      <c:dateAx>
        <c:axId val="35031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15384"/>
        <c:crosses val="autoZero"/>
        <c:auto val="1"/>
        <c:lblOffset val="100"/>
        <c:baseTimeUnit val="days"/>
      </c:dateAx>
      <c:valAx>
        <c:axId val="35031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1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Sheet1!$A$2:$A$29</c:f>
              <c:numCache>
                <c:formatCode>m/d/yyyy</c:formatCode>
                <c:ptCount val="28"/>
                <c:pt idx="0">
                  <c:v>42856</c:v>
                </c:pt>
                <c:pt idx="1">
                  <c:v>42857</c:v>
                </c:pt>
                <c:pt idx="2">
                  <c:v>42858</c:v>
                </c:pt>
                <c:pt idx="3">
                  <c:v>42859</c:v>
                </c:pt>
                <c:pt idx="4">
                  <c:v>42860</c:v>
                </c:pt>
                <c:pt idx="5">
                  <c:v>42861</c:v>
                </c:pt>
                <c:pt idx="6">
                  <c:v>42862</c:v>
                </c:pt>
                <c:pt idx="7">
                  <c:v>42863</c:v>
                </c:pt>
                <c:pt idx="8">
                  <c:v>42864</c:v>
                </c:pt>
                <c:pt idx="9">
                  <c:v>42865</c:v>
                </c:pt>
                <c:pt idx="10">
                  <c:v>42866</c:v>
                </c:pt>
                <c:pt idx="11">
                  <c:v>42867</c:v>
                </c:pt>
                <c:pt idx="12">
                  <c:v>42868</c:v>
                </c:pt>
                <c:pt idx="13">
                  <c:v>42869</c:v>
                </c:pt>
                <c:pt idx="14">
                  <c:v>42870</c:v>
                </c:pt>
                <c:pt idx="15">
                  <c:v>42871</c:v>
                </c:pt>
                <c:pt idx="16">
                  <c:v>42872</c:v>
                </c:pt>
                <c:pt idx="17">
                  <c:v>42873</c:v>
                </c:pt>
                <c:pt idx="18">
                  <c:v>42874</c:v>
                </c:pt>
                <c:pt idx="19">
                  <c:v>42875</c:v>
                </c:pt>
                <c:pt idx="20">
                  <c:v>42876</c:v>
                </c:pt>
                <c:pt idx="21">
                  <c:v>42877</c:v>
                </c:pt>
                <c:pt idx="22">
                  <c:v>42878</c:v>
                </c:pt>
                <c:pt idx="23">
                  <c:v>42879</c:v>
                </c:pt>
                <c:pt idx="24">
                  <c:v>42880</c:v>
                </c:pt>
                <c:pt idx="25">
                  <c:v>42881</c:v>
                </c:pt>
                <c:pt idx="26">
                  <c:v>42882</c:v>
                </c:pt>
                <c:pt idx="27">
                  <c:v>42883</c:v>
                </c:pt>
              </c:numCache>
            </c:numRef>
          </c:cat>
          <c:val>
            <c:numRef>
              <c:f>Sheet1!$B$2:$B$29</c:f>
              <c:numCache>
                <c:formatCode>General</c:formatCode>
                <c:ptCount val="28"/>
                <c:pt idx="0">
                  <c:v>14</c:v>
                </c:pt>
                <c:pt idx="1">
                  <c:v>24</c:v>
                </c:pt>
                <c:pt idx="2">
                  <c:v>8</c:v>
                </c:pt>
                <c:pt idx="3">
                  <c:v>5</c:v>
                </c:pt>
                <c:pt idx="4">
                  <c:v>12</c:v>
                </c:pt>
                <c:pt idx="5">
                  <c:v>0</c:v>
                </c:pt>
                <c:pt idx="6">
                  <c:v>2</c:v>
                </c:pt>
                <c:pt idx="7">
                  <c:v>10</c:v>
                </c:pt>
                <c:pt idx="8">
                  <c:v>40</c:v>
                </c:pt>
                <c:pt idx="9">
                  <c:v>4</c:v>
                </c:pt>
                <c:pt idx="10">
                  <c:v>8</c:v>
                </c:pt>
                <c:pt idx="11">
                  <c:v>6</c:v>
                </c:pt>
                <c:pt idx="12">
                  <c:v>9</c:v>
                </c:pt>
                <c:pt idx="13">
                  <c:v>1</c:v>
                </c:pt>
                <c:pt idx="14">
                  <c:v>15</c:v>
                </c:pt>
                <c:pt idx="15">
                  <c:v>25</c:v>
                </c:pt>
                <c:pt idx="16">
                  <c:v>8</c:v>
                </c:pt>
                <c:pt idx="17">
                  <c:v>12</c:v>
                </c:pt>
                <c:pt idx="18">
                  <c:v>7</c:v>
                </c:pt>
                <c:pt idx="19">
                  <c:v>5</c:v>
                </c:pt>
                <c:pt idx="20">
                  <c:v>26</c:v>
                </c:pt>
                <c:pt idx="21">
                  <c:v>14</c:v>
                </c:pt>
                <c:pt idx="22">
                  <c:v>28</c:v>
                </c:pt>
                <c:pt idx="23">
                  <c:v>16</c:v>
                </c:pt>
                <c:pt idx="24">
                  <c:v>12</c:v>
                </c:pt>
                <c:pt idx="25">
                  <c:v>6</c:v>
                </c:pt>
                <c:pt idx="26">
                  <c:v>8</c:v>
                </c:pt>
                <c:pt idx="27">
                  <c:v>6</c:v>
                </c:pt>
              </c:numCache>
            </c:numRef>
          </c:val>
          <c:smooth val="0"/>
          <c:extLst>
            <c:ext xmlns:c16="http://schemas.microsoft.com/office/drawing/2014/chart" uri="{C3380CC4-5D6E-409C-BE32-E72D297353CC}">
              <c16:uniqueId val="{00000000-917B-47D3-BB41-4261E2FA53C3}"/>
            </c:ext>
          </c:extLst>
        </c:ser>
        <c:dLbls>
          <c:showLegendKey val="0"/>
          <c:showVal val="0"/>
          <c:showCatName val="0"/>
          <c:showSerName val="0"/>
          <c:showPercent val="0"/>
          <c:showBubbleSize val="0"/>
        </c:dLbls>
        <c:smooth val="0"/>
        <c:axId val="350331784"/>
        <c:axId val="350327520"/>
      </c:lineChart>
      <c:dateAx>
        <c:axId val="35033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27520"/>
        <c:crosses val="autoZero"/>
        <c:auto val="1"/>
        <c:lblOffset val="100"/>
        <c:baseTimeUnit val="days"/>
      </c:dateAx>
      <c:valAx>
        <c:axId val="35032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3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159.38461538461999</c:v>
                </c:pt>
                <c:pt idx="1">
                  <c:v>83.423076923077005</c:v>
                </c:pt>
                <c:pt idx="2">
                  <c:v>55.807692307692001</c:v>
                </c:pt>
                <c:pt idx="3">
                  <c:v>46.769230769231001</c:v>
                </c:pt>
                <c:pt idx="4">
                  <c:v>68.5</c:v>
                </c:pt>
                <c:pt idx="5">
                  <c:v>143.34615384615</c:v>
                </c:pt>
                <c:pt idx="6">
                  <c:v>283.19230769231001</c:v>
                </c:pt>
                <c:pt idx="7">
                  <c:v>368.30769230768999</c:v>
                </c:pt>
                <c:pt idx="8">
                  <c:v>408.42307692307998</c:v>
                </c:pt>
                <c:pt idx="9">
                  <c:v>489.88461538462002</c:v>
                </c:pt>
                <c:pt idx="10">
                  <c:v>433.11538461537998</c:v>
                </c:pt>
                <c:pt idx="11">
                  <c:v>446.69230769231001</c:v>
                </c:pt>
                <c:pt idx="12">
                  <c:v>495.80769230768999</c:v>
                </c:pt>
                <c:pt idx="13">
                  <c:v>459.53846153846001</c:v>
                </c:pt>
                <c:pt idx="14">
                  <c:v>449.88461538462002</c:v>
                </c:pt>
                <c:pt idx="15">
                  <c:v>450.61538461537998</c:v>
                </c:pt>
                <c:pt idx="16">
                  <c:v>464.07692307692002</c:v>
                </c:pt>
                <c:pt idx="17">
                  <c:v>477.80769230768999</c:v>
                </c:pt>
                <c:pt idx="18">
                  <c:v>491.65384615385</c:v>
                </c:pt>
                <c:pt idx="19">
                  <c:v>520.92307692307998</c:v>
                </c:pt>
                <c:pt idx="20">
                  <c:v>557.38461538462002</c:v>
                </c:pt>
                <c:pt idx="21">
                  <c:v>558.34615384614995</c:v>
                </c:pt>
                <c:pt idx="22">
                  <c:v>464.34615384615</c:v>
                </c:pt>
                <c:pt idx="23">
                  <c:v>291.69230769231001</c:v>
                </c:pt>
              </c:numCache>
            </c:numRef>
          </c:val>
          <c:smooth val="0"/>
          <c:extLst>
            <c:ext xmlns:c16="http://schemas.microsoft.com/office/drawing/2014/chart" uri="{C3380CC4-5D6E-409C-BE32-E72D297353CC}">
              <c16:uniqueId val="{00000000-FEAD-4EA9-A444-A557367D17BB}"/>
            </c:ext>
          </c:extLst>
        </c:ser>
        <c:dLbls>
          <c:showLegendKey val="0"/>
          <c:showVal val="0"/>
          <c:showCatName val="0"/>
          <c:showSerName val="0"/>
          <c:showPercent val="0"/>
          <c:showBubbleSize val="0"/>
        </c:dLbls>
        <c:smooth val="0"/>
        <c:axId val="350343592"/>
        <c:axId val="350338672"/>
      </c:lineChart>
      <c:catAx>
        <c:axId val="35034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38672"/>
        <c:crosses val="autoZero"/>
        <c:auto val="1"/>
        <c:lblAlgn val="ctr"/>
        <c:lblOffset val="100"/>
        <c:noMultiLvlLbl val="0"/>
      </c:catAx>
      <c:valAx>
        <c:axId val="35033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4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570064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919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76496809"/>
                    </a:ext>
                  </a:extLst>
                </a:gridCol>
                <a:gridCol w="740664">
                  <a:extLst>
                    <a:ext uri="{9D8B030D-6E8A-4147-A177-3AD203B41FA5}">
                      <a16:colId xmlns:a16="http://schemas.microsoft.com/office/drawing/2014/main" val="1661436032"/>
                    </a:ext>
                  </a:extLst>
                </a:gridCol>
                <a:gridCol w="740664">
                  <a:extLst>
                    <a:ext uri="{9D8B030D-6E8A-4147-A177-3AD203B41FA5}">
                      <a16:colId xmlns:a16="http://schemas.microsoft.com/office/drawing/2014/main" val="3398820757"/>
                    </a:ext>
                  </a:extLst>
                </a:gridCol>
                <a:gridCol w="740664">
                  <a:extLst>
                    <a:ext uri="{9D8B030D-6E8A-4147-A177-3AD203B41FA5}">
                      <a16:colId xmlns:a16="http://schemas.microsoft.com/office/drawing/2014/main" val="1593530050"/>
                    </a:ext>
                  </a:extLst>
                </a:gridCol>
                <a:gridCol w="740664">
                  <a:extLst>
                    <a:ext uri="{9D8B030D-6E8A-4147-A177-3AD203B41FA5}">
                      <a16:colId xmlns:a16="http://schemas.microsoft.com/office/drawing/2014/main" val="2486534254"/>
                    </a:ext>
                  </a:extLst>
                </a:gridCol>
                <a:gridCol w="740664">
                  <a:extLst>
                    <a:ext uri="{9D8B030D-6E8A-4147-A177-3AD203B41FA5}">
                      <a16:colId xmlns:a16="http://schemas.microsoft.com/office/drawing/2014/main" val="1574499503"/>
                    </a:ext>
                  </a:extLst>
                </a:gridCol>
                <a:gridCol w="740664">
                  <a:extLst>
                    <a:ext uri="{9D8B030D-6E8A-4147-A177-3AD203B41FA5}">
                      <a16:colId xmlns:a16="http://schemas.microsoft.com/office/drawing/2014/main" val="3650764637"/>
                    </a:ext>
                  </a:extLst>
                </a:gridCol>
                <a:gridCol w="740664">
                  <a:extLst>
                    <a:ext uri="{9D8B030D-6E8A-4147-A177-3AD203B41FA5}">
                      <a16:colId xmlns:a16="http://schemas.microsoft.com/office/drawing/2014/main" val="15282527"/>
                    </a:ext>
                  </a:extLst>
                </a:gridCol>
                <a:gridCol w="740664">
                  <a:extLst>
                    <a:ext uri="{9D8B030D-6E8A-4147-A177-3AD203B41FA5}">
                      <a16:colId xmlns:a16="http://schemas.microsoft.com/office/drawing/2014/main" val="57130869"/>
                    </a:ext>
                  </a:extLst>
                </a:gridCol>
                <a:gridCol w="740664">
                  <a:extLst>
                    <a:ext uri="{9D8B030D-6E8A-4147-A177-3AD203B41FA5}">
                      <a16:colId xmlns:a16="http://schemas.microsoft.com/office/drawing/2014/main" val="12290119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88140693"/>
                  </a:ext>
                </a:extLst>
              </a:tr>
              <a:tr h="370840">
                <a:tc>
                  <a:txBody>
                    <a:bodyPr/>
                    <a:lstStyle/>
                    <a:p>
                      <a:r>
                        <a:rPr lang="en-US" sz="1000"/>
                        <a:t>Kohla-Strauss GmbH</a:t>
                      </a:r>
                    </a:p>
                  </a:txBody>
                  <a:tcPr/>
                </a:tc>
                <a:tc>
                  <a:txBody>
                    <a:bodyPr/>
                    <a:lstStyle/>
                    <a:p>
                      <a:r>
                        <a:rPr lang="en-US" sz="1000"/>
                        <a:t>1115</a:t>
                      </a:r>
                    </a:p>
                  </a:txBody>
                  <a:tcPr/>
                </a:tc>
                <a:tc>
                  <a:txBody>
                    <a:bodyPr/>
                    <a:lstStyle/>
                    <a:p>
                      <a:r>
                        <a:rPr lang="en-US" sz="1000"/>
                        <a:t>17</a:t>
                      </a:r>
                    </a:p>
                  </a:txBody>
                  <a:tcPr/>
                </a:tc>
                <a:tc>
                  <a:txBody>
                    <a:bodyPr/>
                    <a:lstStyle/>
                    <a:p>
                      <a:r>
                        <a:rPr lang="en-US" sz="1000"/>
                        <a:t>17</a:t>
                      </a:r>
                    </a:p>
                  </a:txBody>
                  <a:tcPr/>
                </a:tc>
                <a:tc>
                  <a:txBody>
                    <a:bodyPr/>
                    <a:lstStyle/>
                    <a:p>
                      <a:r>
                        <a:rPr lang="en-US" sz="1000"/>
                        <a:t>340</a:t>
                      </a:r>
                    </a:p>
                  </a:txBody>
                  <a:tcPr/>
                </a:tc>
                <a:tc>
                  <a:txBody>
                    <a:bodyPr/>
                    <a:lstStyle/>
                    <a:p>
                      <a:r>
                        <a:rPr lang="en-US" sz="1000"/>
                        <a:t>18</a:t>
                      </a:r>
                    </a:p>
                  </a:txBody>
                  <a:tcPr/>
                </a:tc>
                <a:tc>
                  <a:txBody>
                    <a:bodyPr/>
                    <a:lstStyle/>
                    <a:p>
                      <a:r>
                        <a:rPr lang="en-US" sz="1000"/>
                        <a:t>27</a:t>
                      </a:r>
                    </a:p>
                  </a:txBody>
                  <a:tcPr/>
                </a:tc>
                <a:tc>
                  <a:txBody>
                    <a:bodyPr/>
                    <a:lstStyle/>
                    <a:p>
                      <a:r>
                        <a:rPr lang="en-US" sz="1000"/>
                        <a:t>0</a:t>
                      </a:r>
                    </a:p>
                  </a:txBody>
                  <a:tcPr/>
                </a:tc>
                <a:tc>
                  <a:txBody>
                    <a:bodyPr/>
                    <a:lstStyle/>
                    <a:p>
                      <a:r>
                        <a:rPr lang="en-US" sz="1000"/>
                        <a:t>2.0477%</a:t>
                      </a:r>
                    </a:p>
                  </a:txBody>
                  <a:tcPr/>
                </a:tc>
                <a:tc>
                  <a:txBody>
                    <a:bodyPr/>
                    <a:lstStyle/>
                    <a:p>
                      <a:r>
                        <a:rPr lang="en-US" sz="1000"/>
                        <a:t>0.0%</a:t>
                      </a:r>
                    </a:p>
                  </a:txBody>
                  <a:tcPr/>
                </a:tc>
                <a:extLst>
                  <a:ext uri="{0D108BD9-81ED-4DB2-BD59-A6C34878D82A}">
                    <a16:rowId xmlns:a16="http://schemas.microsoft.com/office/drawing/2014/main" val="221311580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663843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92781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3757974"/>
                    </a:ext>
                  </a:extLst>
                </a:gridCol>
                <a:gridCol w="1234440">
                  <a:extLst>
                    <a:ext uri="{9D8B030D-6E8A-4147-A177-3AD203B41FA5}">
                      <a16:colId xmlns:a16="http://schemas.microsoft.com/office/drawing/2014/main" val="3542162438"/>
                    </a:ext>
                  </a:extLst>
                </a:gridCol>
                <a:gridCol w="822960">
                  <a:extLst>
                    <a:ext uri="{9D8B030D-6E8A-4147-A177-3AD203B41FA5}">
                      <a16:colId xmlns:a16="http://schemas.microsoft.com/office/drawing/2014/main" val="3194375123"/>
                    </a:ext>
                  </a:extLst>
                </a:gridCol>
                <a:gridCol w="822960">
                  <a:extLst>
                    <a:ext uri="{9D8B030D-6E8A-4147-A177-3AD203B41FA5}">
                      <a16:colId xmlns:a16="http://schemas.microsoft.com/office/drawing/2014/main" val="1843790643"/>
                    </a:ext>
                  </a:extLst>
                </a:gridCol>
                <a:gridCol w="822960">
                  <a:extLst>
                    <a:ext uri="{9D8B030D-6E8A-4147-A177-3AD203B41FA5}">
                      <a16:colId xmlns:a16="http://schemas.microsoft.com/office/drawing/2014/main" val="2919978358"/>
                    </a:ext>
                  </a:extLst>
                </a:gridCol>
                <a:gridCol w="822960">
                  <a:extLst>
                    <a:ext uri="{9D8B030D-6E8A-4147-A177-3AD203B41FA5}">
                      <a16:colId xmlns:a16="http://schemas.microsoft.com/office/drawing/2014/main" val="1835886267"/>
                    </a:ext>
                  </a:extLst>
                </a:gridCol>
                <a:gridCol w="822960">
                  <a:extLst>
                    <a:ext uri="{9D8B030D-6E8A-4147-A177-3AD203B41FA5}">
                      <a16:colId xmlns:a16="http://schemas.microsoft.com/office/drawing/2014/main" val="3546377556"/>
                    </a:ext>
                  </a:extLst>
                </a:gridCol>
                <a:gridCol w="822960">
                  <a:extLst>
                    <a:ext uri="{9D8B030D-6E8A-4147-A177-3AD203B41FA5}">
                      <a16:colId xmlns:a16="http://schemas.microsoft.com/office/drawing/2014/main" val="9594745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98007962"/>
                  </a:ext>
                </a:extLst>
              </a:tr>
              <a:tr h="370840">
                <a:tc>
                  <a:txBody>
                    <a:bodyPr/>
                    <a:lstStyle/>
                    <a:p>
                      <a:r>
                        <a:rPr lang="en-US" sz="1000"/>
                        <a:t>Kohla-Strauss GmbH</a:t>
                      </a:r>
                    </a:p>
                  </a:txBody>
                  <a:tcPr/>
                </a:tc>
                <a:tc>
                  <a:txBody>
                    <a:bodyPr/>
                    <a:lstStyle/>
                    <a:p>
                      <a:r>
                        <a:rPr lang="en-US" sz="1000"/>
                        <a:t>1115</a:t>
                      </a:r>
                    </a:p>
                  </a:txBody>
                  <a:tcPr/>
                </a:tc>
                <a:tc>
                  <a:txBody>
                    <a:bodyPr/>
                    <a:lstStyle/>
                    <a:p>
                      <a:r>
                        <a:rPr lang="en-US" sz="1000"/>
                        <a:t>0</a:t>
                      </a:r>
                    </a:p>
                  </a:txBody>
                  <a:tcPr/>
                </a:tc>
                <a:tc>
                  <a:txBody>
                    <a:bodyPr/>
                    <a:lstStyle/>
                    <a:p>
                      <a:r>
                        <a:rPr lang="en-US" sz="1000"/>
                        <a:t>0.0%</a:t>
                      </a:r>
                    </a:p>
                  </a:txBody>
                  <a:tcPr/>
                </a:tc>
                <a:tc>
                  <a:txBody>
                    <a:bodyPr/>
                    <a:lstStyle/>
                    <a:p>
                      <a:r>
                        <a:rPr lang="en-US" sz="1000"/>
                        <a:t>6</a:t>
                      </a:r>
                    </a:p>
                  </a:txBody>
                  <a:tcPr/>
                </a:tc>
                <a:tc>
                  <a:txBody>
                    <a:bodyPr/>
                    <a:lstStyle/>
                    <a:p>
                      <a:r>
                        <a:rPr lang="en-US" sz="1000"/>
                        <a:t>0.5%</a:t>
                      </a:r>
                    </a:p>
                  </a:txBody>
                  <a:tcPr/>
                </a:tc>
                <a:tc>
                  <a:txBody>
                    <a:bodyPr/>
                    <a:lstStyle/>
                    <a:p>
                      <a:r>
                        <a:rPr lang="en-US" sz="1000"/>
                        <a:t>18</a:t>
                      </a:r>
                    </a:p>
                  </a:txBody>
                  <a:tcPr/>
                </a:tc>
                <a:tc>
                  <a:txBody>
                    <a:bodyPr/>
                    <a:lstStyle/>
                    <a:p>
                      <a:r>
                        <a:rPr lang="en-US" sz="1000"/>
                        <a:t>1.6%</a:t>
                      </a:r>
                    </a:p>
                  </a:txBody>
                  <a:tcPr/>
                </a:tc>
                <a:extLst>
                  <a:ext uri="{0D108BD9-81ED-4DB2-BD59-A6C34878D82A}">
                    <a16:rowId xmlns:a16="http://schemas.microsoft.com/office/drawing/2014/main" val="1713028952"/>
                  </a:ext>
                </a:extLst>
              </a:tr>
            </a:tbl>
          </a:graphicData>
        </a:graphic>
      </p:graphicFrame>
      <p:sp>
        <p:nvSpPr>
          <p:cNvPr id="4" name="Text Placeholder 3"/>
          <p:cNvSpPr>
            <a:spLocks noGrp="1"/>
          </p:cNvSpPr>
          <p:nvPr>
            <p:ph type="body" sz="quarter" idx="14"/>
          </p:nvPr>
        </p:nvSpPr>
        <p:spPr/>
        <p:txBody>
          <a:bodyPr/>
          <a:lstStyle/>
          <a:p>
            <a:r>
              <a:rPr lang="en-US"/>
              <a:t>04/28/2017 - 05/28/2017</a:t>
            </a:r>
          </a:p>
        </p:txBody>
      </p:sp>
    </p:spTree>
    <p:extLst>
      <p:ext uri="{BB962C8B-B14F-4D97-AF65-F5344CB8AC3E}">
        <p14:creationId xmlns:p14="http://schemas.microsoft.com/office/powerpoint/2010/main" val="1213285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w. User Post RR</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39887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25147477"/>
                    </a:ext>
                  </a:extLst>
                </a:gridCol>
                <a:gridCol w="740664">
                  <a:extLst>
                    <a:ext uri="{9D8B030D-6E8A-4147-A177-3AD203B41FA5}">
                      <a16:colId xmlns:a16="http://schemas.microsoft.com/office/drawing/2014/main" val="4288023660"/>
                    </a:ext>
                  </a:extLst>
                </a:gridCol>
                <a:gridCol w="740664">
                  <a:extLst>
                    <a:ext uri="{9D8B030D-6E8A-4147-A177-3AD203B41FA5}">
                      <a16:colId xmlns:a16="http://schemas.microsoft.com/office/drawing/2014/main" val="889504863"/>
                    </a:ext>
                  </a:extLst>
                </a:gridCol>
                <a:gridCol w="740664">
                  <a:extLst>
                    <a:ext uri="{9D8B030D-6E8A-4147-A177-3AD203B41FA5}">
                      <a16:colId xmlns:a16="http://schemas.microsoft.com/office/drawing/2014/main" val="1712627668"/>
                    </a:ext>
                  </a:extLst>
                </a:gridCol>
                <a:gridCol w="740664">
                  <a:extLst>
                    <a:ext uri="{9D8B030D-6E8A-4147-A177-3AD203B41FA5}">
                      <a16:colId xmlns:a16="http://schemas.microsoft.com/office/drawing/2014/main" val="1355295876"/>
                    </a:ext>
                  </a:extLst>
                </a:gridCol>
                <a:gridCol w="740664">
                  <a:extLst>
                    <a:ext uri="{9D8B030D-6E8A-4147-A177-3AD203B41FA5}">
                      <a16:colId xmlns:a16="http://schemas.microsoft.com/office/drawing/2014/main" val="177645600"/>
                    </a:ext>
                  </a:extLst>
                </a:gridCol>
                <a:gridCol w="740664">
                  <a:extLst>
                    <a:ext uri="{9D8B030D-6E8A-4147-A177-3AD203B41FA5}">
                      <a16:colId xmlns:a16="http://schemas.microsoft.com/office/drawing/2014/main" val="1953574562"/>
                    </a:ext>
                  </a:extLst>
                </a:gridCol>
                <a:gridCol w="740664">
                  <a:extLst>
                    <a:ext uri="{9D8B030D-6E8A-4147-A177-3AD203B41FA5}">
                      <a16:colId xmlns:a16="http://schemas.microsoft.com/office/drawing/2014/main" val="1065744535"/>
                    </a:ext>
                  </a:extLst>
                </a:gridCol>
                <a:gridCol w="740664">
                  <a:extLst>
                    <a:ext uri="{9D8B030D-6E8A-4147-A177-3AD203B41FA5}">
                      <a16:colId xmlns:a16="http://schemas.microsoft.com/office/drawing/2014/main" val="2009904153"/>
                    </a:ext>
                  </a:extLst>
                </a:gridCol>
                <a:gridCol w="740664">
                  <a:extLst>
                    <a:ext uri="{9D8B030D-6E8A-4147-A177-3AD203B41FA5}">
                      <a16:colId xmlns:a16="http://schemas.microsoft.com/office/drawing/2014/main" val="34901288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66945925"/>
                  </a:ext>
                </a:extLst>
              </a:tr>
              <a:tr h="370840">
                <a:tc>
                  <a:txBody>
                    <a:bodyPr/>
                    <a:lstStyle/>
                    <a:p>
                      <a:r>
                        <a:rPr lang="en-US" sz="1000"/>
                        <a:t>Kohla-Strauss GmbH</a:t>
                      </a:r>
                    </a:p>
                  </a:txBody>
                  <a:tcPr/>
                </a:tc>
                <a:tc>
                  <a:txBody>
                    <a:bodyPr/>
                    <a:lstStyle/>
                    <a:p>
                      <a:r>
                        <a:rPr lang="en-US" sz="1000"/>
                        <a:t>1115</a:t>
                      </a:r>
                    </a:p>
                  </a:txBody>
                  <a:tcPr/>
                </a:tc>
                <a:tc>
                  <a:txBody>
                    <a:bodyPr/>
                    <a:lstStyle/>
                    <a:p>
                      <a:r>
                        <a:rPr lang="en-US" sz="1000"/>
                        <a:t>17</a:t>
                      </a:r>
                    </a:p>
                  </a:txBody>
                  <a:tcPr/>
                </a:tc>
                <a:tc>
                  <a:txBody>
                    <a:bodyPr/>
                    <a:lstStyle/>
                    <a:p>
                      <a:r>
                        <a:rPr lang="en-US" sz="1000"/>
                        <a:t>17</a:t>
                      </a:r>
                    </a:p>
                  </a:txBody>
                  <a:tcPr/>
                </a:tc>
                <a:tc>
                  <a:txBody>
                    <a:bodyPr/>
                    <a:lstStyle/>
                    <a:p>
                      <a:r>
                        <a:rPr lang="en-US" sz="1000"/>
                        <a:t>340</a:t>
                      </a:r>
                    </a:p>
                  </a:txBody>
                  <a:tcPr/>
                </a:tc>
                <a:tc>
                  <a:txBody>
                    <a:bodyPr/>
                    <a:lstStyle/>
                    <a:p>
                      <a:r>
                        <a:rPr lang="en-US" sz="1000"/>
                        <a:t>18</a:t>
                      </a:r>
                    </a:p>
                  </a:txBody>
                  <a:tcPr/>
                </a:tc>
                <a:tc>
                  <a:txBody>
                    <a:bodyPr/>
                    <a:lstStyle/>
                    <a:p>
                      <a:r>
                        <a:rPr lang="en-US" sz="1000"/>
                        <a:t>27</a:t>
                      </a:r>
                    </a:p>
                  </a:txBody>
                  <a:tcPr/>
                </a:tc>
                <a:tc>
                  <a:txBody>
                    <a:bodyPr/>
                    <a:lstStyle/>
                    <a:p>
                      <a:r>
                        <a:rPr lang="en-US" sz="1000"/>
                        <a:t>0</a:t>
                      </a:r>
                    </a:p>
                  </a:txBody>
                  <a:tcPr/>
                </a:tc>
                <a:tc>
                  <a:txBody>
                    <a:bodyPr/>
                    <a:lstStyle/>
                    <a:p>
                      <a:r>
                        <a:rPr lang="en-US" sz="1000"/>
                        <a:t>2.0477%</a:t>
                      </a:r>
                    </a:p>
                  </a:txBody>
                  <a:tcPr/>
                </a:tc>
                <a:tc>
                  <a:txBody>
                    <a:bodyPr/>
                    <a:lstStyle/>
                    <a:p>
                      <a:r>
                        <a:rPr lang="en-US" sz="1000"/>
                        <a:t>0.0%</a:t>
                      </a:r>
                    </a:p>
                  </a:txBody>
                  <a:tcPr/>
                </a:tc>
                <a:extLst>
                  <a:ext uri="{0D108BD9-81ED-4DB2-BD59-A6C34878D82A}">
                    <a16:rowId xmlns:a16="http://schemas.microsoft.com/office/drawing/2014/main" val="193660475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42406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77914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2903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8605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196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85685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782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49341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9705752"/>
                    </a:ext>
                  </a:extLst>
                </a:gridCol>
                <a:gridCol w="658368">
                  <a:extLst>
                    <a:ext uri="{9D8B030D-6E8A-4147-A177-3AD203B41FA5}">
                      <a16:colId xmlns:a16="http://schemas.microsoft.com/office/drawing/2014/main" val="364656299"/>
                    </a:ext>
                  </a:extLst>
                </a:gridCol>
                <a:gridCol w="658368">
                  <a:extLst>
                    <a:ext uri="{9D8B030D-6E8A-4147-A177-3AD203B41FA5}">
                      <a16:colId xmlns:a16="http://schemas.microsoft.com/office/drawing/2014/main" val="2977469356"/>
                    </a:ext>
                  </a:extLst>
                </a:gridCol>
                <a:gridCol w="658368">
                  <a:extLst>
                    <a:ext uri="{9D8B030D-6E8A-4147-A177-3AD203B41FA5}">
                      <a16:colId xmlns:a16="http://schemas.microsoft.com/office/drawing/2014/main" val="2342718115"/>
                    </a:ext>
                  </a:extLst>
                </a:gridCol>
                <a:gridCol w="658368">
                  <a:extLst>
                    <a:ext uri="{9D8B030D-6E8A-4147-A177-3AD203B41FA5}">
                      <a16:colId xmlns:a16="http://schemas.microsoft.com/office/drawing/2014/main" val="1299505092"/>
                    </a:ext>
                  </a:extLst>
                </a:gridCol>
                <a:gridCol w="658368">
                  <a:extLst>
                    <a:ext uri="{9D8B030D-6E8A-4147-A177-3AD203B41FA5}">
                      <a16:colId xmlns:a16="http://schemas.microsoft.com/office/drawing/2014/main" val="3308535901"/>
                    </a:ext>
                  </a:extLst>
                </a:gridCol>
                <a:gridCol w="658368">
                  <a:extLst>
                    <a:ext uri="{9D8B030D-6E8A-4147-A177-3AD203B41FA5}">
                      <a16:colId xmlns:a16="http://schemas.microsoft.com/office/drawing/2014/main" val="1431250240"/>
                    </a:ext>
                  </a:extLst>
                </a:gridCol>
                <a:gridCol w="658368">
                  <a:extLst>
                    <a:ext uri="{9D8B030D-6E8A-4147-A177-3AD203B41FA5}">
                      <a16:colId xmlns:a16="http://schemas.microsoft.com/office/drawing/2014/main" val="651709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824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- 2017-05-24 14:33:22</a:t>
                      </a:r>
                      <a:r>
                        <a:rPr kumimoji="0" lang="en-US" sz="1000" b="0" i="0" u="none" strike="noStrike" kern="1200" cap="none" spc="0" normalizeH="0" baseline="0" noProof="0">
                          <a:ln>
                            <a:noFill/>
                          </a:ln>
                          <a:solidFill>
                            <a:prstClr val="black"/>
                          </a:solidFill>
                          <a:effectLst/>
                          <a:uLnTx/>
                          <a:uFillTx/>
                          <a:latin typeface="+mn-lt"/>
                          <a:ea typeface="+mn-ea"/>
                          <a:cs typeface="+mn-cs"/>
                        </a:rPr>
                        <a:t>
Programm:
- ab 8.30 Uhr Frühstück bei MINI Kohla-Strauss in St. Michael
- Abfahrt zur MINI Ausfahrt um 9 Uhr
- Besuch Ledergalanterie Manuela Sommer-Schuster in Wörterberg
- Fahrt über den Geschriebenstein nach Deutsch Schützen
- Mittagessen im Haubenlokal "RATSCHEN"
- Fahrt über das Pinkatal, Kellerviertel Heiligenbrunn nach Stegersbach
- Golfplatz Stegersbach: Putting-Wettbewerb unter den Teilnehmern (auch für Nicht-Golfer!)
- kulinarischer Ausklang beim MINI Kohla-Strauss in St. Michael
MINI Interessenten können mit verschiedenen MINI Modellen ( MINI Countryman, MINI John Cooper Works, MINI Clubman, usw…) am 10.Juni zwischen 17.00 und 19.00 Uhr bei Kohla-Strauss in St.Michael Probefahrten machen
ANMELDUNG unter: minidrive@kohla-strauss.bmw.at
laufende Infos unter: www.facebook.com/kohlastrauss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0566076"/>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371472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38652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05784668"/>
                    </a:ext>
                  </a:extLst>
                </a:gridCol>
                <a:gridCol w="658368">
                  <a:extLst>
                    <a:ext uri="{9D8B030D-6E8A-4147-A177-3AD203B41FA5}">
                      <a16:colId xmlns:a16="http://schemas.microsoft.com/office/drawing/2014/main" val="2595235635"/>
                    </a:ext>
                  </a:extLst>
                </a:gridCol>
                <a:gridCol w="658368">
                  <a:extLst>
                    <a:ext uri="{9D8B030D-6E8A-4147-A177-3AD203B41FA5}">
                      <a16:colId xmlns:a16="http://schemas.microsoft.com/office/drawing/2014/main" val="2084281739"/>
                    </a:ext>
                  </a:extLst>
                </a:gridCol>
                <a:gridCol w="658368">
                  <a:extLst>
                    <a:ext uri="{9D8B030D-6E8A-4147-A177-3AD203B41FA5}">
                      <a16:colId xmlns:a16="http://schemas.microsoft.com/office/drawing/2014/main" val="3177288346"/>
                    </a:ext>
                  </a:extLst>
                </a:gridCol>
                <a:gridCol w="658368">
                  <a:extLst>
                    <a:ext uri="{9D8B030D-6E8A-4147-A177-3AD203B41FA5}">
                      <a16:colId xmlns:a16="http://schemas.microsoft.com/office/drawing/2014/main" val="3454090960"/>
                    </a:ext>
                  </a:extLst>
                </a:gridCol>
                <a:gridCol w="658368">
                  <a:extLst>
                    <a:ext uri="{9D8B030D-6E8A-4147-A177-3AD203B41FA5}">
                      <a16:colId xmlns:a16="http://schemas.microsoft.com/office/drawing/2014/main" val="3117918654"/>
                    </a:ext>
                  </a:extLst>
                </a:gridCol>
                <a:gridCol w="658368">
                  <a:extLst>
                    <a:ext uri="{9D8B030D-6E8A-4147-A177-3AD203B41FA5}">
                      <a16:colId xmlns:a16="http://schemas.microsoft.com/office/drawing/2014/main" val="75417823"/>
                    </a:ext>
                  </a:extLst>
                </a:gridCol>
                <a:gridCol w="658368">
                  <a:extLst>
                    <a:ext uri="{9D8B030D-6E8A-4147-A177-3AD203B41FA5}">
                      <a16:colId xmlns:a16="http://schemas.microsoft.com/office/drawing/2014/main" val="3884102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04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- 2017-05-24 08:00:00</a:t>
                      </a:r>
                      <a:r>
                        <a:rPr kumimoji="0" lang="de-DE" sz="1000" b="0" i="0" u="none" strike="noStrike" kern="1200" cap="none" spc="0" normalizeH="0" baseline="0" noProof="0">
                          <a:ln>
                            <a:noFill/>
                          </a:ln>
                          <a:solidFill>
                            <a:prstClr val="black"/>
                          </a:solidFill>
                          <a:effectLst/>
                          <a:uLnTx/>
                          <a:uFillTx/>
                          <a:latin typeface="+mn-lt"/>
                          <a:ea typeface="+mn-ea"/>
                          <a:cs typeface="+mn-cs"/>
                        </a:rPr>
                        <a:t>
🚲 BMW eBike trifft Kunst 🖼️
Fahre bequem mit dem BMW eBike zum Kunstpark Süd in Olbendorf während wir uns um dein Fahrzeug kümmern.
Damit du den Weg auch leicht findest, haben wir für dich ein kleines Roadbook zusammengestellt! 
Als kleinen Vorgeschmack gibt's ein Video 📹
Nähere Infos zum Kunstpark Süd findest du unter:
http://www.kunstparksued.at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981499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947515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69547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6649935"/>
                    </a:ext>
                  </a:extLst>
                </a:gridCol>
                <a:gridCol w="658368">
                  <a:extLst>
                    <a:ext uri="{9D8B030D-6E8A-4147-A177-3AD203B41FA5}">
                      <a16:colId xmlns:a16="http://schemas.microsoft.com/office/drawing/2014/main" val="1357992474"/>
                    </a:ext>
                  </a:extLst>
                </a:gridCol>
                <a:gridCol w="658368">
                  <a:extLst>
                    <a:ext uri="{9D8B030D-6E8A-4147-A177-3AD203B41FA5}">
                      <a16:colId xmlns:a16="http://schemas.microsoft.com/office/drawing/2014/main" val="3264942863"/>
                    </a:ext>
                  </a:extLst>
                </a:gridCol>
                <a:gridCol w="658368">
                  <a:extLst>
                    <a:ext uri="{9D8B030D-6E8A-4147-A177-3AD203B41FA5}">
                      <a16:colId xmlns:a16="http://schemas.microsoft.com/office/drawing/2014/main" val="179017151"/>
                    </a:ext>
                  </a:extLst>
                </a:gridCol>
                <a:gridCol w="658368">
                  <a:extLst>
                    <a:ext uri="{9D8B030D-6E8A-4147-A177-3AD203B41FA5}">
                      <a16:colId xmlns:a16="http://schemas.microsoft.com/office/drawing/2014/main" val="2681046447"/>
                    </a:ext>
                  </a:extLst>
                </a:gridCol>
                <a:gridCol w="658368">
                  <a:extLst>
                    <a:ext uri="{9D8B030D-6E8A-4147-A177-3AD203B41FA5}">
                      <a16:colId xmlns:a16="http://schemas.microsoft.com/office/drawing/2014/main" val="2330285991"/>
                    </a:ext>
                  </a:extLst>
                </a:gridCol>
                <a:gridCol w="658368">
                  <a:extLst>
                    <a:ext uri="{9D8B030D-6E8A-4147-A177-3AD203B41FA5}">
                      <a16:colId xmlns:a16="http://schemas.microsoft.com/office/drawing/2014/main" val="2984107910"/>
                    </a:ext>
                  </a:extLst>
                </a:gridCol>
                <a:gridCol w="658368">
                  <a:extLst>
                    <a:ext uri="{9D8B030D-6E8A-4147-A177-3AD203B41FA5}">
                      <a16:colId xmlns:a16="http://schemas.microsoft.com/office/drawing/2014/main" val="4135974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649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- 2017-05-23 15:27:18</a:t>
                      </a:r>
                      <a:r>
                        <a:rPr kumimoji="0" lang="en-US" sz="1000" b="0" i="0" u="none" strike="noStrike" kern="1200" cap="none" spc="0" normalizeH="0" baseline="0" noProof="0">
                          <a:ln>
                            <a:noFill/>
                          </a:ln>
                          <a:solidFill>
                            <a:prstClr val="black"/>
                          </a:solidFill>
                          <a:effectLst/>
                          <a:uLnTx/>
                          <a:uFillTx/>
                          <a:latin typeface="+mn-lt"/>
                          <a:ea typeface="+mn-ea"/>
                          <a:cs typeface="+mn-cs"/>
                        </a:rPr>
                        <a:t>
Turnierwertung BMW Golf Cup International in Stegersbach
Herren
Netto Gruppe A (0 – 12,4)
1. Platz      Alfred Unger
2. Platz      Josef Potzmann
3. Platz      Georg Grösz
Herren
Netto Gruppe B (12,5 – 28,4)
1. Platz      Horst Taschner
2. Platz      Helmut Zwickl
3. Platz      Manfred Gräber
Damen
Netto Gruppe (0 – 28,4)
1. Platz      Edith Kroboth
2. Platz      Gabriele Fraiszl
3. Platz      Doris Salmhofer
Gästewertung (28,5 – PE)
1. Platz      Josef Radosztics
2. Platz      Günther Licker
3. Platz      Stefanie Heschl
Sonderbewerbe
Nearest to the Pin           Christian Ernst
Longest Drive Herren      Christian Winkelbauer
Longest Drive Damen     Charlotte Spörk
HOLE IN ONE                    Gabriele Fraiszl
Wir gratulieren sehr herzlich und wünschen den Erstplatzierten (Alfred Unger, Horst Taschner und Edith Kroboth) ein schönes Spiel und viel Erfolg beim Landesfinale in Dellach.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753379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75934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4721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5436841"/>
                    </a:ext>
                  </a:extLst>
                </a:gridCol>
                <a:gridCol w="658368">
                  <a:extLst>
                    <a:ext uri="{9D8B030D-6E8A-4147-A177-3AD203B41FA5}">
                      <a16:colId xmlns:a16="http://schemas.microsoft.com/office/drawing/2014/main" val="1902441639"/>
                    </a:ext>
                  </a:extLst>
                </a:gridCol>
                <a:gridCol w="658368">
                  <a:extLst>
                    <a:ext uri="{9D8B030D-6E8A-4147-A177-3AD203B41FA5}">
                      <a16:colId xmlns:a16="http://schemas.microsoft.com/office/drawing/2014/main" val="1033563607"/>
                    </a:ext>
                  </a:extLst>
                </a:gridCol>
                <a:gridCol w="658368">
                  <a:extLst>
                    <a:ext uri="{9D8B030D-6E8A-4147-A177-3AD203B41FA5}">
                      <a16:colId xmlns:a16="http://schemas.microsoft.com/office/drawing/2014/main" val="983451273"/>
                    </a:ext>
                  </a:extLst>
                </a:gridCol>
                <a:gridCol w="658368">
                  <a:extLst>
                    <a:ext uri="{9D8B030D-6E8A-4147-A177-3AD203B41FA5}">
                      <a16:colId xmlns:a16="http://schemas.microsoft.com/office/drawing/2014/main" val="2381637904"/>
                    </a:ext>
                  </a:extLst>
                </a:gridCol>
                <a:gridCol w="658368">
                  <a:extLst>
                    <a:ext uri="{9D8B030D-6E8A-4147-A177-3AD203B41FA5}">
                      <a16:colId xmlns:a16="http://schemas.microsoft.com/office/drawing/2014/main" val="3045526611"/>
                    </a:ext>
                  </a:extLst>
                </a:gridCol>
                <a:gridCol w="658368">
                  <a:extLst>
                    <a:ext uri="{9D8B030D-6E8A-4147-A177-3AD203B41FA5}">
                      <a16:colId xmlns:a16="http://schemas.microsoft.com/office/drawing/2014/main" val="2006782563"/>
                    </a:ext>
                  </a:extLst>
                </a:gridCol>
                <a:gridCol w="658368">
                  <a:extLst>
                    <a:ext uri="{9D8B030D-6E8A-4147-A177-3AD203B41FA5}">
                      <a16:colId xmlns:a16="http://schemas.microsoft.com/office/drawing/2014/main" val="33905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659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- 2017-05-21 09:00:00</a:t>
                      </a:r>
                      <a:r>
                        <a:rPr kumimoji="0" lang="de-DE" sz="1000" b="0" i="0" u="none" strike="noStrike" kern="1200" cap="none" spc="0" normalizeH="0" baseline="0" noProof="0">
                          <a:ln>
                            <a:noFill/>
                          </a:ln>
                          <a:solidFill>
                            <a:prstClr val="black"/>
                          </a:solidFill>
                          <a:effectLst/>
                          <a:uLnTx/>
                          <a:uFillTx/>
                          <a:latin typeface="+mn-lt"/>
                          <a:ea typeface="+mn-ea"/>
                          <a:cs typeface="+mn-cs"/>
                        </a:rPr>
                        <a:t>
💙 DER NEUE BMW 5er TOURING 💙
Herausragende Fahrdynamik, sportliches Design, maximaler Komfort – der BMW 5er Touring ist ein wahrer Meister seiner Klasse. Ausgestattet mit modernster Technik, höchster Funktionalität und jeder Menge Sportlichkeit. Ein vielseitiger Allrounder, der jede Menge Platz bietet für Aktivitäten aller Art. Und ein Garant für Fahrfreude, der Freizeit und Business auf ein neues Level hebt.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453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- 2017-05-19 08:00:00</a:t>
                      </a:r>
                      <a:r>
                        <a:rPr kumimoji="0" lang="de-DE" sz="1000" b="0" i="0" u="none" strike="noStrike" kern="1200" cap="none" spc="0" normalizeH="0" baseline="0" noProof="0">
                          <a:ln>
                            <a:noFill/>
                          </a:ln>
                          <a:solidFill>
                            <a:prstClr val="black"/>
                          </a:solidFill>
                          <a:effectLst/>
                          <a:uLnTx/>
                          <a:uFillTx/>
                          <a:latin typeface="+mn-lt"/>
                          <a:ea typeface="+mn-ea"/>
                          <a:cs typeface="+mn-cs"/>
                        </a:rPr>
                        <a:t>
☀Nutze das Traumwetter für einen Ausflug mit deinem BMW. ☀ 
Damit die dazugehörige Ausrüstung platzsparend verstaut werden kann, bieten wir einen Vielzahl an Lösungen. 
Ab sofort ❗ - 15 % ❗ auf alle Träger- und Transportsysteme.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253403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372517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06899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5408657"/>
                    </a:ext>
                  </a:extLst>
                </a:gridCol>
                <a:gridCol w="658368">
                  <a:extLst>
                    <a:ext uri="{9D8B030D-6E8A-4147-A177-3AD203B41FA5}">
                      <a16:colId xmlns:a16="http://schemas.microsoft.com/office/drawing/2014/main" val="164392326"/>
                    </a:ext>
                  </a:extLst>
                </a:gridCol>
                <a:gridCol w="658368">
                  <a:extLst>
                    <a:ext uri="{9D8B030D-6E8A-4147-A177-3AD203B41FA5}">
                      <a16:colId xmlns:a16="http://schemas.microsoft.com/office/drawing/2014/main" val="3914905879"/>
                    </a:ext>
                  </a:extLst>
                </a:gridCol>
                <a:gridCol w="658368">
                  <a:extLst>
                    <a:ext uri="{9D8B030D-6E8A-4147-A177-3AD203B41FA5}">
                      <a16:colId xmlns:a16="http://schemas.microsoft.com/office/drawing/2014/main" val="456515296"/>
                    </a:ext>
                  </a:extLst>
                </a:gridCol>
                <a:gridCol w="658368">
                  <a:extLst>
                    <a:ext uri="{9D8B030D-6E8A-4147-A177-3AD203B41FA5}">
                      <a16:colId xmlns:a16="http://schemas.microsoft.com/office/drawing/2014/main" val="3723075590"/>
                    </a:ext>
                  </a:extLst>
                </a:gridCol>
                <a:gridCol w="658368">
                  <a:extLst>
                    <a:ext uri="{9D8B030D-6E8A-4147-A177-3AD203B41FA5}">
                      <a16:colId xmlns:a16="http://schemas.microsoft.com/office/drawing/2014/main" val="602952031"/>
                    </a:ext>
                  </a:extLst>
                </a:gridCol>
                <a:gridCol w="658368">
                  <a:extLst>
                    <a:ext uri="{9D8B030D-6E8A-4147-A177-3AD203B41FA5}">
                      <a16:colId xmlns:a16="http://schemas.microsoft.com/office/drawing/2014/main" val="475971372"/>
                    </a:ext>
                  </a:extLst>
                </a:gridCol>
                <a:gridCol w="658368">
                  <a:extLst>
                    <a:ext uri="{9D8B030D-6E8A-4147-A177-3AD203B41FA5}">
                      <a16:colId xmlns:a16="http://schemas.microsoft.com/office/drawing/2014/main" val="2690823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35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- 2017-05-18 18:00:00</a:t>
                      </a:r>
                      <a:r>
                        <a:rPr kumimoji="0" lang="en-US" sz="1000" b="0" i="0" u="none" strike="noStrike" kern="1200" cap="none" spc="0" normalizeH="0" baseline="0" noProof="0">
                          <a:ln>
                            <a:noFill/>
                          </a:ln>
                          <a:solidFill>
                            <a:prstClr val="black"/>
                          </a:solidFill>
                          <a:effectLst/>
                          <a:uLnTx/>
                          <a:uFillTx/>
                          <a:latin typeface="+mn-lt"/>
                          <a:ea typeface="+mn-ea"/>
                          <a:cs typeface="+mn-cs"/>
                        </a:rPr>
                        <a:t>
💫 JEDER TAG WIE KEIN ANDERER. 💫
Waltraud Rosner freut sich über ihren neuen BMW X3 in spacegrau metallic mit 190 PS und 👌 Ausstattung (Sitzheizung, LED-Scheinwerfer, Österreich-Paket Plus uvm.)
Wir wünschen ihr viel Freude am 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821798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878095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1548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4489621"/>
                    </a:ext>
                  </a:extLst>
                </a:gridCol>
                <a:gridCol w="658368">
                  <a:extLst>
                    <a:ext uri="{9D8B030D-6E8A-4147-A177-3AD203B41FA5}">
                      <a16:colId xmlns:a16="http://schemas.microsoft.com/office/drawing/2014/main" val="1692514191"/>
                    </a:ext>
                  </a:extLst>
                </a:gridCol>
                <a:gridCol w="658368">
                  <a:extLst>
                    <a:ext uri="{9D8B030D-6E8A-4147-A177-3AD203B41FA5}">
                      <a16:colId xmlns:a16="http://schemas.microsoft.com/office/drawing/2014/main" val="1151664096"/>
                    </a:ext>
                  </a:extLst>
                </a:gridCol>
                <a:gridCol w="658368">
                  <a:extLst>
                    <a:ext uri="{9D8B030D-6E8A-4147-A177-3AD203B41FA5}">
                      <a16:colId xmlns:a16="http://schemas.microsoft.com/office/drawing/2014/main" val="456796678"/>
                    </a:ext>
                  </a:extLst>
                </a:gridCol>
                <a:gridCol w="658368">
                  <a:extLst>
                    <a:ext uri="{9D8B030D-6E8A-4147-A177-3AD203B41FA5}">
                      <a16:colId xmlns:a16="http://schemas.microsoft.com/office/drawing/2014/main" val="767014968"/>
                    </a:ext>
                  </a:extLst>
                </a:gridCol>
                <a:gridCol w="658368">
                  <a:extLst>
                    <a:ext uri="{9D8B030D-6E8A-4147-A177-3AD203B41FA5}">
                      <a16:colId xmlns:a16="http://schemas.microsoft.com/office/drawing/2014/main" val="190421238"/>
                    </a:ext>
                  </a:extLst>
                </a:gridCol>
                <a:gridCol w="658368">
                  <a:extLst>
                    <a:ext uri="{9D8B030D-6E8A-4147-A177-3AD203B41FA5}">
                      <a16:colId xmlns:a16="http://schemas.microsoft.com/office/drawing/2014/main" val="1889575350"/>
                    </a:ext>
                  </a:extLst>
                </a:gridCol>
                <a:gridCol w="658368">
                  <a:extLst>
                    <a:ext uri="{9D8B030D-6E8A-4147-A177-3AD203B41FA5}">
                      <a16:colId xmlns:a16="http://schemas.microsoft.com/office/drawing/2014/main" val="370915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531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- 2017-05-17 18:30:00</a:t>
                      </a:r>
                      <a:r>
                        <a:rPr kumimoji="0" lang="en-US" sz="1000" b="0" i="0" u="none" strike="noStrike" kern="1200" cap="none" spc="0" normalizeH="0" baseline="0" noProof="0">
                          <a:ln>
                            <a:noFill/>
                          </a:ln>
                          <a:solidFill>
                            <a:prstClr val="black"/>
                          </a:solidFill>
                          <a:effectLst/>
                          <a:uLnTx/>
                          <a:uFillTx/>
                          <a:latin typeface="+mn-lt"/>
                          <a:ea typeface="+mn-ea"/>
                          <a:cs typeface="+mn-cs"/>
                        </a:rPr>
                        <a:t>
🖤 WE ARE BACK IN BLACK 🖤  
...mit einem der genialsten Modelle des Jahres! Leider streng limitiert. Wir haben aber ein paar dieser Prachtstücke bei uns für Dich vorbereitet - im Leasing schon um € 129,- im Monat!
Alle Details findet ihr hier 👉🏻  https://goo.gl/gw53Rm
Schreib uns einfach eine PN, wenn Du eine Probefahrt in St. Michael oder Oberpullendorf buchen willst. Hier noch die Ausstattungsdetails unserer streng limitierten Performance Edition:
👉  John Cooper Works Chili Paket mit 17’’ Alufelgen, JCW Aerodynamik Kit, Ablagenpaket, Klimaautomatik, MINI Excitement Paket, Lichtpaket und Multifunktionslenkrad
👉 Paket Wired mit 8,8’’ Navigationssystem, MINI Connected XL und USB-Schnittstelle
👉 Park Distance Control hinten
👉 Sportsitze
👉 Sitzheizung für Fahrer und Beifahrer
👉 Zusatzscheinwerfer LED schwarz
👉 Checkered Flag Design für Dach- dekor, Außenspiegelkappen, Side Scuttles und Ventilkappen
👉 Scheinwerfer Zierring Blackline
👉 Sportantenne
👉 MINI Türprojektoren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1587793"/>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747424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37822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1675709"/>
                    </a:ext>
                  </a:extLst>
                </a:gridCol>
                <a:gridCol w="658368">
                  <a:extLst>
                    <a:ext uri="{9D8B030D-6E8A-4147-A177-3AD203B41FA5}">
                      <a16:colId xmlns:a16="http://schemas.microsoft.com/office/drawing/2014/main" val="2690060743"/>
                    </a:ext>
                  </a:extLst>
                </a:gridCol>
                <a:gridCol w="658368">
                  <a:extLst>
                    <a:ext uri="{9D8B030D-6E8A-4147-A177-3AD203B41FA5}">
                      <a16:colId xmlns:a16="http://schemas.microsoft.com/office/drawing/2014/main" val="94259158"/>
                    </a:ext>
                  </a:extLst>
                </a:gridCol>
                <a:gridCol w="658368">
                  <a:extLst>
                    <a:ext uri="{9D8B030D-6E8A-4147-A177-3AD203B41FA5}">
                      <a16:colId xmlns:a16="http://schemas.microsoft.com/office/drawing/2014/main" val="1779858647"/>
                    </a:ext>
                  </a:extLst>
                </a:gridCol>
                <a:gridCol w="658368">
                  <a:extLst>
                    <a:ext uri="{9D8B030D-6E8A-4147-A177-3AD203B41FA5}">
                      <a16:colId xmlns:a16="http://schemas.microsoft.com/office/drawing/2014/main" val="1356466417"/>
                    </a:ext>
                  </a:extLst>
                </a:gridCol>
                <a:gridCol w="658368">
                  <a:extLst>
                    <a:ext uri="{9D8B030D-6E8A-4147-A177-3AD203B41FA5}">
                      <a16:colId xmlns:a16="http://schemas.microsoft.com/office/drawing/2014/main" val="3723751324"/>
                    </a:ext>
                  </a:extLst>
                </a:gridCol>
                <a:gridCol w="658368">
                  <a:extLst>
                    <a:ext uri="{9D8B030D-6E8A-4147-A177-3AD203B41FA5}">
                      <a16:colId xmlns:a16="http://schemas.microsoft.com/office/drawing/2014/main" val="3021100687"/>
                    </a:ext>
                  </a:extLst>
                </a:gridCol>
                <a:gridCol w="658368">
                  <a:extLst>
                    <a:ext uri="{9D8B030D-6E8A-4147-A177-3AD203B41FA5}">
                      <a16:colId xmlns:a16="http://schemas.microsoft.com/office/drawing/2014/main" val="140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03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- 2017-05-16 15:46:48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986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- 2017-05-16 15:30:02</a:t>
                      </a:r>
                      <a:r>
                        <a:rPr kumimoji="0" lang="de-DE" sz="1000" b="0" i="0" u="none" strike="noStrike" kern="1200" cap="none" spc="0" normalizeH="0" baseline="0" noProof="0">
                          <a:ln>
                            <a:noFill/>
                          </a:ln>
                          <a:solidFill>
                            <a:prstClr val="black"/>
                          </a:solidFill>
                          <a:effectLst/>
                          <a:uLnTx/>
                          <a:uFillTx/>
                          <a:latin typeface="+mn-lt"/>
                          <a:ea typeface="+mn-ea"/>
                          <a:cs typeface="+mn-cs"/>
                        </a:rPr>
                        <a:t>
Uns gibt es bereits seit 34 Jahren und wir zählen als eines der modernsten und größten Autohäuser im Süd-
 und MIttelburgenland sowie der Oststeiermark für die Marken BMW und MINI. Besucht uns doch zu einer Probefahrt...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755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- 2017-05-16 08:13:06</a:t>
                      </a:r>
                      <a:r>
                        <a:rPr kumimoji="0" lang="de-DE" sz="1000" b="0" i="0" u="none" strike="noStrike" kern="1200" cap="none" spc="0" normalizeH="0" baseline="0" noProof="0">
                          <a:ln>
                            <a:noFill/>
                          </a:ln>
                          <a:solidFill>
                            <a:prstClr val="black"/>
                          </a:solidFill>
                          <a:effectLst/>
                          <a:uLnTx/>
                          <a:uFillTx/>
                          <a:latin typeface="+mn-lt"/>
                          <a:ea typeface="+mn-ea"/>
                          <a:cs typeface="+mn-cs"/>
                        </a:rPr>
                        <a:t>
Perspektivwechsel: Der neue BMW 1er.
Quelle: BMW Austria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26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- 2017-05-14 10:00:00</a:t>
                      </a:r>
                      <a:r>
                        <a:rPr kumimoji="0" lang="de-DE" sz="1000" b="0" i="0" u="none" strike="noStrike" kern="1200" cap="none" spc="0" normalizeH="0" baseline="0" noProof="0">
                          <a:ln>
                            <a:noFill/>
                          </a:ln>
                          <a:solidFill>
                            <a:prstClr val="black"/>
                          </a:solidFill>
                          <a:effectLst/>
                          <a:uLnTx/>
                          <a:uFillTx/>
                          <a:latin typeface="+mn-lt"/>
                          <a:ea typeface="+mn-ea"/>
                          <a:cs typeface="+mn-cs"/>
                        </a:rPr>
                        <a:t>
🔜 Vollkommene Flexibilität. Vollkommene Fahrfreude.
Bald gibt's bei uns den neuen BMW 5er Touring zum Probefahren....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7085801"/>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32040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95948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105054"/>
                    </a:ext>
                  </a:extLst>
                </a:gridCol>
                <a:gridCol w="658368">
                  <a:extLst>
                    <a:ext uri="{9D8B030D-6E8A-4147-A177-3AD203B41FA5}">
                      <a16:colId xmlns:a16="http://schemas.microsoft.com/office/drawing/2014/main" val="3749084597"/>
                    </a:ext>
                  </a:extLst>
                </a:gridCol>
                <a:gridCol w="658368">
                  <a:extLst>
                    <a:ext uri="{9D8B030D-6E8A-4147-A177-3AD203B41FA5}">
                      <a16:colId xmlns:a16="http://schemas.microsoft.com/office/drawing/2014/main" val="3936293221"/>
                    </a:ext>
                  </a:extLst>
                </a:gridCol>
                <a:gridCol w="658368">
                  <a:extLst>
                    <a:ext uri="{9D8B030D-6E8A-4147-A177-3AD203B41FA5}">
                      <a16:colId xmlns:a16="http://schemas.microsoft.com/office/drawing/2014/main" val="4089089675"/>
                    </a:ext>
                  </a:extLst>
                </a:gridCol>
                <a:gridCol w="658368">
                  <a:extLst>
                    <a:ext uri="{9D8B030D-6E8A-4147-A177-3AD203B41FA5}">
                      <a16:colId xmlns:a16="http://schemas.microsoft.com/office/drawing/2014/main" val="3372855412"/>
                    </a:ext>
                  </a:extLst>
                </a:gridCol>
                <a:gridCol w="658368">
                  <a:extLst>
                    <a:ext uri="{9D8B030D-6E8A-4147-A177-3AD203B41FA5}">
                      <a16:colId xmlns:a16="http://schemas.microsoft.com/office/drawing/2014/main" val="1821327307"/>
                    </a:ext>
                  </a:extLst>
                </a:gridCol>
                <a:gridCol w="658368">
                  <a:extLst>
                    <a:ext uri="{9D8B030D-6E8A-4147-A177-3AD203B41FA5}">
                      <a16:colId xmlns:a16="http://schemas.microsoft.com/office/drawing/2014/main" val="3252409671"/>
                    </a:ext>
                  </a:extLst>
                </a:gridCol>
                <a:gridCol w="658368">
                  <a:extLst>
                    <a:ext uri="{9D8B030D-6E8A-4147-A177-3AD203B41FA5}">
                      <a16:colId xmlns:a16="http://schemas.microsoft.com/office/drawing/2014/main" val="256087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290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- 2017-05-12 11:29:30</a:t>
                      </a:r>
                      <a:r>
                        <a:rPr kumimoji="0" lang="en-US" sz="1000" b="0" i="0" u="none" strike="noStrike" kern="1200" cap="none" spc="0" normalizeH="0" baseline="0" noProof="0">
                          <a:ln>
                            <a:noFill/>
                          </a:ln>
                          <a:solidFill>
                            <a:prstClr val="black"/>
                          </a:solidFill>
                          <a:effectLst/>
                          <a:uLnTx/>
                          <a:uFillTx/>
                          <a:latin typeface="+mn-lt"/>
                          <a:ea typeface="+mn-ea"/>
                          <a:cs typeface="+mn-cs"/>
                        </a:rPr>
                        <a:t>
💫 Aus jedem Blickwinkel dynamisch 💫
Günter Schwaiger freut sich über seinen neuen BMW X1 in saphirschwarz metallic mit 116 PS und 👌 Ausstattung (Österreich-Paket Plus, Sitzheizung, Rückfahrkamera uvm...)
Wir wünschen viel Freude am 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505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- 2017-05-11 12:00:00</a:t>
                      </a:r>
                      <a:r>
                        <a:rPr kumimoji="0" lang="en-US" sz="1000" b="0" i="0" u="none" strike="noStrike" kern="1200" cap="none" spc="0" normalizeH="0" baseline="0" noProof="0">
                          <a:ln>
                            <a:noFill/>
                          </a:ln>
                          <a:solidFill>
                            <a:prstClr val="black"/>
                          </a:solidFill>
                          <a:effectLst/>
                          <a:uLnTx/>
                          <a:uFillTx/>
                          <a:latin typeface="+mn-lt"/>
                          <a:ea typeface="+mn-ea"/>
                          <a:cs typeface="+mn-cs"/>
                        </a:rPr>
                        <a:t>
BMW Golf Cup International 2017
👉 Samstag, 20. Mai 2017
👉 Reiters Golfschaukel Stegersbach-Lafnitztal, Panoramakurs
👉 Kanonenstart um 09.30 Uhr
weitere Infos und Teilnahmebedingungen findest du unter:
https://bmw-partner.bmw.at/kohla-strauss_stm/de_AT/news.html#dealerNewsItem8818dd2710b90c1483e774feb5853252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667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- 2017-05-09 12:29:15</a:t>
                      </a:r>
                      <a:r>
                        <a:rPr kumimoji="0" lang="en-US" sz="1000" b="0" i="0" u="none" strike="noStrike" kern="1200" cap="none" spc="0" normalizeH="0" baseline="0" noProof="0">
                          <a:ln>
                            <a:noFill/>
                          </a:ln>
                          <a:solidFill>
                            <a:prstClr val="black"/>
                          </a:solidFill>
                          <a:effectLst/>
                          <a:uLnTx/>
                          <a:uFillTx/>
                          <a:latin typeface="+mn-lt"/>
                          <a:ea typeface="+mn-ea"/>
                          <a:cs typeface="+mn-cs"/>
                        </a:rPr>
                        <a:t>
Der BMW X5 xDrive40e iPerformance im Südburgenland 😍
Quelle: BMW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332968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855507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4653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8329012"/>
                    </a:ext>
                  </a:extLst>
                </a:gridCol>
                <a:gridCol w="658368">
                  <a:extLst>
                    <a:ext uri="{9D8B030D-6E8A-4147-A177-3AD203B41FA5}">
                      <a16:colId xmlns:a16="http://schemas.microsoft.com/office/drawing/2014/main" val="522934708"/>
                    </a:ext>
                  </a:extLst>
                </a:gridCol>
                <a:gridCol w="658368">
                  <a:extLst>
                    <a:ext uri="{9D8B030D-6E8A-4147-A177-3AD203B41FA5}">
                      <a16:colId xmlns:a16="http://schemas.microsoft.com/office/drawing/2014/main" val="1581949011"/>
                    </a:ext>
                  </a:extLst>
                </a:gridCol>
                <a:gridCol w="658368">
                  <a:extLst>
                    <a:ext uri="{9D8B030D-6E8A-4147-A177-3AD203B41FA5}">
                      <a16:colId xmlns:a16="http://schemas.microsoft.com/office/drawing/2014/main" val="2676745497"/>
                    </a:ext>
                  </a:extLst>
                </a:gridCol>
                <a:gridCol w="658368">
                  <a:extLst>
                    <a:ext uri="{9D8B030D-6E8A-4147-A177-3AD203B41FA5}">
                      <a16:colId xmlns:a16="http://schemas.microsoft.com/office/drawing/2014/main" val="2761691113"/>
                    </a:ext>
                  </a:extLst>
                </a:gridCol>
                <a:gridCol w="658368">
                  <a:extLst>
                    <a:ext uri="{9D8B030D-6E8A-4147-A177-3AD203B41FA5}">
                      <a16:colId xmlns:a16="http://schemas.microsoft.com/office/drawing/2014/main" val="3885319266"/>
                    </a:ext>
                  </a:extLst>
                </a:gridCol>
                <a:gridCol w="658368">
                  <a:extLst>
                    <a:ext uri="{9D8B030D-6E8A-4147-A177-3AD203B41FA5}">
                      <a16:colId xmlns:a16="http://schemas.microsoft.com/office/drawing/2014/main" val="1607332479"/>
                    </a:ext>
                  </a:extLst>
                </a:gridCol>
                <a:gridCol w="658368">
                  <a:extLst>
                    <a:ext uri="{9D8B030D-6E8A-4147-A177-3AD203B41FA5}">
                      <a16:colId xmlns:a16="http://schemas.microsoft.com/office/drawing/2014/main" val="3604900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457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- 2017-05-05 09:24:07</a:t>
                      </a:r>
                      <a:r>
                        <a:rPr kumimoji="0" lang="de-DE" sz="1000" b="0" i="0" u="none" strike="noStrike" kern="1200" cap="none" spc="0" normalizeH="0" baseline="0" noProof="0">
                          <a:ln>
                            <a:noFill/>
                          </a:ln>
                          <a:solidFill>
                            <a:prstClr val="black"/>
                          </a:solidFill>
                          <a:effectLst/>
                          <a:uLnTx/>
                          <a:uFillTx/>
                          <a:latin typeface="+mn-lt"/>
                          <a:ea typeface="+mn-ea"/>
                          <a:cs typeface="+mn-cs"/>
                        </a:rPr>
                        <a:t>
🌟 So bewegend wie das Leben. 🌟
Die Fahrschule Süd (für Wien und Baden) übernahm 4 BMW 114d. Ab sofort können somit die Fahrschüler entspannt zur Führerscheinprüfung fahren 🚙
Wir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423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- 2017-05-04 20:08:03</a:t>
                      </a:r>
                      <a:r>
                        <a:rPr kumimoji="0" lang="de-DE" sz="1000" b="0" i="0" u="none" strike="noStrike" kern="1200" cap="none" spc="0" normalizeH="0" baseline="0" noProof="0">
                          <a:ln>
                            <a:noFill/>
                          </a:ln>
                          <a:solidFill>
                            <a:prstClr val="black"/>
                          </a:solidFill>
                          <a:effectLst/>
                          <a:uLnTx/>
                          <a:uFillTx/>
                          <a:latin typeface="+mn-lt"/>
                          <a:ea typeface="+mn-ea"/>
                          <a:cs typeface="+mn-cs"/>
                        </a:rPr>
                        <a:t>
Das beste aus 2 Welten. Fahrfreude zum Aufladen. 
Freitag 9 - 18 Uhr
Samstag 9 - 13 Uhr
Bei uns in St. Michael!
Wir freuen uns auf dein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485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- 2017-05-03 07:35:25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699491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272288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7043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3366885"/>
                    </a:ext>
                  </a:extLst>
                </a:gridCol>
                <a:gridCol w="822960">
                  <a:extLst>
                    <a:ext uri="{9D8B030D-6E8A-4147-A177-3AD203B41FA5}">
                      <a16:colId xmlns:a16="http://schemas.microsoft.com/office/drawing/2014/main" val="4210960306"/>
                    </a:ext>
                  </a:extLst>
                </a:gridCol>
                <a:gridCol w="822960">
                  <a:extLst>
                    <a:ext uri="{9D8B030D-6E8A-4147-A177-3AD203B41FA5}">
                      <a16:colId xmlns:a16="http://schemas.microsoft.com/office/drawing/2014/main" val="2172416998"/>
                    </a:ext>
                  </a:extLst>
                </a:gridCol>
                <a:gridCol w="822960">
                  <a:extLst>
                    <a:ext uri="{9D8B030D-6E8A-4147-A177-3AD203B41FA5}">
                      <a16:colId xmlns:a16="http://schemas.microsoft.com/office/drawing/2014/main" val="1661681188"/>
                    </a:ext>
                  </a:extLst>
                </a:gridCol>
                <a:gridCol w="822960">
                  <a:extLst>
                    <a:ext uri="{9D8B030D-6E8A-4147-A177-3AD203B41FA5}">
                      <a16:colId xmlns:a16="http://schemas.microsoft.com/office/drawing/2014/main" val="1999642384"/>
                    </a:ext>
                  </a:extLst>
                </a:gridCol>
                <a:gridCol w="822960">
                  <a:extLst>
                    <a:ext uri="{9D8B030D-6E8A-4147-A177-3AD203B41FA5}">
                      <a16:colId xmlns:a16="http://schemas.microsoft.com/office/drawing/2014/main" val="4221336637"/>
                    </a:ext>
                  </a:extLst>
                </a:gridCol>
                <a:gridCol w="822960">
                  <a:extLst>
                    <a:ext uri="{9D8B030D-6E8A-4147-A177-3AD203B41FA5}">
                      <a16:colId xmlns:a16="http://schemas.microsoft.com/office/drawing/2014/main" val="461200162"/>
                    </a:ext>
                  </a:extLst>
                </a:gridCol>
                <a:gridCol w="822960">
                  <a:extLst>
                    <a:ext uri="{9D8B030D-6E8A-4147-A177-3AD203B41FA5}">
                      <a16:colId xmlns:a16="http://schemas.microsoft.com/office/drawing/2014/main" val="1029917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3435721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949740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53806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35676939"/>
                    </a:ext>
                  </a:extLst>
                </a:gridCol>
                <a:gridCol w="822960">
                  <a:extLst>
                    <a:ext uri="{9D8B030D-6E8A-4147-A177-3AD203B41FA5}">
                      <a16:colId xmlns:a16="http://schemas.microsoft.com/office/drawing/2014/main" val="3612143928"/>
                    </a:ext>
                  </a:extLst>
                </a:gridCol>
                <a:gridCol w="822960">
                  <a:extLst>
                    <a:ext uri="{9D8B030D-6E8A-4147-A177-3AD203B41FA5}">
                      <a16:colId xmlns:a16="http://schemas.microsoft.com/office/drawing/2014/main" val="1840974587"/>
                    </a:ext>
                  </a:extLst>
                </a:gridCol>
                <a:gridCol w="822960">
                  <a:extLst>
                    <a:ext uri="{9D8B030D-6E8A-4147-A177-3AD203B41FA5}">
                      <a16:colId xmlns:a16="http://schemas.microsoft.com/office/drawing/2014/main" val="823080628"/>
                    </a:ext>
                  </a:extLst>
                </a:gridCol>
                <a:gridCol w="822960">
                  <a:extLst>
                    <a:ext uri="{9D8B030D-6E8A-4147-A177-3AD203B41FA5}">
                      <a16:colId xmlns:a16="http://schemas.microsoft.com/office/drawing/2014/main" val="2978370664"/>
                    </a:ext>
                  </a:extLst>
                </a:gridCol>
                <a:gridCol w="822960">
                  <a:extLst>
                    <a:ext uri="{9D8B030D-6E8A-4147-A177-3AD203B41FA5}">
                      <a16:colId xmlns:a16="http://schemas.microsoft.com/office/drawing/2014/main" val="1854787618"/>
                    </a:ext>
                  </a:extLst>
                </a:gridCol>
                <a:gridCol w="822960">
                  <a:extLst>
                    <a:ext uri="{9D8B030D-6E8A-4147-A177-3AD203B41FA5}">
                      <a16:colId xmlns:a16="http://schemas.microsoft.com/office/drawing/2014/main" val="1621302341"/>
                    </a:ext>
                  </a:extLst>
                </a:gridCol>
                <a:gridCol w="822960">
                  <a:extLst>
                    <a:ext uri="{9D8B030D-6E8A-4147-A177-3AD203B41FA5}">
                      <a16:colId xmlns:a16="http://schemas.microsoft.com/office/drawing/2014/main" val="579571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7482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- 2017-05-24 14:33:22</a:t>
                      </a:r>
                      <a:r>
                        <a:rPr kumimoji="0" lang="en-US" sz="1000" b="0" i="0" u="none" strike="noStrike" kern="1200" cap="none" spc="0" normalizeH="0" baseline="0" noProof="0">
                          <a:ln>
                            <a:noFill/>
                          </a:ln>
                          <a:solidFill>
                            <a:prstClr val="black"/>
                          </a:solidFill>
                          <a:effectLst/>
                          <a:uLnTx/>
                          <a:uFillTx/>
                          <a:latin typeface="+mn-lt"/>
                          <a:ea typeface="+mn-ea"/>
                          <a:cs typeface="+mn-cs"/>
                        </a:rPr>
                        <a:t>
Programm:
- ab 8.30 Uhr Frühstück bei MINI Kohla-Strauss in St. Michael
- Abfahrt zur MINI Ausfahrt um 9 Uhr
- Besuch Ledergalanterie Manuela Sommer-Schuster in Wörterberg
- Fahrt über den Geschriebenstein nach Deutsch Schützen
- Mittagessen im Haubenlokal "RATSCHEN"
- Fahrt über das Pinkatal, Kellerviertel Heiligenbrunn nach Stegersbach
- Golfplatz Stegersbach: Putting-Wettbewerb unter den Teilnehmern (auch für Nicht-Golfer!)
- kulinarischer Ausklang beim MINI Kohla-Strauss in St. Michael
MINI Interessenten können mit verschiedenen MINI Modellen ( MINI Countryman, MINI John Cooper Works, MINI Clubman, usw…) am 10.Juni zwischen 17.00 und 19.00 Uhr bei Kohla-Strauss in St.Michael Probefahrten machen
ANMELDUNG unter: minidrive@kohla-strauss.bmw.at
laufende Infos unter: www.facebook.com/kohlastrauss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0751140"/>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135523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9335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2091964"/>
                    </a:ext>
                  </a:extLst>
                </a:gridCol>
                <a:gridCol w="822960">
                  <a:extLst>
                    <a:ext uri="{9D8B030D-6E8A-4147-A177-3AD203B41FA5}">
                      <a16:colId xmlns:a16="http://schemas.microsoft.com/office/drawing/2014/main" val="3060770902"/>
                    </a:ext>
                  </a:extLst>
                </a:gridCol>
                <a:gridCol w="822960">
                  <a:extLst>
                    <a:ext uri="{9D8B030D-6E8A-4147-A177-3AD203B41FA5}">
                      <a16:colId xmlns:a16="http://schemas.microsoft.com/office/drawing/2014/main" val="1236971383"/>
                    </a:ext>
                  </a:extLst>
                </a:gridCol>
                <a:gridCol w="822960">
                  <a:extLst>
                    <a:ext uri="{9D8B030D-6E8A-4147-A177-3AD203B41FA5}">
                      <a16:colId xmlns:a16="http://schemas.microsoft.com/office/drawing/2014/main" val="184405447"/>
                    </a:ext>
                  </a:extLst>
                </a:gridCol>
                <a:gridCol w="822960">
                  <a:extLst>
                    <a:ext uri="{9D8B030D-6E8A-4147-A177-3AD203B41FA5}">
                      <a16:colId xmlns:a16="http://schemas.microsoft.com/office/drawing/2014/main" val="2492238790"/>
                    </a:ext>
                  </a:extLst>
                </a:gridCol>
                <a:gridCol w="822960">
                  <a:extLst>
                    <a:ext uri="{9D8B030D-6E8A-4147-A177-3AD203B41FA5}">
                      <a16:colId xmlns:a16="http://schemas.microsoft.com/office/drawing/2014/main" val="2276231748"/>
                    </a:ext>
                  </a:extLst>
                </a:gridCol>
                <a:gridCol w="822960">
                  <a:extLst>
                    <a:ext uri="{9D8B030D-6E8A-4147-A177-3AD203B41FA5}">
                      <a16:colId xmlns:a16="http://schemas.microsoft.com/office/drawing/2014/main" val="4240491138"/>
                    </a:ext>
                  </a:extLst>
                </a:gridCol>
                <a:gridCol w="822960">
                  <a:extLst>
                    <a:ext uri="{9D8B030D-6E8A-4147-A177-3AD203B41FA5}">
                      <a16:colId xmlns:a16="http://schemas.microsoft.com/office/drawing/2014/main" val="1333544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9257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- 2017-05-24 08:00:00</a:t>
                      </a:r>
                      <a:r>
                        <a:rPr kumimoji="0" lang="de-DE" sz="1000" b="0" i="0" u="none" strike="noStrike" kern="1200" cap="none" spc="0" normalizeH="0" baseline="0" noProof="0">
                          <a:ln>
                            <a:noFill/>
                          </a:ln>
                          <a:solidFill>
                            <a:prstClr val="black"/>
                          </a:solidFill>
                          <a:effectLst/>
                          <a:uLnTx/>
                          <a:uFillTx/>
                          <a:latin typeface="+mn-lt"/>
                          <a:ea typeface="+mn-ea"/>
                          <a:cs typeface="+mn-cs"/>
                        </a:rPr>
                        <a:t>
🚲 BMW eBike trifft Kunst 🖼️
Fahre bequem mit dem BMW eBike zum Kunstpark Süd in Olbendorf während wir uns um dein Fahrzeug kümmern.
Damit du den Weg auch leicht findest, haben wir für dich ein kleines Roadbook zusammengestellt! 
Als kleinen Vorgeschmack gibt's ein Video 📹
Nähere Infos zum Kunstpark Süd findest du unter:
http://www.kunstparksued.at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728130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200564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4859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4385850"/>
                    </a:ext>
                  </a:extLst>
                </a:gridCol>
                <a:gridCol w="822960">
                  <a:extLst>
                    <a:ext uri="{9D8B030D-6E8A-4147-A177-3AD203B41FA5}">
                      <a16:colId xmlns:a16="http://schemas.microsoft.com/office/drawing/2014/main" val="86237732"/>
                    </a:ext>
                  </a:extLst>
                </a:gridCol>
                <a:gridCol w="822960">
                  <a:extLst>
                    <a:ext uri="{9D8B030D-6E8A-4147-A177-3AD203B41FA5}">
                      <a16:colId xmlns:a16="http://schemas.microsoft.com/office/drawing/2014/main" val="1897247197"/>
                    </a:ext>
                  </a:extLst>
                </a:gridCol>
                <a:gridCol w="822960">
                  <a:extLst>
                    <a:ext uri="{9D8B030D-6E8A-4147-A177-3AD203B41FA5}">
                      <a16:colId xmlns:a16="http://schemas.microsoft.com/office/drawing/2014/main" val="2226450299"/>
                    </a:ext>
                  </a:extLst>
                </a:gridCol>
                <a:gridCol w="822960">
                  <a:extLst>
                    <a:ext uri="{9D8B030D-6E8A-4147-A177-3AD203B41FA5}">
                      <a16:colId xmlns:a16="http://schemas.microsoft.com/office/drawing/2014/main" val="2010008928"/>
                    </a:ext>
                  </a:extLst>
                </a:gridCol>
                <a:gridCol w="822960">
                  <a:extLst>
                    <a:ext uri="{9D8B030D-6E8A-4147-A177-3AD203B41FA5}">
                      <a16:colId xmlns:a16="http://schemas.microsoft.com/office/drawing/2014/main" val="4194522649"/>
                    </a:ext>
                  </a:extLst>
                </a:gridCol>
                <a:gridCol w="822960">
                  <a:extLst>
                    <a:ext uri="{9D8B030D-6E8A-4147-A177-3AD203B41FA5}">
                      <a16:colId xmlns:a16="http://schemas.microsoft.com/office/drawing/2014/main" val="3156288083"/>
                    </a:ext>
                  </a:extLst>
                </a:gridCol>
                <a:gridCol w="822960">
                  <a:extLst>
                    <a:ext uri="{9D8B030D-6E8A-4147-A177-3AD203B41FA5}">
                      <a16:colId xmlns:a16="http://schemas.microsoft.com/office/drawing/2014/main" val="624643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8627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- 2017-05-23 15:27:18</a:t>
                      </a:r>
                      <a:r>
                        <a:rPr kumimoji="0" lang="en-US" sz="1000" b="0" i="0" u="none" strike="noStrike" kern="1200" cap="none" spc="0" normalizeH="0" baseline="0" noProof="0">
                          <a:ln>
                            <a:noFill/>
                          </a:ln>
                          <a:solidFill>
                            <a:prstClr val="black"/>
                          </a:solidFill>
                          <a:effectLst/>
                          <a:uLnTx/>
                          <a:uFillTx/>
                          <a:latin typeface="+mn-lt"/>
                          <a:ea typeface="+mn-ea"/>
                          <a:cs typeface="+mn-cs"/>
                        </a:rPr>
                        <a:t>
Turnierwertung BMW Golf Cup International in Stegersbach
Herren
Netto Gruppe A (0 – 12,4)
1. Platz      Alfred Unger
2. Platz      Josef Potzmann
3. Platz      Georg Grösz
Herren
Netto Gruppe B (12,5 – 28,4)
1. Platz      Horst Taschner
2. Platz      Helmut Zwickl
3. Platz      Manfred Gräber
Damen
Netto Gruppe (0 – 28,4)
1. Platz      Edith Kroboth
2. Platz      Gabriele Fraiszl
3. Platz      Doris Salmhofer
Gästewertung (28,5 – PE)
1. Platz      Josef Radosztics
2. Platz      Günther Licker
3. Platz      Stefanie Heschl
Sonderbewerbe
Nearest to the Pin           Christian Ernst
Longest Drive Herren      Christian Winkelbauer
Longest Drive Damen     Charlotte Spörk
HOLE IN ONE                    Gabriele Fraiszl
Wir gratulieren sehr herzlich und wünschen den Erstplatzierten (Alfred Unger, Horst Taschner und Edith Kroboth) ein schönes Spiel und viel Erfolg beim Landesfinale in Dellach.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852187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730099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92544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57045902"/>
                    </a:ext>
                  </a:extLst>
                </a:gridCol>
                <a:gridCol w="822960">
                  <a:extLst>
                    <a:ext uri="{9D8B030D-6E8A-4147-A177-3AD203B41FA5}">
                      <a16:colId xmlns:a16="http://schemas.microsoft.com/office/drawing/2014/main" val="1307461107"/>
                    </a:ext>
                  </a:extLst>
                </a:gridCol>
                <a:gridCol w="822960">
                  <a:extLst>
                    <a:ext uri="{9D8B030D-6E8A-4147-A177-3AD203B41FA5}">
                      <a16:colId xmlns:a16="http://schemas.microsoft.com/office/drawing/2014/main" val="2527538604"/>
                    </a:ext>
                  </a:extLst>
                </a:gridCol>
                <a:gridCol w="822960">
                  <a:extLst>
                    <a:ext uri="{9D8B030D-6E8A-4147-A177-3AD203B41FA5}">
                      <a16:colId xmlns:a16="http://schemas.microsoft.com/office/drawing/2014/main" val="2892946311"/>
                    </a:ext>
                  </a:extLst>
                </a:gridCol>
                <a:gridCol w="822960">
                  <a:extLst>
                    <a:ext uri="{9D8B030D-6E8A-4147-A177-3AD203B41FA5}">
                      <a16:colId xmlns:a16="http://schemas.microsoft.com/office/drawing/2014/main" val="2203285914"/>
                    </a:ext>
                  </a:extLst>
                </a:gridCol>
                <a:gridCol w="822960">
                  <a:extLst>
                    <a:ext uri="{9D8B030D-6E8A-4147-A177-3AD203B41FA5}">
                      <a16:colId xmlns:a16="http://schemas.microsoft.com/office/drawing/2014/main" val="940942006"/>
                    </a:ext>
                  </a:extLst>
                </a:gridCol>
                <a:gridCol w="822960">
                  <a:extLst>
                    <a:ext uri="{9D8B030D-6E8A-4147-A177-3AD203B41FA5}">
                      <a16:colId xmlns:a16="http://schemas.microsoft.com/office/drawing/2014/main" val="2556564013"/>
                    </a:ext>
                  </a:extLst>
                </a:gridCol>
                <a:gridCol w="822960">
                  <a:extLst>
                    <a:ext uri="{9D8B030D-6E8A-4147-A177-3AD203B41FA5}">
                      <a16:colId xmlns:a16="http://schemas.microsoft.com/office/drawing/2014/main" val="574391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47039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- 2017-05-21 09:00:00</a:t>
                      </a:r>
                      <a:r>
                        <a:rPr kumimoji="0" lang="de-DE" sz="1000" b="0" i="0" u="none" strike="noStrike" kern="1200" cap="none" spc="0" normalizeH="0" baseline="0" noProof="0">
                          <a:ln>
                            <a:noFill/>
                          </a:ln>
                          <a:solidFill>
                            <a:prstClr val="black"/>
                          </a:solidFill>
                          <a:effectLst/>
                          <a:uLnTx/>
                          <a:uFillTx/>
                          <a:latin typeface="+mn-lt"/>
                          <a:ea typeface="+mn-ea"/>
                          <a:cs typeface="+mn-cs"/>
                        </a:rPr>
                        <a:t>
💙 DER NEUE BMW 5er TOURING 💙
Herausragende Fahrdynamik, sportliches Design, maximaler Komfort – der BMW 5er Touring ist ein wahrer Meister seiner Klasse. Ausgestattet mit modernster Technik, höchster Funktionalität und jeder Menge Sportlichkeit. Ein vielseitiger Allrounder, der jede Menge Platz bietet für Aktivitäten aller Art. Und ein Garant für Fahrfreude, der Freizeit und Business auf ein neues Level hebt.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370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- 2017-05-19 08:00:00</a:t>
                      </a:r>
                      <a:r>
                        <a:rPr kumimoji="0" lang="de-DE" sz="1000" b="0" i="0" u="none" strike="noStrike" kern="1200" cap="none" spc="0" normalizeH="0" baseline="0" noProof="0">
                          <a:ln>
                            <a:noFill/>
                          </a:ln>
                          <a:solidFill>
                            <a:prstClr val="black"/>
                          </a:solidFill>
                          <a:effectLst/>
                          <a:uLnTx/>
                          <a:uFillTx/>
                          <a:latin typeface="+mn-lt"/>
                          <a:ea typeface="+mn-ea"/>
                          <a:cs typeface="+mn-cs"/>
                        </a:rPr>
                        <a:t>
☀Nutze das Traumwetter für einen Ausflug mit deinem BMW. ☀ 
Damit die dazugehörige Ausrüstung platzsparend verstaut werden kann, bieten wir einen Vielzahl an Lösungen. 
Ab sofort ❗ - 15 % ❗ auf alle Träger- und Transportsysteme.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0279881"/>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574455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03749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6558694"/>
                    </a:ext>
                  </a:extLst>
                </a:gridCol>
                <a:gridCol w="822960">
                  <a:extLst>
                    <a:ext uri="{9D8B030D-6E8A-4147-A177-3AD203B41FA5}">
                      <a16:colId xmlns:a16="http://schemas.microsoft.com/office/drawing/2014/main" val="3336754277"/>
                    </a:ext>
                  </a:extLst>
                </a:gridCol>
                <a:gridCol w="822960">
                  <a:extLst>
                    <a:ext uri="{9D8B030D-6E8A-4147-A177-3AD203B41FA5}">
                      <a16:colId xmlns:a16="http://schemas.microsoft.com/office/drawing/2014/main" val="1815139759"/>
                    </a:ext>
                  </a:extLst>
                </a:gridCol>
                <a:gridCol w="822960">
                  <a:extLst>
                    <a:ext uri="{9D8B030D-6E8A-4147-A177-3AD203B41FA5}">
                      <a16:colId xmlns:a16="http://schemas.microsoft.com/office/drawing/2014/main" val="1891615474"/>
                    </a:ext>
                  </a:extLst>
                </a:gridCol>
                <a:gridCol w="822960">
                  <a:extLst>
                    <a:ext uri="{9D8B030D-6E8A-4147-A177-3AD203B41FA5}">
                      <a16:colId xmlns:a16="http://schemas.microsoft.com/office/drawing/2014/main" val="1109340185"/>
                    </a:ext>
                  </a:extLst>
                </a:gridCol>
                <a:gridCol w="822960">
                  <a:extLst>
                    <a:ext uri="{9D8B030D-6E8A-4147-A177-3AD203B41FA5}">
                      <a16:colId xmlns:a16="http://schemas.microsoft.com/office/drawing/2014/main" val="2564025335"/>
                    </a:ext>
                  </a:extLst>
                </a:gridCol>
                <a:gridCol w="822960">
                  <a:extLst>
                    <a:ext uri="{9D8B030D-6E8A-4147-A177-3AD203B41FA5}">
                      <a16:colId xmlns:a16="http://schemas.microsoft.com/office/drawing/2014/main" val="129353153"/>
                    </a:ext>
                  </a:extLst>
                </a:gridCol>
                <a:gridCol w="822960">
                  <a:extLst>
                    <a:ext uri="{9D8B030D-6E8A-4147-A177-3AD203B41FA5}">
                      <a16:colId xmlns:a16="http://schemas.microsoft.com/office/drawing/2014/main" val="249445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8780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- 2017-05-18 18:00:00</a:t>
                      </a:r>
                      <a:r>
                        <a:rPr kumimoji="0" lang="en-US" sz="1000" b="0" i="0" u="none" strike="noStrike" kern="1200" cap="none" spc="0" normalizeH="0" baseline="0" noProof="0">
                          <a:ln>
                            <a:noFill/>
                          </a:ln>
                          <a:solidFill>
                            <a:prstClr val="black"/>
                          </a:solidFill>
                          <a:effectLst/>
                          <a:uLnTx/>
                          <a:uFillTx/>
                          <a:latin typeface="+mn-lt"/>
                          <a:ea typeface="+mn-ea"/>
                          <a:cs typeface="+mn-cs"/>
                        </a:rPr>
                        <a:t>
💫 JEDER TAG WIE KEIN ANDERER. 💫
Waltraud Rosner freut sich über ihren neuen BMW X3 in spacegrau metallic mit 190 PS und 👌 Ausstattung (Sitzheizung, LED-Scheinwerfer, Österreich-Paket Plus uvm.)
Wir wünschen ihr viel Freude am 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207646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81722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597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67101202"/>
                    </a:ext>
                  </a:extLst>
                </a:gridCol>
                <a:gridCol w="822960">
                  <a:extLst>
                    <a:ext uri="{9D8B030D-6E8A-4147-A177-3AD203B41FA5}">
                      <a16:colId xmlns:a16="http://schemas.microsoft.com/office/drawing/2014/main" val="238459271"/>
                    </a:ext>
                  </a:extLst>
                </a:gridCol>
                <a:gridCol w="822960">
                  <a:extLst>
                    <a:ext uri="{9D8B030D-6E8A-4147-A177-3AD203B41FA5}">
                      <a16:colId xmlns:a16="http://schemas.microsoft.com/office/drawing/2014/main" val="1810764657"/>
                    </a:ext>
                  </a:extLst>
                </a:gridCol>
                <a:gridCol w="822960">
                  <a:extLst>
                    <a:ext uri="{9D8B030D-6E8A-4147-A177-3AD203B41FA5}">
                      <a16:colId xmlns:a16="http://schemas.microsoft.com/office/drawing/2014/main" val="2317209400"/>
                    </a:ext>
                  </a:extLst>
                </a:gridCol>
                <a:gridCol w="822960">
                  <a:extLst>
                    <a:ext uri="{9D8B030D-6E8A-4147-A177-3AD203B41FA5}">
                      <a16:colId xmlns:a16="http://schemas.microsoft.com/office/drawing/2014/main" val="491854008"/>
                    </a:ext>
                  </a:extLst>
                </a:gridCol>
                <a:gridCol w="822960">
                  <a:extLst>
                    <a:ext uri="{9D8B030D-6E8A-4147-A177-3AD203B41FA5}">
                      <a16:colId xmlns:a16="http://schemas.microsoft.com/office/drawing/2014/main" val="4014966741"/>
                    </a:ext>
                  </a:extLst>
                </a:gridCol>
                <a:gridCol w="822960">
                  <a:extLst>
                    <a:ext uri="{9D8B030D-6E8A-4147-A177-3AD203B41FA5}">
                      <a16:colId xmlns:a16="http://schemas.microsoft.com/office/drawing/2014/main" val="2178750165"/>
                    </a:ext>
                  </a:extLst>
                </a:gridCol>
                <a:gridCol w="822960">
                  <a:extLst>
                    <a:ext uri="{9D8B030D-6E8A-4147-A177-3AD203B41FA5}">
                      <a16:colId xmlns:a16="http://schemas.microsoft.com/office/drawing/2014/main" val="202979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6784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- 2017-05-17 18:30:00</a:t>
                      </a:r>
                      <a:r>
                        <a:rPr kumimoji="0" lang="en-US" sz="1000" b="0" i="0" u="none" strike="noStrike" kern="1200" cap="none" spc="0" normalizeH="0" baseline="0" noProof="0">
                          <a:ln>
                            <a:noFill/>
                          </a:ln>
                          <a:solidFill>
                            <a:prstClr val="black"/>
                          </a:solidFill>
                          <a:effectLst/>
                          <a:uLnTx/>
                          <a:uFillTx/>
                          <a:latin typeface="+mn-lt"/>
                          <a:ea typeface="+mn-ea"/>
                          <a:cs typeface="+mn-cs"/>
                        </a:rPr>
                        <a:t>
🖤 WE ARE BACK IN BLACK 🖤  
...mit einem der genialsten Modelle des Jahres! Leider streng limitiert. Wir haben aber ein paar dieser Prachtstücke bei uns für Dich vorbereitet - im Leasing schon um € 129,- im Monat!
Alle Details findet ihr hier 👉🏻  https://goo.gl/gw53Rm
Schreib uns einfach eine PN, wenn Du eine Probefahrt in St. Michael oder Oberpullendorf buchen willst. Hier noch die Ausstattungsdetails unserer streng limitierten Performance Edition:
👉  John Cooper Works Chili Paket mit 17’’ Alufelgen, JCW Aerodynamik Kit, Ablagenpaket, Klimaautomatik, MINI Excitement Paket, Lichtpaket und Multifunktionslenkrad
👉 Paket Wired mit 8,8’’ Navigationssystem, MINI Connected XL und USB-Schnittstelle
👉 Park Distance Control hinten
👉 Sportsitze
👉 Sitzheizung für Fahrer und Beifahrer
👉 Zusatzscheinwerfer LED schwarz
👉 Checkered Flag Design für Dach- dekor, Außenspiegelkappen, Side Scuttles und Ventilkappen
👉 Scheinwerfer Zierring Blackline
👉 Sportantenne
👉 MINI Türprojektoren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360454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358008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- 8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8013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3289303"/>
                    </a:ext>
                  </a:extLst>
                </a:gridCol>
                <a:gridCol w="822960">
                  <a:extLst>
                    <a:ext uri="{9D8B030D-6E8A-4147-A177-3AD203B41FA5}">
                      <a16:colId xmlns:a16="http://schemas.microsoft.com/office/drawing/2014/main" val="3675883323"/>
                    </a:ext>
                  </a:extLst>
                </a:gridCol>
                <a:gridCol w="822960">
                  <a:extLst>
                    <a:ext uri="{9D8B030D-6E8A-4147-A177-3AD203B41FA5}">
                      <a16:colId xmlns:a16="http://schemas.microsoft.com/office/drawing/2014/main" val="2964467958"/>
                    </a:ext>
                  </a:extLst>
                </a:gridCol>
                <a:gridCol w="822960">
                  <a:extLst>
                    <a:ext uri="{9D8B030D-6E8A-4147-A177-3AD203B41FA5}">
                      <a16:colId xmlns:a16="http://schemas.microsoft.com/office/drawing/2014/main" val="247144416"/>
                    </a:ext>
                  </a:extLst>
                </a:gridCol>
                <a:gridCol w="822960">
                  <a:extLst>
                    <a:ext uri="{9D8B030D-6E8A-4147-A177-3AD203B41FA5}">
                      <a16:colId xmlns:a16="http://schemas.microsoft.com/office/drawing/2014/main" val="1924062435"/>
                    </a:ext>
                  </a:extLst>
                </a:gridCol>
                <a:gridCol w="822960">
                  <a:extLst>
                    <a:ext uri="{9D8B030D-6E8A-4147-A177-3AD203B41FA5}">
                      <a16:colId xmlns:a16="http://schemas.microsoft.com/office/drawing/2014/main" val="1580327131"/>
                    </a:ext>
                  </a:extLst>
                </a:gridCol>
                <a:gridCol w="822960">
                  <a:extLst>
                    <a:ext uri="{9D8B030D-6E8A-4147-A177-3AD203B41FA5}">
                      <a16:colId xmlns:a16="http://schemas.microsoft.com/office/drawing/2014/main" val="2166671595"/>
                    </a:ext>
                  </a:extLst>
                </a:gridCol>
                <a:gridCol w="822960">
                  <a:extLst>
                    <a:ext uri="{9D8B030D-6E8A-4147-A177-3AD203B41FA5}">
                      <a16:colId xmlns:a16="http://schemas.microsoft.com/office/drawing/2014/main" val="1566838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0260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- 2017-05-16 15:46:48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305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- 2017-05-16 15:30:02</a:t>
                      </a:r>
                      <a:r>
                        <a:rPr kumimoji="0" lang="de-DE" sz="1000" b="0" i="0" u="none" strike="noStrike" kern="1200" cap="none" spc="0" normalizeH="0" baseline="0" noProof="0">
                          <a:ln>
                            <a:noFill/>
                          </a:ln>
                          <a:solidFill>
                            <a:prstClr val="black"/>
                          </a:solidFill>
                          <a:effectLst/>
                          <a:uLnTx/>
                          <a:uFillTx/>
                          <a:latin typeface="+mn-lt"/>
                          <a:ea typeface="+mn-ea"/>
                          <a:cs typeface="+mn-cs"/>
                        </a:rPr>
                        <a:t>
Uns gibt es bereits seit 34 Jahren und wir zählen als eines der modernsten und größten Autohäuser im Süd-
 und MIttelburgenland sowie der Oststeiermark für die Marken BMW und MINI. Besucht uns doch zu einer Probefahrt...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8923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- 2017-05-16 08:13:06</a:t>
                      </a:r>
                      <a:r>
                        <a:rPr kumimoji="0" lang="de-DE" sz="1000" b="0" i="0" u="none" strike="noStrike" kern="1200" cap="none" spc="0" normalizeH="0" baseline="0" noProof="0">
                          <a:ln>
                            <a:noFill/>
                          </a:ln>
                          <a:solidFill>
                            <a:prstClr val="black"/>
                          </a:solidFill>
                          <a:effectLst/>
                          <a:uLnTx/>
                          <a:uFillTx/>
                          <a:latin typeface="+mn-lt"/>
                          <a:ea typeface="+mn-ea"/>
                          <a:cs typeface="+mn-cs"/>
                        </a:rPr>
                        <a:t>
Perspektivwechsel: Der neue BMW 1er.
Quelle: BMW Austria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643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- 2017-05-14 10:00:00</a:t>
                      </a:r>
                      <a:r>
                        <a:rPr kumimoji="0" lang="de-DE" sz="1000" b="0" i="0" u="none" strike="noStrike" kern="1200" cap="none" spc="0" normalizeH="0" baseline="0" noProof="0">
                          <a:ln>
                            <a:noFill/>
                          </a:ln>
                          <a:solidFill>
                            <a:prstClr val="black"/>
                          </a:solidFill>
                          <a:effectLst/>
                          <a:uLnTx/>
                          <a:uFillTx/>
                          <a:latin typeface="+mn-lt"/>
                          <a:ea typeface="+mn-ea"/>
                          <a:cs typeface="+mn-cs"/>
                        </a:rPr>
                        <a:t>
🔜 Vollkommene Flexibilität. Vollkommene Fahrfreude.
Bald gibt's bei uns den neuen BMW 5er Touring zum Probefahren....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6992814"/>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247012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- 9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9560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68061151"/>
                    </a:ext>
                  </a:extLst>
                </a:gridCol>
                <a:gridCol w="822960">
                  <a:extLst>
                    <a:ext uri="{9D8B030D-6E8A-4147-A177-3AD203B41FA5}">
                      <a16:colId xmlns:a16="http://schemas.microsoft.com/office/drawing/2014/main" val="2406804344"/>
                    </a:ext>
                  </a:extLst>
                </a:gridCol>
                <a:gridCol w="822960">
                  <a:extLst>
                    <a:ext uri="{9D8B030D-6E8A-4147-A177-3AD203B41FA5}">
                      <a16:colId xmlns:a16="http://schemas.microsoft.com/office/drawing/2014/main" val="3501329921"/>
                    </a:ext>
                  </a:extLst>
                </a:gridCol>
                <a:gridCol w="822960">
                  <a:extLst>
                    <a:ext uri="{9D8B030D-6E8A-4147-A177-3AD203B41FA5}">
                      <a16:colId xmlns:a16="http://schemas.microsoft.com/office/drawing/2014/main" val="3495847592"/>
                    </a:ext>
                  </a:extLst>
                </a:gridCol>
                <a:gridCol w="822960">
                  <a:extLst>
                    <a:ext uri="{9D8B030D-6E8A-4147-A177-3AD203B41FA5}">
                      <a16:colId xmlns:a16="http://schemas.microsoft.com/office/drawing/2014/main" val="501201280"/>
                    </a:ext>
                  </a:extLst>
                </a:gridCol>
                <a:gridCol w="822960">
                  <a:extLst>
                    <a:ext uri="{9D8B030D-6E8A-4147-A177-3AD203B41FA5}">
                      <a16:colId xmlns:a16="http://schemas.microsoft.com/office/drawing/2014/main" val="1459138644"/>
                    </a:ext>
                  </a:extLst>
                </a:gridCol>
                <a:gridCol w="822960">
                  <a:extLst>
                    <a:ext uri="{9D8B030D-6E8A-4147-A177-3AD203B41FA5}">
                      <a16:colId xmlns:a16="http://schemas.microsoft.com/office/drawing/2014/main" val="3563884216"/>
                    </a:ext>
                  </a:extLst>
                </a:gridCol>
                <a:gridCol w="822960">
                  <a:extLst>
                    <a:ext uri="{9D8B030D-6E8A-4147-A177-3AD203B41FA5}">
                      <a16:colId xmlns:a16="http://schemas.microsoft.com/office/drawing/2014/main" val="2534994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8013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- 2017-05-12 11:29:30</a:t>
                      </a:r>
                      <a:r>
                        <a:rPr kumimoji="0" lang="en-US" sz="1000" b="0" i="0" u="none" strike="noStrike" kern="1200" cap="none" spc="0" normalizeH="0" baseline="0" noProof="0">
                          <a:ln>
                            <a:noFill/>
                          </a:ln>
                          <a:solidFill>
                            <a:prstClr val="black"/>
                          </a:solidFill>
                          <a:effectLst/>
                          <a:uLnTx/>
                          <a:uFillTx/>
                          <a:latin typeface="+mn-lt"/>
                          <a:ea typeface="+mn-ea"/>
                          <a:cs typeface="+mn-cs"/>
                        </a:rPr>
                        <a:t>
💫 Aus jedem Blickwinkel dynamisch 💫
Günter Schwaiger freut sich über seinen neuen BMW X1 in saphirschwarz metallic mit 116 PS und 👌 Ausstattung (Österreich-Paket Plus, Sitzheizung, Rückfahrkamera uvm...)
Wir wünschen viel Freude am 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150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- 2017-05-11 12:00:00</a:t>
                      </a:r>
                      <a:r>
                        <a:rPr kumimoji="0" lang="en-US" sz="1000" b="0" i="0" u="none" strike="noStrike" kern="1200" cap="none" spc="0" normalizeH="0" baseline="0" noProof="0">
                          <a:ln>
                            <a:noFill/>
                          </a:ln>
                          <a:solidFill>
                            <a:prstClr val="black"/>
                          </a:solidFill>
                          <a:effectLst/>
                          <a:uLnTx/>
                          <a:uFillTx/>
                          <a:latin typeface="+mn-lt"/>
                          <a:ea typeface="+mn-ea"/>
                          <a:cs typeface="+mn-cs"/>
                        </a:rPr>
                        <a:t>
BMW Golf Cup International 2017
👉 Samstag, 20. Mai 2017
👉 Reiters Golfschaukel Stegersbach-Lafnitztal, Panoramakurs
👉 Kanonenstart um 09.30 Uhr
weitere Infos und Teilnahmebedingungen findest du unter:
https://bmw-partner.bmw.at/kohla-strauss_stm/de_AT/news.html#dealerNewsItem8818dd2710b90c1483e774feb5853252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755375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986006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- 10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63352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42863572"/>
                    </a:ext>
                  </a:extLst>
                </a:gridCol>
                <a:gridCol w="822960">
                  <a:extLst>
                    <a:ext uri="{9D8B030D-6E8A-4147-A177-3AD203B41FA5}">
                      <a16:colId xmlns:a16="http://schemas.microsoft.com/office/drawing/2014/main" val="2848069435"/>
                    </a:ext>
                  </a:extLst>
                </a:gridCol>
                <a:gridCol w="822960">
                  <a:extLst>
                    <a:ext uri="{9D8B030D-6E8A-4147-A177-3AD203B41FA5}">
                      <a16:colId xmlns:a16="http://schemas.microsoft.com/office/drawing/2014/main" val="1495995477"/>
                    </a:ext>
                  </a:extLst>
                </a:gridCol>
                <a:gridCol w="822960">
                  <a:extLst>
                    <a:ext uri="{9D8B030D-6E8A-4147-A177-3AD203B41FA5}">
                      <a16:colId xmlns:a16="http://schemas.microsoft.com/office/drawing/2014/main" val="1347171732"/>
                    </a:ext>
                  </a:extLst>
                </a:gridCol>
                <a:gridCol w="822960">
                  <a:extLst>
                    <a:ext uri="{9D8B030D-6E8A-4147-A177-3AD203B41FA5}">
                      <a16:colId xmlns:a16="http://schemas.microsoft.com/office/drawing/2014/main" val="4209265702"/>
                    </a:ext>
                  </a:extLst>
                </a:gridCol>
                <a:gridCol w="822960">
                  <a:extLst>
                    <a:ext uri="{9D8B030D-6E8A-4147-A177-3AD203B41FA5}">
                      <a16:colId xmlns:a16="http://schemas.microsoft.com/office/drawing/2014/main" val="955937524"/>
                    </a:ext>
                  </a:extLst>
                </a:gridCol>
                <a:gridCol w="822960">
                  <a:extLst>
                    <a:ext uri="{9D8B030D-6E8A-4147-A177-3AD203B41FA5}">
                      <a16:colId xmlns:a16="http://schemas.microsoft.com/office/drawing/2014/main" val="2371945485"/>
                    </a:ext>
                  </a:extLst>
                </a:gridCol>
                <a:gridCol w="822960">
                  <a:extLst>
                    <a:ext uri="{9D8B030D-6E8A-4147-A177-3AD203B41FA5}">
                      <a16:colId xmlns:a16="http://schemas.microsoft.com/office/drawing/2014/main" val="158591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5074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- 2017-05-09 12:29:15</a:t>
                      </a:r>
                      <a:r>
                        <a:rPr kumimoji="0" lang="en-US" sz="1000" b="0" i="0" u="none" strike="noStrike" kern="1200" cap="none" spc="0" normalizeH="0" baseline="0" noProof="0">
                          <a:ln>
                            <a:noFill/>
                          </a:ln>
                          <a:solidFill>
                            <a:prstClr val="black"/>
                          </a:solidFill>
                          <a:effectLst/>
                          <a:uLnTx/>
                          <a:uFillTx/>
                          <a:latin typeface="+mn-lt"/>
                          <a:ea typeface="+mn-ea"/>
                          <a:cs typeface="+mn-cs"/>
                        </a:rPr>
                        <a:t>
Der BMW X5 xDrive40e iPerformance im Südburgenland 😍
Quelle: BMW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724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- 2017-05-05 09:24:07</a:t>
                      </a:r>
                      <a:r>
                        <a:rPr kumimoji="0" lang="de-DE" sz="1000" b="0" i="0" u="none" strike="noStrike" kern="1200" cap="none" spc="0" normalizeH="0" baseline="0" noProof="0">
                          <a:ln>
                            <a:noFill/>
                          </a:ln>
                          <a:solidFill>
                            <a:prstClr val="black"/>
                          </a:solidFill>
                          <a:effectLst/>
                          <a:uLnTx/>
                          <a:uFillTx/>
                          <a:latin typeface="+mn-lt"/>
                          <a:ea typeface="+mn-ea"/>
                          <a:cs typeface="+mn-cs"/>
                        </a:rPr>
                        <a:t>
🌟 So bewegend wie das Leben. 🌟
Die Fahrschule Süd (für Wien und Baden) übernahm 4 BMW 114d. Ab sofort können somit die Fahrschüler entspannt zur Führerscheinprüfung fahren 🚙
Wir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1187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- 2017-05-04 20:08:03</a:t>
                      </a:r>
                      <a:r>
                        <a:rPr kumimoji="0" lang="de-DE" sz="1000" b="0" i="0" u="none" strike="noStrike" kern="1200" cap="none" spc="0" normalizeH="0" baseline="0" noProof="0">
                          <a:ln>
                            <a:noFill/>
                          </a:ln>
                          <a:solidFill>
                            <a:prstClr val="black"/>
                          </a:solidFill>
                          <a:effectLst/>
                          <a:uLnTx/>
                          <a:uFillTx/>
                          <a:latin typeface="+mn-lt"/>
                          <a:ea typeface="+mn-ea"/>
                          <a:cs typeface="+mn-cs"/>
                        </a:rPr>
                        <a:t>
Das beste aus 2 Welten. Fahrfreude zum Aufladen. 
Freitag 9 - 18 Uhr
Samstag 9 - 13 Uhr
Bei uns in St. Michael!
Wir freuen uns auf dein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6381731"/>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212570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- 11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97339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14752974"/>
                    </a:ext>
                  </a:extLst>
                </a:gridCol>
                <a:gridCol w="822960">
                  <a:extLst>
                    <a:ext uri="{9D8B030D-6E8A-4147-A177-3AD203B41FA5}">
                      <a16:colId xmlns:a16="http://schemas.microsoft.com/office/drawing/2014/main" val="1666818686"/>
                    </a:ext>
                  </a:extLst>
                </a:gridCol>
                <a:gridCol w="822960">
                  <a:extLst>
                    <a:ext uri="{9D8B030D-6E8A-4147-A177-3AD203B41FA5}">
                      <a16:colId xmlns:a16="http://schemas.microsoft.com/office/drawing/2014/main" val="2455284141"/>
                    </a:ext>
                  </a:extLst>
                </a:gridCol>
                <a:gridCol w="822960">
                  <a:extLst>
                    <a:ext uri="{9D8B030D-6E8A-4147-A177-3AD203B41FA5}">
                      <a16:colId xmlns:a16="http://schemas.microsoft.com/office/drawing/2014/main" val="749162781"/>
                    </a:ext>
                  </a:extLst>
                </a:gridCol>
                <a:gridCol w="822960">
                  <a:extLst>
                    <a:ext uri="{9D8B030D-6E8A-4147-A177-3AD203B41FA5}">
                      <a16:colId xmlns:a16="http://schemas.microsoft.com/office/drawing/2014/main" val="3114037825"/>
                    </a:ext>
                  </a:extLst>
                </a:gridCol>
                <a:gridCol w="822960">
                  <a:extLst>
                    <a:ext uri="{9D8B030D-6E8A-4147-A177-3AD203B41FA5}">
                      <a16:colId xmlns:a16="http://schemas.microsoft.com/office/drawing/2014/main" val="1713279595"/>
                    </a:ext>
                  </a:extLst>
                </a:gridCol>
                <a:gridCol w="822960">
                  <a:extLst>
                    <a:ext uri="{9D8B030D-6E8A-4147-A177-3AD203B41FA5}">
                      <a16:colId xmlns:a16="http://schemas.microsoft.com/office/drawing/2014/main" val="2217952935"/>
                    </a:ext>
                  </a:extLst>
                </a:gridCol>
                <a:gridCol w="822960">
                  <a:extLst>
                    <a:ext uri="{9D8B030D-6E8A-4147-A177-3AD203B41FA5}">
                      <a16:colId xmlns:a16="http://schemas.microsoft.com/office/drawing/2014/main" val="3229696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5914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- 2017-05-03 07:35:25</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4425429"/>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72022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55396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703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7759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900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10915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75356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20315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707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68229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376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7483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57833339"/>
                    </a:ext>
                  </a:extLst>
                </a:gridCol>
                <a:gridCol w="2468880">
                  <a:extLst>
                    <a:ext uri="{9D8B030D-6E8A-4147-A177-3AD203B41FA5}">
                      <a16:colId xmlns:a16="http://schemas.microsoft.com/office/drawing/2014/main" val="1646978055"/>
                    </a:ext>
                  </a:extLst>
                </a:gridCol>
                <a:gridCol w="822960">
                  <a:extLst>
                    <a:ext uri="{9D8B030D-6E8A-4147-A177-3AD203B41FA5}">
                      <a16:colId xmlns:a16="http://schemas.microsoft.com/office/drawing/2014/main" val="1605283724"/>
                    </a:ext>
                  </a:extLst>
                </a:gridCol>
                <a:gridCol w="822960">
                  <a:extLst>
                    <a:ext uri="{9D8B030D-6E8A-4147-A177-3AD203B41FA5}">
                      <a16:colId xmlns:a16="http://schemas.microsoft.com/office/drawing/2014/main" val="3296213596"/>
                    </a:ext>
                  </a:extLst>
                </a:gridCol>
                <a:gridCol w="822960">
                  <a:extLst>
                    <a:ext uri="{9D8B030D-6E8A-4147-A177-3AD203B41FA5}">
                      <a16:colId xmlns:a16="http://schemas.microsoft.com/office/drawing/2014/main" val="1121636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708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Nina Leberbauer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6321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Ludwig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07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Jasmin Fankhauser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3118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Johannes Wieser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576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Madeleine Antowitzer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1643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Michi Riederer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7771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Kevin Gassner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41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Nina M. Heim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3636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Bastian Jordis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4295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Marvin Potnik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65176437"/>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3489355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6389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8045650"/>
                    </a:ext>
                  </a:extLst>
                </a:gridCol>
                <a:gridCol w="2468880">
                  <a:extLst>
                    <a:ext uri="{9D8B030D-6E8A-4147-A177-3AD203B41FA5}">
                      <a16:colId xmlns:a16="http://schemas.microsoft.com/office/drawing/2014/main" val="704853913"/>
                    </a:ext>
                  </a:extLst>
                </a:gridCol>
                <a:gridCol w="822960">
                  <a:extLst>
                    <a:ext uri="{9D8B030D-6E8A-4147-A177-3AD203B41FA5}">
                      <a16:colId xmlns:a16="http://schemas.microsoft.com/office/drawing/2014/main" val="2627653164"/>
                    </a:ext>
                  </a:extLst>
                </a:gridCol>
                <a:gridCol w="822960">
                  <a:extLst>
                    <a:ext uri="{9D8B030D-6E8A-4147-A177-3AD203B41FA5}">
                      <a16:colId xmlns:a16="http://schemas.microsoft.com/office/drawing/2014/main" val="1715109841"/>
                    </a:ext>
                  </a:extLst>
                </a:gridCol>
                <a:gridCol w="822960">
                  <a:extLst>
                    <a:ext uri="{9D8B030D-6E8A-4147-A177-3AD203B41FA5}">
                      <a16:colId xmlns:a16="http://schemas.microsoft.com/office/drawing/2014/main" val="1979662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6453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Isabella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1645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Ofner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0807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Leberbauer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89148025"/>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668602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56270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752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90044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7387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08314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8765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66263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242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6396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205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79401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154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Direktnachrichten von Usern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9447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4700641"/>
                    </a:ext>
                  </a:extLst>
                </a:gridCol>
                <a:gridCol w="2057400">
                  <a:extLst>
                    <a:ext uri="{9D8B030D-6E8A-4147-A177-3AD203B41FA5}">
                      <a16:colId xmlns:a16="http://schemas.microsoft.com/office/drawing/2014/main" val="2178857704"/>
                    </a:ext>
                  </a:extLst>
                </a:gridCol>
                <a:gridCol w="822960">
                  <a:extLst>
                    <a:ext uri="{9D8B030D-6E8A-4147-A177-3AD203B41FA5}">
                      <a16:colId xmlns:a16="http://schemas.microsoft.com/office/drawing/2014/main" val="1447756606"/>
                    </a:ext>
                  </a:extLst>
                </a:gridCol>
                <a:gridCol w="1234440">
                  <a:extLst>
                    <a:ext uri="{9D8B030D-6E8A-4147-A177-3AD203B41FA5}">
                      <a16:colId xmlns:a16="http://schemas.microsoft.com/office/drawing/2014/main" val="415008967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298231965"/>
                  </a:ext>
                </a:extLst>
              </a:tr>
              <a:tr h="370840">
                <a:tc>
                  <a:txBody>
                    <a:bodyPr/>
                    <a:lstStyle/>
                    <a:p>
                      <a:r>
                        <a:rPr lang="en-US" sz="1000" b="1"/>
                        <a:t>Kohla-Strauss GmbH</a:t>
                      </a:r>
                      <a:r>
                        <a:rPr lang="en-US" sz="1000"/>
                        <a:t> got a message by </a:t>
                      </a:r>
                      <a:r>
                        <a:rPr lang="en-US" sz="1000" b="1"/>
                        <a:t>Marcus Kroh - 2017-05-24 05:29:49</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4</a:t>
                      </a:r>
                    </a:p>
                  </a:txBody>
                  <a:tcPr/>
                </a:tc>
                <a:tc>
                  <a:txBody>
                    <a:bodyPr/>
                    <a:lstStyle/>
                    <a:p>
                      <a:r>
                        <a:rPr lang="en-US" sz="1000"/>
                        <a:t>05/24/2017 05:29:51</a:t>
                      </a:r>
                    </a:p>
                  </a:txBody>
                  <a:tcPr/>
                </a:tc>
                <a:extLst>
                  <a:ext uri="{0D108BD9-81ED-4DB2-BD59-A6C34878D82A}">
                    <a16:rowId xmlns:a16="http://schemas.microsoft.com/office/drawing/2014/main" val="1065361994"/>
                  </a:ext>
                </a:extLst>
              </a:tr>
              <a:tr h="370840">
                <a:tc>
                  <a:txBody>
                    <a:bodyPr/>
                    <a:lstStyle/>
                    <a:p>
                      <a:r>
                        <a:rPr lang="en-US" sz="1000" b="1"/>
                        <a:t>Kohla-Strauss GmbH</a:t>
                      </a:r>
                      <a:r>
                        <a:rPr lang="en-US" sz="1000"/>
                        <a:t> got a message by </a:t>
                      </a:r>
                      <a:r>
                        <a:rPr lang="en-US" sz="1000" b="1"/>
                        <a:t>Hermann Radkohl - 2017-05-22 15:25:41</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2</a:t>
                      </a:r>
                    </a:p>
                  </a:txBody>
                  <a:tcPr/>
                </a:tc>
                <a:tc>
                  <a:txBody>
                    <a:bodyPr/>
                    <a:lstStyle/>
                    <a:p>
                      <a:r>
                        <a:rPr lang="en-US" sz="1000"/>
                        <a:t>05/22/2017 15:25:42</a:t>
                      </a:r>
                    </a:p>
                  </a:txBody>
                  <a:tcPr/>
                </a:tc>
                <a:extLst>
                  <a:ext uri="{0D108BD9-81ED-4DB2-BD59-A6C34878D82A}">
                    <a16:rowId xmlns:a16="http://schemas.microsoft.com/office/drawing/2014/main" val="284907555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521596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Fans Online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6513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3677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62262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5136619"/>
                    </a:ext>
                  </a:extLst>
                </a:gridCol>
                <a:gridCol w="2468880">
                  <a:extLst>
                    <a:ext uri="{9D8B030D-6E8A-4147-A177-3AD203B41FA5}">
                      <a16:colId xmlns:a16="http://schemas.microsoft.com/office/drawing/2014/main" val="1729141251"/>
                    </a:ext>
                  </a:extLst>
                </a:gridCol>
                <a:gridCol w="2468880">
                  <a:extLst>
                    <a:ext uri="{9D8B030D-6E8A-4147-A177-3AD203B41FA5}">
                      <a16:colId xmlns:a16="http://schemas.microsoft.com/office/drawing/2014/main" val="3295605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1892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5515</a:t>
                      </a:r>
                    </a:p>
                  </a:txBody>
                  <a:tcPr/>
                </a:tc>
                <a:extLst>
                  <a:ext uri="{0D108BD9-81ED-4DB2-BD59-A6C34878D82A}">
                    <a16:rowId xmlns:a16="http://schemas.microsoft.com/office/drawing/2014/main" val="157371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5271</a:t>
                      </a:r>
                    </a:p>
                  </a:txBody>
                  <a:tcPr/>
                </a:tc>
                <a:extLst>
                  <a:ext uri="{0D108BD9-81ED-4DB2-BD59-A6C34878D82A}">
                    <a16:rowId xmlns:a16="http://schemas.microsoft.com/office/drawing/2014/main" val="342904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5056</a:t>
                      </a:r>
                    </a:p>
                  </a:txBody>
                  <a:tcPr/>
                </a:tc>
                <a:extLst>
                  <a:ext uri="{0D108BD9-81ED-4DB2-BD59-A6C34878D82A}">
                    <a16:rowId xmlns:a16="http://schemas.microsoft.com/office/drawing/2014/main" val="124703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5520</a:t>
                      </a:r>
                    </a:p>
                  </a:txBody>
                  <a:tcPr/>
                </a:tc>
                <a:extLst>
                  <a:ext uri="{0D108BD9-81ED-4DB2-BD59-A6C34878D82A}">
                    <a16:rowId xmlns:a16="http://schemas.microsoft.com/office/drawing/2014/main" val="406590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extLst>
                  <a:ext uri="{0D108BD9-81ED-4DB2-BD59-A6C34878D82A}">
                    <a16:rowId xmlns:a16="http://schemas.microsoft.com/office/drawing/2014/main" val="931543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extLst>
                  <a:ext uri="{0D108BD9-81ED-4DB2-BD59-A6C34878D82A}">
                    <a16:rowId xmlns:a16="http://schemas.microsoft.com/office/drawing/2014/main" val="79683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extLst>
                  <a:ext uri="{0D108BD9-81ED-4DB2-BD59-A6C34878D82A}">
                    <a16:rowId xmlns:a16="http://schemas.microsoft.com/office/drawing/2014/main" val="166109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49614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a:t>
                      </a:r>
                    </a:p>
                  </a:txBody>
                  <a:tcPr/>
                </a:tc>
                <a:extLst>
                  <a:ext uri="{0D108BD9-81ED-4DB2-BD59-A6C34878D82A}">
                    <a16:rowId xmlns:a16="http://schemas.microsoft.com/office/drawing/2014/main" val="232986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29076271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235168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55684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2883371"/>
                    </a:ext>
                  </a:extLst>
                </a:gridCol>
                <a:gridCol w="2468880">
                  <a:extLst>
                    <a:ext uri="{9D8B030D-6E8A-4147-A177-3AD203B41FA5}">
                      <a16:colId xmlns:a16="http://schemas.microsoft.com/office/drawing/2014/main" val="2580993058"/>
                    </a:ext>
                  </a:extLst>
                </a:gridCol>
                <a:gridCol w="2468880">
                  <a:extLst>
                    <a:ext uri="{9D8B030D-6E8A-4147-A177-3AD203B41FA5}">
                      <a16:colId xmlns:a16="http://schemas.microsoft.com/office/drawing/2014/main" val="422867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1205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extLst>
                  <a:ext uri="{0D108BD9-81ED-4DB2-BD59-A6C34878D82A}">
                    <a16:rowId xmlns:a16="http://schemas.microsoft.com/office/drawing/2014/main" val="186081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extLst>
                  <a:ext uri="{0D108BD9-81ED-4DB2-BD59-A6C34878D82A}">
                    <a16:rowId xmlns:a16="http://schemas.microsoft.com/office/drawing/2014/main" val="283873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244520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extLst>
                  <a:ext uri="{0D108BD9-81ED-4DB2-BD59-A6C34878D82A}">
                    <a16:rowId xmlns:a16="http://schemas.microsoft.com/office/drawing/2014/main" val="363482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extLst>
                  <a:ext uri="{0D108BD9-81ED-4DB2-BD59-A6C34878D82A}">
                    <a16:rowId xmlns:a16="http://schemas.microsoft.com/office/drawing/2014/main" val="155180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extLst>
                  <a:ext uri="{0D108BD9-81ED-4DB2-BD59-A6C34878D82A}">
                    <a16:rowId xmlns:a16="http://schemas.microsoft.com/office/drawing/2014/main" val="287328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6627</a:t>
                      </a:r>
                    </a:p>
                  </a:txBody>
                  <a:tcPr/>
                </a:tc>
                <a:extLst>
                  <a:ext uri="{0D108BD9-81ED-4DB2-BD59-A6C34878D82A}">
                    <a16:rowId xmlns:a16="http://schemas.microsoft.com/office/drawing/2014/main" val="1554680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a:t>
                      </a:r>
                    </a:p>
                  </a:txBody>
                  <a:tcPr/>
                </a:tc>
                <a:extLst>
                  <a:ext uri="{0D108BD9-81ED-4DB2-BD59-A6C34878D82A}">
                    <a16:rowId xmlns:a16="http://schemas.microsoft.com/office/drawing/2014/main" val="170607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a:t>
                      </a:r>
                    </a:p>
                  </a:txBody>
                  <a:tcPr/>
                </a:tc>
                <a:extLst>
                  <a:ext uri="{0D108BD9-81ED-4DB2-BD59-A6C34878D82A}">
                    <a16:rowId xmlns:a16="http://schemas.microsoft.com/office/drawing/2014/main" val="238076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a:t>
                      </a:r>
                    </a:p>
                  </a:txBody>
                  <a:tcPr/>
                </a:tc>
                <a:extLst>
                  <a:ext uri="{0D108BD9-81ED-4DB2-BD59-A6C34878D82A}">
                    <a16:rowId xmlns:a16="http://schemas.microsoft.com/office/drawing/2014/main" val="1103564398"/>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1210214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Impressions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3202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5546175"/>
                    </a:ext>
                  </a:extLst>
                </a:gridCol>
                <a:gridCol w="2468880">
                  <a:extLst>
                    <a:ext uri="{9D8B030D-6E8A-4147-A177-3AD203B41FA5}">
                      <a16:colId xmlns:a16="http://schemas.microsoft.com/office/drawing/2014/main" val="2337236209"/>
                    </a:ext>
                  </a:extLst>
                </a:gridCol>
                <a:gridCol w="2468880">
                  <a:extLst>
                    <a:ext uri="{9D8B030D-6E8A-4147-A177-3AD203B41FA5}">
                      <a16:colId xmlns:a16="http://schemas.microsoft.com/office/drawing/2014/main" val="30512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4418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a:t>
                      </a:r>
                    </a:p>
                  </a:txBody>
                  <a:tcPr/>
                </a:tc>
                <a:extLst>
                  <a:ext uri="{0D108BD9-81ED-4DB2-BD59-A6C34878D82A}">
                    <a16:rowId xmlns:a16="http://schemas.microsoft.com/office/drawing/2014/main" val="841687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a:t>
                      </a:r>
                    </a:p>
                  </a:txBody>
                  <a:tcPr/>
                </a:tc>
                <a:extLst>
                  <a:ext uri="{0D108BD9-81ED-4DB2-BD59-A6C34878D82A}">
                    <a16:rowId xmlns:a16="http://schemas.microsoft.com/office/drawing/2014/main" val="373181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9157</a:t>
                      </a:r>
                    </a:p>
                  </a:txBody>
                  <a:tcPr/>
                </a:tc>
                <a:extLst>
                  <a:ext uri="{0D108BD9-81ED-4DB2-BD59-A6C34878D82A}">
                    <a16:rowId xmlns:a16="http://schemas.microsoft.com/office/drawing/2014/main" val="59565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8178</a:t>
                      </a:r>
                    </a:p>
                  </a:txBody>
                  <a:tcPr/>
                </a:tc>
                <a:extLst>
                  <a:ext uri="{0D108BD9-81ED-4DB2-BD59-A6C34878D82A}">
                    <a16:rowId xmlns:a16="http://schemas.microsoft.com/office/drawing/2014/main" val="17975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a:t>
                      </a:r>
                    </a:p>
                  </a:txBody>
                  <a:tcPr/>
                </a:tc>
                <a:extLst>
                  <a:ext uri="{0D108BD9-81ED-4DB2-BD59-A6C34878D82A}">
                    <a16:rowId xmlns:a16="http://schemas.microsoft.com/office/drawing/2014/main" val="3982870697"/>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916226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3089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034074"/>
                    </a:ext>
                  </a:extLst>
                </a:gridCol>
                <a:gridCol w="2468880">
                  <a:extLst>
                    <a:ext uri="{9D8B030D-6E8A-4147-A177-3AD203B41FA5}">
                      <a16:colId xmlns:a16="http://schemas.microsoft.com/office/drawing/2014/main" val="601910588"/>
                    </a:ext>
                  </a:extLst>
                </a:gridCol>
                <a:gridCol w="2468880">
                  <a:extLst>
                    <a:ext uri="{9D8B030D-6E8A-4147-A177-3AD203B41FA5}">
                      <a16:colId xmlns:a16="http://schemas.microsoft.com/office/drawing/2014/main" val="354522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9871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5649</a:t>
                      </a:r>
                    </a:p>
                  </a:txBody>
                  <a:tcPr/>
                </a:tc>
                <a:extLst>
                  <a:ext uri="{0D108BD9-81ED-4DB2-BD59-A6C34878D82A}">
                    <a16:rowId xmlns:a16="http://schemas.microsoft.com/office/drawing/2014/main" val="850987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5152</a:t>
                      </a:r>
                    </a:p>
                  </a:txBody>
                  <a:tcPr/>
                </a:tc>
                <a:extLst>
                  <a:ext uri="{0D108BD9-81ED-4DB2-BD59-A6C34878D82A}">
                    <a16:rowId xmlns:a16="http://schemas.microsoft.com/office/drawing/2014/main" val="180241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extLst>
                  <a:ext uri="{0D108BD9-81ED-4DB2-BD59-A6C34878D82A}">
                    <a16:rowId xmlns:a16="http://schemas.microsoft.com/office/drawing/2014/main" val="126879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a:t>
                      </a:r>
                    </a:p>
                  </a:txBody>
                  <a:tcPr/>
                </a:tc>
                <a:extLst>
                  <a:ext uri="{0D108BD9-81ED-4DB2-BD59-A6C34878D82A}">
                    <a16:rowId xmlns:a16="http://schemas.microsoft.com/office/drawing/2014/main" val="410883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extLst>
                  <a:ext uri="{0D108BD9-81ED-4DB2-BD59-A6C34878D82A}">
                    <a16:rowId xmlns:a16="http://schemas.microsoft.com/office/drawing/2014/main" val="144787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105545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89670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43655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extLst>
                  <a:ext uri="{0D108BD9-81ED-4DB2-BD59-A6C34878D82A}">
                    <a16:rowId xmlns:a16="http://schemas.microsoft.com/office/drawing/2014/main" val="187473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extLst>
                  <a:ext uri="{0D108BD9-81ED-4DB2-BD59-A6C34878D82A}">
                    <a16:rowId xmlns:a16="http://schemas.microsoft.com/office/drawing/2014/main" val="121189284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671430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18077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9378534"/>
                    </a:ext>
                  </a:extLst>
                </a:gridCol>
                <a:gridCol w="2468880">
                  <a:extLst>
                    <a:ext uri="{9D8B030D-6E8A-4147-A177-3AD203B41FA5}">
                      <a16:colId xmlns:a16="http://schemas.microsoft.com/office/drawing/2014/main" val="2512946633"/>
                    </a:ext>
                  </a:extLst>
                </a:gridCol>
                <a:gridCol w="2468880">
                  <a:extLst>
                    <a:ext uri="{9D8B030D-6E8A-4147-A177-3AD203B41FA5}">
                      <a16:colId xmlns:a16="http://schemas.microsoft.com/office/drawing/2014/main" val="3101837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4688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extLst>
                  <a:ext uri="{0D108BD9-81ED-4DB2-BD59-A6C34878D82A}">
                    <a16:rowId xmlns:a16="http://schemas.microsoft.com/office/drawing/2014/main" val="154694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extLst>
                  <a:ext uri="{0D108BD9-81ED-4DB2-BD59-A6C34878D82A}">
                    <a16:rowId xmlns:a16="http://schemas.microsoft.com/office/drawing/2014/main" val="413899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220987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2858645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extLst>
                  <a:ext uri="{0D108BD9-81ED-4DB2-BD59-A6C34878D82A}">
                    <a16:rowId xmlns:a16="http://schemas.microsoft.com/office/drawing/2014/main" val="317366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extLst>
                  <a:ext uri="{0D108BD9-81ED-4DB2-BD59-A6C34878D82A}">
                    <a16:rowId xmlns:a16="http://schemas.microsoft.com/office/drawing/2014/main" val="53759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extLst>
                  <a:ext uri="{0D108BD9-81ED-4DB2-BD59-A6C34878D82A}">
                    <a16:rowId xmlns:a16="http://schemas.microsoft.com/office/drawing/2014/main" val="84387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extLst>
                  <a:ext uri="{0D108BD9-81ED-4DB2-BD59-A6C34878D82A}">
                    <a16:rowId xmlns:a16="http://schemas.microsoft.com/office/drawing/2014/main" val="335681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extLst>
                  <a:ext uri="{0D108BD9-81ED-4DB2-BD59-A6C34878D82A}">
                    <a16:rowId xmlns:a16="http://schemas.microsoft.com/office/drawing/2014/main" val="415609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extLst>
                  <a:ext uri="{0D108BD9-81ED-4DB2-BD59-A6C34878D82A}">
                    <a16:rowId xmlns:a16="http://schemas.microsoft.com/office/drawing/2014/main" val="2346798220"/>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2664803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FB Insights - Daily Reach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29944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5897701"/>
                    </a:ext>
                  </a:extLst>
                </a:gridCol>
                <a:gridCol w="2468880">
                  <a:extLst>
                    <a:ext uri="{9D8B030D-6E8A-4147-A177-3AD203B41FA5}">
                      <a16:colId xmlns:a16="http://schemas.microsoft.com/office/drawing/2014/main" val="1435149100"/>
                    </a:ext>
                  </a:extLst>
                </a:gridCol>
                <a:gridCol w="2468880">
                  <a:extLst>
                    <a:ext uri="{9D8B030D-6E8A-4147-A177-3AD203B41FA5}">
                      <a16:colId xmlns:a16="http://schemas.microsoft.com/office/drawing/2014/main" val="1239912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3842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a:t>
                      </a:r>
                    </a:p>
                  </a:txBody>
                  <a:tcPr/>
                </a:tc>
                <a:extLst>
                  <a:ext uri="{0D108BD9-81ED-4DB2-BD59-A6C34878D82A}">
                    <a16:rowId xmlns:a16="http://schemas.microsoft.com/office/drawing/2014/main" val="3885924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extLst>
                  <a:ext uri="{0D108BD9-81ED-4DB2-BD59-A6C34878D82A}">
                    <a16:rowId xmlns:a16="http://schemas.microsoft.com/office/drawing/2014/main" val="180453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extLst>
                  <a:ext uri="{0D108BD9-81ED-4DB2-BD59-A6C34878D82A}">
                    <a16:rowId xmlns:a16="http://schemas.microsoft.com/office/drawing/2014/main" val="372016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extLst>
                  <a:ext uri="{0D108BD9-81ED-4DB2-BD59-A6C34878D82A}">
                    <a16:rowId xmlns:a16="http://schemas.microsoft.com/office/drawing/2014/main" val="52581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extLst>
                  <a:ext uri="{0D108BD9-81ED-4DB2-BD59-A6C34878D82A}">
                    <a16:rowId xmlns:a16="http://schemas.microsoft.com/office/drawing/2014/main" val="1653095032"/>
                  </a:ext>
                </a:extLst>
              </a:tr>
            </a:tbl>
          </a:graphicData>
        </a:graphic>
      </p:graphicFrame>
      <p:sp>
        <p:nvSpPr>
          <p:cNvPr id="4" name="Text Placeholder 3"/>
          <p:cNvSpPr>
            <a:spLocks noGrp="1"/>
          </p:cNvSpPr>
          <p:nvPr>
            <p:ph type="body" sz="quarter" idx="14"/>
          </p:nvPr>
        </p:nvSpPr>
        <p:spPr/>
        <p:txBody>
          <a:bodyPr/>
          <a:lstStyle/>
          <a:p>
            <a:r>
              <a:rPr lang="en-US"/>
              <a:t>05/01/2017 - 05/28/2017</a:t>
            </a:r>
          </a:p>
        </p:txBody>
      </p:sp>
    </p:spTree>
    <p:extLst>
      <p:ext uri="{BB962C8B-B14F-4D97-AF65-F5344CB8AC3E}">
        <p14:creationId xmlns:p14="http://schemas.microsoft.com/office/powerpoint/2010/main" val="41757819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1640</Words>
  <Application>Microsoft Office PowerPoint</Application>
  <PresentationFormat>On-screen Show (4:3)</PresentationFormat>
  <Paragraphs>854</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9</vt:lpstr>
      <vt:lpstr>Eigene Beiträge (Postings) - 2 of 9</vt:lpstr>
      <vt:lpstr>Eigene Beiträge (Postings) - 3 of 9</vt:lpstr>
      <vt:lpstr>Eigene Beiträge (Postings) - 4 of 9</vt:lpstr>
      <vt:lpstr>Eigene Beiträge (Postings) - 5 of 9</vt:lpstr>
      <vt:lpstr>Eigene Beiträge (Postings) - 6 of 9</vt:lpstr>
      <vt:lpstr>Eigene Beiträge (Postings) - 7 of 9</vt:lpstr>
      <vt:lpstr>Eigene Beiträge (Postings) - 8 of 9</vt:lpstr>
      <vt:lpstr>Eigene Beiträge (Postings) - 9 of 9</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2017-05-30T11:27:28Z</dcterms:created>
  <dcterms:modified xsi:type="dcterms:W3CDTF">2017-05-30T11:28:54Z</dcterms:modified>
</cp:coreProperties>
</file>