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1436</c:v>
                </c:pt>
                <c:pt idx="1">
                  <c:v>1434</c:v>
                </c:pt>
                <c:pt idx="2">
                  <c:v>1434</c:v>
                </c:pt>
                <c:pt idx="3">
                  <c:v>1434</c:v>
                </c:pt>
                <c:pt idx="4">
                  <c:v>1435</c:v>
                </c:pt>
                <c:pt idx="5">
                  <c:v>1434</c:v>
                </c:pt>
                <c:pt idx="6">
                  <c:v>1434</c:v>
                </c:pt>
                <c:pt idx="7">
                  <c:v>1434</c:v>
                </c:pt>
                <c:pt idx="8">
                  <c:v>1436</c:v>
                </c:pt>
                <c:pt idx="9">
                  <c:v>1435</c:v>
                </c:pt>
                <c:pt idx="10">
                  <c:v>1435</c:v>
                </c:pt>
                <c:pt idx="11">
                  <c:v>1437</c:v>
                </c:pt>
                <c:pt idx="12">
                  <c:v>1437</c:v>
                </c:pt>
                <c:pt idx="13">
                  <c:v>1437</c:v>
                </c:pt>
                <c:pt idx="14">
                  <c:v>1462</c:v>
                </c:pt>
                <c:pt idx="15">
                  <c:v>1498</c:v>
                </c:pt>
                <c:pt idx="16">
                  <c:v>1547</c:v>
                </c:pt>
                <c:pt idx="17">
                  <c:v>1570</c:v>
                </c:pt>
                <c:pt idx="18">
                  <c:v>1588</c:v>
                </c:pt>
                <c:pt idx="19">
                  <c:v>1606</c:v>
                </c:pt>
                <c:pt idx="20">
                  <c:v>1622</c:v>
                </c:pt>
                <c:pt idx="21">
                  <c:v>1634</c:v>
                </c:pt>
                <c:pt idx="22">
                  <c:v>1648</c:v>
                </c:pt>
                <c:pt idx="23">
                  <c:v>1656</c:v>
                </c:pt>
                <c:pt idx="24">
                  <c:v>1656</c:v>
                </c:pt>
                <c:pt idx="25">
                  <c:v>1658</c:v>
                </c:pt>
                <c:pt idx="26">
                  <c:v>1658</c:v>
                </c:pt>
                <c:pt idx="27">
                  <c:v>1658</c:v>
                </c:pt>
              </c:numCache>
            </c:numRef>
          </c:val>
          <c:smooth val="0"/>
          <c:extLst>
            <c:ext xmlns:c16="http://schemas.microsoft.com/office/drawing/2014/chart" uri="{C3380CC4-5D6E-409C-BE32-E72D297353CC}">
              <c16:uniqueId val="{00000000-AD06-456F-985B-4801035D1168}"/>
            </c:ext>
          </c:extLst>
        </c:ser>
        <c:dLbls>
          <c:showLegendKey val="0"/>
          <c:showVal val="0"/>
          <c:showCatName val="0"/>
          <c:showSerName val="0"/>
          <c:showPercent val="0"/>
          <c:showBubbleSize val="0"/>
        </c:dLbls>
        <c:smooth val="0"/>
        <c:axId val="291039632"/>
        <c:axId val="291042256"/>
      </c:lineChart>
      <c:dateAx>
        <c:axId val="29103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42256"/>
        <c:crosses val="autoZero"/>
        <c:auto val="1"/>
        <c:lblOffset val="100"/>
        <c:baseTimeUnit val="days"/>
      </c:dateAx>
      <c:valAx>
        <c:axId val="291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c:v>
                </c:pt>
                <c:pt idx="1">
                  <c:v>1</c:v>
                </c:pt>
                <c:pt idx="2">
                  <c:v>-2</c:v>
                </c:pt>
                <c:pt idx="3">
                  <c:v>0</c:v>
                </c:pt>
                <c:pt idx="4">
                  <c:v>0</c:v>
                </c:pt>
                <c:pt idx="5">
                  <c:v>1</c:v>
                </c:pt>
                <c:pt idx="6">
                  <c:v>-1</c:v>
                </c:pt>
                <c:pt idx="7">
                  <c:v>0</c:v>
                </c:pt>
                <c:pt idx="8">
                  <c:v>1</c:v>
                </c:pt>
                <c:pt idx="9">
                  <c:v>0</c:v>
                </c:pt>
                <c:pt idx="10">
                  <c:v>-1</c:v>
                </c:pt>
                <c:pt idx="11">
                  <c:v>1</c:v>
                </c:pt>
                <c:pt idx="12">
                  <c:v>1</c:v>
                </c:pt>
                <c:pt idx="13">
                  <c:v>0</c:v>
                </c:pt>
                <c:pt idx="14">
                  <c:v>17</c:v>
                </c:pt>
                <c:pt idx="15">
                  <c:v>15</c:v>
                </c:pt>
                <c:pt idx="16">
                  <c:v>71</c:v>
                </c:pt>
                <c:pt idx="17">
                  <c:v>19</c:v>
                </c:pt>
                <c:pt idx="18">
                  <c:v>18</c:v>
                </c:pt>
                <c:pt idx="19">
                  <c:v>24</c:v>
                </c:pt>
                <c:pt idx="20">
                  <c:v>15</c:v>
                </c:pt>
                <c:pt idx="21">
                  <c:v>11</c:v>
                </c:pt>
                <c:pt idx="22">
                  <c:v>12</c:v>
                </c:pt>
                <c:pt idx="23">
                  <c:v>17</c:v>
                </c:pt>
                <c:pt idx="24">
                  <c:v>0</c:v>
                </c:pt>
                <c:pt idx="25">
                  <c:v>1</c:v>
                </c:pt>
                <c:pt idx="26">
                  <c:v>1</c:v>
                </c:pt>
                <c:pt idx="27">
                  <c:v>0</c:v>
                </c:pt>
              </c:numCache>
            </c:numRef>
          </c:val>
          <c:smooth val="0"/>
          <c:extLst>
            <c:ext xmlns:c16="http://schemas.microsoft.com/office/drawing/2014/chart" uri="{C3380CC4-5D6E-409C-BE32-E72D297353CC}">
              <c16:uniqueId val="{00000000-4F04-4079-B440-05EF3B5338F4}"/>
            </c:ext>
          </c:extLst>
        </c:ser>
        <c:dLbls>
          <c:showLegendKey val="0"/>
          <c:showVal val="0"/>
          <c:showCatName val="0"/>
          <c:showSerName val="0"/>
          <c:showPercent val="0"/>
          <c:showBubbleSize val="0"/>
        </c:dLbls>
        <c:smooth val="0"/>
        <c:axId val="291041600"/>
        <c:axId val="291041928"/>
      </c:lineChart>
      <c:dateAx>
        <c:axId val="29104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41928"/>
        <c:crosses val="autoZero"/>
        <c:auto val="1"/>
        <c:lblOffset val="100"/>
        <c:baseTimeUnit val="days"/>
      </c:dateAx>
      <c:valAx>
        <c:axId val="29104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4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2</c:v>
                </c:pt>
                <c:pt idx="2">
                  <c:v>0</c:v>
                </c:pt>
                <c:pt idx="3">
                  <c:v>0</c:v>
                </c:pt>
                <c:pt idx="4">
                  <c:v>0</c:v>
                </c:pt>
                <c:pt idx="5">
                  <c:v>1</c:v>
                </c:pt>
                <c:pt idx="6">
                  <c:v>0</c:v>
                </c:pt>
                <c:pt idx="7">
                  <c:v>0</c:v>
                </c:pt>
                <c:pt idx="8">
                  <c:v>0</c:v>
                </c:pt>
                <c:pt idx="9">
                  <c:v>1</c:v>
                </c:pt>
                <c:pt idx="10">
                  <c:v>0</c:v>
                </c:pt>
                <c:pt idx="11">
                  <c:v>0</c:v>
                </c:pt>
                <c:pt idx="12">
                  <c:v>0</c:v>
                </c:pt>
                <c:pt idx="13">
                  <c:v>0</c:v>
                </c:pt>
                <c:pt idx="14">
                  <c:v>0</c:v>
                </c:pt>
                <c:pt idx="15">
                  <c:v>0</c:v>
                </c:pt>
                <c:pt idx="16">
                  <c:v>3</c:v>
                </c:pt>
                <c:pt idx="17">
                  <c:v>1</c:v>
                </c:pt>
                <c:pt idx="18">
                  <c:v>1</c:v>
                </c:pt>
                <c:pt idx="19">
                  <c:v>1</c:v>
                </c:pt>
                <c:pt idx="20">
                  <c:v>2</c:v>
                </c:pt>
                <c:pt idx="21">
                  <c:v>0</c:v>
                </c:pt>
                <c:pt idx="22">
                  <c:v>1</c:v>
                </c:pt>
                <c:pt idx="23">
                  <c:v>0</c:v>
                </c:pt>
                <c:pt idx="24">
                  <c:v>0</c:v>
                </c:pt>
                <c:pt idx="25">
                  <c:v>0</c:v>
                </c:pt>
                <c:pt idx="26">
                  <c:v>0</c:v>
                </c:pt>
                <c:pt idx="27">
                  <c:v>0</c:v>
                </c:pt>
              </c:numCache>
            </c:numRef>
          </c:val>
          <c:smooth val="0"/>
          <c:extLst>
            <c:ext xmlns:c16="http://schemas.microsoft.com/office/drawing/2014/chart" uri="{C3380CC4-5D6E-409C-BE32-E72D297353CC}">
              <c16:uniqueId val="{00000000-B826-4D03-B44B-095748E76348}"/>
            </c:ext>
          </c:extLst>
        </c:ser>
        <c:dLbls>
          <c:showLegendKey val="0"/>
          <c:showVal val="0"/>
          <c:showCatName val="0"/>
          <c:showSerName val="0"/>
          <c:showPercent val="0"/>
          <c:showBubbleSize val="0"/>
        </c:dLbls>
        <c:smooth val="0"/>
        <c:axId val="247224040"/>
        <c:axId val="247223056"/>
      </c:lineChart>
      <c:dateAx>
        <c:axId val="24722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223056"/>
        <c:crosses val="autoZero"/>
        <c:auto val="1"/>
        <c:lblOffset val="100"/>
        <c:baseTimeUnit val="days"/>
      </c:dateAx>
      <c:valAx>
        <c:axId val="24722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22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4</c:v>
                </c:pt>
                <c:pt idx="2">
                  <c:v>3</c:v>
                </c:pt>
                <c:pt idx="3">
                  <c:v>3</c:v>
                </c:pt>
                <c:pt idx="4">
                  <c:v>3</c:v>
                </c:pt>
                <c:pt idx="5">
                  <c:v>2</c:v>
                </c:pt>
                <c:pt idx="6">
                  <c:v>0</c:v>
                </c:pt>
              </c:numCache>
            </c:numRef>
          </c:val>
          <c:extLst>
            <c:ext xmlns:c16="http://schemas.microsoft.com/office/drawing/2014/chart" uri="{C3380CC4-5D6E-409C-BE32-E72D297353CC}">
              <c16:uniqueId val="{00000000-DA70-40A4-B354-E96BB839C9DF}"/>
            </c:ext>
          </c:extLst>
        </c:ser>
        <c:dLbls>
          <c:showLegendKey val="0"/>
          <c:showVal val="0"/>
          <c:showCatName val="0"/>
          <c:showSerName val="0"/>
          <c:showPercent val="0"/>
          <c:showBubbleSize val="0"/>
        </c:dLbls>
        <c:gapWidth val="219"/>
        <c:overlap val="-27"/>
        <c:axId val="377656680"/>
        <c:axId val="377655368"/>
      </c:barChart>
      <c:catAx>
        <c:axId val="37765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55368"/>
        <c:crosses val="autoZero"/>
        <c:auto val="1"/>
        <c:lblAlgn val="ctr"/>
        <c:lblOffset val="100"/>
        <c:noMultiLvlLbl val="0"/>
      </c:catAx>
      <c:valAx>
        <c:axId val="37765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5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0</c:v>
                </c:pt>
                <c:pt idx="2">
                  <c:v>1.6016713091921999</c:v>
                </c:pt>
                <c:pt idx="3">
                  <c:v>2.1602787456446002</c:v>
                </c:pt>
                <c:pt idx="4">
                  <c:v>0.59233449477351996</c:v>
                </c:pt>
                <c:pt idx="5">
                  <c:v>1.3240418118466999</c:v>
                </c:pt>
                <c:pt idx="6">
                  <c:v>0</c:v>
                </c:pt>
                <c:pt idx="7">
                  <c:v>0</c:v>
                </c:pt>
                <c:pt idx="8">
                  <c:v>0.55749128919861002</c:v>
                </c:pt>
                <c:pt idx="9">
                  <c:v>0.90529247910863997</c:v>
                </c:pt>
                <c:pt idx="10">
                  <c:v>0</c:v>
                </c:pt>
                <c:pt idx="11">
                  <c:v>1.1149825783972001</c:v>
                </c:pt>
                <c:pt idx="12">
                  <c:v>0</c:v>
                </c:pt>
                <c:pt idx="13">
                  <c:v>0</c:v>
                </c:pt>
                <c:pt idx="14">
                  <c:v>0</c:v>
                </c:pt>
                <c:pt idx="15">
                  <c:v>31.690622861053999</c:v>
                </c:pt>
                <c:pt idx="16">
                  <c:v>0.99734042553191005</c:v>
                </c:pt>
                <c:pt idx="17">
                  <c:v>8.8444157520981008</c:v>
                </c:pt>
                <c:pt idx="18">
                  <c:v>0</c:v>
                </c:pt>
                <c:pt idx="19">
                  <c:v>0</c:v>
                </c:pt>
                <c:pt idx="20">
                  <c:v>0</c:v>
                </c:pt>
                <c:pt idx="21">
                  <c:v>0</c:v>
                </c:pt>
                <c:pt idx="22">
                  <c:v>2.2657685241886001</c:v>
                </c:pt>
                <c:pt idx="23">
                  <c:v>0</c:v>
                </c:pt>
                <c:pt idx="24">
                  <c:v>0</c:v>
                </c:pt>
                <c:pt idx="25">
                  <c:v>0</c:v>
                </c:pt>
                <c:pt idx="26">
                  <c:v>4.2245021122511002</c:v>
                </c:pt>
                <c:pt idx="27">
                  <c:v>0</c:v>
                </c:pt>
              </c:numCache>
            </c:numRef>
          </c:val>
          <c:smooth val="0"/>
          <c:extLst>
            <c:ext xmlns:c16="http://schemas.microsoft.com/office/drawing/2014/chart" uri="{C3380CC4-5D6E-409C-BE32-E72D297353CC}">
              <c16:uniqueId val="{00000000-7ED7-487D-A3C4-39105E399320}"/>
            </c:ext>
          </c:extLst>
        </c:ser>
        <c:dLbls>
          <c:showLegendKey val="0"/>
          <c:showVal val="0"/>
          <c:showCatName val="0"/>
          <c:showSerName val="0"/>
          <c:showPercent val="0"/>
          <c:showBubbleSize val="0"/>
        </c:dLbls>
        <c:smooth val="0"/>
        <c:axId val="377656352"/>
        <c:axId val="377659632"/>
      </c:lineChart>
      <c:dateAx>
        <c:axId val="37765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59632"/>
        <c:crosses val="autoZero"/>
        <c:auto val="1"/>
        <c:lblOffset val="100"/>
        <c:baseTimeUnit val="days"/>
      </c:dateAx>
      <c:valAx>
        <c:axId val="37765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5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6</c:v>
                </c:pt>
              </c:numCache>
            </c:numRef>
          </c:val>
          <c:extLst>
            <c:ext xmlns:c16="http://schemas.microsoft.com/office/drawing/2014/chart" uri="{C3380CC4-5D6E-409C-BE32-E72D297353CC}">
              <c16:uniqueId val="{00000000-B6B6-4D5C-A25A-A7351CAF16B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7</c:v>
                </c:pt>
              </c:numCache>
            </c:numRef>
          </c:val>
          <c:extLst>
            <c:ext xmlns:c16="http://schemas.microsoft.com/office/drawing/2014/chart" uri="{C3380CC4-5D6E-409C-BE32-E72D297353CC}">
              <c16:uniqueId val="{00000001-B6B6-4D5C-A25A-A7351CAF16B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c:v>
                </c:pt>
              </c:numCache>
            </c:numRef>
          </c:val>
          <c:extLst>
            <c:ext xmlns:c16="http://schemas.microsoft.com/office/drawing/2014/chart" uri="{C3380CC4-5D6E-409C-BE32-E72D297353CC}">
              <c16:uniqueId val="{00000002-B6B6-4D5C-A25A-A7351CAF16B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1</c:v>
                </c:pt>
              </c:numCache>
            </c:numRef>
          </c:val>
          <c:extLst>
            <c:ext xmlns:c16="http://schemas.microsoft.com/office/drawing/2014/chart" uri="{C3380CC4-5D6E-409C-BE32-E72D297353CC}">
              <c16:uniqueId val="{00000003-B6B6-4D5C-A25A-A7351CAF16B2}"/>
            </c:ext>
          </c:extLst>
        </c:ser>
        <c:dLbls>
          <c:showLegendKey val="0"/>
          <c:showVal val="0"/>
          <c:showCatName val="0"/>
          <c:showSerName val="0"/>
          <c:showPercent val="0"/>
          <c:showBubbleSize val="0"/>
        </c:dLbls>
        <c:gapWidth val="150"/>
        <c:overlap val="100"/>
        <c:axId val="377670128"/>
        <c:axId val="377675376"/>
      </c:barChart>
      <c:catAx>
        <c:axId val="37767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75376"/>
        <c:crosses val="autoZero"/>
        <c:auto val="1"/>
        <c:lblAlgn val="ctr"/>
        <c:lblOffset val="100"/>
        <c:noMultiLvlLbl val="0"/>
      </c:catAx>
      <c:valAx>
        <c:axId val="377675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7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4.3319097010372003</c:v>
                </c:pt>
                <c:pt idx="1">
                  <c:v>0.88940892330886001</c:v>
                </c:pt>
                <c:pt idx="2">
                  <c:v>7.1475577911719004</c:v>
                </c:pt>
                <c:pt idx="3">
                  <c:v>0</c:v>
                </c:pt>
                <c:pt idx="4">
                  <c:v>1.3231197771587999</c:v>
                </c:pt>
                <c:pt idx="5">
                  <c:v>0</c:v>
                </c:pt>
                <c:pt idx="6">
                  <c:v>0</c:v>
                </c:pt>
              </c:numCache>
            </c:numRef>
          </c:val>
          <c:extLst>
            <c:ext xmlns:c16="http://schemas.microsoft.com/office/drawing/2014/chart" uri="{C3380CC4-5D6E-409C-BE32-E72D297353CC}">
              <c16:uniqueId val="{00000000-41BD-4F55-A86D-C875B628981D}"/>
            </c:ext>
          </c:extLst>
        </c:ser>
        <c:dLbls>
          <c:showLegendKey val="0"/>
          <c:showVal val="0"/>
          <c:showCatName val="0"/>
          <c:showSerName val="0"/>
          <c:showPercent val="0"/>
          <c:showBubbleSize val="0"/>
        </c:dLbls>
        <c:gapWidth val="219"/>
        <c:overlap val="-27"/>
        <c:axId val="377669144"/>
        <c:axId val="377665864"/>
      </c:barChart>
      <c:catAx>
        <c:axId val="37766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65864"/>
        <c:crosses val="autoZero"/>
        <c:auto val="1"/>
        <c:lblAlgn val="ctr"/>
        <c:lblOffset val="100"/>
        <c:noMultiLvlLbl val="0"/>
      </c:catAx>
      <c:valAx>
        <c:axId val="37766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6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7CA-406B-AEA4-259B1CDF442F}"/>
            </c:ext>
          </c:extLst>
        </c:ser>
        <c:dLbls>
          <c:showLegendKey val="0"/>
          <c:showVal val="0"/>
          <c:showCatName val="0"/>
          <c:showSerName val="0"/>
          <c:showPercent val="0"/>
          <c:showBubbleSize val="0"/>
        </c:dLbls>
        <c:gapWidth val="219"/>
        <c:overlap val="-27"/>
        <c:axId val="377667832"/>
        <c:axId val="377671112"/>
      </c:barChart>
      <c:catAx>
        <c:axId val="37766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71112"/>
        <c:crosses val="autoZero"/>
        <c:auto val="1"/>
        <c:lblAlgn val="ctr"/>
        <c:lblOffset val="100"/>
        <c:noMultiLvlLbl val="0"/>
      </c:catAx>
      <c:valAx>
        <c:axId val="37767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6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124</c:v>
                </c:pt>
                <c:pt idx="1">
                  <c:v>124</c:v>
                </c:pt>
                <c:pt idx="2">
                  <c:v>124</c:v>
                </c:pt>
                <c:pt idx="3">
                  <c:v>124</c:v>
                </c:pt>
                <c:pt idx="4">
                  <c:v>124</c:v>
                </c:pt>
                <c:pt idx="5">
                  <c:v>124</c:v>
                </c:pt>
                <c:pt idx="6">
                  <c:v>124</c:v>
                </c:pt>
                <c:pt idx="7">
                  <c:v>124</c:v>
                </c:pt>
                <c:pt idx="8">
                  <c:v>125</c:v>
                </c:pt>
                <c:pt idx="9">
                  <c:v>126</c:v>
                </c:pt>
                <c:pt idx="10">
                  <c:v>126</c:v>
                </c:pt>
                <c:pt idx="11">
                  <c:v>126</c:v>
                </c:pt>
                <c:pt idx="12">
                  <c:v>126</c:v>
                </c:pt>
                <c:pt idx="13">
                  <c:v>126</c:v>
                </c:pt>
                <c:pt idx="14">
                  <c:v>126</c:v>
                </c:pt>
                <c:pt idx="15">
                  <c:v>126</c:v>
                </c:pt>
                <c:pt idx="16">
                  <c:v>126</c:v>
                </c:pt>
                <c:pt idx="17">
                  <c:v>126</c:v>
                </c:pt>
                <c:pt idx="18">
                  <c:v>126</c:v>
                </c:pt>
                <c:pt idx="19">
                  <c:v>126</c:v>
                </c:pt>
                <c:pt idx="20">
                  <c:v>126</c:v>
                </c:pt>
                <c:pt idx="21">
                  <c:v>126</c:v>
                </c:pt>
                <c:pt idx="22">
                  <c:v>127</c:v>
                </c:pt>
                <c:pt idx="23">
                  <c:v>128</c:v>
                </c:pt>
                <c:pt idx="24">
                  <c:v>128</c:v>
                </c:pt>
                <c:pt idx="25">
                  <c:v>128</c:v>
                </c:pt>
                <c:pt idx="26">
                  <c:v>128</c:v>
                </c:pt>
                <c:pt idx="27">
                  <c:v>128</c:v>
                </c:pt>
              </c:numCache>
            </c:numRef>
          </c:val>
          <c:smooth val="0"/>
          <c:extLst>
            <c:ext xmlns:c16="http://schemas.microsoft.com/office/drawing/2014/chart" uri="{C3380CC4-5D6E-409C-BE32-E72D297353CC}">
              <c16:uniqueId val="{00000000-6DE0-4405-B39A-DD51E942E132}"/>
            </c:ext>
          </c:extLst>
        </c:ser>
        <c:dLbls>
          <c:showLegendKey val="0"/>
          <c:showVal val="0"/>
          <c:showCatName val="0"/>
          <c:showSerName val="0"/>
          <c:showPercent val="0"/>
          <c:showBubbleSize val="0"/>
        </c:dLbls>
        <c:smooth val="0"/>
        <c:axId val="394716896"/>
        <c:axId val="394723128"/>
      </c:lineChart>
      <c:dateAx>
        <c:axId val="39471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23128"/>
        <c:crosses val="autoZero"/>
        <c:auto val="1"/>
        <c:lblOffset val="100"/>
        <c:baseTimeUnit val="days"/>
      </c:dateAx>
      <c:valAx>
        <c:axId val="39472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1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BE8-4DB1-AF5F-225297D6EEE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BE8-4DB1-AF5F-225297D6EEE0}"/>
            </c:ext>
          </c:extLst>
        </c:ser>
        <c:dLbls>
          <c:showLegendKey val="0"/>
          <c:showVal val="0"/>
          <c:showCatName val="0"/>
          <c:showSerName val="0"/>
          <c:showPercent val="0"/>
          <c:showBubbleSize val="0"/>
        </c:dLbls>
        <c:gapWidth val="219"/>
        <c:overlap val="-27"/>
        <c:axId val="394716240"/>
        <c:axId val="394725096"/>
      </c:barChart>
      <c:catAx>
        <c:axId val="39471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25096"/>
        <c:crosses val="autoZero"/>
        <c:auto val="1"/>
        <c:lblAlgn val="ctr"/>
        <c:lblOffset val="100"/>
        <c:noMultiLvlLbl val="0"/>
      </c:catAx>
      <c:valAx>
        <c:axId val="39472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1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1609</c:v>
                </c:pt>
                <c:pt idx="1">
                  <c:v>260</c:v>
                </c:pt>
                <c:pt idx="2">
                  <c:v>3685</c:v>
                </c:pt>
                <c:pt idx="3">
                  <c:v>3937</c:v>
                </c:pt>
                <c:pt idx="4">
                  <c:v>1930</c:v>
                </c:pt>
                <c:pt idx="5">
                  <c:v>1546</c:v>
                </c:pt>
                <c:pt idx="6">
                  <c:v>630</c:v>
                </c:pt>
                <c:pt idx="7">
                  <c:v>145</c:v>
                </c:pt>
                <c:pt idx="8">
                  <c:v>1606</c:v>
                </c:pt>
                <c:pt idx="9">
                  <c:v>1927</c:v>
                </c:pt>
                <c:pt idx="10">
                  <c:v>522</c:v>
                </c:pt>
                <c:pt idx="11">
                  <c:v>1113</c:v>
                </c:pt>
                <c:pt idx="12">
                  <c:v>328</c:v>
                </c:pt>
                <c:pt idx="13">
                  <c:v>124</c:v>
                </c:pt>
                <c:pt idx="14">
                  <c:v>6662</c:v>
                </c:pt>
                <c:pt idx="15">
                  <c:v>22452</c:v>
                </c:pt>
                <c:pt idx="16">
                  <c:v>18441</c:v>
                </c:pt>
                <c:pt idx="17">
                  <c:v>9737</c:v>
                </c:pt>
                <c:pt idx="18">
                  <c:v>8156</c:v>
                </c:pt>
                <c:pt idx="19">
                  <c:v>6995</c:v>
                </c:pt>
                <c:pt idx="20">
                  <c:v>7665</c:v>
                </c:pt>
                <c:pt idx="21">
                  <c:v>6252</c:v>
                </c:pt>
                <c:pt idx="22">
                  <c:v>21248</c:v>
                </c:pt>
                <c:pt idx="23">
                  <c:v>12554</c:v>
                </c:pt>
                <c:pt idx="24">
                  <c:v>2343</c:v>
                </c:pt>
                <c:pt idx="25">
                  <c:v>1123</c:v>
                </c:pt>
                <c:pt idx="26">
                  <c:v>10912</c:v>
                </c:pt>
                <c:pt idx="27">
                  <c:v>5404</c:v>
                </c:pt>
              </c:numCache>
            </c:numRef>
          </c:val>
          <c:smooth val="0"/>
          <c:extLst>
            <c:ext xmlns:c16="http://schemas.microsoft.com/office/drawing/2014/chart" uri="{C3380CC4-5D6E-409C-BE32-E72D297353CC}">
              <c16:uniqueId val="{00000000-071F-4BC3-9870-5121E4B67CD8}"/>
            </c:ext>
          </c:extLst>
        </c:ser>
        <c:dLbls>
          <c:showLegendKey val="0"/>
          <c:showVal val="0"/>
          <c:showCatName val="0"/>
          <c:showSerName val="0"/>
          <c:showPercent val="0"/>
          <c:showBubbleSize val="0"/>
        </c:dLbls>
        <c:smooth val="0"/>
        <c:axId val="394734608"/>
        <c:axId val="394733624"/>
      </c:lineChart>
      <c:dateAx>
        <c:axId val="39473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3624"/>
        <c:crosses val="autoZero"/>
        <c:auto val="1"/>
        <c:lblOffset val="100"/>
        <c:baseTimeUnit val="days"/>
      </c:dateAx>
      <c:valAx>
        <c:axId val="39473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628</c:v>
                </c:pt>
                <c:pt idx="1">
                  <c:v>119</c:v>
                </c:pt>
                <c:pt idx="2">
                  <c:v>2457</c:v>
                </c:pt>
                <c:pt idx="3">
                  <c:v>2210</c:v>
                </c:pt>
                <c:pt idx="4">
                  <c:v>1164</c:v>
                </c:pt>
                <c:pt idx="5">
                  <c:v>951</c:v>
                </c:pt>
                <c:pt idx="6">
                  <c:v>408</c:v>
                </c:pt>
                <c:pt idx="7">
                  <c:v>105</c:v>
                </c:pt>
                <c:pt idx="8">
                  <c:v>585</c:v>
                </c:pt>
                <c:pt idx="9">
                  <c:v>873</c:v>
                </c:pt>
                <c:pt idx="10">
                  <c:v>205</c:v>
                </c:pt>
                <c:pt idx="11">
                  <c:v>713</c:v>
                </c:pt>
                <c:pt idx="12">
                  <c:v>203</c:v>
                </c:pt>
                <c:pt idx="13">
                  <c:v>65</c:v>
                </c:pt>
                <c:pt idx="14">
                  <c:v>5663</c:v>
                </c:pt>
                <c:pt idx="15">
                  <c:v>13392</c:v>
                </c:pt>
                <c:pt idx="16">
                  <c:v>12195</c:v>
                </c:pt>
                <c:pt idx="17">
                  <c:v>6762</c:v>
                </c:pt>
                <c:pt idx="18">
                  <c:v>5537</c:v>
                </c:pt>
                <c:pt idx="19">
                  <c:v>5420</c:v>
                </c:pt>
                <c:pt idx="20">
                  <c:v>5692</c:v>
                </c:pt>
                <c:pt idx="21">
                  <c:v>4859</c:v>
                </c:pt>
                <c:pt idx="22">
                  <c:v>10410</c:v>
                </c:pt>
                <c:pt idx="23">
                  <c:v>5745</c:v>
                </c:pt>
                <c:pt idx="24">
                  <c:v>1033</c:v>
                </c:pt>
                <c:pt idx="25">
                  <c:v>503</c:v>
                </c:pt>
                <c:pt idx="26">
                  <c:v>6361</c:v>
                </c:pt>
                <c:pt idx="27">
                  <c:v>3461</c:v>
                </c:pt>
              </c:numCache>
            </c:numRef>
          </c:val>
          <c:smooth val="0"/>
          <c:extLst>
            <c:ext xmlns:c16="http://schemas.microsoft.com/office/drawing/2014/chart" uri="{C3380CC4-5D6E-409C-BE32-E72D297353CC}">
              <c16:uniqueId val="{00000000-91CB-417A-BF00-5E3315339D01}"/>
            </c:ext>
          </c:extLst>
        </c:ser>
        <c:dLbls>
          <c:showLegendKey val="0"/>
          <c:showVal val="0"/>
          <c:showCatName val="0"/>
          <c:showSerName val="0"/>
          <c:showPercent val="0"/>
          <c:showBubbleSize val="0"/>
        </c:dLbls>
        <c:smooth val="0"/>
        <c:axId val="394733952"/>
        <c:axId val="394731328"/>
      </c:lineChart>
      <c:dateAx>
        <c:axId val="39473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1328"/>
        <c:crosses val="autoZero"/>
        <c:auto val="1"/>
        <c:lblOffset val="100"/>
        <c:baseTimeUnit val="days"/>
      </c:dateAx>
      <c:valAx>
        <c:axId val="39473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41</c:v>
                </c:pt>
                <c:pt idx="1">
                  <c:v>7</c:v>
                </c:pt>
                <c:pt idx="2">
                  <c:v>169</c:v>
                </c:pt>
                <c:pt idx="3">
                  <c:v>295</c:v>
                </c:pt>
                <c:pt idx="4">
                  <c:v>88</c:v>
                </c:pt>
                <c:pt idx="5">
                  <c:v>33</c:v>
                </c:pt>
                <c:pt idx="6">
                  <c:v>12</c:v>
                </c:pt>
                <c:pt idx="7">
                  <c:v>4</c:v>
                </c:pt>
                <c:pt idx="8">
                  <c:v>25</c:v>
                </c:pt>
                <c:pt idx="9">
                  <c:v>37</c:v>
                </c:pt>
                <c:pt idx="10">
                  <c:v>10</c:v>
                </c:pt>
                <c:pt idx="11">
                  <c:v>24</c:v>
                </c:pt>
                <c:pt idx="12">
                  <c:v>10</c:v>
                </c:pt>
                <c:pt idx="13">
                  <c:v>8</c:v>
                </c:pt>
                <c:pt idx="14">
                  <c:v>85</c:v>
                </c:pt>
                <c:pt idx="15">
                  <c:v>783</c:v>
                </c:pt>
                <c:pt idx="16">
                  <c:v>474</c:v>
                </c:pt>
                <c:pt idx="17">
                  <c:v>218</c:v>
                </c:pt>
                <c:pt idx="18">
                  <c:v>270</c:v>
                </c:pt>
                <c:pt idx="19">
                  <c:v>163</c:v>
                </c:pt>
                <c:pt idx="20">
                  <c:v>173</c:v>
                </c:pt>
                <c:pt idx="21">
                  <c:v>77</c:v>
                </c:pt>
                <c:pt idx="22">
                  <c:v>607</c:v>
                </c:pt>
                <c:pt idx="23">
                  <c:v>307</c:v>
                </c:pt>
                <c:pt idx="24">
                  <c:v>37</c:v>
                </c:pt>
                <c:pt idx="25">
                  <c:v>13</c:v>
                </c:pt>
                <c:pt idx="26">
                  <c:v>1275</c:v>
                </c:pt>
                <c:pt idx="27">
                  <c:v>460</c:v>
                </c:pt>
              </c:numCache>
            </c:numRef>
          </c:val>
          <c:smooth val="0"/>
          <c:extLst>
            <c:ext xmlns:c16="http://schemas.microsoft.com/office/drawing/2014/chart" uri="{C3380CC4-5D6E-409C-BE32-E72D297353CC}">
              <c16:uniqueId val="{00000000-AB35-405E-B354-5B9A9C762049}"/>
            </c:ext>
          </c:extLst>
        </c:ser>
        <c:dLbls>
          <c:showLegendKey val="0"/>
          <c:showVal val="0"/>
          <c:showCatName val="0"/>
          <c:showSerName val="0"/>
          <c:showPercent val="0"/>
          <c:showBubbleSize val="0"/>
        </c:dLbls>
        <c:smooth val="0"/>
        <c:axId val="394736576"/>
        <c:axId val="394736904"/>
      </c:lineChart>
      <c:dateAx>
        <c:axId val="39473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6904"/>
        <c:crosses val="autoZero"/>
        <c:auto val="1"/>
        <c:lblOffset val="100"/>
        <c:baseTimeUnit val="days"/>
      </c:dateAx>
      <c:valAx>
        <c:axId val="39473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5</c:v>
                </c:pt>
                <c:pt idx="1">
                  <c:v>6</c:v>
                </c:pt>
                <c:pt idx="2">
                  <c:v>13</c:v>
                </c:pt>
                <c:pt idx="3">
                  <c:v>15</c:v>
                </c:pt>
                <c:pt idx="4">
                  <c:v>8</c:v>
                </c:pt>
                <c:pt idx="5">
                  <c:v>3</c:v>
                </c:pt>
                <c:pt idx="6">
                  <c:v>4</c:v>
                </c:pt>
                <c:pt idx="7">
                  <c:v>2</c:v>
                </c:pt>
                <c:pt idx="8">
                  <c:v>3</c:v>
                </c:pt>
                <c:pt idx="9">
                  <c:v>4</c:v>
                </c:pt>
                <c:pt idx="10">
                  <c:v>10</c:v>
                </c:pt>
                <c:pt idx="11">
                  <c:v>3</c:v>
                </c:pt>
                <c:pt idx="12">
                  <c:v>1</c:v>
                </c:pt>
                <c:pt idx="13">
                  <c:v>5</c:v>
                </c:pt>
                <c:pt idx="14">
                  <c:v>46</c:v>
                </c:pt>
                <c:pt idx="15">
                  <c:v>68</c:v>
                </c:pt>
                <c:pt idx="16">
                  <c:v>90</c:v>
                </c:pt>
                <c:pt idx="17">
                  <c:v>33</c:v>
                </c:pt>
                <c:pt idx="18">
                  <c:v>32</c:v>
                </c:pt>
                <c:pt idx="19">
                  <c:v>22</c:v>
                </c:pt>
                <c:pt idx="20">
                  <c:v>13</c:v>
                </c:pt>
                <c:pt idx="21">
                  <c:v>12</c:v>
                </c:pt>
                <c:pt idx="22">
                  <c:v>36</c:v>
                </c:pt>
                <c:pt idx="23">
                  <c:v>28</c:v>
                </c:pt>
                <c:pt idx="24">
                  <c:v>8</c:v>
                </c:pt>
                <c:pt idx="25">
                  <c:v>7</c:v>
                </c:pt>
                <c:pt idx="26">
                  <c:v>33</c:v>
                </c:pt>
                <c:pt idx="27">
                  <c:v>16</c:v>
                </c:pt>
              </c:numCache>
            </c:numRef>
          </c:val>
          <c:smooth val="0"/>
          <c:extLst>
            <c:ext xmlns:c16="http://schemas.microsoft.com/office/drawing/2014/chart" uri="{C3380CC4-5D6E-409C-BE32-E72D297353CC}">
              <c16:uniqueId val="{00000000-C84C-4684-9FDE-F0D26A8B076F}"/>
            </c:ext>
          </c:extLst>
        </c:ser>
        <c:dLbls>
          <c:showLegendKey val="0"/>
          <c:showVal val="0"/>
          <c:showCatName val="0"/>
          <c:showSerName val="0"/>
          <c:showPercent val="0"/>
          <c:showBubbleSize val="0"/>
        </c:dLbls>
        <c:smooth val="0"/>
        <c:axId val="394738216"/>
        <c:axId val="394738544"/>
      </c:lineChart>
      <c:dateAx>
        <c:axId val="39473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8544"/>
        <c:crosses val="autoZero"/>
        <c:auto val="1"/>
        <c:lblOffset val="100"/>
        <c:baseTimeUnit val="days"/>
      </c:dateAx>
      <c:valAx>
        <c:axId val="39473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3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283.19230769231001</c:v>
                </c:pt>
                <c:pt idx="1">
                  <c:v>156.53846153846001</c:v>
                </c:pt>
                <c:pt idx="2">
                  <c:v>101.03846153846</c:v>
                </c:pt>
                <c:pt idx="3">
                  <c:v>80.230769230768999</c:v>
                </c:pt>
                <c:pt idx="4">
                  <c:v>108.61538461537999</c:v>
                </c:pt>
                <c:pt idx="5">
                  <c:v>233.73076923076999</c:v>
                </c:pt>
                <c:pt idx="6">
                  <c:v>449.03846153846001</c:v>
                </c:pt>
                <c:pt idx="7">
                  <c:v>554.53846153845996</c:v>
                </c:pt>
                <c:pt idx="8">
                  <c:v>617.19230769231001</c:v>
                </c:pt>
                <c:pt idx="9">
                  <c:v>731.92307692307998</c:v>
                </c:pt>
                <c:pt idx="10">
                  <c:v>669.03846153845996</c:v>
                </c:pt>
                <c:pt idx="11">
                  <c:v>680.96153846154004</c:v>
                </c:pt>
                <c:pt idx="12">
                  <c:v>744.61538461537998</c:v>
                </c:pt>
                <c:pt idx="13">
                  <c:v>703.96153846154004</c:v>
                </c:pt>
                <c:pt idx="14">
                  <c:v>688.76923076923003</c:v>
                </c:pt>
                <c:pt idx="15">
                  <c:v>687.92307692307998</c:v>
                </c:pt>
                <c:pt idx="16">
                  <c:v>703.53846153845996</c:v>
                </c:pt>
                <c:pt idx="17">
                  <c:v>721.80769230768999</c:v>
                </c:pt>
                <c:pt idx="18">
                  <c:v>758.84615384614995</c:v>
                </c:pt>
                <c:pt idx="19">
                  <c:v>791</c:v>
                </c:pt>
                <c:pt idx="20">
                  <c:v>846.07692307692002</c:v>
                </c:pt>
                <c:pt idx="21">
                  <c:v>857.34615384614995</c:v>
                </c:pt>
                <c:pt idx="22">
                  <c:v>730.65384615385005</c:v>
                </c:pt>
                <c:pt idx="23">
                  <c:v>485.46153846153999</c:v>
                </c:pt>
              </c:numCache>
            </c:numRef>
          </c:val>
          <c:smooth val="0"/>
          <c:extLst>
            <c:ext xmlns:c16="http://schemas.microsoft.com/office/drawing/2014/chart" uri="{C3380CC4-5D6E-409C-BE32-E72D297353CC}">
              <c16:uniqueId val="{00000000-9BA3-483C-990F-0CC52F0F1A15}"/>
            </c:ext>
          </c:extLst>
        </c:ser>
        <c:dLbls>
          <c:showLegendKey val="0"/>
          <c:showVal val="0"/>
          <c:showCatName val="0"/>
          <c:showSerName val="0"/>
          <c:showPercent val="0"/>
          <c:showBubbleSize val="0"/>
        </c:dLbls>
        <c:smooth val="0"/>
        <c:axId val="347557976"/>
        <c:axId val="347558632"/>
      </c:lineChart>
      <c:catAx>
        <c:axId val="34755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58632"/>
        <c:crosses val="autoZero"/>
        <c:auto val="1"/>
        <c:lblAlgn val="ctr"/>
        <c:lblOffset val="100"/>
        <c:noMultiLvlLbl val="0"/>
      </c:catAx>
      <c:valAx>
        <c:axId val="34755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5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204742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36204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4420397"/>
                    </a:ext>
                  </a:extLst>
                </a:gridCol>
                <a:gridCol w="740664">
                  <a:extLst>
                    <a:ext uri="{9D8B030D-6E8A-4147-A177-3AD203B41FA5}">
                      <a16:colId xmlns:a16="http://schemas.microsoft.com/office/drawing/2014/main" val="3814677620"/>
                    </a:ext>
                  </a:extLst>
                </a:gridCol>
                <a:gridCol w="740664">
                  <a:extLst>
                    <a:ext uri="{9D8B030D-6E8A-4147-A177-3AD203B41FA5}">
                      <a16:colId xmlns:a16="http://schemas.microsoft.com/office/drawing/2014/main" val="3572698308"/>
                    </a:ext>
                  </a:extLst>
                </a:gridCol>
                <a:gridCol w="740664">
                  <a:extLst>
                    <a:ext uri="{9D8B030D-6E8A-4147-A177-3AD203B41FA5}">
                      <a16:colId xmlns:a16="http://schemas.microsoft.com/office/drawing/2014/main" val="2893080331"/>
                    </a:ext>
                  </a:extLst>
                </a:gridCol>
                <a:gridCol w="740664">
                  <a:extLst>
                    <a:ext uri="{9D8B030D-6E8A-4147-A177-3AD203B41FA5}">
                      <a16:colId xmlns:a16="http://schemas.microsoft.com/office/drawing/2014/main" val="4140951166"/>
                    </a:ext>
                  </a:extLst>
                </a:gridCol>
                <a:gridCol w="740664">
                  <a:extLst>
                    <a:ext uri="{9D8B030D-6E8A-4147-A177-3AD203B41FA5}">
                      <a16:colId xmlns:a16="http://schemas.microsoft.com/office/drawing/2014/main" val="509556496"/>
                    </a:ext>
                  </a:extLst>
                </a:gridCol>
                <a:gridCol w="740664">
                  <a:extLst>
                    <a:ext uri="{9D8B030D-6E8A-4147-A177-3AD203B41FA5}">
                      <a16:colId xmlns:a16="http://schemas.microsoft.com/office/drawing/2014/main" val="3621067212"/>
                    </a:ext>
                  </a:extLst>
                </a:gridCol>
                <a:gridCol w="740664">
                  <a:extLst>
                    <a:ext uri="{9D8B030D-6E8A-4147-A177-3AD203B41FA5}">
                      <a16:colId xmlns:a16="http://schemas.microsoft.com/office/drawing/2014/main" val="3037588595"/>
                    </a:ext>
                  </a:extLst>
                </a:gridCol>
                <a:gridCol w="740664">
                  <a:extLst>
                    <a:ext uri="{9D8B030D-6E8A-4147-A177-3AD203B41FA5}">
                      <a16:colId xmlns:a16="http://schemas.microsoft.com/office/drawing/2014/main" val="168198506"/>
                    </a:ext>
                  </a:extLst>
                </a:gridCol>
                <a:gridCol w="740664">
                  <a:extLst>
                    <a:ext uri="{9D8B030D-6E8A-4147-A177-3AD203B41FA5}">
                      <a16:colId xmlns:a16="http://schemas.microsoft.com/office/drawing/2014/main" val="9650966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47240814"/>
                  </a:ext>
                </a:extLst>
              </a:tr>
              <a:tr h="370840">
                <a:tc>
                  <a:txBody>
                    <a:bodyPr/>
                    <a:lstStyle/>
                    <a:p>
                      <a:r>
                        <a:rPr lang="en-US" sz="1000"/>
                        <a:t>Autohaus Strauss</a:t>
                      </a:r>
                    </a:p>
                  </a:txBody>
                  <a:tcPr/>
                </a:tc>
                <a:tc>
                  <a:txBody>
                    <a:bodyPr/>
                    <a:lstStyle/>
                    <a:p>
                      <a:r>
                        <a:rPr lang="en-US" sz="1000"/>
                        <a:t>1658</a:t>
                      </a:r>
                    </a:p>
                  </a:txBody>
                  <a:tcPr/>
                </a:tc>
                <a:tc>
                  <a:txBody>
                    <a:bodyPr/>
                    <a:lstStyle/>
                    <a:p>
                      <a:r>
                        <a:rPr lang="en-US" sz="1000"/>
                        <a:t>223</a:t>
                      </a:r>
                    </a:p>
                  </a:txBody>
                  <a:tcPr/>
                </a:tc>
                <a:tc>
                  <a:txBody>
                    <a:bodyPr/>
                    <a:lstStyle/>
                    <a:p>
                      <a:r>
                        <a:rPr lang="en-US" sz="1000"/>
                        <a:t>15</a:t>
                      </a:r>
                    </a:p>
                  </a:txBody>
                  <a:tcPr/>
                </a:tc>
                <a:tc>
                  <a:txBody>
                    <a:bodyPr/>
                    <a:lstStyle/>
                    <a:p>
                      <a:r>
                        <a:rPr lang="en-US" sz="1000"/>
                        <a:t>580</a:t>
                      </a:r>
                    </a:p>
                  </a:txBody>
                  <a:tcPr/>
                </a:tc>
                <a:tc>
                  <a:txBody>
                    <a:bodyPr/>
                    <a:lstStyle/>
                    <a:p>
                      <a:r>
                        <a:rPr lang="en-US" sz="1000"/>
                        <a:t>203</a:t>
                      </a:r>
                    </a:p>
                  </a:txBody>
                  <a:tcPr/>
                </a:tc>
                <a:tc>
                  <a:txBody>
                    <a:bodyPr/>
                    <a:lstStyle/>
                    <a:p>
                      <a:r>
                        <a:rPr lang="en-US" sz="1000"/>
                        <a:t>134</a:t>
                      </a:r>
                    </a:p>
                  </a:txBody>
                  <a:tcPr/>
                </a:tc>
                <a:tc>
                  <a:txBody>
                    <a:bodyPr/>
                    <a:lstStyle/>
                    <a:p>
                      <a:r>
                        <a:rPr lang="en-US" sz="1000"/>
                        <a:t>0</a:t>
                      </a:r>
                    </a:p>
                  </a:txBody>
                  <a:tcPr/>
                </a:tc>
                <a:tc>
                  <a:txBody>
                    <a:bodyPr/>
                    <a:lstStyle/>
                    <a:p>
                      <a:r>
                        <a:rPr lang="en-US" sz="1000"/>
                        <a:t>3.9543%</a:t>
                      </a:r>
                    </a:p>
                  </a:txBody>
                  <a:tcPr/>
                </a:tc>
                <a:tc>
                  <a:txBody>
                    <a:bodyPr/>
                    <a:lstStyle/>
                    <a:p>
                      <a:r>
                        <a:rPr lang="en-US" sz="1000"/>
                        <a:t>0.0%</a:t>
                      </a:r>
                    </a:p>
                  </a:txBody>
                  <a:tcPr/>
                </a:tc>
                <a:extLst>
                  <a:ext uri="{0D108BD9-81ED-4DB2-BD59-A6C34878D82A}">
                    <a16:rowId xmlns:a16="http://schemas.microsoft.com/office/drawing/2014/main" val="30085168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01295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366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4069815"/>
                    </a:ext>
                  </a:extLst>
                </a:gridCol>
                <a:gridCol w="1234440">
                  <a:extLst>
                    <a:ext uri="{9D8B030D-6E8A-4147-A177-3AD203B41FA5}">
                      <a16:colId xmlns:a16="http://schemas.microsoft.com/office/drawing/2014/main" val="2739854297"/>
                    </a:ext>
                  </a:extLst>
                </a:gridCol>
                <a:gridCol w="822960">
                  <a:extLst>
                    <a:ext uri="{9D8B030D-6E8A-4147-A177-3AD203B41FA5}">
                      <a16:colId xmlns:a16="http://schemas.microsoft.com/office/drawing/2014/main" val="1889358803"/>
                    </a:ext>
                  </a:extLst>
                </a:gridCol>
                <a:gridCol w="822960">
                  <a:extLst>
                    <a:ext uri="{9D8B030D-6E8A-4147-A177-3AD203B41FA5}">
                      <a16:colId xmlns:a16="http://schemas.microsoft.com/office/drawing/2014/main" val="4104013317"/>
                    </a:ext>
                  </a:extLst>
                </a:gridCol>
                <a:gridCol w="822960">
                  <a:extLst>
                    <a:ext uri="{9D8B030D-6E8A-4147-A177-3AD203B41FA5}">
                      <a16:colId xmlns:a16="http://schemas.microsoft.com/office/drawing/2014/main" val="3017775728"/>
                    </a:ext>
                  </a:extLst>
                </a:gridCol>
                <a:gridCol w="822960">
                  <a:extLst>
                    <a:ext uri="{9D8B030D-6E8A-4147-A177-3AD203B41FA5}">
                      <a16:colId xmlns:a16="http://schemas.microsoft.com/office/drawing/2014/main" val="58328904"/>
                    </a:ext>
                  </a:extLst>
                </a:gridCol>
                <a:gridCol w="822960">
                  <a:extLst>
                    <a:ext uri="{9D8B030D-6E8A-4147-A177-3AD203B41FA5}">
                      <a16:colId xmlns:a16="http://schemas.microsoft.com/office/drawing/2014/main" val="4067886204"/>
                    </a:ext>
                  </a:extLst>
                </a:gridCol>
                <a:gridCol w="822960">
                  <a:extLst>
                    <a:ext uri="{9D8B030D-6E8A-4147-A177-3AD203B41FA5}">
                      <a16:colId xmlns:a16="http://schemas.microsoft.com/office/drawing/2014/main" val="20000668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796450224"/>
                  </a:ext>
                </a:extLst>
              </a:tr>
              <a:tr h="370840">
                <a:tc>
                  <a:txBody>
                    <a:bodyPr/>
                    <a:lstStyle/>
                    <a:p>
                      <a:r>
                        <a:rPr lang="en-US" sz="1000"/>
                        <a:t>Autohaus Strauss</a:t>
                      </a:r>
                    </a:p>
                  </a:txBody>
                  <a:tcPr/>
                </a:tc>
                <a:tc>
                  <a:txBody>
                    <a:bodyPr/>
                    <a:lstStyle/>
                    <a:p>
                      <a:r>
                        <a:rPr lang="en-US" sz="1000"/>
                        <a:t>1658</a:t>
                      </a:r>
                    </a:p>
                  </a:txBody>
                  <a:tcPr/>
                </a:tc>
                <a:tc>
                  <a:txBody>
                    <a:bodyPr/>
                    <a:lstStyle/>
                    <a:p>
                      <a:r>
                        <a:rPr lang="en-US" sz="1000"/>
                        <a:t>2</a:t>
                      </a:r>
                    </a:p>
                  </a:txBody>
                  <a:tcPr/>
                </a:tc>
                <a:tc>
                  <a:txBody>
                    <a:bodyPr/>
                    <a:lstStyle/>
                    <a:p>
                      <a:r>
                        <a:rPr lang="en-US" sz="1000"/>
                        <a:t>0.1%</a:t>
                      </a:r>
                    </a:p>
                  </a:txBody>
                  <a:tcPr/>
                </a:tc>
                <a:tc>
                  <a:txBody>
                    <a:bodyPr/>
                    <a:lstStyle/>
                    <a:p>
                      <a:r>
                        <a:rPr lang="en-US" sz="1000"/>
                        <a:t>42</a:t>
                      </a:r>
                    </a:p>
                  </a:txBody>
                  <a:tcPr/>
                </a:tc>
                <a:tc>
                  <a:txBody>
                    <a:bodyPr/>
                    <a:lstStyle/>
                    <a:p>
                      <a:r>
                        <a:rPr lang="en-US" sz="1000"/>
                        <a:t>2.6%</a:t>
                      </a:r>
                    </a:p>
                  </a:txBody>
                  <a:tcPr/>
                </a:tc>
                <a:tc>
                  <a:txBody>
                    <a:bodyPr/>
                    <a:lstStyle/>
                    <a:p>
                      <a:r>
                        <a:rPr lang="en-US" sz="1000"/>
                        <a:t>223</a:t>
                      </a:r>
                    </a:p>
                  </a:txBody>
                  <a:tcPr/>
                </a:tc>
                <a:tc>
                  <a:txBody>
                    <a:bodyPr/>
                    <a:lstStyle/>
                    <a:p>
                      <a:r>
                        <a:rPr lang="en-US" sz="1000"/>
                        <a:t>15.5%</a:t>
                      </a:r>
                    </a:p>
                  </a:txBody>
                  <a:tcPr/>
                </a:tc>
                <a:extLst>
                  <a:ext uri="{0D108BD9-81ED-4DB2-BD59-A6C34878D82A}">
                    <a16:rowId xmlns:a16="http://schemas.microsoft.com/office/drawing/2014/main" val="33540967"/>
                  </a:ext>
                </a:extLst>
              </a:tr>
            </a:tbl>
          </a:graphicData>
        </a:graphic>
      </p:graphicFrame>
      <p:sp>
        <p:nvSpPr>
          <p:cNvPr id="4" name="Text Placeholder 3"/>
          <p:cNvSpPr>
            <a:spLocks noGrp="1"/>
          </p:cNvSpPr>
          <p:nvPr>
            <p:ph type="body" sz="quarter" idx="14"/>
          </p:nvPr>
        </p:nvSpPr>
        <p:spPr/>
        <p:txBody>
          <a:bodyPr/>
          <a:lstStyle/>
          <a:p>
            <a:r>
              <a:rPr lang="en-US"/>
              <a:t>04/28/2017 - 05/28/2017</a:t>
            </a:r>
          </a:p>
        </p:txBody>
      </p:sp>
    </p:spTree>
    <p:extLst>
      <p:ext uri="{BB962C8B-B14F-4D97-AF65-F5344CB8AC3E}">
        <p14:creationId xmlns:p14="http://schemas.microsoft.com/office/powerpoint/2010/main" val="3422275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421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98886187"/>
                    </a:ext>
                  </a:extLst>
                </a:gridCol>
                <a:gridCol w="740664">
                  <a:extLst>
                    <a:ext uri="{9D8B030D-6E8A-4147-A177-3AD203B41FA5}">
                      <a16:colId xmlns:a16="http://schemas.microsoft.com/office/drawing/2014/main" val="959344145"/>
                    </a:ext>
                  </a:extLst>
                </a:gridCol>
                <a:gridCol w="740664">
                  <a:extLst>
                    <a:ext uri="{9D8B030D-6E8A-4147-A177-3AD203B41FA5}">
                      <a16:colId xmlns:a16="http://schemas.microsoft.com/office/drawing/2014/main" val="706185965"/>
                    </a:ext>
                  </a:extLst>
                </a:gridCol>
                <a:gridCol w="740664">
                  <a:extLst>
                    <a:ext uri="{9D8B030D-6E8A-4147-A177-3AD203B41FA5}">
                      <a16:colId xmlns:a16="http://schemas.microsoft.com/office/drawing/2014/main" val="1111873110"/>
                    </a:ext>
                  </a:extLst>
                </a:gridCol>
                <a:gridCol w="740664">
                  <a:extLst>
                    <a:ext uri="{9D8B030D-6E8A-4147-A177-3AD203B41FA5}">
                      <a16:colId xmlns:a16="http://schemas.microsoft.com/office/drawing/2014/main" val="2410473550"/>
                    </a:ext>
                  </a:extLst>
                </a:gridCol>
                <a:gridCol w="740664">
                  <a:extLst>
                    <a:ext uri="{9D8B030D-6E8A-4147-A177-3AD203B41FA5}">
                      <a16:colId xmlns:a16="http://schemas.microsoft.com/office/drawing/2014/main" val="3647000887"/>
                    </a:ext>
                  </a:extLst>
                </a:gridCol>
                <a:gridCol w="740664">
                  <a:extLst>
                    <a:ext uri="{9D8B030D-6E8A-4147-A177-3AD203B41FA5}">
                      <a16:colId xmlns:a16="http://schemas.microsoft.com/office/drawing/2014/main" val="2953076948"/>
                    </a:ext>
                  </a:extLst>
                </a:gridCol>
                <a:gridCol w="740664">
                  <a:extLst>
                    <a:ext uri="{9D8B030D-6E8A-4147-A177-3AD203B41FA5}">
                      <a16:colId xmlns:a16="http://schemas.microsoft.com/office/drawing/2014/main" val="2698406403"/>
                    </a:ext>
                  </a:extLst>
                </a:gridCol>
                <a:gridCol w="740664">
                  <a:extLst>
                    <a:ext uri="{9D8B030D-6E8A-4147-A177-3AD203B41FA5}">
                      <a16:colId xmlns:a16="http://schemas.microsoft.com/office/drawing/2014/main" val="3106488633"/>
                    </a:ext>
                  </a:extLst>
                </a:gridCol>
                <a:gridCol w="740664">
                  <a:extLst>
                    <a:ext uri="{9D8B030D-6E8A-4147-A177-3AD203B41FA5}">
                      <a16:colId xmlns:a16="http://schemas.microsoft.com/office/drawing/2014/main" val="19127512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7909493"/>
                  </a:ext>
                </a:extLst>
              </a:tr>
              <a:tr h="370840">
                <a:tc>
                  <a:txBody>
                    <a:bodyPr/>
                    <a:lstStyle/>
                    <a:p>
                      <a:r>
                        <a:rPr lang="en-US" sz="1000"/>
                        <a:t>Autohaus Strauss</a:t>
                      </a:r>
                    </a:p>
                  </a:txBody>
                  <a:tcPr/>
                </a:tc>
                <a:tc>
                  <a:txBody>
                    <a:bodyPr/>
                    <a:lstStyle/>
                    <a:p>
                      <a:r>
                        <a:rPr lang="en-US" sz="1000"/>
                        <a:t>1658</a:t>
                      </a:r>
                    </a:p>
                  </a:txBody>
                  <a:tcPr/>
                </a:tc>
                <a:tc>
                  <a:txBody>
                    <a:bodyPr/>
                    <a:lstStyle/>
                    <a:p>
                      <a:r>
                        <a:rPr lang="en-US" sz="1000"/>
                        <a:t>223</a:t>
                      </a:r>
                    </a:p>
                  </a:txBody>
                  <a:tcPr/>
                </a:tc>
                <a:tc>
                  <a:txBody>
                    <a:bodyPr/>
                    <a:lstStyle/>
                    <a:p>
                      <a:r>
                        <a:rPr lang="en-US" sz="1000"/>
                        <a:t>15</a:t>
                      </a:r>
                    </a:p>
                  </a:txBody>
                  <a:tcPr/>
                </a:tc>
                <a:tc>
                  <a:txBody>
                    <a:bodyPr/>
                    <a:lstStyle/>
                    <a:p>
                      <a:r>
                        <a:rPr lang="en-US" sz="1000"/>
                        <a:t>580</a:t>
                      </a:r>
                    </a:p>
                  </a:txBody>
                  <a:tcPr/>
                </a:tc>
                <a:tc>
                  <a:txBody>
                    <a:bodyPr/>
                    <a:lstStyle/>
                    <a:p>
                      <a:r>
                        <a:rPr lang="en-US" sz="1000"/>
                        <a:t>203</a:t>
                      </a:r>
                    </a:p>
                  </a:txBody>
                  <a:tcPr/>
                </a:tc>
                <a:tc>
                  <a:txBody>
                    <a:bodyPr/>
                    <a:lstStyle/>
                    <a:p>
                      <a:r>
                        <a:rPr lang="en-US" sz="1000"/>
                        <a:t>134</a:t>
                      </a:r>
                    </a:p>
                  </a:txBody>
                  <a:tcPr/>
                </a:tc>
                <a:tc>
                  <a:txBody>
                    <a:bodyPr/>
                    <a:lstStyle/>
                    <a:p>
                      <a:r>
                        <a:rPr lang="en-US" sz="1000"/>
                        <a:t>0</a:t>
                      </a:r>
                    </a:p>
                  </a:txBody>
                  <a:tcPr/>
                </a:tc>
                <a:tc>
                  <a:txBody>
                    <a:bodyPr/>
                    <a:lstStyle/>
                    <a:p>
                      <a:r>
                        <a:rPr lang="en-US" sz="1000"/>
                        <a:t>3.9543%</a:t>
                      </a:r>
                    </a:p>
                  </a:txBody>
                  <a:tcPr/>
                </a:tc>
                <a:tc>
                  <a:txBody>
                    <a:bodyPr/>
                    <a:lstStyle/>
                    <a:p>
                      <a:r>
                        <a:rPr lang="en-US" sz="1000"/>
                        <a:t>0.0%</a:t>
                      </a:r>
                    </a:p>
                  </a:txBody>
                  <a:tcPr/>
                </a:tc>
                <a:extLst>
                  <a:ext uri="{0D108BD9-81ED-4DB2-BD59-A6C34878D82A}">
                    <a16:rowId xmlns:a16="http://schemas.microsoft.com/office/drawing/2014/main" val="292616769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742188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91392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927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1522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882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90762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7414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4658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3417116"/>
                    </a:ext>
                  </a:extLst>
                </a:gridCol>
                <a:gridCol w="658368">
                  <a:extLst>
                    <a:ext uri="{9D8B030D-6E8A-4147-A177-3AD203B41FA5}">
                      <a16:colId xmlns:a16="http://schemas.microsoft.com/office/drawing/2014/main" val="1260441066"/>
                    </a:ext>
                  </a:extLst>
                </a:gridCol>
                <a:gridCol w="658368">
                  <a:extLst>
                    <a:ext uri="{9D8B030D-6E8A-4147-A177-3AD203B41FA5}">
                      <a16:colId xmlns:a16="http://schemas.microsoft.com/office/drawing/2014/main" val="2000200661"/>
                    </a:ext>
                  </a:extLst>
                </a:gridCol>
                <a:gridCol w="658368">
                  <a:extLst>
                    <a:ext uri="{9D8B030D-6E8A-4147-A177-3AD203B41FA5}">
                      <a16:colId xmlns:a16="http://schemas.microsoft.com/office/drawing/2014/main" val="268961299"/>
                    </a:ext>
                  </a:extLst>
                </a:gridCol>
                <a:gridCol w="658368">
                  <a:extLst>
                    <a:ext uri="{9D8B030D-6E8A-4147-A177-3AD203B41FA5}">
                      <a16:colId xmlns:a16="http://schemas.microsoft.com/office/drawing/2014/main" val="3837548483"/>
                    </a:ext>
                  </a:extLst>
                </a:gridCol>
                <a:gridCol w="658368">
                  <a:extLst>
                    <a:ext uri="{9D8B030D-6E8A-4147-A177-3AD203B41FA5}">
                      <a16:colId xmlns:a16="http://schemas.microsoft.com/office/drawing/2014/main" val="3843100163"/>
                    </a:ext>
                  </a:extLst>
                </a:gridCol>
                <a:gridCol w="658368">
                  <a:extLst>
                    <a:ext uri="{9D8B030D-6E8A-4147-A177-3AD203B41FA5}">
                      <a16:colId xmlns:a16="http://schemas.microsoft.com/office/drawing/2014/main" val="1901609472"/>
                    </a:ext>
                  </a:extLst>
                </a:gridCol>
                <a:gridCol w="658368">
                  <a:extLst>
                    <a:ext uri="{9D8B030D-6E8A-4147-A177-3AD203B41FA5}">
                      <a16:colId xmlns:a16="http://schemas.microsoft.com/office/drawing/2014/main" val="147019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436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- 2017-05-27 19:13:54</a:t>
                      </a:r>
                      <a:r>
                        <a:rPr kumimoji="0" lang="de-DE" sz="1000" b="0" i="0" u="none" strike="noStrike" kern="1200" cap="none" spc="0" normalizeH="0" baseline="0" noProof="0">
                          <a:ln>
                            <a:noFill/>
                          </a:ln>
                          <a:solidFill>
                            <a:prstClr val="black"/>
                          </a:solidFill>
                          <a:effectLst/>
                          <a:uLnTx/>
                          <a:uFillTx/>
                          <a:latin typeface="+mn-lt"/>
                          <a:ea typeface="+mn-ea"/>
                          <a:cs typeface="+mn-cs"/>
                        </a:rPr>
                        <a:t>
Liebe Kerstin, lieber Daniel
Wir wünschen euch einen unvergesslichen Tag und das Allerbeste für eure gemeinsame Zukunft!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967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- 2017-05-23 11:56:02</a:t>
                      </a:r>
                      <a:r>
                        <a:rPr kumimoji="0" lang="de-DE" sz="1000" b="0" i="0" u="none" strike="noStrike" kern="1200" cap="none" spc="0" normalizeH="0" baseline="0" noProof="0">
                          <a:ln>
                            <a:noFill/>
                          </a:ln>
                          <a:solidFill>
                            <a:prstClr val="black"/>
                          </a:solidFill>
                          <a:effectLst/>
                          <a:uLnTx/>
                          <a:uFillTx/>
                          <a:latin typeface="+mn-lt"/>
                          <a:ea typeface="+mn-ea"/>
                          <a:cs typeface="+mn-cs"/>
                        </a:rPr>
                        <a:t>
Endlich ist es soweit! 😀
Unsere Vorfreude kennt keine Grenzen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319124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621519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51376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030748"/>
                    </a:ext>
                  </a:extLst>
                </a:gridCol>
                <a:gridCol w="658368">
                  <a:extLst>
                    <a:ext uri="{9D8B030D-6E8A-4147-A177-3AD203B41FA5}">
                      <a16:colId xmlns:a16="http://schemas.microsoft.com/office/drawing/2014/main" val="3546366853"/>
                    </a:ext>
                  </a:extLst>
                </a:gridCol>
                <a:gridCol w="658368">
                  <a:extLst>
                    <a:ext uri="{9D8B030D-6E8A-4147-A177-3AD203B41FA5}">
                      <a16:colId xmlns:a16="http://schemas.microsoft.com/office/drawing/2014/main" val="4167352370"/>
                    </a:ext>
                  </a:extLst>
                </a:gridCol>
                <a:gridCol w="658368">
                  <a:extLst>
                    <a:ext uri="{9D8B030D-6E8A-4147-A177-3AD203B41FA5}">
                      <a16:colId xmlns:a16="http://schemas.microsoft.com/office/drawing/2014/main" val="2035365371"/>
                    </a:ext>
                  </a:extLst>
                </a:gridCol>
                <a:gridCol w="658368">
                  <a:extLst>
                    <a:ext uri="{9D8B030D-6E8A-4147-A177-3AD203B41FA5}">
                      <a16:colId xmlns:a16="http://schemas.microsoft.com/office/drawing/2014/main" val="43298315"/>
                    </a:ext>
                  </a:extLst>
                </a:gridCol>
                <a:gridCol w="658368">
                  <a:extLst>
                    <a:ext uri="{9D8B030D-6E8A-4147-A177-3AD203B41FA5}">
                      <a16:colId xmlns:a16="http://schemas.microsoft.com/office/drawing/2014/main" val="2585401258"/>
                    </a:ext>
                  </a:extLst>
                </a:gridCol>
                <a:gridCol w="658368">
                  <a:extLst>
                    <a:ext uri="{9D8B030D-6E8A-4147-A177-3AD203B41FA5}">
                      <a16:colId xmlns:a16="http://schemas.microsoft.com/office/drawing/2014/main" val="2628078154"/>
                    </a:ext>
                  </a:extLst>
                </a:gridCol>
                <a:gridCol w="658368">
                  <a:extLst>
                    <a:ext uri="{9D8B030D-6E8A-4147-A177-3AD203B41FA5}">
                      <a16:colId xmlns:a16="http://schemas.microsoft.com/office/drawing/2014/main" val="111727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220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- 2017-05-23 11:18:14</a:t>
                      </a:r>
                      <a:r>
                        <a:rPr kumimoji="0" lang="de-DE" sz="1000" b="0" i="0" u="none" strike="noStrike" kern="1200" cap="none" spc="0" normalizeH="0" baseline="0" noProof="0">
                          <a:ln>
                            <a:noFill/>
                          </a:ln>
                          <a:solidFill>
                            <a:prstClr val="black"/>
                          </a:solidFill>
                          <a:effectLst/>
                          <a:uLnTx/>
                          <a:uFillTx/>
                          <a:latin typeface="+mn-lt"/>
                          <a:ea typeface="+mn-ea"/>
                          <a:cs typeface="+mn-cs"/>
                        </a:rPr>
                        <a:t>
Wir sind auf der Suche nach einem/einer motivierten Marketingmitarbeiter/in und Fahrzeugdisponent/in!
Aufgaben:
- Verfassen von PR-Texten für Zeitungen, Magazine und Homepage
- Vermarktung über Social Media (Facebook)
- Gestaltung und Schaltung von Werbeanzeigen
- Inhaltliche und grafische Gestaltung der Unternehmenswebsite (TYPO3)
- allgemeine Bürotätigkeiten (Terminkoordination, Besprechungsorganisation, Datenpflege)
Anforderungen:
- Maturaabschluss
- sehr gute Microsoft Office Kenntnisse (Excel, Word)
- Affinität zur Fotografie
- sicherer Umgang mit Adobe Photoshop &amp; InDesign unbedingt erforderlich
- sehr gute Deutschkenntnisse
Schickt eure aussagekräftige Bewerbung mit Lebenslauf und Foto bitte per Mail an: elacle@strauss-autohaus.at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380701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457186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964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7220608"/>
                    </a:ext>
                  </a:extLst>
                </a:gridCol>
                <a:gridCol w="658368">
                  <a:extLst>
                    <a:ext uri="{9D8B030D-6E8A-4147-A177-3AD203B41FA5}">
                      <a16:colId xmlns:a16="http://schemas.microsoft.com/office/drawing/2014/main" val="1562968190"/>
                    </a:ext>
                  </a:extLst>
                </a:gridCol>
                <a:gridCol w="658368">
                  <a:extLst>
                    <a:ext uri="{9D8B030D-6E8A-4147-A177-3AD203B41FA5}">
                      <a16:colId xmlns:a16="http://schemas.microsoft.com/office/drawing/2014/main" val="290737703"/>
                    </a:ext>
                  </a:extLst>
                </a:gridCol>
                <a:gridCol w="658368">
                  <a:extLst>
                    <a:ext uri="{9D8B030D-6E8A-4147-A177-3AD203B41FA5}">
                      <a16:colId xmlns:a16="http://schemas.microsoft.com/office/drawing/2014/main" val="327235808"/>
                    </a:ext>
                  </a:extLst>
                </a:gridCol>
                <a:gridCol w="658368">
                  <a:extLst>
                    <a:ext uri="{9D8B030D-6E8A-4147-A177-3AD203B41FA5}">
                      <a16:colId xmlns:a16="http://schemas.microsoft.com/office/drawing/2014/main" val="1903214805"/>
                    </a:ext>
                  </a:extLst>
                </a:gridCol>
                <a:gridCol w="658368">
                  <a:extLst>
                    <a:ext uri="{9D8B030D-6E8A-4147-A177-3AD203B41FA5}">
                      <a16:colId xmlns:a16="http://schemas.microsoft.com/office/drawing/2014/main" val="1824283849"/>
                    </a:ext>
                  </a:extLst>
                </a:gridCol>
                <a:gridCol w="658368">
                  <a:extLst>
                    <a:ext uri="{9D8B030D-6E8A-4147-A177-3AD203B41FA5}">
                      <a16:colId xmlns:a16="http://schemas.microsoft.com/office/drawing/2014/main" val="2185200037"/>
                    </a:ext>
                  </a:extLst>
                </a:gridCol>
                <a:gridCol w="658368">
                  <a:extLst>
                    <a:ext uri="{9D8B030D-6E8A-4147-A177-3AD203B41FA5}">
                      <a16:colId xmlns:a16="http://schemas.microsoft.com/office/drawing/2014/main" val="3269302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927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- 2017-05-18 09:30:00</a:t>
                      </a:r>
                      <a:r>
                        <a:rPr kumimoji="0" lang="de-DE" sz="1000" b="0" i="0" u="none" strike="noStrike" kern="1200" cap="none" spc="0" normalizeH="0" baseline="0" noProof="0">
                          <a:ln>
                            <a:noFill/>
                          </a:ln>
                          <a:solidFill>
                            <a:prstClr val="black"/>
                          </a:solidFill>
                          <a:effectLst/>
                          <a:uLnTx/>
                          <a:uFillTx/>
                          <a:latin typeface="+mn-lt"/>
                          <a:ea typeface="+mn-ea"/>
                          <a:cs typeface="+mn-cs"/>
                        </a:rPr>
                        <a:t>
Gemeinsam mit Land Rover präsentieren wir euch unsere eigene Sonderedition - den Range Rover Evoque OXFORD 🇬🇧
Dieses sensationelle Angebot zum Aktionspreis von € 44.900,- gibt es nur in limitierter Auflage. Exklusiv bei uns, im Autohaus Strauss:
👉 https://goo.gl/RSwiAg
Unsere Land Rover Verkaufsberater Marcel Hummel und Ingo Lehr stehen euch gerne mit weiteren Informationen zur Verfügung. Wir freuen uns auf euren Besuch in St. Michael im Burgenland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783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- 2017-05-17 15:38:44</a:t>
                      </a:r>
                      <a:r>
                        <a:rPr kumimoji="0" lang="de-DE" sz="1000" b="0" i="0" u="none" strike="noStrike" kern="1200" cap="none" spc="0" normalizeH="0" baseline="0" noProof="0">
                          <a:ln>
                            <a:noFill/>
                          </a:ln>
                          <a:solidFill>
                            <a:prstClr val="black"/>
                          </a:solidFill>
                          <a:effectLst/>
                          <a:uLnTx/>
                          <a:uFillTx/>
                          <a:latin typeface="+mn-lt"/>
                          <a:ea typeface="+mn-ea"/>
                          <a:cs typeface="+mn-cs"/>
                        </a:rPr>
                        <a:t>
Das wundert uns natürlich nicht 😀
Wer kommt schon an den Mustang ran? 😏
Ihr könnt den Ford Mustang gerne auch bei uns in St. Michael bestaunen. 
Schaut vorbei oder informiert euch bei unseren Verkaufsberatern Daniel Pausch und Armin Bauer.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38514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61867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627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6088615"/>
                    </a:ext>
                  </a:extLst>
                </a:gridCol>
                <a:gridCol w="658368">
                  <a:extLst>
                    <a:ext uri="{9D8B030D-6E8A-4147-A177-3AD203B41FA5}">
                      <a16:colId xmlns:a16="http://schemas.microsoft.com/office/drawing/2014/main" val="600684701"/>
                    </a:ext>
                  </a:extLst>
                </a:gridCol>
                <a:gridCol w="658368">
                  <a:extLst>
                    <a:ext uri="{9D8B030D-6E8A-4147-A177-3AD203B41FA5}">
                      <a16:colId xmlns:a16="http://schemas.microsoft.com/office/drawing/2014/main" val="2283198721"/>
                    </a:ext>
                  </a:extLst>
                </a:gridCol>
                <a:gridCol w="658368">
                  <a:extLst>
                    <a:ext uri="{9D8B030D-6E8A-4147-A177-3AD203B41FA5}">
                      <a16:colId xmlns:a16="http://schemas.microsoft.com/office/drawing/2014/main" val="3112166199"/>
                    </a:ext>
                  </a:extLst>
                </a:gridCol>
                <a:gridCol w="658368">
                  <a:extLst>
                    <a:ext uri="{9D8B030D-6E8A-4147-A177-3AD203B41FA5}">
                      <a16:colId xmlns:a16="http://schemas.microsoft.com/office/drawing/2014/main" val="2504597566"/>
                    </a:ext>
                  </a:extLst>
                </a:gridCol>
                <a:gridCol w="658368">
                  <a:extLst>
                    <a:ext uri="{9D8B030D-6E8A-4147-A177-3AD203B41FA5}">
                      <a16:colId xmlns:a16="http://schemas.microsoft.com/office/drawing/2014/main" val="769821610"/>
                    </a:ext>
                  </a:extLst>
                </a:gridCol>
                <a:gridCol w="658368">
                  <a:extLst>
                    <a:ext uri="{9D8B030D-6E8A-4147-A177-3AD203B41FA5}">
                      <a16:colId xmlns:a16="http://schemas.microsoft.com/office/drawing/2014/main" val="2950223382"/>
                    </a:ext>
                  </a:extLst>
                </a:gridCol>
                <a:gridCol w="658368">
                  <a:extLst>
                    <a:ext uri="{9D8B030D-6E8A-4147-A177-3AD203B41FA5}">
                      <a16:colId xmlns:a16="http://schemas.microsoft.com/office/drawing/2014/main" val="222306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162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- 2017-05-16 19:00:00</a:t>
                      </a:r>
                      <a:r>
                        <a:rPr kumimoji="0" lang="de-DE" sz="1000" b="0" i="0" u="none" strike="noStrike" kern="1200" cap="none" spc="0" normalizeH="0" baseline="0" noProof="0">
                          <a:ln>
                            <a:noFill/>
                          </a:ln>
                          <a:solidFill>
                            <a:prstClr val="black"/>
                          </a:solidFill>
                          <a:effectLst/>
                          <a:uLnTx/>
                          <a:uFillTx/>
                          <a:latin typeface="+mn-lt"/>
                          <a:ea typeface="+mn-ea"/>
                          <a:cs typeface="+mn-cs"/>
                        </a:rPr>
                        <a:t>
Habt ihr Lust unser neues Range Rover Evoque Cabrio für ein ganzes Wochenende zu gewinnen? ☀️😁
👉 Ganz einfach den Beitrag Liken und kommentieren 👈
Das schwarze Evoque Cabrio hat 150 PS, Allrad, wunderschöne 19 Zoll Felgen, Winterpaket, Rückfahrkamera und vieles mehr! Neupreis 👉🏻 € 65.302,-
Wer nicht widerstehen kann und das Auto gleich kaufen will, der ist bei Marcel Hummel gut aufgehoben :-)
Viel Glück!
---
Facebook steht in keinem Zusammenhang mit diesem Gewinnspiel. Die Gewinner werden per Zufallsprinzip gezogen. Das Cabrio steht euch an einem Wochenende im Juni 2017 (Samstag bis Sonntag) zur Verfügung. Das Gewinnspiel Endet am 29.05.2017 - der/die Gewinner/In wird per Direktnachricht benachrichtigt.  Impressum Autohaus Strauss GmbH: https://goo.gl/6Rl8vd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6877805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89108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7675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2506635"/>
                    </a:ext>
                  </a:extLst>
                </a:gridCol>
                <a:gridCol w="658368">
                  <a:extLst>
                    <a:ext uri="{9D8B030D-6E8A-4147-A177-3AD203B41FA5}">
                      <a16:colId xmlns:a16="http://schemas.microsoft.com/office/drawing/2014/main" val="596711742"/>
                    </a:ext>
                  </a:extLst>
                </a:gridCol>
                <a:gridCol w="658368">
                  <a:extLst>
                    <a:ext uri="{9D8B030D-6E8A-4147-A177-3AD203B41FA5}">
                      <a16:colId xmlns:a16="http://schemas.microsoft.com/office/drawing/2014/main" val="133822313"/>
                    </a:ext>
                  </a:extLst>
                </a:gridCol>
                <a:gridCol w="658368">
                  <a:extLst>
                    <a:ext uri="{9D8B030D-6E8A-4147-A177-3AD203B41FA5}">
                      <a16:colId xmlns:a16="http://schemas.microsoft.com/office/drawing/2014/main" val="281992962"/>
                    </a:ext>
                  </a:extLst>
                </a:gridCol>
                <a:gridCol w="658368">
                  <a:extLst>
                    <a:ext uri="{9D8B030D-6E8A-4147-A177-3AD203B41FA5}">
                      <a16:colId xmlns:a16="http://schemas.microsoft.com/office/drawing/2014/main" val="252354290"/>
                    </a:ext>
                  </a:extLst>
                </a:gridCol>
                <a:gridCol w="658368">
                  <a:extLst>
                    <a:ext uri="{9D8B030D-6E8A-4147-A177-3AD203B41FA5}">
                      <a16:colId xmlns:a16="http://schemas.microsoft.com/office/drawing/2014/main" val="1713820897"/>
                    </a:ext>
                  </a:extLst>
                </a:gridCol>
                <a:gridCol w="658368">
                  <a:extLst>
                    <a:ext uri="{9D8B030D-6E8A-4147-A177-3AD203B41FA5}">
                      <a16:colId xmlns:a16="http://schemas.microsoft.com/office/drawing/2014/main" val="2368598465"/>
                    </a:ext>
                  </a:extLst>
                </a:gridCol>
                <a:gridCol w="658368">
                  <a:extLst>
                    <a:ext uri="{9D8B030D-6E8A-4147-A177-3AD203B41FA5}">
                      <a16:colId xmlns:a16="http://schemas.microsoft.com/office/drawing/2014/main" val="257255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927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- 2017-05-12 14:16:40</a:t>
                      </a:r>
                      <a:r>
                        <a:rPr kumimoji="0" lang="de-DE" sz="1000" b="0" i="0" u="none" strike="noStrike" kern="1200" cap="none" spc="0" normalizeH="0" baseline="0" noProof="0">
                          <a:ln>
                            <a:noFill/>
                          </a:ln>
                          <a:solidFill>
                            <a:prstClr val="black"/>
                          </a:solidFill>
                          <a:effectLst/>
                          <a:uLnTx/>
                          <a:uFillTx/>
                          <a:latin typeface="+mn-lt"/>
                          <a:ea typeface="+mn-ea"/>
                          <a:cs typeface="+mn-cs"/>
                        </a:rPr>
                        <a:t>
656PS, in 2,8 Sekunden von 0 auf 100! Unglaublich oder? 😲
Wer würde nicht auch gerne eine Runde mit dem Ford GT drehen?😍😍😍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787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- 2017-05-10 10:30:35</a:t>
                      </a:r>
                      <a:r>
                        <a:rPr kumimoji="0" lang="de-DE" sz="1000" b="0" i="0" u="none" strike="noStrike" kern="1200" cap="none" spc="0" normalizeH="0" baseline="0" noProof="0">
                          <a:ln>
                            <a:noFill/>
                          </a:ln>
                          <a:solidFill>
                            <a:prstClr val="black"/>
                          </a:solidFill>
                          <a:effectLst/>
                          <a:uLnTx/>
                          <a:uFillTx/>
                          <a:latin typeface="+mn-lt"/>
                          <a:ea typeface="+mn-ea"/>
                          <a:cs typeface="+mn-cs"/>
                        </a:rPr>
                        <a:t>
600 000? Ohne eure Mithilfe wäre das natürlich unmöglich gewesen ;-)
Verkaufsberater Marcel Hummel und Ingo Lehr und das Team vom Autohaus Strauss danken euch für euer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122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- 2017-05-09 15:30:44</a:t>
                      </a:r>
                      <a:r>
                        <a:rPr kumimoji="0" lang="de-DE" sz="1000" b="0" i="0" u="none" strike="noStrike" kern="1200" cap="none" spc="0" normalizeH="0" baseline="0" noProof="0">
                          <a:ln>
                            <a:noFill/>
                          </a:ln>
                          <a:solidFill>
                            <a:prstClr val="black"/>
                          </a:solidFill>
                          <a:effectLst/>
                          <a:uLnTx/>
                          <a:uFillTx/>
                          <a:latin typeface="+mn-lt"/>
                          <a:ea typeface="+mn-ea"/>
                          <a:cs typeface="+mn-cs"/>
                        </a:rPr>
                        <a:t>
Eine erste Ausfahrt mit dem Ka+ ;-)
Bald auch bei uns im Autohaus Strauss :-D
Nähere Infos bekommt ihr bei unseren Verkaufsberatern Armin Bauer und Daniel Pausch.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85763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786688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77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0405000"/>
                    </a:ext>
                  </a:extLst>
                </a:gridCol>
                <a:gridCol w="658368">
                  <a:extLst>
                    <a:ext uri="{9D8B030D-6E8A-4147-A177-3AD203B41FA5}">
                      <a16:colId xmlns:a16="http://schemas.microsoft.com/office/drawing/2014/main" val="2603430169"/>
                    </a:ext>
                  </a:extLst>
                </a:gridCol>
                <a:gridCol w="658368">
                  <a:extLst>
                    <a:ext uri="{9D8B030D-6E8A-4147-A177-3AD203B41FA5}">
                      <a16:colId xmlns:a16="http://schemas.microsoft.com/office/drawing/2014/main" val="572957044"/>
                    </a:ext>
                  </a:extLst>
                </a:gridCol>
                <a:gridCol w="658368">
                  <a:extLst>
                    <a:ext uri="{9D8B030D-6E8A-4147-A177-3AD203B41FA5}">
                      <a16:colId xmlns:a16="http://schemas.microsoft.com/office/drawing/2014/main" val="4178287339"/>
                    </a:ext>
                  </a:extLst>
                </a:gridCol>
                <a:gridCol w="658368">
                  <a:extLst>
                    <a:ext uri="{9D8B030D-6E8A-4147-A177-3AD203B41FA5}">
                      <a16:colId xmlns:a16="http://schemas.microsoft.com/office/drawing/2014/main" val="3495672168"/>
                    </a:ext>
                  </a:extLst>
                </a:gridCol>
                <a:gridCol w="658368">
                  <a:extLst>
                    <a:ext uri="{9D8B030D-6E8A-4147-A177-3AD203B41FA5}">
                      <a16:colId xmlns:a16="http://schemas.microsoft.com/office/drawing/2014/main" val="981545625"/>
                    </a:ext>
                  </a:extLst>
                </a:gridCol>
                <a:gridCol w="658368">
                  <a:extLst>
                    <a:ext uri="{9D8B030D-6E8A-4147-A177-3AD203B41FA5}">
                      <a16:colId xmlns:a16="http://schemas.microsoft.com/office/drawing/2014/main" val="3158165361"/>
                    </a:ext>
                  </a:extLst>
                </a:gridCol>
                <a:gridCol w="658368">
                  <a:extLst>
                    <a:ext uri="{9D8B030D-6E8A-4147-A177-3AD203B41FA5}">
                      <a16:colId xmlns:a16="http://schemas.microsoft.com/office/drawing/2014/main" val="31030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838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- 2017-05-06 10:47:26</a:t>
                      </a:r>
                      <a:r>
                        <a:rPr kumimoji="0" lang="de-DE" sz="1000" b="0" i="0" u="none" strike="noStrike" kern="1200" cap="none" spc="0" normalizeH="0" baseline="0" noProof="0">
                          <a:ln>
                            <a:noFill/>
                          </a:ln>
                          <a:solidFill>
                            <a:prstClr val="black"/>
                          </a:solidFill>
                          <a:effectLst/>
                          <a:uLnTx/>
                          <a:uFillTx/>
                          <a:latin typeface="+mn-lt"/>
                          <a:ea typeface="+mn-ea"/>
                          <a:cs typeface="+mn-cs"/>
                        </a:rPr>
                        <a:t>
Ist die Begeisterung für den Evoque auch bei euch grenzenlos? :-D
Dann schaut bei uns vorbei!
Fantastische Preise warten auf euch... ;-)
Unsere Verkaufsberater Marcel Hummel (0664/5650188) und Ingo Lehr (0660/6001020) geben euch gerne Informationen über unsere Modelle.
Quelle: Youtube, Land Rover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627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- 2017-05-05 10:46:01</a:t>
                      </a:r>
                      <a:r>
                        <a:rPr kumimoji="0" lang="de-DE" sz="1000" b="0" i="0" u="none" strike="noStrike" kern="1200" cap="none" spc="0" normalizeH="0" baseline="0" noProof="0">
                          <a:ln>
                            <a:noFill/>
                          </a:ln>
                          <a:solidFill>
                            <a:prstClr val="black"/>
                          </a:solidFill>
                          <a:effectLst/>
                          <a:uLnTx/>
                          <a:uFillTx/>
                          <a:latin typeface="+mn-lt"/>
                          <a:ea typeface="+mn-ea"/>
                          <a:cs typeface="+mn-cs"/>
                        </a:rPr>
                        <a:t>
Unser Verkaufsberater Armin Bauer übergibt den neuen Ford Edge Vignale 2.0TDCi mit 210PS an Emil Paukovits (Kunde wollte nicht am Foto sein).
Das Team vom Autohaus Strauss wünscht viel Freude mit diesem wunderbaren Fahrzeug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611636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30726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7842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9708991"/>
                    </a:ext>
                  </a:extLst>
                </a:gridCol>
                <a:gridCol w="658368">
                  <a:extLst>
                    <a:ext uri="{9D8B030D-6E8A-4147-A177-3AD203B41FA5}">
                      <a16:colId xmlns:a16="http://schemas.microsoft.com/office/drawing/2014/main" val="2637835078"/>
                    </a:ext>
                  </a:extLst>
                </a:gridCol>
                <a:gridCol w="658368">
                  <a:extLst>
                    <a:ext uri="{9D8B030D-6E8A-4147-A177-3AD203B41FA5}">
                      <a16:colId xmlns:a16="http://schemas.microsoft.com/office/drawing/2014/main" val="2270022155"/>
                    </a:ext>
                  </a:extLst>
                </a:gridCol>
                <a:gridCol w="658368">
                  <a:extLst>
                    <a:ext uri="{9D8B030D-6E8A-4147-A177-3AD203B41FA5}">
                      <a16:colId xmlns:a16="http://schemas.microsoft.com/office/drawing/2014/main" val="1815598410"/>
                    </a:ext>
                  </a:extLst>
                </a:gridCol>
                <a:gridCol w="658368">
                  <a:extLst>
                    <a:ext uri="{9D8B030D-6E8A-4147-A177-3AD203B41FA5}">
                      <a16:colId xmlns:a16="http://schemas.microsoft.com/office/drawing/2014/main" val="1731802593"/>
                    </a:ext>
                  </a:extLst>
                </a:gridCol>
                <a:gridCol w="658368">
                  <a:extLst>
                    <a:ext uri="{9D8B030D-6E8A-4147-A177-3AD203B41FA5}">
                      <a16:colId xmlns:a16="http://schemas.microsoft.com/office/drawing/2014/main" val="822721287"/>
                    </a:ext>
                  </a:extLst>
                </a:gridCol>
                <a:gridCol w="658368">
                  <a:extLst>
                    <a:ext uri="{9D8B030D-6E8A-4147-A177-3AD203B41FA5}">
                      <a16:colId xmlns:a16="http://schemas.microsoft.com/office/drawing/2014/main" val="871886012"/>
                    </a:ext>
                  </a:extLst>
                </a:gridCol>
                <a:gridCol w="658368">
                  <a:extLst>
                    <a:ext uri="{9D8B030D-6E8A-4147-A177-3AD203B41FA5}">
                      <a16:colId xmlns:a16="http://schemas.microsoft.com/office/drawing/2014/main" val="267149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18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- 2017-05-05 09:21:10</a:t>
                      </a:r>
                      <a:r>
                        <a:rPr kumimoji="0" lang="de-DE" sz="1000" b="0" i="0" u="none" strike="noStrike" kern="1200" cap="none" spc="0" normalizeH="0" baseline="0" noProof="0">
                          <a:ln>
                            <a:noFill/>
                          </a:ln>
                          <a:solidFill>
                            <a:prstClr val="black"/>
                          </a:solidFill>
                          <a:effectLst/>
                          <a:uLnTx/>
                          <a:uFillTx/>
                          <a:latin typeface="+mn-lt"/>
                          <a:ea typeface="+mn-ea"/>
                          <a:cs typeface="+mn-cs"/>
                        </a:rPr>
                        <a:t>
Euer Ford ist über 5 Jahre alt und ihr wollt ihm etwas Gutes tun?
Dann ist das Ford Motorcraft Service genau das richtige für euch ;-)
Fahrzeugcheck, Öl- und Ölfilterwechsel, Luftfilterwechsel - und das alles inklusive Material und Arbeitszeit um nur € 139,-!
Vereinbart am besten sofort einen Termin unter 03327/2200 :-)
*ausgenommen Tourneo, Vario Busse, RS und ST Modelle sowie Galaxy ab BJ 2006.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868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- 2017-05-04 11:02:31</a:t>
                      </a:r>
                      <a:r>
                        <a:rPr kumimoji="0" lang="en-US" sz="1000" b="0" i="0" u="none" strike="noStrike" kern="1200" cap="none" spc="0" normalizeH="0" baseline="0" noProof="0">
                          <a:ln>
                            <a:noFill/>
                          </a:ln>
                          <a:solidFill>
                            <a:prstClr val="black"/>
                          </a:solidFill>
                          <a:effectLst/>
                          <a:uLnTx/>
                          <a:uFillTx/>
                          <a:latin typeface="+mn-lt"/>
                          <a:ea typeface="+mn-ea"/>
                          <a:cs typeface="+mn-cs"/>
                        </a:rPr>
                        <a:t>
Die Cabrio-Zeit steht vor der Tür!
Mit dem Evoque Cabriolet seid ihr perfekt dafür gerüstet  ;-)
Erkundigt euch bei unseren Verkaufsberatern Marcel Hummel und Ingo Lehr über unsere traumhaften Modelle :-)
Foto: 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911632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709635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601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6538287"/>
                    </a:ext>
                  </a:extLst>
                </a:gridCol>
                <a:gridCol w="658368">
                  <a:extLst>
                    <a:ext uri="{9D8B030D-6E8A-4147-A177-3AD203B41FA5}">
                      <a16:colId xmlns:a16="http://schemas.microsoft.com/office/drawing/2014/main" val="3326616463"/>
                    </a:ext>
                  </a:extLst>
                </a:gridCol>
                <a:gridCol w="658368">
                  <a:extLst>
                    <a:ext uri="{9D8B030D-6E8A-4147-A177-3AD203B41FA5}">
                      <a16:colId xmlns:a16="http://schemas.microsoft.com/office/drawing/2014/main" val="1235284299"/>
                    </a:ext>
                  </a:extLst>
                </a:gridCol>
                <a:gridCol w="658368">
                  <a:extLst>
                    <a:ext uri="{9D8B030D-6E8A-4147-A177-3AD203B41FA5}">
                      <a16:colId xmlns:a16="http://schemas.microsoft.com/office/drawing/2014/main" val="602794073"/>
                    </a:ext>
                  </a:extLst>
                </a:gridCol>
                <a:gridCol w="658368">
                  <a:extLst>
                    <a:ext uri="{9D8B030D-6E8A-4147-A177-3AD203B41FA5}">
                      <a16:colId xmlns:a16="http://schemas.microsoft.com/office/drawing/2014/main" val="630721134"/>
                    </a:ext>
                  </a:extLst>
                </a:gridCol>
                <a:gridCol w="658368">
                  <a:extLst>
                    <a:ext uri="{9D8B030D-6E8A-4147-A177-3AD203B41FA5}">
                      <a16:colId xmlns:a16="http://schemas.microsoft.com/office/drawing/2014/main" val="3687824377"/>
                    </a:ext>
                  </a:extLst>
                </a:gridCol>
                <a:gridCol w="658368">
                  <a:extLst>
                    <a:ext uri="{9D8B030D-6E8A-4147-A177-3AD203B41FA5}">
                      <a16:colId xmlns:a16="http://schemas.microsoft.com/office/drawing/2014/main" val="1866835629"/>
                    </a:ext>
                  </a:extLst>
                </a:gridCol>
                <a:gridCol w="658368">
                  <a:extLst>
                    <a:ext uri="{9D8B030D-6E8A-4147-A177-3AD203B41FA5}">
                      <a16:colId xmlns:a16="http://schemas.microsoft.com/office/drawing/2014/main" val="80347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837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- 2017-05-04 10:50:59</a:t>
                      </a:r>
                      <a:r>
                        <a:rPr kumimoji="0" lang="de-DE" sz="1000" b="0" i="0" u="none" strike="noStrike" kern="1200" cap="none" spc="0" normalizeH="0" baseline="0" noProof="0">
                          <a:ln>
                            <a:noFill/>
                          </a:ln>
                          <a:solidFill>
                            <a:prstClr val="black"/>
                          </a:solidFill>
                          <a:effectLst/>
                          <a:uLnTx/>
                          <a:uFillTx/>
                          <a:latin typeface="+mn-lt"/>
                          <a:ea typeface="+mn-ea"/>
                          <a:cs typeface="+mn-cs"/>
                        </a:rPr>
                        <a:t>
Sabine Kohler ist ab sofort mit ihrem neuen Range Rover Sport HSE Dynamic 3.0TDV6 mit 258PS unterwegs! :-D
Der Range Rover Sport bietet nicht nur auf der Straße, sondern auch im Gelände eine hervorragende Leistung.
Liebe Sabine, mit deinem neuen Fahrzeug wirst du pure Fahrbegeisterung erleben!
Das Team vom Autohaus Strauss und Verkaufsberater Marcel Hummel gratulieren dir zu dieser Wahl und wünschen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591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- 2017-05-03 09:21:34</a:t>
                      </a:r>
                      <a:r>
                        <a:rPr kumimoji="0" lang="de-DE" sz="1000" b="0" i="0" u="none" strike="noStrike" kern="1200" cap="none" spc="0" normalizeH="0" baseline="0" noProof="0">
                          <a:ln>
                            <a:noFill/>
                          </a:ln>
                          <a:solidFill>
                            <a:prstClr val="black"/>
                          </a:solidFill>
                          <a:effectLst/>
                          <a:uLnTx/>
                          <a:uFillTx/>
                          <a:latin typeface="+mn-lt"/>
                          <a:ea typeface="+mn-ea"/>
                          <a:cs typeface="+mn-cs"/>
                        </a:rPr>
                        <a:t>
Wieso auch einen VW Golf, wenn man einen Ford Fiesta haben kann? 😉
Der Fiesta hat den Golf als meistverkauftes Auto in Europa abgelöst! 😍
Informiert euch bei Armin Bauer unter 0664/3860887 oder Daniel Pausch unter 0664/1488845 über die unschlagbaren Angebote bei uns im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564147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38123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8774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7079934"/>
                    </a:ext>
                  </a:extLst>
                </a:gridCol>
                <a:gridCol w="822960">
                  <a:extLst>
                    <a:ext uri="{9D8B030D-6E8A-4147-A177-3AD203B41FA5}">
                      <a16:colId xmlns:a16="http://schemas.microsoft.com/office/drawing/2014/main" val="781829940"/>
                    </a:ext>
                  </a:extLst>
                </a:gridCol>
                <a:gridCol w="822960">
                  <a:extLst>
                    <a:ext uri="{9D8B030D-6E8A-4147-A177-3AD203B41FA5}">
                      <a16:colId xmlns:a16="http://schemas.microsoft.com/office/drawing/2014/main" val="2811302864"/>
                    </a:ext>
                  </a:extLst>
                </a:gridCol>
                <a:gridCol w="822960">
                  <a:extLst>
                    <a:ext uri="{9D8B030D-6E8A-4147-A177-3AD203B41FA5}">
                      <a16:colId xmlns:a16="http://schemas.microsoft.com/office/drawing/2014/main" val="1767625592"/>
                    </a:ext>
                  </a:extLst>
                </a:gridCol>
                <a:gridCol w="822960">
                  <a:extLst>
                    <a:ext uri="{9D8B030D-6E8A-4147-A177-3AD203B41FA5}">
                      <a16:colId xmlns:a16="http://schemas.microsoft.com/office/drawing/2014/main" val="2803572381"/>
                    </a:ext>
                  </a:extLst>
                </a:gridCol>
                <a:gridCol w="822960">
                  <a:extLst>
                    <a:ext uri="{9D8B030D-6E8A-4147-A177-3AD203B41FA5}">
                      <a16:colId xmlns:a16="http://schemas.microsoft.com/office/drawing/2014/main" val="1991846240"/>
                    </a:ext>
                  </a:extLst>
                </a:gridCol>
                <a:gridCol w="822960">
                  <a:extLst>
                    <a:ext uri="{9D8B030D-6E8A-4147-A177-3AD203B41FA5}">
                      <a16:colId xmlns:a16="http://schemas.microsoft.com/office/drawing/2014/main" val="2324694828"/>
                    </a:ext>
                  </a:extLst>
                </a:gridCol>
                <a:gridCol w="822960">
                  <a:extLst>
                    <a:ext uri="{9D8B030D-6E8A-4147-A177-3AD203B41FA5}">
                      <a16:colId xmlns:a16="http://schemas.microsoft.com/office/drawing/2014/main" val="1895346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4502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- 2017-05-27 19:13:54</a:t>
                      </a:r>
                      <a:r>
                        <a:rPr kumimoji="0" lang="de-DE" sz="1000" b="0" i="0" u="none" strike="noStrike" kern="1200" cap="none" spc="0" normalizeH="0" baseline="0" noProof="0">
                          <a:ln>
                            <a:noFill/>
                          </a:ln>
                          <a:solidFill>
                            <a:prstClr val="black"/>
                          </a:solidFill>
                          <a:effectLst/>
                          <a:uLnTx/>
                          <a:uFillTx/>
                          <a:latin typeface="+mn-lt"/>
                          <a:ea typeface="+mn-ea"/>
                          <a:cs typeface="+mn-cs"/>
                        </a:rPr>
                        <a:t>
Liebe Kerstin, lieber Daniel
Wir wünschen euch einen unvergesslichen Tag und das Allerbeste für eure gemeinsame Zukunft!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236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- 2017-05-23 11:56:02</a:t>
                      </a:r>
                      <a:r>
                        <a:rPr kumimoji="0" lang="de-DE" sz="1000" b="0" i="0" u="none" strike="noStrike" kern="1200" cap="none" spc="0" normalizeH="0" baseline="0" noProof="0">
                          <a:ln>
                            <a:noFill/>
                          </a:ln>
                          <a:solidFill>
                            <a:prstClr val="black"/>
                          </a:solidFill>
                          <a:effectLst/>
                          <a:uLnTx/>
                          <a:uFillTx/>
                          <a:latin typeface="+mn-lt"/>
                          <a:ea typeface="+mn-ea"/>
                          <a:cs typeface="+mn-cs"/>
                        </a:rPr>
                        <a:t>
Endlich ist es soweit! 😀
Unsere Vorfreude kennt keine Grenzen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31028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740982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6859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1229872"/>
                    </a:ext>
                  </a:extLst>
                </a:gridCol>
                <a:gridCol w="822960">
                  <a:extLst>
                    <a:ext uri="{9D8B030D-6E8A-4147-A177-3AD203B41FA5}">
                      <a16:colId xmlns:a16="http://schemas.microsoft.com/office/drawing/2014/main" val="2300881429"/>
                    </a:ext>
                  </a:extLst>
                </a:gridCol>
                <a:gridCol w="822960">
                  <a:extLst>
                    <a:ext uri="{9D8B030D-6E8A-4147-A177-3AD203B41FA5}">
                      <a16:colId xmlns:a16="http://schemas.microsoft.com/office/drawing/2014/main" val="1289062720"/>
                    </a:ext>
                  </a:extLst>
                </a:gridCol>
                <a:gridCol w="822960">
                  <a:extLst>
                    <a:ext uri="{9D8B030D-6E8A-4147-A177-3AD203B41FA5}">
                      <a16:colId xmlns:a16="http://schemas.microsoft.com/office/drawing/2014/main" val="699971742"/>
                    </a:ext>
                  </a:extLst>
                </a:gridCol>
                <a:gridCol w="822960">
                  <a:extLst>
                    <a:ext uri="{9D8B030D-6E8A-4147-A177-3AD203B41FA5}">
                      <a16:colId xmlns:a16="http://schemas.microsoft.com/office/drawing/2014/main" val="216353272"/>
                    </a:ext>
                  </a:extLst>
                </a:gridCol>
                <a:gridCol w="822960">
                  <a:extLst>
                    <a:ext uri="{9D8B030D-6E8A-4147-A177-3AD203B41FA5}">
                      <a16:colId xmlns:a16="http://schemas.microsoft.com/office/drawing/2014/main" val="2717599772"/>
                    </a:ext>
                  </a:extLst>
                </a:gridCol>
                <a:gridCol w="822960">
                  <a:extLst>
                    <a:ext uri="{9D8B030D-6E8A-4147-A177-3AD203B41FA5}">
                      <a16:colId xmlns:a16="http://schemas.microsoft.com/office/drawing/2014/main" val="1602878029"/>
                    </a:ext>
                  </a:extLst>
                </a:gridCol>
                <a:gridCol w="822960">
                  <a:extLst>
                    <a:ext uri="{9D8B030D-6E8A-4147-A177-3AD203B41FA5}">
                      <a16:colId xmlns:a16="http://schemas.microsoft.com/office/drawing/2014/main" val="364613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4786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- 2017-05-23 11:18:14</a:t>
                      </a:r>
                      <a:r>
                        <a:rPr kumimoji="0" lang="de-DE" sz="1000" b="0" i="0" u="none" strike="noStrike" kern="1200" cap="none" spc="0" normalizeH="0" baseline="0" noProof="0">
                          <a:ln>
                            <a:noFill/>
                          </a:ln>
                          <a:solidFill>
                            <a:prstClr val="black"/>
                          </a:solidFill>
                          <a:effectLst/>
                          <a:uLnTx/>
                          <a:uFillTx/>
                          <a:latin typeface="+mn-lt"/>
                          <a:ea typeface="+mn-ea"/>
                          <a:cs typeface="+mn-cs"/>
                        </a:rPr>
                        <a:t>
Wir sind auf der Suche nach einem/einer motivierten Marketingmitarbeiter/in und Fahrzeugdisponent/in!
Aufgaben:
- Verfassen von PR-Texten für Zeitungen, Magazine und Homepage
- Vermarktung über Social Media (Facebook)
- Gestaltung und Schaltung von Werbeanzeigen
- Inhaltliche und grafische Gestaltung der Unternehmenswebsite (TYPO3)
- allgemeine Bürotätigkeiten (Terminkoordination, Besprechungsorganisation, Datenpflege)
Anforderungen:
- Maturaabschluss
- sehr gute Microsoft Office Kenntnisse (Excel, Word)
- Affinität zur Fotografie
- sicherer Umgang mit Adobe Photoshop &amp; InDesign unbedingt erforderlich
- sehr gute Deutschkenntnisse
Schickt eure aussagekräftige Bewerbung mit Lebenslauf und Foto bitte per Mail an: elacle@strauss-autohaus.at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595809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624712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294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1560246"/>
                    </a:ext>
                  </a:extLst>
                </a:gridCol>
                <a:gridCol w="822960">
                  <a:extLst>
                    <a:ext uri="{9D8B030D-6E8A-4147-A177-3AD203B41FA5}">
                      <a16:colId xmlns:a16="http://schemas.microsoft.com/office/drawing/2014/main" val="325806890"/>
                    </a:ext>
                  </a:extLst>
                </a:gridCol>
                <a:gridCol w="822960">
                  <a:extLst>
                    <a:ext uri="{9D8B030D-6E8A-4147-A177-3AD203B41FA5}">
                      <a16:colId xmlns:a16="http://schemas.microsoft.com/office/drawing/2014/main" val="870079212"/>
                    </a:ext>
                  </a:extLst>
                </a:gridCol>
                <a:gridCol w="822960">
                  <a:extLst>
                    <a:ext uri="{9D8B030D-6E8A-4147-A177-3AD203B41FA5}">
                      <a16:colId xmlns:a16="http://schemas.microsoft.com/office/drawing/2014/main" val="3828655217"/>
                    </a:ext>
                  </a:extLst>
                </a:gridCol>
                <a:gridCol w="822960">
                  <a:extLst>
                    <a:ext uri="{9D8B030D-6E8A-4147-A177-3AD203B41FA5}">
                      <a16:colId xmlns:a16="http://schemas.microsoft.com/office/drawing/2014/main" val="1611560155"/>
                    </a:ext>
                  </a:extLst>
                </a:gridCol>
                <a:gridCol w="822960">
                  <a:extLst>
                    <a:ext uri="{9D8B030D-6E8A-4147-A177-3AD203B41FA5}">
                      <a16:colId xmlns:a16="http://schemas.microsoft.com/office/drawing/2014/main" val="3131821960"/>
                    </a:ext>
                  </a:extLst>
                </a:gridCol>
                <a:gridCol w="822960">
                  <a:extLst>
                    <a:ext uri="{9D8B030D-6E8A-4147-A177-3AD203B41FA5}">
                      <a16:colId xmlns:a16="http://schemas.microsoft.com/office/drawing/2014/main" val="1230378278"/>
                    </a:ext>
                  </a:extLst>
                </a:gridCol>
                <a:gridCol w="822960">
                  <a:extLst>
                    <a:ext uri="{9D8B030D-6E8A-4147-A177-3AD203B41FA5}">
                      <a16:colId xmlns:a16="http://schemas.microsoft.com/office/drawing/2014/main" val="3095404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7638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- 2017-05-18 09:30:00</a:t>
                      </a:r>
                      <a:r>
                        <a:rPr kumimoji="0" lang="de-DE" sz="1000" b="0" i="0" u="none" strike="noStrike" kern="1200" cap="none" spc="0" normalizeH="0" baseline="0" noProof="0">
                          <a:ln>
                            <a:noFill/>
                          </a:ln>
                          <a:solidFill>
                            <a:prstClr val="black"/>
                          </a:solidFill>
                          <a:effectLst/>
                          <a:uLnTx/>
                          <a:uFillTx/>
                          <a:latin typeface="+mn-lt"/>
                          <a:ea typeface="+mn-ea"/>
                          <a:cs typeface="+mn-cs"/>
                        </a:rPr>
                        <a:t>
Gemeinsam mit Land Rover präsentieren wir euch unsere eigene Sonderedition - den Range Rover Evoque OXFORD 🇬🇧
Dieses sensationelle Angebot zum Aktionspreis von € 44.900,- gibt es nur in limitierter Auflage. Exklusiv bei uns, im Autohaus Strauss:
👉 https://goo.gl/RSwiAg
Unsere Land Rover Verkaufsberater Marcel Hummel und Ingo Lehr stehen euch gerne mit weiteren Informationen zur Verfügung. Wir freuen uns auf euren Besuch in St. Michael im Burgenland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863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- 2017-05-17 15:38:44</a:t>
                      </a:r>
                      <a:r>
                        <a:rPr kumimoji="0" lang="de-DE" sz="1000" b="0" i="0" u="none" strike="noStrike" kern="1200" cap="none" spc="0" normalizeH="0" baseline="0" noProof="0">
                          <a:ln>
                            <a:noFill/>
                          </a:ln>
                          <a:solidFill>
                            <a:prstClr val="black"/>
                          </a:solidFill>
                          <a:effectLst/>
                          <a:uLnTx/>
                          <a:uFillTx/>
                          <a:latin typeface="+mn-lt"/>
                          <a:ea typeface="+mn-ea"/>
                          <a:cs typeface="+mn-cs"/>
                        </a:rPr>
                        <a:t>
Das wundert uns natürlich nicht 😀
Wer kommt schon an den Mustang ran? 😏
Ihr könnt den Ford Mustang gerne auch bei uns in St. Michael bestaunen. 
Schaut vorbei oder informiert euch bei unseren Verkaufsberatern Daniel Pausch und Armin Bauer.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3340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575294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632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4226780"/>
                    </a:ext>
                  </a:extLst>
                </a:gridCol>
                <a:gridCol w="822960">
                  <a:extLst>
                    <a:ext uri="{9D8B030D-6E8A-4147-A177-3AD203B41FA5}">
                      <a16:colId xmlns:a16="http://schemas.microsoft.com/office/drawing/2014/main" val="1846470327"/>
                    </a:ext>
                  </a:extLst>
                </a:gridCol>
                <a:gridCol w="822960">
                  <a:extLst>
                    <a:ext uri="{9D8B030D-6E8A-4147-A177-3AD203B41FA5}">
                      <a16:colId xmlns:a16="http://schemas.microsoft.com/office/drawing/2014/main" val="695254871"/>
                    </a:ext>
                  </a:extLst>
                </a:gridCol>
                <a:gridCol w="822960">
                  <a:extLst>
                    <a:ext uri="{9D8B030D-6E8A-4147-A177-3AD203B41FA5}">
                      <a16:colId xmlns:a16="http://schemas.microsoft.com/office/drawing/2014/main" val="4156028263"/>
                    </a:ext>
                  </a:extLst>
                </a:gridCol>
                <a:gridCol w="822960">
                  <a:extLst>
                    <a:ext uri="{9D8B030D-6E8A-4147-A177-3AD203B41FA5}">
                      <a16:colId xmlns:a16="http://schemas.microsoft.com/office/drawing/2014/main" val="2102515309"/>
                    </a:ext>
                  </a:extLst>
                </a:gridCol>
                <a:gridCol w="822960">
                  <a:extLst>
                    <a:ext uri="{9D8B030D-6E8A-4147-A177-3AD203B41FA5}">
                      <a16:colId xmlns:a16="http://schemas.microsoft.com/office/drawing/2014/main" val="1334360079"/>
                    </a:ext>
                  </a:extLst>
                </a:gridCol>
                <a:gridCol w="822960">
                  <a:extLst>
                    <a:ext uri="{9D8B030D-6E8A-4147-A177-3AD203B41FA5}">
                      <a16:colId xmlns:a16="http://schemas.microsoft.com/office/drawing/2014/main" val="3731018091"/>
                    </a:ext>
                  </a:extLst>
                </a:gridCol>
                <a:gridCol w="822960">
                  <a:extLst>
                    <a:ext uri="{9D8B030D-6E8A-4147-A177-3AD203B41FA5}">
                      <a16:colId xmlns:a16="http://schemas.microsoft.com/office/drawing/2014/main" val="98589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618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- 2017-05-16 19:00:00</a:t>
                      </a:r>
                      <a:r>
                        <a:rPr kumimoji="0" lang="de-DE" sz="1000" b="0" i="0" u="none" strike="noStrike" kern="1200" cap="none" spc="0" normalizeH="0" baseline="0" noProof="0">
                          <a:ln>
                            <a:noFill/>
                          </a:ln>
                          <a:solidFill>
                            <a:prstClr val="black"/>
                          </a:solidFill>
                          <a:effectLst/>
                          <a:uLnTx/>
                          <a:uFillTx/>
                          <a:latin typeface="+mn-lt"/>
                          <a:ea typeface="+mn-ea"/>
                          <a:cs typeface="+mn-cs"/>
                        </a:rPr>
                        <a:t>
Habt ihr Lust unser neues Range Rover Evoque Cabrio für ein ganzes Wochenende zu gewinnen? ☀️😁
👉 Ganz einfach den Beitrag Liken und kommentieren 👈
Das schwarze Evoque Cabrio hat 150 PS, Allrad, wunderschöne 19 Zoll Felgen, Winterpaket, Rückfahrkamera und vieles mehr! Neupreis 👉🏻 € 65.302,-
Wer nicht widerstehen kann und das Auto gleich kaufen will, der ist bei Marcel Hummel gut aufgehoben :-)
Viel Glück!
---
Facebook steht in keinem Zusammenhang mit diesem Gewinnspiel. Die Gewinner werden per Zufallsprinzip gezogen. Das Cabrio steht euch an einem Wochenende im Juni 2017 (Samstag bis Sonntag) zur Verfügung. Das Gewinnspiel Endet am 29.05.2017 - der/die Gewinner/In wird per Direktnachricht benachrichtigt.  Impressum Autohaus Strauss GmbH: https://goo.gl/6Rl8vd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043402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78253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300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6582101"/>
                    </a:ext>
                  </a:extLst>
                </a:gridCol>
                <a:gridCol w="822960">
                  <a:extLst>
                    <a:ext uri="{9D8B030D-6E8A-4147-A177-3AD203B41FA5}">
                      <a16:colId xmlns:a16="http://schemas.microsoft.com/office/drawing/2014/main" val="4132216280"/>
                    </a:ext>
                  </a:extLst>
                </a:gridCol>
                <a:gridCol w="822960">
                  <a:extLst>
                    <a:ext uri="{9D8B030D-6E8A-4147-A177-3AD203B41FA5}">
                      <a16:colId xmlns:a16="http://schemas.microsoft.com/office/drawing/2014/main" val="839554508"/>
                    </a:ext>
                  </a:extLst>
                </a:gridCol>
                <a:gridCol w="822960">
                  <a:extLst>
                    <a:ext uri="{9D8B030D-6E8A-4147-A177-3AD203B41FA5}">
                      <a16:colId xmlns:a16="http://schemas.microsoft.com/office/drawing/2014/main" val="2001354856"/>
                    </a:ext>
                  </a:extLst>
                </a:gridCol>
                <a:gridCol w="822960">
                  <a:extLst>
                    <a:ext uri="{9D8B030D-6E8A-4147-A177-3AD203B41FA5}">
                      <a16:colId xmlns:a16="http://schemas.microsoft.com/office/drawing/2014/main" val="1949494675"/>
                    </a:ext>
                  </a:extLst>
                </a:gridCol>
                <a:gridCol w="822960">
                  <a:extLst>
                    <a:ext uri="{9D8B030D-6E8A-4147-A177-3AD203B41FA5}">
                      <a16:colId xmlns:a16="http://schemas.microsoft.com/office/drawing/2014/main" val="2677001092"/>
                    </a:ext>
                  </a:extLst>
                </a:gridCol>
                <a:gridCol w="822960">
                  <a:extLst>
                    <a:ext uri="{9D8B030D-6E8A-4147-A177-3AD203B41FA5}">
                      <a16:colId xmlns:a16="http://schemas.microsoft.com/office/drawing/2014/main" val="2867991703"/>
                    </a:ext>
                  </a:extLst>
                </a:gridCol>
                <a:gridCol w="822960">
                  <a:extLst>
                    <a:ext uri="{9D8B030D-6E8A-4147-A177-3AD203B41FA5}">
                      <a16:colId xmlns:a16="http://schemas.microsoft.com/office/drawing/2014/main" val="2220018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125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- 2017-05-12 14:16:40</a:t>
                      </a:r>
                      <a:r>
                        <a:rPr kumimoji="0" lang="de-DE" sz="1000" b="0" i="0" u="none" strike="noStrike" kern="1200" cap="none" spc="0" normalizeH="0" baseline="0" noProof="0">
                          <a:ln>
                            <a:noFill/>
                          </a:ln>
                          <a:solidFill>
                            <a:prstClr val="black"/>
                          </a:solidFill>
                          <a:effectLst/>
                          <a:uLnTx/>
                          <a:uFillTx/>
                          <a:latin typeface="+mn-lt"/>
                          <a:ea typeface="+mn-ea"/>
                          <a:cs typeface="+mn-cs"/>
                        </a:rPr>
                        <a:t>
656PS, in 2,8 Sekunden von 0 auf 100! Unglaublich oder? 😲
Wer würde nicht auch gerne eine Runde mit dem Ford GT drehen?😍😍😍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01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- 2017-05-10 10:30:35</a:t>
                      </a:r>
                      <a:r>
                        <a:rPr kumimoji="0" lang="de-DE" sz="1000" b="0" i="0" u="none" strike="noStrike" kern="1200" cap="none" spc="0" normalizeH="0" baseline="0" noProof="0">
                          <a:ln>
                            <a:noFill/>
                          </a:ln>
                          <a:solidFill>
                            <a:prstClr val="black"/>
                          </a:solidFill>
                          <a:effectLst/>
                          <a:uLnTx/>
                          <a:uFillTx/>
                          <a:latin typeface="+mn-lt"/>
                          <a:ea typeface="+mn-ea"/>
                          <a:cs typeface="+mn-cs"/>
                        </a:rPr>
                        <a:t>
600 000? Ohne eure Mithilfe wäre das natürlich unmöglich gewesen ;-)
Verkaufsberater Marcel Hummel und Ingo Lehr und das Team vom Autohaus Strauss danken euch für euer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247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- 2017-05-09 15:30:44</a:t>
                      </a:r>
                      <a:r>
                        <a:rPr kumimoji="0" lang="de-DE" sz="1000" b="0" i="0" u="none" strike="noStrike" kern="1200" cap="none" spc="0" normalizeH="0" baseline="0" noProof="0">
                          <a:ln>
                            <a:noFill/>
                          </a:ln>
                          <a:solidFill>
                            <a:prstClr val="black"/>
                          </a:solidFill>
                          <a:effectLst/>
                          <a:uLnTx/>
                          <a:uFillTx/>
                          <a:latin typeface="+mn-lt"/>
                          <a:ea typeface="+mn-ea"/>
                          <a:cs typeface="+mn-cs"/>
                        </a:rPr>
                        <a:t>
Eine erste Ausfahrt mit dem Ka+ ;-)
Bald auch bei uns im Autohaus Strauss :-D
Nähere Infos bekommt ihr bei unseren Verkaufsberatern Armin Bauer und Daniel Pausch.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797475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72730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3348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6629458"/>
                    </a:ext>
                  </a:extLst>
                </a:gridCol>
                <a:gridCol w="822960">
                  <a:extLst>
                    <a:ext uri="{9D8B030D-6E8A-4147-A177-3AD203B41FA5}">
                      <a16:colId xmlns:a16="http://schemas.microsoft.com/office/drawing/2014/main" val="1515416887"/>
                    </a:ext>
                  </a:extLst>
                </a:gridCol>
                <a:gridCol w="822960">
                  <a:extLst>
                    <a:ext uri="{9D8B030D-6E8A-4147-A177-3AD203B41FA5}">
                      <a16:colId xmlns:a16="http://schemas.microsoft.com/office/drawing/2014/main" val="2498428019"/>
                    </a:ext>
                  </a:extLst>
                </a:gridCol>
                <a:gridCol w="822960">
                  <a:extLst>
                    <a:ext uri="{9D8B030D-6E8A-4147-A177-3AD203B41FA5}">
                      <a16:colId xmlns:a16="http://schemas.microsoft.com/office/drawing/2014/main" val="90052566"/>
                    </a:ext>
                  </a:extLst>
                </a:gridCol>
                <a:gridCol w="822960">
                  <a:extLst>
                    <a:ext uri="{9D8B030D-6E8A-4147-A177-3AD203B41FA5}">
                      <a16:colId xmlns:a16="http://schemas.microsoft.com/office/drawing/2014/main" val="3286111761"/>
                    </a:ext>
                  </a:extLst>
                </a:gridCol>
                <a:gridCol w="822960">
                  <a:extLst>
                    <a:ext uri="{9D8B030D-6E8A-4147-A177-3AD203B41FA5}">
                      <a16:colId xmlns:a16="http://schemas.microsoft.com/office/drawing/2014/main" val="3566567062"/>
                    </a:ext>
                  </a:extLst>
                </a:gridCol>
                <a:gridCol w="822960">
                  <a:extLst>
                    <a:ext uri="{9D8B030D-6E8A-4147-A177-3AD203B41FA5}">
                      <a16:colId xmlns:a16="http://schemas.microsoft.com/office/drawing/2014/main" val="2352345957"/>
                    </a:ext>
                  </a:extLst>
                </a:gridCol>
                <a:gridCol w="822960">
                  <a:extLst>
                    <a:ext uri="{9D8B030D-6E8A-4147-A177-3AD203B41FA5}">
                      <a16:colId xmlns:a16="http://schemas.microsoft.com/office/drawing/2014/main" val="1765898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4158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- 2017-05-06 10:47:26</a:t>
                      </a:r>
                      <a:r>
                        <a:rPr kumimoji="0" lang="de-DE" sz="1000" b="0" i="0" u="none" strike="noStrike" kern="1200" cap="none" spc="0" normalizeH="0" baseline="0" noProof="0">
                          <a:ln>
                            <a:noFill/>
                          </a:ln>
                          <a:solidFill>
                            <a:prstClr val="black"/>
                          </a:solidFill>
                          <a:effectLst/>
                          <a:uLnTx/>
                          <a:uFillTx/>
                          <a:latin typeface="+mn-lt"/>
                          <a:ea typeface="+mn-ea"/>
                          <a:cs typeface="+mn-cs"/>
                        </a:rPr>
                        <a:t>
Ist die Begeisterung für den Evoque auch bei euch grenzenlos? :-D
Dann schaut bei uns vorbei!
Fantastische Preise warten auf euch... ;-)
Unsere Verkaufsberater Marcel Hummel (0664/5650188) und Ingo Lehr (0660/6001020) geben euch gerne Informationen über unsere Modelle.
Quelle: Youtube, Land Rover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7985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- 2017-05-05 10:46:01</a:t>
                      </a:r>
                      <a:r>
                        <a:rPr kumimoji="0" lang="de-DE" sz="1000" b="0" i="0" u="none" strike="noStrike" kern="1200" cap="none" spc="0" normalizeH="0" baseline="0" noProof="0">
                          <a:ln>
                            <a:noFill/>
                          </a:ln>
                          <a:solidFill>
                            <a:prstClr val="black"/>
                          </a:solidFill>
                          <a:effectLst/>
                          <a:uLnTx/>
                          <a:uFillTx/>
                          <a:latin typeface="+mn-lt"/>
                          <a:ea typeface="+mn-ea"/>
                          <a:cs typeface="+mn-cs"/>
                        </a:rPr>
                        <a:t>
Unser Verkaufsberater Armin Bauer übergibt den neuen Ford Edge Vignale 2.0TDCi mit 210PS an Emil Paukovits (Kunde wollte nicht am Foto sein).
Das Team vom Autohaus Strauss wünscht viel Freude mit diesem wunderbaren Fahrzeug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99046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578969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18329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3653495"/>
                    </a:ext>
                  </a:extLst>
                </a:gridCol>
                <a:gridCol w="822960">
                  <a:extLst>
                    <a:ext uri="{9D8B030D-6E8A-4147-A177-3AD203B41FA5}">
                      <a16:colId xmlns:a16="http://schemas.microsoft.com/office/drawing/2014/main" val="3933943219"/>
                    </a:ext>
                  </a:extLst>
                </a:gridCol>
                <a:gridCol w="822960">
                  <a:extLst>
                    <a:ext uri="{9D8B030D-6E8A-4147-A177-3AD203B41FA5}">
                      <a16:colId xmlns:a16="http://schemas.microsoft.com/office/drawing/2014/main" val="2726328962"/>
                    </a:ext>
                  </a:extLst>
                </a:gridCol>
                <a:gridCol w="822960">
                  <a:extLst>
                    <a:ext uri="{9D8B030D-6E8A-4147-A177-3AD203B41FA5}">
                      <a16:colId xmlns:a16="http://schemas.microsoft.com/office/drawing/2014/main" val="3217064989"/>
                    </a:ext>
                  </a:extLst>
                </a:gridCol>
                <a:gridCol w="822960">
                  <a:extLst>
                    <a:ext uri="{9D8B030D-6E8A-4147-A177-3AD203B41FA5}">
                      <a16:colId xmlns:a16="http://schemas.microsoft.com/office/drawing/2014/main" val="79318725"/>
                    </a:ext>
                  </a:extLst>
                </a:gridCol>
                <a:gridCol w="822960">
                  <a:extLst>
                    <a:ext uri="{9D8B030D-6E8A-4147-A177-3AD203B41FA5}">
                      <a16:colId xmlns:a16="http://schemas.microsoft.com/office/drawing/2014/main" val="164672558"/>
                    </a:ext>
                  </a:extLst>
                </a:gridCol>
                <a:gridCol w="822960">
                  <a:extLst>
                    <a:ext uri="{9D8B030D-6E8A-4147-A177-3AD203B41FA5}">
                      <a16:colId xmlns:a16="http://schemas.microsoft.com/office/drawing/2014/main" val="2575079595"/>
                    </a:ext>
                  </a:extLst>
                </a:gridCol>
                <a:gridCol w="822960">
                  <a:extLst>
                    <a:ext uri="{9D8B030D-6E8A-4147-A177-3AD203B41FA5}">
                      <a16:colId xmlns:a16="http://schemas.microsoft.com/office/drawing/2014/main" val="2371589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1952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- 2017-05-05 09:21:10</a:t>
                      </a:r>
                      <a:r>
                        <a:rPr kumimoji="0" lang="de-DE" sz="1000" b="0" i="0" u="none" strike="noStrike" kern="1200" cap="none" spc="0" normalizeH="0" baseline="0" noProof="0">
                          <a:ln>
                            <a:noFill/>
                          </a:ln>
                          <a:solidFill>
                            <a:prstClr val="black"/>
                          </a:solidFill>
                          <a:effectLst/>
                          <a:uLnTx/>
                          <a:uFillTx/>
                          <a:latin typeface="+mn-lt"/>
                          <a:ea typeface="+mn-ea"/>
                          <a:cs typeface="+mn-cs"/>
                        </a:rPr>
                        <a:t>
Euer Ford ist über 5 Jahre alt und ihr wollt ihm etwas Gutes tun?
Dann ist das Ford Motorcraft Service genau das richtige für euch ;-)
Fahrzeugcheck, Öl- und Ölfilterwechsel, Luftfilterwechsel - und das alles inklusive Material und Arbeitszeit um nur € 139,-!
Vereinbart am besten sofort einen Termin unter 03327/2200 :-)
*ausgenommen Tourneo, Vario Busse, RS und ST Modelle sowie Galaxy ab BJ 2006.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401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- 2017-05-04 11:02:31</a:t>
                      </a:r>
                      <a:r>
                        <a:rPr kumimoji="0" lang="en-US" sz="1000" b="0" i="0" u="none" strike="noStrike" kern="1200" cap="none" spc="0" normalizeH="0" baseline="0" noProof="0">
                          <a:ln>
                            <a:noFill/>
                          </a:ln>
                          <a:solidFill>
                            <a:prstClr val="black"/>
                          </a:solidFill>
                          <a:effectLst/>
                          <a:uLnTx/>
                          <a:uFillTx/>
                          <a:latin typeface="+mn-lt"/>
                          <a:ea typeface="+mn-ea"/>
                          <a:cs typeface="+mn-cs"/>
                        </a:rPr>
                        <a:t>
Die Cabrio-Zeit steht vor der Tür!
Mit dem Evoque Cabriolet seid ihr perfekt dafür gerüstet  ;-)
Erkundigt euch bei unseren Verkaufsberatern Marcel Hummel und Ingo Lehr über unsere traumhaften Modelle :-)
Foto: 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987576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639473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124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0645405"/>
                    </a:ext>
                  </a:extLst>
                </a:gridCol>
                <a:gridCol w="822960">
                  <a:extLst>
                    <a:ext uri="{9D8B030D-6E8A-4147-A177-3AD203B41FA5}">
                      <a16:colId xmlns:a16="http://schemas.microsoft.com/office/drawing/2014/main" val="449041574"/>
                    </a:ext>
                  </a:extLst>
                </a:gridCol>
                <a:gridCol w="822960">
                  <a:extLst>
                    <a:ext uri="{9D8B030D-6E8A-4147-A177-3AD203B41FA5}">
                      <a16:colId xmlns:a16="http://schemas.microsoft.com/office/drawing/2014/main" val="4181941785"/>
                    </a:ext>
                  </a:extLst>
                </a:gridCol>
                <a:gridCol w="822960">
                  <a:extLst>
                    <a:ext uri="{9D8B030D-6E8A-4147-A177-3AD203B41FA5}">
                      <a16:colId xmlns:a16="http://schemas.microsoft.com/office/drawing/2014/main" val="780892505"/>
                    </a:ext>
                  </a:extLst>
                </a:gridCol>
                <a:gridCol w="822960">
                  <a:extLst>
                    <a:ext uri="{9D8B030D-6E8A-4147-A177-3AD203B41FA5}">
                      <a16:colId xmlns:a16="http://schemas.microsoft.com/office/drawing/2014/main" val="3864990645"/>
                    </a:ext>
                  </a:extLst>
                </a:gridCol>
                <a:gridCol w="822960">
                  <a:extLst>
                    <a:ext uri="{9D8B030D-6E8A-4147-A177-3AD203B41FA5}">
                      <a16:colId xmlns:a16="http://schemas.microsoft.com/office/drawing/2014/main" val="2082323824"/>
                    </a:ext>
                  </a:extLst>
                </a:gridCol>
                <a:gridCol w="822960">
                  <a:extLst>
                    <a:ext uri="{9D8B030D-6E8A-4147-A177-3AD203B41FA5}">
                      <a16:colId xmlns:a16="http://schemas.microsoft.com/office/drawing/2014/main" val="3668853595"/>
                    </a:ext>
                  </a:extLst>
                </a:gridCol>
                <a:gridCol w="822960">
                  <a:extLst>
                    <a:ext uri="{9D8B030D-6E8A-4147-A177-3AD203B41FA5}">
                      <a16:colId xmlns:a16="http://schemas.microsoft.com/office/drawing/2014/main" val="3725603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009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- 2017-05-04 10:50:59</a:t>
                      </a:r>
                      <a:r>
                        <a:rPr kumimoji="0" lang="de-DE" sz="1000" b="0" i="0" u="none" strike="noStrike" kern="1200" cap="none" spc="0" normalizeH="0" baseline="0" noProof="0">
                          <a:ln>
                            <a:noFill/>
                          </a:ln>
                          <a:solidFill>
                            <a:prstClr val="black"/>
                          </a:solidFill>
                          <a:effectLst/>
                          <a:uLnTx/>
                          <a:uFillTx/>
                          <a:latin typeface="+mn-lt"/>
                          <a:ea typeface="+mn-ea"/>
                          <a:cs typeface="+mn-cs"/>
                        </a:rPr>
                        <a:t>
Sabine Kohler ist ab sofort mit ihrem neuen Range Rover Sport HSE Dynamic 3.0TDV6 mit 258PS unterwegs! :-D
Der Range Rover Sport bietet nicht nur auf der Straße, sondern auch im Gelände eine hervorragende Leistung.
Liebe Sabine, mit deinem neuen Fahrzeug wirst du pure Fahrbegeisterung erleben!
Das Team vom Autohaus Strauss und Verkaufsberater Marcel Hummel gratulieren dir zu dieser Wahl und wünschen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785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- 2017-05-03 09:21:34</a:t>
                      </a:r>
                      <a:r>
                        <a:rPr kumimoji="0" lang="de-DE" sz="1000" b="0" i="0" u="none" strike="noStrike" kern="1200" cap="none" spc="0" normalizeH="0" baseline="0" noProof="0">
                          <a:ln>
                            <a:noFill/>
                          </a:ln>
                          <a:solidFill>
                            <a:prstClr val="black"/>
                          </a:solidFill>
                          <a:effectLst/>
                          <a:uLnTx/>
                          <a:uFillTx/>
                          <a:latin typeface="+mn-lt"/>
                          <a:ea typeface="+mn-ea"/>
                          <a:cs typeface="+mn-cs"/>
                        </a:rPr>
                        <a:t>
Wieso auch einen VW Golf, wenn man einen Ford Fiesta haben kann? 😉
Der Fiesta hat den Golf als meistverkauftes Auto in Europa abgelöst! 😍
Informiert euch bei Armin Bauer unter 0664/3860887 oder Daniel Pausch unter 0664/1488845 über die unschlagbaren Angebote bei uns im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9154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574665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28885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0690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99840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645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70915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7604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74403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925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67418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291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451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8199444"/>
                    </a:ext>
                  </a:extLst>
                </a:gridCol>
                <a:gridCol w="2468880">
                  <a:extLst>
                    <a:ext uri="{9D8B030D-6E8A-4147-A177-3AD203B41FA5}">
                      <a16:colId xmlns:a16="http://schemas.microsoft.com/office/drawing/2014/main" val="3484696401"/>
                    </a:ext>
                  </a:extLst>
                </a:gridCol>
                <a:gridCol w="822960">
                  <a:extLst>
                    <a:ext uri="{9D8B030D-6E8A-4147-A177-3AD203B41FA5}">
                      <a16:colId xmlns:a16="http://schemas.microsoft.com/office/drawing/2014/main" val="2981262124"/>
                    </a:ext>
                  </a:extLst>
                </a:gridCol>
                <a:gridCol w="822960">
                  <a:extLst>
                    <a:ext uri="{9D8B030D-6E8A-4147-A177-3AD203B41FA5}">
                      <a16:colId xmlns:a16="http://schemas.microsoft.com/office/drawing/2014/main" val="2294490023"/>
                    </a:ext>
                  </a:extLst>
                </a:gridCol>
                <a:gridCol w="822960">
                  <a:extLst>
                    <a:ext uri="{9D8B030D-6E8A-4147-A177-3AD203B41FA5}">
                      <a16:colId xmlns:a16="http://schemas.microsoft.com/office/drawing/2014/main" val="68678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8984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Renate Gartner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8978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Von Den Bergen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1620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Leser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0391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Nici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0763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Petra Kohlmann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9939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Kurti Polzer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9032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Tarik Msvc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5369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J.s. Kos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0439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Tina Garger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3480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7308225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43042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16168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1750824"/>
                    </a:ext>
                  </a:extLst>
                </a:gridCol>
                <a:gridCol w="2468880">
                  <a:extLst>
                    <a:ext uri="{9D8B030D-6E8A-4147-A177-3AD203B41FA5}">
                      <a16:colId xmlns:a16="http://schemas.microsoft.com/office/drawing/2014/main" val="3335394641"/>
                    </a:ext>
                  </a:extLst>
                </a:gridCol>
                <a:gridCol w="822960">
                  <a:extLst>
                    <a:ext uri="{9D8B030D-6E8A-4147-A177-3AD203B41FA5}">
                      <a16:colId xmlns:a16="http://schemas.microsoft.com/office/drawing/2014/main" val="2505031752"/>
                    </a:ext>
                  </a:extLst>
                </a:gridCol>
                <a:gridCol w="822960">
                  <a:extLst>
                    <a:ext uri="{9D8B030D-6E8A-4147-A177-3AD203B41FA5}">
                      <a16:colId xmlns:a16="http://schemas.microsoft.com/office/drawing/2014/main" val="1413660648"/>
                    </a:ext>
                  </a:extLst>
                </a:gridCol>
                <a:gridCol w="822960">
                  <a:extLst>
                    <a:ext uri="{9D8B030D-6E8A-4147-A177-3AD203B41FA5}">
                      <a16:colId xmlns:a16="http://schemas.microsoft.com/office/drawing/2014/main" val="1213025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2559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Deco Babsi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1386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6698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 Line Deutsch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2437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Stefanie Csencsics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8355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Feitl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4491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Margit Kuich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2242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Viktoria Bogad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9993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Irena Luisser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77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 Petsovits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2233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 Horvath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862943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040900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051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8357613"/>
                    </a:ext>
                  </a:extLst>
                </a:gridCol>
                <a:gridCol w="2468880">
                  <a:extLst>
                    <a:ext uri="{9D8B030D-6E8A-4147-A177-3AD203B41FA5}">
                      <a16:colId xmlns:a16="http://schemas.microsoft.com/office/drawing/2014/main" val="199672807"/>
                    </a:ext>
                  </a:extLst>
                </a:gridCol>
                <a:gridCol w="822960">
                  <a:extLst>
                    <a:ext uri="{9D8B030D-6E8A-4147-A177-3AD203B41FA5}">
                      <a16:colId xmlns:a16="http://schemas.microsoft.com/office/drawing/2014/main" val="3850023322"/>
                    </a:ext>
                  </a:extLst>
                </a:gridCol>
                <a:gridCol w="822960">
                  <a:extLst>
                    <a:ext uri="{9D8B030D-6E8A-4147-A177-3AD203B41FA5}">
                      <a16:colId xmlns:a16="http://schemas.microsoft.com/office/drawing/2014/main" val="2300036094"/>
                    </a:ext>
                  </a:extLst>
                </a:gridCol>
                <a:gridCol w="822960">
                  <a:extLst>
                    <a:ext uri="{9D8B030D-6E8A-4147-A177-3AD203B41FA5}">
                      <a16:colId xmlns:a16="http://schemas.microsoft.com/office/drawing/2014/main" val="196481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1024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Meitz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750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Yvonne Weinhofer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5948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Jürgen Ernst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65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Christin Winkler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05072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Tripam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7613296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040344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28416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575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80651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076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06821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8906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32889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706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2794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360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78599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6009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64782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2963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300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0202881"/>
                    </a:ext>
                  </a:extLst>
                </a:gridCol>
                <a:gridCol w="2468880">
                  <a:extLst>
                    <a:ext uri="{9D8B030D-6E8A-4147-A177-3AD203B41FA5}">
                      <a16:colId xmlns:a16="http://schemas.microsoft.com/office/drawing/2014/main" val="136993000"/>
                    </a:ext>
                  </a:extLst>
                </a:gridCol>
                <a:gridCol w="2468880">
                  <a:extLst>
                    <a:ext uri="{9D8B030D-6E8A-4147-A177-3AD203B41FA5}">
                      <a16:colId xmlns:a16="http://schemas.microsoft.com/office/drawing/2014/main" val="1670541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4472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extLst>
                  <a:ext uri="{0D108BD9-81ED-4DB2-BD59-A6C34878D82A}">
                    <a16:rowId xmlns:a16="http://schemas.microsoft.com/office/drawing/2014/main" val="212828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69891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a:t>
                      </a:r>
                    </a:p>
                  </a:txBody>
                  <a:tcPr/>
                </a:tc>
                <a:extLst>
                  <a:ext uri="{0D108BD9-81ED-4DB2-BD59-A6C34878D82A}">
                    <a16:rowId xmlns:a16="http://schemas.microsoft.com/office/drawing/2014/main" val="178584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a:t>
                      </a:r>
                    </a:p>
                  </a:txBody>
                  <a:tcPr/>
                </a:tc>
                <a:extLst>
                  <a:ext uri="{0D108BD9-81ED-4DB2-BD59-A6C34878D82A}">
                    <a16:rowId xmlns:a16="http://schemas.microsoft.com/office/drawing/2014/main" val="322441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extLst>
                  <a:ext uri="{0D108BD9-81ED-4DB2-BD59-A6C34878D82A}">
                    <a16:rowId xmlns:a16="http://schemas.microsoft.com/office/drawing/2014/main" val="239538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extLst>
                  <a:ext uri="{0D108BD9-81ED-4DB2-BD59-A6C34878D82A}">
                    <a16:rowId xmlns:a16="http://schemas.microsoft.com/office/drawing/2014/main" val="246832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extLst>
                  <a:ext uri="{0D108BD9-81ED-4DB2-BD59-A6C34878D82A}">
                    <a16:rowId xmlns:a16="http://schemas.microsoft.com/office/drawing/2014/main" val="286019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92637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extLst>
                  <a:ext uri="{0D108BD9-81ED-4DB2-BD59-A6C34878D82A}">
                    <a16:rowId xmlns:a16="http://schemas.microsoft.com/office/drawing/2014/main" val="360468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extLst>
                  <a:ext uri="{0D108BD9-81ED-4DB2-BD59-A6C34878D82A}">
                    <a16:rowId xmlns:a16="http://schemas.microsoft.com/office/drawing/2014/main" val="105696141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0927036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7041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9337582"/>
                    </a:ext>
                  </a:extLst>
                </a:gridCol>
                <a:gridCol w="2468880">
                  <a:extLst>
                    <a:ext uri="{9D8B030D-6E8A-4147-A177-3AD203B41FA5}">
                      <a16:colId xmlns:a16="http://schemas.microsoft.com/office/drawing/2014/main" val="1055246502"/>
                    </a:ext>
                  </a:extLst>
                </a:gridCol>
                <a:gridCol w="2468880">
                  <a:extLst>
                    <a:ext uri="{9D8B030D-6E8A-4147-A177-3AD203B41FA5}">
                      <a16:colId xmlns:a16="http://schemas.microsoft.com/office/drawing/2014/main" val="201149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4460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extLst>
                  <a:ext uri="{0D108BD9-81ED-4DB2-BD59-A6C34878D82A}">
                    <a16:rowId xmlns:a16="http://schemas.microsoft.com/office/drawing/2014/main" val="5663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extLst>
                  <a:ext uri="{0D108BD9-81ED-4DB2-BD59-A6C34878D82A}">
                    <a16:rowId xmlns:a16="http://schemas.microsoft.com/office/drawing/2014/main" val="343033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268634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79681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6662</a:t>
                      </a:r>
                    </a:p>
                  </a:txBody>
                  <a:tcPr/>
                </a:tc>
                <a:extLst>
                  <a:ext uri="{0D108BD9-81ED-4DB2-BD59-A6C34878D82A}">
                    <a16:rowId xmlns:a16="http://schemas.microsoft.com/office/drawing/2014/main" val="237350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22452</a:t>
                      </a:r>
                    </a:p>
                  </a:txBody>
                  <a:tcPr/>
                </a:tc>
                <a:extLst>
                  <a:ext uri="{0D108BD9-81ED-4DB2-BD59-A6C34878D82A}">
                    <a16:rowId xmlns:a16="http://schemas.microsoft.com/office/drawing/2014/main" val="76920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18441</a:t>
                      </a:r>
                    </a:p>
                  </a:txBody>
                  <a:tcPr/>
                </a:tc>
                <a:extLst>
                  <a:ext uri="{0D108BD9-81ED-4DB2-BD59-A6C34878D82A}">
                    <a16:rowId xmlns:a16="http://schemas.microsoft.com/office/drawing/2014/main" val="410958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9737</a:t>
                      </a:r>
                    </a:p>
                  </a:txBody>
                  <a:tcPr/>
                </a:tc>
                <a:extLst>
                  <a:ext uri="{0D108BD9-81ED-4DB2-BD59-A6C34878D82A}">
                    <a16:rowId xmlns:a16="http://schemas.microsoft.com/office/drawing/2014/main" val="132274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8156</a:t>
                      </a:r>
                    </a:p>
                  </a:txBody>
                  <a:tcPr/>
                </a:tc>
                <a:extLst>
                  <a:ext uri="{0D108BD9-81ED-4DB2-BD59-A6C34878D82A}">
                    <a16:rowId xmlns:a16="http://schemas.microsoft.com/office/drawing/2014/main" val="206308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6995</a:t>
                      </a:r>
                    </a:p>
                  </a:txBody>
                  <a:tcPr/>
                </a:tc>
                <a:extLst>
                  <a:ext uri="{0D108BD9-81ED-4DB2-BD59-A6C34878D82A}">
                    <a16:rowId xmlns:a16="http://schemas.microsoft.com/office/drawing/2014/main" val="67579292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0979293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959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7850212"/>
                    </a:ext>
                  </a:extLst>
                </a:gridCol>
                <a:gridCol w="2468880">
                  <a:extLst>
                    <a:ext uri="{9D8B030D-6E8A-4147-A177-3AD203B41FA5}">
                      <a16:colId xmlns:a16="http://schemas.microsoft.com/office/drawing/2014/main" val="3441678952"/>
                    </a:ext>
                  </a:extLst>
                </a:gridCol>
                <a:gridCol w="2468880">
                  <a:extLst>
                    <a:ext uri="{9D8B030D-6E8A-4147-A177-3AD203B41FA5}">
                      <a16:colId xmlns:a16="http://schemas.microsoft.com/office/drawing/2014/main" val="59885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3975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7665</a:t>
                      </a:r>
                    </a:p>
                  </a:txBody>
                  <a:tcPr/>
                </a:tc>
                <a:extLst>
                  <a:ext uri="{0D108BD9-81ED-4DB2-BD59-A6C34878D82A}">
                    <a16:rowId xmlns:a16="http://schemas.microsoft.com/office/drawing/2014/main" val="185221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extLst>
                  <a:ext uri="{0D108BD9-81ED-4DB2-BD59-A6C34878D82A}">
                    <a16:rowId xmlns:a16="http://schemas.microsoft.com/office/drawing/2014/main" val="382396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21248</a:t>
                      </a:r>
                    </a:p>
                  </a:txBody>
                  <a:tcPr/>
                </a:tc>
                <a:extLst>
                  <a:ext uri="{0D108BD9-81ED-4DB2-BD59-A6C34878D82A}">
                    <a16:rowId xmlns:a16="http://schemas.microsoft.com/office/drawing/2014/main" val="29681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12554</a:t>
                      </a:r>
                    </a:p>
                  </a:txBody>
                  <a:tcPr/>
                </a:tc>
                <a:extLst>
                  <a:ext uri="{0D108BD9-81ED-4DB2-BD59-A6C34878D82A}">
                    <a16:rowId xmlns:a16="http://schemas.microsoft.com/office/drawing/2014/main" val="130877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a:t>
                      </a:r>
                    </a:p>
                  </a:txBody>
                  <a:tcPr/>
                </a:tc>
                <a:extLst>
                  <a:ext uri="{0D108BD9-81ED-4DB2-BD59-A6C34878D82A}">
                    <a16:rowId xmlns:a16="http://schemas.microsoft.com/office/drawing/2014/main" val="293952695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140335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1210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289121"/>
                    </a:ext>
                  </a:extLst>
                </a:gridCol>
                <a:gridCol w="2468880">
                  <a:extLst>
                    <a:ext uri="{9D8B030D-6E8A-4147-A177-3AD203B41FA5}">
                      <a16:colId xmlns:a16="http://schemas.microsoft.com/office/drawing/2014/main" val="2022055155"/>
                    </a:ext>
                  </a:extLst>
                </a:gridCol>
                <a:gridCol w="2468880">
                  <a:extLst>
                    <a:ext uri="{9D8B030D-6E8A-4147-A177-3AD203B41FA5}">
                      <a16:colId xmlns:a16="http://schemas.microsoft.com/office/drawing/2014/main" val="533303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8403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extLst>
                  <a:ext uri="{0D108BD9-81ED-4DB2-BD59-A6C34878D82A}">
                    <a16:rowId xmlns:a16="http://schemas.microsoft.com/office/drawing/2014/main" val="258313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103157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extLst>
                  <a:ext uri="{0D108BD9-81ED-4DB2-BD59-A6C34878D82A}">
                    <a16:rowId xmlns:a16="http://schemas.microsoft.com/office/drawing/2014/main" val="282084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extLst>
                  <a:ext uri="{0D108BD9-81ED-4DB2-BD59-A6C34878D82A}">
                    <a16:rowId xmlns:a16="http://schemas.microsoft.com/office/drawing/2014/main" val="5925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83569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220428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134090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18115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61270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extLst>
                  <a:ext uri="{0D108BD9-81ED-4DB2-BD59-A6C34878D82A}">
                    <a16:rowId xmlns:a16="http://schemas.microsoft.com/office/drawing/2014/main" val="309340089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4550953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73510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8171336"/>
                    </a:ext>
                  </a:extLst>
                </a:gridCol>
                <a:gridCol w="2468880">
                  <a:extLst>
                    <a:ext uri="{9D8B030D-6E8A-4147-A177-3AD203B41FA5}">
                      <a16:colId xmlns:a16="http://schemas.microsoft.com/office/drawing/2014/main" val="190137678"/>
                    </a:ext>
                  </a:extLst>
                </a:gridCol>
                <a:gridCol w="2468880">
                  <a:extLst>
                    <a:ext uri="{9D8B030D-6E8A-4147-A177-3AD203B41FA5}">
                      <a16:colId xmlns:a16="http://schemas.microsoft.com/office/drawing/2014/main" val="4209961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0234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88864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374965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25731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41807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a:t>
                      </a:r>
                    </a:p>
                  </a:txBody>
                  <a:tcPr/>
                </a:tc>
                <a:extLst>
                  <a:ext uri="{0D108BD9-81ED-4DB2-BD59-A6C34878D82A}">
                    <a16:rowId xmlns:a16="http://schemas.microsoft.com/office/drawing/2014/main" val="17432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13392</a:t>
                      </a:r>
                    </a:p>
                  </a:txBody>
                  <a:tcPr/>
                </a:tc>
                <a:extLst>
                  <a:ext uri="{0D108BD9-81ED-4DB2-BD59-A6C34878D82A}">
                    <a16:rowId xmlns:a16="http://schemas.microsoft.com/office/drawing/2014/main" val="71652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12195</a:t>
                      </a:r>
                    </a:p>
                  </a:txBody>
                  <a:tcPr/>
                </a:tc>
                <a:extLst>
                  <a:ext uri="{0D108BD9-81ED-4DB2-BD59-A6C34878D82A}">
                    <a16:rowId xmlns:a16="http://schemas.microsoft.com/office/drawing/2014/main" val="341163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a:t>
                      </a:r>
                    </a:p>
                  </a:txBody>
                  <a:tcPr/>
                </a:tc>
                <a:extLst>
                  <a:ext uri="{0D108BD9-81ED-4DB2-BD59-A6C34878D82A}">
                    <a16:rowId xmlns:a16="http://schemas.microsoft.com/office/drawing/2014/main" val="311589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a:t>
                      </a:r>
                    </a:p>
                  </a:txBody>
                  <a:tcPr/>
                </a:tc>
                <a:extLst>
                  <a:ext uri="{0D108BD9-81ED-4DB2-BD59-A6C34878D82A}">
                    <a16:rowId xmlns:a16="http://schemas.microsoft.com/office/drawing/2014/main" val="329694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extLst>
                  <a:ext uri="{0D108BD9-81ED-4DB2-BD59-A6C34878D82A}">
                    <a16:rowId xmlns:a16="http://schemas.microsoft.com/office/drawing/2014/main" val="347468294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532044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72712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6483084"/>
                    </a:ext>
                  </a:extLst>
                </a:gridCol>
                <a:gridCol w="2468880">
                  <a:extLst>
                    <a:ext uri="{9D8B030D-6E8A-4147-A177-3AD203B41FA5}">
                      <a16:colId xmlns:a16="http://schemas.microsoft.com/office/drawing/2014/main" val="1803026267"/>
                    </a:ext>
                  </a:extLst>
                </a:gridCol>
                <a:gridCol w="2468880">
                  <a:extLst>
                    <a:ext uri="{9D8B030D-6E8A-4147-A177-3AD203B41FA5}">
                      <a16:colId xmlns:a16="http://schemas.microsoft.com/office/drawing/2014/main" val="2707926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8715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a:t>
                      </a:r>
                    </a:p>
                  </a:txBody>
                  <a:tcPr/>
                </a:tc>
                <a:extLst>
                  <a:ext uri="{0D108BD9-81ED-4DB2-BD59-A6C34878D82A}">
                    <a16:rowId xmlns:a16="http://schemas.microsoft.com/office/drawing/2014/main" val="130731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extLst>
                  <a:ext uri="{0D108BD9-81ED-4DB2-BD59-A6C34878D82A}">
                    <a16:rowId xmlns:a16="http://schemas.microsoft.com/office/drawing/2014/main" val="200965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10410</a:t>
                      </a:r>
                    </a:p>
                  </a:txBody>
                  <a:tcPr/>
                </a:tc>
                <a:extLst>
                  <a:ext uri="{0D108BD9-81ED-4DB2-BD59-A6C34878D82A}">
                    <a16:rowId xmlns:a16="http://schemas.microsoft.com/office/drawing/2014/main" val="429491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extLst>
                  <a:ext uri="{0D108BD9-81ED-4DB2-BD59-A6C34878D82A}">
                    <a16:rowId xmlns:a16="http://schemas.microsoft.com/office/drawing/2014/main" val="148946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extLst>
                  <a:ext uri="{0D108BD9-81ED-4DB2-BD59-A6C34878D82A}">
                    <a16:rowId xmlns:a16="http://schemas.microsoft.com/office/drawing/2014/main" val="286141589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8923877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1562</Words>
  <Application>Microsoft Office PowerPoint</Application>
  <PresentationFormat>On-screen Show (4:3)</PresentationFormat>
  <Paragraphs>835</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8</vt:lpstr>
      <vt:lpstr>Eigene Beiträge (Postings) - 2 of 8</vt:lpstr>
      <vt:lpstr>Eigene Beiträge (Postings) - 3 of 8</vt:lpstr>
      <vt:lpstr>Eigene Beiträge (Postings) - 4 of 8</vt:lpstr>
      <vt:lpstr>Eigene Beiträge (Postings) - 5 of 8</vt:lpstr>
      <vt:lpstr>Eigene Beiträge (Postings) - 6 of 8</vt:lpstr>
      <vt:lpstr>Eigene Beiträge (Postings) - 7 of 8</vt:lpstr>
      <vt:lpstr>Eigene Beiträge (Postings) - 8 of 8</vt:lpstr>
      <vt:lpstr>Eigene Beiträge (Postings) + Reactions - 1 of 8</vt:lpstr>
      <vt:lpstr>Eigene Beiträge (Postings) + Reactions - 2 of 8</vt:lpstr>
      <vt:lpstr>Eigene Beiträge (Postings) + Reactions - 3 of 8</vt:lpstr>
      <vt:lpstr>Eigene Beiträge (Postings) + Reactions - 4 of 8</vt:lpstr>
      <vt:lpstr>Eigene Beiträge (Postings) + Reactions - 5 of 8</vt:lpstr>
      <vt:lpstr>Eigene Beiträge (Postings) + Reactions - 6 of 8</vt:lpstr>
      <vt:lpstr>Eigene Beiträge (Postings) + Reactions - 7 of 8</vt:lpstr>
      <vt:lpstr>Eigene Beiträge (Postings) + Reactions - 8 of 8</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2017-05-30T11:15:05Z</dcterms:created>
  <dcterms:modified xsi:type="dcterms:W3CDTF">2017-05-30T11:16:21Z</dcterms:modified>
</cp:coreProperties>
</file>