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9" r:id="rId41"/>
    <p:sldId id="300" r:id="rId42"/>
    <p:sldId id="301"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756</c:v>
                </c:pt>
                <c:pt idx="1">
                  <c:v>756</c:v>
                </c:pt>
                <c:pt idx="2">
                  <c:v>756</c:v>
                </c:pt>
                <c:pt idx="3">
                  <c:v>756</c:v>
                </c:pt>
                <c:pt idx="4">
                  <c:v>756</c:v>
                </c:pt>
                <c:pt idx="5">
                  <c:v>756</c:v>
                </c:pt>
                <c:pt idx="6">
                  <c:v>756</c:v>
                </c:pt>
                <c:pt idx="7">
                  <c:v>756</c:v>
                </c:pt>
                <c:pt idx="8">
                  <c:v>755</c:v>
                </c:pt>
                <c:pt idx="9">
                  <c:v>756</c:v>
                </c:pt>
                <c:pt idx="10">
                  <c:v>756</c:v>
                </c:pt>
                <c:pt idx="11">
                  <c:v>763</c:v>
                </c:pt>
                <c:pt idx="12">
                  <c:v>771</c:v>
                </c:pt>
                <c:pt idx="13">
                  <c:v>782</c:v>
                </c:pt>
                <c:pt idx="14">
                  <c:v>786</c:v>
                </c:pt>
                <c:pt idx="15">
                  <c:v>792</c:v>
                </c:pt>
                <c:pt idx="16">
                  <c:v>806</c:v>
                </c:pt>
                <c:pt idx="17">
                  <c:v>815</c:v>
                </c:pt>
                <c:pt idx="18">
                  <c:v>822</c:v>
                </c:pt>
                <c:pt idx="19">
                  <c:v>830</c:v>
                </c:pt>
                <c:pt idx="20">
                  <c:v>835</c:v>
                </c:pt>
                <c:pt idx="21">
                  <c:v>835</c:v>
                </c:pt>
                <c:pt idx="22">
                  <c:v>835</c:v>
                </c:pt>
                <c:pt idx="23">
                  <c:v>835</c:v>
                </c:pt>
                <c:pt idx="24">
                  <c:v>835</c:v>
                </c:pt>
                <c:pt idx="25">
                  <c:v>836</c:v>
                </c:pt>
                <c:pt idx="26">
                  <c:v>837</c:v>
                </c:pt>
                <c:pt idx="27">
                  <c:v>838</c:v>
                </c:pt>
              </c:numCache>
            </c:numRef>
          </c:val>
          <c:smooth val="0"/>
          <c:extLst>
            <c:ext xmlns:c16="http://schemas.microsoft.com/office/drawing/2014/chart" uri="{C3380CC4-5D6E-409C-BE32-E72D297353CC}">
              <c16:uniqueId val="{00000000-E79A-4E81-9389-240D381DB197}"/>
            </c:ext>
          </c:extLst>
        </c:ser>
        <c:dLbls>
          <c:showLegendKey val="0"/>
          <c:showVal val="0"/>
          <c:showCatName val="0"/>
          <c:showSerName val="0"/>
          <c:showPercent val="0"/>
          <c:showBubbleSize val="0"/>
        </c:dLbls>
        <c:smooth val="0"/>
        <c:axId val="284347496"/>
        <c:axId val="284340936"/>
      </c:lineChart>
      <c:dateAx>
        <c:axId val="28434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40936"/>
        <c:crosses val="autoZero"/>
        <c:auto val="1"/>
        <c:lblOffset val="100"/>
        <c:baseTimeUnit val="days"/>
      </c:dateAx>
      <c:valAx>
        <c:axId val="28434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4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0</c:v>
                </c:pt>
                <c:pt idx="3">
                  <c:v>0</c:v>
                </c:pt>
                <c:pt idx="4">
                  <c:v>0</c:v>
                </c:pt>
                <c:pt idx="5">
                  <c:v>0</c:v>
                </c:pt>
                <c:pt idx="6">
                  <c:v>0</c:v>
                </c:pt>
                <c:pt idx="7">
                  <c:v>0</c:v>
                </c:pt>
                <c:pt idx="8">
                  <c:v>-1</c:v>
                </c:pt>
                <c:pt idx="9">
                  <c:v>1</c:v>
                </c:pt>
                <c:pt idx="10">
                  <c:v>0</c:v>
                </c:pt>
                <c:pt idx="11">
                  <c:v>3</c:v>
                </c:pt>
                <c:pt idx="12">
                  <c:v>9</c:v>
                </c:pt>
                <c:pt idx="13">
                  <c:v>10</c:v>
                </c:pt>
                <c:pt idx="14">
                  <c:v>6</c:v>
                </c:pt>
                <c:pt idx="15">
                  <c:v>5</c:v>
                </c:pt>
                <c:pt idx="16">
                  <c:v>15</c:v>
                </c:pt>
                <c:pt idx="17">
                  <c:v>8</c:v>
                </c:pt>
                <c:pt idx="18">
                  <c:v>7</c:v>
                </c:pt>
                <c:pt idx="19">
                  <c:v>4</c:v>
                </c:pt>
                <c:pt idx="20">
                  <c:v>12</c:v>
                </c:pt>
                <c:pt idx="21">
                  <c:v>-1</c:v>
                </c:pt>
                <c:pt idx="22">
                  <c:v>1</c:v>
                </c:pt>
                <c:pt idx="23">
                  <c:v>0</c:v>
                </c:pt>
                <c:pt idx="24">
                  <c:v>1</c:v>
                </c:pt>
                <c:pt idx="25">
                  <c:v>0</c:v>
                </c:pt>
                <c:pt idx="26">
                  <c:v>0</c:v>
                </c:pt>
                <c:pt idx="27">
                  <c:v>2</c:v>
                </c:pt>
              </c:numCache>
            </c:numRef>
          </c:val>
          <c:smooth val="0"/>
          <c:extLst>
            <c:ext xmlns:c16="http://schemas.microsoft.com/office/drawing/2014/chart" uri="{C3380CC4-5D6E-409C-BE32-E72D297353CC}">
              <c16:uniqueId val="{00000000-3B34-4C9B-B953-932C1F35C0C3}"/>
            </c:ext>
          </c:extLst>
        </c:ser>
        <c:dLbls>
          <c:showLegendKey val="0"/>
          <c:showVal val="0"/>
          <c:showCatName val="0"/>
          <c:showSerName val="0"/>
          <c:showPercent val="0"/>
          <c:showBubbleSize val="0"/>
        </c:dLbls>
        <c:smooth val="0"/>
        <c:axId val="286789936"/>
        <c:axId val="286787640"/>
      </c:lineChart>
      <c:dateAx>
        <c:axId val="28678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7640"/>
        <c:crosses val="autoZero"/>
        <c:auto val="1"/>
        <c:lblOffset val="100"/>
        <c:baseTimeUnit val="days"/>
      </c:dateAx>
      <c:valAx>
        <c:axId val="28678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0</c:v>
                </c:pt>
                <c:pt idx="12">
                  <c:v>3</c:v>
                </c:pt>
                <c:pt idx="13">
                  <c:v>0</c:v>
                </c:pt>
                <c:pt idx="14">
                  <c:v>1</c:v>
                </c:pt>
                <c:pt idx="15">
                  <c:v>2</c:v>
                </c:pt>
                <c:pt idx="16">
                  <c:v>1</c:v>
                </c:pt>
                <c:pt idx="17">
                  <c:v>1</c:v>
                </c:pt>
                <c:pt idx="18">
                  <c:v>0</c:v>
                </c:pt>
                <c:pt idx="19">
                  <c:v>0</c:v>
                </c:pt>
                <c:pt idx="20">
                  <c:v>0</c:v>
                </c:pt>
                <c:pt idx="21">
                  <c:v>1</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0-C859-4EAD-8399-EEA914D29B58}"/>
            </c:ext>
          </c:extLst>
        </c:ser>
        <c:dLbls>
          <c:showLegendKey val="0"/>
          <c:showVal val="0"/>
          <c:showCatName val="0"/>
          <c:showSerName val="0"/>
          <c:showPercent val="0"/>
          <c:showBubbleSize val="0"/>
        </c:dLbls>
        <c:smooth val="0"/>
        <c:axId val="286792232"/>
        <c:axId val="286786328"/>
      </c:lineChart>
      <c:dateAx>
        <c:axId val="28679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6328"/>
        <c:crosses val="autoZero"/>
        <c:auto val="1"/>
        <c:lblOffset val="100"/>
        <c:baseTimeUnit val="days"/>
      </c:dateAx>
      <c:valAx>
        <c:axId val="28678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6</c:v>
                </c:pt>
                <c:pt idx="4">
                  <c:v>3</c:v>
                </c:pt>
                <c:pt idx="5">
                  <c:v>2</c:v>
                </c:pt>
                <c:pt idx="6">
                  <c:v>3</c:v>
                </c:pt>
              </c:numCache>
            </c:numRef>
          </c:val>
          <c:extLst>
            <c:ext xmlns:c16="http://schemas.microsoft.com/office/drawing/2014/chart" uri="{C3380CC4-5D6E-409C-BE32-E72D297353CC}">
              <c16:uniqueId val="{00000000-25EA-4E40-937E-E1F83D668822}"/>
            </c:ext>
          </c:extLst>
        </c:ser>
        <c:dLbls>
          <c:showLegendKey val="0"/>
          <c:showVal val="0"/>
          <c:showCatName val="0"/>
          <c:showSerName val="0"/>
          <c:showPercent val="0"/>
          <c:showBubbleSize val="0"/>
        </c:dLbls>
        <c:gapWidth val="219"/>
        <c:overlap val="-27"/>
        <c:axId val="371610088"/>
        <c:axId val="371610416"/>
      </c:barChart>
      <c:catAx>
        <c:axId val="37161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10416"/>
        <c:crosses val="autoZero"/>
        <c:auto val="1"/>
        <c:lblAlgn val="ctr"/>
        <c:lblOffset val="100"/>
        <c:noMultiLvlLbl val="0"/>
      </c:catAx>
      <c:valAx>
        <c:axId val="37161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1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1.7195767195767</c:v>
                </c:pt>
                <c:pt idx="2">
                  <c:v>0</c:v>
                </c:pt>
                <c:pt idx="3">
                  <c:v>1.1904761904762</c:v>
                </c:pt>
                <c:pt idx="4">
                  <c:v>1.1904761904762</c:v>
                </c:pt>
                <c:pt idx="5">
                  <c:v>0</c:v>
                </c:pt>
                <c:pt idx="6">
                  <c:v>0</c:v>
                </c:pt>
                <c:pt idx="7">
                  <c:v>0</c:v>
                </c:pt>
                <c:pt idx="8">
                  <c:v>1.0596026490066</c:v>
                </c:pt>
                <c:pt idx="9">
                  <c:v>1.1920529801324999</c:v>
                </c:pt>
                <c:pt idx="10">
                  <c:v>1.7195767195767</c:v>
                </c:pt>
                <c:pt idx="11">
                  <c:v>15.719947159841</c:v>
                </c:pt>
                <c:pt idx="12">
                  <c:v>0</c:v>
                </c:pt>
                <c:pt idx="13">
                  <c:v>0.90556274256144997</c:v>
                </c:pt>
                <c:pt idx="14">
                  <c:v>1.7925736235595</c:v>
                </c:pt>
                <c:pt idx="15">
                  <c:v>0</c:v>
                </c:pt>
                <c:pt idx="16">
                  <c:v>0</c:v>
                </c:pt>
                <c:pt idx="17">
                  <c:v>1.6089108910890999</c:v>
                </c:pt>
                <c:pt idx="18">
                  <c:v>0.61349693251533999</c:v>
                </c:pt>
                <c:pt idx="19">
                  <c:v>1.4616321559073999</c:v>
                </c:pt>
                <c:pt idx="20">
                  <c:v>2.2919179734620001</c:v>
                </c:pt>
                <c:pt idx="21">
                  <c:v>0</c:v>
                </c:pt>
                <c:pt idx="22">
                  <c:v>0</c:v>
                </c:pt>
                <c:pt idx="23">
                  <c:v>0</c:v>
                </c:pt>
                <c:pt idx="24">
                  <c:v>4.1317365269461002</c:v>
                </c:pt>
                <c:pt idx="25">
                  <c:v>0</c:v>
                </c:pt>
                <c:pt idx="26">
                  <c:v>1.6746411483254</c:v>
                </c:pt>
                <c:pt idx="27">
                  <c:v>2.0310633213859002</c:v>
                </c:pt>
              </c:numCache>
            </c:numRef>
          </c:val>
          <c:smooth val="0"/>
          <c:extLst>
            <c:ext xmlns:c16="http://schemas.microsoft.com/office/drawing/2014/chart" uri="{C3380CC4-5D6E-409C-BE32-E72D297353CC}">
              <c16:uniqueId val="{00000000-1CEF-4759-814B-7DDA1C064DBF}"/>
            </c:ext>
          </c:extLst>
        </c:ser>
        <c:dLbls>
          <c:showLegendKey val="0"/>
          <c:showVal val="0"/>
          <c:showCatName val="0"/>
          <c:showSerName val="0"/>
          <c:showPercent val="0"/>
          <c:showBubbleSize val="0"/>
        </c:dLbls>
        <c:smooth val="0"/>
        <c:axId val="371621240"/>
        <c:axId val="371626160"/>
      </c:lineChart>
      <c:dateAx>
        <c:axId val="37162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6160"/>
        <c:crosses val="autoZero"/>
        <c:auto val="1"/>
        <c:lblOffset val="100"/>
        <c:baseTimeUnit val="days"/>
      </c:dateAx>
      <c:valAx>
        <c:axId val="37162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4</c:v>
                </c:pt>
              </c:numCache>
            </c:numRef>
          </c:val>
          <c:extLst>
            <c:ext xmlns:c16="http://schemas.microsoft.com/office/drawing/2014/chart" uri="{C3380CC4-5D6E-409C-BE32-E72D297353CC}">
              <c16:uniqueId val="{00000000-4C33-4EED-B605-A1E96F290CD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1</c:v>
                </c:pt>
              </c:numCache>
            </c:numRef>
          </c:val>
          <c:extLst>
            <c:ext xmlns:c16="http://schemas.microsoft.com/office/drawing/2014/chart" uri="{C3380CC4-5D6E-409C-BE32-E72D297353CC}">
              <c16:uniqueId val="{00000001-4C33-4EED-B605-A1E96F290CD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9</c:v>
                </c:pt>
              </c:numCache>
            </c:numRef>
          </c:val>
          <c:extLst>
            <c:ext xmlns:c16="http://schemas.microsoft.com/office/drawing/2014/chart" uri="{C3380CC4-5D6E-409C-BE32-E72D297353CC}">
              <c16:uniqueId val="{00000002-4C33-4EED-B605-A1E96F290CDE}"/>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Fürst</c:v>
                </c:pt>
              </c:strCache>
            </c:strRef>
          </c:cat>
          <c:val>
            <c:numRef>
              <c:f>Sheet1!$E$2</c:f>
              <c:numCache>
                <c:formatCode>General</c:formatCode>
                <c:ptCount val="1"/>
                <c:pt idx="0">
                  <c:v>6</c:v>
                </c:pt>
              </c:numCache>
            </c:numRef>
          </c:val>
          <c:extLst>
            <c:ext xmlns:c16="http://schemas.microsoft.com/office/drawing/2014/chart" uri="{C3380CC4-5D6E-409C-BE32-E72D297353CC}">
              <c16:uniqueId val="{00000003-4C33-4EED-B605-A1E96F290CDE}"/>
            </c:ext>
          </c:extLst>
        </c:ser>
        <c:dLbls>
          <c:showLegendKey val="0"/>
          <c:showVal val="0"/>
          <c:showCatName val="0"/>
          <c:showSerName val="0"/>
          <c:showPercent val="0"/>
          <c:showBubbleSize val="0"/>
        </c:dLbls>
        <c:gapWidth val="150"/>
        <c:overlap val="100"/>
        <c:axId val="383937000"/>
        <c:axId val="383939624"/>
      </c:barChart>
      <c:catAx>
        <c:axId val="38393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9624"/>
        <c:crosses val="autoZero"/>
        <c:auto val="1"/>
        <c:lblAlgn val="ctr"/>
        <c:lblOffset val="100"/>
        <c:noMultiLvlLbl val="0"/>
      </c:catAx>
      <c:valAx>
        <c:axId val="383939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1.4733030151388</c:v>
                </c:pt>
                <c:pt idx="2">
                  <c:v>3.6951660568558</c:v>
                </c:pt>
                <c:pt idx="3">
                  <c:v>0</c:v>
                </c:pt>
                <c:pt idx="4">
                  <c:v>1.1911017913679001</c:v>
                </c:pt>
                <c:pt idx="5">
                  <c:v>0</c:v>
                </c:pt>
                <c:pt idx="6">
                  <c:v>0.35928143712575</c:v>
                </c:pt>
              </c:numCache>
            </c:numRef>
          </c:val>
          <c:extLst>
            <c:ext xmlns:c16="http://schemas.microsoft.com/office/drawing/2014/chart" uri="{C3380CC4-5D6E-409C-BE32-E72D297353CC}">
              <c16:uniqueId val="{00000000-7EBA-4461-A5BA-03BE80EC88F1}"/>
            </c:ext>
          </c:extLst>
        </c:ser>
        <c:dLbls>
          <c:showLegendKey val="0"/>
          <c:showVal val="0"/>
          <c:showCatName val="0"/>
          <c:showSerName val="0"/>
          <c:showPercent val="0"/>
          <c:showBubbleSize val="0"/>
        </c:dLbls>
        <c:gapWidth val="219"/>
        <c:overlap val="-27"/>
        <c:axId val="383931752"/>
        <c:axId val="383937328"/>
      </c:barChart>
      <c:catAx>
        <c:axId val="38393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7328"/>
        <c:crosses val="autoZero"/>
        <c:auto val="1"/>
        <c:lblAlgn val="ctr"/>
        <c:lblOffset val="100"/>
        <c:noMultiLvlLbl val="0"/>
      </c:catAx>
      <c:valAx>
        <c:axId val="38393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E2E-417E-91A4-CC8CF32C5B01}"/>
            </c:ext>
          </c:extLst>
        </c:ser>
        <c:dLbls>
          <c:showLegendKey val="0"/>
          <c:showVal val="0"/>
          <c:showCatName val="0"/>
          <c:showSerName val="0"/>
          <c:showPercent val="0"/>
          <c:showBubbleSize val="0"/>
        </c:dLbls>
        <c:gapWidth val="219"/>
        <c:overlap val="-27"/>
        <c:axId val="383936016"/>
        <c:axId val="383934376"/>
      </c:barChart>
      <c:catAx>
        <c:axId val="38393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4376"/>
        <c:crosses val="autoZero"/>
        <c:auto val="1"/>
        <c:lblAlgn val="ctr"/>
        <c:lblOffset val="100"/>
        <c:noMultiLvlLbl val="0"/>
      </c:catAx>
      <c:valAx>
        <c:axId val="38393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53</c:v>
                </c:pt>
                <c:pt idx="1">
                  <c:v>53</c:v>
                </c:pt>
                <c:pt idx="2">
                  <c:v>53</c:v>
                </c:pt>
                <c:pt idx="3">
                  <c:v>54</c:v>
                </c:pt>
                <c:pt idx="4">
                  <c:v>54</c:v>
                </c:pt>
                <c:pt idx="5">
                  <c:v>54</c:v>
                </c:pt>
                <c:pt idx="6">
                  <c:v>54</c:v>
                </c:pt>
                <c:pt idx="7">
                  <c:v>54</c:v>
                </c:pt>
                <c:pt idx="8">
                  <c:v>54</c:v>
                </c:pt>
                <c:pt idx="9">
                  <c:v>55</c:v>
                </c:pt>
                <c:pt idx="10">
                  <c:v>55</c:v>
                </c:pt>
                <c:pt idx="11">
                  <c:v>55</c:v>
                </c:pt>
                <c:pt idx="12">
                  <c:v>55</c:v>
                </c:pt>
                <c:pt idx="13">
                  <c:v>55</c:v>
                </c:pt>
                <c:pt idx="14">
                  <c:v>55</c:v>
                </c:pt>
                <c:pt idx="15">
                  <c:v>55</c:v>
                </c:pt>
                <c:pt idx="16">
                  <c:v>55</c:v>
                </c:pt>
                <c:pt idx="17">
                  <c:v>55</c:v>
                </c:pt>
                <c:pt idx="18">
                  <c:v>55</c:v>
                </c:pt>
                <c:pt idx="19">
                  <c:v>55</c:v>
                </c:pt>
                <c:pt idx="20">
                  <c:v>55</c:v>
                </c:pt>
                <c:pt idx="21">
                  <c:v>55</c:v>
                </c:pt>
                <c:pt idx="22">
                  <c:v>55</c:v>
                </c:pt>
                <c:pt idx="23">
                  <c:v>55</c:v>
                </c:pt>
                <c:pt idx="24">
                  <c:v>55</c:v>
                </c:pt>
                <c:pt idx="25">
                  <c:v>55</c:v>
                </c:pt>
                <c:pt idx="26">
                  <c:v>55</c:v>
                </c:pt>
                <c:pt idx="27">
                  <c:v>55</c:v>
                </c:pt>
              </c:numCache>
            </c:numRef>
          </c:val>
          <c:smooth val="0"/>
          <c:extLst>
            <c:ext xmlns:c16="http://schemas.microsoft.com/office/drawing/2014/chart" uri="{C3380CC4-5D6E-409C-BE32-E72D297353CC}">
              <c16:uniqueId val="{00000000-5C9C-4B3F-8A92-EA25B7F3B18B}"/>
            </c:ext>
          </c:extLst>
        </c:ser>
        <c:dLbls>
          <c:showLegendKey val="0"/>
          <c:showVal val="0"/>
          <c:showCatName val="0"/>
          <c:showSerName val="0"/>
          <c:showPercent val="0"/>
          <c:showBubbleSize val="0"/>
        </c:dLbls>
        <c:smooth val="0"/>
        <c:axId val="383953072"/>
        <c:axId val="383956352"/>
      </c:lineChart>
      <c:dateAx>
        <c:axId val="38395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56352"/>
        <c:crosses val="autoZero"/>
        <c:auto val="1"/>
        <c:lblOffset val="100"/>
        <c:baseTimeUnit val="days"/>
      </c:dateAx>
      <c:valAx>
        <c:axId val="38395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5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5A3-4672-88AB-06AA919923E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5A3-4672-88AB-06AA919923EA}"/>
            </c:ext>
          </c:extLst>
        </c:ser>
        <c:dLbls>
          <c:showLegendKey val="0"/>
          <c:showVal val="0"/>
          <c:showCatName val="0"/>
          <c:showSerName val="0"/>
          <c:showPercent val="0"/>
          <c:showBubbleSize val="0"/>
        </c:dLbls>
        <c:gapWidth val="219"/>
        <c:overlap val="-27"/>
        <c:axId val="383965208"/>
        <c:axId val="383963240"/>
      </c:barChart>
      <c:catAx>
        <c:axId val="38396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63240"/>
        <c:crosses val="autoZero"/>
        <c:auto val="1"/>
        <c:lblAlgn val="ctr"/>
        <c:lblOffset val="100"/>
        <c:noMultiLvlLbl val="0"/>
      </c:catAx>
      <c:valAx>
        <c:axId val="38396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6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786</c:v>
                </c:pt>
                <c:pt idx="1">
                  <c:v>734</c:v>
                </c:pt>
                <c:pt idx="2">
                  <c:v>110</c:v>
                </c:pt>
                <c:pt idx="3">
                  <c:v>1244</c:v>
                </c:pt>
                <c:pt idx="4">
                  <c:v>1663</c:v>
                </c:pt>
                <c:pt idx="5">
                  <c:v>657</c:v>
                </c:pt>
                <c:pt idx="6">
                  <c:v>215</c:v>
                </c:pt>
                <c:pt idx="7">
                  <c:v>54</c:v>
                </c:pt>
                <c:pt idx="8">
                  <c:v>810</c:v>
                </c:pt>
                <c:pt idx="9">
                  <c:v>1646</c:v>
                </c:pt>
                <c:pt idx="10">
                  <c:v>1353</c:v>
                </c:pt>
                <c:pt idx="11">
                  <c:v>7746</c:v>
                </c:pt>
                <c:pt idx="12">
                  <c:v>7564</c:v>
                </c:pt>
                <c:pt idx="13">
                  <c:v>9824</c:v>
                </c:pt>
                <c:pt idx="14">
                  <c:v>9503</c:v>
                </c:pt>
                <c:pt idx="15">
                  <c:v>6525</c:v>
                </c:pt>
                <c:pt idx="16">
                  <c:v>5459</c:v>
                </c:pt>
                <c:pt idx="17">
                  <c:v>7059</c:v>
                </c:pt>
                <c:pt idx="18">
                  <c:v>5125</c:v>
                </c:pt>
                <c:pt idx="19">
                  <c:v>6589</c:v>
                </c:pt>
                <c:pt idx="20">
                  <c:v>6313</c:v>
                </c:pt>
                <c:pt idx="21">
                  <c:v>4356</c:v>
                </c:pt>
                <c:pt idx="22">
                  <c:v>1895</c:v>
                </c:pt>
                <c:pt idx="23">
                  <c:v>827</c:v>
                </c:pt>
                <c:pt idx="24">
                  <c:v>4474</c:v>
                </c:pt>
                <c:pt idx="25">
                  <c:v>701</c:v>
                </c:pt>
                <c:pt idx="26">
                  <c:v>1551</c:v>
                </c:pt>
                <c:pt idx="27">
                  <c:v>1591</c:v>
                </c:pt>
              </c:numCache>
            </c:numRef>
          </c:val>
          <c:smooth val="0"/>
          <c:extLst>
            <c:ext xmlns:c16="http://schemas.microsoft.com/office/drawing/2014/chart" uri="{C3380CC4-5D6E-409C-BE32-E72D297353CC}">
              <c16:uniqueId val="{00000000-E6E0-487D-BD32-CBD9B3FB5357}"/>
            </c:ext>
          </c:extLst>
        </c:ser>
        <c:dLbls>
          <c:showLegendKey val="0"/>
          <c:showVal val="0"/>
          <c:showCatName val="0"/>
          <c:showSerName val="0"/>
          <c:showPercent val="0"/>
          <c:showBubbleSize val="0"/>
        </c:dLbls>
        <c:smooth val="0"/>
        <c:axId val="383962584"/>
        <c:axId val="383969800"/>
      </c:lineChart>
      <c:dateAx>
        <c:axId val="38396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69800"/>
        <c:crosses val="autoZero"/>
        <c:auto val="1"/>
        <c:lblOffset val="100"/>
        <c:baseTimeUnit val="days"/>
      </c:dateAx>
      <c:valAx>
        <c:axId val="38396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6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454</c:v>
                </c:pt>
                <c:pt idx="1">
                  <c:v>480</c:v>
                </c:pt>
                <c:pt idx="2">
                  <c:v>69</c:v>
                </c:pt>
                <c:pt idx="3">
                  <c:v>373</c:v>
                </c:pt>
                <c:pt idx="4">
                  <c:v>779</c:v>
                </c:pt>
                <c:pt idx="5">
                  <c:v>316</c:v>
                </c:pt>
                <c:pt idx="6">
                  <c:v>92</c:v>
                </c:pt>
                <c:pt idx="7">
                  <c:v>40</c:v>
                </c:pt>
                <c:pt idx="8">
                  <c:v>315</c:v>
                </c:pt>
                <c:pt idx="9">
                  <c:v>515</c:v>
                </c:pt>
                <c:pt idx="10">
                  <c:v>608</c:v>
                </c:pt>
                <c:pt idx="11">
                  <c:v>5828</c:v>
                </c:pt>
                <c:pt idx="12">
                  <c:v>6387</c:v>
                </c:pt>
                <c:pt idx="13">
                  <c:v>7145</c:v>
                </c:pt>
                <c:pt idx="14">
                  <c:v>7399</c:v>
                </c:pt>
                <c:pt idx="15">
                  <c:v>5235</c:v>
                </c:pt>
                <c:pt idx="16">
                  <c:v>4806</c:v>
                </c:pt>
                <c:pt idx="17">
                  <c:v>5157</c:v>
                </c:pt>
                <c:pt idx="18">
                  <c:v>3996</c:v>
                </c:pt>
                <c:pt idx="19">
                  <c:v>5341</c:v>
                </c:pt>
                <c:pt idx="20">
                  <c:v>4332</c:v>
                </c:pt>
                <c:pt idx="21">
                  <c:v>3299</c:v>
                </c:pt>
                <c:pt idx="22">
                  <c:v>1358</c:v>
                </c:pt>
                <c:pt idx="23">
                  <c:v>420</c:v>
                </c:pt>
                <c:pt idx="24">
                  <c:v>2444</c:v>
                </c:pt>
                <c:pt idx="25">
                  <c:v>434</c:v>
                </c:pt>
                <c:pt idx="26">
                  <c:v>861</c:v>
                </c:pt>
                <c:pt idx="27">
                  <c:v>974</c:v>
                </c:pt>
              </c:numCache>
            </c:numRef>
          </c:val>
          <c:smooth val="0"/>
          <c:extLst>
            <c:ext xmlns:c16="http://schemas.microsoft.com/office/drawing/2014/chart" uri="{C3380CC4-5D6E-409C-BE32-E72D297353CC}">
              <c16:uniqueId val="{00000000-6E1E-4932-8A0B-B6BD367416E7}"/>
            </c:ext>
          </c:extLst>
        </c:ser>
        <c:dLbls>
          <c:showLegendKey val="0"/>
          <c:showVal val="0"/>
          <c:showCatName val="0"/>
          <c:showSerName val="0"/>
          <c:showPercent val="0"/>
          <c:showBubbleSize val="0"/>
        </c:dLbls>
        <c:smooth val="0"/>
        <c:axId val="383971440"/>
        <c:axId val="383972096"/>
      </c:lineChart>
      <c:dateAx>
        <c:axId val="38397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2096"/>
        <c:crosses val="autoZero"/>
        <c:auto val="1"/>
        <c:lblOffset val="100"/>
        <c:baseTimeUnit val="days"/>
      </c:dateAx>
      <c:valAx>
        <c:axId val="38397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23</c:v>
                </c:pt>
                <c:pt idx="1">
                  <c:v>15</c:v>
                </c:pt>
                <c:pt idx="2">
                  <c:v>5</c:v>
                </c:pt>
                <c:pt idx="3">
                  <c:v>16</c:v>
                </c:pt>
                <c:pt idx="4">
                  <c:v>57</c:v>
                </c:pt>
                <c:pt idx="5">
                  <c:v>27</c:v>
                </c:pt>
                <c:pt idx="6">
                  <c:v>3</c:v>
                </c:pt>
                <c:pt idx="7">
                  <c:v>2</c:v>
                </c:pt>
                <c:pt idx="8">
                  <c:v>17</c:v>
                </c:pt>
                <c:pt idx="9">
                  <c:v>22</c:v>
                </c:pt>
                <c:pt idx="10">
                  <c:v>50</c:v>
                </c:pt>
                <c:pt idx="11">
                  <c:v>294</c:v>
                </c:pt>
                <c:pt idx="12">
                  <c:v>228</c:v>
                </c:pt>
                <c:pt idx="13">
                  <c:v>213</c:v>
                </c:pt>
                <c:pt idx="14">
                  <c:v>195</c:v>
                </c:pt>
                <c:pt idx="15">
                  <c:v>130</c:v>
                </c:pt>
                <c:pt idx="16">
                  <c:v>144</c:v>
                </c:pt>
                <c:pt idx="17">
                  <c:v>185</c:v>
                </c:pt>
                <c:pt idx="18">
                  <c:v>114</c:v>
                </c:pt>
                <c:pt idx="19">
                  <c:v>168</c:v>
                </c:pt>
                <c:pt idx="20">
                  <c:v>183</c:v>
                </c:pt>
                <c:pt idx="21">
                  <c:v>125</c:v>
                </c:pt>
                <c:pt idx="22">
                  <c:v>44</c:v>
                </c:pt>
                <c:pt idx="23">
                  <c:v>42</c:v>
                </c:pt>
                <c:pt idx="24">
                  <c:v>215</c:v>
                </c:pt>
                <c:pt idx="25">
                  <c:v>20</c:v>
                </c:pt>
                <c:pt idx="26">
                  <c:v>41</c:v>
                </c:pt>
                <c:pt idx="27">
                  <c:v>69</c:v>
                </c:pt>
              </c:numCache>
            </c:numRef>
          </c:val>
          <c:smooth val="0"/>
          <c:extLst>
            <c:ext xmlns:c16="http://schemas.microsoft.com/office/drawing/2014/chart" uri="{C3380CC4-5D6E-409C-BE32-E72D297353CC}">
              <c16:uniqueId val="{00000000-9EE4-4A29-9DC8-9F31C3769315}"/>
            </c:ext>
          </c:extLst>
        </c:ser>
        <c:dLbls>
          <c:showLegendKey val="0"/>
          <c:showVal val="0"/>
          <c:showCatName val="0"/>
          <c:showSerName val="0"/>
          <c:showPercent val="0"/>
          <c:showBubbleSize val="0"/>
        </c:dLbls>
        <c:smooth val="0"/>
        <c:axId val="383972424"/>
        <c:axId val="383976032"/>
      </c:lineChart>
      <c:dateAx>
        <c:axId val="38397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6032"/>
        <c:crosses val="autoZero"/>
        <c:auto val="1"/>
        <c:lblOffset val="100"/>
        <c:baseTimeUnit val="days"/>
      </c:dateAx>
      <c:valAx>
        <c:axId val="38397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3</c:v>
                </c:pt>
                <c:pt idx="1">
                  <c:v>14</c:v>
                </c:pt>
                <c:pt idx="2">
                  <c:v>3</c:v>
                </c:pt>
                <c:pt idx="3">
                  <c:v>11</c:v>
                </c:pt>
                <c:pt idx="4">
                  <c:v>10</c:v>
                </c:pt>
                <c:pt idx="5">
                  <c:v>4</c:v>
                </c:pt>
                <c:pt idx="6">
                  <c:v>4</c:v>
                </c:pt>
                <c:pt idx="7">
                  <c:v>1</c:v>
                </c:pt>
                <c:pt idx="8">
                  <c:v>4</c:v>
                </c:pt>
                <c:pt idx="9">
                  <c:v>14</c:v>
                </c:pt>
                <c:pt idx="10">
                  <c:v>10</c:v>
                </c:pt>
                <c:pt idx="11">
                  <c:v>33</c:v>
                </c:pt>
                <c:pt idx="12">
                  <c:v>21</c:v>
                </c:pt>
                <c:pt idx="13">
                  <c:v>28</c:v>
                </c:pt>
                <c:pt idx="14">
                  <c:v>22</c:v>
                </c:pt>
                <c:pt idx="15">
                  <c:v>17</c:v>
                </c:pt>
                <c:pt idx="16">
                  <c:v>36</c:v>
                </c:pt>
                <c:pt idx="17">
                  <c:v>17</c:v>
                </c:pt>
                <c:pt idx="18">
                  <c:v>7</c:v>
                </c:pt>
                <c:pt idx="19">
                  <c:v>18</c:v>
                </c:pt>
                <c:pt idx="20">
                  <c:v>26</c:v>
                </c:pt>
                <c:pt idx="21">
                  <c:v>12</c:v>
                </c:pt>
                <c:pt idx="22">
                  <c:v>2</c:v>
                </c:pt>
                <c:pt idx="23">
                  <c:v>8</c:v>
                </c:pt>
                <c:pt idx="24">
                  <c:v>17</c:v>
                </c:pt>
                <c:pt idx="25">
                  <c:v>4</c:v>
                </c:pt>
                <c:pt idx="26">
                  <c:v>6</c:v>
                </c:pt>
                <c:pt idx="27">
                  <c:v>6</c:v>
                </c:pt>
              </c:numCache>
            </c:numRef>
          </c:val>
          <c:smooth val="0"/>
          <c:extLst>
            <c:ext xmlns:c16="http://schemas.microsoft.com/office/drawing/2014/chart" uri="{C3380CC4-5D6E-409C-BE32-E72D297353CC}">
              <c16:uniqueId val="{00000000-51DD-4775-957A-9EDA64F10530}"/>
            </c:ext>
          </c:extLst>
        </c:ser>
        <c:dLbls>
          <c:showLegendKey val="0"/>
          <c:showVal val="0"/>
          <c:showCatName val="0"/>
          <c:showSerName val="0"/>
          <c:showPercent val="0"/>
          <c:showBubbleSize val="0"/>
        </c:dLbls>
        <c:smooth val="0"/>
        <c:axId val="383978328"/>
        <c:axId val="383978656"/>
      </c:lineChart>
      <c:dateAx>
        <c:axId val="38397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8656"/>
        <c:crosses val="autoZero"/>
        <c:auto val="1"/>
        <c:lblOffset val="100"/>
        <c:baseTimeUnit val="days"/>
      </c:dateAx>
      <c:valAx>
        <c:axId val="38397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112.30769230769</c:v>
                </c:pt>
                <c:pt idx="1">
                  <c:v>59.653846153845997</c:v>
                </c:pt>
                <c:pt idx="2">
                  <c:v>40</c:v>
                </c:pt>
                <c:pt idx="3">
                  <c:v>33.769230769231001</c:v>
                </c:pt>
                <c:pt idx="4">
                  <c:v>50.5</c:v>
                </c:pt>
                <c:pt idx="5">
                  <c:v>121.07692307692</c:v>
                </c:pt>
                <c:pt idx="6">
                  <c:v>225.42307692308</c:v>
                </c:pt>
                <c:pt idx="7">
                  <c:v>268.46153846153999</c:v>
                </c:pt>
                <c:pt idx="8">
                  <c:v>291.34615384615</c:v>
                </c:pt>
                <c:pt idx="9">
                  <c:v>349.57692307692002</c:v>
                </c:pt>
                <c:pt idx="10">
                  <c:v>309.53846153846001</c:v>
                </c:pt>
                <c:pt idx="11">
                  <c:v>316.61538461537998</c:v>
                </c:pt>
                <c:pt idx="12">
                  <c:v>348.80769230768999</c:v>
                </c:pt>
                <c:pt idx="13">
                  <c:v>331.76923076922998</c:v>
                </c:pt>
                <c:pt idx="14">
                  <c:v>322.88461538462002</c:v>
                </c:pt>
                <c:pt idx="15">
                  <c:v>316.19230769231001</c:v>
                </c:pt>
                <c:pt idx="16">
                  <c:v>334.42307692307998</c:v>
                </c:pt>
                <c:pt idx="17">
                  <c:v>345.11538461537998</c:v>
                </c:pt>
                <c:pt idx="18">
                  <c:v>364.96153846153999</c:v>
                </c:pt>
                <c:pt idx="19">
                  <c:v>391.23076923077002</c:v>
                </c:pt>
                <c:pt idx="20">
                  <c:v>420.23076923077002</c:v>
                </c:pt>
                <c:pt idx="21">
                  <c:v>412.07692307692002</c:v>
                </c:pt>
                <c:pt idx="22">
                  <c:v>329.76923076922998</c:v>
                </c:pt>
                <c:pt idx="23">
                  <c:v>198.76923076923001</c:v>
                </c:pt>
              </c:numCache>
            </c:numRef>
          </c:val>
          <c:smooth val="0"/>
          <c:extLst>
            <c:ext xmlns:c16="http://schemas.microsoft.com/office/drawing/2014/chart" uri="{C3380CC4-5D6E-409C-BE32-E72D297353CC}">
              <c16:uniqueId val="{00000000-C8AC-4403-8232-A0A48B4BD72E}"/>
            </c:ext>
          </c:extLst>
        </c:ser>
        <c:dLbls>
          <c:showLegendKey val="0"/>
          <c:showVal val="0"/>
          <c:showCatName val="0"/>
          <c:showSerName val="0"/>
          <c:showPercent val="0"/>
          <c:showBubbleSize val="0"/>
        </c:dLbls>
        <c:smooth val="0"/>
        <c:axId val="383973408"/>
        <c:axId val="383973736"/>
      </c:lineChart>
      <c:catAx>
        <c:axId val="3839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3736"/>
        <c:crosses val="autoZero"/>
        <c:auto val="1"/>
        <c:lblAlgn val="ctr"/>
        <c:lblOffset val="100"/>
        <c:noMultiLvlLbl val="0"/>
      </c:catAx>
      <c:valAx>
        <c:axId val="38397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30787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352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8015689"/>
                    </a:ext>
                  </a:extLst>
                </a:gridCol>
                <a:gridCol w="740664">
                  <a:extLst>
                    <a:ext uri="{9D8B030D-6E8A-4147-A177-3AD203B41FA5}">
                      <a16:colId xmlns:a16="http://schemas.microsoft.com/office/drawing/2014/main" val="3308484761"/>
                    </a:ext>
                  </a:extLst>
                </a:gridCol>
                <a:gridCol w="740664">
                  <a:extLst>
                    <a:ext uri="{9D8B030D-6E8A-4147-A177-3AD203B41FA5}">
                      <a16:colId xmlns:a16="http://schemas.microsoft.com/office/drawing/2014/main" val="856610046"/>
                    </a:ext>
                  </a:extLst>
                </a:gridCol>
                <a:gridCol w="740664">
                  <a:extLst>
                    <a:ext uri="{9D8B030D-6E8A-4147-A177-3AD203B41FA5}">
                      <a16:colId xmlns:a16="http://schemas.microsoft.com/office/drawing/2014/main" val="2340965468"/>
                    </a:ext>
                  </a:extLst>
                </a:gridCol>
                <a:gridCol w="740664">
                  <a:extLst>
                    <a:ext uri="{9D8B030D-6E8A-4147-A177-3AD203B41FA5}">
                      <a16:colId xmlns:a16="http://schemas.microsoft.com/office/drawing/2014/main" val="359056357"/>
                    </a:ext>
                  </a:extLst>
                </a:gridCol>
                <a:gridCol w="740664">
                  <a:extLst>
                    <a:ext uri="{9D8B030D-6E8A-4147-A177-3AD203B41FA5}">
                      <a16:colId xmlns:a16="http://schemas.microsoft.com/office/drawing/2014/main" val="4168584766"/>
                    </a:ext>
                  </a:extLst>
                </a:gridCol>
                <a:gridCol w="740664">
                  <a:extLst>
                    <a:ext uri="{9D8B030D-6E8A-4147-A177-3AD203B41FA5}">
                      <a16:colId xmlns:a16="http://schemas.microsoft.com/office/drawing/2014/main" val="3657121247"/>
                    </a:ext>
                  </a:extLst>
                </a:gridCol>
                <a:gridCol w="740664">
                  <a:extLst>
                    <a:ext uri="{9D8B030D-6E8A-4147-A177-3AD203B41FA5}">
                      <a16:colId xmlns:a16="http://schemas.microsoft.com/office/drawing/2014/main" val="1973729305"/>
                    </a:ext>
                  </a:extLst>
                </a:gridCol>
                <a:gridCol w="740664">
                  <a:extLst>
                    <a:ext uri="{9D8B030D-6E8A-4147-A177-3AD203B41FA5}">
                      <a16:colId xmlns:a16="http://schemas.microsoft.com/office/drawing/2014/main" val="676808039"/>
                    </a:ext>
                  </a:extLst>
                </a:gridCol>
                <a:gridCol w="740664">
                  <a:extLst>
                    <a:ext uri="{9D8B030D-6E8A-4147-A177-3AD203B41FA5}">
                      <a16:colId xmlns:a16="http://schemas.microsoft.com/office/drawing/2014/main" val="22609911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9022767"/>
                  </a:ext>
                </a:extLst>
              </a:tr>
              <a:tr h="370840">
                <a:tc>
                  <a:txBody>
                    <a:bodyPr/>
                    <a:lstStyle/>
                    <a:p>
                      <a:r>
                        <a:rPr lang="en-US" sz="1000"/>
                        <a:t>Autohaus Fürst</a:t>
                      </a:r>
                    </a:p>
                  </a:txBody>
                  <a:tcPr/>
                </a:tc>
                <a:tc>
                  <a:txBody>
                    <a:bodyPr/>
                    <a:lstStyle/>
                    <a:p>
                      <a:r>
                        <a:rPr lang="en-US" sz="1000"/>
                        <a:t>838</a:t>
                      </a:r>
                    </a:p>
                  </a:txBody>
                  <a:tcPr/>
                </a:tc>
                <a:tc>
                  <a:txBody>
                    <a:bodyPr/>
                    <a:lstStyle/>
                    <a:p>
                      <a:r>
                        <a:rPr lang="en-US" sz="1000"/>
                        <a:t>82</a:t>
                      </a:r>
                    </a:p>
                  </a:txBody>
                  <a:tcPr/>
                </a:tc>
                <a:tc>
                  <a:txBody>
                    <a:bodyPr/>
                    <a:lstStyle/>
                    <a:p>
                      <a:r>
                        <a:rPr lang="en-US" sz="1000"/>
                        <a:t>18</a:t>
                      </a:r>
                    </a:p>
                  </a:txBody>
                  <a:tcPr/>
                </a:tc>
                <a:tc>
                  <a:txBody>
                    <a:bodyPr/>
                    <a:lstStyle/>
                    <a:p>
                      <a:r>
                        <a:rPr lang="en-US" sz="1000"/>
                        <a:t>310</a:t>
                      </a:r>
                    </a:p>
                  </a:txBody>
                  <a:tcPr/>
                </a:tc>
                <a:tc>
                  <a:txBody>
                    <a:bodyPr/>
                    <a:lstStyle/>
                    <a:p>
                      <a:r>
                        <a:rPr lang="en-US" sz="1000"/>
                        <a:t>21</a:t>
                      </a:r>
                    </a:p>
                  </a:txBody>
                  <a:tcPr/>
                </a:tc>
                <a:tc>
                  <a:txBody>
                    <a:bodyPr/>
                    <a:lstStyle/>
                    <a:p>
                      <a:r>
                        <a:rPr lang="en-US" sz="1000"/>
                        <a:t>32</a:t>
                      </a:r>
                    </a:p>
                  </a:txBody>
                  <a:tcPr/>
                </a:tc>
                <a:tc>
                  <a:txBody>
                    <a:bodyPr/>
                    <a:lstStyle/>
                    <a:p>
                      <a:r>
                        <a:rPr lang="en-US" sz="1000"/>
                        <a:t>0</a:t>
                      </a:r>
                    </a:p>
                  </a:txBody>
                  <a:tcPr/>
                </a:tc>
                <a:tc>
                  <a:txBody>
                    <a:bodyPr/>
                    <a:lstStyle/>
                    <a:p>
                      <a:r>
                        <a:rPr lang="en-US" sz="1000"/>
                        <a:t>2.5303%</a:t>
                      </a:r>
                    </a:p>
                  </a:txBody>
                  <a:tcPr/>
                </a:tc>
                <a:tc>
                  <a:txBody>
                    <a:bodyPr/>
                    <a:lstStyle/>
                    <a:p>
                      <a:r>
                        <a:rPr lang="en-US" sz="1000"/>
                        <a:t>0.0%</a:t>
                      </a:r>
                    </a:p>
                  </a:txBody>
                  <a:tcPr/>
                </a:tc>
                <a:extLst>
                  <a:ext uri="{0D108BD9-81ED-4DB2-BD59-A6C34878D82A}">
                    <a16:rowId xmlns:a16="http://schemas.microsoft.com/office/drawing/2014/main" val="142901420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03778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372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7523922"/>
                    </a:ext>
                  </a:extLst>
                </a:gridCol>
                <a:gridCol w="1234440">
                  <a:extLst>
                    <a:ext uri="{9D8B030D-6E8A-4147-A177-3AD203B41FA5}">
                      <a16:colId xmlns:a16="http://schemas.microsoft.com/office/drawing/2014/main" val="1394460446"/>
                    </a:ext>
                  </a:extLst>
                </a:gridCol>
                <a:gridCol w="822960">
                  <a:extLst>
                    <a:ext uri="{9D8B030D-6E8A-4147-A177-3AD203B41FA5}">
                      <a16:colId xmlns:a16="http://schemas.microsoft.com/office/drawing/2014/main" val="1700175897"/>
                    </a:ext>
                  </a:extLst>
                </a:gridCol>
                <a:gridCol w="822960">
                  <a:extLst>
                    <a:ext uri="{9D8B030D-6E8A-4147-A177-3AD203B41FA5}">
                      <a16:colId xmlns:a16="http://schemas.microsoft.com/office/drawing/2014/main" val="2172254152"/>
                    </a:ext>
                  </a:extLst>
                </a:gridCol>
                <a:gridCol w="822960">
                  <a:extLst>
                    <a:ext uri="{9D8B030D-6E8A-4147-A177-3AD203B41FA5}">
                      <a16:colId xmlns:a16="http://schemas.microsoft.com/office/drawing/2014/main" val="1244745311"/>
                    </a:ext>
                  </a:extLst>
                </a:gridCol>
                <a:gridCol w="822960">
                  <a:extLst>
                    <a:ext uri="{9D8B030D-6E8A-4147-A177-3AD203B41FA5}">
                      <a16:colId xmlns:a16="http://schemas.microsoft.com/office/drawing/2014/main" val="3160605752"/>
                    </a:ext>
                  </a:extLst>
                </a:gridCol>
                <a:gridCol w="822960">
                  <a:extLst>
                    <a:ext uri="{9D8B030D-6E8A-4147-A177-3AD203B41FA5}">
                      <a16:colId xmlns:a16="http://schemas.microsoft.com/office/drawing/2014/main" val="2690580111"/>
                    </a:ext>
                  </a:extLst>
                </a:gridCol>
                <a:gridCol w="822960">
                  <a:extLst>
                    <a:ext uri="{9D8B030D-6E8A-4147-A177-3AD203B41FA5}">
                      <a16:colId xmlns:a16="http://schemas.microsoft.com/office/drawing/2014/main" val="5507941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581953095"/>
                  </a:ext>
                </a:extLst>
              </a:tr>
              <a:tr h="370840">
                <a:tc>
                  <a:txBody>
                    <a:bodyPr/>
                    <a:lstStyle/>
                    <a:p>
                      <a:r>
                        <a:rPr lang="en-US" sz="1000"/>
                        <a:t>Autohaus Fürst</a:t>
                      </a:r>
                    </a:p>
                  </a:txBody>
                  <a:tcPr/>
                </a:tc>
                <a:tc>
                  <a:txBody>
                    <a:bodyPr/>
                    <a:lstStyle/>
                    <a:p>
                      <a:r>
                        <a:rPr lang="en-US" sz="1000"/>
                        <a:t>838</a:t>
                      </a:r>
                    </a:p>
                  </a:txBody>
                  <a:tcPr/>
                </a:tc>
                <a:tc>
                  <a:txBody>
                    <a:bodyPr/>
                    <a:lstStyle/>
                    <a:p>
                      <a:r>
                        <a:rPr lang="en-US" sz="1000"/>
                        <a:t>2</a:t>
                      </a:r>
                    </a:p>
                  </a:txBody>
                  <a:tcPr/>
                </a:tc>
                <a:tc>
                  <a:txBody>
                    <a:bodyPr/>
                    <a:lstStyle/>
                    <a:p>
                      <a:r>
                        <a:rPr lang="en-US" sz="1000"/>
                        <a:t>0.2%</a:t>
                      </a:r>
                    </a:p>
                  </a:txBody>
                  <a:tcPr/>
                </a:tc>
                <a:tc>
                  <a:txBody>
                    <a:bodyPr/>
                    <a:lstStyle/>
                    <a:p>
                      <a:r>
                        <a:rPr lang="en-US" sz="1000"/>
                        <a:t>3</a:t>
                      </a:r>
                    </a:p>
                  </a:txBody>
                  <a:tcPr/>
                </a:tc>
                <a:tc>
                  <a:txBody>
                    <a:bodyPr/>
                    <a:lstStyle/>
                    <a:p>
                      <a:r>
                        <a:rPr lang="en-US" sz="1000"/>
                        <a:t>0.4%</a:t>
                      </a:r>
                    </a:p>
                  </a:txBody>
                  <a:tcPr/>
                </a:tc>
                <a:tc>
                  <a:txBody>
                    <a:bodyPr/>
                    <a:lstStyle/>
                    <a:p>
                      <a:r>
                        <a:rPr lang="en-US" sz="1000"/>
                        <a:t>84</a:t>
                      </a:r>
                    </a:p>
                  </a:txBody>
                  <a:tcPr/>
                </a:tc>
                <a:tc>
                  <a:txBody>
                    <a:bodyPr/>
                    <a:lstStyle/>
                    <a:p>
                      <a:r>
                        <a:rPr lang="en-US" sz="1000"/>
                        <a:t>11.1%</a:t>
                      </a:r>
                    </a:p>
                  </a:txBody>
                  <a:tcPr/>
                </a:tc>
                <a:extLst>
                  <a:ext uri="{0D108BD9-81ED-4DB2-BD59-A6C34878D82A}">
                    <a16:rowId xmlns:a16="http://schemas.microsoft.com/office/drawing/2014/main" val="197558822"/>
                  </a:ext>
                </a:extLst>
              </a:tr>
            </a:tbl>
          </a:graphicData>
        </a:graphic>
      </p:graphicFrame>
      <p:sp>
        <p:nvSpPr>
          <p:cNvPr id="4" name="Text Placeholder 3"/>
          <p:cNvSpPr>
            <a:spLocks noGrp="1"/>
          </p:cNvSpPr>
          <p:nvPr>
            <p:ph type="body" sz="quarter" idx="14"/>
          </p:nvPr>
        </p:nvSpPr>
        <p:spPr/>
        <p:txBody>
          <a:bodyPr/>
          <a:lstStyle/>
          <a:p>
            <a:r>
              <a:rPr lang="en-US"/>
              <a:t>04/28/2017 - 05/28/2017</a:t>
            </a:r>
          </a:p>
        </p:txBody>
      </p:sp>
    </p:spTree>
    <p:extLst>
      <p:ext uri="{BB962C8B-B14F-4D97-AF65-F5344CB8AC3E}">
        <p14:creationId xmlns:p14="http://schemas.microsoft.com/office/powerpoint/2010/main" val="353366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9555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0940912"/>
                    </a:ext>
                  </a:extLst>
                </a:gridCol>
                <a:gridCol w="740664">
                  <a:extLst>
                    <a:ext uri="{9D8B030D-6E8A-4147-A177-3AD203B41FA5}">
                      <a16:colId xmlns:a16="http://schemas.microsoft.com/office/drawing/2014/main" val="384580617"/>
                    </a:ext>
                  </a:extLst>
                </a:gridCol>
                <a:gridCol w="740664">
                  <a:extLst>
                    <a:ext uri="{9D8B030D-6E8A-4147-A177-3AD203B41FA5}">
                      <a16:colId xmlns:a16="http://schemas.microsoft.com/office/drawing/2014/main" val="3273498247"/>
                    </a:ext>
                  </a:extLst>
                </a:gridCol>
                <a:gridCol w="740664">
                  <a:extLst>
                    <a:ext uri="{9D8B030D-6E8A-4147-A177-3AD203B41FA5}">
                      <a16:colId xmlns:a16="http://schemas.microsoft.com/office/drawing/2014/main" val="422606358"/>
                    </a:ext>
                  </a:extLst>
                </a:gridCol>
                <a:gridCol w="740664">
                  <a:extLst>
                    <a:ext uri="{9D8B030D-6E8A-4147-A177-3AD203B41FA5}">
                      <a16:colId xmlns:a16="http://schemas.microsoft.com/office/drawing/2014/main" val="759904275"/>
                    </a:ext>
                  </a:extLst>
                </a:gridCol>
                <a:gridCol w="740664">
                  <a:extLst>
                    <a:ext uri="{9D8B030D-6E8A-4147-A177-3AD203B41FA5}">
                      <a16:colId xmlns:a16="http://schemas.microsoft.com/office/drawing/2014/main" val="3402694454"/>
                    </a:ext>
                  </a:extLst>
                </a:gridCol>
                <a:gridCol w="740664">
                  <a:extLst>
                    <a:ext uri="{9D8B030D-6E8A-4147-A177-3AD203B41FA5}">
                      <a16:colId xmlns:a16="http://schemas.microsoft.com/office/drawing/2014/main" val="4061264001"/>
                    </a:ext>
                  </a:extLst>
                </a:gridCol>
                <a:gridCol w="740664">
                  <a:extLst>
                    <a:ext uri="{9D8B030D-6E8A-4147-A177-3AD203B41FA5}">
                      <a16:colId xmlns:a16="http://schemas.microsoft.com/office/drawing/2014/main" val="1425415049"/>
                    </a:ext>
                  </a:extLst>
                </a:gridCol>
                <a:gridCol w="740664">
                  <a:extLst>
                    <a:ext uri="{9D8B030D-6E8A-4147-A177-3AD203B41FA5}">
                      <a16:colId xmlns:a16="http://schemas.microsoft.com/office/drawing/2014/main" val="3440888819"/>
                    </a:ext>
                  </a:extLst>
                </a:gridCol>
                <a:gridCol w="740664">
                  <a:extLst>
                    <a:ext uri="{9D8B030D-6E8A-4147-A177-3AD203B41FA5}">
                      <a16:colId xmlns:a16="http://schemas.microsoft.com/office/drawing/2014/main" val="11234923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14180506"/>
                  </a:ext>
                </a:extLst>
              </a:tr>
              <a:tr h="370840">
                <a:tc>
                  <a:txBody>
                    <a:bodyPr/>
                    <a:lstStyle/>
                    <a:p>
                      <a:r>
                        <a:rPr lang="en-US" sz="1000"/>
                        <a:t>Autohaus Fürst</a:t>
                      </a:r>
                    </a:p>
                  </a:txBody>
                  <a:tcPr/>
                </a:tc>
                <a:tc>
                  <a:txBody>
                    <a:bodyPr/>
                    <a:lstStyle/>
                    <a:p>
                      <a:r>
                        <a:rPr lang="en-US" sz="1000"/>
                        <a:t>838</a:t>
                      </a:r>
                    </a:p>
                  </a:txBody>
                  <a:tcPr/>
                </a:tc>
                <a:tc>
                  <a:txBody>
                    <a:bodyPr/>
                    <a:lstStyle/>
                    <a:p>
                      <a:r>
                        <a:rPr lang="en-US" sz="1000"/>
                        <a:t>82</a:t>
                      </a:r>
                    </a:p>
                  </a:txBody>
                  <a:tcPr/>
                </a:tc>
                <a:tc>
                  <a:txBody>
                    <a:bodyPr/>
                    <a:lstStyle/>
                    <a:p>
                      <a:r>
                        <a:rPr lang="en-US" sz="1000"/>
                        <a:t>18</a:t>
                      </a:r>
                    </a:p>
                  </a:txBody>
                  <a:tcPr/>
                </a:tc>
                <a:tc>
                  <a:txBody>
                    <a:bodyPr/>
                    <a:lstStyle/>
                    <a:p>
                      <a:r>
                        <a:rPr lang="en-US" sz="1000"/>
                        <a:t>310</a:t>
                      </a:r>
                    </a:p>
                  </a:txBody>
                  <a:tcPr/>
                </a:tc>
                <a:tc>
                  <a:txBody>
                    <a:bodyPr/>
                    <a:lstStyle/>
                    <a:p>
                      <a:r>
                        <a:rPr lang="en-US" sz="1000"/>
                        <a:t>21</a:t>
                      </a:r>
                    </a:p>
                  </a:txBody>
                  <a:tcPr/>
                </a:tc>
                <a:tc>
                  <a:txBody>
                    <a:bodyPr/>
                    <a:lstStyle/>
                    <a:p>
                      <a:r>
                        <a:rPr lang="en-US" sz="1000"/>
                        <a:t>32</a:t>
                      </a:r>
                    </a:p>
                  </a:txBody>
                  <a:tcPr/>
                </a:tc>
                <a:tc>
                  <a:txBody>
                    <a:bodyPr/>
                    <a:lstStyle/>
                    <a:p>
                      <a:r>
                        <a:rPr lang="en-US" sz="1000"/>
                        <a:t>0</a:t>
                      </a:r>
                    </a:p>
                  </a:txBody>
                  <a:tcPr/>
                </a:tc>
                <a:tc>
                  <a:txBody>
                    <a:bodyPr/>
                    <a:lstStyle/>
                    <a:p>
                      <a:r>
                        <a:rPr lang="en-US" sz="1000"/>
                        <a:t>2.5303%</a:t>
                      </a:r>
                    </a:p>
                  </a:txBody>
                  <a:tcPr/>
                </a:tc>
                <a:tc>
                  <a:txBody>
                    <a:bodyPr/>
                    <a:lstStyle/>
                    <a:p>
                      <a:r>
                        <a:rPr lang="en-US" sz="1000"/>
                        <a:t>0.0%</a:t>
                      </a:r>
                    </a:p>
                  </a:txBody>
                  <a:tcPr/>
                </a:tc>
                <a:extLst>
                  <a:ext uri="{0D108BD9-81ED-4DB2-BD59-A6C34878D82A}">
                    <a16:rowId xmlns:a16="http://schemas.microsoft.com/office/drawing/2014/main" val="388244222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144190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0791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921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8275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894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78792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80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391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7247424"/>
                    </a:ext>
                  </a:extLst>
                </a:gridCol>
                <a:gridCol w="658368">
                  <a:extLst>
                    <a:ext uri="{9D8B030D-6E8A-4147-A177-3AD203B41FA5}">
                      <a16:colId xmlns:a16="http://schemas.microsoft.com/office/drawing/2014/main" val="4119357079"/>
                    </a:ext>
                  </a:extLst>
                </a:gridCol>
                <a:gridCol w="658368">
                  <a:extLst>
                    <a:ext uri="{9D8B030D-6E8A-4147-A177-3AD203B41FA5}">
                      <a16:colId xmlns:a16="http://schemas.microsoft.com/office/drawing/2014/main" val="2234238329"/>
                    </a:ext>
                  </a:extLst>
                </a:gridCol>
                <a:gridCol w="658368">
                  <a:extLst>
                    <a:ext uri="{9D8B030D-6E8A-4147-A177-3AD203B41FA5}">
                      <a16:colId xmlns:a16="http://schemas.microsoft.com/office/drawing/2014/main" val="3166966063"/>
                    </a:ext>
                  </a:extLst>
                </a:gridCol>
                <a:gridCol w="658368">
                  <a:extLst>
                    <a:ext uri="{9D8B030D-6E8A-4147-A177-3AD203B41FA5}">
                      <a16:colId xmlns:a16="http://schemas.microsoft.com/office/drawing/2014/main" val="3633016622"/>
                    </a:ext>
                  </a:extLst>
                </a:gridCol>
                <a:gridCol w="658368">
                  <a:extLst>
                    <a:ext uri="{9D8B030D-6E8A-4147-A177-3AD203B41FA5}">
                      <a16:colId xmlns:a16="http://schemas.microsoft.com/office/drawing/2014/main" val="3289620594"/>
                    </a:ext>
                  </a:extLst>
                </a:gridCol>
                <a:gridCol w="658368">
                  <a:extLst>
                    <a:ext uri="{9D8B030D-6E8A-4147-A177-3AD203B41FA5}">
                      <a16:colId xmlns:a16="http://schemas.microsoft.com/office/drawing/2014/main" val="4271690283"/>
                    </a:ext>
                  </a:extLst>
                </a:gridCol>
                <a:gridCol w="658368">
                  <a:extLst>
                    <a:ext uri="{9D8B030D-6E8A-4147-A177-3AD203B41FA5}">
                      <a16:colId xmlns:a16="http://schemas.microsoft.com/office/drawing/2014/main" val="7357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752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- 2017-05-28 08:10:26</a:t>
                      </a:r>
                      <a:r>
                        <a:rPr kumimoji="0" lang="de-DE" sz="1000" b="0" i="0" u="none" strike="noStrike" kern="1200" cap="none" spc="0" normalizeH="0" baseline="0" noProof="0">
                          <a:ln>
                            <a:noFill/>
                          </a:ln>
                          <a:solidFill>
                            <a:prstClr val="black"/>
                          </a:solidFill>
                          <a:effectLst/>
                          <a:uLnTx/>
                          <a:uFillTx/>
                          <a:latin typeface="+mn-lt"/>
                          <a:ea typeface="+mn-ea"/>
                          <a:cs typeface="+mn-cs"/>
                        </a:rPr>
                        <a:t>
Ergibt Sinn oder? 😂
Wir wünschen einen schönen Sonntagmorgen 😀
#AchtungSatire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516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- 2017-05-27 12:08:09</a:t>
                      </a:r>
                      <a:r>
                        <a:rPr kumimoji="0" lang="de-DE" sz="1000" b="0" i="0" u="none" strike="noStrike" kern="1200" cap="none" spc="0" normalizeH="0" baseline="0" noProof="0">
                          <a:ln>
                            <a:noFill/>
                          </a:ln>
                          <a:solidFill>
                            <a:prstClr val="black"/>
                          </a:solidFill>
                          <a:effectLst/>
                          <a:uLnTx/>
                          <a:uFillTx/>
                          <a:latin typeface="+mn-lt"/>
                          <a:ea typeface="+mn-ea"/>
                          <a:cs typeface="+mn-cs"/>
                        </a:rPr>
                        <a:t>
Perfekt für den Urlaub: mit dem Hyundai i40 gehts von hier nach Italien und wieder zurück mit nur einem Tank 💪😊
Wir wünschen Euch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161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- 2017-05-25 15:03:14</a:t>
                      </a:r>
                      <a:r>
                        <a:rPr kumimoji="0" lang="de-DE" sz="1000" b="0" i="0" u="none" strike="noStrike" kern="1200" cap="none" spc="0" normalizeH="0" baseline="0" noProof="0">
                          <a:ln>
                            <a:noFill/>
                          </a:ln>
                          <a:solidFill>
                            <a:prstClr val="black"/>
                          </a:solidFill>
                          <a:effectLst/>
                          <a:uLnTx/>
                          <a:uFillTx/>
                          <a:latin typeface="+mn-lt"/>
                          <a:ea typeface="+mn-ea"/>
                          <a:cs typeface="+mn-cs"/>
                        </a:rPr>
                        <a:t>
Der Umbau schreitet voran! Es fehlen nur noch einige Verstrebungen, sowie das PVC-beschichtete Polyestergewebe als Dach 💪
76 Fahrzeuge werden hier bald Platz finden! 😊
Alle Infos unter: http://www.autohaus-fuerst.at/aktionen/Umbau-2017.32004.php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30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- 2017-05-25 08:10:00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Eduard Pinzker und seiner Frau Hannelore viel Spaß mit ihren neuen Hyundai i30 Comfort in Polar White. 😉
Fahr‘ vorsichtig mit deinem Flitzer,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982004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776068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746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1161707"/>
                    </a:ext>
                  </a:extLst>
                </a:gridCol>
                <a:gridCol w="658368">
                  <a:extLst>
                    <a:ext uri="{9D8B030D-6E8A-4147-A177-3AD203B41FA5}">
                      <a16:colId xmlns:a16="http://schemas.microsoft.com/office/drawing/2014/main" val="2959575099"/>
                    </a:ext>
                  </a:extLst>
                </a:gridCol>
                <a:gridCol w="658368">
                  <a:extLst>
                    <a:ext uri="{9D8B030D-6E8A-4147-A177-3AD203B41FA5}">
                      <a16:colId xmlns:a16="http://schemas.microsoft.com/office/drawing/2014/main" val="3054280871"/>
                    </a:ext>
                  </a:extLst>
                </a:gridCol>
                <a:gridCol w="658368">
                  <a:extLst>
                    <a:ext uri="{9D8B030D-6E8A-4147-A177-3AD203B41FA5}">
                      <a16:colId xmlns:a16="http://schemas.microsoft.com/office/drawing/2014/main" val="1263478970"/>
                    </a:ext>
                  </a:extLst>
                </a:gridCol>
                <a:gridCol w="658368">
                  <a:extLst>
                    <a:ext uri="{9D8B030D-6E8A-4147-A177-3AD203B41FA5}">
                      <a16:colId xmlns:a16="http://schemas.microsoft.com/office/drawing/2014/main" val="2268256215"/>
                    </a:ext>
                  </a:extLst>
                </a:gridCol>
                <a:gridCol w="658368">
                  <a:extLst>
                    <a:ext uri="{9D8B030D-6E8A-4147-A177-3AD203B41FA5}">
                      <a16:colId xmlns:a16="http://schemas.microsoft.com/office/drawing/2014/main" val="1033678010"/>
                    </a:ext>
                  </a:extLst>
                </a:gridCol>
                <a:gridCol w="658368">
                  <a:extLst>
                    <a:ext uri="{9D8B030D-6E8A-4147-A177-3AD203B41FA5}">
                      <a16:colId xmlns:a16="http://schemas.microsoft.com/office/drawing/2014/main" val="1922468322"/>
                    </a:ext>
                  </a:extLst>
                </a:gridCol>
                <a:gridCol w="658368">
                  <a:extLst>
                    <a:ext uri="{9D8B030D-6E8A-4147-A177-3AD203B41FA5}">
                      <a16:colId xmlns:a16="http://schemas.microsoft.com/office/drawing/2014/main" val="379046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41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- 2017-05-24 18:07:52</a:t>
                      </a:r>
                      <a:r>
                        <a:rPr kumimoji="0" lang="de-DE" sz="1000" b="0" i="0" u="none" strike="noStrike" kern="1200" cap="none" spc="0" normalizeH="0" baseline="0" noProof="0">
                          <a:ln>
                            <a:noFill/>
                          </a:ln>
                          <a:solidFill>
                            <a:prstClr val="black"/>
                          </a:solidFill>
                          <a:effectLst/>
                          <a:uLnTx/>
                          <a:uFillTx/>
                          <a:latin typeface="+mn-lt"/>
                          <a:ea typeface="+mn-ea"/>
                          <a:cs typeface="+mn-cs"/>
                        </a:rPr>
                        <a:t>
☡ Heute großes Entscheidungsspiel um den Einzug in das Finale ☡
Es ist angerichtet: 19:30 Redwell Gunners Oberwart vs. WBC Raiffeisen Wels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841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- 2017-05-24 14:41:53</a:t>
                      </a:r>
                      <a:r>
                        <a:rPr kumimoji="0" lang="de-DE" sz="1000" b="0" i="0" u="none" strike="noStrike" kern="1200" cap="none" spc="0" normalizeH="0" baseline="0" noProof="0">
                          <a:ln>
                            <a:noFill/>
                          </a:ln>
                          <a:solidFill>
                            <a:prstClr val="black"/>
                          </a:solidFill>
                          <a:effectLst/>
                          <a:uLnTx/>
                          <a:uFillTx/>
                          <a:latin typeface="+mn-lt"/>
                          <a:ea typeface="+mn-ea"/>
                          <a:cs typeface="+mn-cs"/>
                        </a:rPr>
                        <a:t>
Schon gesehen? Der Hyundai Ioniq ist "Wertmeister 2017"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333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- 2017-05-21 08:55:16</a:t>
                      </a:r>
                      <a:r>
                        <a:rPr kumimoji="0" lang="de-DE" sz="1000" b="0" i="0" u="none" strike="noStrike" kern="1200" cap="none" spc="0" normalizeH="0" baseline="0" noProof="0">
                          <a:ln>
                            <a:noFill/>
                          </a:ln>
                          <a:solidFill>
                            <a:prstClr val="black"/>
                          </a:solidFill>
                          <a:effectLst/>
                          <a:uLnTx/>
                          <a:uFillTx/>
                          <a:latin typeface="+mn-lt"/>
                          <a:ea typeface="+mn-ea"/>
                          <a:cs typeface="+mn-cs"/>
                        </a:rPr>
                        <a:t>
Vielen Dank an RO LI für das tolle Bild! 😎
Echt leiwander Spruch!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638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- 2017-05-20 20:48:47</a:t>
                      </a:r>
                      <a:r>
                        <a:rPr kumimoji="0" lang="de-DE" sz="1000" b="0" i="0" u="none" strike="noStrike" kern="1200" cap="none" spc="0" normalizeH="0" baseline="0" noProof="0">
                          <a:ln>
                            <a:noFill/>
                          </a:ln>
                          <a:solidFill>
                            <a:prstClr val="black"/>
                          </a:solidFill>
                          <a:effectLst/>
                          <a:uLnTx/>
                          <a:uFillTx/>
                          <a:latin typeface="+mn-lt"/>
                          <a:ea typeface="+mn-ea"/>
                          <a:cs typeface="+mn-cs"/>
                        </a:rPr>
                        <a:t>
Wir experimentieren gerade an einem i40 und checken aus was man so "Einfaches" machen kann 😎
Und wie verbringt Ihr den Samstag 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111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- 2017-05-19 20:44:40</a:t>
                      </a:r>
                      <a:r>
                        <a:rPr kumimoji="0" lang="de-DE" sz="1000" b="0" i="0" u="none" strike="noStrike" kern="1200" cap="none" spc="0" normalizeH="0" baseline="0" noProof="0">
                          <a:ln>
                            <a:noFill/>
                          </a:ln>
                          <a:solidFill>
                            <a:prstClr val="black"/>
                          </a:solidFill>
                          <a:effectLst/>
                          <a:uLnTx/>
                          <a:uFillTx/>
                          <a:latin typeface="+mn-lt"/>
                          <a:ea typeface="+mn-ea"/>
                          <a:cs typeface="+mn-cs"/>
                        </a:rPr>
                        <a:t>
💥💣 Toyota baute einen Land Cruiser V8 etwas um und fuhr damit 370 km/h (230 mph). 💣💥
2.000 PS sind hierfür Notwendig - mehr dazu im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865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- 2017-05-18 14:51:42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Robin Ehrenhöfer viel Spaß mit seinem neuen Hyundai i30 Kombi!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606313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6957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9160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5045084"/>
                    </a:ext>
                  </a:extLst>
                </a:gridCol>
                <a:gridCol w="658368">
                  <a:extLst>
                    <a:ext uri="{9D8B030D-6E8A-4147-A177-3AD203B41FA5}">
                      <a16:colId xmlns:a16="http://schemas.microsoft.com/office/drawing/2014/main" val="3272016325"/>
                    </a:ext>
                  </a:extLst>
                </a:gridCol>
                <a:gridCol w="658368">
                  <a:extLst>
                    <a:ext uri="{9D8B030D-6E8A-4147-A177-3AD203B41FA5}">
                      <a16:colId xmlns:a16="http://schemas.microsoft.com/office/drawing/2014/main" val="3086593113"/>
                    </a:ext>
                  </a:extLst>
                </a:gridCol>
                <a:gridCol w="658368">
                  <a:extLst>
                    <a:ext uri="{9D8B030D-6E8A-4147-A177-3AD203B41FA5}">
                      <a16:colId xmlns:a16="http://schemas.microsoft.com/office/drawing/2014/main" val="1517918693"/>
                    </a:ext>
                  </a:extLst>
                </a:gridCol>
                <a:gridCol w="658368">
                  <a:extLst>
                    <a:ext uri="{9D8B030D-6E8A-4147-A177-3AD203B41FA5}">
                      <a16:colId xmlns:a16="http://schemas.microsoft.com/office/drawing/2014/main" val="1087703891"/>
                    </a:ext>
                  </a:extLst>
                </a:gridCol>
                <a:gridCol w="658368">
                  <a:extLst>
                    <a:ext uri="{9D8B030D-6E8A-4147-A177-3AD203B41FA5}">
                      <a16:colId xmlns:a16="http://schemas.microsoft.com/office/drawing/2014/main" val="50430818"/>
                    </a:ext>
                  </a:extLst>
                </a:gridCol>
                <a:gridCol w="658368">
                  <a:extLst>
                    <a:ext uri="{9D8B030D-6E8A-4147-A177-3AD203B41FA5}">
                      <a16:colId xmlns:a16="http://schemas.microsoft.com/office/drawing/2014/main" val="3188011375"/>
                    </a:ext>
                  </a:extLst>
                </a:gridCol>
                <a:gridCol w="658368">
                  <a:extLst>
                    <a:ext uri="{9D8B030D-6E8A-4147-A177-3AD203B41FA5}">
                      <a16:colId xmlns:a16="http://schemas.microsoft.com/office/drawing/2014/main" val="107152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475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- 2017-05-18 10:19:33</a:t>
                      </a:r>
                      <a:r>
                        <a:rPr kumimoji="0" lang="de-DE" sz="1000" b="0" i="0" u="none" strike="noStrike" kern="1200" cap="none" spc="0" normalizeH="0" baseline="0" noProof="0">
                          <a:ln>
                            <a:noFill/>
                          </a:ln>
                          <a:solidFill>
                            <a:prstClr val="black"/>
                          </a:solidFill>
                          <a:effectLst/>
                          <a:uLnTx/>
                          <a:uFillTx/>
                          <a:latin typeface="+mn-lt"/>
                          <a:ea typeface="+mn-ea"/>
                          <a:cs typeface="+mn-cs"/>
                        </a:rPr>
                        <a:t>
Darf Euer Hund auch im Auto mit offenen Fenster mitfahren? 😄
Dieser hier hat anscheinend viel Spaß im Regen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919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- 2017-05-15 21:28:20</a:t>
                      </a:r>
                      <a:r>
                        <a:rPr kumimoji="0" lang="de-DE" sz="1000" b="0" i="0" u="none" strike="noStrike" kern="1200" cap="none" spc="0" normalizeH="0" baseline="0" noProof="0">
                          <a:ln>
                            <a:noFill/>
                          </a:ln>
                          <a:solidFill>
                            <a:prstClr val="black"/>
                          </a:solidFill>
                          <a:effectLst/>
                          <a:uLnTx/>
                          <a:uFillTx/>
                          <a:latin typeface="+mn-lt"/>
                          <a:ea typeface="+mn-ea"/>
                          <a:cs typeface="+mn-cs"/>
                        </a:rPr>
                        <a:t>
Eine Million Meilen (1,6 Mio. Kilometer) legte dieser Toyota Tundra zurück. 😎💥
Die Probleme: Ein Riss im Sitz und eine Delle im Radkasten. 👍 
Dann kaufte Toyota ihn, um ihn zu untersuchen. Warum das Auto so gut hielt, scheint Toyota bis heute ein Rätsel.🤔🔒🔮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541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- 2017-05-14 09:07:38</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Muttis alles Liebe zum Muttertag! 
Ihr seid die Besten der Besten! 😄 Wir hoffen der neue Tucson kann mit Eurer Ausstrahlung mithalten. 🤗
👉Aber falls trotzdem noch wer Geschenke braucht: Checkt einfach unser Tucson Edition 25 Sondermodell unter folgendem Link aus:  https://goo.gl/3sj9SQ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354557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64220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9072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6260562"/>
                    </a:ext>
                  </a:extLst>
                </a:gridCol>
                <a:gridCol w="658368">
                  <a:extLst>
                    <a:ext uri="{9D8B030D-6E8A-4147-A177-3AD203B41FA5}">
                      <a16:colId xmlns:a16="http://schemas.microsoft.com/office/drawing/2014/main" val="3202166901"/>
                    </a:ext>
                  </a:extLst>
                </a:gridCol>
                <a:gridCol w="658368">
                  <a:extLst>
                    <a:ext uri="{9D8B030D-6E8A-4147-A177-3AD203B41FA5}">
                      <a16:colId xmlns:a16="http://schemas.microsoft.com/office/drawing/2014/main" val="3441823686"/>
                    </a:ext>
                  </a:extLst>
                </a:gridCol>
                <a:gridCol w="658368">
                  <a:extLst>
                    <a:ext uri="{9D8B030D-6E8A-4147-A177-3AD203B41FA5}">
                      <a16:colId xmlns:a16="http://schemas.microsoft.com/office/drawing/2014/main" val="3883478228"/>
                    </a:ext>
                  </a:extLst>
                </a:gridCol>
                <a:gridCol w="658368">
                  <a:extLst>
                    <a:ext uri="{9D8B030D-6E8A-4147-A177-3AD203B41FA5}">
                      <a16:colId xmlns:a16="http://schemas.microsoft.com/office/drawing/2014/main" val="817348075"/>
                    </a:ext>
                  </a:extLst>
                </a:gridCol>
                <a:gridCol w="658368">
                  <a:extLst>
                    <a:ext uri="{9D8B030D-6E8A-4147-A177-3AD203B41FA5}">
                      <a16:colId xmlns:a16="http://schemas.microsoft.com/office/drawing/2014/main" val="2416937116"/>
                    </a:ext>
                  </a:extLst>
                </a:gridCol>
                <a:gridCol w="658368">
                  <a:extLst>
                    <a:ext uri="{9D8B030D-6E8A-4147-A177-3AD203B41FA5}">
                      <a16:colId xmlns:a16="http://schemas.microsoft.com/office/drawing/2014/main" val="3143640114"/>
                    </a:ext>
                  </a:extLst>
                </a:gridCol>
                <a:gridCol w="658368">
                  <a:extLst>
                    <a:ext uri="{9D8B030D-6E8A-4147-A177-3AD203B41FA5}">
                      <a16:colId xmlns:a16="http://schemas.microsoft.com/office/drawing/2014/main" val="312986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360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- 2017-05-12 12:30:00</a:t>
                      </a:r>
                      <a:r>
                        <a:rPr kumimoji="0" lang="en-US" sz="1000" b="0" i="0" u="none" strike="noStrike" kern="1200" cap="none" spc="0" normalizeH="0" baseline="0" noProof="0">
                          <a:ln>
                            <a:noFill/>
                          </a:ln>
                          <a:solidFill>
                            <a:prstClr val="black"/>
                          </a:solidFill>
                          <a:effectLst/>
                          <a:uLnTx/>
                          <a:uFillTx/>
                          <a:latin typeface="+mn-lt"/>
                          <a:ea typeface="+mn-ea"/>
                          <a:cs typeface="+mn-cs"/>
                        </a:rPr>
                        <a:t>
Wir bringen die Konkurrenz wieder mal ins schwitzen: Hyundai Tucson Edition 25 mit fescher Sonderausstattung, € 4.900,– Preisvorteil und 5 Jahren Werksgarantie ohne Kilometerbegrenzung!
Jetzt im Autohaus Fürst zu haben ab € 24.990,– 🔝👍🏻😁
Details: Tucson 1.6 GDI, Edition 25 (803j), 132 PS, Start/Stopp Automatik, 2WD EDITION 25 (803j) ab € 24.990,–
Alle Infos zum Fahrzeug findet Ihr hier: https://goo.gl/3sj9SQ
*Symbolfotos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47456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93857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42983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1429816"/>
                    </a:ext>
                  </a:extLst>
                </a:gridCol>
                <a:gridCol w="658368">
                  <a:extLst>
                    <a:ext uri="{9D8B030D-6E8A-4147-A177-3AD203B41FA5}">
                      <a16:colId xmlns:a16="http://schemas.microsoft.com/office/drawing/2014/main" val="1922720152"/>
                    </a:ext>
                  </a:extLst>
                </a:gridCol>
                <a:gridCol w="658368">
                  <a:extLst>
                    <a:ext uri="{9D8B030D-6E8A-4147-A177-3AD203B41FA5}">
                      <a16:colId xmlns:a16="http://schemas.microsoft.com/office/drawing/2014/main" val="1875648720"/>
                    </a:ext>
                  </a:extLst>
                </a:gridCol>
                <a:gridCol w="658368">
                  <a:extLst>
                    <a:ext uri="{9D8B030D-6E8A-4147-A177-3AD203B41FA5}">
                      <a16:colId xmlns:a16="http://schemas.microsoft.com/office/drawing/2014/main" val="2917837003"/>
                    </a:ext>
                  </a:extLst>
                </a:gridCol>
                <a:gridCol w="658368">
                  <a:extLst>
                    <a:ext uri="{9D8B030D-6E8A-4147-A177-3AD203B41FA5}">
                      <a16:colId xmlns:a16="http://schemas.microsoft.com/office/drawing/2014/main" val="121794013"/>
                    </a:ext>
                  </a:extLst>
                </a:gridCol>
                <a:gridCol w="658368">
                  <a:extLst>
                    <a:ext uri="{9D8B030D-6E8A-4147-A177-3AD203B41FA5}">
                      <a16:colId xmlns:a16="http://schemas.microsoft.com/office/drawing/2014/main" val="37342947"/>
                    </a:ext>
                  </a:extLst>
                </a:gridCol>
                <a:gridCol w="658368">
                  <a:extLst>
                    <a:ext uri="{9D8B030D-6E8A-4147-A177-3AD203B41FA5}">
                      <a16:colId xmlns:a16="http://schemas.microsoft.com/office/drawing/2014/main" val="521147687"/>
                    </a:ext>
                  </a:extLst>
                </a:gridCol>
                <a:gridCol w="658368">
                  <a:extLst>
                    <a:ext uri="{9D8B030D-6E8A-4147-A177-3AD203B41FA5}">
                      <a16:colId xmlns:a16="http://schemas.microsoft.com/office/drawing/2014/main" val="226615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731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- 2017-05-11 18:42:04</a:t>
                      </a:r>
                      <a:r>
                        <a:rPr kumimoji="0" lang="de-DE" sz="1000" b="0" i="0" u="none" strike="noStrike" kern="1200" cap="none" spc="0" normalizeH="0" baseline="0" noProof="0">
                          <a:ln>
                            <a:noFill/>
                          </a:ln>
                          <a:solidFill>
                            <a:prstClr val="black"/>
                          </a:solidFill>
                          <a:effectLst/>
                          <a:uLnTx/>
                          <a:uFillTx/>
                          <a:latin typeface="+mn-lt"/>
                          <a:ea typeface="+mn-ea"/>
                          <a:cs typeface="+mn-cs"/>
                        </a:rPr>
                        <a:t>
💥 In der Notfallrettung zählt jede Minute. 💥
Christophorus 2 in Krems, Niederösterreich, Austria nutzt nun einen Hyundai Tucson um auch bei Nebel im Einsatz zu sein. 🏎🚨
Kommt wahrscheinlich auch bald bei uns in Oberwart, dann würde das viel Hyundai für die lokale Sicherheit bedeuten (wir haben ja auch schon einen Santa Fe im Einsatz beim Roten Kreuz). 😎🚑🛑
Mehr Infos: https://www.hyundai.at/Uber-uns/Sponsoring/Kooperationen/OAMTC-Flugrettung-Hyundai-Tucson.aspx?overview=%2FUber-uns%2FSponsoring%2FKooperationen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894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- 2017-05-10 07:38:01</a:t>
                      </a:r>
                      <a:r>
                        <a:rPr kumimoji="0" lang="de-DE" sz="1000" b="0" i="0" u="none" strike="noStrike" kern="1200" cap="none" spc="0" normalizeH="0" baseline="0" noProof="0">
                          <a:ln>
                            <a:noFill/>
                          </a:ln>
                          <a:solidFill>
                            <a:prstClr val="black"/>
                          </a:solidFill>
                          <a:effectLst/>
                          <a:uLnTx/>
                          <a:uFillTx/>
                          <a:latin typeface="+mn-lt"/>
                          <a:ea typeface="+mn-ea"/>
                          <a:cs typeface="+mn-cs"/>
                        </a:rPr>
                        <a:t>
Den neuen Toyota Yaris gibts jetzt auch bei uns:😁🙋
Super schöner roter Flitzer mit 69PS in der Young Ausführung 👍
💢 alle Fahrzeuge unter: www.autohaus-fuerst.at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76053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108593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31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0065909"/>
                    </a:ext>
                  </a:extLst>
                </a:gridCol>
                <a:gridCol w="658368">
                  <a:extLst>
                    <a:ext uri="{9D8B030D-6E8A-4147-A177-3AD203B41FA5}">
                      <a16:colId xmlns:a16="http://schemas.microsoft.com/office/drawing/2014/main" val="3091717001"/>
                    </a:ext>
                  </a:extLst>
                </a:gridCol>
                <a:gridCol w="658368">
                  <a:extLst>
                    <a:ext uri="{9D8B030D-6E8A-4147-A177-3AD203B41FA5}">
                      <a16:colId xmlns:a16="http://schemas.microsoft.com/office/drawing/2014/main" val="751096025"/>
                    </a:ext>
                  </a:extLst>
                </a:gridCol>
                <a:gridCol w="658368">
                  <a:extLst>
                    <a:ext uri="{9D8B030D-6E8A-4147-A177-3AD203B41FA5}">
                      <a16:colId xmlns:a16="http://schemas.microsoft.com/office/drawing/2014/main" val="2004009937"/>
                    </a:ext>
                  </a:extLst>
                </a:gridCol>
                <a:gridCol w="658368">
                  <a:extLst>
                    <a:ext uri="{9D8B030D-6E8A-4147-A177-3AD203B41FA5}">
                      <a16:colId xmlns:a16="http://schemas.microsoft.com/office/drawing/2014/main" val="712905329"/>
                    </a:ext>
                  </a:extLst>
                </a:gridCol>
                <a:gridCol w="658368">
                  <a:extLst>
                    <a:ext uri="{9D8B030D-6E8A-4147-A177-3AD203B41FA5}">
                      <a16:colId xmlns:a16="http://schemas.microsoft.com/office/drawing/2014/main" val="2459383455"/>
                    </a:ext>
                  </a:extLst>
                </a:gridCol>
                <a:gridCol w="658368">
                  <a:extLst>
                    <a:ext uri="{9D8B030D-6E8A-4147-A177-3AD203B41FA5}">
                      <a16:colId xmlns:a16="http://schemas.microsoft.com/office/drawing/2014/main" val="364826225"/>
                    </a:ext>
                  </a:extLst>
                </a:gridCol>
                <a:gridCol w="658368">
                  <a:extLst>
                    <a:ext uri="{9D8B030D-6E8A-4147-A177-3AD203B41FA5}">
                      <a16:colId xmlns:a16="http://schemas.microsoft.com/office/drawing/2014/main" val="153121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505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- 2017-05-09 14:42:03</a:t>
                      </a:r>
                      <a:r>
                        <a:rPr kumimoji="0" lang="de-DE" sz="1000" b="0" i="0" u="none" strike="noStrike" kern="1200" cap="none" spc="0" normalizeH="0" baseline="0" noProof="0">
                          <a:ln>
                            <a:noFill/>
                          </a:ln>
                          <a:solidFill>
                            <a:prstClr val="black"/>
                          </a:solidFill>
                          <a:effectLst/>
                          <a:uLnTx/>
                          <a:uFillTx/>
                          <a:latin typeface="+mn-lt"/>
                          <a:ea typeface="+mn-ea"/>
                          <a:cs typeface="+mn-cs"/>
                        </a:rPr>
                        <a:t>
Hyundai möchte in Zukunft für Menschen mit Gehproblemen  ein Exoskelett ("anziehbarer Roboter") anbieten. 👖👍
Was zunächst aussieht wie Iron Man wird manchen Menschen viel Helfen! 🤗❤
Ist zwar (noch) nicht unser Fachgebiet, aber wir lieben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04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- 2017-05-05 20:04:03</a:t>
                      </a:r>
                      <a:r>
                        <a:rPr kumimoji="0" lang="en-US" sz="1000" b="0" i="0" u="none" strike="noStrike" kern="1200" cap="none" spc="0" normalizeH="0" baseline="0" noProof="0">
                          <a:ln>
                            <a:noFill/>
                          </a:ln>
                          <a:solidFill>
                            <a:prstClr val="black"/>
                          </a:solidFill>
                          <a:effectLst/>
                          <a:uLnTx/>
                          <a:uFillTx/>
                          <a:latin typeface="+mn-lt"/>
                          <a:ea typeface="+mn-ea"/>
                          <a:cs typeface="+mn-cs"/>
                        </a:rPr>
                        <a:t>
Liebe Grüße von unserem Verkaufsprofi Manfred Stindl von der Top-Performer Preisverleihung im Hyundai Werk in Nošovice. 🖖😎😀
Übrigens findet Ihr unter den letzten Fotos der Bilderserie den neuen Hyundai i30 Kombi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616454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756109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4862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1532295"/>
                    </a:ext>
                  </a:extLst>
                </a:gridCol>
                <a:gridCol w="658368">
                  <a:extLst>
                    <a:ext uri="{9D8B030D-6E8A-4147-A177-3AD203B41FA5}">
                      <a16:colId xmlns:a16="http://schemas.microsoft.com/office/drawing/2014/main" val="2614488568"/>
                    </a:ext>
                  </a:extLst>
                </a:gridCol>
                <a:gridCol w="658368">
                  <a:extLst>
                    <a:ext uri="{9D8B030D-6E8A-4147-A177-3AD203B41FA5}">
                      <a16:colId xmlns:a16="http://schemas.microsoft.com/office/drawing/2014/main" val="3214063626"/>
                    </a:ext>
                  </a:extLst>
                </a:gridCol>
                <a:gridCol w="658368">
                  <a:extLst>
                    <a:ext uri="{9D8B030D-6E8A-4147-A177-3AD203B41FA5}">
                      <a16:colId xmlns:a16="http://schemas.microsoft.com/office/drawing/2014/main" val="480744827"/>
                    </a:ext>
                  </a:extLst>
                </a:gridCol>
                <a:gridCol w="658368">
                  <a:extLst>
                    <a:ext uri="{9D8B030D-6E8A-4147-A177-3AD203B41FA5}">
                      <a16:colId xmlns:a16="http://schemas.microsoft.com/office/drawing/2014/main" val="3650392113"/>
                    </a:ext>
                  </a:extLst>
                </a:gridCol>
                <a:gridCol w="658368">
                  <a:extLst>
                    <a:ext uri="{9D8B030D-6E8A-4147-A177-3AD203B41FA5}">
                      <a16:colId xmlns:a16="http://schemas.microsoft.com/office/drawing/2014/main" val="2700587712"/>
                    </a:ext>
                  </a:extLst>
                </a:gridCol>
                <a:gridCol w="658368">
                  <a:extLst>
                    <a:ext uri="{9D8B030D-6E8A-4147-A177-3AD203B41FA5}">
                      <a16:colId xmlns:a16="http://schemas.microsoft.com/office/drawing/2014/main" val="3572120490"/>
                    </a:ext>
                  </a:extLst>
                </a:gridCol>
                <a:gridCol w="658368">
                  <a:extLst>
                    <a:ext uri="{9D8B030D-6E8A-4147-A177-3AD203B41FA5}">
                      <a16:colId xmlns:a16="http://schemas.microsoft.com/office/drawing/2014/main" val="416634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730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- 2017-05-04 17:50:57</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einen frohen Star-Wars-Tag! 🌠
Träumt ihr auch davon, mit dem neuen #Toyota C-HR in #Lichtgeschwindigkeit zu reisen? ⚡🔦
Der neueste Toyota 1,2 Turbo-Motor mit 85kW/116PS, mit einem Normverbrauch von nur 5,9l und einer guten Durchzugskraft hilft Euch dabei, egal ob zum Todesstern oder nach Tatooine! 🔦😀
📍 Unser blauer Vorführwagen ist unter folgendem Link anzusehen:
https://www.gebrauchtwagen.at/detailansicht.php?id_fahrzeug=7363663
🔲 Möge die Macht mit Euch sein! 🔲
#Maythe4th #Starwarsday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791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- 2017-05-02 08:00:00</a:t>
                      </a:r>
                      <a:r>
                        <a:rPr kumimoji="0" lang="de-DE" sz="1000" b="0" i="0" u="none" strike="noStrike" kern="1200" cap="none" spc="0" normalizeH="0" baseline="0" noProof="0">
                          <a:ln>
                            <a:noFill/>
                          </a:ln>
                          <a:solidFill>
                            <a:prstClr val="black"/>
                          </a:solidFill>
                          <a:effectLst/>
                          <a:uLnTx/>
                          <a:uFillTx/>
                          <a:latin typeface="+mn-lt"/>
                          <a:ea typeface="+mn-ea"/>
                          <a:cs typeface="+mn-cs"/>
                        </a:rPr>
                        <a:t>
Das wär doch mal eine gute Idee für die Parkplatzsuche! 😄Schönen Tag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03249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65530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054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2864386"/>
                    </a:ext>
                  </a:extLst>
                </a:gridCol>
                <a:gridCol w="822960">
                  <a:extLst>
                    <a:ext uri="{9D8B030D-6E8A-4147-A177-3AD203B41FA5}">
                      <a16:colId xmlns:a16="http://schemas.microsoft.com/office/drawing/2014/main" val="3707351188"/>
                    </a:ext>
                  </a:extLst>
                </a:gridCol>
                <a:gridCol w="822960">
                  <a:extLst>
                    <a:ext uri="{9D8B030D-6E8A-4147-A177-3AD203B41FA5}">
                      <a16:colId xmlns:a16="http://schemas.microsoft.com/office/drawing/2014/main" val="1111357801"/>
                    </a:ext>
                  </a:extLst>
                </a:gridCol>
                <a:gridCol w="822960">
                  <a:extLst>
                    <a:ext uri="{9D8B030D-6E8A-4147-A177-3AD203B41FA5}">
                      <a16:colId xmlns:a16="http://schemas.microsoft.com/office/drawing/2014/main" val="2287877803"/>
                    </a:ext>
                  </a:extLst>
                </a:gridCol>
                <a:gridCol w="822960">
                  <a:extLst>
                    <a:ext uri="{9D8B030D-6E8A-4147-A177-3AD203B41FA5}">
                      <a16:colId xmlns:a16="http://schemas.microsoft.com/office/drawing/2014/main" val="299241572"/>
                    </a:ext>
                  </a:extLst>
                </a:gridCol>
                <a:gridCol w="822960">
                  <a:extLst>
                    <a:ext uri="{9D8B030D-6E8A-4147-A177-3AD203B41FA5}">
                      <a16:colId xmlns:a16="http://schemas.microsoft.com/office/drawing/2014/main" val="2436832081"/>
                    </a:ext>
                  </a:extLst>
                </a:gridCol>
                <a:gridCol w="822960">
                  <a:extLst>
                    <a:ext uri="{9D8B030D-6E8A-4147-A177-3AD203B41FA5}">
                      <a16:colId xmlns:a16="http://schemas.microsoft.com/office/drawing/2014/main" val="3287057662"/>
                    </a:ext>
                  </a:extLst>
                </a:gridCol>
                <a:gridCol w="822960">
                  <a:extLst>
                    <a:ext uri="{9D8B030D-6E8A-4147-A177-3AD203B41FA5}">
                      <a16:colId xmlns:a16="http://schemas.microsoft.com/office/drawing/2014/main" val="384789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011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- 2017-05-28 08:10:26</a:t>
                      </a:r>
                      <a:r>
                        <a:rPr kumimoji="0" lang="de-DE" sz="1000" b="0" i="0" u="none" strike="noStrike" kern="1200" cap="none" spc="0" normalizeH="0" baseline="0" noProof="0">
                          <a:ln>
                            <a:noFill/>
                          </a:ln>
                          <a:solidFill>
                            <a:prstClr val="black"/>
                          </a:solidFill>
                          <a:effectLst/>
                          <a:uLnTx/>
                          <a:uFillTx/>
                          <a:latin typeface="+mn-lt"/>
                          <a:ea typeface="+mn-ea"/>
                          <a:cs typeface="+mn-cs"/>
                        </a:rPr>
                        <a:t>
Ergibt Sinn oder? 😂
Wir wünschen einen schönen Sonntagmorgen 😀
#AchtungSatire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5514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- 2017-05-27 12:08:09</a:t>
                      </a:r>
                      <a:r>
                        <a:rPr kumimoji="0" lang="de-DE" sz="1000" b="0" i="0" u="none" strike="noStrike" kern="1200" cap="none" spc="0" normalizeH="0" baseline="0" noProof="0">
                          <a:ln>
                            <a:noFill/>
                          </a:ln>
                          <a:solidFill>
                            <a:prstClr val="black"/>
                          </a:solidFill>
                          <a:effectLst/>
                          <a:uLnTx/>
                          <a:uFillTx/>
                          <a:latin typeface="+mn-lt"/>
                          <a:ea typeface="+mn-ea"/>
                          <a:cs typeface="+mn-cs"/>
                        </a:rPr>
                        <a:t>
Perfekt für den Urlaub: mit dem Hyundai i40 gehts von hier nach Italien und wieder zurück mit nur einem Tank 💪😊
Wir wünschen Euch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615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- 2017-05-25 15:03:14</a:t>
                      </a:r>
                      <a:r>
                        <a:rPr kumimoji="0" lang="de-DE" sz="1000" b="0" i="0" u="none" strike="noStrike" kern="1200" cap="none" spc="0" normalizeH="0" baseline="0" noProof="0">
                          <a:ln>
                            <a:noFill/>
                          </a:ln>
                          <a:solidFill>
                            <a:prstClr val="black"/>
                          </a:solidFill>
                          <a:effectLst/>
                          <a:uLnTx/>
                          <a:uFillTx/>
                          <a:latin typeface="+mn-lt"/>
                          <a:ea typeface="+mn-ea"/>
                          <a:cs typeface="+mn-cs"/>
                        </a:rPr>
                        <a:t>
Der Umbau schreitet voran! Es fehlen nur noch einige Verstrebungen, sowie das PVC-beschichtete Polyestergewebe als Dach 💪
76 Fahrzeuge werden hier bald Platz finden! 😊
Alle Infos unter: http://www.autohaus-fuerst.at/aktionen/Umbau-2017.32004.php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448171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8434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946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0490945"/>
                    </a:ext>
                  </a:extLst>
                </a:gridCol>
                <a:gridCol w="822960">
                  <a:extLst>
                    <a:ext uri="{9D8B030D-6E8A-4147-A177-3AD203B41FA5}">
                      <a16:colId xmlns:a16="http://schemas.microsoft.com/office/drawing/2014/main" val="1978767525"/>
                    </a:ext>
                  </a:extLst>
                </a:gridCol>
                <a:gridCol w="822960">
                  <a:extLst>
                    <a:ext uri="{9D8B030D-6E8A-4147-A177-3AD203B41FA5}">
                      <a16:colId xmlns:a16="http://schemas.microsoft.com/office/drawing/2014/main" val="1321272576"/>
                    </a:ext>
                  </a:extLst>
                </a:gridCol>
                <a:gridCol w="822960">
                  <a:extLst>
                    <a:ext uri="{9D8B030D-6E8A-4147-A177-3AD203B41FA5}">
                      <a16:colId xmlns:a16="http://schemas.microsoft.com/office/drawing/2014/main" val="2304752690"/>
                    </a:ext>
                  </a:extLst>
                </a:gridCol>
                <a:gridCol w="822960">
                  <a:extLst>
                    <a:ext uri="{9D8B030D-6E8A-4147-A177-3AD203B41FA5}">
                      <a16:colId xmlns:a16="http://schemas.microsoft.com/office/drawing/2014/main" val="982439265"/>
                    </a:ext>
                  </a:extLst>
                </a:gridCol>
                <a:gridCol w="822960">
                  <a:extLst>
                    <a:ext uri="{9D8B030D-6E8A-4147-A177-3AD203B41FA5}">
                      <a16:colId xmlns:a16="http://schemas.microsoft.com/office/drawing/2014/main" val="2812177030"/>
                    </a:ext>
                  </a:extLst>
                </a:gridCol>
                <a:gridCol w="822960">
                  <a:extLst>
                    <a:ext uri="{9D8B030D-6E8A-4147-A177-3AD203B41FA5}">
                      <a16:colId xmlns:a16="http://schemas.microsoft.com/office/drawing/2014/main" val="716590368"/>
                    </a:ext>
                  </a:extLst>
                </a:gridCol>
                <a:gridCol w="822960">
                  <a:extLst>
                    <a:ext uri="{9D8B030D-6E8A-4147-A177-3AD203B41FA5}">
                      <a16:colId xmlns:a16="http://schemas.microsoft.com/office/drawing/2014/main" val="22360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9388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- 2017-05-25 08:10:00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Eduard Pinzker und seiner Frau Hannelore viel Spaß mit ihren neuen Hyundai i30 Comfort in Polar White. 😉
Fahr‘ vorsichtig mit deinem Flitzer,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214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- 2017-05-24 18:07:52</a:t>
                      </a:r>
                      <a:r>
                        <a:rPr kumimoji="0" lang="de-DE" sz="1000" b="0" i="0" u="none" strike="noStrike" kern="1200" cap="none" spc="0" normalizeH="0" baseline="0" noProof="0">
                          <a:ln>
                            <a:noFill/>
                          </a:ln>
                          <a:solidFill>
                            <a:prstClr val="black"/>
                          </a:solidFill>
                          <a:effectLst/>
                          <a:uLnTx/>
                          <a:uFillTx/>
                          <a:latin typeface="+mn-lt"/>
                          <a:ea typeface="+mn-ea"/>
                          <a:cs typeface="+mn-cs"/>
                        </a:rPr>
                        <a:t>
☡ Heute großes Entscheidungsspiel um den Einzug in das Finale ☡
Es ist angerichtet: 19:30 Redwell Gunners Oberwart vs. WBC Raiffeisen Wels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852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- 2017-05-24 14:41:53</a:t>
                      </a:r>
                      <a:r>
                        <a:rPr kumimoji="0" lang="de-DE" sz="1000" b="0" i="0" u="none" strike="noStrike" kern="1200" cap="none" spc="0" normalizeH="0" baseline="0" noProof="0">
                          <a:ln>
                            <a:noFill/>
                          </a:ln>
                          <a:solidFill>
                            <a:prstClr val="black"/>
                          </a:solidFill>
                          <a:effectLst/>
                          <a:uLnTx/>
                          <a:uFillTx/>
                          <a:latin typeface="+mn-lt"/>
                          <a:ea typeface="+mn-ea"/>
                          <a:cs typeface="+mn-cs"/>
                        </a:rPr>
                        <a:t>
Schon gesehen? Der Hyundai Ioniq ist "Wertmeister 2017"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422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- 2017-05-21 08:55:16</a:t>
                      </a:r>
                      <a:r>
                        <a:rPr kumimoji="0" lang="de-DE" sz="1000" b="0" i="0" u="none" strike="noStrike" kern="1200" cap="none" spc="0" normalizeH="0" baseline="0" noProof="0">
                          <a:ln>
                            <a:noFill/>
                          </a:ln>
                          <a:solidFill>
                            <a:prstClr val="black"/>
                          </a:solidFill>
                          <a:effectLst/>
                          <a:uLnTx/>
                          <a:uFillTx/>
                          <a:latin typeface="+mn-lt"/>
                          <a:ea typeface="+mn-ea"/>
                          <a:cs typeface="+mn-cs"/>
                        </a:rPr>
                        <a:t>
Vielen Dank an RO LI für das tolle Bild! 😎
Echt leiwander Spruch!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825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- 2017-05-20 20:48:47</a:t>
                      </a:r>
                      <a:r>
                        <a:rPr kumimoji="0" lang="de-DE" sz="1000" b="0" i="0" u="none" strike="noStrike" kern="1200" cap="none" spc="0" normalizeH="0" baseline="0" noProof="0">
                          <a:ln>
                            <a:noFill/>
                          </a:ln>
                          <a:solidFill>
                            <a:prstClr val="black"/>
                          </a:solidFill>
                          <a:effectLst/>
                          <a:uLnTx/>
                          <a:uFillTx/>
                          <a:latin typeface="+mn-lt"/>
                          <a:ea typeface="+mn-ea"/>
                          <a:cs typeface="+mn-cs"/>
                        </a:rPr>
                        <a:t>
Wir experimentieren gerade an einem i40 und checken aus was man so "Einfaches" machen kann 😎
Und wie verbringt Ihr den Samstag 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483065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577183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273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8144665"/>
                    </a:ext>
                  </a:extLst>
                </a:gridCol>
                <a:gridCol w="822960">
                  <a:extLst>
                    <a:ext uri="{9D8B030D-6E8A-4147-A177-3AD203B41FA5}">
                      <a16:colId xmlns:a16="http://schemas.microsoft.com/office/drawing/2014/main" val="1745798997"/>
                    </a:ext>
                  </a:extLst>
                </a:gridCol>
                <a:gridCol w="822960">
                  <a:extLst>
                    <a:ext uri="{9D8B030D-6E8A-4147-A177-3AD203B41FA5}">
                      <a16:colId xmlns:a16="http://schemas.microsoft.com/office/drawing/2014/main" val="1255221"/>
                    </a:ext>
                  </a:extLst>
                </a:gridCol>
                <a:gridCol w="822960">
                  <a:extLst>
                    <a:ext uri="{9D8B030D-6E8A-4147-A177-3AD203B41FA5}">
                      <a16:colId xmlns:a16="http://schemas.microsoft.com/office/drawing/2014/main" val="4136308935"/>
                    </a:ext>
                  </a:extLst>
                </a:gridCol>
                <a:gridCol w="822960">
                  <a:extLst>
                    <a:ext uri="{9D8B030D-6E8A-4147-A177-3AD203B41FA5}">
                      <a16:colId xmlns:a16="http://schemas.microsoft.com/office/drawing/2014/main" val="1507117639"/>
                    </a:ext>
                  </a:extLst>
                </a:gridCol>
                <a:gridCol w="822960">
                  <a:extLst>
                    <a:ext uri="{9D8B030D-6E8A-4147-A177-3AD203B41FA5}">
                      <a16:colId xmlns:a16="http://schemas.microsoft.com/office/drawing/2014/main" val="706410227"/>
                    </a:ext>
                  </a:extLst>
                </a:gridCol>
                <a:gridCol w="822960">
                  <a:extLst>
                    <a:ext uri="{9D8B030D-6E8A-4147-A177-3AD203B41FA5}">
                      <a16:colId xmlns:a16="http://schemas.microsoft.com/office/drawing/2014/main" val="1957563065"/>
                    </a:ext>
                  </a:extLst>
                </a:gridCol>
                <a:gridCol w="822960">
                  <a:extLst>
                    <a:ext uri="{9D8B030D-6E8A-4147-A177-3AD203B41FA5}">
                      <a16:colId xmlns:a16="http://schemas.microsoft.com/office/drawing/2014/main" val="405675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807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- 2017-05-19 20:44:40</a:t>
                      </a:r>
                      <a:r>
                        <a:rPr kumimoji="0" lang="de-DE" sz="1000" b="0" i="0" u="none" strike="noStrike" kern="1200" cap="none" spc="0" normalizeH="0" baseline="0" noProof="0">
                          <a:ln>
                            <a:noFill/>
                          </a:ln>
                          <a:solidFill>
                            <a:prstClr val="black"/>
                          </a:solidFill>
                          <a:effectLst/>
                          <a:uLnTx/>
                          <a:uFillTx/>
                          <a:latin typeface="+mn-lt"/>
                          <a:ea typeface="+mn-ea"/>
                          <a:cs typeface="+mn-cs"/>
                        </a:rPr>
                        <a:t>
💥💣 Toyota baute einen Land Cruiser V8 etwas um und fuhr damit 370 km/h (230 mph). 💣💥
2.000 PS sind hierfür Notwendig - mehr dazu im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295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- 2017-05-18 14:51:42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Robin Ehrenhöfer viel Spaß mit seinem neuen Hyundai i30 Kombi!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921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- 2017-05-18 10:19:33</a:t>
                      </a:r>
                      <a:r>
                        <a:rPr kumimoji="0" lang="de-DE" sz="1000" b="0" i="0" u="none" strike="noStrike" kern="1200" cap="none" spc="0" normalizeH="0" baseline="0" noProof="0">
                          <a:ln>
                            <a:noFill/>
                          </a:ln>
                          <a:solidFill>
                            <a:prstClr val="black"/>
                          </a:solidFill>
                          <a:effectLst/>
                          <a:uLnTx/>
                          <a:uFillTx/>
                          <a:latin typeface="+mn-lt"/>
                          <a:ea typeface="+mn-ea"/>
                          <a:cs typeface="+mn-cs"/>
                        </a:rPr>
                        <a:t>
Darf Euer Hund auch im Auto mit offenen Fenster mitfahren? 😄
Dieser hier hat anscheinend viel Spaß im Regen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534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- 2017-05-15 21:28:20</a:t>
                      </a:r>
                      <a:r>
                        <a:rPr kumimoji="0" lang="de-DE" sz="1000" b="0" i="0" u="none" strike="noStrike" kern="1200" cap="none" spc="0" normalizeH="0" baseline="0" noProof="0">
                          <a:ln>
                            <a:noFill/>
                          </a:ln>
                          <a:solidFill>
                            <a:prstClr val="black"/>
                          </a:solidFill>
                          <a:effectLst/>
                          <a:uLnTx/>
                          <a:uFillTx/>
                          <a:latin typeface="+mn-lt"/>
                          <a:ea typeface="+mn-ea"/>
                          <a:cs typeface="+mn-cs"/>
                        </a:rPr>
                        <a:t>
Eine Million Meilen (1,6 Mio. Kilometer) legte dieser Toyota Tundra zurück. 😎💥
Die Probleme: Ein Riss im Sitz und eine Delle im Radkasten. 👍 
Dann kaufte Toyota ihn, um ihn zu untersuchen. Warum das Auto so gut hielt, scheint Toyota bis heute ein Rätsel.🤔🔒🔮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014888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85772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12354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8254062"/>
                    </a:ext>
                  </a:extLst>
                </a:gridCol>
                <a:gridCol w="822960">
                  <a:extLst>
                    <a:ext uri="{9D8B030D-6E8A-4147-A177-3AD203B41FA5}">
                      <a16:colId xmlns:a16="http://schemas.microsoft.com/office/drawing/2014/main" val="254531047"/>
                    </a:ext>
                  </a:extLst>
                </a:gridCol>
                <a:gridCol w="822960">
                  <a:extLst>
                    <a:ext uri="{9D8B030D-6E8A-4147-A177-3AD203B41FA5}">
                      <a16:colId xmlns:a16="http://schemas.microsoft.com/office/drawing/2014/main" val="434612571"/>
                    </a:ext>
                  </a:extLst>
                </a:gridCol>
                <a:gridCol w="822960">
                  <a:extLst>
                    <a:ext uri="{9D8B030D-6E8A-4147-A177-3AD203B41FA5}">
                      <a16:colId xmlns:a16="http://schemas.microsoft.com/office/drawing/2014/main" val="4145697880"/>
                    </a:ext>
                  </a:extLst>
                </a:gridCol>
                <a:gridCol w="822960">
                  <a:extLst>
                    <a:ext uri="{9D8B030D-6E8A-4147-A177-3AD203B41FA5}">
                      <a16:colId xmlns:a16="http://schemas.microsoft.com/office/drawing/2014/main" val="1187294094"/>
                    </a:ext>
                  </a:extLst>
                </a:gridCol>
                <a:gridCol w="822960">
                  <a:extLst>
                    <a:ext uri="{9D8B030D-6E8A-4147-A177-3AD203B41FA5}">
                      <a16:colId xmlns:a16="http://schemas.microsoft.com/office/drawing/2014/main" val="1689164406"/>
                    </a:ext>
                  </a:extLst>
                </a:gridCol>
                <a:gridCol w="822960">
                  <a:extLst>
                    <a:ext uri="{9D8B030D-6E8A-4147-A177-3AD203B41FA5}">
                      <a16:colId xmlns:a16="http://schemas.microsoft.com/office/drawing/2014/main" val="395237292"/>
                    </a:ext>
                  </a:extLst>
                </a:gridCol>
                <a:gridCol w="822960">
                  <a:extLst>
                    <a:ext uri="{9D8B030D-6E8A-4147-A177-3AD203B41FA5}">
                      <a16:colId xmlns:a16="http://schemas.microsoft.com/office/drawing/2014/main" val="2215083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5906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- 2017-05-14 09:07:38</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Muttis alles Liebe zum Muttertag! 
Ihr seid die Besten der Besten! 😄 Wir hoffen der neue Tucson kann mit Eurer Ausstrahlung mithalten. 🤗
👉Aber falls trotzdem noch wer Geschenke braucht: Checkt einfach unser Tucson Edition 25 Sondermodell unter folgendem Link aus:  https://goo.gl/3sj9SQ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0231891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24467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2345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4114179"/>
                    </a:ext>
                  </a:extLst>
                </a:gridCol>
                <a:gridCol w="822960">
                  <a:extLst>
                    <a:ext uri="{9D8B030D-6E8A-4147-A177-3AD203B41FA5}">
                      <a16:colId xmlns:a16="http://schemas.microsoft.com/office/drawing/2014/main" val="3755046366"/>
                    </a:ext>
                  </a:extLst>
                </a:gridCol>
                <a:gridCol w="822960">
                  <a:extLst>
                    <a:ext uri="{9D8B030D-6E8A-4147-A177-3AD203B41FA5}">
                      <a16:colId xmlns:a16="http://schemas.microsoft.com/office/drawing/2014/main" val="2139888594"/>
                    </a:ext>
                  </a:extLst>
                </a:gridCol>
                <a:gridCol w="822960">
                  <a:extLst>
                    <a:ext uri="{9D8B030D-6E8A-4147-A177-3AD203B41FA5}">
                      <a16:colId xmlns:a16="http://schemas.microsoft.com/office/drawing/2014/main" val="61560495"/>
                    </a:ext>
                  </a:extLst>
                </a:gridCol>
                <a:gridCol w="822960">
                  <a:extLst>
                    <a:ext uri="{9D8B030D-6E8A-4147-A177-3AD203B41FA5}">
                      <a16:colId xmlns:a16="http://schemas.microsoft.com/office/drawing/2014/main" val="366585292"/>
                    </a:ext>
                  </a:extLst>
                </a:gridCol>
                <a:gridCol w="822960">
                  <a:extLst>
                    <a:ext uri="{9D8B030D-6E8A-4147-A177-3AD203B41FA5}">
                      <a16:colId xmlns:a16="http://schemas.microsoft.com/office/drawing/2014/main" val="1092661963"/>
                    </a:ext>
                  </a:extLst>
                </a:gridCol>
                <a:gridCol w="822960">
                  <a:extLst>
                    <a:ext uri="{9D8B030D-6E8A-4147-A177-3AD203B41FA5}">
                      <a16:colId xmlns:a16="http://schemas.microsoft.com/office/drawing/2014/main" val="3595288913"/>
                    </a:ext>
                  </a:extLst>
                </a:gridCol>
                <a:gridCol w="822960">
                  <a:extLst>
                    <a:ext uri="{9D8B030D-6E8A-4147-A177-3AD203B41FA5}">
                      <a16:colId xmlns:a16="http://schemas.microsoft.com/office/drawing/2014/main" val="394825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398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- 2017-05-12 12:30:00</a:t>
                      </a:r>
                      <a:r>
                        <a:rPr kumimoji="0" lang="en-US" sz="1000" b="0" i="0" u="none" strike="noStrike" kern="1200" cap="none" spc="0" normalizeH="0" baseline="0" noProof="0">
                          <a:ln>
                            <a:noFill/>
                          </a:ln>
                          <a:solidFill>
                            <a:prstClr val="black"/>
                          </a:solidFill>
                          <a:effectLst/>
                          <a:uLnTx/>
                          <a:uFillTx/>
                          <a:latin typeface="+mn-lt"/>
                          <a:ea typeface="+mn-ea"/>
                          <a:cs typeface="+mn-cs"/>
                        </a:rPr>
                        <a:t>
Wir bringen die Konkurrenz wieder mal ins schwitzen: Hyundai Tucson Edition 25 mit fescher Sonderausstattung, € 4.900,– Preisvorteil und 5 Jahren Werksgarantie ohne Kilometerbegrenzung!
Jetzt im Autohaus Fürst zu haben ab € 24.990,– 🔝👍🏻😁
Details: Tucson 1.6 GDI, Edition 25 (803j), 132 PS, Start/Stopp Automatik, 2WD EDITION 25 (803j) ab € 24.990,–
Alle Infos zum Fahrzeug findet Ihr hier: https://goo.gl/3sj9SQ
*Symbolfotos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619024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213322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630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4898316"/>
                    </a:ext>
                  </a:extLst>
                </a:gridCol>
                <a:gridCol w="822960">
                  <a:extLst>
                    <a:ext uri="{9D8B030D-6E8A-4147-A177-3AD203B41FA5}">
                      <a16:colId xmlns:a16="http://schemas.microsoft.com/office/drawing/2014/main" val="1476553058"/>
                    </a:ext>
                  </a:extLst>
                </a:gridCol>
                <a:gridCol w="822960">
                  <a:extLst>
                    <a:ext uri="{9D8B030D-6E8A-4147-A177-3AD203B41FA5}">
                      <a16:colId xmlns:a16="http://schemas.microsoft.com/office/drawing/2014/main" val="550533395"/>
                    </a:ext>
                  </a:extLst>
                </a:gridCol>
                <a:gridCol w="822960">
                  <a:extLst>
                    <a:ext uri="{9D8B030D-6E8A-4147-A177-3AD203B41FA5}">
                      <a16:colId xmlns:a16="http://schemas.microsoft.com/office/drawing/2014/main" val="233665262"/>
                    </a:ext>
                  </a:extLst>
                </a:gridCol>
                <a:gridCol w="822960">
                  <a:extLst>
                    <a:ext uri="{9D8B030D-6E8A-4147-A177-3AD203B41FA5}">
                      <a16:colId xmlns:a16="http://schemas.microsoft.com/office/drawing/2014/main" val="517140715"/>
                    </a:ext>
                  </a:extLst>
                </a:gridCol>
                <a:gridCol w="822960">
                  <a:extLst>
                    <a:ext uri="{9D8B030D-6E8A-4147-A177-3AD203B41FA5}">
                      <a16:colId xmlns:a16="http://schemas.microsoft.com/office/drawing/2014/main" val="213828490"/>
                    </a:ext>
                  </a:extLst>
                </a:gridCol>
                <a:gridCol w="822960">
                  <a:extLst>
                    <a:ext uri="{9D8B030D-6E8A-4147-A177-3AD203B41FA5}">
                      <a16:colId xmlns:a16="http://schemas.microsoft.com/office/drawing/2014/main" val="3552758753"/>
                    </a:ext>
                  </a:extLst>
                </a:gridCol>
                <a:gridCol w="822960">
                  <a:extLst>
                    <a:ext uri="{9D8B030D-6E8A-4147-A177-3AD203B41FA5}">
                      <a16:colId xmlns:a16="http://schemas.microsoft.com/office/drawing/2014/main" val="2280554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7669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- 2017-05-11 18:42:04</a:t>
                      </a:r>
                      <a:r>
                        <a:rPr kumimoji="0" lang="de-DE" sz="1000" b="0" i="0" u="none" strike="noStrike" kern="1200" cap="none" spc="0" normalizeH="0" baseline="0" noProof="0">
                          <a:ln>
                            <a:noFill/>
                          </a:ln>
                          <a:solidFill>
                            <a:prstClr val="black"/>
                          </a:solidFill>
                          <a:effectLst/>
                          <a:uLnTx/>
                          <a:uFillTx/>
                          <a:latin typeface="+mn-lt"/>
                          <a:ea typeface="+mn-ea"/>
                          <a:cs typeface="+mn-cs"/>
                        </a:rPr>
                        <a:t>
💥 In der Notfallrettung zählt jede Minute. 💥
Christophorus 2 in Krems, Niederösterreich, Austria nutzt nun einen Hyundai Tucson um auch bei Nebel im Einsatz zu sein. 🏎🚨
Kommt wahrscheinlich auch bald bei uns in Oberwart, dann würde das viel Hyundai für die lokale Sicherheit bedeuten (wir haben ja auch schon einen Santa Fe im Einsatz beim Roten Kreuz). 😎🚑🛑
Mehr Infos: https://www.hyundai.at/Uber-uns/Sponsoring/Kooperationen/OAMTC-Flugrettung-Hyundai-Tucson.aspx?overview=%2FUber-uns%2FSponsoring%2FKooperationen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443554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628311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20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2541368"/>
                    </a:ext>
                  </a:extLst>
                </a:gridCol>
                <a:gridCol w="822960">
                  <a:extLst>
                    <a:ext uri="{9D8B030D-6E8A-4147-A177-3AD203B41FA5}">
                      <a16:colId xmlns:a16="http://schemas.microsoft.com/office/drawing/2014/main" val="2667521064"/>
                    </a:ext>
                  </a:extLst>
                </a:gridCol>
                <a:gridCol w="822960">
                  <a:extLst>
                    <a:ext uri="{9D8B030D-6E8A-4147-A177-3AD203B41FA5}">
                      <a16:colId xmlns:a16="http://schemas.microsoft.com/office/drawing/2014/main" val="995362413"/>
                    </a:ext>
                  </a:extLst>
                </a:gridCol>
                <a:gridCol w="822960">
                  <a:extLst>
                    <a:ext uri="{9D8B030D-6E8A-4147-A177-3AD203B41FA5}">
                      <a16:colId xmlns:a16="http://schemas.microsoft.com/office/drawing/2014/main" val="848120639"/>
                    </a:ext>
                  </a:extLst>
                </a:gridCol>
                <a:gridCol w="822960">
                  <a:extLst>
                    <a:ext uri="{9D8B030D-6E8A-4147-A177-3AD203B41FA5}">
                      <a16:colId xmlns:a16="http://schemas.microsoft.com/office/drawing/2014/main" val="4041568399"/>
                    </a:ext>
                  </a:extLst>
                </a:gridCol>
                <a:gridCol w="822960">
                  <a:extLst>
                    <a:ext uri="{9D8B030D-6E8A-4147-A177-3AD203B41FA5}">
                      <a16:colId xmlns:a16="http://schemas.microsoft.com/office/drawing/2014/main" val="3532412410"/>
                    </a:ext>
                  </a:extLst>
                </a:gridCol>
                <a:gridCol w="822960">
                  <a:extLst>
                    <a:ext uri="{9D8B030D-6E8A-4147-A177-3AD203B41FA5}">
                      <a16:colId xmlns:a16="http://schemas.microsoft.com/office/drawing/2014/main" val="2348140659"/>
                    </a:ext>
                  </a:extLst>
                </a:gridCol>
                <a:gridCol w="822960">
                  <a:extLst>
                    <a:ext uri="{9D8B030D-6E8A-4147-A177-3AD203B41FA5}">
                      <a16:colId xmlns:a16="http://schemas.microsoft.com/office/drawing/2014/main" val="69441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8643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- 2017-05-10 07:38:01</a:t>
                      </a:r>
                      <a:r>
                        <a:rPr kumimoji="0" lang="de-DE" sz="1000" b="0" i="0" u="none" strike="noStrike" kern="1200" cap="none" spc="0" normalizeH="0" baseline="0" noProof="0">
                          <a:ln>
                            <a:noFill/>
                          </a:ln>
                          <a:solidFill>
                            <a:prstClr val="black"/>
                          </a:solidFill>
                          <a:effectLst/>
                          <a:uLnTx/>
                          <a:uFillTx/>
                          <a:latin typeface="+mn-lt"/>
                          <a:ea typeface="+mn-ea"/>
                          <a:cs typeface="+mn-cs"/>
                        </a:rPr>
                        <a:t>
Den neuen Toyota Yaris gibts jetzt auch bei uns:😁🙋
Super schöner roter Flitzer mit 69PS in der Young Ausführung 👍
💢 alle Fahrzeuge unter: www.autohaus-fuerst.at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73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- 2017-05-09 14:42:03</a:t>
                      </a:r>
                      <a:r>
                        <a:rPr kumimoji="0" lang="de-DE" sz="1000" b="0" i="0" u="none" strike="noStrike" kern="1200" cap="none" spc="0" normalizeH="0" baseline="0" noProof="0">
                          <a:ln>
                            <a:noFill/>
                          </a:ln>
                          <a:solidFill>
                            <a:prstClr val="black"/>
                          </a:solidFill>
                          <a:effectLst/>
                          <a:uLnTx/>
                          <a:uFillTx/>
                          <a:latin typeface="+mn-lt"/>
                          <a:ea typeface="+mn-ea"/>
                          <a:cs typeface="+mn-cs"/>
                        </a:rPr>
                        <a:t>
Hyundai möchte in Zukunft für Menschen mit Gehproblemen  ein Exoskelett ("anziehbarer Roboter") anbieten. 👖👍
Was zunächst aussieht wie Iron Man wird manchen Menschen viel Helfen! 🤗❤
Ist zwar (noch) nicht unser Fachgebiet, aber wir lieben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573205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45918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799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0838592"/>
                    </a:ext>
                  </a:extLst>
                </a:gridCol>
                <a:gridCol w="822960">
                  <a:extLst>
                    <a:ext uri="{9D8B030D-6E8A-4147-A177-3AD203B41FA5}">
                      <a16:colId xmlns:a16="http://schemas.microsoft.com/office/drawing/2014/main" val="2368664666"/>
                    </a:ext>
                  </a:extLst>
                </a:gridCol>
                <a:gridCol w="822960">
                  <a:extLst>
                    <a:ext uri="{9D8B030D-6E8A-4147-A177-3AD203B41FA5}">
                      <a16:colId xmlns:a16="http://schemas.microsoft.com/office/drawing/2014/main" val="2811115557"/>
                    </a:ext>
                  </a:extLst>
                </a:gridCol>
                <a:gridCol w="822960">
                  <a:extLst>
                    <a:ext uri="{9D8B030D-6E8A-4147-A177-3AD203B41FA5}">
                      <a16:colId xmlns:a16="http://schemas.microsoft.com/office/drawing/2014/main" val="3021957600"/>
                    </a:ext>
                  </a:extLst>
                </a:gridCol>
                <a:gridCol w="822960">
                  <a:extLst>
                    <a:ext uri="{9D8B030D-6E8A-4147-A177-3AD203B41FA5}">
                      <a16:colId xmlns:a16="http://schemas.microsoft.com/office/drawing/2014/main" val="3777979848"/>
                    </a:ext>
                  </a:extLst>
                </a:gridCol>
                <a:gridCol w="822960">
                  <a:extLst>
                    <a:ext uri="{9D8B030D-6E8A-4147-A177-3AD203B41FA5}">
                      <a16:colId xmlns:a16="http://schemas.microsoft.com/office/drawing/2014/main" val="2038570361"/>
                    </a:ext>
                  </a:extLst>
                </a:gridCol>
                <a:gridCol w="822960">
                  <a:extLst>
                    <a:ext uri="{9D8B030D-6E8A-4147-A177-3AD203B41FA5}">
                      <a16:colId xmlns:a16="http://schemas.microsoft.com/office/drawing/2014/main" val="3852869593"/>
                    </a:ext>
                  </a:extLst>
                </a:gridCol>
                <a:gridCol w="822960">
                  <a:extLst>
                    <a:ext uri="{9D8B030D-6E8A-4147-A177-3AD203B41FA5}">
                      <a16:colId xmlns:a16="http://schemas.microsoft.com/office/drawing/2014/main" val="353337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509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- 2017-05-05 20:04:03</a:t>
                      </a:r>
                      <a:r>
                        <a:rPr kumimoji="0" lang="en-US" sz="1000" b="0" i="0" u="none" strike="noStrike" kern="1200" cap="none" spc="0" normalizeH="0" baseline="0" noProof="0">
                          <a:ln>
                            <a:noFill/>
                          </a:ln>
                          <a:solidFill>
                            <a:prstClr val="black"/>
                          </a:solidFill>
                          <a:effectLst/>
                          <a:uLnTx/>
                          <a:uFillTx/>
                          <a:latin typeface="+mn-lt"/>
                          <a:ea typeface="+mn-ea"/>
                          <a:cs typeface="+mn-cs"/>
                        </a:rPr>
                        <a:t>
Liebe Grüße von unserem Verkaufsprofi Manfred Stindl von der Top-Performer Preisverleihung im Hyundai Werk in Nošovice. 🖖😎😀
Übrigens findet Ihr unter den letzten Fotos der Bilderserie den neuen Hyundai i30 Kombi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089528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09276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5909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5464314"/>
                    </a:ext>
                  </a:extLst>
                </a:gridCol>
                <a:gridCol w="822960">
                  <a:extLst>
                    <a:ext uri="{9D8B030D-6E8A-4147-A177-3AD203B41FA5}">
                      <a16:colId xmlns:a16="http://schemas.microsoft.com/office/drawing/2014/main" val="503699189"/>
                    </a:ext>
                  </a:extLst>
                </a:gridCol>
                <a:gridCol w="822960">
                  <a:extLst>
                    <a:ext uri="{9D8B030D-6E8A-4147-A177-3AD203B41FA5}">
                      <a16:colId xmlns:a16="http://schemas.microsoft.com/office/drawing/2014/main" val="2535622585"/>
                    </a:ext>
                  </a:extLst>
                </a:gridCol>
                <a:gridCol w="822960">
                  <a:extLst>
                    <a:ext uri="{9D8B030D-6E8A-4147-A177-3AD203B41FA5}">
                      <a16:colId xmlns:a16="http://schemas.microsoft.com/office/drawing/2014/main" val="843458763"/>
                    </a:ext>
                  </a:extLst>
                </a:gridCol>
                <a:gridCol w="822960">
                  <a:extLst>
                    <a:ext uri="{9D8B030D-6E8A-4147-A177-3AD203B41FA5}">
                      <a16:colId xmlns:a16="http://schemas.microsoft.com/office/drawing/2014/main" val="3152038648"/>
                    </a:ext>
                  </a:extLst>
                </a:gridCol>
                <a:gridCol w="822960">
                  <a:extLst>
                    <a:ext uri="{9D8B030D-6E8A-4147-A177-3AD203B41FA5}">
                      <a16:colId xmlns:a16="http://schemas.microsoft.com/office/drawing/2014/main" val="3900320469"/>
                    </a:ext>
                  </a:extLst>
                </a:gridCol>
                <a:gridCol w="822960">
                  <a:extLst>
                    <a:ext uri="{9D8B030D-6E8A-4147-A177-3AD203B41FA5}">
                      <a16:colId xmlns:a16="http://schemas.microsoft.com/office/drawing/2014/main" val="556395663"/>
                    </a:ext>
                  </a:extLst>
                </a:gridCol>
                <a:gridCol w="822960">
                  <a:extLst>
                    <a:ext uri="{9D8B030D-6E8A-4147-A177-3AD203B41FA5}">
                      <a16:colId xmlns:a16="http://schemas.microsoft.com/office/drawing/2014/main" val="86032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3172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- 2017-05-04 17:50:57</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einen frohen Star-Wars-Tag! 🌠
Träumt ihr auch davon, mit dem neuen #Toyota C-HR in #Lichtgeschwindigkeit zu reisen? ⚡🔦
Der neueste Toyota 1,2 Turbo-Motor mit 85kW/116PS, mit einem Normverbrauch von nur 5,9l und einer guten Durchzugskraft hilft Euch dabei, egal ob zum Todesstern oder nach Tatooine! 🔦😀
📍 Unser blauer Vorführwagen ist unter folgendem Link anzusehen:
https://www.gebrauchtwagen.at/detailansicht.php?id_fahrzeug=7363663
🔲 Möge die Macht mit Euch sein! 🔲
#Maythe4th #Starwarsday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439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- 2017-05-02 08:00:00</a:t>
                      </a:r>
                      <a:r>
                        <a:rPr kumimoji="0" lang="de-DE" sz="1000" b="0" i="0" u="none" strike="noStrike" kern="1200" cap="none" spc="0" normalizeH="0" baseline="0" noProof="0">
                          <a:ln>
                            <a:noFill/>
                          </a:ln>
                          <a:solidFill>
                            <a:prstClr val="black"/>
                          </a:solidFill>
                          <a:effectLst/>
                          <a:uLnTx/>
                          <a:uFillTx/>
                          <a:latin typeface="+mn-lt"/>
                          <a:ea typeface="+mn-ea"/>
                          <a:cs typeface="+mn-cs"/>
                        </a:rPr>
                        <a:t>
Das wär doch mal eine gute Idee für die Parkplatzsuche! 😄Schönen Tag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286309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851470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5853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27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96792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788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21472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180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67827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7789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6536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937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645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6259748"/>
                    </a:ext>
                  </a:extLst>
                </a:gridCol>
                <a:gridCol w="2468880">
                  <a:extLst>
                    <a:ext uri="{9D8B030D-6E8A-4147-A177-3AD203B41FA5}">
                      <a16:colId xmlns:a16="http://schemas.microsoft.com/office/drawing/2014/main" val="1958810420"/>
                    </a:ext>
                  </a:extLst>
                </a:gridCol>
                <a:gridCol w="822960">
                  <a:extLst>
                    <a:ext uri="{9D8B030D-6E8A-4147-A177-3AD203B41FA5}">
                      <a16:colId xmlns:a16="http://schemas.microsoft.com/office/drawing/2014/main" val="2512722397"/>
                    </a:ext>
                  </a:extLst>
                </a:gridCol>
                <a:gridCol w="822960">
                  <a:extLst>
                    <a:ext uri="{9D8B030D-6E8A-4147-A177-3AD203B41FA5}">
                      <a16:colId xmlns:a16="http://schemas.microsoft.com/office/drawing/2014/main" val="1976447199"/>
                    </a:ext>
                  </a:extLst>
                </a:gridCol>
                <a:gridCol w="822960">
                  <a:extLst>
                    <a:ext uri="{9D8B030D-6E8A-4147-A177-3AD203B41FA5}">
                      <a16:colId xmlns:a16="http://schemas.microsoft.com/office/drawing/2014/main" val="56982499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420696257"/>
                  </a:ext>
                </a:extLst>
              </a:tr>
              <a:tr h="370840">
                <a:tc>
                  <a:txBody>
                    <a:bodyPr/>
                    <a:lstStyle/>
                    <a:p>
                      <a:r>
                        <a:rPr lang="en-US" sz="1000"/>
                        <a:t>Gabor Baktay</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574131085"/>
                  </a:ext>
                </a:extLst>
              </a:tr>
              <a:tr h="370840">
                <a:tc>
                  <a:txBody>
                    <a:bodyPr/>
                    <a:lstStyle/>
                    <a:p>
                      <a:r>
                        <a:rPr lang="en-US" sz="1000"/>
                        <a:t>Heinrich Seper</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566227909"/>
                  </a:ext>
                </a:extLst>
              </a:tr>
              <a:tr h="370840">
                <a:tc>
                  <a:txBody>
                    <a:bodyPr/>
                    <a:lstStyle/>
                    <a:p>
                      <a:r>
                        <a:rPr lang="en-US" sz="1000"/>
                        <a:t>Paulhart Florian</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59009711"/>
                  </a:ext>
                </a:extLst>
              </a:tr>
              <a:tr h="370840">
                <a:tc>
                  <a:txBody>
                    <a:bodyPr/>
                    <a:lstStyle/>
                    <a:p>
                      <a:r>
                        <a:rPr lang="en-US" sz="1000"/>
                        <a:t>Christian Pinzker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659448117"/>
                  </a:ext>
                </a:extLst>
              </a:tr>
              <a:tr h="370840">
                <a:tc>
                  <a:txBody>
                    <a:bodyPr/>
                    <a:lstStyle/>
                    <a:p>
                      <a:r>
                        <a:rPr lang="en-US" sz="1000"/>
                        <a:t>RO LI</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73827590"/>
                  </a:ext>
                </a:extLst>
              </a:tr>
              <a:tr h="370840">
                <a:tc>
                  <a:txBody>
                    <a:bodyPr/>
                    <a:lstStyle/>
                    <a:p>
                      <a:r>
                        <a:rPr lang="en-US" sz="1000"/>
                        <a:t>Peter Rappel</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16462472"/>
                  </a:ext>
                </a:extLst>
              </a:tr>
              <a:tr h="370840">
                <a:tc>
                  <a:txBody>
                    <a:bodyPr/>
                    <a:lstStyle/>
                    <a:p>
                      <a:r>
                        <a:rPr lang="en-US" sz="1000"/>
                        <a:t>Peter Farkas</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6014695"/>
                  </a:ext>
                </a:extLst>
              </a:tr>
              <a:tr h="370840">
                <a:tc>
                  <a:txBody>
                    <a:bodyPr/>
                    <a:lstStyle/>
                    <a:p>
                      <a:r>
                        <a:rPr lang="en-US" sz="1000"/>
                        <a:t>Elmar Koller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870748670"/>
                  </a:ext>
                </a:extLst>
              </a:tr>
              <a:tr h="370840">
                <a:tc>
                  <a:txBody>
                    <a:bodyPr/>
                    <a:lstStyle/>
                    <a:p>
                      <a:r>
                        <a:rPr lang="en-US" sz="1000"/>
                        <a:t>Ivana Krznaric</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480864586"/>
                  </a:ext>
                </a:extLst>
              </a:tr>
              <a:tr h="370840">
                <a:tc>
                  <a:txBody>
                    <a:bodyPr/>
                    <a:lstStyle/>
                    <a:p>
                      <a:r>
                        <a:rPr lang="en-US" sz="1000"/>
                        <a:t>Horst Knauss</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90955498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588209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18846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162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66635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4478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12750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907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963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4258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7662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319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96268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7738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01771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913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7729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6241311"/>
                    </a:ext>
                  </a:extLst>
                </a:gridCol>
                <a:gridCol w="2468880">
                  <a:extLst>
                    <a:ext uri="{9D8B030D-6E8A-4147-A177-3AD203B41FA5}">
                      <a16:colId xmlns:a16="http://schemas.microsoft.com/office/drawing/2014/main" val="3652671958"/>
                    </a:ext>
                  </a:extLst>
                </a:gridCol>
                <a:gridCol w="2468880">
                  <a:extLst>
                    <a:ext uri="{9D8B030D-6E8A-4147-A177-3AD203B41FA5}">
                      <a16:colId xmlns:a16="http://schemas.microsoft.com/office/drawing/2014/main" val="182209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1206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extLst>
                  <a:ext uri="{0D108BD9-81ED-4DB2-BD59-A6C34878D82A}">
                    <a16:rowId xmlns:a16="http://schemas.microsoft.com/office/drawing/2014/main" val="235086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167221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421240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37129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extLst>
                  <a:ext uri="{0D108BD9-81ED-4DB2-BD59-A6C34878D82A}">
                    <a16:rowId xmlns:a16="http://schemas.microsoft.com/office/drawing/2014/main" val="27564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324166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285691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79074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extLst>
                  <a:ext uri="{0D108BD9-81ED-4DB2-BD59-A6C34878D82A}">
                    <a16:rowId xmlns:a16="http://schemas.microsoft.com/office/drawing/2014/main" val="32802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extLst>
                  <a:ext uri="{0D108BD9-81ED-4DB2-BD59-A6C34878D82A}">
                    <a16:rowId xmlns:a16="http://schemas.microsoft.com/office/drawing/2014/main" val="281944310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472651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815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5048822"/>
                    </a:ext>
                  </a:extLst>
                </a:gridCol>
                <a:gridCol w="2468880">
                  <a:extLst>
                    <a:ext uri="{9D8B030D-6E8A-4147-A177-3AD203B41FA5}">
                      <a16:colId xmlns:a16="http://schemas.microsoft.com/office/drawing/2014/main" val="1870767786"/>
                    </a:ext>
                  </a:extLst>
                </a:gridCol>
                <a:gridCol w="2468880">
                  <a:extLst>
                    <a:ext uri="{9D8B030D-6E8A-4147-A177-3AD203B41FA5}">
                      <a16:colId xmlns:a16="http://schemas.microsoft.com/office/drawing/2014/main" val="589354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9305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extLst>
                  <a:ext uri="{0D108BD9-81ED-4DB2-BD59-A6C34878D82A}">
                    <a16:rowId xmlns:a16="http://schemas.microsoft.com/office/drawing/2014/main" val="411043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a:t>
                      </a:r>
                    </a:p>
                  </a:txBody>
                  <a:tcPr/>
                </a:tc>
                <a:extLst>
                  <a:ext uri="{0D108BD9-81ED-4DB2-BD59-A6C34878D82A}">
                    <a16:rowId xmlns:a16="http://schemas.microsoft.com/office/drawing/2014/main" val="55509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a:t>
                      </a:r>
                    </a:p>
                  </a:txBody>
                  <a:tcPr/>
                </a:tc>
                <a:extLst>
                  <a:ext uri="{0D108BD9-81ED-4DB2-BD59-A6C34878D82A}">
                    <a16:rowId xmlns:a16="http://schemas.microsoft.com/office/drawing/2014/main" val="303832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9824</a:t>
                      </a:r>
                    </a:p>
                  </a:txBody>
                  <a:tcPr/>
                </a:tc>
                <a:extLst>
                  <a:ext uri="{0D108BD9-81ED-4DB2-BD59-A6C34878D82A}">
                    <a16:rowId xmlns:a16="http://schemas.microsoft.com/office/drawing/2014/main" val="315301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a:t>
                      </a:r>
                    </a:p>
                  </a:txBody>
                  <a:tcPr/>
                </a:tc>
                <a:extLst>
                  <a:ext uri="{0D108BD9-81ED-4DB2-BD59-A6C34878D82A}">
                    <a16:rowId xmlns:a16="http://schemas.microsoft.com/office/drawing/2014/main" val="324690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a:t>
                      </a:r>
                    </a:p>
                  </a:txBody>
                  <a:tcPr/>
                </a:tc>
                <a:extLst>
                  <a:ext uri="{0D108BD9-81ED-4DB2-BD59-A6C34878D82A}">
                    <a16:rowId xmlns:a16="http://schemas.microsoft.com/office/drawing/2014/main" val="52889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a:t>
                      </a:r>
                    </a:p>
                  </a:txBody>
                  <a:tcPr/>
                </a:tc>
                <a:extLst>
                  <a:ext uri="{0D108BD9-81ED-4DB2-BD59-A6C34878D82A}">
                    <a16:rowId xmlns:a16="http://schemas.microsoft.com/office/drawing/2014/main" val="425108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7059</a:t>
                      </a:r>
                    </a:p>
                  </a:txBody>
                  <a:tcPr/>
                </a:tc>
                <a:extLst>
                  <a:ext uri="{0D108BD9-81ED-4DB2-BD59-A6C34878D82A}">
                    <a16:rowId xmlns:a16="http://schemas.microsoft.com/office/drawing/2014/main" val="2403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a:t>
                      </a:r>
                    </a:p>
                  </a:txBody>
                  <a:tcPr/>
                </a:tc>
                <a:extLst>
                  <a:ext uri="{0D108BD9-81ED-4DB2-BD59-A6C34878D82A}">
                    <a16:rowId xmlns:a16="http://schemas.microsoft.com/office/drawing/2014/main" val="1719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6589</a:t>
                      </a:r>
                    </a:p>
                  </a:txBody>
                  <a:tcPr/>
                </a:tc>
                <a:extLst>
                  <a:ext uri="{0D108BD9-81ED-4DB2-BD59-A6C34878D82A}">
                    <a16:rowId xmlns:a16="http://schemas.microsoft.com/office/drawing/2014/main" val="309092417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84750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3416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3487655"/>
                    </a:ext>
                  </a:extLst>
                </a:gridCol>
                <a:gridCol w="2468880">
                  <a:extLst>
                    <a:ext uri="{9D8B030D-6E8A-4147-A177-3AD203B41FA5}">
                      <a16:colId xmlns:a16="http://schemas.microsoft.com/office/drawing/2014/main" val="2988005241"/>
                    </a:ext>
                  </a:extLst>
                </a:gridCol>
                <a:gridCol w="2468880">
                  <a:extLst>
                    <a:ext uri="{9D8B030D-6E8A-4147-A177-3AD203B41FA5}">
                      <a16:colId xmlns:a16="http://schemas.microsoft.com/office/drawing/2014/main" val="664696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9094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extLst>
                  <a:ext uri="{0D108BD9-81ED-4DB2-BD59-A6C34878D82A}">
                    <a16:rowId xmlns:a16="http://schemas.microsoft.com/office/drawing/2014/main" val="196156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a:t>
                      </a:r>
                    </a:p>
                  </a:txBody>
                  <a:tcPr/>
                </a:tc>
                <a:extLst>
                  <a:ext uri="{0D108BD9-81ED-4DB2-BD59-A6C34878D82A}">
                    <a16:rowId xmlns:a16="http://schemas.microsoft.com/office/drawing/2014/main" val="65446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extLst>
                  <a:ext uri="{0D108BD9-81ED-4DB2-BD59-A6C34878D82A}">
                    <a16:rowId xmlns:a16="http://schemas.microsoft.com/office/drawing/2014/main" val="349455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extLst>
                  <a:ext uri="{0D108BD9-81ED-4DB2-BD59-A6C34878D82A}">
                    <a16:rowId xmlns:a16="http://schemas.microsoft.com/office/drawing/2014/main" val="374906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a:t>
                      </a:r>
                    </a:p>
                  </a:txBody>
                  <a:tcPr/>
                </a:tc>
                <a:extLst>
                  <a:ext uri="{0D108BD9-81ED-4DB2-BD59-A6C34878D82A}">
                    <a16:rowId xmlns:a16="http://schemas.microsoft.com/office/drawing/2014/main" val="361891630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0827547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372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1721940"/>
                    </a:ext>
                  </a:extLst>
                </a:gridCol>
                <a:gridCol w="2468880">
                  <a:extLst>
                    <a:ext uri="{9D8B030D-6E8A-4147-A177-3AD203B41FA5}">
                      <a16:colId xmlns:a16="http://schemas.microsoft.com/office/drawing/2014/main" val="3136586089"/>
                    </a:ext>
                  </a:extLst>
                </a:gridCol>
                <a:gridCol w="2468880">
                  <a:extLst>
                    <a:ext uri="{9D8B030D-6E8A-4147-A177-3AD203B41FA5}">
                      <a16:colId xmlns:a16="http://schemas.microsoft.com/office/drawing/2014/main" val="1514444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6665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extLst>
                  <a:ext uri="{0D108BD9-81ED-4DB2-BD59-A6C34878D82A}">
                    <a16:rowId xmlns:a16="http://schemas.microsoft.com/office/drawing/2014/main" val="341958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extLst>
                  <a:ext uri="{0D108BD9-81ED-4DB2-BD59-A6C34878D82A}">
                    <a16:rowId xmlns:a16="http://schemas.microsoft.com/office/drawing/2014/main" val="398123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81434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247781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extLst>
                  <a:ext uri="{0D108BD9-81ED-4DB2-BD59-A6C34878D82A}">
                    <a16:rowId xmlns:a16="http://schemas.microsoft.com/office/drawing/2014/main" val="214349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428710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91235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59538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57179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extLst>
                  <a:ext uri="{0D108BD9-81ED-4DB2-BD59-A6C34878D82A}">
                    <a16:rowId xmlns:a16="http://schemas.microsoft.com/office/drawing/2014/main" val="79531808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755668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11541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7659364"/>
                    </a:ext>
                  </a:extLst>
                </a:gridCol>
                <a:gridCol w="2468880">
                  <a:extLst>
                    <a:ext uri="{9D8B030D-6E8A-4147-A177-3AD203B41FA5}">
                      <a16:colId xmlns:a16="http://schemas.microsoft.com/office/drawing/2014/main" val="1879289155"/>
                    </a:ext>
                  </a:extLst>
                </a:gridCol>
                <a:gridCol w="2468880">
                  <a:extLst>
                    <a:ext uri="{9D8B030D-6E8A-4147-A177-3AD203B41FA5}">
                      <a16:colId xmlns:a16="http://schemas.microsoft.com/office/drawing/2014/main" val="377076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4629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120585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extLst>
                  <a:ext uri="{0D108BD9-81ED-4DB2-BD59-A6C34878D82A}">
                    <a16:rowId xmlns:a16="http://schemas.microsoft.com/office/drawing/2014/main" val="305802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extLst>
                  <a:ext uri="{0D108BD9-81ED-4DB2-BD59-A6C34878D82A}">
                    <a16:rowId xmlns:a16="http://schemas.microsoft.com/office/drawing/2014/main" val="387381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7145</a:t>
                      </a:r>
                    </a:p>
                  </a:txBody>
                  <a:tcPr/>
                </a:tc>
                <a:extLst>
                  <a:ext uri="{0D108BD9-81ED-4DB2-BD59-A6C34878D82A}">
                    <a16:rowId xmlns:a16="http://schemas.microsoft.com/office/drawing/2014/main" val="266787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a:t>
                      </a:r>
                    </a:p>
                  </a:txBody>
                  <a:tcPr/>
                </a:tc>
                <a:extLst>
                  <a:ext uri="{0D108BD9-81ED-4DB2-BD59-A6C34878D82A}">
                    <a16:rowId xmlns:a16="http://schemas.microsoft.com/office/drawing/2014/main" val="241199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extLst>
                  <a:ext uri="{0D108BD9-81ED-4DB2-BD59-A6C34878D82A}">
                    <a16:rowId xmlns:a16="http://schemas.microsoft.com/office/drawing/2014/main" val="190054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extLst>
                  <a:ext uri="{0D108BD9-81ED-4DB2-BD59-A6C34878D82A}">
                    <a16:rowId xmlns:a16="http://schemas.microsoft.com/office/drawing/2014/main" val="112795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a:t>
                      </a:r>
                    </a:p>
                  </a:txBody>
                  <a:tcPr/>
                </a:tc>
                <a:extLst>
                  <a:ext uri="{0D108BD9-81ED-4DB2-BD59-A6C34878D82A}">
                    <a16:rowId xmlns:a16="http://schemas.microsoft.com/office/drawing/2014/main" val="355408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extLst>
                  <a:ext uri="{0D108BD9-81ED-4DB2-BD59-A6C34878D82A}">
                    <a16:rowId xmlns:a16="http://schemas.microsoft.com/office/drawing/2014/main" val="212476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a:t>
                      </a:r>
                    </a:p>
                  </a:txBody>
                  <a:tcPr/>
                </a:tc>
                <a:extLst>
                  <a:ext uri="{0D108BD9-81ED-4DB2-BD59-A6C34878D82A}">
                    <a16:rowId xmlns:a16="http://schemas.microsoft.com/office/drawing/2014/main" val="148872410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665677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28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0808539"/>
                    </a:ext>
                  </a:extLst>
                </a:gridCol>
                <a:gridCol w="2468880">
                  <a:extLst>
                    <a:ext uri="{9D8B030D-6E8A-4147-A177-3AD203B41FA5}">
                      <a16:colId xmlns:a16="http://schemas.microsoft.com/office/drawing/2014/main" val="3570522178"/>
                    </a:ext>
                  </a:extLst>
                </a:gridCol>
                <a:gridCol w="2468880">
                  <a:extLst>
                    <a:ext uri="{9D8B030D-6E8A-4147-A177-3AD203B41FA5}">
                      <a16:colId xmlns:a16="http://schemas.microsoft.com/office/drawing/2014/main" val="1404013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5175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extLst>
                  <a:ext uri="{0D108BD9-81ED-4DB2-BD59-A6C34878D82A}">
                    <a16:rowId xmlns:a16="http://schemas.microsoft.com/office/drawing/2014/main" val="12923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extLst>
                  <a:ext uri="{0D108BD9-81ED-4DB2-BD59-A6C34878D82A}">
                    <a16:rowId xmlns:a16="http://schemas.microsoft.com/office/drawing/2014/main" val="79898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336335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extLst>
                  <a:ext uri="{0D108BD9-81ED-4DB2-BD59-A6C34878D82A}">
                    <a16:rowId xmlns:a16="http://schemas.microsoft.com/office/drawing/2014/main" val="396599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extLst>
                  <a:ext uri="{0D108BD9-81ED-4DB2-BD59-A6C34878D82A}">
                    <a16:rowId xmlns:a16="http://schemas.microsoft.com/office/drawing/2014/main" val="368139455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9085811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1503</Words>
  <Application>Microsoft Office PowerPoint</Application>
  <PresentationFormat>On-screen Show (4:3)</PresentationFormat>
  <Paragraphs>826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2017-05-30T11:06:28Z</dcterms:created>
  <dcterms:modified xsi:type="dcterms:W3CDTF">2017-05-30T11:07:52Z</dcterms:modified>
</cp:coreProperties>
</file>