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12510</c:v>
                </c:pt>
                <c:pt idx="1">
                  <c:v>12511</c:v>
                </c:pt>
                <c:pt idx="2">
                  <c:v>12512</c:v>
                </c:pt>
                <c:pt idx="3">
                  <c:v>12511</c:v>
                </c:pt>
                <c:pt idx="4">
                  <c:v>12514</c:v>
                </c:pt>
                <c:pt idx="5">
                  <c:v>12511</c:v>
                </c:pt>
                <c:pt idx="6">
                  <c:v>12515</c:v>
                </c:pt>
                <c:pt idx="7">
                  <c:v>12514</c:v>
                </c:pt>
                <c:pt idx="8">
                  <c:v>12515</c:v>
                </c:pt>
                <c:pt idx="9">
                  <c:v>12516</c:v>
                </c:pt>
                <c:pt idx="10">
                  <c:v>12519</c:v>
                </c:pt>
                <c:pt idx="11">
                  <c:v>12516</c:v>
                </c:pt>
                <c:pt idx="12">
                  <c:v>12518</c:v>
                </c:pt>
                <c:pt idx="13">
                  <c:v>12515</c:v>
                </c:pt>
                <c:pt idx="14">
                  <c:v>12510</c:v>
                </c:pt>
                <c:pt idx="15">
                  <c:v>12511</c:v>
                </c:pt>
                <c:pt idx="16">
                  <c:v>12510</c:v>
                </c:pt>
                <c:pt idx="17">
                  <c:v>12510</c:v>
                </c:pt>
                <c:pt idx="18">
                  <c:v>12512</c:v>
                </c:pt>
                <c:pt idx="19">
                  <c:v>12514</c:v>
                </c:pt>
                <c:pt idx="20">
                  <c:v>12517</c:v>
                </c:pt>
                <c:pt idx="21">
                  <c:v>12518</c:v>
                </c:pt>
                <c:pt idx="22">
                  <c:v>12521</c:v>
                </c:pt>
                <c:pt idx="23">
                  <c:v>12526</c:v>
                </c:pt>
                <c:pt idx="24">
                  <c:v>12529</c:v>
                </c:pt>
                <c:pt idx="25">
                  <c:v>12531</c:v>
                </c:pt>
                <c:pt idx="26">
                  <c:v>12531</c:v>
                </c:pt>
                <c:pt idx="27">
                  <c:v>12532</c:v>
                </c:pt>
              </c:numCache>
            </c:numRef>
          </c:val>
          <c:smooth val="0"/>
          <c:extLst>
            <c:ext xmlns:c16="http://schemas.microsoft.com/office/drawing/2014/chart" uri="{C3380CC4-5D6E-409C-BE32-E72D297353CC}">
              <c16:uniqueId val="{00000000-3E37-4FA7-9BB9-BDA81B93DFF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690</c:v>
                </c:pt>
                <c:pt idx="1">
                  <c:v>690</c:v>
                </c:pt>
                <c:pt idx="2">
                  <c:v>690</c:v>
                </c:pt>
                <c:pt idx="3">
                  <c:v>690</c:v>
                </c:pt>
                <c:pt idx="4">
                  <c:v>690</c:v>
                </c:pt>
                <c:pt idx="5">
                  <c:v>690</c:v>
                </c:pt>
                <c:pt idx="6">
                  <c:v>689</c:v>
                </c:pt>
                <c:pt idx="7">
                  <c:v>689</c:v>
                </c:pt>
                <c:pt idx="8">
                  <c:v>691</c:v>
                </c:pt>
                <c:pt idx="9">
                  <c:v>691</c:v>
                </c:pt>
                <c:pt idx="10">
                  <c:v>691</c:v>
                </c:pt>
                <c:pt idx="11">
                  <c:v>691</c:v>
                </c:pt>
                <c:pt idx="12">
                  <c:v>691</c:v>
                </c:pt>
                <c:pt idx="13">
                  <c:v>691</c:v>
                </c:pt>
                <c:pt idx="14">
                  <c:v>691</c:v>
                </c:pt>
                <c:pt idx="15">
                  <c:v>691</c:v>
                </c:pt>
                <c:pt idx="16">
                  <c:v>691</c:v>
                </c:pt>
                <c:pt idx="17">
                  <c:v>691</c:v>
                </c:pt>
                <c:pt idx="18">
                  <c:v>690</c:v>
                </c:pt>
                <c:pt idx="19">
                  <c:v>690</c:v>
                </c:pt>
                <c:pt idx="20">
                  <c:v>695</c:v>
                </c:pt>
                <c:pt idx="21">
                  <c:v>695</c:v>
                </c:pt>
                <c:pt idx="22">
                  <c:v>697</c:v>
                </c:pt>
                <c:pt idx="23">
                  <c:v>702</c:v>
                </c:pt>
                <c:pt idx="24">
                  <c:v>704</c:v>
                </c:pt>
                <c:pt idx="25">
                  <c:v>708</c:v>
                </c:pt>
                <c:pt idx="26">
                  <c:v>709</c:v>
                </c:pt>
                <c:pt idx="27">
                  <c:v>712</c:v>
                </c:pt>
              </c:numCache>
            </c:numRef>
          </c:val>
          <c:smooth val="0"/>
          <c:extLst>
            <c:ext xmlns:c16="http://schemas.microsoft.com/office/drawing/2014/chart" uri="{C3380CC4-5D6E-409C-BE32-E72D297353CC}">
              <c16:uniqueId val="{00000001-3E37-4FA7-9BB9-BDA81B93DFFD}"/>
            </c:ext>
          </c:extLst>
        </c:ser>
        <c:dLbls>
          <c:showLegendKey val="0"/>
          <c:showVal val="0"/>
          <c:showCatName val="0"/>
          <c:showSerName val="0"/>
          <c:showPercent val="0"/>
          <c:showBubbleSize val="0"/>
        </c:dLbls>
        <c:smooth val="0"/>
        <c:axId val="299462968"/>
        <c:axId val="299460672"/>
      </c:lineChart>
      <c:dateAx>
        <c:axId val="29946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60672"/>
        <c:crosses val="autoZero"/>
        <c:auto val="1"/>
        <c:lblOffset val="100"/>
        <c:baseTimeUnit val="days"/>
      </c:dateAx>
      <c:valAx>
        <c:axId val="29946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6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6</c:v>
                </c:pt>
                <c:pt idx="1">
                  <c:v>-2</c:v>
                </c:pt>
                <c:pt idx="2">
                  <c:v>6</c:v>
                </c:pt>
                <c:pt idx="3">
                  <c:v>-2</c:v>
                </c:pt>
                <c:pt idx="4">
                  <c:v>0</c:v>
                </c:pt>
                <c:pt idx="5">
                  <c:v>1</c:v>
                </c:pt>
                <c:pt idx="6">
                  <c:v>2</c:v>
                </c:pt>
                <c:pt idx="7">
                  <c:v>0</c:v>
                </c:pt>
                <c:pt idx="8">
                  <c:v>1</c:v>
                </c:pt>
                <c:pt idx="9">
                  <c:v>2</c:v>
                </c:pt>
                <c:pt idx="10">
                  <c:v>1</c:v>
                </c:pt>
                <c:pt idx="11">
                  <c:v>0</c:v>
                </c:pt>
                <c:pt idx="12">
                  <c:v>-2</c:v>
                </c:pt>
                <c:pt idx="13">
                  <c:v>-1</c:v>
                </c:pt>
                <c:pt idx="14">
                  <c:v>-3</c:v>
                </c:pt>
                <c:pt idx="15">
                  <c:v>-2</c:v>
                </c:pt>
                <c:pt idx="16">
                  <c:v>1</c:v>
                </c:pt>
                <c:pt idx="17">
                  <c:v>-2</c:v>
                </c:pt>
                <c:pt idx="18">
                  <c:v>1</c:v>
                </c:pt>
                <c:pt idx="19">
                  <c:v>4</c:v>
                </c:pt>
                <c:pt idx="20">
                  <c:v>3</c:v>
                </c:pt>
                <c:pt idx="21">
                  <c:v>0</c:v>
                </c:pt>
                <c:pt idx="22">
                  <c:v>3</c:v>
                </c:pt>
                <c:pt idx="23">
                  <c:v>4</c:v>
                </c:pt>
                <c:pt idx="24">
                  <c:v>5</c:v>
                </c:pt>
                <c:pt idx="25">
                  <c:v>1</c:v>
                </c:pt>
                <c:pt idx="26">
                  <c:v>0</c:v>
                </c:pt>
                <c:pt idx="27">
                  <c:v>0</c:v>
                </c:pt>
              </c:numCache>
            </c:numRef>
          </c:val>
          <c:smooth val="0"/>
          <c:extLst>
            <c:ext xmlns:c16="http://schemas.microsoft.com/office/drawing/2014/chart" uri="{C3380CC4-5D6E-409C-BE32-E72D297353CC}">
              <c16:uniqueId val="{00000000-06DA-42A4-899D-7FDAFAC5356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0</c:v>
                </c:pt>
                <c:pt idx="1">
                  <c:v>0</c:v>
                </c:pt>
                <c:pt idx="2">
                  <c:v>0</c:v>
                </c:pt>
                <c:pt idx="3">
                  <c:v>0</c:v>
                </c:pt>
                <c:pt idx="4">
                  <c:v>0</c:v>
                </c:pt>
                <c:pt idx="5">
                  <c:v>0</c:v>
                </c:pt>
                <c:pt idx="6">
                  <c:v>-1</c:v>
                </c:pt>
                <c:pt idx="7">
                  <c:v>0</c:v>
                </c:pt>
                <c:pt idx="8">
                  <c:v>1</c:v>
                </c:pt>
                <c:pt idx="9">
                  <c:v>1</c:v>
                </c:pt>
                <c:pt idx="10">
                  <c:v>0</c:v>
                </c:pt>
                <c:pt idx="11">
                  <c:v>0</c:v>
                </c:pt>
                <c:pt idx="12">
                  <c:v>0</c:v>
                </c:pt>
                <c:pt idx="13">
                  <c:v>0</c:v>
                </c:pt>
                <c:pt idx="14">
                  <c:v>0</c:v>
                </c:pt>
                <c:pt idx="15">
                  <c:v>0</c:v>
                </c:pt>
                <c:pt idx="16">
                  <c:v>0</c:v>
                </c:pt>
                <c:pt idx="17">
                  <c:v>0</c:v>
                </c:pt>
                <c:pt idx="18">
                  <c:v>-1</c:v>
                </c:pt>
                <c:pt idx="19">
                  <c:v>0</c:v>
                </c:pt>
                <c:pt idx="20">
                  <c:v>1</c:v>
                </c:pt>
                <c:pt idx="21">
                  <c:v>4</c:v>
                </c:pt>
                <c:pt idx="22">
                  <c:v>0</c:v>
                </c:pt>
                <c:pt idx="23">
                  <c:v>7</c:v>
                </c:pt>
                <c:pt idx="24">
                  <c:v>3</c:v>
                </c:pt>
                <c:pt idx="25">
                  <c:v>3</c:v>
                </c:pt>
                <c:pt idx="26">
                  <c:v>1</c:v>
                </c:pt>
                <c:pt idx="27">
                  <c:v>3</c:v>
                </c:pt>
              </c:numCache>
            </c:numRef>
          </c:val>
          <c:smooth val="0"/>
          <c:extLst>
            <c:ext xmlns:c16="http://schemas.microsoft.com/office/drawing/2014/chart" uri="{C3380CC4-5D6E-409C-BE32-E72D297353CC}">
              <c16:uniqueId val="{00000001-06DA-42A4-899D-7FDAFAC5356F}"/>
            </c:ext>
          </c:extLst>
        </c:ser>
        <c:dLbls>
          <c:showLegendKey val="0"/>
          <c:showVal val="0"/>
          <c:showCatName val="0"/>
          <c:showSerName val="0"/>
          <c:showPercent val="0"/>
          <c:showBubbleSize val="0"/>
        </c:dLbls>
        <c:smooth val="0"/>
        <c:axId val="299464280"/>
        <c:axId val="299462312"/>
      </c:lineChart>
      <c:dateAx>
        <c:axId val="29946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62312"/>
        <c:crosses val="autoZero"/>
        <c:auto val="1"/>
        <c:lblOffset val="100"/>
        <c:baseTimeUnit val="days"/>
      </c:dateAx>
      <c:valAx>
        <c:axId val="29946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6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4</c:v>
                </c:pt>
                <c:pt idx="2">
                  <c:v>1</c:v>
                </c:pt>
                <c:pt idx="3">
                  <c:v>1</c:v>
                </c:pt>
                <c:pt idx="4">
                  <c:v>1</c:v>
                </c:pt>
                <c:pt idx="5">
                  <c:v>4</c:v>
                </c:pt>
                <c:pt idx="6">
                  <c:v>0</c:v>
                </c:pt>
                <c:pt idx="7">
                  <c:v>3</c:v>
                </c:pt>
                <c:pt idx="8">
                  <c:v>1</c:v>
                </c:pt>
                <c:pt idx="9">
                  <c:v>2</c:v>
                </c:pt>
                <c:pt idx="10">
                  <c:v>2</c:v>
                </c:pt>
                <c:pt idx="11">
                  <c:v>4</c:v>
                </c:pt>
                <c:pt idx="12">
                  <c:v>0</c:v>
                </c:pt>
                <c:pt idx="13">
                  <c:v>4</c:v>
                </c:pt>
                <c:pt idx="14">
                  <c:v>6</c:v>
                </c:pt>
                <c:pt idx="15">
                  <c:v>1</c:v>
                </c:pt>
                <c:pt idx="16">
                  <c:v>1</c:v>
                </c:pt>
                <c:pt idx="17">
                  <c:v>2</c:v>
                </c:pt>
                <c:pt idx="18">
                  <c:v>0</c:v>
                </c:pt>
                <c:pt idx="19">
                  <c:v>2</c:v>
                </c:pt>
                <c:pt idx="20">
                  <c:v>1</c:v>
                </c:pt>
                <c:pt idx="21">
                  <c:v>2</c:v>
                </c:pt>
                <c:pt idx="22">
                  <c:v>2</c:v>
                </c:pt>
                <c:pt idx="23">
                  <c:v>0</c:v>
                </c:pt>
                <c:pt idx="24">
                  <c:v>1</c:v>
                </c:pt>
                <c:pt idx="25">
                  <c:v>2</c:v>
                </c:pt>
                <c:pt idx="26">
                  <c:v>1</c:v>
                </c:pt>
                <c:pt idx="27">
                  <c:v>2</c:v>
                </c:pt>
              </c:numCache>
            </c:numRef>
          </c:val>
          <c:smooth val="0"/>
          <c:extLst>
            <c:ext xmlns:c16="http://schemas.microsoft.com/office/drawing/2014/chart" uri="{C3380CC4-5D6E-409C-BE32-E72D297353CC}">
              <c16:uniqueId val="{00000000-2561-44DC-98A8-AF60FC6B123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0</c:v>
                </c:pt>
                <c:pt idx="1">
                  <c:v>0</c:v>
                </c:pt>
                <c:pt idx="2">
                  <c:v>0</c:v>
                </c:pt>
                <c:pt idx="3">
                  <c:v>0</c:v>
                </c:pt>
                <c:pt idx="4">
                  <c:v>0</c:v>
                </c:pt>
                <c:pt idx="5">
                  <c:v>0</c:v>
                </c:pt>
                <c:pt idx="6">
                  <c:v>1</c:v>
                </c:pt>
                <c:pt idx="7">
                  <c:v>0</c:v>
                </c:pt>
                <c:pt idx="8">
                  <c:v>0</c:v>
                </c:pt>
                <c:pt idx="9">
                  <c:v>1</c:v>
                </c:pt>
                <c:pt idx="10">
                  <c:v>0</c:v>
                </c:pt>
                <c:pt idx="11">
                  <c:v>0</c:v>
                </c:pt>
                <c:pt idx="12">
                  <c:v>0</c:v>
                </c:pt>
                <c:pt idx="13">
                  <c:v>0</c:v>
                </c:pt>
                <c:pt idx="14">
                  <c:v>0</c:v>
                </c:pt>
                <c:pt idx="15">
                  <c:v>0</c:v>
                </c:pt>
                <c:pt idx="16">
                  <c:v>0</c:v>
                </c:pt>
                <c:pt idx="17">
                  <c:v>0</c:v>
                </c:pt>
                <c:pt idx="18">
                  <c:v>1</c:v>
                </c:pt>
                <c:pt idx="19">
                  <c:v>0</c:v>
                </c:pt>
                <c:pt idx="20">
                  <c:v>1</c:v>
                </c:pt>
                <c:pt idx="21">
                  <c:v>0</c:v>
                </c:pt>
                <c:pt idx="22">
                  <c:v>1</c:v>
                </c:pt>
                <c:pt idx="23">
                  <c:v>2</c:v>
                </c:pt>
                <c:pt idx="24">
                  <c:v>0</c:v>
                </c:pt>
                <c:pt idx="25">
                  <c:v>0</c:v>
                </c:pt>
                <c:pt idx="26">
                  <c:v>0</c:v>
                </c:pt>
                <c:pt idx="27">
                  <c:v>0</c:v>
                </c:pt>
              </c:numCache>
            </c:numRef>
          </c:val>
          <c:smooth val="0"/>
          <c:extLst>
            <c:ext xmlns:c16="http://schemas.microsoft.com/office/drawing/2014/chart" uri="{C3380CC4-5D6E-409C-BE32-E72D297353CC}">
              <c16:uniqueId val="{00000001-2561-44DC-98A8-AF60FC6B1234}"/>
            </c:ext>
          </c:extLst>
        </c:ser>
        <c:dLbls>
          <c:showLegendKey val="0"/>
          <c:showVal val="0"/>
          <c:showCatName val="0"/>
          <c:showSerName val="0"/>
          <c:showPercent val="0"/>
          <c:showBubbleSize val="0"/>
        </c:dLbls>
        <c:smooth val="0"/>
        <c:axId val="302383880"/>
        <c:axId val="302384208"/>
      </c:lineChart>
      <c:dateAx>
        <c:axId val="30238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84208"/>
        <c:crosses val="autoZero"/>
        <c:auto val="1"/>
        <c:lblOffset val="100"/>
        <c:baseTimeUnit val="days"/>
      </c:dateAx>
      <c:valAx>
        <c:axId val="30238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8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3</c:v>
                </c:pt>
                <c:pt idx="4">
                  <c:v>0</c:v>
                </c:pt>
                <c:pt idx="5">
                  <c:v>0</c:v>
                </c:pt>
                <c:pt idx="6">
                  <c:v>1</c:v>
                </c:pt>
              </c:numCache>
            </c:numRef>
          </c:val>
          <c:extLst>
            <c:ext xmlns:c16="http://schemas.microsoft.com/office/drawing/2014/chart" uri="{C3380CC4-5D6E-409C-BE32-E72D297353CC}">
              <c16:uniqueId val="{00000000-4704-47D0-9619-5B2328DD9F09}"/>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3</c:v>
                </c:pt>
                <c:pt idx="3">
                  <c:v>3</c:v>
                </c:pt>
                <c:pt idx="4">
                  <c:v>0</c:v>
                </c:pt>
                <c:pt idx="5">
                  <c:v>0</c:v>
                </c:pt>
                <c:pt idx="6">
                  <c:v>1</c:v>
                </c:pt>
              </c:numCache>
            </c:numRef>
          </c:val>
          <c:extLst>
            <c:ext xmlns:c16="http://schemas.microsoft.com/office/drawing/2014/chart" uri="{C3380CC4-5D6E-409C-BE32-E72D297353CC}">
              <c16:uniqueId val="{00000001-4704-47D0-9619-5B2328DD9F09}"/>
            </c:ext>
          </c:extLst>
        </c:ser>
        <c:dLbls>
          <c:showLegendKey val="0"/>
          <c:showVal val="0"/>
          <c:showCatName val="0"/>
          <c:showSerName val="0"/>
          <c:showPercent val="0"/>
          <c:showBubbleSize val="0"/>
        </c:dLbls>
        <c:gapWidth val="219"/>
        <c:overlap val="-27"/>
        <c:axId val="376855064"/>
        <c:axId val="376856704"/>
      </c:barChart>
      <c:catAx>
        <c:axId val="37685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56704"/>
        <c:crosses val="autoZero"/>
        <c:auto val="1"/>
        <c:lblAlgn val="ctr"/>
        <c:lblOffset val="100"/>
        <c:noMultiLvlLbl val="0"/>
      </c:catAx>
      <c:valAx>
        <c:axId val="37685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5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0.88721924706259003</c:v>
                </c:pt>
                <c:pt idx="3">
                  <c:v>0</c:v>
                </c:pt>
                <c:pt idx="4">
                  <c:v>0</c:v>
                </c:pt>
                <c:pt idx="5">
                  <c:v>0</c:v>
                </c:pt>
                <c:pt idx="6">
                  <c:v>0</c:v>
                </c:pt>
                <c:pt idx="7">
                  <c:v>0</c:v>
                </c:pt>
                <c:pt idx="8">
                  <c:v>0</c:v>
                </c:pt>
                <c:pt idx="9">
                  <c:v>0</c:v>
                </c:pt>
                <c:pt idx="10">
                  <c:v>0.52324652500399005</c:v>
                </c:pt>
                <c:pt idx="11">
                  <c:v>0</c:v>
                </c:pt>
                <c:pt idx="12">
                  <c:v>0</c:v>
                </c:pt>
                <c:pt idx="13">
                  <c:v>0.49536593160754</c:v>
                </c:pt>
                <c:pt idx="14">
                  <c:v>0.83106920249321004</c:v>
                </c:pt>
                <c:pt idx="15">
                  <c:v>0.15185421994885001</c:v>
                </c:pt>
                <c:pt idx="16">
                  <c:v>0</c:v>
                </c:pt>
                <c:pt idx="17">
                  <c:v>1.6705299336584001</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274-44EE-8705-D6D7D64D1F7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0</c:v>
                </c:pt>
                <c:pt idx="1">
                  <c:v>0</c:v>
                </c:pt>
                <c:pt idx="2">
                  <c:v>0</c:v>
                </c:pt>
                <c:pt idx="3">
                  <c:v>0</c:v>
                </c:pt>
                <c:pt idx="4">
                  <c:v>0</c:v>
                </c:pt>
                <c:pt idx="5">
                  <c:v>0</c:v>
                </c:pt>
                <c:pt idx="6">
                  <c:v>0</c:v>
                </c:pt>
                <c:pt idx="7">
                  <c:v>7.2568940493468999</c:v>
                </c:pt>
                <c:pt idx="8">
                  <c:v>0</c:v>
                </c:pt>
                <c:pt idx="9">
                  <c:v>0</c:v>
                </c:pt>
                <c:pt idx="10">
                  <c:v>2.8943560057886999</c:v>
                </c:pt>
                <c:pt idx="11">
                  <c:v>0</c:v>
                </c:pt>
                <c:pt idx="12">
                  <c:v>0</c:v>
                </c:pt>
                <c:pt idx="13">
                  <c:v>2.3154848046310001</c:v>
                </c:pt>
                <c:pt idx="14">
                  <c:v>0</c:v>
                </c:pt>
                <c:pt idx="15">
                  <c:v>0</c:v>
                </c:pt>
                <c:pt idx="16">
                  <c:v>12.373371924747</c:v>
                </c:pt>
                <c:pt idx="17">
                  <c:v>2.8219971056439999</c:v>
                </c:pt>
                <c:pt idx="18">
                  <c:v>0</c:v>
                </c:pt>
                <c:pt idx="19">
                  <c:v>0</c:v>
                </c:pt>
                <c:pt idx="20">
                  <c:v>0</c:v>
                </c:pt>
                <c:pt idx="21">
                  <c:v>0</c:v>
                </c:pt>
                <c:pt idx="22">
                  <c:v>18.992805755395999</c:v>
                </c:pt>
                <c:pt idx="23">
                  <c:v>6.4469914040115004</c:v>
                </c:pt>
                <c:pt idx="24">
                  <c:v>0</c:v>
                </c:pt>
                <c:pt idx="25">
                  <c:v>0</c:v>
                </c:pt>
                <c:pt idx="26">
                  <c:v>0</c:v>
                </c:pt>
                <c:pt idx="27">
                  <c:v>0</c:v>
                </c:pt>
              </c:numCache>
            </c:numRef>
          </c:val>
          <c:smooth val="0"/>
          <c:extLst>
            <c:ext xmlns:c16="http://schemas.microsoft.com/office/drawing/2014/chart" uri="{C3380CC4-5D6E-409C-BE32-E72D297353CC}">
              <c16:uniqueId val="{00000001-1274-44EE-8705-D6D7D64D1F7C}"/>
            </c:ext>
          </c:extLst>
        </c:ser>
        <c:dLbls>
          <c:showLegendKey val="0"/>
          <c:showVal val="0"/>
          <c:showCatName val="0"/>
          <c:showSerName val="0"/>
          <c:showPercent val="0"/>
          <c:showBubbleSize val="0"/>
        </c:dLbls>
        <c:smooth val="0"/>
        <c:axId val="376805208"/>
        <c:axId val="376800616"/>
      </c:lineChart>
      <c:dateAx>
        <c:axId val="37680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0616"/>
        <c:crosses val="autoZero"/>
        <c:auto val="1"/>
        <c:lblOffset val="100"/>
        <c:baseTimeUnit val="days"/>
      </c:dateAx>
      <c:valAx>
        <c:axId val="37680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2</c:v>
                </c:pt>
              </c:numCache>
            </c:numRef>
          </c:val>
          <c:extLst>
            <c:ext xmlns:c16="http://schemas.microsoft.com/office/drawing/2014/chart" uri="{C3380CC4-5D6E-409C-BE32-E72D297353CC}">
              <c16:uniqueId val="{00000000-6D23-4199-809D-6CA75316012A}"/>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2</c:v>
                </c:pt>
                <c:pt idx="1">
                  <c:v>6</c:v>
                </c:pt>
              </c:numCache>
            </c:numRef>
          </c:val>
          <c:extLst>
            <c:ext xmlns:c16="http://schemas.microsoft.com/office/drawing/2014/chart" uri="{C3380CC4-5D6E-409C-BE32-E72D297353CC}">
              <c16:uniqueId val="{00000001-6D23-4199-809D-6CA75316012A}"/>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1</c:v>
                </c:pt>
              </c:numCache>
            </c:numRef>
          </c:val>
          <c:extLst>
            <c:ext xmlns:c16="http://schemas.microsoft.com/office/drawing/2014/chart" uri="{C3380CC4-5D6E-409C-BE32-E72D297353CC}">
              <c16:uniqueId val="{00000002-6D23-4199-809D-6CA75316012A}"/>
            </c:ext>
          </c:extLst>
        </c:ser>
        <c:dLbls>
          <c:showLegendKey val="0"/>
          <c:showVal val="0"/>
          <c:showCatName val="0"/>
          <c:showSerName val="0"/>
          <c:showPercent val="0"/>
          <c:showBubbleSize val="0"/>
        </c:dLbls>
        <c:gapWidth val="150"/>
        <c:overlap val="100"/>
        <c:axId val="376801600"/>
        <c:axId val="376808160"/>
      </c:barChart>
      <c:catAx>
        <c:axId val="37680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8160"/>
        <c:crosses val="autoZero"/>
        <c:auto val="1"/>
        <c:lblAlgn val="ctr"/>
        <c:lblOffset val="100"/>
        <c:noMultiLvlLbl val="0"/>
      </c:catAx>
      <c:valAx>
        <c:axId val="37680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1.6706634692246001</c:v>
                </c:pt>
                <c:pt idx="1">
                  <c:v>0.58532304451909001</c:v>
                </c:pt>
                <c:pt idx="2">
                  <c:v>0.53524587018909997</c:v>
                </c:pt>
                <c:pt idx="3">
                  <c:v>0</c:v>
                </c:pt>
                <c:pt idx="4">
                  <c:v>0</c:v>
                </c:pt>
                <c:pt idx="5">
                  <c:v>0</c:v>
                </c:pt>
                <c:pt idx="6">
                  <c:v>0</c:v>
                </c:pt>
              </c:numCache>
            </c:numRef>
          </c:val>
          <c:extLst>
            <c:ext xmlns:c16="http://schemas.microsoft.com/office/drawing/2014/chart" uri="{C3380CC4-5D6E-409C-BE32-E72D297353CC}">
              <c16:uniqueId val="{00000000-95EA-4358-9F6F-70247C7D3CA0}"/>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3.328509406657</c:v>
                </c:pt>
                <c:pt idx="1">
                  <c:v>13.124849902371</c:v>
                </c:pt>
                <c:pt idx="2">
                  <c:v>6.4470543124667001</c:v>
                </c:pt>
                <c:pt idx="3">
                  <c:v>0</c:v>
                </c:pt>
                <c:pt idx="4">
                  <c:v>0</c:v>
                </c:pt>
                <c:pt idx="5">
                  <c:v>0</c:v>
                </c:pt>
                <c:pt idx="6">
                  <c:v>0</c:v>
                </c:pt>
              </c:numCache>
            </c:numRef>
          </c:val>
          <c:extLst>
            <c:ext xmlns:c16="http://schemas.microsoft.com/office/drawing/2014/chart" uri="{C3380CC4-5D6E-409C-BE32-E72D297353CC}">
              <c16:uniqueId val="{00000001-95EA-4358-9F6F-70247C7D3CA0}"/>
            </c:ext>
          </c:extLst>
        </c:ser>
        <c:dLbls>
          <c:showLegendKey val="0"/>
          <c:showVal val="0"/>
          <c:showCatName val="0"/>
          <c:showSerName val="0"/>
          <c:showPercent val="0"/>
          <c:showBubbleSize val="0"/>
        </c:dLbls>
        <c:gapWidth val="219"/>
        <c:overlap val="-27"/>
        <c:axId val="376803240"/>
        <c:axId val="376803568"/>
      </c:barChart>
      <c:catAx>
        <c:axId val="37680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3568"/>
        <c:crosses val="autoZero"/>
        <c:auto val="1"/>
        <c:lblAlgn val="ctr"/>
        <c:lblOffset val="100"/>
        <c:noMultiLvlLbl val="0"/>
      </c:catAx>
      <c:valAx>
        <c:axId val="37680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0</c:v>
                </c:pt>
                <c:pt idx="3">
                  <c:v>0</c:v>
                </c:pt>
                <c:pt idx="4">
                  <c:v>0</c:v>
                </c:pt>
              </c:numCache>
            </c:numRef>
          </c:val>
          <c:extLst>
            <c:ext xmlns:c16="http://schemas.microsoft.com/office/drawing/2014/chart" uri="{C3380CC4-5D6E-409C-BE32-E72D297353CC}">
              <c16:uniqueId val="{00000000-0CD8-477A-B784-AA6A29984F0A}"/>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CD8-477A-B784-AA6A29984F0A}"/>
            </c:ext>
          </c:extLst>
        </c:ser>
        <c:dLbls>
          <c:showLegendKey val="0"/>
          <c:showVal val="0"/>
          <c:showCatName val="0"/>
          <c:showSerName val="0"/>
          <c:showPercent val="0"/>
          <c:showBubbleSize val="0"/>
        </c:dLbls>
        <c:gapWidth val="219"/>
        <c:overlap val="-27"/>
        <c:axId val="376818656"/>
        <c:axId val="376819968"/>
      </c:barChart>
      <c:catAx>
        <c:axId val="37681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9968"/>
        <c:crosses val="autoZero"/>
        <c:auto val="1"/>
        <c:lblAlgn val="ctr"/>
        <c:lblOffset val="100"/>
        <c:noMultiLvlLbl val="0"/>
      </c:catAx>
      <c:valAx>
        <c:axId val="37681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6343</c:v>
                </c:pt>
                <c:pt idx="1">
                  <c:v>6341</c:v>
                </c:pt>
                <c:pt idx="2">
                  <c:v>6341</c:v>
                </c:pt>
                <c:pt idx="3">
                  <c:v>6339</c:v>
                </c:pt>
                <c:pt idx="4">
                  <c:v>6339</c:v>
                </c:pt>
                <c:pt idx="5">
                  <c:v>6338</c:v>
                </c:pt>
                <c:pt idx="6">
                  <c:v>6338</c:v>
                </c:pt>
                <c:pt idx="7">
                  <c:v>6336</c:v>
                </c:pt>
                <c:pt idx="8">
                  <c:v>6336</c:v>
                </c:pt>
                <c:pt idx="9">
                  <c:v>6337</c:v>
                </c:pt>
                <c:pt idx="10">
                  <c:v>6336</c:v>
                </c:pt>
                <c:pt idx="11">
                  <c:v>6335</c:v>
                </c:pt>
                <c:pt idx="12">
                  <c:v>6330</c:v>
                </c:pt>
                <c:pt idx="13">
                  <c:v>6330</c:v>
                </c:pt>
                <c:pt idx="14">
                  <c:v>6330</c:v>
                </c:pt>
                <c:pt idx="15">
                  <c:v>6331</c:v>
                </c:pt>
                <c:pt idx="16">
                  <c:v>6331</c:v>
                </c:pt>
                <c:pt idx="17">
                  <c:v>6332</c:v>
                </c:pt>
                <c:pt idx="18">
                  <c:v>6332</c:v>
                </c:pt>
                <c:pt idx="19">
                  <c:v>6337</c:v>
                </c:pt>
                <c:pt idx="20">
                  <c:v>6340</c:v>
                </c:pt>
                <c:pt idx="21">
                  <c:v>6356</c:v>
                </c:pt>
                <c:pt idx="22">
                  <c:v>6356</c:v>
                </c:pt>
                <c:pt idx="23">
                  <c:v>6360</c:v>
                </c:pt>
                <c:pt idx="24">
                  <c:v>6363</c:v>
                </c:pt>
                <c:pt idx="25">
                  <c:v>6375</c:v>
                </c:pt>
                <c:pt idx="26">
                  <c:v>6380</c:v>
                </c:pt>
                <c:pt idx="27">
                  <c:v>6385</c:v>
                </c:pt>
              </c:numCache>
            </c:numRef>
          </c:val>
          <c:smooth val="0"/>
          <c:extLst>
            <c:ext xmlns:c16="http://schemas.microsoft.com/office/drawing/2014/chart" uri="{C3380CC4-5D6E-409C-BE32-E72D297353CC}">
              <c16:uniqueId val="{00000000-FEDD-4281-B1F9-5853E55DA3D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159</c:v>
                </c:pt>
                <c:pt idx="1">
                  <c:v>159</c:v>
                </c:pt>
                <c:pt idx="2">
                  <c:v>159</c:v>
                </c:pt>
                <c:pt idx="3">
                  <c:v>159</c:v>
                </c:pt>
                <c:pt idx="4">
                  <c:v>159</c:v>
                </c:pt>
                <c:pt idx="5">
                  <c:v>159</c:v>
                </c:pt>
                <c:pt idx="6">
                  <c:v>159</c:v>
                </c:pt>
                <c:pt idx="7">
                  <c:v>159</c:v>
                </c:pt>
                <c:pt idx="8">
                  <c:v>159</c:v>
                </c:pt>
                <c:pt idx="9">
                  <c:v>159</c:v>
                </c:pt>
                <c:pt idx="10">
                  <c:v>159</c:v>
                </c:pt>
                <c:pt idx="11">
                  <c:v>159</c:v>
                </c:pt>
                <c:pt idx="12">
                  <c:v>159</c:v>
                </c:pt>
                <c:pt idx="13">
                  <c:v>159</c:v>
                </c:pt>
                <c:pt idx="14">
                  <c:v>159</c:v>
                </c:pt>
                <c:pt idx="15">
                  <c:v>160</c:v>
                </c:pt>
                <c:pt idx="16">
                  <c:v>160</c:v>
                </c:pt>
                <c:pt idx="17">
                  <c:v>160</c:v>
                </c:pt>
                <c:pt idx="18">
                  <c:v>160</c:v>
                </c:pt>
                <c:pt idx="19">
                  <c:v>160</c:v>
                </c:pt>
                <c:pt idx="20">
                  <c:v>160</c:v>
                </c:pt>
                <c:pt idx="21">
                  <c:v>160</c:v>
                </c:pt>
                <c:pt idx="22">
                  <c:v>160</c:v>
                </c:pt>
                <c:pt idx="23">
                  <c:v>160</c:v>
                </c:pt>
                <c:pt idx="24">
                  <c:v>161</c:v>
                </c:pt>
                <c:pt idx="25">
                  <c:v>161</c:v>
                </c:pt>
                <c:pt idx="26">
                  <c:v>161</c:v>
                </c:pt>
                <c:pt idx="27">
                  <c:v>161</c:v>
                </c:pt>
              </c:numCache>
            </c:numRef>
          </c:val>
          <c:smooth val="0"/>
          <c:extLst>
            <c:ext xmlns:c16="http://schemas.microsoft.com/office/drawing/2014/chart" uri="{C3380CC4-5D6E-409C-BE32-E72D297353CC}">
              <c16:uniqueId val="{00000001-FEDD-4281-B1F9-5853E55DA3DB}"/>
            </c:ext>
          </c:extLst>
        </c:ser>
        <c:dLbls>
          <c:showLegendKey val="0"/>
          <c:showVal val="0"/>
          <c:showCatName val="0"/>
          <c:showSerName val="0"/>
          <c:showPercent val="0"/>
          <c:showBubbleSize val="0"/>
        </c:dLbls>
        <c:smooth val="0"/>
        <c:axId val="382490784"/>
        <c:axId val="382491112"/>
      </c:lineChart>
      <c:dateAx>
        <c:axId val="38249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1112"/>
        <c:crosses val="autoZero"/>
        <c:auto val="1"/>
        <c:lblOffset val="100"/>
        <c:baseTimeUnit val="days"/>
      </c:dateAx>
      <c:valAx>
        <c:axId val="38249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495-4C07-AA50-9758AE9437A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495-4C07-AA50-9758AE9437A4}"/>
            </c:ext>
          </c:extLst>
        </c:ser>
        <c:dLbls>
          <c:showLegendKey val="0"/>
          <c:showVal val="0"/>
          <c:showCatName val="0"/>
          <c:showSerName val="0"/>
          <c:showPercent val="0"/>
          <c:showBubbleSize val="0"/>
        </c:dLbls>
        <c:gapWidth val="219"/>
        <c:overlap val="-27"/>
        <c:axId val="382521616"/>
        <c:axId val="382524240"/>
      </c:barChart>
      <c:catAx>
        <c:axId val="38252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24240"/>
        <c:crosses val="autoZero"/>
        <c:auto val="1"/>
        <c:lblAlgn val="ctr"/>
        <c:lblOffset val="100"/>
        <c:noMultiLvlLbl val="0"/>
      </c:catAx>
      <c:valAx>
        <c:axId val="38252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2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13629</c:v>
                </c:pt>
                <c:pt idx="1">
                  <c:v>3066</c:v>
                </c:pt>
                <c:pt idx="2">
                  <c:v>4993</c:v>
                </c:pt>
                <c:pt idx="3">
                  <c:v>2629</c:v>
                </c:pt>
                <c:pt idx="4">
                  <c:v>562</c:v>
                </c:pt>
                <c:pt idx="5">
                  <c:v>313</c:v>
                </c:pt>
                <c:pt idx="6">
                  <c:v>188</c:v>
                </c:pt>
                <c:pt idx="7">
                  <c:v>195</c:v>
                </c:pt>
                <c:pt idx="8">
                  <c:v>416</c:v>
                </c:pt>
                <c:pt idx="9">
                  <c:v>1016</c:v>
                </c:pt>
                <c:pt idx="10">
                  <c:v>8939</c:v>
                </c:pt>
                <c:pt idx="11">
                  <c:v>6506</c:v>
                </c:pt>
                <c:pt idx="12">
                  <c:v>4008</c:v>
                </c:pt>
                <c:pt idx="13">
                  <c:v>11491</c:v>
                </c:pt>
                <c:pt idx="14">
                  <c:v>17160</c:v>
                </c:pt>
                <c:pt idx="15">
                  <c:v>10384</c:v>
                </c:pt>
                <c:pt idx="16">
                  <c:v>1655</c:v>
                </c:pt>
                <c:pt idx="17">
                  <c:v>27979</c:v>
                </c:pt>
                <c:pt idx="18">
                  <c:v>3728</c:v>
                </c:pt>
                <c:pt idx="19">
                  <c:v>1712</c:v>
                </c:pt>
                <c:pt idx="20">
                  <c:v>2766</c:v>
                </c:pt>
                <c:pt idx="21">
                  <c:v>2352</c:v>
                </c:pt>
                <c:pt idx="22">
                  <c:v>411</c:v>
                </c:pt>
                <c:pt idx="23">
                  <c:v>2619</c:v>
                </c:pt>
                <c:pt idx="24">
                  <c:v>2458</c:v>
                </c:pt>
                <c:pt idx="25">
                  <c:v>7522</c:v>
                </c:pt>
                <c:pt idx="26">
                  <c:v>2924</c:v>
                </c:pt>
                <c:pt idx="27">
                  <c:v>2424</c:v>
                </c:pt>
              </c:numCache>
            </c:numRef>
          </c:val>
          <c:smooth val="0"/>
          <c:extLst>
            <c:ext xmlns:c16="http://schemas.microsoft.com/office/drawing/2014/chart" uri="{C3380CC4-5D6E-409C-BE32-E72D297353CC}">
              <c16:uniqueId val="{00000000-910E-46EA-B28F-A6A46CD8129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19</c:v>
                </c:pt>
                <c:pt idx="1">
                  <c:v>20</c:v>
                </c:pt>
                <c:pt idx="2">
                  <c:v>8</c:v>
                </c:pt>
                <c:pt idx="3">
                  <c:v>7</c:v>
                </c:pt>
                <c:pt idx="4">
                  <c:v>4</c:v>
                </c:pt>
                <c:pt idx="5">
                  <c:v>1</c:v>
                </c:pt>
                <c:pt idx="6">
                  <c:v>16</c:v>
                </c:pt>
                <c:pt idx="7">
                  <c:v>2367</c:v>
                </c:pt>
                <c:pt idx="8">
                  <c:v>2705</c:v>
                </c:pt>
                <c:pt idx="9">
                  <c:v>2136</c:v>
                </c:pt>
                <c:pt idx="10">
                  <c:v>837</c:v>
                </c:pt>
                <c:pt idx="11">
                  <c:v>118</c:v>
                </c:pt>
                <c:pt idx="12">
                  <c:v>18</c:v>
                </c:pt>
                <c:pt idx="13">
                  <c:v>763</c:v>
                </c:pt>
                <c:pt idx="14">
                  <c:v>172</c:v>
                </c:pt>
                <c:pt idx="15">
                  <c:v>77</c:v>
                </c:pt>
                <c:pt idx="16">
                  <c:v>5165</c:v>
                </c:pt>
                <c:pt idx="17">
                  <c:v>4502</c:v>
                </c:pt>
                <c:pt idx="18">
                  <c:v>781</c:v>
                </c:pt>
                <c:pt idx="19">
                  <c:v>276</c:v>
                </c:pt>
                <c:pt idx="20">
                  <c:v>419</c:v>
                </c:pt>
                <c:pt idx="21">
                  <c:v>152</c:v>
                </c:pt>
                <c:pt idx="22">
                  <c:v>5406</c:v>
                </c:pt>
                <c:pt idx="23">
                  <c:v>8297</c:v>
                </c:pt>
                <c:pt idx="24">
                  <c:v>5388</c:v>
                </c:pt>
                <c:pt idx="25">
                  <c:v>3457</c:v>
                </c:pt>
                <c:pt idx="26">
                  <c:v>3819</c:v>
                </c:pt>
                <c:pt idx="27">
                  <c:v>2137</c:v>
                </c:pt>
              </c:numCache>
            </c:numRef>
          </c:val>
          <c:smooth val="0"/>
          <c:extLst>
            <c:ext xmlns:c16="http://schemas.microsoft.com/office/drawing/2014/chart" uri="{C3380CC4-5D6E-409C-BE32-E72D297353CC}">
              <c16:uniqueId val="{00000001-910E-46EA-B28F-A6A46CD81292}"/>
            </c:ext>
          </c:extLst>
        </c:ser>
        <c:dLbls>
          <c:showLegendKey val="0"/>
          <c:showVal val="0"/>
          <c:showCatName val="0"/>
          <c:showSerName val="0"/>
          <c:showPercent val="0"/>
          <c:showBubbleSize val="0"/>
        </c:dLbls>
        <c:smooth val="0"/>
        <c:axId val="302387816"/>
        <c:axId val="302386504"/>
      </c:lineChart>
      <c:dateAx>
        <c:axId val="30238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86504"/>
        <c:crosses val="autoZero"/>
        <c:auto val="1"/>
        <c:lblOffset val="100"/>
        <c:baseTimeUnit val="days"/>
      </c:dateAx>
      <c:valAx>
        <c:axId val="30238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8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8605</c:v>
                </c:pt>
                <c:pt idx="1">
                  <c:v>1925</c:v>
                </c:pt>
                <c:pt idx="2">
                  <c:v>3428</c:v>
                </c:pt>
                <c:pt idx="3">
                  <c:v>1928</c:v>
                </c:pt>
                <c:pt idx="4">
                  <c:v>411</c:v>
                </c:pt>
                <c:pt idx="5">
                  <c:v>217</c:v>
                </c:pt>
                <c:pt idx="6">
                  <c:v>114</c:v>
                </c:pt>
                <c:pt idx="7">
                  <c:v>99</c:v>
                </c:pt>
                <c:pt idx="8">
                  <c:v>236</c:v>
                </c:pt>
                <c:pt idx="9">
                  <c:v>651</c:v>
                </c:pt>
                <c:pt idx="10">
                  <c:v>4340</c:v>
                </c:pt>
                <c:pt idx="11">
                  <c:v>4188</c:v>
                </c:pt>
                <c:pt idx="12">
                  <c:v>3450</c:v>
                </c:pt>
                <c:pt idx="13">
                  <c:v>7039</c:v>
                </c:pt>
                <c:pt idx="14">
                  <c:v>9286</c:v>
                </c:pt>
                <c:pt idx="15">
                  <c:v>5787</c:v>
                </c:pt>
                <c:pt idx="16">
                  <c:v>1243</c:v>
                </c:pt>
                <c:pt idx="17">
                  <c:v>9290</c:v>
                </c:pt>
                <c:pt idx="18">
                  <c:v>1728</c:v>
                </c:pt>
                <c:pt idx="19">
                  <c:v>992</c:v>
                </c:pt>
                <c:pt idx="20">
                  <c:v>1608</c:v>
                </c:pt>
                <c:pt idx="21">
                  <c:v>1194</c:v>
                </c:pt>
                <c:pt idx="22">
                  <c:v>255</c:v>
                </c:pt>
                <c:pt idx="23">
                  <c:v>1247</c:v>
                </c:pt>
                <c:pt idx="24">
                  <c:v>1194</c:v>
                </c:pt>
                <c:pt idx="25">
                  <c:v>4505</c:v>
                </c:pt>
                <c:pt idx="26">
                  <c:v>1840</c:v>
                </c:pt>
                <c:pt idx="27">
                  <c:v>1458</c:v>
                </c:pt>
              </c:numCache>
            </c:numRef>
          </c:val>
          <c:smooth val="0"/>
          <c:extLst>
            <c:ext xmlns:c16="http://schemas.microsoft.com/office/drawing/2014/chart" uri="{C3380CC4-5D6E-409C-BE32-E72D297353CC}">
              <c16:uniqueId val="{00000000-ACEF-4F94-938C-A6231AA5AED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13</c:v>
                </c:pt>
                <c:pt idx="1">
                  <c:v>11</c:v>
                </c:pt>
                <c:pt idx="2">
                  <c:v>4</c:v>
                </c:pt>
                <c:pt idx="3">
                  <c:v>5</c:v>
                </c:pt>
                <c:pt idx="4">
                  <c:v>3</c:v>
                </c:pt>
                <c:pt idx="5">
                  <c:v>1</c:v>
                </c:pt>
                <c:pt idx="6">
                  <c:v>5</c:v>
                </c:pt>
                <c:pt idx="7">
                  <c:v>1688</c:v>
                </c:pt>
                <c:pt idx="8">
                  <c:v>1657</c:v>
                </c:pt>
                <c:pt idx="9">
                  <c:v>1295</c:v>
                </c:pt>
                <c:pt idx="10">
                  <c:v>581</c:v>
                </c:pt>
                <c:pt idx="11">
                  <c:v>92</c:v>
                </c:pt>
                <c:pt idx="12">
                  <c:v>15</c:v>
                </c:pt>
                <c:pt idx="13">
                  <c:v>495</c:v>
                </c:pt>
                <c:pt idx="14">
                  <c:v>133</c:v>
                </c:pt>
                <c:pt idx="15">
                  <c:v>21</c:v>
                </c:pt>
                <c:pt idx="16">
                  <c:v>3355</c:v>
                </c:pt>
                <c:pt idx="17">
                  <c:v>2090</c:v>
                </c:pt>
                <c:pt idx="18">
                  <c:v>378</c:v>
                </c:pt>
                <c:pt idx="19">
                  <c:v>179</c:v>
                </c:pt>
                <c:pt idx="20">
                  <c:v>284</c:v>
                </c:pt>
                <c:pt idx="21">
                  <c:v>115</c:v>
                </c:pt>
                <c:pt idx="22">
                  <c:v>3538</c:v>
                </c:pt>
                <c:pt idx="23">
                  <c:v>5218</c:v>
                </c:pt>
                <c:pt idx="24">
                  <c:v>3230</c:v>
                </c:pt>
                <c:pt idx="25">
                  <c:v>2096</c:v>
                </c:pt>
                <c:pt idx="26">
                  <c:v>2627</c:v>
                </c:pt>
                <c:pt idx="27">
                  <c:v>1558</c:v>
                </c:pt>
              </c:numCache>
            </c:numRef>
          </c:val>
          <c:smooth val="0"/>
          <c:extLst>
            <c:ext xmlns:c16="http://schemas.microsoft.com/office/drawing/2014/chart" uri="{C3380CC4-5D6E-409C-BE32-E72D297353CC}">
              <c16:uniqueId val="{00000001-ACEF-4F94-938C-A6231AA5AEDA}"/>
            </c:ext>
          </c:extLst>
        </c:ser>
        <c:dLbls>
          <c:showLegendKey val="0"/>
          <c:showVal val="0"/>
          <c:showCatName val="0"/>
          <c:showSerName val="0"/>
          <c:showPercent val="0"/>
          <c:showBubbleSize val="0"/>
        </c:dLbls>
        <c:smooth val="0"/>
        <c:axId val="302381912"/>
        <c:axId val="302377976"/>
      </c:lineChart>
      <c:dateAx>
        <c:axId val="30238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7976"/>
        <c:crosses val="autoZero"/>
        <c:auto val="1"/>
        <c:lblOffset val="100"/>
        <c:baseTimeUnit val="days"/>
      </c:dateAx>
      <c:valAx>
        <c:axId val="30237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8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365</c:v>
                </c:pt>
                <c:pt idx="1">
                  <c:v>53</c:v>
                </c:pt>
                <c:pt idx="2">
                  <c:v>125</c:v>
                </c:pt>
                <c:pt idx="3">
                  <c:v>48</c:v>
                </c:pt>
                <c:pt idx="4">
                  <c:v>14</c:v>
                </c:pt>
                <c:pt idx="5">
                  <c:v>9</c:v>
                </c:pt>
                <c:pt idx="6">
                  <c:v>10</c:v>
                </c:pt>
                <c:pt idx="7">
                  <c:v>5</c:v>
                </c:pt>
                <c:pt idx="8">
                  <c:v>17</c:v>
                </c:pt>
                <c:pt idx="9">
                  <c:v>49</c:v>
                </c:pt>
                <c:pt idx="10">
                  <c:v>168</c:v>
                </c:pt>
                <c:pt idx="11">
                  <c:v>87</c:v>
                </c:pt>
                <c:pt idx="12">
                  <c:v>42</c:v>
                </c:pt>
                <c:pt idx="13">
                  <c:v>99</c:v>
                </c:pt>
                <c:pt idx="14">
                  <c:v>436</c:v>
                </c:pt>
                <c:pt idx="15">
                  <c:v>145</c:v>
                </c:pt>
                <c:pt idx="16">
                  <c:v>50</c:v>
                </c:pt>
                <c:pt idx="17">
                  <c:v>471</c:v>
                </c:pt>
                <c:pt idx="18">
                  <c:v>113</c:v>
                </c:pt>
                <c:pt idx="19">
                  <c:v>76</c:v>
                </c:pt>
                <c:pt idx="20">
                  <c:v>139</c:v>
                </c:pt>
                <c:pt idx="21">
                  <c:v>192</c:v>
                </c:pt>
                <c:pt idx="22">
                  <c:v>48</c:v>
                </c:pt>
                <c:pt idx="23">
                  <c:v>220</c:v>
                </c:pt>
                <c:pt idx="24">
                  <c:v>129</c:v>
                </c:pt>
                <c:pt idx="25">
                  <c:v>461</c:v>
                </c:pt>
                <c:pt idx="26">
                  <c:v>128</c:v>
                </c:pt>
                <c:pt idx="27">
                  <c:v>173</c:v>
                </c:pt>
              </c:numCache>
            </c:numRef>
          </c:val>
          <c:smooth val="0"/>
          <c:extLst>
            <c:ext xmlns:c16="http://schemas.microsoft.com/office/drawing/2014/chart" uri="{C3380CC4-5D6E-409C-BE32-E72D297353CC}">
              <c16:uniqueId val="{00000000-0F17-4419-881B-19FB4362228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0</c:v>
                </c:pt>
                <c:pt idx="1">
                  <c:v>1</c:v>
                </c:pt>
                <c:pt idx="2">
                  <c:v>0</c:v>
                </c:pt>
                <c:pt idx="3">
                  <c:v>0</c:v>
                </c:pt>
                <c:pt idx="4">
                  <c:v>0</c:v>
                </c:pt>
                <c:pt idx="5">
                  <c:v>0</c:v>
                </c:pt>
                <c:pt idx="6">
                  <c:v>1</c:v>
                </c:pt>
                <c:pt idx="7">
                  <c:v>44</c:v>
                </c:pt>
                <c:pt idx="8">
                  <c:v>28</c:v>
                </c:pt>
                <c:pt idx="9">
                  <c:v>25</c:v>
                </c:pt>
                <c:pt idx="10">
                  <c:v>32</c:v>
                </c:pt>
                <c:pt idx="11">
                  <c:v>4</c:v>
                </c:pt>
                <c:pt idx="12">
                  <c:v>1</c:v>
                </c:pt>
                <c:pt idx="13">
                  <c:v>24</c:v>
                </c:pt>
                <c:pt idx="14">
                  <c:v>1</c:v>
                </c:pt>
                <c:pt idx="15">
                  <c:v>3</c:v>
                </c:pt>
                <c:pt idx="16">
                  <c:v>205</c:v>
                </c:pt>
                <c:pt idx="17">
                  <c:v>130</c:v>
                </c:pt>
                <c:pt idx="18">
                  <c:v>21</c:v>
                </c:pt>
                <c:pt idx="19">
                  <c:v>9</c:v>
                </c:pt>
                <c:pt idx="20">
                  <c:v>14</c:v>
                </c:pt>
                <c:pt idx="21">
                  <c:v>10</c:v>
                </c:pt>
                <c:pt idx="22">
                  <c:v>168</c:v>
                </c:pt>
                <c:pt idx="23">
                  <c:v>381</c:v>
                </c:pt>
                <c:pt idx="24">
                  <c:v>113</c:v>
                </c:pt>
                <c:pt idx="25">
                  <c:v>41</c:v>
                </c:pt>
                <c:pt idx="26">
                  <c:v>40</c:v>
                </c:pt>
                <c:pt idx="27">
                  <c:v>31</c:v>
                </c:pt>
              </c:numCache>
            </c:numRef>
          </c:val>
          <c:smooth val="0"/>
          <c:extLst>
            <c:ext xmlns:c16="http://schemas.microsoft.com/office/drawing/2014/chart" uri="{C3380CC4-5D6E-409C-BE32-E72D297353CC}">
              <c16:uniqueId val="{00000001-0F17-4419-881B-19FB43622287}"/>
            </c:ext>
          </c:extLst>
        </c:ser>
        <c:dLbls>
          <c:showLegendKey val="0"/>
          <c:showVal val="0"/>
          <c:showCatName val="0"/>
          <c:showSerName val="0"/>
          <c:showPercent val="0"/>
          <c:showBubbleSize val="0"/>
        </c:dLbls>
        <c:smooth val="0"/>
        <c:axId val="302379288"/>
        <c:axId val="302375680"/>
      </c:lineChart>
      <c:dateAx>
        <c:axId val="30237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5680"/>
        <c:crosses val="autoZero"/>
        <c:auto val="1"/>
        <c:lblOffset val="100"/>
        <c:baseTimeUnit val="days"/>
      </c:dateAx>
      <c:valAx>
        <c:axId val="30237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52</c:v>
                </c:pt>
                <c:pt idx="1">
                  <c:v>43</c:v>
                </c:pt>
                <c:pt idx="2">
                  <c:v>36</c:v>
                </c:pt>
                <c:pt idx="3">
                  <c:v>15</c:v>
                </c:pt>
                <c:pt idx="4">
                  <c:v>13</c:v>
                </c:pt>
                <c:pt idx="5">
                  <c:v>11</c:v>
                </c:pt>
                <c:pt idx="6">
                  <c:v>16</c:v>
                </c:pt>
                <c:pt idx="7">
                  <c:v>19</c:v>
                </c:pt>
                <c:pt idx="8">
                  <c:v>20</c:v>
                </c:pt>
                <c:pt idx="9">
                  <c:v>24</c:v>
                </c:pt>
                <c:pt idx="10">
                  <c:v>38</c:v>
                </c:pt>
                <c:pt idx="11">
                  <c:v>14</c:v>
                </c:pt>
                <c:pt idx="12">
                  <c:v>6</c:v>
                </c:pt>
                <c:pt idx="13">
                  <c:v>20</c:v>
                </c:pt>
                <c:pt idx="14">
                  <c:v>32</c:v>
                </c:pt>
                <c:pt idx="15">
                  <c:v>36</c:v>
                </c:pt>
                <c:pt idx="16">
                  <c:v>23</c:v>
                </c:pt>
                <c:pt idx="17">
                  <c:v>74</c:v>
                </c:pt>
                <c:pt idx="18">
                  <c:v>26</c:v>
                </c:pt>
                <c:pt idx="19">
                  <c:v>9</c:v>
                </c:pt>
                <c:pt idx="20">
                  <c:v>32</c:v>
                </c:pt>
                <c:pt idx="21">
                  <c:v>35</c:v>
                </c:pt>
                <c:pt idx="22">
                  <c:v>16</c:v>
                </c:pt>
                <c:pt idx="23">
                  <c:v>50</c:v>
                </c:pt>
                <c:pt idx="24">
                  <c:v>33</c:v>
                </c:pt>
                <c:pt idx="25">
                  <c:v>51</c:v>
                </c:pt>
                <c:pt idx="26">
                  <c:v>23</c:v>
                </c:pt>
                <c:pt idx="27">
                  <c:v>30</c:v>
                </c:pt>
              </c:numCache>
            </c:numRef>
          </c:val>
          <c:smooth val="0"/>
          <c:extLst>
            <c:ext xmlns:c16="http://schemas.microsoft.com/office/drawing/2014/chart" uri="{C3380CC4-5D6E-409C-BE32-E72D297353CC}">
              <c16:uniqueId val="{00000000-0494-4E3D-9080-8EAC3F853B3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Sheet1!$C$2:$C$29</c:f>
              <c:numCache>
                <c:formatCode>General</c:formatCode>
                <c:ptCount val="28"/>
                <c:pt idx="0">
                  <c:v>4</c:v>
                </c:pt>
                <c:pt idx="1">
                  <c:v>8</c:v>
                </c:pt>
                <c:pt idx="2">
                  <c:v>4</c:v>
                </c:pt>
                <c:pt idx="3">
                  <c:v>2</c:v>
                </c:pt>
                <c:pt idx="4">
                  <c:v>2</c:v>
                </c:pt>
                <c:pt idx="5">
                  <c:v>1</c:v>
                </c:pt>
                <c:pt idx="6">
                  <c:v>1</c:v>
                </c:pt>
                <c:pt idx="7">
                  <c:v>4</c:v>
                </c:pt>
                <c:pt idx="8">
                  <c:v>6</c:v>
                </c:pt>
                <c:pt idx="9">
                  <c:v>5</c:v>
                </c:pt>
                <c:pt idx="10">
                  <c:v>4</c:v>
                </c:pt>
                <c:pt idx="11">
                  <c:v>3</c:v>
                </c:pt>
                <c:pt idx="12">
                  <c:v>0</c:v>
                </c:pt>
                <c:pt idx="13">
                  <c:v>1</c:v>
                </c:pt>
                <c:pt idx="14">
                  <c:v>3</c:v>
                </c:pt>
                <c:pt idx="15">
                  <c:v>2</c:v>
                </c:pt>
                <c:pt idx="16">
                  <c:v>9</c:v>
                </c:pt>
                <c:pt idx="17">
                  <c:v>10</c:v>
                </c:pt>
                <c:pt idx="18">
                  <c:v>2</c:v>
                </c:pt>
                <c:pt idx="19">
                  <c:v>3</c:v>
                </c:pt>
                <c:pt idx="20">
                  <c:v>26</c:v>
                </c:pt>
                <c:pt idx="21">
                  <c:v>6</c:v>
                </c:pt>
                <c:pt idx="22">
                  <c:v>12</c:v>
                </c:pt>
                <c:pt idx="23">
                  <c:v>40</c:v>
                </c:pt>
                <c:pt idx="24">
                  <c:v>7</c:v>
                </c:pt>
                <c:pt idx="25">
                  <c:v>10</c:v>
                </c:pt>
                <c:pt idx="26">
                  <c:v>2</c:v>
                </c:pt>
                <c:pt idx="27">
                  <c:v>6</c:v>
                </c:pt>
              </c:numCache>
            </c:numRef>
          </c:val>
          <c:smooth val="0"/>
          <c:extLst>
            <c:ext xmlns:c16="http://schemas.microsoft.com/office/drawing/2014/chart" uri="{C3380CC4-5D6E-409C-BE32-E72D297353CC}">
              <c16:uniqueId val="{00000001-0494-4E3D-9080-8EAC3F853B3C}"/>
            </c:ext>
          </c:extLst>
        </c:ser>
        <c:dLbls>
          <c:showLegendKey val="0"/>
          <c:showVal val="0"/>
          <c:showCatName val="0"/>
          <c:showSerName val="0"/>
          <c:showPercent val="0"/>
          <c:showBubbleSize val="0"/>
        </c:dLbls>
        <c:smooth val="0"/>
        <c:axId val="302376008"/>
        <c:axId val="302375352"/>
      </c:lineChart>
      <c:dateAx>
        <c:axId val="30237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5352"/>
        <c:crosses val="autoZero"/>
        <c:auto val="1"/>
        <c:lblOffset val="100"/>
        <c:baseTimeUnit val="days"/>
      </c:dateAx>
      <c:valAx>
        <c:axId val="30237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7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1579.6923076922999</c:v>
                </c:pt>
                <c:pt idx="1">
                  <c:v>804.57692307692002</c:v>
                </c:pt>
                <c:pt idx="2">
                  <c:v>524.84615384614995</c:v>
                </c:pt>
                <c:pt idx="3">
                  <c:v>435.65384615385</c:v>
                </c:pt>
                <c:pt idx="4">
                  <c:v>618.69230769231001</c:v>
                </c:pt>
                <c:pt idx="5">
                  <c:v>1635.6538461538</c:v>
                </c:pt>
                <c:pt idx="6">
                  <c:v>3543.1923076922999</c:v>
                </c:pt>
                <c:pt idx="7">
                  <c:v>4556.6923076923003</c:v>
                </c:pt>
                <c:pt idx="8">
                  <c:v>4967.2307692308004</c:v>
                </c:pt>
                <c:pt idx="9">
                  <c:v>5716.1923076923003</c:v>
                </c:pt>
                <c:pt idx="10">
                  <c:v>5160</c:v>
                </c:pt>
                <c:pt idx="11">
                  <c:v>5247.4615384614999</c:v>
                </c:pt>
                <c:pt idx="12">
                  <c:v>5770.6923076923003</c:v>
                </c:pt>
                <c:pt idx="13">
                  <c:v>5517.5384615385001</c:v>
                </c:pt>
                <c:pt idx="14">
                  <c:v>5260.4615384614999</c:v>
                </c:pt>
                <c:pt idx="15">
                  <c:v>5248.4615384614999</c:v>
                </c:pt>
                <c:pt idx="16">
                  <c:v>5451.6923076923003</c:v>
                </c:pt>
                <c:pt idx="17">
                  <c:v>5657.8846153845998</c:v>
                </c:pt>
                <c:pt idx="18">
                  <c:v>5908.1153846154002</c:v>
                </c:pt>
                <c:pt idx="19">
                  <c:v>6300.8076923076997</c:v>
                </c:pt>
                <c:pt idx="20">
                  <c:v>6817.7307692308004</c:v>
                </c:pt>
                <c:pt idx="21">
                  <c:v>6851.9615384614999</c:v>
                </c:pt>
                <c:pt idx="22">
                  <c:v>5572.6153846154002</c:v>
                </c:pt>
                <c:pt idx="23">
                  <c:v>3136.3076923077001</c:v>
                </c:pt>
              </c:numCache>
            </c:numRef>
          </c:val>
          <c:smooth val="0"/>
          <c:extLst>
            <c:ext xmlns:c16="http://schemas.microsoft.com/office/drawing/2014/chart" uri="{C3380CC4-5D6E-409C-BE32-E72D297353CC}">
              <c16:uniqueId val="{00000000-F894-4E84-91EE-2964A9188BC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118.19230769231</c:v>
                </c:pt>
                <c:pt idx="1">
                  <c:v>69.653846153846004</c:v>
                </c:pt>
                <c:pt idx="2">
                  <c:v>48.653846153845997</c:v>
                </c:pt>
                <c:pt idx="3">
                  <c:v>36.653846153845997</c:v>
                </c:pt>
                <c:pt idx="4">
                  <c:v>43.153846153845997</c:v>
                </c:pt>
                <c:pt idx="5">
                  <c:v>87.076923076922995</c:v>
                </c:pt>
                <c:pt idx="6">
                  <c:v>177.65384615385</c:v>
                </c:pt>
                <c:pt idx="7">
                  <c:v>237.61538461538001</c:v>
                </c:pt>
                <c:pt idx="8">
                  <c:v>266.69230769231001</c:v>
                </c:pt>
                <c:pt idx="9">
                  <c:v>311.80769230768999</c:v>
                </c:pt>
                <c:pt idx="10">
                  <c:v>287.26923076922998</c:v>
                </c:pt>
                <c:pt idx="11">
                  <c:v>291.84615384615</c:v>
                </c:pt>
                <c:pt idx="12">
                  <c:v>314.30769230768999</c:v>
                </c:pt>
                <c:pt idx="13">
                  <c:v>305.07692307692002</c:v>
                </c:pt>
                <c:pt idx="14">
                  <c:v>297.73076923077002</c:v>
                </c:pt>
                <c:pt idx="15">
                  <c:v>295.07692307692002</c:v>
                </c:pt>
                <c:pt idx="16">
                  <c:v>302.92307692307998</c:v>
                </c:pt>
                <c:pt idx="17">
                  <c:v>313.65384615385</c:v>
                </c:pt>
                <c:pt idx="18">
                  <c:v>322.15384615385</c:v>
                </c:pt>
                <c:pt idx="19">
                  <c:v>343.73076923077002</c:v>
                </c:pt>
                <c:pt idx="20">
                  <c:v>360</c:v>
                </c:pt>
                <c:pt idx="21">
                  <c:v>360.07692307692002</c:v>
                </c:pt>
                <c:pt idx="22">
                  <c:v>308.73076923077002</c:v>
                </c:pt>
                <c:pt idx="23">
                  <c:v>202.80769230768999</c:v>
                </c:pt>
              </c:numCache>
            </c:numRef>
          </c:val>
          <c:smooth val="0"/>
          <c:extLst>
            <c:ext xmlns:c16="http://schemas.microsoft.com/office/drawing/2014/chart" uri="{C3380CC4-5D6E-409C-BE32-E72D297353CC}">
              <c16:uniqueId val="{00000001-F894-4E84-91EE-2964A9188BC2}"/>
            </c:ext>
          </c:extLst>
        </c:ser>
        <c:dLbls>
          <c:showLegendKey val="0"/>
          <c:showVal val="0"/>
          <c:showCatName val="0"/>
          <c:showSerName val="0"/>
          <c:showPercent val="0"/>
          <c:showBubbleSize val="0"/>
        </c:dLbls>
        <c:smooth val="0"/>
        <c:axId val="303154912"/>
        <c:axId val="303159832"/>
      </c:lineChart>
      <c:catAx>
        <c:axId val="30315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59832"/>
        <c:crosses val="autoZero"/>
        <c:auto val="1"/>
        <c:lblAlgn val="ctr"/>
        <c:lblOffset val="100"/>
        <c:noMultiLvlLbl val="0"/>
      </c:catAx>
      <c:valAx>
        <c:axId val="30315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5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565130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770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03009694"/>
                    </a:ext>
                  </a:extLst>
                </a:gridCol>
                <a:gridCol w="740664">
                  <a:extLst>
                    <a:ext uri="{9D8B030D-6E8A-4147-A177-3AD203B41FA5}">
                      <a16:colId xmlns:a16="http://schemas.microsoft.com/office/drawing/2014/main" val="1987733968"/>
                    </a:ext>
                  </a:extLst>
                </a:gridCol>
                <a:gridCol w="740664">
                  <a:extLst>
                    <a:ext uri="{9D8B030D-6E8A-4147-A177-3AD203B41FA5}">
                      <a16:colId xmlns:a16="http://schemas.microsoft.com/office/drawing/2014/main" val="4006057355"/>
                    </a:ext>
                  </a:extLst>
                </a:gridCol>
                <a:gridCol w="740664">
                  <a:extLst>
                    <a:ext uri="{9D8B030D-6E8A-4147-A177-3AD203B41FA5}">
                      <a16:colId xmlns:a16="http://schemas.microsoft.com/office/drawing/2014/main" val="2237387631"/>
                    </a:ext>
                  </a:extLst>
                </a:gridCol>
                <a:gridCol w="740664">
                  <a:extLst>
                    <a:ext uri="{9D8B030D-6E8A-4147-A177-3AD203B41FA5}">
                      <a16:colId xmlns:a16="http://schemas.microsoft.com/office/drawing/2014/main" val="141588891"/>
                    </a:ext>
                  </a:extLst>
                </a:gridCol>
                <a:gridCol w="740664">
                  <a:extLst>
                    <a:ext uri="{9D8B030D-6E8A-4147-A177-3AD203B41FA5}">
                      <a16:colId xmlns:a16="http://schemas.microsoft.com/office/drawing/2014/main" val="1235180704"/>
                    </a:ext>
                  </a:extLst>
                </a:gridCol>
                <a:gridCol w="740664">
                  <a:extLst>
                    <a:ext uri="{9D8B030D-6E8A-4147-A177-3AD203B41FA5}">
                      <a16:colId xmlns:a16="http://schemas.microsoft.com/office/drawing/2014/main" val="3003477157"/>
                    </a:ext>
                  </a:extLst>
                </a:gridCol>
                <a:gridCol w="740664">
                  <a:extLst>
                    <a:ext uri="{9D8B030D-6E8A-4147-A177-3AD203B41FA5}">
                      <a16:colId xmlns:a16="http://schemas.microsoft.com/office/drawing/2014/main" val="750315065"/>
                    </a:ext>
                  </a:extLst>
                </a:gridCol>
                <a:gridCol w="740664">
                  <a:extLst>
                    <a:ext uri="{9D8B030D-6E8A-4147-A177-3AD203B41FA5}">
                      <a16:colId xmlns:a16="http://schemas.microsoft.com/office/drawing/2014/main" val="2648474621"/>
                    </a:ext>
                  </a:extLst>
                </a:gridCol>
                <a:gridCol w="740664">
                  <a:extLst>
                    <a:ext uri="{9D8B030D-6E8A-4147-A177-3AD203B41FA5}">
                      <a16:colId xmlns:a16="http://schemas.microsoft.com/office/drawing/2014/main" val="33557594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6610530"/>
                  </a:ext>
                </a:extLst>
              </a:tr>
              <a:tr h="370840">
                <a:tc>
                  <a:txBody>
                    <a:bodyPr/>
                    <a:lstStyle/>
                    <a:p>
                      <a:r>
                        <a:rPr lang="de-DE" sz="1000"/>
                        <a:t>**** Hotel Winzer Wellness und Kuscheln</a:t>
                      </a:r>
                      <a:endParaRPr lang="en-US" sz="1000"/>
                    </a:p>
                  </a:txBody>
                  <a:tcPr/>
                </a:tc>
                <a:tc>
                  <a:txBody>
                    <a:bodyPr/>
                    <a:lstStyle/>
                    <a:p>
                      <a:r>
                        <a:rPr lang="en-US" sz="1000"/>
                        <a:t>12531</a:t>
                      </a:r>
                    </a:p>
                  </a:txBody>
                  <a:tcPr/>
                </a:tc>
                <a:tc>
                  <a:txBody>
                    <a:bodyPr/>
                    <a:lstStyle/>
                    <a:p>
                      <a:r>
                        <a:rPr lang="en-US" sz="1000"/>
                        <a:t>27</a:t>
                      </a:r>
                    </a:p>
                  </a:txBody>
                  <a:tcPr/>
                </a:tc>
                <a:tc>
                  <a:txBody>
                    <a:bodyPr/>
                    <a:lstStyle/>
                    <a:p>
                      <a:r>
                        <a:rPr lang="en-US" sz="1000"/>
                        <a:t>7</a:t>
                      </a:r>
                    </a:p>
                  </a:txBody>
                  <a:tcPr/>
                </a:tc>
                <a:tc>
                  <a:txBody>
                    <a:bodyPr/>
                    <a:lstStyle/>
                    <a:p>
                      <a:r>
                        <a:rPr lang="en-US" sz="1000"/>
                        <a:t>566</a:t>
                      </a:r>
                    </a:p>
                  </a:txBody>
                  <a:tcPr/>
                </a:tc>
                <a:tc>
                  <a:txBody>
                    <a:bodyPr/>
                    <a:lstStyle/>
                    <a:p>
                      <a:r>
                        <a:rPr lang="en-US" sz="1000"/>
                        <a:t>49</a:t>
                      </a:r>
                    </a:p>
                  </a:txBody>
                  <a:tcPr/>
                </a:tc>
                <a:tc>
                  <a:txBody>
                    <a:bodyPr/>
                    <a:lstStyle/>
                    <a:p>
                      <a:r>
                        <a:rPr lang="en-US" sz="1000"/>
                        <a:t>21</a:t>
                      </a:r>
                    </a:p>
                  </a:txBody>
                  <a:tcPr/>
                </a:tc>
                <a:tc>
                  <a:txBody>
                    <a:bodyPr/>
                    <a:lstStyle/>
                    <a:p>
                      <a:r>
                        <a:rPr lang="en-US" sz="1000"/>
                        <a:t>2</a:t>
                      </a:r>
                    </a:p>
                  </a:txBody>
                  <a:tcPr/>
                </a:tc>
                <a:tc>
                  <a:txBody>
                    <a:bodyPr/>
                    <a:lstStyle/>
                    <a:p>
                      <a:r>
                        <a:rPr lang="en-US" sz="1000"/>
                        <a:t>0.7259%</a:t>
                      </a:r>
                    </a:p>
                  </a:txBody>
                  <a:tcPr/>
                </a:tc>
                <a:tc>
                  <a:txBody>
                    <a:bodyPr/>
                    <a:lstStyle/>
                    <a:p>
                      <a:r>
                        <a:rPr lang="en-US" sz="1000"/>
                        <a:t>100.0%</a:t>
                      </a:r>
                    </a:p>
                  </a:txBody>
                  <a:tcPr/>
                </a:tc>
                <a:extLst>
                  <a:ext uri="{0D108BD9-81ED-4DB2-BD59-A6C34878D82A}">
                    <a16:rowId xmlns:a16="http://schemas.microsoft.com/office/drawing/2014/main" val="3872595452"/>
                  </a:ext>
                </a:extLst>
              </a:tr>
              <a:tr h="370840">
                <a:tc>
                  <a:txBody>
                    <a:bodyPr/>
                    <a:lstStyle/>
                    <a:p>
                      <a:r>
                        <a:rPr lang="en-US" sz="1000"/>
                        <a:t>Mark's New York Bar</a:t>
                      </a:r>
                    </a:p>
                  </a:txBody>
                  <a:tcPr/>
                </a:tc>
                <a:tc>
                  <a:txBody>
                    <a:bodyPr/>
                    <a:lstStyle/>
                    <a:p>
                      <a:r>
                        <a:rPr lang="en-US" sz="1000"/>
                        <a:t>712</a:t>
                      </a:r>
                    </a:p>
                  </a:txBody>
                  <a:tcPr/>
                </a:tc>
                <a:tc>
                  <a:txBody>
                    <a:bodyPr/>
                    <a:lstStyle/>
                    <a:p>
                      <a:r>
                        <a:rPr lang="en-US" sz="1000"/>
                        <a:t>22</a:t>
                      </a:r>
                    </a:p>
                  </a:txBody>
                  <a:tcPr/>
                </a:tc>
                <a:tc>
                  <a:txBody>
                    <a:bodyPr/>
                    <a:lstStyle/>
                    <a:p>
                      <a:r>
                        <a:rPr lang="en-US" sz="1000"/>
                        <a:t>9</a:t>
                      </a:r>
                    </a:p>
                  </a:txBody>
                  <a:tcPr/>
                </a:tc>
                <a:tc>
                  <a:txBody>
                    <a:bodyPr/>
                    <a:lstStyle/>
                    <a:p>
                      <a:r>
                        <a:rPr lang="en-US" sz="1000"/>
                        <a:t>406</a:t>
                      </a:r>
                    </a:p>
                  </a:txBody>
                  <a:tcPr/>
                </a:tc>
                <a:tc>
                  <a:txBody>
                    <a:bodyPr/>
                    <a:lstStyle/>
                    <a:p>
                      <a:r>
                        <a:rPr lang="en-US" sz="1000"/>
                        <a:t>35</a:t>
                      </a:r>
                    </a:p>
                  </a:txBody>
                  <a:tcPr/>
                </a:tc>
                <a:tc>
                  <a:txBody>
                    <a:bodyPr/>
                    <a:lstStyle/>
                    <a:p>
                      <a:r>
                        <a:rPr lang="en-US" sz="1000"/>
                        <a:t>32</a:t>
                      </a:r>
                    </a:p>
                  </a:txBody>
                  <a:tcPr/>
                </a:tc>
                <a:tc>
                  <a:txBody>
                    <a:bodyPr/>
                    <a:lstStyle/>
                    <a:p>
                      <a:r>
                        <a:rPr lang="en-US" sz="1000"/>
                        <a:t>0</a:t>
                      </a:r>
                    </a:p>
                  </a:txBody>
                  <a:tcPr/>
                </a:tc>
                <a:tc>
                  <a:txBody>
                    <a:bodyPr/>
                    <a:lstStyle/>
                    <a:p>
                      <a:r>
                        <a:rPr lang="en-US" sz="1000"/>
                        <a:t>7.4972%</a:t>
                      </a:r>
                    </a:p>
                  </a:txBody>
                  <a:tcPr/>
                </a:tc>
                <a:tc>
                  <a:txBody>
                    <a:bodyPr/>
                    <a:lstStyle/>
                    <a:p>
                      <a:r>
                        <a:rPr lang="en-US" sz="1000"/>
                        <a:t>0.0%</a:t>
                      </a:r>
                    </a:p>
                  </a:txBody>
                  <a:tcPr/>
                </a:tc>
                <a:extLst>
                  <a:ext uri="{0D108BD9-81ED-4DB2-BD59-A6C34878D82A}">
                    <a16:rowId xmlns:a16="http://schemas.microsoft.com/office/drawing/2014/main" val="19103455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72828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579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5701029"/>
                    </a:ext>
                  </a:extLst>
                </a:gridCol>
                <a:gridCol w="1234440">
                  <a:extLst>
                    <a:ext uri="{9D8B030D-6E8A-4147-A177-3AD203B41FA5}">
                      <a16:colId xmlns:a16="http://schemas.microsoft.com/office/drawing/2014/main" val="3342507914"/>
                    </a:ext>
                  </a:extLst>
                </a:gridCol>
                <a:gridCol w="822960">
                  <a:extLst>
                    <a:ext uri="{9D8B030D-6E8A-4147-A177-3AD203B41FA5}">
                      <a16:colId xmlns:a16="http://schemas.microsoft.com/office/drawing/2014/main" val="741315794"/>
                    </a:ext>
                  </a:extLst>
                </a:gridCol>
                <a:gridCol w="822960">
                  <a:extLst>
                    <a:ext uri="{9D8B030D-6E8A-4147-A177-3AD203B41FA5}">
                      <a16:colId xmlns:a16="http://schemas.microsoft.com/office/drawing/2014/main" val="2214563232"/>
                    </a:ext>
                  </a:extLst>
                </a:gridCol>
                <a:gridCol w="822960">
                  <a:extLst>
                    <a:ext uri="{9D8B030D-6E8A-4147-A177-3AD203B41FA5}">
                      <a16:colId xmlns:a16="http://schemas.microsoft.com/office/drawing/2014/main" val="4244150498"/>
                    </a:ext>
                  </a:extLst>
                </a:gridCol>
                <a:gridCol w="822960">
                  <a:extLst>
                    <a:ext uri="{9D8B030D-6E8A-4147-A177-3AD203B41FA5}">
                      <a16:colId xmlns:a16="http://schemas.microsoft.com/office/drawing/2014/main" val="3199525158"/>
                    </a:ext>
                  </a:extLst>
                </a:gridCol>
                <a:gridCol w="822960">
                  <a:extLst>
                    <a:ext uri="{9D8B030D-6E8A-4147-A177-3AD203B41FA5}">
                      <a16:colId xmlns:a16="http://schemas.microsoft.com/office/drawing/2014/main" val="3825127843"/>
                    </a:ext>
                  </a:extLst>
                </a:gridCol>
                <a:gridCol w="822960">
                  <a:extLst>
                    <a:ext uri="{9D8B030D-6E8A-4147-A177-3AD203B41FA5}">
                      <a16:colId xmlns:a16="http://schemas.microsoft.com/office/drawing/2014/main" val="22960726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29106645"/>
                  </a:ext>
                </a:extLst>
              </a:tr>
              <a:tr h="370840">
                <a:tc>
                  <a:txBody>
                    <a:bodyPr/>
                    <a:lstStyle/>
                    <a:p>
                      <a:r>
                        <a:rPr lang="de-DE" sz="1000"/>
                        <a:t>**** Hotel Winzer Wellness und Kuscheln</a:t>
                      </a:r>
                      <a:endParaRPr lang="en-US" sz="1000"/>
                    </a:p>
                  </a:txBody>
                  <a:tcPr/>
                </a:tc>
                <a:tc>
                  <a:txBody>
                    <a:bodyPr/>
                    <a:lstStyle/>
                    <a:p>
                      <a:r>
                        <a:rPr lang="en-US" sz="1000"/>
                        <a:t>12531</a:t>
                      </a:r>
                    </a:p>
                  </a:txBody>
                  <a:tcPr/>
                </a:tc>
                <a:tc>
                  <a:txBody>
                    <a:bodyPr/>
                    <a:lstStyle/>
                    <a:p>
                      <a:r>
                        <a:rPr lang="en-US" sz="1000"/>
                        <a:t>1</a:t>
                      </a:r>
                    </a:p>
                  </a:txBody>
                  <a:tcPr/>
                </a:tc>
                <a:tc>
                  <a:txBody>
                    <a:bodyPr/>
                    <a:lstStyle/>
                    <a:p>
                      <a:r>
                        <a:rPr lang="en-US" sz="1000"/>
                        <a:t>0.0%</a:t>
                      </a:r>
                    </a:p>
                  </a:txBody>
                  <a:tcPr/>
                </a:tc>
                <a:tc>
                  <a:txBody>
                    <a:bodyPr/>
                    <a:lstStyle/>
                    <a:p>
                      <a:r>
                        <a:rPr lang="en-US" sz="1000"/>
                        <a:t>13</a:t>
                      </a:r>
                    </a:p>
                  </a:txBody>
                  <a:tcPr/>
                </a:tc>
                <a:tc>
                  <a:txBody>
                    <a:bodyPr/>
                    <a:lstStyle/>
                    <a:p>
                      <a:r>
                        <a:rPr lang="en-US" sz="1000"/>
                        <a:t>0.1%</a:t>
                      </a:r>
                    </a:p>
                  </a:txBody>
                  <a:tcPr/>
                </a:tc>
                <a:tc>
                  <a:txBody>
                    <a:bodyPr/>
                    <a:lstStyle/>
                    <a:p>
                      <a:r>
                        <a:rPr lang="en-US" sz="1000"/>
                        <a:t>29</a:t>
                      </a:r>
                    </a:p>
                  </a:txBody>
                  <a:tcPr/>
                </a:tc>
                <a:tc>
                  <a:txBody>
                    <a:bodyPr/>
                    <a:lstStyle/>
                    <a:p>
                      <a:r>
                        <a:rPr lang="en-US" sz="1000"/>
                        <a:t>0.2%</a:t>
                      </a:r>
                    </a:p>
                  </a:txBody>
                  <a:tcPr/>
                </a:tc>
                <a:extLst>
                  <a:ext uri="{0D108BD9-81ED-4DB2-BD59-A6C34878D82A}">
                    <a16:rowId xmlns:a16="http://schemas.microsoft.com/office/drawing/2014/main" val="2903395810"/>
                  </a:ext>
                </a:extLst>
              </a:tr>
              <a:tr h="370840">
                <a:tc>
                  <a:txBody>
                    <a:bodyPr/>
                    <a:lstStyle/>
                    <a:p>
                      <a:r>
                        <a:rPr lang="en-US" sz="1000"/>
                        <a:t>Mark's New York Bar</a:t>
                      </a:r>
                    </a:p>
                  </a:txBody>
                  <a:tcPr/>
                </a:tc>
                <a:tc>
                  <a:txBody>
                    <a:bodyPr/>
                    <a:lstStyle/>
                    <a:p>
                      <a:r>
                        <a:rPr lang="en-US" sz="1000"/>
                        <a:t>712</a:t>
                      </a:r>
                    </a:p>
                  </a:txBody>
                  <a:tcPr/>
                </a:tc>
                <a:tc>
                  <a:txBody>
                    <a:bodyPr/>
                    <a:lstStyle/>
                    <a:p>
                      <a:r>
                        <a:rPr lang="en-US" sz="1000"/>
                        <a:t>7</a:t>
                      </a:r>
                    </a:p>
                  </a:txBody>
                  <a:tcPr/>
                </a:tc>
                <a:tc>
                  <a:txBody>
                    <a:bodyPr/>
                    <a:lstStyle/>
                    <a:p>
                      <a:r>
                        <a:rPr lang="en-US" sz="1000"/>
                        <a:t>1.0%</a:t>
                      </a:r>
                    </a:p>
                  </a:txBody>
                  <a:tcPr/>
                </a:tc>
                <a:tc>
                  <a:txBody>
                    <a:bodyPr/>
                    <a:lstStyle/>
                    <a:p>
                      <a:r>
                        <a:rPr lang="en-US" sz="1000"/>
                        <a:t>21</a:t>
                      </a:r>
                    </a:p>
                  </a:txBody>
                  <a:tcPr/>
                </a:tc>
                <a:tc>
                  <a:txBody>
                    <a:bodyPr/>
                    <a:lstStyle/>
                    <a:p>
                      <a:r>
                        <a:rPr lang="en-US" sz="1000"/>
                        <a:t>3.0%</a:t>
                      </a:r>
                    </a:p>
                  </a:txBody>
                  <a:tcPr/>
                </a:tc>
                <a:tc>
                  <a:txBody>
                    <a:bodyPr/>
                    <a:lstStyle/>
                    <a:p>
                      <a:r>
                        <a:rPr lang="en-US" sz="1000"/>
                        <a:t>22</a:t>
                      </a:r>
                    </a:p>
                  </a:txBody>
                  <a:tcPr/>
                </a:tc>
                <a:tc>
                  <a:txBody>
                    <a:bodyPr/>
                    <a:lstStyle/>
                    <a:p>
                      <a:r>
                        <a:rPr lang="en-US" sz="1000"/>
                        <a:t>3.2%</a:t>
                      </a:r>
                    </a:p>
                  </a:txBody>
                  <a:tcPr/>
                </a:tc>
                <a:extLst>
                  <a:ext uri="{0D108BD9-81ED-4DB2-BD59-A6C34878D82A}">
                    <a16:rowId xmlns:a16="http://schemas.microsoft.com/office/drawing/2014/main" val="762440164"/>
                  </a:ext>
                </a:extLst>
              </a:tr>
            </a:tbl>
          </a:graphicData>
        </a:graphic>
      </p:graphicFrame>
      <p:sp>
        <p:nvSpPr>
          <p:cNvPr id="4" name="Text Placeholder 3"/>
          <p:cNvSpPr>
            <a:spLocks noGrp="1"/>
          </p:cNvSpPr>
          <p:nvPr>
            <p:ph type="body" sz="quarter" idx="14"/>
          </p:nvPr>
        </p:nvSpPr>
        <p:spPr/>
        <p:txBody>
          <a:bodyPr/>
          <a:lstStyle/>
          <a:p>
            <a:r>
              <a:rPr lang="en-US"/>
              <a:t>04/28/2017 - 05/28/2017</a:t>
            </a:r>
          </a:p>
        </p:txBody>
      </p:sp>
    </p:spTree>
    <p:extLst>
      <p:ext uri="{BB962C8B-B14F-4D97-AF65-F5344CB8AC3E}">
        <p14:creationId xmlns:p14="http://schemas.microsoft.com/office/powerpoint/2010/main" val="2638483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306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2135468"/>
                    </a:ext>
                  </a:extLst>
                </a:gridCol>
                <a:gridCol w="740664">
                  <a:extLst>
                    <a:ext uri="{9D8B030D-6E8A-4147-A177-3AD203B41FA5}">
                      <a16:colId xmlns:a16="http://schemas.microsoft.com/office/drawing/2014/main" val="1275865365"/>
                    </a:ext>
                  </a:extLst>
                </a:gridCol>
                <a:gridCol w="740664">
                  <a:extLst>
                    <a:ext uri="{9D8B030D-6E8A-4147-A177-3AD203B41FA5}">
                      <a16:colId xmlns:a16="http://schemas.microsoft.com/office/drawing/2014/main" val="175349284"/>
                    </a:ext>
                  </a:extLst>
                </a:gridCol>
                <a:gridCol w="740664">
                  <a:extLst>
                    <a:ext uri="{9D8B030D-6E8A-4147-A177-3AD203B41FA5}">
                      <a16:colId xmlns:a16="http://schemas.microsoft.com/office/drawing/2014/main" val="2394261650"/>
                    </a:ext>
                  </a:extLst>
                </a:gridCol>
                <a:gridCol w="740664">
                  <a:extLst>
                    <a:ext uri="{9D8B030D-6E8A-4147-A177-3AD203B41FA5}">
                      <a16:colId xmlns:a16="http://schemas.microsoft.com/office/drawing/2014/main" val="1385478977"/>
                    </a:ext>
                  </a:extLst>
                </a:gridCol>
                <a:gridCol w="740664">
                  <a:extLst>
                    <a:ext uri="{9D8B030D-6E8A-4147-A177-3AD203B41FA5}">
                      <a16:colId xmlns:a16="http://schemas.microsoft.com/office/drawing/2014/main" val="4210498543"/>
                    </a:ext>
                  </a:extLst>
                </a:gridCol>
                <a:gridCol w="740664">
                  <a:extLst>
                    <a:ext uri="{9D8B030D-6E8A-4147-A177-3AD203B41FA5}">
                      <a16:colId xmlns:a16="http://schemas.microsoft.com/office/drawing/2014/main" val="9239340"/>
                    </a:ext>
                  </a:extLst>
                </a:gridCol>
                <a:gridCol w="740664">
                  <a:extLst>
                    <a:ext uri="{9D8B030D-6E8A-4147-A177-3AD203B41FA5}">
                      <a16:colId xmlns:a16="http://schemas.microsoft.com/office/drawing/2014/main" val="3048920276"/>
                    </a:ext>
                  </a:extLst>
                </a:gridCol>
                <a:gridCol w="740664">
                  <a:extLst>
                    <a:ext uri="{9D8B030D-6E8A-4147-A177-3AD203B41FA5}">
                      <a16:colId xmlns:a16="http://schemas.microsoft.com/office/drawing/2014/main" val="147597162"/>
                    </a:ext>
                  </a:extLst>
                </a:gridCol>
                <a:gridCol w="740664">
                  <a:extLst>
                    <a:ext uri="{9D8B030D-6E8A-4147-A177-3AD203B41FA5}">
                      <a16:colId xmlns:a16="http://schemas.microsoft.com/office/drawing/2014/main" val="33013483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71921615"/>
                  </a:ext>
                </a:extLst>
              </a:tr>
              <a:tr h="370840">
                <a:tc>
                  <a:txBody>
                    <a:bodyPr/>
                    <a:lstStyle/>
                    <a:p>
                      <a:r>
                        <a:rPr lang="de-DE" sz="1000"/>
                        <a:t>**** Hotel Winzer Wellness und Kuscheln</a:t>
                      </a:r>
                      <a:endParaRPr lang="en-US" sz="1000"/>
                    </a:p>
                  </a:txBody>
                  <a:tcPr/>
                </a:tc>
                <a:tc>
                  <a:txBody>
                    <a:bodyPr/>
                    <a:lstStyle/>
                    <a:p>
                      <a:r>
                        <a:rPr lang="en-US" sz="1000"/>
                        <a:t>12531</a:t>
                      </a:r>
                    </a:p>
                  </a:txBody>
                  <a:tcPr/>
                </a:tc>
                <a:tc>
                  <a:txBody>
                    <a:bodyPr/>
                    <a:lstStyle/>
                    <a:p>
                      <a:r>
                        <a:rPr lang="en-US" sz="1000"/>
                        <a:t>27</a:t>
                      </a:r>
                    </a:p>
                  </a:txBody>
                  <a:tcPr/>
                </a:tc>
                <a:tc>
                  <a:txBody>
                    <a:bodyPr/>
                    <a:lstStyle/>
                    <a:p>
                      <a:r>
                        <a:rPr lang="en-US" sz="1000"/>
                        <a:t>7</a:t>
                      </a:r>
                    </a:p>
                  </a:txBody>
                  <a:tcPr/>
                </a:tc>
                <a:tc>
                  <a:txBody>
                    <a:bodyPr/>
                    <a:lstStyle/>
                    <a:p>
                      <a:r>
                        <a:rPr lang="en-US" sz="1000"/>
                        <a:t>566</a:t>
                      </a:r>
                    </a:p>
                  </a:txBody>
                  <a:tcPr/>
                </a:tc>
                <a:tc>
                  <a:txBody>
                    <a:bodyPr/>
                    <a:lstStyle/>
                    <a:p>
                      <a:r>
                        <a:rPr lang="en-US" sz="1000"/>
                        <a:t>49</a:t>
                      </a:r>
                    </a:p>
                  </a:txBody>
                  <a:tcPr/>
                </a:tc>
                <a:tc>
                  <a:txBody>
                    <a:bodyPr/>
                    <a:lstStyle/>
                    <a:p>
                      <a:r>
                        <a:rPr lang="en-US" sz="1000"/>
                        <a:t>21</a:t>
                      </a:r>
                    </a:p>
                  </a:txBody>
                  <a:tcPr/>
                </a:tc>
                <a:tc>
                  <a:txBody>
                    <a:bodyPr/>
                    <a:lstStyle/>
                    <a:p>
                      <a:r>
                        <a:rPr lang="en-US" sz="1000"/>
                        <a:t>2</a:t>
                      </a:r>
                    </a:p>
                  </a:txBody>
                  <a:tcPr/>
                </a:tc>
                <a:tc>
                  <a:txBody>
                    <a:bodyPr/>
                    <a:lstStyle/>
                    <a:p>
                      <a:r>
                        <a:rPr lang="en-US" sz="1000"/>
                        <a:t>0.7259%</a:t>
                      </a:r>
                    </a:p>
                  </a:txBody>
                  <a:tcPr/>
                </a:tc>
                <a:tc>
                  <a:txBody>
                    <a:bodyPr/>
                    <a:lstStyle/>
                    <a:p>
                      <a:r>
                        <a:rPr lang="en-US" sz="1000"/>
                        <a:t>100.0%</a:t>
                      </a:r>
                    </a:p>
                  </a:txBody>
                  <a:tcPr/>
                </a:tc>
                <a:extLst>
                  <a:ext uri="{0D108BD9-81ED-4DB2-BD59-A6C34878D82A}">
                    <a16:rowId xmlns:a16="http://schemas.microsoft.com/office/drawing/2014/main" val="2970015922"/>
                  </a:ext>
                </a:extLst>
              </a:tr>
              <a:tr h="370840">
                <a:tc>
                  <a:txBody>
                    <a:bodyPr/>
                    <a:lstStyle/>
                    <a:p>
                      <a:r>
                        <a:rPr lang="en-US" sz="1000"/>
                        <a:t>Mark's New York Bar</a:t>
                      </a:r>
                    </a:p>
                  </a:txBody>
                  <a:tcPr/>
                </a:tc>
                <a:tc>
                  <a:txBody>
                    <a:bodyPr/>
                    <a:lstStyle/>
                    <a:p>
                      <a:r>
                        <a:rPr lang="en-US" sz="1000"/>
                        <a:t>712</a:t>
                      </a:r>
                    </a:p>
                  </a:txBody>
                  <a:tcPr/>
                </a:tc>
                <a:tc>
                  <a:txBody>
                    <a:bodyPr/>
                    <a:lstStyle/>
                    <a:p>
                      <a:r>
                        <a:rPr lang="en-US" sz="1000"/>
                        <a:t>22</a:t>
                      </a:r>
                    </a:p>
                  </a:txBody>
                  <a:tcPr/>
                </a:tc>
                <a:tc>
                  <a:txBody>
                    <a:bodyPr/>
                    <a:lstStyle/>
                    <a:p>
                      <a:r>
                        <a:rPr lang="en-US" sz="1000"/>
                        <a:t>9</a:t>
                      </a:r>
                    </a:p>
                  </a:txBody>
                  <a:tcPr/>
                </a:tc>
                <a:tc>
                  <a:txBody>
                    <a:bodyPr/>
                    <a:lstStyle/>
                    <a:p>
                      <a:r>
                        <a:rPr lang="en-US" sz="1000"/>
                        <a:t>406</a:t>
                      </a:r>
                    </a:p>
                  </a:txBody>
                  <a:tcPr/>
                </a:tc>
                <a:tc>
                  <a:txBody>
                    <a:bodyPr/>
                    <a:lstStyle/>
                    <a:p>
                      <a:r>
                        <a:rPr lang="en-US" sz="1000"/>
                        <a:t>35</a:t>
                      </a:r>
                    </a:p>
                  </a:txBody>
                  <a:tcPr/>
                </a:tc>
                <a:tc>
                  <a:txBody>
                    <a:bodyPr/>
                    <a:lstStyle/>
                    <a:p>
                      <a:r>
                        <a:rPr lang="en-US" sz="1000"/>
                        <a:t>32</a:t>
                      </a:r>
                    </a:p>
                  </a:txBody>
                  <a:tcPr/>
                </a:tc>
                <a:tc>
                  <a:txBody>
                    <a:bodyPr/>
                    <a:lstStyle/>
                    <a:p>
                      <a:r>
                        <a:rPr lang="en-US" sz="1000"/>
                        <a:t>0</a:t>
                      </a:r>
                    </a:p>
                  </a:txBody>
                  <a:tcPr/>
                </a:tc>
                <a:tc>
                  <a:txBody>
                    <a:bodyPr/>
                    <a:lstStyle/>
                    <a:p>
                      <a:r>
                        <a:rPr lang="en-US" sz="1000"/>
                        <a:t>7.4972%</a:t>
                      </a:r>
                    </a:p>
                  </a:txBody>
                  <a:tcPr/>
                </a:tc>
                <a:tc>
                  <a:txBody>
                    <a:bodyPr/>
                    <a:lstStyle/>
                    <a:p>
                      <a:r>
                        <a:rPr lang="en-US" sz="1000"/>
                        <a:t>0.0%</a:t>
                      </a:r>
                    </a:p>
                  </a:txBody>
                  <a:tcPr/>
                </a:tc>
                <a:extLst>
                  <a:ext uri="{0D108BD9-81ED-4DB2-BD59-A6C34878D82A}">
                    <a16:rowId xmlns:a16="http://schemas.microsoft.com/office/drawing/2014/main" val="318348634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110209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6001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11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9136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592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76906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129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537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6105203"/>
                    </a:ext>
                  </a:extLst>
                </a:gridCol>
                <a:gridCol w="658368">
                  <a:extLst>
                    <a:ext uri="{9D8B030D-6E8A-4147-A177-3AD203B41FA5}">
                      <a16:colId xmlns:a16="http://schemas.microsoft.com/office/drawing/2014/main" val="1635387130"/>
                    </a:ext>
                  </a:extLst>
                </a:gridCol>
                <a:gridCol w="658368">
                  <a:extLst>
                    <a:ext uri="{9D8B030D-6E8A-4147-A177-3AD203B41FA5}">
                      <a16:colId xmlns:a16="http://schemas.microsoft.com/office/drawing/2014/main" val="111853364"/>
                    </a:ext>
                  </a:extLst>
                </a:gridCol>
                <a:gridCol w="658368">
                  <a:extLst>
                    <a:ext uri="{9D8B030D-6E8A-4147-A177-3AD203B41FA5}">
                      <a16:colId xmlns:a16="http://schemas.microsoft.com/office/drawing/2014/main" val="3005434060"/>
                    </a:ext>
                  </a:extLst>
                </a:gridCol>
                <a:gridCol w="658368">
                  <a:extLst>
                    <a:ext uri="{9D8B030D-6E8A-4147-A177-3AD203B41FA5}">
                      <a16:colId xmlns:a16="http://schemas.microsoft.com/office/drawing/2014/main" val="430780535"/>
                    </a:ext>
                  </a:extLst>
                </a:gridCol>
                <a:gridCol w="658368">
                  <a:extLst>
                    <a:ext uri="{9D8B030D-6E8A-4147-A177-3AD203B41FA5}">
                      <a16:colId xmlns:a16="http://schemas.microsoft.com/office/drawing/2014/main" val="4186668380"/>
                    </a:ext>
                  </a:extLst>
                </a:gridCol>
                <a:gridCol w="658368">
                  <a:extLst>
                    <a:ext uri="{9D8B030D-6E8A-4147-A177-3AD203B41FA5}">
                      <a16:colId xmlns:a16="http://schemas.microsoft.com/office/drawing/2014/main" val="2689277477"/>
                    </a:ext>
                  </a:extLst>
                </a:gridCol>
                <a:gridCol w="658368">
                  <a:extLst>
                    <a:ext uri="{9D8B030D-6E8A-4147-A177-3AD203B41FA5}">
                      <a16:colId xmlns:a16="http://schemas.microsoft.com/office/drawing/2014/main" val="345816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836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- 2017-05-24 17:30:00</a:t>
                      </a:r>
                      <a:r>
                        <a:rPr kumimoji="0" lang="de-DE" sz="1000" b="0" i="0" u="none" strike="noStrike" kern="1200" cap="none" spc="0" normalizeH="0" baseline="0" noProof="0">
                          <a:ln>
                            <a:noFill/>
                          </a:ln>
                          <a:solidFill>
                            <a:prstClr val="black"/>
                          </a:solidFill>
                          <a:effectLst/>
                          <a:uLnTx/>
                          <a:uFillTx/>
                          <a:latin typeface="+mn-lt"/>
                          <a:ea typeface="+mn-ea"/>
                          <a:cs typeface="+mn-cs"/>
                        </a:rPr>
                        <a:t>
Seit Ende März ist er ein fixer Bestandteil unserer Bar-Crew - aber er ist natürlich kein Unbekannter im **** Hotel Winzer Wellness und Kuscheln...
Unser Harald weiß genau wie er unsere Gäste verzaubert und wir sind sehr froh, dass er - nach bereits 2 Praktika in Mark's New York Bar - jetzt einen festen Platz bei uns gefunden hat :-)
Der Lieblingsdrink von Harald ist der Ti Punch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193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- 2017-05-23 18:30:00</a:t>
                      </a:r>
                      <a:r>
                        <a:rPr kumimoji="0" lang="de-DE" sz="1000" b="0" i="0" u="none" strike="noStrike" kern="1200" cap="none" spc="0" normalizeH="0" baseline="0" noProof="0">
                          <a:ln>
                            <a:noFill/>
                          </a:ln>
                          <a:solidFill>
                            <a:prstClr val="black"/>
                          </a:solidFill>
                          <a:effectLst/>
                          <a:uLnTx/>
                          <a:uFillTx/>
                          <a:latin typeface="+mn-lt"/>
                          <a:ea typeface="+mn-ea"/>
                          <a:cs typeface="+mn-cs"/>
                        </a:rPr>
                        <a:t>
Die oberste Liga der Bartender...
Bacardi Legacy ist einer der renommiertesten Wettbewerbe für Bartender. Auch Markus Winzer war jahrelang dabei. In diesem Interview gibt er uns spannende Einblicke in die internationale Bartender-Szene - wir sind gespannt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334026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792147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46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4422500"/>
                    </a:ext>
                  </a:extLst>
                </a:gridCol>
                <a:gridCol w="658368">
                  <a:extLst>
                    <a:ext uri="{9D8B030D-6E8A-4147-A177-3AD203B41FA5}">
                      <a16:colId xmlns:a16="http://schemas.microsoft.com/office/drawing/2014/main" val="3149363049"/>
                    </a:ext>
                  </a:extLst>
                </a:gridCol>
                <a:gridCol w="658368">
                  <a:extLst>
                    <a:ext uri="{9D8B030D-6E8A-4147-A177-3AD203B41FA5}">
                      <a16:colId xmlns:a16="http://schemas.microsoft.com/office/drawing/2014/main" val="3128597324"/>
                    </a:ext>
                  </a:extLst>
                </a:gridCol>
                <a:gridCol w="658368">
                  <a:extLst>
                    <a:ext uri="{9D8B030D-6E8A-4147-A177-3AD203B41FA5}">
                      <a16:colId xmlns:a16="http://schemas.microsoft.com/office/drawing/2014/main" val="260196390"/>
                    </a:ext>
                  </a:extLst>
                </a:gridCol>
                <a:gridCol w="658368">
                  <a:extLst>
                    <a:ext uri="{9D8B030D-6E8A-4147-A177-3AD203B41FA5}">
                      <a16:colId xmlns:a16="http://schemas.microsoft.com/office/drawing/2014/main" val="1066966067"/>
                    </a:ext>
                  </a:extLst>
                </a:gridCol>
                <a:gridCol w="658368">
                  <a:extLst>
                    <a:ext uri="{9D8B030D-6E8A-4147-A177-3AD203B41FA5}">
                      <a16:colId xmlns:a16="http://schemas.microsoft.com/office/drawing/2014/main" val="179751348"/>
                    </a:ext>
                  </a:extLst>
                </a:gridCol>
                <a:gridCol w="658368">
                  <a:extLst>
                    <a:ext uri="{9D8B030D-6E8A-4147-A177-3AD203B41FA5}">
                      <a16:colId xmlns:a16="http://schemas.microsoft.com/office/drawing/2014/main" val="2863958484"/>
                    </a:ext>
                  </a:extLst>
                </a:gridCol>
                <a:gridCol w="658368">
                  <a:extLst>
                    <a:ext uri="{9D8B030D-6E8A-4147-A177-3AD203B41FA5}">
                      <a16:colId xmlns:a16="http://schemas.microsoft.com/office/drawing/2014/main" val="245267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400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- 2017-05-18 20:26:10</a:t>
                      </a:r>
                      <a:r>
                        <a:rPr kumimoji="0" lang="en-US" sz="1000" b="0" i="0" u="none" strike="noStrike" kern="1200" cap="none" spc="0" normalizeH="0" baseline="0" noProof="0">
                          <a:ln>
                            <a:noFill/>
                          </a:ln>
                          <a:solidFill>
                            <a:prstClr val="black"/>
                          </a:solidFill>
                          <a:effectLst/>
                          <a:uLnTx/>
                          <a:uFillTx/>
                          <a:latin typeface="+mn-lt"/>
                          <a:ea typeface="+mn-ea"/>
                          <a:cs typeface="+mn-cs"/>
                        </a:rPr>
                        <a:t>
Der Twist der Woche:🍸🍸🍸
50 ml Beefeater London Dry
20 ml Zucker
20 ml Zitrone
1 dash Absinth
Champagner
Die Basis für diesen Twist ist ein Frensh75 uns gefällt diese Variante sehr gut und wir hoffen euch auch!
Fragt einfach nach dem Twist der Woche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833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- 2017-05-18 09:45:07</a:t>
                      </a:r>
                      <a:r>
                        <a:rPr kumimoji="0" lang="de-DE" sz="1000" b="0" i="0" u="none" strike="noStrike" kern="1200" cap="none" spc="0" normalizeH="0" baseline="0" noProof="0">
                          <a:ln>
                            <a:noFill/>
                          </a:ln>
                          <a:solidFill>
                            <a:prstClr val="black"/>
                          </a:solidFill>
                          <a:effectLst/>
                          <a:uLnTx/>
                          <a:uFillTx/>
                          <a:latin typeface="+mn-lt"/>
                          <a:ea typeface="+mn-ea"/>
                          <a:cs typeface="+mn-cs"/>
                        </a:rPr>
                        <a:t>
Werte Freunde, bald ist es so weit und wir starten wieder voller Energie in den Sommer. 🇦🇹☀ 
Ab sofort verwöhnen wir euch wieder mit sommerlichen Highballs und leckeren 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994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- 2017-05-18 09:30:48</a:t>
                      </a:r>
                      <a:r>
                        <a:rPr kumimoji="0" lang="de-DE" sz="1000" b="0" i="0" u="none" strike="noStrike" kern="1200" cap="none" spc="0" normalizeH="0" baseline="0" noProof="0">
                          <a:ln>
                            <a:noFill/>
                          </a:ln>
                          <a:solidFill>
                            <a:prstClr val="black"/>
                          </a:solidFill>
                          <a:effectLst/>
                          <a:uLnTx/>
                          <a:uFillTx/>
                          <a:latin typeface="+mn-lt"/>
                          <a:ea typeface="+mn-ea"/>
                          <a:cs typeface="+mn-cs"/>
                        </a:rPr>
                        <a:t>
So Ihr Lieben, ab heute öffnen wir unsere Pforten wieder und starten nach einer kurzen Auszeit wieder mit neuer Energie in die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343933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185110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105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0078897"/>
                    </a:ext>
                  </a:extLst>
                </a:gridCol>
                <a:gridCol w="658368">
                  <a:extLst>
                    <a:ext uri="{9D8B030D-6E8A-4147-A177-3AD203B41FA5}">
                      <a16:colId xmlns:a16="http://schemas.microsoft.com/office/drawing/2014/main" val="1002150724"/>
                    </a:ext>
                  </a:extLst>
                </a:gridCol>
                <a:gridCol w="658368">
                  <a:extLst>
                    <a:ext uri="{9D8B030D-6E8A-4147-A177-3AD203B41FA5}">
                      <a16:colId xmlns:a16="http://schemas.microsoft.com/office/drawing/2014/main" val="2599898908"/>
                    </a:ext>
                  </a:extLst>
                </a:gridCol>
                <a:gridCol w="658368">
                  <a:extLst>
                    <a:ext uri="{9D8B030D-6E8A-4147-A177-3AD203B41FA5}">
                      <a16:colId xmlns:a16="http://schemas.microsoft.com/office/drawing/2014/main" val="3539092329"/>
                    </a:ext>
                  </a:extLst>
                </a:gridCol>
                <a:gridCol w="658368">
                  <a:extLst>
                    <a:ext uri="{9D8B030D-6E8A-4147-A177-3AD203B41FA5}">
                      <a16:colId xmlns:a16="http://schemas.microsoft.com/office/drawing/2014/main" val="1324134426"/>
                    </a:ext>
                  </a:extLst>
                </a:gridCol>
                <a:gridCol w="658368">
                  <a:extLst>
                    <a:ext uri="{9D8B030D-6E8A-4147-A177-3AD203B41FA5}">
                      <a16:colId xmlns:a16="http://schemas.microsoft.com/office/drawing/2014/main" val="476654156"/>
                    </a:ext>
                  </a:extLst>
                </a:gridCol>
                <a:gridCol w="658368">
                  <a:extLst>
                    <a:ext uri="{9D8B030D-6E8A-4147-A177-3AD203B41FA5}">
                      <a16:colId xmlns:a16="http://schemas.microsoft.com/office/drawing/2014/main" val="2181675041"/>
                    </a:ext>
                  </a:extLst>
                </a:gridCol>
                <a:gridCol w="658368">
                  <a:extLst>
                    <a:ext uri="{9D8B030D-6E8A-4147-A177-3AD203B41FA5}">
                      <a16:colId xmlns:a16="http://schemas.microsoft.com/office/drawing/2014/main" val="326026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530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- 2017-05-17 20:59:08</a:t>
                      </a:r>
                      <a:r>
                        <a:rPr kumimoji="0" lang="de-DE" sz="1000" b="0" i="0" u="none" strike="noStrike" kern="1200" cap="none" spc="0" normalizeH="0" baseline="0" noProof="0">
                          <a:ln>
                            <a:noFill/>
                          </a:ln>
                          <a:solidFill>
                            <a:prstClr val="black"/>
                          </a:solidFill>
                          <a:effectLst/>
                          <a:uLnTx/>
                          <a:uFillTx/>
                          <a:latin typeface="+mn-lt"/>
                          <a:ea typeface="+mn-ea"/>
                          <a:cs typeface="+mn-cs"/>
                        </a:rPr>
                        <a:t>
Heute durfte unsere Crew ihre Kenntnisse in Sachen Gin und Vodka aufbessern. Wir freuen uns schon euch an unserem neuen Wissen teil haben zu lassen!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24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- 2017-05-17 17:30:00</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Andrea?
Sie gehört schon fast zum Inventar und verzaubert unsere Gäste im **** Hotel Winzer Wellness und Kuscheln bereits seit 11 Jahren! Nach verschiedenen Stationen in unserem Haus, freuen wir uns natürlich besonders sie jetzt als Teil unserer Bar-Crew gewonnen zu haben :-)
Der Lieblingsdrink von Andrea ist der Sloegin Fizz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379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- 2017-05-16 18:30:15</a:t>
                      </a:r>
                      <a:r>
                        <a:rPr kumimoji="0" lang="de-DE" sz="1000" b="0" i="0" u="none" strike="noStrike" kern="1200" cap="none" spc="0" normalizeH="0" baseline="0" noProof="0">
                          <a:ln>
                            <a:noFill/>
                          </a:ln>
                          <a:solidFill>
                            <a:prstClr val="black"/>
                          </a:solidFill>
                          <a:effectLst/>
                          <a:uLnTx/>
                          <a:uFillTx/>
                          <a:latin typeface="+mn-lt"/>
                          <a:ea typeface="+mn-ea"/>
                          <a:cs typeface="+mn-cs"/>
                        </a:rPr>
                        <a:t>
🎁 Besonderes Geschenke zum Vatertag...
Blumen und Socken ziehen bei Vätern nicht wirklich. Väter wünschen sich auch mal was Neues. Was das sein könnte, liest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833559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82560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6592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5275742"/>
                    </a:ext>
                  </a:extLst>
                </a:gridCol>
                <a:gridCol w="658368">
                  <a:extLst>
                    <a:ext uri="{9D8B030D-6E8A-4147-A177-3AD203B41FA5}">
                      <a16:colId xmlns:a16="http://schemas.microsoft.com/office/drawing/2014/main" val="2396677790"/>
                    </a:ext>
                  </a:extLst>
                </a:gridCol>
                <a:gridCol w="658368">
                  <a:extLst>
                    <a:ext uri="{9D8B030D-6E8A-4147-A177-3AD203B41FA5}">
                      <a16:colId xmlns:a16="http://schemas.microsoft.com/office/drawing/2014/main" val="63050972"/>
                    </a:ext>
                  </a:extLst>
                </a:gridCol>
                <a:gridCol w="658368">
                  <a:extLst>
                    <a:ext uri="{9D8B030D-6E8A-4147-A177-3AD203B41FA5}">
                      <a16:colId xmlns:a16="http://schemas.microsoft.com/office/drawing/2014/main" val="3294771318"/>
                    </a:ext>
                  </a:extLst>
                </a:gridCol>
                <a:gridCol w="658368">
                  <a:extLst>
                    <a:ext uri="{9D8B030D-6E8A-4147-A177-3AD203B41FA5}">
                      <a16:colId xmlns:a16="http://schemas.microsoft.com/office/drawing/2014/main" val="1130632577"/>
                    </a:ext>
                  </a:extLst>
                </a:gridCol>
                <a:gridCol w="658368">
                  <a:extLst>
                    <a:ext uri="{9D8B030D-6E8A-4147-A177-3AD203B41FA5}">
                      <a16:colId xmlns:a16="http://schemas.microsoft.com/office/drawing/2014/main" val="1476477720"/>
                    </a:ext>
                  </a:extLst>
                </a:gridCol>
                <a:gridCol w="658368">
                  <a:extLst>
                    <a:ext uri="{9D8B030D-6E8A-4147-A177-3AD203B41FA5}">
                      <a16:colId xmlns:a16="http://schemas.microsoft.com/office/drawing/2014/main" val="1522040212"/>
                    </a:ext>
                  </a:extLst>
                </a:gridCol>
                <a:gridCol w="658368">
                  <a:extLst>
                    <a:ext uri="{9D8B030D-6E8A-4147-A177-3AD203B41FA5}">
                      <a16:colId xmlns:a16="http://schemas.microsoft.com/office/drawing/2014/main" val="95633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171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- 2017-05-15 15:11:47</a:t>
                      </a:r>
                      <a:r>
                        <a:rPr kumimoji="0" lang="de-DE" sz="1000" b="0" i="0" u="none" strike="noStrike" kern="1200" cap="none" spc="0" normalizeH="0" baseline="0" noProof="0">
                          <a:ln>
                            <a:noFill/>
                          </a:ln>
                          <a:solidFill>
                            <a:prstClr val="black"/>
                          </a:solidFill>
                          <a:effectLst/>
                          <a:uLnTx/>
                          <a:uFillTx/>
                          <a:latin typeface="+mn-lt"/>
                          <a:ea typeface="+mn-ea"/>
                          <a:cs typeface="+mn-cs"/>
                        </a:rPr>
                        <a:t>
Na was haben wir denn da gefunden...
Vielen Dank liebe Silvia für diesen tollen Bericht - wir freuen uns riesig über das große Lob und Deine netten Worte! Da strahlt die ☀️ auch wenn sie sich heute etwas bedeckt hält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946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- 2017-05-14 15:32:42</a:t>
                      </a:r>
                      <a:r>
                        <a:rPr kumimoji="0" lang="en-US" sz="1000" b="0" i="0" u="none" strike="noStrike" kern="1200" cap="none" spc="0" normalizeH="0" baseline="0" noProof="0">
                          <a:ln>
                            <a:noFill/>
                          </a:ln>
                          <a:solidFill>
                            <a:prstClr val="black"/>
                          </a:solidFill>
                          <a:effectLst/>
                          <a:uLnTx/>
                          <a:uFillTx/>
                          <a:latin typeface="+mn-lt"/>
                          <a:ea typeface="+mn-ea"/>
                          <a:cs typeface="+mn-cs"/>
                        </a:rPr>
                        <a:t>
Liebe Mamas, liebe Omas, wir wünschen Euch alles, alles Liebe zum heutigen Muttertag!
🌹🌾 💐 🌷 🌹 🥀 🌻 🌼 🌸🌾 💐 🌷 🌹
Lasst es Euch gut gehen und genießt den einen oder anderen Drink. Auf euer Wohl!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305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- 2017-05-14 09:30:00</a:t>
                      </a:r>
                      <a:r>
                        <a:rPr kumimoji="0" lang="en-US" sz="1000" b="0" i="0" u="none" strike="noStrike" kern="1200" cap="none" spc="0" normalizeH="0" baseline="0" noProof="0">
                          <a:ln>
                            <a:noFill/>
                          </a:ln>
                          <a:solidFill>
                            <a:prstClr val="black"/>
                          </a:solidFill>
                          <a:effectLst/>
                          <a:uLnTx/>
                          <a:uFillTx/>
                          <a:latin typeface="+mn-lt"/>
                          <a:ea typeface="+mn-ea"/>
                          <a:cs typeface="+mn-cs"/>
                        </a:rPr>
                        <a:t>
Liebe Mamas, liebe Omas, wir wünschen Euch alles, alles Liebe zum heutigen Muttertag!
🌹🌾 💐 🌷 🌹 🥀 🌻 🌼 🌸🌾 💐 🌷 🌹
Lasst es Euch gut gehen und lasst Euch ordentlich verwöhnen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900045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390536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95918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541151"/>
                    </a:ext>
                  </a:extLst>
                </a:gridCol>
                <a:gridCol w="658368">
                  <a:extLst>
                    <a:ext uri="{9D8B030D-6E8A-4147-A177-3AD203B41FA5}">
                      <a16:colId xmlns:a16="http://schemas.microsoft.com/office/drawing/2014/main" val="556596410"/>
                    </a:ext>
                  </a:extLst>
                </a:gridCol>
                <a:gridCol w="658368">
                  <a:extLst>
                    <a:ext uri="{9D8B030D-6E8A-4147-A177-3AD203B41FA5}">
                      <a16:colId xmlns:a16="http://schemas.microsoft.com/office/drawing/2014/main" val="3231969452"/>
                    </a:ext>
                  </a:extLst>
                </a:gridCol>
                <a:gridCol w="658368">
                  <a:extLst>
                    <a:ext uri="{9D8B030D-6E8A-4147-A177-3AD203B41FA5}">
                      <a16:colId xmlns:a16="http://schemas.microsoft.com/office/drawing/2014/main" val="3862771306"/>
                    </a:ext>
                  </a:extLst>
                </a:gridCol>
                <a:gridCol w="658368">
                  <a:extLst>
                    <a:ext uri="{9D8B030D-6E8A-4147-A177-3AD203B41FA5}">
                      <a16:colId xmlns:a16="http://schemas.microsoft.com/office/drawing/2014/main" val="1483887123"/>
                    </a:ext>
                  </a:extLst>
                </a:gridCol>
                <a:gridCol w="658368">
                  <a:extLst>
                    <a:ext uri="{9D8B030D-6E8A-4147-A177-3AD203B41FA5}">
                      <a16:colId xmlns:a16="http://schemas.microsoft.com/office/drawing/2014/main" val="2838396036"/>
                    </a:ext>
                  </a:extLst>
                </a:gridCol>
                <a:gridCol w="658368">
                  <a:extLst>
                    <a:ext uri="{9D8B030D-6E8A-4147-A177-3AD203B41FA5}">
                      <a16:colId xmlns:a16="http://schemas.microsoft.com/office/drawing/2014/main" val="2838437998"/>
                    </a:ext>
                  </a:extLst>
                </a:gridCol>
                <a:gridCol w="658368">
                  <a:extLst>
                    <a:ext uri="{9D8B030D-6E8A-4147-A177-3AD203B41FA5}">
                      <a16:colId xmlns:a16="http://schemas.microsoft.com/office/drawing/2014/main" val="103640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383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- 2017-05-11 18:30:00</a:t>
                      </a:r>
                      <a:r>
                        <a:rPr kumimoji="0" lang="de-DE" sz="1000" b="0" i="0" u="none" strike="noStrike" kern="1200" cap="none" spc="0" normalizeH="0" baseline="0" noProof="0">
                          <a:ln>
                            <a:noFill/>
                          </a:ln>
                          <a:solidFill>
                            <a:prstClr val="black"/>
                          </a:solidFill>
                          <a:effectLst/>
                          <a:uLnTx/>
                          <a:uFillTx/>
                          <a:latin typeface="+mn-lt"/>
                          <a:ea typeface="+mn-ea"/>
                          <a:cs typeface="+mn-cs"/>
                        </a:rPr>
                        <a:t>
Was schenkt man zum Muttertag? 💐💐💐
Blumen, Selbstgebasteltes oder gar ein Gedicht? Wenn Du wissen willst was Mütter wirklich wollen, dann solltest Du einen Blick auf diesen Beitrag werfen...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76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- 2017-05-11 09:47:42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16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- 2017-05-11 09:42:01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870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- 2017-05-08 18:30:00</a:t>
                      </a:r>
                      <a:r>
                        <a:rPr kumimoji="0" lang="de-DE" sz="1000" b="0" i="0" u="none" strike="noStrike" kern="1200" cap="none" spc="0" normalizeH="0" baseline="0" noProof="0">
                          <a:ln>
                            <a:noFill/>
                          </a:ln>
                          <a:solidFill>
                            <a:prstClr val="black"/>
                          </a:solidFill>
                          <a:effectLst/>
                          <a:uLnTx/>
                          <a:uFillTx/>
                          <a:latin typeface="+mn-lt"/>
                          <a:ea typeface="+mn-ea"/>
                          <a:cs typeface="+mn-cs"/>
                        </a:rPr>
                        <a:t>
Spirit in the sky? Nein, in der Flasche!
Die Firma Reisetbauer Qualitätsbrand produziert Edel-Brände auf höchstem Niveau. Warum diese Spirituosen auch international so gut ankommen liest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415322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063490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250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4746587"/>
                    </a:ext>
                  </a:extLst>
                </a:gridCol>
                <a:gridCol w="658368">
                  <a:extLst>
                    <a:ext uri="{9D8B030D-6E8A-4147-A177-3AD203B41FA5}">
                      <a16:colId xmlns:a16="http://schemas.microsoft.com/office/drawing/2014/main" val="3485987573"/>
                    </a:ext>
                  </a:extLst>
                </a:gridCol>
                <a:gridCol w="658368">
                  <a:extLst>
                    <a:ext uri="{9D8B030D-6E8A-4147-A177-3AD203B41FA5}">
                      <a16:colId xmlns:a16="http://schemas.microsoft.com/office/drawing/2014/main" val="859466914"/>
                    </a:ext>
                  </a:extLst>
                </a:gridCol>
                <a:gridCol w="658368">
                  <a:extLst>
                    <a:ext uri="{9D8B030D-6E8A-4147-A177-3AD203B41FA5}">
                      <a16:colId xmlns:a16="http://schemas.microsoft.com/office/drawing/2014/main" val="2977964368"/>
                    </a:ext>
                  </a:extLst>
                </a:gridCol>
                <a:gridCol w="658368">
                  <a:extLst>
                    <a:ext uri="{9D8B030D-6E8A-4147-A177-3AD203B41FA5}">
                      <a16:colId xmlns:a16="http://schemas.microsoft.com/office/drawing/2014/main" val="2252471278"/>
                    </a:ext>
                  </a:extLst>
                </a:gridCol>
                <a:gridCol w="658368">
                  <a:extLst>
                    <a:ext uri="{9D8B030D-6E8A-4147-A177-3AD203B41FA5}">
                      <a16:colId xmlns:a16="http://schemas.microsoft.com/office/drawing/2014/main" val="1675836138"/>
                    </a:ext>
                  </a:extLst>
                </a:gridCol>
                <a:gridCol w="658368">
                  <a:extLst>
                    <a:ext uri="{9D8B030D-6E8A-4147-A177-3AD203B41FA5}">
                      <a16:colId xmlns:a16="http://schemas.microsoft.com/office/drawing/2014/main" val="1270766511"/>
                    </a:ext>
                  </a:extLst>
                </a:gridCol>
                <a:gridCol w="658368">
                  <a:extLst>
                    <a:ext uri="{9D8B030D-6E8A-4147-A177-3AD203B41FA5}">
                      <a16:colId xmlns:a16="http://schemas.microsoft.com/office/drawing/2014/main" val="1717967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757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- 2017-05-03 18:30:00</a:t>
                      </a:r>
                      <a:r>
                        <a:rPr kumimoji="0" lang="de-DE" sz="1000" b="0" i="0" u="none" strike="noStrike" kern="1200" cap="none" spc="0" normalizeH="0" baseline="0" noProof="0">
                          <a:ln>
                            <a:noFill/>
                          </a:ln>
                          <a:solidFill>
                            <a:prstClr val="black"/>
                          </a:solidFill>
                          <a:effectLst/>
                          <a:uLnTx/>
                          <a:uFillTx/>
                          <a:latin typeface="+mn-lt"/>
                          <a:ea typeface="+mn-ea"/>
                          <a:cs typeface="+mn-cs"/>
                        </a:rPr>
                        <a:t>
Die Kraft des Salzes - Euer exklusives Wellness-Erlebnis im Hotel Winzer!
👉 https://goo.gl/ewZ3CD
Salz - Das weiße Gold. Wertvollster Schatz des Salzkammerguts und Pate unseres neuesten Spa-Bereiches. Lasst Euch in eine andere Welt entführen...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621918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91940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7815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2746515"/>
                    </a:ext>
                  </a:extLst>
                </a:gridCol>
                <a:gridCol w="822960">
                  <a:extLst>
                    <a:ext uri="{9D8B030D-6E8A-4147-A177-3AD203B41FA5}">
                      <a16:colId xmlns:a16="http://schemas.microsoft.com/office/drawing/2014/main" val="1291248878"/>
                    </a:ext>
                  </a:extLst>
                </a:gridCol>
                <a:gridCol w="822960">
                  <a:extLst>
                    <a:ext uri="{9D8B030D-6E8A-4147-A177-3AD203B41FA5}">
                      <a16:colId xmlns:a16="http://schemas.microsoft.com/office/drawing/2014/main" val="2604443793"/>
                    </a:ext>
                  </a:extLst>
                </a:gridCol>
                <a:gridCol w="822960">
                  <a:extLst>
                    <a:ext uri="{9D8B030D-6E8A-4147-A177-3AD203B41FA5}">
                      <a16:colId xmlns:a16="http://schemas.microsoft.com/office/drawing/2014/main" val="4085194740"/>
                    </a:ext>
                  </a:extLst>
                </a:gridCol>
                <a:gridCol w="822960">
                  <a:extLst>
                    <a:ext uri="{9D8B030D-6E8A-4147-A177-3AD203B41FA5}">
                      <a16:colId xmlns:a16="http://schemas.microsoft.com/office/drawing/2014/main" val="1556319241"/>
                    </a:ext>
                  </a:extLst>
                </a:gridCol>
                <a:gridCol w="822960">
                  <a:extLst>
                    <a:ext uri="{9D8B030D-6E8A-4147-A177-3AD203B41FA5}">
                      <a16:colId xmlns:a16="http://schemas.microsoft.com/office/drawing/2014/main" val="198470606"/>
                    </a:ext>
                  </a:extLst>
                </a:gridCol>
                <a:gridCol w="822960">
                  <a:extLst>
                    <a:ext uri="{9D8B030D-6E8A-4147-A177-3AD203B41FA5}">
                      <a16:colId xmlns:a16="http://schemas.microsoft.com/office/drawing/2014/main" val="1009960707"/>
                    </a:ext>
                  </a:extLst>
                </a:gridCol>
                <a:gridCol w="822960">
                  <a:extLst>
                    <a:ext uri="{9D8B030D-6E8A-4147-A177-3AD203B41FA5}">
                      <a16:colId xmlns:a16="http://schemas.microsoft.com/office/drawing/2014/main" val="183478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360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- 2017-05-24 17:30:00</a:t>
                      </a:r>
                      <a:r>
                        <a:rPr kumimoji="0" lang="de-DE" sz="1000" b="0" i="0" u="none" strike="noStrike" kern="1200" cap="none" spc="0" normalizeH="0" baseline="0" noProof="0">
                          <a:ln>
                            <a:noFill/>
                          </a:ln>
                          <a:solidFill>
                            <a:prstClr val="black"/>
                          </a:solidFill>
                          <a:effectLst/>
                          <a:uLnTx/>
                          <a:uFillTx/>
                          <a:latin typeface="+mn-lt"/>
                          <a:ea typeface="+mn-ea"/>
                          <a:cs typeface="+mn-cs"/>
                        </a:rPr>
                        <a:t>
Seit Ende März ist er ein fixer Bestandteil unserer Bar-Crew - aber er ist natürlich kein Unbekannter im **** Hotel Winzer Wellness und Kuscheln...
Unser Harald weiß genau wie er unsere Gäste verzaubert und wir sind sehr froh, dass er - nach bereits 2 Praktika in Mark's New York Bar - jetzt einen festen Platz bei uns gefunden hat :-)
Der Lieblingsdrink von Harald ist der Ti Punch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148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- 2017-05-23 18:30:00</a:t>
                      </a:r>
                      <a:r>
                        <a:rPr kumimoji="0" lang="de-DE" sz="1000" b="0" i="0" u="none" strike="noStrike" kern="1200" cap="none" spc="0" normalizeH="0" baseline="0" noProof="0">
                          <a:ln>
                            <a:noFill/>
                          </a:ln>
                          <a:solidFill>
                            <a:prstClr val="black"/>
                          </a:solidFill>
                          <a:effectLst/>
                          <a:uLnTx/>
                          <a:uFillTx/>
                          <a:latin typeface="+mn-lt"/>
                          <a:ea typeface="+mn-ea"/>
                          <a:cs typeface="+mn-cs"/>
                        </a:rPr>
                        <a:t>
Die oberste Liga der Bartender...
Bacardi Legacy ist einer der renommiertesten Wettbewerbe für Bartender. Auch Markus Winzer war jahrelang dabei. In diesem Interview gibt er uns spannende Einblicke in die internationale Bartender-Szene - wir sind gespannt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329669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436457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03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3392137"/>
                    </a:ext>
                  </a:extLst>
                </a:gridCol>
                <a:gridCol w="822960">
                  <a:extLst>
                    <a:ext uri="{9D8B030D-6E8A-4147-A177-3AD203B41FA5}">
                      <a16:colId xmlns:a16="http://schemas.microsoft.com/office/drawing/2014/main" val="3555726319"/>
                    </a:ext>
                  </a:extLst>
                </a:gridCol>
                <a:gridCol w="822960">
                  <a:extLst>
                    <a:ext uri="{9D8B030D-6E8A-4147-A177-3AD203B41FA5}">
                      <a16:colId xmlns:a16="http://schemas.microsoft.com/office/drawing/2014/main" val="1744895812"/>
                    </a:ext>
                  </a:extLst>
                </a:gridCol>
                <a:gridCol w="822960">
                  <a:extLst>
                    <a:ext uri="{9D8B030D-6E8A-4147-A177-3AD203B41FA5}">
                      <a16:colId xmlns:a16="http://schemas.microsoft.com/office/drawing/2014/main" val="2922232169"/>
                    </a:ext>
                  </a:extLst>
                </a:gridCol>
                <a:gridCol w="822960">
                  <a:extLst>
                    <a:ext uri="{9D8B030D-6E8A-4147-A177-3AD203B41FA5}">
                      <a16:colId xmlns:a16="http://schemas.microsoft.com/office/drawing/2014/main" val="1149449652"/>
                    </a:ext>
                  </a:extLst>
                </a:gridCol>
                <a:gridCol w="822960">
                  <a:extLst>
                    <a:ext uri="{9D8B030D-6E8A-4147-A177-3AD203B41FA5}">
                      <a16:colId xmlns:a16="http://schemas.microsoft.com/office/drawing/2014/main" val="3982996262"/>
                    </a:ext>
                  </a:extLst>
                </a:gridCol>
                <a:gridCol w="822960">
                  <a:extLst>
                    <a:ext uri="{9D8B030D-6E8A-4147-A177-3AD203B41FA5}">
                      <a16:colId xmlns:a16="http://schemas.microsoft.com/office/drawing/2014/main" val="563349127"/>
                    </a:ext>
                  </a:extLst>
                </a:gridCol>
                <a:gridCol w="822960">
                  <a:extLst>
                    <a:ext uri="{9D8B030D-6E8A-4147-A177-3AD203B41FA5}">
                      <a16:colId xmlns:a16="http://schemas.microsoft.com/office/drawing/2014/main" val="196506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26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- 2017-05-18 20:26:10</a:t>
                      </a:r>
                      <a:r>
                        <a:rPr kumimoji="0" lang="en-US" sz="1000" b="0" i="0" u="none" strike="noStrike" kern="1200" cap="none" spc="0" normalizeH="0" baseline="0" noProof="0">
                          <a:ln>
                            <a:noFill/>
                          </a:ln>
                          <a:solidFill>
                            <a:prstClr val="black"/>
                          </a:solidFill>
                          <a:effectLst/>
                          <a:uLnTx/>
                          <a:uFillTx/>
                          <a:latin typeface="+mn-lt"/>
                          <a:ea typeface="+mn-ea"/>
                          <a:cs typeface="+mn-cs"/>
                        </a:rPr>
                        <a:t>
Der Twist der Woche:🍸🍸🍸
50 ml Beefeater London Dry
20 ml Zucker
20 ml Zitrone
1 dash Absinth
Champagner
Die Basis für diesen Twist ist ein Frensh75 uns gefällt diese Variante sehr gut und wir hoffen euch auch!
Fragt einfach nach dem Twist der Woche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853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- 2017-05-18 09:45:07</a:t>
                      </a:r>
                      <a:r>
                        <a:rPr kumimoji="0" lang="de-DE" sz="1000" b="0" i="0" u="none" strike="noStrike" kern="1200" cap="none" spc="0" normalizeH="0" baseline="0" noProof="0">
                          <a:ln>
                            <a:noFill/>
                          </a:ln>
                          <a:solidFill>
                            <a:prstClr val="black"/>
                          </a:solidFill>
                          <a:effectLst/>
                          <a:uLnTx/>
                          <a:uFillTx/>
                          <a:latin typeface="+mn-lt"/>
                          <a:ea typeface="+mn-ea"/>
                          <a:cs typeface="+mn-cs"/>
                        </a:rPr>
                        <a:t>
Werte Freunde, bald ist es so weit und wir starten wieder voller Energie in den Sommer. 🇦🇹☀ 
Ab sofort verwöhnen wir euch wieder mit sommerlichen Highballs und leckeren 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584313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122084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365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8535076"/>
                    </a:ext>
                  </a:extLst>
                </a:gridCol>
                <a:gridCol w="822960">
                  <a:extLst>
                    <a:ext uri="{9D8B030D-6E8A-4147-A177-3AD203B41FA5}">
                      <a16:colId xmlns:a16="http://schemas.microsoft.com/office/drawing/2014/main" val="3608992384"/>
                    </a:ext>
                  </a:extLst>
                </a:gridCol>
                <a:gridCol w="822960">
                  <a:extLst>
                    <a:ext uri="{9D8B030D-6E8A-4147-A177-3AD203B41FA5}">
                      <a16:colId xmlns:a16="http://schemas.microsoft.com/office/drawing/2014/main" val="2805871210"/>
                    </a:ext>
                  </a:extLst>
                </a:gridCol>
                <a:gridCol w="822960">
                  <a:extLst>
                    <a:ext uri="{9D8B030D-6E8A-4147-A177-3AD203B41FA5}">
                      <a16:colId xmlns:a16="http://schemas.microsoft.com/office/drawing/2014/main" val="3953319929"/>
                    </a:ext>
                  </a:extLst>
                </a:gridCol>
                <a:gridCol w="822960">
                  <a:extLst>
                    <a:ext uri="{9D8B030D-6E8A-4147-A177-3AD203B41FA5}">
                      <a16:colId xmlns:a16="http://schemas.microsoft.com/office/drawing/2014/main" val="411885878"/>
                    </a:ext>
                  </a:extLst>
                </a:gridCol>
                <a:gridCol w="822960">
                  <a:extLst>
                    <a:ext uri="{9D8B030D-6E8A-4147-A177-3AD203B41FA5}">
                      <a16:colId xmlns:a16="http://schemas.microsoft.com/office/drawing/2014/main" val="3628525674"/>
                    </a:ext>
                  </a:extLst>
                </a:gridCol>
                <a:gridCol w="822960">
                  <a:extLst>
                    <a:ext uri="{9D8B030D-6E8A-4147-A177-3AD203B41FA5}">
                      <a16:colId xmlns:a16="http://schemas.microsoft.com/office/drawing/2014/main" val="3844211720"/>
                    </a:ext>
                  </a:extLst>
                </a:gridCol>
                <a:gridCol w="822960">
                  <a:extLst>
                    <a:ext uri="{9D8B030D-6E8A-4147-A177-3AD203B41FA5}">
                      <a16:colId xmlns:a16="http://schemas.microsoft.com/office/drawing/2014/main" val="245453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6603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- 2017-05-18 09:30:48</a:t>
                      </a:r>
                      <a:r>
                        <a:rPr kumimoji="0" lang="de-DE" sz="1000" b="0" i="0" u="none" strike="noStrike" kern="1200" cap="none" spc="0" normalizeH="0" baseline="0" noProof="0">
                          <a:ln>
                            <a:noFill/>
                          </a:ln>
                          <a:solidFill>
                            <a:prstClr val="black"/>
                          </a:solidFill>
                          <a:effectLst/>
                          <a:uLnTx/>
                          <a:uFillTx/>
                          <a:latin typeface="+mn-lt"/>
                          <a:ea typeface="+mn-ea"/>
                          <a:cs typeface="+mn-cs"/>
                        </a:rPr>
                        <a:t>
So Ihr Lieben, ab heute öffnen wir unsere Pforten wieder und starten nach einer kurzen Auszeit wieder mit neuer Energie in die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101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- 2017-05-17 20:59:08</a:t>
                      </a:r>
                      <a:r>
                        <a:rPr kumimoji="0" lang="de-DE" sz="1000" b="0" i="0" u="none" strike="noStrike" kern="1200" cap="none" spc="0" normalizeH="0" baseline="0" noProof="0">
                          <a:ln>
                            <a:noFill/>
                          </a:ln>
                          <a:solidFill>
                            <a:prstClr val="black"/>
                          </a:solidFill>
                          <a:effectLst/>
                          <a:uLnTx/>
                          <a:uFillTx/>
                          <a:latin typeface="+mn-lt"/>
                          <a:ea typeface="+mn-ea"/>
                          <a:cs typeface="+mn-cs"/>
                        </a:rPr>
                        <a:t>
Heute durfte unsere Crew ihre Kenntnisse in Sachen Gin und Vodka aufbessern. Wir freuen uns schon euch an unserem neuen Wissen teil haben zu lassen!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486790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039756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0409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0559269"/>
                    </a:ext>
                  </a:extLst>
                </a:gridCol>
                <a:gridCol w="822960">
                  <a:extLst>
                    <a:ext uri="{9D8B030D-6E8A-4147-A177-3AD203B41FA5}">
                      <a16:colId xmlns:a16="http://schemas.microsoft.com/office/drawing/2014/main" val="1343790488"/>
                    </a:ext>
                  </a:extLst>
                </a:gridCol>
                <a:gridCol w="822960">
                  <a:extLst>
                    <a:ext uri="{9D8B030D-6E8A-4147-A177-3AD203B41FA5}">
                      <a16:colId xmlns:a16="http://schemas.microsoft.com/office/drawing/2014/main" val="3972167373"/>
                    </a:ext>
                  </a:extLst>
                </a:gridCol>
                <a:gridCol w="822960">
                  <a:extLst>
                    <a:ext uri="{9D8B030D-6E8A-4147-A177-3AD203B41FA5}">
                      <a16:colId xmlns:a16="http://schemas.microsoft.com/office/drawing/2014/main" val="3025879730"/>
                    </a:ext>
                  </a:extLst>
                </a:gridCol>
                <a:gridCol w="822960">
                  <a:extLst>
                    <a:ext uri="{9D8B030D-6E8A-4147-A177-3AD203B41FA5}">
                      <a16:colId xmlns:a16="http://schemas.microsoft.com/office/drawing/2014/main" val="71532715"/>
                    </a:ext>
                  </a:extLst>
                </a:gridCol>
                <a:gridCol w="822960">
                  <a:extLst>
                    <a:ext uri="{9D8B030D-6E8A-4147-A177-3AD203B41FA5}">
                      <a16:colId xmlns:a16="http://schemas.microsoft.com/office/drawing/2014/main" val="1408660240"/>
                    </a:ext>
                  </a:extLst>
                </a:gridCol>
                <a:gridCol w="822960">
                  <a:extLst>
                    <a:ext uri="{9D8B030D-6E8A-4147-A177-3AD203B41FA5}">
                      <a16:colId xmlns:a16="http://schemas.microsoft.com/office/drawing/2014/main" val="284589164"/>
                    </a:ext>
                  </a:extLst>
                </a:gridCol>
                <a:gridCol w="822960">
                  <a:extLst>
                    <a:ext uri="{9D8B030D-6E8A-4147-A177-3AD203B41FA5}">
                      <a16:colId xmlns:a16="http://schemas.microsoft.com/office/drawing/2014/main" val="21708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6287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- 2017-05-17 17:30:00</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Andrea?
Sie gehört schon fast zum Inventar und verzaubert unsere Gäste im **** Hotel Winzer Wellness und Kuscheln bereits seit 11 Jahren! Nach verschiedenen Stationen in unserem Haus, freuen wir uns natürlich besonders sie jetzt als Teil unserer Bar-Crew gewonnen zu haben :-)
Der Lieblingsdrink von Andrea ist der Sloegin Fizz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171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- 2017-05-16 18:30:15</a:t>
                      </a:r>
                      <a:r>
                        <a:rPr kumimoji="0" lang="de-DE" sz="1000" b="0" i="0" u="none" strike="noStrike" kern="1200" cap="none" spc="0" normalizeH="0" baseline="0" noProof="0">
                          <a:ln>
                            <a:noFill/>
                          </a:ln>
                          <a:solidFill>
                            <a:prstClr val="black"/>
                          </a:solidFill>
                          <a:effectLst/>
                          <a:uLnTx/>
                          <a:uFillTx/>
                          <a:latin typeface="+mn-lt"/>
                          <a:ea typeface="+mn-ea"/>
                          <a:cs typeface="+mn-cs"/>
                        </a:rPr>
                        <a:t>
🎁 Besonderes Geschenke zum Vatertag...
Blumen und Socken ziehen bei Vätern nicht wirklich. Väter wünschen sich auch mal was Neues. Was das sein könnte, liest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915280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702932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355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328643"/>
                    </a:ext>
                  </a:extLst>
                </a:gridCol>
                <a:gridCol w="822960">
                  <a:extLst>
                    <a:ext uri="{9D8B030D-6E8A-4147-A177-3AD203B41FA5}">
                      <a16:colId xmlns:a16="http://schemas.microsoft.com/office/drawing/2014/main" val="1697521017"/>
                    </a:ext>
                  </a:extLst>
                </a:gridCol>
                <a:gridCol w="822960">
                  <a:extLst>
                    <a:ext uri="{9D8B030D-6E8A-4147-A177-3AD203B41FA5}">
                      <a16:colId xmlns:a16="http://schemas.microsoft.com/office/drawing/2014/main" val="2660144139"/>
                    </a:ext>
                  </a:extLst>
                </a:gridCol>
                <a:gridCol w="822960">
                  <a:extLst>
                    <a:ext uri="{9D8B030D-6E8A-4147-A177-3AD203B41FA5}">
                      <a16:colId xmlns:a16="http://schemas.microsoft.com/office/drawing/2014/main" val="2545550676"/>
                    </a:ext>
                  </a:extLst>
                </a:gridCol>
                <a:gridCol w="822960">
                  <a:extLst>
                    <a:ext uri="{9D8B030D-6E8A-4147-A177-3AD203B41FA5}">
                      <a16:colId xmlns:a16="http://schemas.microsoft.com/office/drawing/2014/main" val="587265783"/>
                    </a:ext>
                  </a:extLst>
                </a:gridCol>
                <a:gridCol w="822960">
                  <a:extLst>
                    <a:ext uri="{9D8B030D-6E8A-4147-A177-3AD203B41FA5}">
                      <a16:colId xmlns:a16="http://schemas.microsoft.com/office/drawing/2014/main" val="1467722523"/>
                    </a:ext>
                  </a:extLst>
                </a:gridCol>
                <a:gridCol w="822960">
                  <a:extLst>
                    <a:ext uri="{9D8B030D-6E8A-4147-A177-3AD203B41FA5}">
                      <a16:colId xmlns:a16="http://schemas.microsoft.com/office/drawing/2014/main" val="2440081317"/>
                    </a:ext>
                  </a:extLst>
                </a:gridCol>
                <a:gridCol w="822960">
                  <a:extLst>
                    <a:ext uri="{9D8B030D-6E8A-4147-A177-3AD203B41FA5}">
                      <a16:colId xmlns:a16="http://schemas.microsoft.com/office/drawing/2014/main" val="525835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2968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- 2017-05-15 15:11:47</a:t>
                      </a:r>
                      <a:r>
                        <a:rPr kumimoji="0" lang="de-DE" sz="1000" b="0" i="0" u="none" strike="noStrike" kern="1200" cap="none" spc="0" normalizeH="0" baseline="0" noProof="0">
                          <a:ln>
                            <a:noFill/>
                          </a:ln>
                          <a:solidFill>
                            <a:prstClr val="black"/>
                          </a:solidFill>
                          <a:effectLst/>
                          <a:uLnTx/>
                          <a:uFillTx/>
                          <a:latin typeface="+mn-lt"/>
                          <a:ea typeface="+mn-ea"/>
                          <a:cs typeface="+mn-cs"/>
                        </a:rPr>
                        <a:t>
Na was haben wir denn da gefunden...
Vielen Dank liebe Silvia für diesen tollen Bericht - wir freuen uns riesig über das große Lob und Deine netten Worte! Da strahlt die ☀️ auch wenn sie sich heute etwas bedeckt hält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653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- 2017-05-14 15:32:42</a:t>
                      </a:r>
                      <a:r>
                        <a:rPr kumimoji="0" lang="en-US" sz="1000" b="0" i="0" u="none" strike="noStrike" kern="1200" cap="none" spc="0" normalizeH="0" baseline="0" noProof="0">
                          <a:ln>
                            <a:noFill/>
                          </a:ln>
                          <a:solidFill>
                            <a:prstClr val="black"/>
                          </a:solidFill>
                          <a:effectLst/>
                          <a:uLnTx/>
                          <a:uFillTx/>
                          <a:latin typeface="+mn-lt"/>
                          <a:ea typeface="+mn-ea"/>
                          <a:cs typeface="+mn-cs"/>
                        </a:rPr>
                        <a:t>
Liebe Mamas, liebe Omas, wir wünschen Euch alles, alles Liebe zum heutigen Muttertag!
🌹🌾 💐 🌷 🌹 🥀 🌻 🌼 🌸🌾 💐 🌷 🌹
Lasst es Euch gut gehen und genießt den einen oder anderen Drink. Auf euer Wohl!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893104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614894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699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3758708"/>
                    </a:ext>
                  </a:extLst>
                </a:gridCol>
                <a:gridCol w="822960">
                  <a:extLst>
                    <a:ext uri="{9D8B030D-6E8A-4147-A177-3AD203B41FA5}">
                      <a16:colId xmlns:a16="http://schemas.microsoft.com/office/drawing/2014/main" val="2659169133"/>
                    </a:ext>
                  </a:extLst>
                </a:gridCol>
                <a:gridCol w="822960">
                  <a:extLst>
                    <a:ext uri="{9D8B030D-6E8A-4147-A177-3AD203B41FA5}">
                      <a16:colId xmlns:a16="http://schemas.microsoft.com/office/drawing/2014/main" val="2837546702"/>
                    </a:ext>
                  </a:extLst>
                </a:gridCol>
                <a:gridCol w="822960">
                  <a:extLst>
                    <a:ext uri="{9D8B030D-6E8A-4147-A177-3AD203B41FA5}">
                      <a16:colId xmlns:a16="http://schemas.microsoft.com/office/drawing/2014/main" val="1634653457"/>
                    </a:ext>
                  </a:extLst>
                </a:gridCol>
                <a:gridCol w="822960">
                  <a:extLst>
                    <a:ext uri="{9D8B030D-6E8A-4147-A177-3AD203B41FA5}">
                      <a16:colId xmlns:a16="http://schemas.microsoft.com/office/drawing/2014/main" val="1477722295"/>
                    </a:ext>
                  </a:extLst>
                </a:gridCol>
                <a:gridCol w="822960">
                  <a:extLst>
                    <a:ext uri="{9D8B030D-6E8A-4147-A177-3AD203B41FA5}">
                      <a16:colId xmlns:a16="http://schemas.microsoft.com/office/drawing/2014/main" val="2227512772"/>
                    </a:ext>
                  </a:extLst>
                </a:gridCol>
                <a:gridCol w="822960">
                  <a:extLst>
                    <a:ext uri="{9D8B030D-6E8A-4147-A177-3AD203B41FA5}">
                      <a16:colId xmlns:a16="http://schemas.microsoft.com/office/drawing/2014/main" val="2934083701"/>
                    </a:ext>
                  </a:extLst>
                </a:gridCol>
                <a:gridCol w="822960">
                  <a:extLst>
                    <a:ext uri="{9D8B030D-6E8A-4147-A177-3AD203B41FA5}">
                      <a16:colId xmlns:a16="http://schemas.microsoft.com/office/drawing/2014/main" val="4281771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27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- 2017-05-14 09:30:00</a:t>
                      </a:r>
                      <a:r>
                        <a:rPr kumimoji="0" lang="en-US" sz="1000" b="0" i="0" u="none" strike="noStrike" kern="1200" cap="none" spc="0" normalizeH="0" baseline="0" noProof="0">
                          <a:ln>
                            <a:noFill/>
                          </a:ln>
                          <a:solidFill>
                            <a:prstClr val="black"/>
                          </a:solidFill>
                          <a:effectLst/>
                          <a:uLnTx/>
                          <a:uFillTx/>
                          <a:latin typeface="+mn-lt"/>
                          <a:ea typeface="+mn-ea"/>
                          <a:cs typeface="+mn-cs"/>
                        </a:rPr>
                        <a:t>
Liebe Mamas, liebe Omas, wir wünschen Euch alles, alles Liebe zum heutigen Muttertag!
🌹🌾 💐 🌷 🌹 🥀 🌻 🌼 🌸🌾 💐 🌷 🌹
Lasst es Euch gut gehen und lasst Euch ordentlich verwöhnen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47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- 2017-05-11 18:30:00</a:t>
                      </a:r>
                      <a:r>
                        <a:rPr kumimoji="0" lang="de-DE" sz="1000" b="0" i="0" u="none" strike="noStrike" kern="1200" cap="none" spc="0" normalizeH="0" baseline="0" noProof="0">
                          <a:ln>
                            <a:noFill/>
                          </a:ln>
                          <a:solidFill>
                            <a:prstClr val="black"/>
                          </a:solidFill>
                          <a:effectLst/>
                          <a:uLnTx/>
                          <a:uFillTx/>
                          <a:latin typeface="+mn-lt"/>
                          <a:ea typeface="+mn-ea"/>
                          <a:cs typeface="+mn-cs"/>
                        </a:rPr>
                        <a:t>
Was schenkt man zum Muttertag? 💐💐💐
Blumen, Selbstgebasteltes oder gar ein Gedicht? Wenn Du wissen willst was Mütter wirklich wollen, dann solltest Du einen Blick auf diesen Beitrag werfen...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884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- 2017-05-11 09:47:42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8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- 2017-05-11 09:42:01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758396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64157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264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578640"/>
                    </a:ext>
                  </a:extLst>
                </a:gridCol>
                <a:gridCol w="822960">
                  <a:extLst>
                    <a:ext uri="{9D8B030D-6E8A-4147-A177-3AD203B41FA5}">
                      <a16:colId xmlns:a16="http://schemas.microsoft.com/office/drawing/2014/main" val="1432935823"/>
                    </a:ext>
                  </a:extLst>
                </a:gridCol>
                <a:gridCol w="822960">
                  <a:extLst>
                    <a:ext uri="{9D8B030D-6E8A-4147-A177-3AD203B41FA5}">
                      <a16:colId xmlns:a16="http://schemas.microsoft.com/office/drawing/2014/main" val="3272506182"/>
                    </a:ext>
                  </a:extLst>
                </a:gridCol>
                <a:gridCol w="822960">
                  <a:extLst>
                    <a:ext uri="{9D8B030D-6E8A-4147-A177-3AD203B41FA5}">
                      <a16:colId xmlns:a16="http://schemas.microsoft.com/office/drawing/2014/main" val="2662961786"/>
                    </a:ext>
                  </a:extLst>
                </a:gridCol>
                <a:gridCol w="822960">
                  <a:extLst>
                    <a:ext uri="{9D8B030D-6E8A-4147-A177-3AD203B41FA5}">
                      <a16:colId xmlns:a16="http://schemas.microsoft.com/office/drawing/2014/main" val="3389076369"/>
                    </a:ext>
                  </a:extLst>
                </a:gridCol>
                <a:gridCol w="822960">
                  <a:extLst>
                    <a:ext uri="{9D8B030D-6E8A-4147-A177-3AD203B41FA5}">
                      <a16:colId xmlns:a16="http://schemas.microsoft.com/office/drawing/2014/main" val="557713333"/>
                    </a:ext>
                  </a:extLst>
                </a:gridCol>
                <a:gridCol w="822960">
                  <a:extLst>
                    <a:ext uri="{9D8B030D-6E8A-4147-A177-3AD203B41FA5}">
                      <a16:colId xmlns:a16="http://schemas.microsoft.com/office/drawing/2014/main" val="3846144909"/>
                    </a:ext>
                  </a:extLst>
                </a:gridCol>
                <a:gridCol w="822960">
                  <a:extLst>
                    <a:ext uri="{9D8B030D-6E8A-4147-A177-3AD203B41FA5}">
                      <a16:colId xmlns:a16="http://schemas.microsoft.com/office/drawing/2014/main" val="153936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465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- 2017-05-08 18:30:00</a:t>
                      </a:r>
                      <a:r>
                        <a:rPr kumimoji="0" lang="de-DE" sz="1000" b="0" i="0" u="none" strike="noStrike" kern="1200" cap="none" spc="0" normalizeH="0" baseline="0" noProof="0">
                          <a:ln>
                            <a:noFill/>
                          </a:ln>
                          <a:solidFill>
                            <a:prstClr val="black"/>
                          </a:solidFill>
                          <a:effectLst/>
                          <a:uLnTx/>
                          <a:uFillTx/>
                          <a:latin typeface="+mn-lt"/>
                          <a:ea typeface="+mn-ea"/>
                          <a:cs typeface="+mn-cs"/>
                        </a:rPr>
                        <a:t>
Spirit in the sky? Nein, in der Flasche!
Die Firma Reisetbauer Qualitätsbrand produziert Edel-Brände auf höchstem Niveau. Warum diese Spirituosen auch international so gut ankommen liest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301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- 2017-05-03 18:30:00</a:t>
                      </a:r>
                      <a:r>
                        <a:rPr kumimoji="0" lang="de-DE" sz="1000" b="0" i="0" u="none" strike="noStrike" kern="1200" cap="none" spc="0" normalizeH="0" baseline="0" noProof="0">
                          <a:ln>
                            <a:noFill/>
                          </a:ln>
                          <a:solidFill>
                            <a:prstClr val="black"/>
                          </a:solidFill>
                          <a:effectLst/>
                          <a:uLnTx/>
                          <a:uFillTx/>
                          <a:latin typeface="+mn-lt"/>
                          <a:ea typeface="+mn-ea"/>
                          <a:cs typeface="+mn-cs"/>
                        </a:rPr>
                        <a:t>
Die Kraft des Salzes - Euer exklusives Wellness-Erlebnis im Hotel Winzer!
👉 https://goo.gl/ewZ3CD
Salz - Das weiße Gold. Wertvollster Schatz des Salzkammerguts und Pate unseres neuesten Spa-Bereiches. Lasst Euch in eine andere Welt entführen...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662333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771744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31629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108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140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9937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4367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563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918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908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44934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1145120"/>
                    </a:ext>
                  </a:extLst>
                </a:gridCol>
                <a:gridCol w="822960">
                  <a:extLst>
                    <a:ext uri="{9D8B030D-6E8A-4147-A177-3AD203B41FA5}">
                      <a16:colId xmlns:a16="http://schemas.microsoft.com/office/drawing/2014/main" val="268061912"/>
                    </a:ext>
                  </a:extLst>
                </a:gridCol>
                <a:gridCol w="822960">
                  <a:extLst>
                    <a:ext uri="{9D8B030D-6E8A-4147-A177-3AD203B41FA5}">
                      <a16:colId xmlns:a16="http://schemas.microsoft.com/office/drawing/2014/main" val="3452820003"/>
                    </a:ext>
                  </a:extLst>
                </a:gridCol>
                <a:gridCol w="822960">
                  <a:extLst>
                    <a:ext uri="{9D8B030D-6E8A-4147-A177-3AD203B41FA5}">
                      <a16:colId xmlns:a16="http://schemas.microsoft.com/office/drawing/2014/main" val="2266271225"/>
                    </a:ext>
                  </a:extLst>
                </a:gridCol>
                <a:gridCol w="822960">
                  <a:extLst>
                    <a:ext uri="{9D8B030D-6E8A-4147-A177-3AD203B41FA5}">
                      <a16:colId xmlns:a16="http://schemas.microsoft.com/office/drawing/2014/main" val="1268397923"/>
                    </a:ext>
                  </a:extLst>
                </a:gridCol>
                <a:gridCol w="822960">
                  <a:extLst>
                    <a:ext uri="{9D8B030D-6E8A-4147-A177-3AD203B41FA5}">
                      <a16:colId xmlns:a16="http://schemas.microsoft.com/office/drawing/2014/main" val="276641803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869755055"/>
                  </a:ext>
                </a:extLst>
              </a:tr>
              <a:tr h="370840">
                <a:tc>
                  <a:txBody>
                    <a:bodyPr/>
                    <a:lstStyle/>
                    <a:p>
                      <a:r>
                        <a:rPr lang="de-DE" sz="1000" b="1"/>
                        <a:t>**** Hotel Winzer Wellness und Kuscheln</a:t>
                      </a:r>
                      <a:r>
                        <a:rPr lang="de-DE" sz="1000"/>
                        <a:t> got a post by </a:t>
                      </a:r>
                      <a:r>
                        <a:rPr lang="de-DE" sz="1000" b="1"/>
                        <a:t>Nina Juni - 2017-05-03 09:54:19</a:t>
                      </a:r>
                      <a:r>
                        <a:rPr lang="de-DE" sz="1000"/>
                        <a:t>
Von mir auch alles,alles liebe und gute den frischgebackenen Eltern! Hoffe alle sind wohlauf! Darf man fragen ob es ein Junge oder Mädchen ist?👏👏😉</a:t>
                      </a:r>
                      <a:endParaRPr lang="en-US" sz="1000"/>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Status</a:t>
                      </a:r>
                    </a:p>
                  </a:txBody>
                  <a:tcPr/>
                </a:tc>
                <a:tc>
                  <a:txBody>
                    <a:bodyPr/>
                    <a:lstStyle/>
                    <a:p>
                      <a:r>
                        <a:rPr lang="en-US" sz="1000"/>
                        <a:t>05/04/2017 09:54:11</a:t>
                      </a:r>
                    </a:p>
                  </a:txBody>
                  <a:tcPr/>
                </a:tc>
                <a:extLst>
                  <a:ext uri="{0D108BD9-81ED-4DB2-BD59-A6C34878D82A}">
                    <a16:rowId xmlns:a16="http://schemas.microsoft.com/office/drawing/2014/main" val="3657582554"/>
                  </a:ext>
                </a:extLst>
              </a:tr>
              <a:tr h="370840">
                <a:tc>
                  <a:txBody>
                    <a:bodyPr/>
                    <a:lstStyle/>
                    <a:p>
                      <a:r>
                        <a:rPr lang="de-DE" sz="1000" b="1"/>
                        <a:t>**** Hotel Winzer Wellness und Kuscheln</a:t>
                      </a:r>
                      <a:r>
                        <a:rPr lang="de-DE" sz="1000"/>
                        <a:t> got a post by </a:t>
                      </a:r>
                      <a:r>
                        <a:rPr lang="de-DE" sz="1000" b="1"/>
                        <a:t>Jim Panse - 2017-05-02 10:43:03</a:t>
                      </a:r>
                      <a:r>
                        <a:rPr lang="de-DE" sz="1000"/>
                        <a:t>
Euer Hotel ist wirklich ein Traum, eine Ruheoase und das Essen wirklich eine Sünde Wert! Wie bekommt ihr nur immerwieder so ein tolles Menü hin!!!☺️ 👏👍🏻👍🏻👍🏻👍🏻 Wie ich gelesen hab, wird Nachwuchs erwartet! Kann man denn dem Juniorchef und Frau schon zum Babyglück zum  gratulieren?</a:t>
                      </a:r>
                      <a:endParaRPr lang="en-US" sz="1000"/>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tc>
                  <a:txBody>
                    <a:bodyPr/>
                    <a:lstStyle/>
                    <a:p>
                      <a:r>
                        <a:rPr lang="en-US" sz="1000"/>
                        <a:t>05/02/2017 13:04:21</a:t>
                      </a:r>
                    </a:p>
                  </a:txBody>
                  <a:tcPr/>
                </a:tc>
                <a:extLst>
                  <a:ext uri="{0D108BD9-81ED-4DB2-BD59-A6C34878D82A}">
                    <a16:rowId xmlns:a16="http://schemas.microsoft.com/office/drawing/2014/main" val="93501845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458395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251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490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097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6918081"/>
                    </a:ext>
                  </a:extLst>
                </a:gridCol>
                <a:gridCol w="2468880">
                  <a:extLst>
                    <a:ext uri="{9D8B030D-6E8A-4147-A177-3AD203B41FA5}">
                      <a16:colId xmlns:a16="http://schemas.microsoft.com/office/drawing/2014/main" val="413696625"/>
                    </a:ext>
                  </a:extLst>
                </a:gridCol>
                <a:gridCol w="822960">
                  <a:extLst>
                    <a:ext uri="{9D8B030D-6E8A-4147-A177-3AD203B41FA5}">
                      <a16:colId xmlns:a16="http://schemas.microsoft.com/office/drawing/2014/main" val="1455250440"/>
                    </a:ext>
                  </a:extLst>
                </a:gridCol>
                <a:gridCol w="822960">
                  <a:extLst>
                    <a:ext uri="{9D8B030D-6E8A-4147-A177-3AD203B41FA5}">
                      <a16:colId xmlns:a16="http://schemas.microsoft.com/office/drawing/2014/main" val="3852259050"/>
                    </a:ext>
                  </a:extLst>
                </a:gridCol>
                <a:gridCol w="822960">
                  <a:extLst>
                    <a:ext uri="{9D8B030D-6E8A-4147-A177-3AD203B41FA5}">
                      <a16:colId xmlns:a16="http://schemas.microsoft.com/office/drawing/2014/main" val="134255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5734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People Regaining Their Health Pics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5043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Mundigler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4156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(2),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0250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Karina Pomberger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6867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Franke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5886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Nina Juni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5571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4023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Wellness 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595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Birgit Walter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2849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Manfred Sommer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790211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822622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34948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8742663"/>
                    </a:ext>
                  </a:extLst>
                </a:gridCol>
                <a:gridCol w="2468880">
                  <a:extLst>
                    <a:ext uri="{9D8B030D-6E8A-4147-A177-3AD203B41FA5}">
                      <a16:colId xmlns:a16="http://schemas.microsoft.com/office/drawing/2014/main" val="4155006376"/>
                    </a:ext>
                  </a:extLst>
                </a:gridCol>
                <a:gridCol w="822960">
                  <a:extLst>
                    <a:ext uri="{9D8B030D-6E8A-4147-A177-3AD203B41FA5}">
                      <a16:colId xmlns:a16="http://schemas.microsoft.com/office/drawing/2014/main" val="2380109805"/>
                    </a:ext>
                  </a:extLst>
                </a:gridCol>
                <a:gridCol w="822960">
                  <a:extLst>
                    <a:ext uri="{9D8B030D-6E8A-4147-A177-3AD203B41FA5}">
                      <a16:colId xmlns:a16="http://schemas.microsoft.com/office/drawing/2014/main" val="4165416784"/>
                    </a:ext>
                  </a:extLst>
                </a:gridCol>
                <a:gridCol w="822960">
                  <a:extLst>
                    <a:ext uri="{9D8B030D-6E8A-4147-A177-3AD203B41FA5}">
                      <a16:colId xmlns:a16="http://schemas.microsoft.com/office/drawing/2014/main" val="338777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8959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Kone Werndle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354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Eckenhofer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320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Pötzelsberger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7289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Harald Pfeiler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8872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Berni Adlhart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270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 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348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Michelle Bürkle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921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Ermentraud Böhm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98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637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Gugerell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6716340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262212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472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432149"/>
                    </a:ext>
                  </a:extLst>
                </a:gridCol>
                <a:gridCol w="2468880">
                  <a:extLst>
                    <a:ext uri="{9D8B030D-6E8A-4147-A177-3AD203B41FA5}">
                      <a16:colId xmlns:a16="http://schemas.microsoft.com/office/drawing/2014/main" val="2877671214"/>
                    </a:ext>
                  </a:extLst>
                </a:gridCol>
                <a:gridCol w="822960">
                  <a:extLst>
                    <a:ext uri="{9D8B030D-6E8A-4147-A177-3AD203B41FA5}">
                      <a16:colId xmlns:a16="http://schemas.microsoft.com/office/drawing/2014/main" val="3561515986"/>
                    </a:ext>
                  </a:extLst>
                </a:gridCol>
                <a:gridCol w="822960">
                  <a:extLst>
                    <a:ext uri="{9D8B030D-6E8A-4147-A177-3AD203B41FA5}">
                      <a16:colId xmlns:a16="http://schemas.microsoft.com/office/drawing/2014/main" val="1194050217"/>
                    </a:ext>
                  </a:extLst>
                </a:gridCol>
                <a:gridCol w="822960">
                  <a:extLst>
                    <a:ext uri="{9D8B030D-6E8A-4147-A177-3AD203B41FA5}">
                      <a16:colId xmlns:a16="http://schemas.microsoft.com/office/drawing/2014/main" val="1351770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2308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Sabrina Heindl-Berger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367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9520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Finn Bärli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524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 Walther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64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Rauchenwald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239215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705454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0944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426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072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592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2265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230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37239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595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266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133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93187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25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Direktnachrichten von Usern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649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4787753"/>
                    </a:ext>
                  </a:extLst>
                </a:gridCol>
                <a:gridCol w="2057400">
                  <a:extLst>
                    <a:ext uri="{9D8B030D-6E8A-4147-A177-3AD203B41FA5}">
                      <a16:colId xmlns:a16="http://schemas.microsoft.com/office/drawing/2014/main" val="1162194269"/>
                    </a:ext>
                  </a:extLst>
                </a:gridCol>
                <a:gridCol w="822960">
                  <a:extLst>
                    <a:ext uri="{9D8B030D-6E8A-4147-A177-3AD203B41FA5}">
                      <a16:colId xmlns:a16="http://schemas.microsoft.com/office/drawing/2014/main" val="4026632504"/>
                    </a:ext>
                  </a:extLst>
                </a:gridCol>
                <a:gridCol w="1234440">
                  <a:extLst>
                    <a:ext uri="{9D8B030D-6E8A-4147-A177-3AD203B41FA5}">
                      <a16:colId xmlns:a16="http://schemas.microsoft.com/office/drawing/2014/main" val="259728994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638254834"/>
                  </a:ext>
                </a:extLst>
              </a:tr>
              <a:tr h="370840">
                <a:tc>
                  <a:txBody>
                    <a:bodyPr/>
                    <a:lstStyle/>
                    <a:p>
                      <a:r>
                        <a:rPr lang="en-US" sz="1000" b="1"/>
                        <a:t>**** Hotel Winzer Wellness und Kuscheln</a:t>
                      </a:r>
                      <a:r>
                        <a:rPr lang="en-US" sz="1000"/>
                        <a:t> got a message by </a:t>
                      </a:r>
                      <a:r>
                        <a:rPr lang="en-US" sz="1000" b="1"/>
                        <a:t>Elisabeth Althuber - 2017-05-18 00:37:48</a:t>
                      </a:r>
                      <a:r>
                        <a:rPr lang="en-US" sz="1000"/>
                        <a:t>
</a:t>
                      </a:r>
                    </a:p>
                  </a:txBody>
                  <a:tcPr/>
                </a:tc>
                <a:tc>
                  <a:txBody>
                    <a:bodyPr/>
                    <a:lstStyle/>
                    <a:p>
                      <a:r>
                        <a:rPr lang="de-DE" sz="1000"/>
                        <a:t>Hallo Elisabeth!
Zur Zeit haben wir da leider keine Möglichkeit. Aber es wird dafür bald eine Lösung bzw ein Angebot geben!
Beste Grüße</a:t>
                      </a:r>
                      <a:endParaRPr lang="en-US" sz="1000"/>
                    </a:p>
                  </a:txBody>
                  <a:tcPr/>
                </a:tc>
                <a:tc>
                  <a:txBody>
                    <a:bodyPr/>
                    <a:lstStyle/>
                    <a:p>
                      <a:r>
                        <a:rPr lang="en-US" sz="1000"/>
                        <a:t>5</a:t>
                      </a:r>
                    </a:p>
                  </a:txBody>
                  <a:tcPr/>
                </a:tc>
                <a:tc>
                  <a:txBody>
                    <a:bodyPr/>
                    <a:lstStyle/>
                    <a:p>
                      <a:r>
                        <a:rPr lang="en-US" sz="1000"/>
                        <a:t>05/18/2017 07:25:42</a:t>
                      </a:r>
                    </a:p>
                  </a:txBody>
                  <a:tcPr/>
                </a:tc>
                <a:extLst>
                  <a:ext uri="{0D108BD9-81ED-4DB2-BD59-A6C34878D82A}">
                    <a16:rowId xmlns:a16="http://schemas.microsoft.com/office/drawing/2014/main" val="2161938811"/>
                  </a:ext>
                </a:extLst>
              </a:tr>
              <a:tr h="370840">
                <a:tc>
                  <a:txBody>
                    <a:bodyPr/>
                    <a:lstStyle/>
                    <a:p>
                      <a:r>
                        <a:rPr lang="de-DE" sz="1000" b="1"/>
                        <a:t>**** Hotel Winzer Wellness und Kuscheln</a:t>
                      </a:r>
                      <a:r>
                        <a:rPr lang="de-DE" sz="1000"/>
                        <a:t> got a message by </a:t>
                      </a:r>
                      <a:r>
                        <a:rPr lang="de-DE" sz="1000" b="1"/>
                        <a:t>Silvia Lehner - 2017-05-16 18:33:12</a:t>
                      </a:r>
                      <a:r>
                        <a:rPr lang="de-DE" sz="1000"/>
                        <a:t>
</a:t>
                      </a:r>
                      <a:endParaRPr lang="en-US" sz="1000"/>
                    </a:p>
                  </a:txBody>
                  <a:tcPr/>
                </a:tc>
                <a:tc>
                  <a:txBody>
                    <a:bodyPr/>
                    <a:lstStyle/>
                    <a:p>
                      <a:r>
                        <a:rPr lang="de-DE" sz="1000"/>
                        <a:t>Hallo Liebe Silvia!
Leider ist unsere Website wegen eines Umzugs auf einen neuen Server gerade nicht erreichbar.
Wir bitte um Nachsicht.
Beste Grüße</a:t>
                      </a:r>
                      <a:endParaRPr lang="en-US" sz="1000"/>
                    </a:p>
                  </a:txBody>
                  <a:tcPr/>
                </a:tc>
                <a:tc>
                  <a:txBody>
                    <a:bodyPr/>
                    <a:lstStyle/>
                    <a:p>
                      <a:r>
                        <a:rPr lang="en-US" sz="1000"/>
                        <a:t>4</a:t>
                      </a:r>
                    </a:p>
                  </a:txBody>
                  <a:tcPr/>
                </a:tc>
                <a:tc>
                  <a:txBody>
                    <a:bodyPr/>
                    <a:lstStyle/>
                    <a:p>
                      <a:r>
                        <a:rPr lang="en-US" sz="1000"/>
                        <a:t>05/16/2017 18:35:21</a:t>
                      </a:r>
                    </a:p>
                  </a:txBody>
                  <a:tcPr/>
                </a:tc>
                <a:extLst>
                  <a:ext uri="{0D108BD9-81ED-4DB2-BD59-A6C34878D82A}">
                    <a16:rowId xmlns:a16="http://schemas.microsoft.com/office/drawing/2014/main" val="3688971230"/>
                  </a:ext>
                </a:extLst>
              </a:tr>
              <a:tr h="370840">
                <a:tc>
                  <a:txBody>
                    <a:bodyPr/>
                    <a:lstStyle/>
                    <a:p>
                      <a:r>
                        <a:rPr lang="en-US" sz="1000" b="1"/>
                        <a:t>**** Hotel Winzer Wellness und Kuscheln</a:t>
                      </a:r>
                      <a:r>
                        <a:rPr lang="en-US" sz="1000"/>
                        <a:t> got a message by </a:t>
                      </a:r>
                      <a:r>
                        <a:rPr lang="en-US" sz="1000" b="1"/>
                        <a:t>Gerhard Saumer - 2017-05-16 11:12:25</a:t>
                      </a:r>
                      <a:r>
                        <a:rPr lang="en-US" sz="1000"/>
                        <a:t>
</a:t>
                      </a:r>
                    </a:p>
                  </a:txBody>
                  <a:tcPr/>
                </a:tc>
                <a:tc>
                  <a:txBody>
                    <a:bodyPr/>
                    <a:lstStyle/>
                    <a:p>
                      <a:r>
                        <a:rPr lang="de-DE" sz="1000"/>
                        <a:t>Hi, vielen Dank für deine Nachricht. Leider zieht unsere Seite gerade auf einen neuen Server um. Deshalb ist die Seite down.
Bezüglich deiner Anfrage lassen wir dir gerne was per mail zukommen wenn das für dich OK ist?</a:t>
                      </a:r>
                      <a:endParaRPr lang="en-US" sz="1000"/>
                    </a:p>
                  </a:txBody>
                  <a:tcPr/>
                </a:tc>
                <a:tc>
                  <a:txBody>
                    <a:bodyPr/>
                    <a:lstStyle/>
                    <a:p>
                      <a:r>
                        <a:rPr lang="en-US" sz="1000"/>
                        <a:t>4</a:t>
                      </a:r>
                    </a:p>
                  </a:txBody>
                  <a:tcPr/>
                </a:tc>
                <a:tc>
                  <a:txBody>
                    <a:bodyPr/>
                    <a:lstStyle/>
                    <a:p>
                      <a:r>
                        <a:rPr lang="en-US" sz="1000"/>
                        <a:t>05/16/2017 13:25:12</a:t>
                      </a:r>
                    </a:p>
                  </a:txBody>
                  <a:tcPr/>
                </a:tc>
                <a:extLst>
                  <a:ext uri="{0D108BD9-81ED-4DB2-BD59-A6C34878D82A}">
                    <a16:rowId xmlns:a16="http://schemas.microsoft.com/office/drawing/2014/main" val="3705631107"/>
                  </a:ext>
                </a:extLst>
              </a:tr>
              <a:tr h="370840">
                <a:tc>
                  <a:txBody>
                    <a:bodyPr/>
                    <a:lstStyle/>
                    <a:p>
                      <a:r>
                        <a:rPr lang="en-US" sz="1000" b="1"/>
                        <a:t>**** Hotel Winzer Wellness und Kuscheln</a:t>
                      </a:r>
                      <a:r>
                        <a:rPr lang="en-US" sz="1000"/>
                        <a:t> got a message by </a:t>
                      </a:r>
                      <a:r>
                        <a:rPr lang="en-US" sz="1000" b="1"/>
                        <a:t>Anja Prechtel - 2017-05-07 18:52:27</a:t>
                      </a:r>
                      <a:r>
                        <a:rPr lang="en-US" sz="1000"/>
                        <a:t>
</a:t>
                      </a:r>
                    </a:p>
                  </a:txBody>
                  <a:tcPr/>
                </a:tc>
                <a:tc>
                  <a:txBody>
                    <a:bodyPr/>
                    <a:lstStyle/>
                    <a:p>
                      <a:r>
                        <a:rPr lang="de-DE" sz="1000"/>
                        <a:t>Hallo Anja, vielen Dank für Deine Anfrage! Mit welcher E-Mail Adresse hast Du denn bei uns angefragt? Ich gehe der Sache gerne auf den Grund - grundsätzlich sollten nämlich schon auch alle E-Mails beantwortet werden. Wir haben unser Hotel aktuell geschlossen - da kann es leider vorkommen, dass E-Mails nicht umgehend beantwortet werden. Ich freue mich über Deine Rückmeldung um der Sache auf den Grund zu gehen :-) Beste Grüße, Wolfgang</a:t>
                      </a:r>
                      <a:endParaRPr lang="en-US" sz="1000"/>
                    </a:p>
                  </a:txBody>
                  <a:tcPr/>
                </a:tc>
                <a:tc>
                  <a:txBody>
                    <a:bodyPr/>
                    <a:lstStyle/>
                    <a:p>
                      <a:r>
                        <a:rPr lang="en-US" sz="1000"/>
                        <a:t>5</a:t>
                      </a:r>
                    </a:p>
                  </a:txBody>
                  <a:tcPr/>
                </a:tc>
                <a:tc>
                  <a:txBody>
                    <a:bodyPr/>
                    <a:lstStyle/>
                    <a:p>
                      <a:r>
                        <a:rPr lang="en-US" sz="1000"/>
                        <a:t>05/08/2017 08:56:36</a:t>
                      </a:r>
                    </a:p>
                  </a:txBody>
                  <a:tcPr/>
                </a:tc>
                <a:extLst>
                  <a:ext uri="{0D108BD9-81ED-4DB2-BD59-A6C34878D82A}">
                    <a16:rowId xmlns:a16="http://schemas.microsoft.com/office/drawing/2014/main" val="78953468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415881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33177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180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534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5022561"/>
                    </a:ext>
                  </a:extLst>
                </a:gridCol>
                <a:gridCol w="2468880">
                  <a:extLst>
                    <a:ext uri="{9D8B030D-6E8A-4147-A177-3AD203B41FA5}">
                      <a16:colId xmlns:a16="http://schemas.microsoft.com/office/drawing/2014/main" val="3060737241"/>
                    </a:ext>
                  </a:extLst>
                </a:gridCol>
                <a:gridCol w="2468880">
                  <a:extLst>
                    <a:ext uri="{9D8B030D-6E8A-4147-A177-3AD203B41FA5}">
                      <a16:colId xmlns:a16="http://schemas.microsoft.com/office/drawing/2014/main" val="297123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2261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13629</a:t>
                      </a:r>
                    </a:p>
                  </a:txBody>
                  <a:tcPr/>
                </a:tc>
                <a:extLst>
                  <a:ext uri="{0D108BD9-81ED-4DB2-BD59-A6C34878D82A}">
                    <a16:rowId xmlns:a16="http://schemas.microsoft.com/office/drawing/2014/main" val="111586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extLst>
                  <a:ext uri="{0D108BD9-81ED-4DB2-BD59-A6C34878D82A}">
                    <a16:rowId xmlns:a16="http://schemas.microsoft.com/office/drawing/2014/main" val="80786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a:t>
                      </a:r>
                    </a:p>
                  </a:txBody>
                  <a:tcPr/>
                </a:tc>
                <a:extLst>
                  <a:ext uri="{0D108BD9-81ED-4DB2-BD59-A6C34878D82A}">
                    <a16:rowId xmlns:a16="http://schemas.microsoft.com/office/drawing/2014/main" val="296788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extLst>
                  <a:ext uri="{0D108BD9-81ED-4DB2-BD59-A6C34878D82A}">
                    <a16:rowId xmlns:a16="http://schemas.microsoft.com/office/drawing/2014/main" val="83137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extLst>
                  <a:ext uri="{0D108BD9-81ED-4DB2-BD59-A6C34878D82A}">
                    <a16:rowId xmlns:a16="http://schemas.microsoft.com/office/drawing/2014/main" val="390796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extLst>
                  <a:ext uri="{0D108BD9-81ED-4DB2-BD59-A6C34878D82A}">
                    <a16:rowId xmlns:a16="http://schemas.microsoft.com/office/drawing/2014/main" val="252227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92564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72523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extLst>
                  <a:ext uri="{0D108BD9-81ED-4DB2-BD59-A6C34878D82A}">
                    <a16:rowId xmlns:a16="http://schemas.microsoft.com/office/drawing/2014/main" val="243449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336207813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782573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272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4192209"/>
                    </a:ext>
                  </a:extLst>
                </a:gridCol>
                <a:gridCol w="2468880">
                  <a:extLst>
                    <a:ext uri="{9D8B030D-6E8A-4147-A177-3AD203B41FA5}">
                      <a16:colId xmlns:a16="http://schemas.microsoft.com/office/drawing/2014/main" val="626228646"/>
                    </a:ext>
                  </a:extLst>
                </a:gridCol>
                <a:gridCol w="2468880">
                  <a:extLst>
                    <a:ext uri="{9D8B030D-6E8A-4147-A177-3AD203B41FA5}">
                      <a16:colId xmlns:a16="http://schemas.microsoft.com/office/drawing/2014/main" val="177476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1409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8939</a:t>
                      </a:r>
                    </a:p>
                  </a:txBody>
                  <a:tcPr/>
                </a:tc>
                <a:extLst>
                  <a:ext uri="{0D108BD9-81ED-4DB2-BD59-A6C34878D82A}">
                    <a16:rowId xmlns:a16="http://schemas.microsoft.com/office/drawing/2014/main" val="25849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a:t>
                      </a:r>
                    </a:p>
                  </a:txBody>
                  <a:tcPr/>
                </a:tc>
                <a:extLst>
                  <a:ext uri="{0D108BD9-81ED-4DB2-BD59-A6C34878D82A}">
                    <a16:rowId xmlns:a16="http://schemas.microsoft.com/office/drawing/2014/main" val="409701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extLst>
                  <a:ext uri="{0D108BD9-81ED-4DB2-BD59-A6C34878D82A}">
                    <a16:rowId xmlns:a16="http://schemas.microsoft.com/office/drawing/2014/main" val="328297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11491</a:t>
                      </a:r>
                    </a:p>
                  </a:txBody>
                  <a:tcPr/>
                </a:tc>
                <a:extLst>
                  <a:ext uri="{0D108BD9-81ED-4DB2-BD59-A6C34878D82A}">
                    <a16:rowId xmlns:a16="http://schemas.microsoft.com/office/drawing/2014/main" val="76508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17160</a:t>
                      </a:r>
                    </a:p>
                  </a:txBody>
                  <a:tcPr/>
                </a:tc>
                <a:extLst>
                  <a:ext uri="{0D108BD9-81ED-4DB2-BD59-A6C34878D82A}">
                    <a16:rowId xmlns:a16="http://schemas.microsoft.com/office/drawing/2014/main" val="233609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10384</a:t>
                      </a:r>
                    </a:p>
                  </a:txBody>
                  <a:tcPr/>
                </a:tc>
                <a:extLst>
                  <a:ext uri="{0D108BD9-81ED-4DB2-BD59-A6C34878D82A}">
                    <a16:rowId xmlns:a16="http://schemas.microsoft.com/office/drawing/2014/main" val="90272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extLst>
                  <a:ext uri="{0D108BD9-81ED-4DB2-BD59-A6C34878D82A}">
                    <a16:rowId xmlns:a16="http://schemas.microsoft.com/office/drawing/2014/main" val="390218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27979</a:t>
                      </a:r>
                    </a:p>
                  </a:txBody>
                  <a:tcPr/>
                </a:tc>
                <a:extLst>
                  <a:ext uri="{0D108BD9-81ED-4DB2-BD59-A6C34878D82A}">
                    <a16:rowId xmlns:a16="http://schemas.microsoft.com/office/drawing/2014/main" val="107707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a:t>
                      </a:r>
                    </a:p>
                  </a:txBody>
                  <a:tcPr/>
                </a:tc>
                <a:extLst>
                  <a:ext uri="{0D108BD9-81ED-4DB2-BD59-A6C34878D82A}">
                    <a16:rowId xmlns:a16="http://schemas.microsoft.com/office/drawing/2014/main" val="423592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extLst>
                  <a:ext uri="{0D108BD9-81ED-4DB2-BD59-A6C34878D82A}">
                    <a16:rowId xmlns:a16="http://schemas.microsoft.com/office/drawing/2014/main" val="152379045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015676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324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5664175"/>
                    </a:ext>
                  </a:extLst>
                </a:gridCol>
                <a:gridCol w="2468880">
                  <a:extLst>
                    <a:ext uri="{9D8B030D-6E8A-4147-A177-3AD203B41FA5}">
                      <a16:colId xmlns:a16="http://schemas.microsoft.com/office/drawing/2014/main" val="3057336125"/>
                    </a:ext>
                  </a:extLst>
                </a:gridCol>
                <a:gridCol w="2468880">
                  <a:extLst>
                    <a:ext uri="{9D8B030D-6E8A-4147-A177-3AD203B41FA5}">
                      <a16:colId xmlns:a16="http://schemas.microsoft.com/office/drawing/2014/main" val="2293636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8517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a:t>
                      </a:r>
                    </a:p>
                  </a:txBody>
                  <a:tcPr/>
                </a:tc>
                <a:extLst>
                  <a:ext uri="{0D108BD9-81ED-4DB2-BD59-A6C34878D82A}">
                    <a16:rowId xmlns:a16="http://schemas.microsoft.com/office/drawing/2014/main" val="142416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extLst>
                  <a:ext uri="{0D108BD9-81ED-4DB2-BD59-A6C34878D82A}">
                    <a16:rowId xmlns:a16="http://schemas.microsoft.com/office/drawing/2014/main" val="381930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308683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extLst>
                  <a:ext uri="{0D108BD9-81ED-4DB2-BD59-A6C34878D82A}">
                    <a16:rowId xmlns:a16="http://schemas.microsoft.com/office/drawing/2014/main" val="376738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extLst>
                  <a:ext uri="{0D108BD9-81ED-4DB2-BD59-A6C34878D82A}">
                    <a16:rowId xmlns:a16="http://schemas.microsoft.com/office/drawing/2014/main" val="45835931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072913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738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3800879"/>
                    </a:ext>
                  </a:extLst>
                </a:gridCol>
                <a:gridCol w="2468880">
                  <a:extLst>
                    <a:ext uri="{9D8B030D-6E8A-4147-A177-3AD203B41FA5}">
                      <a16:colId xmlns:a16="http://schemas.microsoft.com/office/drawing/2014/main" val="3909433460"/>
                    </a:ext>
                  </a:extLst>
                </a:gridCol>
                <a:gridCol w="2468880">
                  <a:extLst>
                    <a:ext uri="{9D8B030D-6E8A-4147-A177-3AD203B41FA5}">
                      <a16:colId xmlns:a16="http://schemas.microsoft.com/office/drawing/2014/main" val="120189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2560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8605</a:t>
                      </a:r>
                    </a:p>
                  </a:txBody>
                  <a:tcPr/>
                </a:tc>
                <a:extLst>
                  <a:ext uri="{0D108BD9-81ED-4DB2-BD59-A6C34878D82A}">
                    <a16:rowId xmlns:a16="http://schemas.microsoft.com/office/drawing/2014/main" val="335461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88501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extLst>
                  <a:ext uri="{0D108BD9-81ED-4DB2-BD59-A6C34878D82A}">
                    <a16:rowId xmlns:a16="http://schemas.microsoft.com/office/drawing/2014/main" val="67634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extLst>
                  <a:ext uri="{0D108BD9-81ED-4DB2-BD59-A6C34878D82A}">
                    <a16:rowId xmlns:a16="http://schemas.microsoft.com/office/drawing/2014/main" val="221758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312750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extLst>
                  <a:ext uri="{0D108BD9-81ED-4DB2-BD59-A6C34878D82A}">
                    <a16:rowId xmlns:a16="http://schemas.microsoft.com/office/drawing/2014/main" val="145692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169808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79584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39615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134306244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564617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817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1286709"/>
                    </a:ext>
                  </a:extLst>
                </a:gridCol>
                <a:gridCol w="2468880">
                  <a:extLst>
                    <a:ext uri="{9D8B030D-6E8A-4147-A177-3AD203B41FA5}">
                      <a16:colId xmlns:a16="http://schemas.microsoft.com/office/drawing/2014/main" val="3263096921"/>
                    </a:ext>
                  </a:extLst>
                </a:gridCol>
                <a:gridCol w="2468880">
                  <a:extLst>
                    <a:ext uri="{9D8B030D-6E8A-4147-A177-3AD203B41FA5}">
                      <a16:colId xmlns:a16="http://schemas.microsoft.com/office/drawing/2014/main" val="3419369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667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348189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343618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extLst>
                  <a:ext uri="{0D108BD9-81ED-4DB2-BD59-A6C34878D82A}">
                    <a16:rowId xmlns:a16="http://schemas.microsoft.com/office/drawing/2014/main" val="426144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a:t>
                      </a:r>
                    </a:p>
                  </a:txBody>
                  <a:tcPr/>
                </a:tc>
                <a:extLst>
                  <a:ext uri="{0D108BD9-81ED-4DB2-BD59-A6C34878D82A}">
                    <a16:rowId xmlns:a16="http://schemas.microsoft.com/office/drawing/2014/main" val="215832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9286</a:t>
                      </a:r>
                    </a:p>
                  </a:txBody>
                  <a:tcPr/>
                </a:tc>
                <a:extLst>
                  <a:ext uri="{0D108BD9-81ED-4DB2-BD59-A6C34878D82A}">
                    <a16:rowId xmlns:a16="http://schemas.microsoft.com/office/drawing/2014/main" val="390466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5787</a:t>
                      </a:r>
                    </a:p>
                  </a:txBody>
                  <a:tcPr/>
                </a:tc>
                <a:extLst>
                  <a:ext uri="{0D108BD9-81ED-4DB2-BD59-A6C34878D82A}">
                    <a16:rowId xmlns:a16="http://schemas.microsoft.com/office/drawing/2014/main" val="366932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extLst>
                  <a:ext uri="{0D108BD9-81ED-4DB2-BD59-A6C34878D82A}">
                    <a16:rowId xmlns:a16="http://schemas.microsoft.com/office/drawing/2014/main" val="381968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9290</a:t>
                      </a:r>
                    </a:p>
                  </a:txBody>
                  <a:tcPr/>
                </a:tc>
                <a:extLst>
                  <a:ext uri="{0D108BD9-81ED-4DB2-BD59-A6C34878D82A}">
                    <a16:rowId xmlns:a16="http://schemas.microsoft.com/office/drawing/2014/main" val="383125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extLst>
                  <a:ext uri="{0D108BD9-81ED-4DB2-BD59-A6C34878D82A}">
                    <a16:rowId xmlns:a16="http://schemas.microsoft.com/office/drawing/2014/main" val="2986150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extLst>
                  <a:ext uri="{0D108BD9-81ED-4DB2-BD59-A6C34878D82A}">
                    <a16:rowId xmlns:a16="http://schemas.microsoft.com/office/drawing/2014/main" val="330004030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553699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089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5818903"/>
                    </a:ext>
                  </a:extLst>
                </a:gridCol>
                <a:gridCol w="2468880">
                  <a:extLst>
                    <a:ext uri="{9D8B030D-6E8A-4147-A177-3AD203B41FA5}">
                      <a16:colId xmlns:a16="http://schemas.microsoft.com/office/drawing/2014/main" val="672574107"/>
                    </a:ext>
                  </a:extLst>
                </a:gridCol>
                <a:gridCol w="2468880">
                  <a:extLst>
                    <a:ext uri="{9D8B030D-6E8A-4147-A177-3AD203B41FA5}">
                      <a16:colId xmlns:a16="http://schemas.microsoft.com/office/drawing/2014/main" val="241262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592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extLst>
                  <a:ext uri="{0D108BD9-81ED-4DB2-BD59-A6C34878D82A}">
                    <a16:rowId xmlns:a16="http://schemas.microsoft.com/office/drawing/2014/main" val="343906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73912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extLst>
                  <a:ext uri="{0D108BD9-81ED-4DB2-BD59-A6C34878D82A}">
                    <a16:rowId xmlns:a16="http://schemas.microsoft.com/office/drawing/2014/main" val="284451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extLst>
                  <a:ext uri="{0D108BD9-81ED-4DB2-BD59-A6C34878D82A}">
                    <a16:rowId xmlns:a16="http://schemas.microsoft.com/office/drawing/2014/main" val="204817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51892717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79594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2207</Words>
  <Application>Microsoft Office PowerPoint</Application>
  <PresentationFormat>On-screen Show (4:3)</PresentationFormat>
  <Paragraphs>891</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2017-05-29T13:20:14Z</dcterms:created>
  <dcterms:modified xsi:type="dcterms:W3CDTF">2017-05-29T13:21:32Z</dcterms:modified>
</cp:coreProperties>
</file>