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6" r:id="rId37"/>
    <p:sldId id="297" r:id="rId38"/>
    <p:sldId id="298" r:id="rId39"/>
    <p:sldId id="300" r:id="rId40"/>
    <p:sldId id="301" r:id="rId41"/>
    <p:sldId id="302"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12369</c:v>
                </c:pt>
                <c:pt idx="1">
                  <c:v>12371</c:v>
                </c:pt>
                <c:pt idx="2">
                  <c:v>12375</c:v>
                </c:pt>
                <c:pt idx="3">
                  <c:v>12391</c:v>
                </c:pt>
                <c:pt idx="4">
                  <c:v>12397</c:v>
                </c:pt>
                <c:pt idx="5">
                  <c:v>12402</c:v>
                </c:pt>
                <c:pt idx="6">
                  <c:v>12409</c:v>
                </c:pt>
                <c:pt idx="7">
                  <c:v>12412</c:v>
                </c:pt>
                <c:pt idx="8">
                  <c:v>12418</c:v>
                </c:pt>
                <c:pt idx="9">
                  <c:v>12423</c:v>
                </c:pt>
                <c:pt idx="10">
                  <c:v>12426</c:v>
                </c:pt>
                <c:pt idx="11">
                  <c:v>12432</c:v>
                </c:pt>
                <c:pt idx="12">
                  <c:v>12437</c:v>
                </c:pt>
                <c:pt idx="13">
                  <c:v>12438</c:v>
                </c:pt>
                <c:pt idx="14">
                  <c:v>12451</c:v>
                </c:pt>
                <c:pt idx="15">
                  <c:v>12459</c:v>
                </c:pt>
                <c:pt idx="16">
                  <c:v>12460</c:v>
                </c:pt>
                <c:pt idx="17">
                  <c:v>12465</c:v>
                </c:pt>
                <c:pt idx="18">
                  <c:v>12470</c:v>
                </c:pt>
                <c:pt idx="19">
                  <c:v>12472</c:v>
                </c:pt>
                <c:pt idx="20">
                  <c:v>12476</c:v>
                </c:pt>
                <c:pt idx="21">
                  <c:v>12482</c:v>
                </c:pt>
                <c:pt idx="22">
                  <c:v>12488</c:v>
                </c:pt>
                <c:pt idx="23">
                  <c:v>12493</c:v>
                </c:pt>
                <c:pt idx="24">
                  <c:v>12499</c:v>
                </c:pt>
                <c:pt idx="25">
                  <c:v>12499</c:v>
                </c:pt>
                <c:pt idx="26">
                  <c:v>12501</c:v>
                </c:pt>
              </c:numCache>
            </c:numRef>
          </c:val>
          <c:smooth val="0"/>
          <c:extLst>
            <c:ext xmlns:c16="http://schemas.microsoft.com/office/drawing/2014/chart" uri="{C3380CC4-5D6E-409C-BE32-E72D297353CC}">
              <c16:uniqueId val="{00000000-C1DA-4787-A8B2-209CB78A0EF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621</c:v>
                </c:pt>
                <c:pt idx="1">
                  <c:v>621</c:v>
                </c:pt>
                <c:pt idx="2">
                  <c:v>621</c:v>
                </c:pt>
                <c:pt idx="3">
                  <c:v>621</c:v>
                </c:pt>
                <c:pt idx="4">
                  <c:v>621</c:v>
                </c:pt>
                <c:pt idx="5">
                  <c:v>621</c:v>
                </c:pt>
                <c:pt idx="6">
                  <c:v>620</c:v>
                </c:pt>
                <c:pt idx="7">
                  <c:v>620</c:v>
                </c:pt>
                <c:pt idx="8">
                  <c:v>621</c:v>
                </c:pt>
                <c:pt idx="9">
                  <c:v>621</c:v>
                </c:pt>
                <c:pt idx="10">
                  <c:v>621</c:v>
                </c:pt>
                <c:pt idx="11">
                  <c:v>620</c:v>
                </c:pt>
                <c:pt idx="12">
                  <c:v>619</c:v>
                </c:pt>
                <c:pt idx="13">
                  <c:v>620</c:v>
                </c:pt>
                <c:pt idx="14">
                  <c:v>620</c:v>
                </c:pt>
                <c:pt idx="15">
                  <c:v>620</c:v>
                </c:pt>
                <c:pt idx="16">
                  <c:v>620</c:v>
                </c:pt>
                <c:pt idx="17">
                  <c:v>620</c:v>
                </c:pt>
                <c:pt idx="18">
                  <c:v>636</c:v>
                </c:pt>
                <c:pt idx="19">
                  <c:v>652</c:v>
                </c:pt>
                <c:pt idx="20">
                  <c:v>667</c:v>
                </c:pt>
                <c:pt idx="21">
                  <c:v>681</c:v>
                </c:pt>
                <c:pt idx="22">
                  <c:v>688</c:v>
                </c:pt>
                <c:pt idx="23">
                  <c:v>688</c:v>
                </c:pt>
                <c:pt idx="24">
                  <c:v>689</c:v>
                </c:pt>
                <c:pt idx="25">
                  <c:v>689</c:v>
                </c:pt>
                <c:pt idx="26">
                  <c:v>690</c:v>
                </c:pt>
              </c:numCache>
            </c:numRef>
          </c:val>
          <c:smooth val="0"/>
          <c:extLst>
            <c:ext xmlns:c16="http://schemas.microsoft.com/office/drawing/2014/chart" uri="{C3380CC4-5D6E-409C-BE32-E72D297353CC}">
              <c16:uniqueId val="{00000001-C1DA-4787-A8B2-209CB78A0EF4}"/>
            </c:ext>
          </c:extLst>
        </c:ser>
        <c:dLbls>
          <c:showLegendKey val="0"/>
          <c:showVal val="0"/>
          <c:showCatName val="0"/>
          <c:showSerName val="0"/>
          <c:showPercent val="0"/>
          <c:showBubbleSize val="0"/>
        </c:dLbls>
        <c:smooth val="0"/>
        <c:axId val="283833176"/>
        <c:axId val="283834160"/>
      </c:lineChart>
      <c:dateAx>
        <c:axId val="28383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34160"/>
        <c:crosses val="autoZero"/>
        <c:auto val="1"/>
        <c:lblOffset val="100"/>
        <c:baseTimeUnit val="days"/>
      </c:dateAx>
      <c:valAx>
        <c:axId val="28383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3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6</c:v>
                </c:pt>
                <c:pt idx="1">
                  <c:v>2</c:v>
                </c:pt>
                <c:pt idx="2">
                  <c:v>3</c:v>
                </c:pt>
                <c:pt idx="3">
                  <c:v>14</c:v>
                </c:pt>
                <c:pt idx="4">
                  <c:v>11</c:v>
                </c:pt>
                <c:pt idx="5">
                  <c:v>-1</c:v>
                </c:pt>
                <c:pt idx="6">
                  <c:v>10</c:v>
                </c:pt>
                <c:pt idx="7">
                  <c:v>4</c:v>
                </c:pt>
                <c:pt idx="8">
                  <c:v>3</c:v>
                </c:pt>
                <c:pt idx="9">
                  <c:v>8</c:v>
                </c:pt>
                <c:pt idx="10">
                  <c:v>2</c:v>
                </c:pt>
                <c:pt idx="11">
                  <c:v>7</c:v>
                </c:pt>
                <c:pt idx="12">
                  <c:v>5</c:v>
                </c:pt>
                <c:pt idx="13">
                  <c:v>3</c:v>
                </c:pt>
                <c:pt idx="14">
                  <c:v>7</c:v>
                </c:pt>
                <c:pt idx="15">
                  <c:v>10</c:v>
                </c:pt>
                <c:pt idx="16">
                  <c:v>5</c:v>
                </c:pt>
                <c:pt idx="17">
                  <c:v>2</c:v>
                </c:pt>
                <c:pt idx="18">
                  <c:v>6</c:v>
                </c:pt>
                <c:pt idx="19">
                  <c:v>3</c:v>
                </c:pt>
                <c:pt idx="20">
                  <c:v>2</c:v>
                </c:pt>
                <c:pt idx="21">
                  <c:v>5</c:v>
                </c:pt>
                <c:pt idx="22">
                  <c:v>8</c:v>
                </c:pt>
                <c:pt idx="23">
                  <c:v>2</c:v>
                </c:pt>
                <c:pt idx="24">
                  <c:v>7</c:v>
                </c:pt>
                <c:pt idx="25">
                  <c:v>2</c:v>
                </c:pt>
                <c:pt idx="26">
                  <c:v>2</c:v>
                </c:pt>
              </c:numCache>
            </c:numRef>
          </c:val>
          <c:smooth val="0"/>
          <c:extLst>
            <c:ext xmlns:c16="http://schemas.microsoft.com/office/drawing/2014/chart" uri="{C3380CC4-5D6E-409C-BE32-E72D297353CC}">
              <c16:uniqueId val="{00000000-3C2D-4729-9FF4-2C31D8A171C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0</c:v>
                </c:pt>
                <c:pt idx="1">
                  <c:v>0</c:v>
                </c:pt>
                <c:pt idx="2">
                  <c:v>0</c:v>
                </c:pt>
                <c:pt idx="3">
                  <c:v>0</c:v>
                </c:pt>
                <c:pt idx="4">
                  <c:v>0</c:v>
                </c:pt>
                <c:pt idx="5">
                  <c:v>0</c:v>
                </c:pt>
                <c:pt idx="6">
                  <c:v>0</c:v>
                </c:pt>
                <c:pt idx="7">
                  <c:v>-1</c:v>
                </c:pt>
                <c:pt idx="8">
                  <c:v>0</c:v>
                </c:pt>
                <c:pt idx="9">
                  <c:v>1</c:v>
                </c:pt>
                <c:pt idx="10">
                  <c:v>0</c:v>
                </c:pt>
                <c:pt idx="11">
                  <c:v>-1</c:v>
                </c:pt>
                <c:pt idx="12">
                  <c:v>-1</c:v>
                </c:pt>
                <c:pt idx="13">
                  <c:v>0</c:v>
                </c:pt>
                <c:pt idx="14">
                  <c:v>1</c:v>
                </c:pt>
                <c:pt idx="15">
                  <c:v>0</c:v>
                </c:pt>
                <c:pt idx="16">
                  <c:v>0</c:v>
                </c:pt>
                <c:pt idx="17">
                  <c:v>0</c:v>
                </c:pt>
                <c:pt idx="18">
                  <c:v>7</c:v>
                </c:pt>
                <c:pt idx="19">
                  <c:v>18</c:v>
                </c:pt>
                <c:pt idx="20">
                  <c:v>16</c:v>
                </c:pt>
                <c:pt idx="21">
                  <c:v>12</c:v>
                </c:pt>
                <c:pt idx="22">
                  <c:v>10</c:v>
                </c:pt>
                <c:pt idx="23">
                  <c:v>5</c:v>
                </c:pt>
                <c:pt idx="24">
                  <c:v>1</c:v>
                </c:pt>
                <c:pt idx="25">
                  <c:v>0</c:v>
                </c:pt>
                <c:pt idx="26">
                  <c:v>1</c:v>
                </c:pt>
              </c:numCache>
            </c:numRef>
          </c:val>
          <c:smooth val="0"/>
          <c:extLst>
            <c:ext xmlns:c16="http://schemas.microsoft.com/office/drawing/2014/chart" uri="{C3380CC4-5D6E-409C-BE32-E72D297353CC}">
              <c16:uniqueId val="{00000001-3C2D-4729-9FF4-2C31D8A171C0}"/>
            </c:ext>
          </c:extLst>
        </c:ser>
        <c:dLbls>
          <c:showLegendKey val="0"/>
          <c:showVal val="0"/>
          <c:showCatName val="0"/>
          <c:showSerName val="0"/>
          <c:showPercent val="0"/>
          <c:showBubbleSize val="0"/>
        </c:dLbls>
        <c:smooth val="0"/>
        <c:axId val="246740536"/>
        <c:axId val="246740864"/>
      </c:lineChart>
      <c:dateAx>
        <c:axId val="24674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40864"/>
        <c:crosses val="autoZero"/>
        <c:auto val="1"/>
        <c:lblOffset val="100"/>
        <c:baseTimeUnit val="days"/>
      </c:dateAx>
      <c:valAx>
        <c:axId val="24674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4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3</c:v>
                </c:pt>
                <c:pt idx="1">
                  <c:v>1</c:v>
                </c:pt>
                <c:pt idx="2">
                  <c:v>0</c:v>
                </c:pt>
                <c:pt idx="3">
                  <c:v>5</c:v>
                </c:pt>
                <c:pt idx="4">
                  <c:v>3</c:v>
                </c:pt>
                <c:pt idx="5">
                  <c:v>2</c:v>
                </c:pt>
                <c:pt idx="6">
                  <c:v>2</c:v>
                </c:pt>
                <c:pt idx="7">
                  <c:v>1</c:v>
                </c:pt>
                <c:pt idx="8">
                  <c:v>1</c:v>
                </c:pt>
                <c:pt idx="9">
                  <c:v>1</c:v>
                </c:pt>
                <c:pt idx="10">
                  <c:v>1</c:v>
                </c:pt>
                <c:pt idx="11">
                  <c:v>0</c:v>
                </c:pt>
                <c:pt idx="12">
                  <c:v>1</c:v>
                </c:pt>
                <c:pt idx="13">
                  <c:v>2</c:v>
                </c:pt>
                <c:pt idx="14">
                  <c:v>0</c:v>
                </c:pt>
                <c:pt idx="15">
                  <c:v>1</c:v>
                </c:pt>
                <c:pt idx="16">
                  <c:v>1</c:v>
                </c:pt>
                <c:pt idx="17">
                  <c:v>1</c:v>
                </c:pt>
                <c:pt idx="18">
                  <c:v>4</c:v>
                </c:pt>
                <c:pt idx="19">
                  <c:v>3</c:v>
                </c:pt>
                <c:pt idx="20">
                  <c:v>0</c:v>
                </c:pt>
                <c:pt idx="21">
                  <c:v>1</c:v>
                </c:pt>
                <c:pt idx="22">
                  <c:v>1</c:v>
                </c:pt>
                <c:pt idx="23">
                  <c:v>3</c:v>
                </c:pt>
                <c:pt idx="24">
                  <c:v>1</c:v>
                </c:pt>
                <c:pt idx="25">
                  <c:v>2</c:v>
                </c:pt>
                <c:pt idx="26">
                  <c:v>0</c:v>
                </c:pt>
              </c:numCache>
            </c:numRef>
          </c:val>
          <c:smooth val="0"/>
          <c:extLst>
            <c:ext xmlns:c16="http://schemas.microsoft.com/office/drawing/2014/chart" uri="{C3380CC4-5D6E-409C-BE32-E72D297353CC}">
              <c16:uniqueId val="{00000000-9541-46C3-BBCA-FFDDAB6C3D2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0</c:v>
                </c:pt>
                <c:pt idx="1">
                  <c:v>0</c:v>
                </c:pt>
                <c:pt idx="2">
                  <c:v>0</c:v>
                </c:pt>
                <c:pt idx="3">
                  <c:v>0</c:v>
                </c:pt>
                <c:pt idx="4">
                  <c:v>0</c:v>
                </c:pt>
                <c:pt idx="5">
                  <c:v>0</c:v>
                </c:pt>
                <c:pt idx="6">
                  <c:v>1</c:v>
                </c:pt>
                <c:pt idx="7">
                  <c:v>0</c:v>
                </c:pt>
                <c:pt idx="8">
                  <c:v>0</c:v>
                </c:pt>
                <c:pt idx="9">
                  <c:v>0</c:v>
                </c:pt>
                <c:pt idx="10">
                  <c:v>0</c:v>
                </c:pt>
                <c:pt idx="11">
                  <c:v>1</c:v>
                </c:pt>
                <c:pt idx="12">
                  <c:v>1</c:v>
                </c:pt>
                <c:pt idx="13">
                  <c:v>0</c:v>
                </c:pt>
                <c:pt idx="14">
                  <c:v>0</c:v>
                </c:pt>
                <c:pt idx="15">
                  <c:v>0</c:v>
                </c:pt>
                <c:pt idx="16">
                  <c:v>0</c:v>
                </c:pt>
                <c:pt idx="17">
                  <c:v>0</c:v>
                </c:pt>
                <c:pt idx="18">
                  <c:v>0</c:v>
                </c:pt>
                <c:pt idx="19">
                  <c:v>1</c:v>
                </c:pt>
                <c:pt idx="20">
                  <c:v>1</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9541-46C3-BBCA-FFDDAB6C3D28}"/>
            </c:ext>
          </c:extLst>
        </c:ser>
        <c:dLbls>
          <c:showLegendKey val="0"/>
          <c:showVal val="0"/>
          <c:showCatName val="0"/>
          <c:showSerName val="0"/>
          <c:showPercent val="0"/>
          <c:showBubbleSize val="0"/>
        </c:dLbls>
        <c:smooth val="0"/>
        <c:axId val="246742176"/>
        <c:axId val="176037784"/>
      </c:lineChart>
      <c:dateAx>
        <c:axId val="24674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037784"/>
        <c:crosses val="autoZero"/>
        <c:auto val="1"/>
        <c:lblOffset val="100"/>
        <c:baseTimeUnit val="days"/>
      </c:dateAx>
      <c:valAx>
        <c:axId val="17603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4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2</c:v>
                </c:pt>
                <c:pt idx="3">
                  <c:v>0</c:v>
                </c:pt>
                <c:pt idx="4">
                  <c:v>2</c:v>
                </c:pt>
                <c:pt idx="5">
                  <c:v>0</c:v>
                </c:pt>
                <c:pt idx="6">
                  <c:v>0</c:v>
                </c:pt>
              </c:numCache>
            </c:numRef>
          </c:val>
          <c:extLst>
            <c:ext xmlns:c16="http://schemas.microsoft.com/office/drawing/2014/chart" uri="{C3380CC4-5D6E-409C-BE32-E72D297353CC}">
              <c16:uniqueId val="{00000000-EF9B-4F23-AC12-59083D5C8F67}"/>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2</c:v>
                </c:pt>
                <c:pt idx="4">
                  <c:v>0</c:v>
                </c:pt>
                <c:pt idx="5">
                  <c:v>0</c:v>
                </c:pt>
                <c:pt idx="6">
                  <c:v>0</c:v>
                </c:pt>
              </c:numCache>
            </c:numRef>
          </c:val>
          <c:extLst>
            <c:ext xmlns:c16="http://schemas.microsoft.com/office/drawing/2014/chart" uri="{C3380CC4-5D6E-409C-BE32-E72D297353CC}">
              <c16:uniqueId val="{00000001-EF9B-4F23-AC12-59083D5C8F67}"/>
            </c:ext>
          </c:extLst>
        </c:ser>
        <c:dLbls>
          <c:showLegendKey val="0"/>
          <c:showVal val="0"/>
          <c:showCatName val="0"/>
          <c:showSerName val="0"/>
          <c:showPercent val="0"/>
          <c:showBubbleSize val="0"/>
        </c:dLbls>
        <c:gapWidth val="219"/>
        <c:overlap val="-27"/>
        <c:axId val="347782904"/>
        <c:axId val="347780608"/>
      </c:barChart>
      <c:catAx>
        <c:axId val="34778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0608"/>
        <c:crosses val="autoZero"/>
        <c:auto val="1"/>
        <c:lblAlgn val="ctr"/>
        <c:lblOffset val="100"/>
        <c:noMultiLvlLbl val="0"/>
      </c:catAx>
      <c:valAx>
        <c:axId val="34778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0</c:v>
                </c:pt>
                <c:pt idx="1">
                  <c:v>0</c:v>
                </c:pt>
                <c:pt idx="2">
                  <c:v>0</c:v>
                </c:pt>
                <c:pt idx="3">
                  <c:v>6.7280510459574998</c:v>
                </c:pt>
                <c:pt idx="4">
                  <c:v>0</c:v>
                </c:pt>
                <c:pt idx="5">
                  <c:v>0</c:v>
                </c:pt>
                <c:pt idx="6">
                  <c:v>0</c:v>
                </c:pt>
                <c:pt idx="7">
                  <c:v>0</c:v>
                </c:pt>
                <c:pt idx="8">
                  <c:v>0</c:v>
                </c:pt>
                <c:pt idx="9">
                  <c:v>0</c:v>
                </c:pt>
                <c:pt idx="10">
                  <c:v>0</c:v>
                </c:pt>
                <c:pt idx="11">
                  <c:v>0</c:v>
                </c:pt>
                <c:pt idx="12">
                  <c:v>0</c:v>
                </c:pt>
                <c:pt idx="13">
                  <c:v>0.67534973468403003</c:v>
                </c:pt>
                <c:pt idx="14">
                  <c:v>0</c:v>
                </c:pt>
                <c:pt idx="15">
                  <c:v>0</c:v>
                </c:pt>
                <c:pt idx="16">
                  <c:v>0</c:v>
                </c:pt>
                <c:pt idx="17">
                  <c:v>0.84249378159351995</c:v>
                </c:pt>
                <c:pt idx="18">
                  <c:v>0.85826582176946997</c:v>
                </c:pt>
                <c:pt idx="19">
                  <c:v>0</c:v>
                </c:pt>
                <c:pt idx="20">
                  <c:v>0.68141734808401</c:v>
                </c:pt>
                <c:pt idx="21">
                  <c:v>0</c:v>
                </c:pt>
                <c:pt idx="22">
                  <c:v>0</c:v>
                </c:pt>
                <c:pt idx="23">
                  <c:v>0</c:v>
                </c:pt>
                <c:pt idx="24">
                  <c:v>0</c:v>
                </c:pt>
                <c:pt idx="25">
                  <c:v>0.50408065290446002</c:v>
                </c:pt>
                <c:pt idx="26">
                  <c:v>0</c:v>
                </c:pt>
              </c:numCache>
            </c:numRef>
          </c:val>
          <c:smooth val="0"/>
          <c:extLst>
            <c:ext xmlns:c16="http://schemas.microsoft.com/office/drawing/2014/chart" uri="{C3380CC4-5D6E-409C-BE32-E72D297353CC}">
              <c16:uniqueId val="{00000000-3AE4-427D-8BB4-80006464567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48.154093097912998</c:v>
                </c:pt>
                <c:pt idx="19">
                  <c:v>3.4591194968552998</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3AE4-427D-8BB4-800064645677}"/>
            </c:ext>
          </c:extLst>
        </c:ser>
        <c:dLbls>
          <c:showLegendKey val="0"/>
          <c:showVal val="0"/>
          <c:showCatName val="0"/>
          <c:showSerName val="0"/>
          <c:showPercent val="0"/>
          <c:showBubbleSize val="0"/>
        </c:dLbls>
        <c:smooth val="0"/>
        <c:axId val="347778640"/>
        <c:axId val="347779296"/>
      </c:lineChart>
      <c:dateAx>
        <c:axId val="34777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9296"/>
        <c:crosses val="autoZero"/>
        <c:auto val="1"/>
        <c:lblOffset val="100"/>
        <c:baseTimeUnit val="days"/>
      </c:dateAx>
      <c:valAx>
        <c:axId val="34777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6</c:v>
                </c:pt>
                <c:pt idx="1">
                  <c:v>1</c:v>
                </c:pt>
              </c:numCache>
            </c:numRef>
          </c:val>
          <c:extLst>
            <c:ext xmlns:c16="http://schemas.microsoft.com/office/drawing/2014/chart" uri="{C3380CC4-5D6E-409C-BE32-E72D297353CC}">
              <c16:uniqueId val="{00000000-D19F-4C6B-AC4C-B65E08BB72DF}"/>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0</c:v>
                </c:pt>
                <c:pt idx="1">
                  <c:v>1</c:v>
                </c:pt>
              </c:numCache>
            </c:numRef>
          </c:val>
          <c:extLst>
            <c:ext xmlns:c16="http://schemas.microsoft.com/office/drawing/2014/chart" uri="{C3380CC4-5D6E-409C-BE32-E72D297353CC}">
              <c16:uniqueId val="{00000001-D19F-4C6B-AC4C-B65E08BB72DF}"/>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0</c:v>
                </c:pt>
                <c:pt idx="1">
                  <c:v>1</c:v>
                </c:pt>
              </c:numCache>
            </c:numRef>
          </c:val>
          <c:extLst>
            <c:ext xmlns:c16="http://schemas.microsoft.com/office/drawing/2014/chart" uri="{C3380CC4-5D6E-409C-BE32-E72D297353CC}">
              <c16:uniqueId val="{00000002-D19F-4C6B-AC4C-B65E08BB72DF}"/>
            </c:ext>
          </c:extLst>
        </c:ser>
        <c:dLbls>
          <c:showLegendKey val="0"/>
          <c:showVal val="0"/>
          <c:showCatName val="0"/>
          <c:showSerName val="0"/>
          <c:showPercent val="0"/>
          <c:showBubbleSize val="0"/>
        </c:dLbls>
        <c:gapWidth val="150"/>
        <c:overlap val="100"/>
        <c:axId val="347790776"/>
        <c:axId val="347787824"/>
      </c:barChart>
      <c:catAx>
        <c:axId val="34779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7824"/>
        <c:crosses val="autoZero"/>
        <c:auto val="1"/>
        <c:lblAlgn val="ctr"/>
        <c:lblOffset val="100"/>
        <c:noMultiLvlLbl val="0"/>
      </c:catAx>
      <c:valAx>
        <c:axId val="347787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1.7142298349275</c:v>
                </c:pt>
                <c:pt idx="2">
                  <c:v>0</c:v>
                </c:pt>
                <c:pt idx="3">
                  <c:v>0</c:v>
                </c:pt>
                <c:pt idx="4">
                  <c:v>0</c:v>
                </c:pt>
                <c:pt idx="5">
                  <c:v>0</c:v>
                </c:pt>
                <c:pt idx="6">
                  <c:v>0</c:v>
                </c:pt>
              </c:numCache>
            </c:numRef>
          </c:val>
          <c:extLst>
            <c:ext xmlns:c16="http://schemas.microsoft.com/office/drawing/2014/chart" uri="{C3380CC4-5D6E-409C-BE32-E72D297353CC}">
              <c16:uniqueId val="{00000000-CBAD-4673-8409-170409C12E96}"/>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47.846889952152999</c:v>
                </c:pt>
                <c:pt idx="2">
                  <c:v>5.7364341085271002</c:v>
                </c:pt>
                <c:pt idx="3">
                  <c:v>0</c:v>
                </c:pt>
                <c:pt idx="4">
                  <c:v>1.0852713178294999</c:v>
                </c:pt>
                <c:pt idx="5">
                  <c:v>0</c:v>
                </c:pt>
                <c:pt idx="6">
                  <c:v>0</c:v>
                </c:pt>
              </c:numCache>
            </c:numRef>
          </c:val>
          <c:extLst>
            <c:ext xmlns:c16="http://schemas.microsoft.com/office/drawing/2014/chart" uri="{C3380CC4-5D6E-409C-BE32-E72D297353CC}">
              <c16:uniqueId val="{00000001-CBAD-4673-8409-170409C12E96}"/>
            </c:ext>
          </c:extLst>
        </c:ser>
        <c:dLbls>
          <c:showLegendKey val="0"/>
          <c:showVal val="0"/>
          <c:showCatName val="0"/>
          <c:showSerName val="0"/>
          <c:showPercent val="0"/>
          <c:showBubbleSize val="0"/>
        </c:dLbls>
        <c:gapWidth val="219"/>
        <c:overlap val="-27"/>
        <c:axId val="347787496"/>
        <c:axId val="347790120"/>
      </c:barChart>
      <c:catAx>
        <c:axId val="34778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0120"/>
        <c:crosses val="autoZero"/>
        <c:auto val="1"/>
        <c:lblAlgn val="ctr"/>
        <c:lblOffset val="100"/>
        <c:noMultiLvlLbl val="0"/>
      </c:catAx>
      <c:valAx>
        <c:axId val="34779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76F-412D-81E5-56A8EC225E63}"/>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1-376F-412D-81E5-56A8EC225E63}"/>
            </c:ext>
          </c:extLst>
        </c:ser>
        <c:dLbls>
          <c:showLegendKey val="0"/>
          <c:showVal val="0"/>
          <c:showCatName val="0"/>
          <c:showSerName val="0"/>
          <c:showPercent val="0"/>
          <c:showBubbleSize val="0"/>
        </c:dLbls>
        <c:gapWidth val="219"/>
        <c:overlap val="-27"/>
        <c:axId val="332919088"/>
        <c:axId val="332919416"/>
      </c:barChart>
      <c:catAx>
        <c:axId val="33291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19416"/>
        <c:crosses val="autoZero"/>
        <c:auto val="1"/>
        <c:lblAlgn val="ctr"/>
        <c:lblOffset val="100"/>
        <c:noMultiLvlLbl val="0"/>
      </c:catAx>
      <c:valAx>
        <c:axId val="33291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1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6325</c:v>
                </c:pt>
                <c:pt idx="1">
                  <c:v>6330</c:v>
                </c:pt>
                <c:pt idx="2">
                  <c:v>6252</c:v>
                </c:pt>
                <c:pt idx="3">
                  <c:v>6253</c:v>
                </c:pt>
                <c:pt idx="4">
                  <c:v>6252</c:v>
                </c:pt>
                <c:pt idx="5">
                  <c:v>6253</c:v>
                </c:pt>
                <c:pt idx="6">
                  <c:v>6268</c:v>
                </c:pt>
                <c:pt idx="7">
                  <c:v>6274</c:v>
                </c:pt>
                <c:pt idx="8">
                  <c:v>6278</c:v>
                </c:pt>
                <c:pt idx="9">
                  <c:v>6283</c:v>
                </c:pt>
                <c:pt idx="10">
                  <c:v>6285</c:v>
                </c:pt>
                <c:pt idx="11">
                  <c:v>6285</c:v>
                </c:pt>
                <c:pt idx="12">
                  <c:v>6286</c:v>
                </c:pt>
                <c:pt idx="13">
                  <c:v>6301</c:v>
                </c:pt>
                <c:pt idx="14">
                  <c:v>6304</c:v>
                </c:pt>
                <c:pt idx="15">
                  <c:v>6307</c:v>
                </c:pt>
                <c:pt idx="16">
                  <c:v>6307</c:v>
                </c:pt>
                <c:pt idx="17">
                  <c:v>6309</c:v>
                </c:pt>
                <c:pt idx="18">
                  <c:v>6314</c:v>
                </c:pt>
                <c:pt idx="19">
                  <c:v>6314</c:v>
                </c:pt>
                <c:pt idx="20">
                  <c:v>6316</c:v>
                </c:pt>
                <c:pt idx="21">
                  <c:v>6322</c:v>
                </c:pt>
                <c:pt idx="22">
                  <c:v>6326</c:v>
                </c:pt>
                <c:pt idx="23">
                  <c:v>6330</c:v>
                </c:pt>
                <c:pt idx="24">
                  <c:v>6332</c:v>
                </c:pt>
                <c:pt idx="25">
                  <c:v>6334</c:v>
                </c:pt>
                <c:pt idx="26">
                  <c:v>6335</c:v>
                </c:pt>
              </c:numCache>
            </c:numRef>
          </c:val>
          <c:smooth val="0"/>
          <c:extLst>
            <c:ext xmlns:c16="http://schemas.microsoft.com/office/drawing/2014/chart" uri="{C3380CC4-5D6E-409C-BE32-E72D297353CC}">
              <c16:uniqueId val="{00000000-191E-4599-B832-6D315B427A4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156</c:v>
                </c:pt>
                <c:pt idx="1">
                  <c:v>156</c:v>
                </c:pt>
                <c:pt idx="2">
                  <c:v>156</c:v>
                </c:pt>
                <c:pt idx="3">
                  <c:v>156</c:v>
                </c:pt>
                <c:pt idx="4">
                  <c:v>156</c:v>
                </c:pt>
                <c:pt idx="5">
                  <c:v>156</c:v>
                </c:pt>
                <c:pt idx="6">
                  <c:v>156</c:v>
                </c:pt>
                <c:pt idx="7">
                  <c:v>156</c:v>
                </c:pt>
                <c:pt idx="8">
                  <c:v>156</c:v>
                </c:pt>
                <c:pt idx="9">
                  <c:v>156</c:v>
                </c:pt>
                <c:pt idx="10">
                  <c:v>156</c:v>
                </c:pt>
                <c:pt idx="11">
                  <c:v>156</c:v>
                </c:pt>
                <c:pt idx="12">
                  <c:v>156</c:v>
                </c:pt>
                <c:pt idx="13">
                  <c:v>158</c:v>
                </c:pt>
                <c:pt idx="14">
                  <c:v>158</c:v>
                </c:pt>
                <c:pt idx="15">
                  <c:v>158</c:v>
                </c:pt>
                <c:pt idx="16">
                  <c:v>158</c:v>
                </c:pt>
                <c:pt idx="17">
                  <c:v>158</c:v>
                </c:pt>
                <c:pt idx="18">
                  <c:v>158</c:v>
                </c:pt>
                <c:pt idx="19">
                  <c:v>158</c:v>
                </c:pt>
                <c:pt idx="20">
                  <c:v>158</c:v>
                </c:pt>
                <c:pt idx="21">
                  <c:v>158</c:v>
                </c:pt>
                <c:pt idx="22">
                  <c:v>158</c:v>
                </c:pt>
                <c:pt idx="23">
                  <c:v>158</c:v>
                </c:pt>
                <c:pt idx="24">
                  <c:v>158</c:v>
                </c:pt>
                <c:pt idx="25">
                  <c:v>158</c:v>
                </c:pt>
                <c:pt idx="26">
                  <c:v>158</c:v>
                </c:pt>
              </c:numCache>
            </c:numRef>
          </c:val>
          <c:smooth val="0"/>
          <c:extLst>
            <c:ext xmlns:c16="http://schemas.microsoft.com/office/drawing/2014/chart" uri="{C3380CC4-5D6E-409C-BE32-E72D297353CC}">
              <c16:uniqueId val="{00000001-191E-4599-B832-6D315B427A49}"/>
            </c:ext>
          </c:extLst>
        </c:ser>
        <c:dLbls>
          <c:showLegendKey val="0"/>
          <c:showVal val="0"/>
          <c:showCatName val="0"/>
          <c:showSerName val="0"/>
          <c:showPercent val="0"/>
          <c:showBubbleSize val="0"/>
        </c:dLbls>
        <c:smooth val="0"/>
        <c:axId val="371631680"/>
        <c:axId val="371636928"/>
      </c:lineChart>
      <c:dateAx>
        <c:axId val="37163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36928"/>
        <c:crosses val="autoZero"/>
        <c:auto val="1"/>
        <c:lblOffset val="100"/>
        <c:baseTimeUnit val="days"/>
      </c:dateAx>
      <c:valAx>
        <c:axId val="37163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3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F270-47E2-ADB6-49457587A0E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F270-47E2-ADB6-49457587A0EC}"/>
            </c:ext>
          </c:extLst>
        </c:ser>
        <c:dLbls>
          <c:showLegendKey val="0"/>
          <c:showVal val="0"/>
          <c:showCatName val="0"/>
          <c:showSerName val="0"/>
          <c:showPercent val="0"/>
          <c:showBubbleSize val="0"/>
        </c:dLbls>
        <c:gapWidth val="219"/>
        <c:overlap val="-27"/>
        <c:axId val="371630368"/>
        <c:axId val="371633320"/>
      </c:barChart>
      <c:catAx>
        <c:axId val="37163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33320"/>
        <c:crosses val="autoZero"/>
        <c:auto val="1"/>
        <c:lblAlgn val="ctr"/>
        <c:lblOffset val="100"/>
        <c:noMultiLvlLbl val="0"/>
      </c:catAx>
      <c:valAx>
        <c:axId val="37163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3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2147</c:v>
                </c:pt>
                <c:pt idx="1">
                  <c:v>2923</c:v>
                </c:pt>
                <c:pt idx="2">
                  <c:v>4320</c:v>
                </c:pt>
                <c:pt idx="3">
                  <c:v>49629</c:v>
                </c:pt>
                <c:pt idx="4">
                  <c:v>11721</c:v>
                </c:pt>
                <c:pt idx="5">
                  <c:v>10062</c:v>
                </c:pt>
                <c:pt idx="6">
                  <c:v>5341</c:v>
                </c:pt>
                <c:pt idx="7">
                  <c:v>2984</c:v>
                </c:pt>
                <c:pt idx="8">
                  <c:v>2939</c:v>
                </c:pt>
                <c:pt idx="9">
                  <c:v>4163</c:v>
                </c:pt>
                <c:pt idx="10">
                  <c:v>1306</c:v>
                </c:pt>
                <c:pt idx="11">
                  <c:v>5377</c:v>
                </c:pt>
                <c:pt idx="12">
                  <c:v>2163</c:v>
                </c:pt>
                <c:pt idx="13">
                  <c:v>15023</c:v>
                </c:pt>
                <c:pt idx="14">
                  <c:v>9141</c:v>
                </c:pt>
                <c:pt idx="15">
                  <c:v>7019</c:v>
                </c:pt>
                <c:pt idx="16">
                  <c:v>6706</c:v>
                </c:pt>
                <c:pt idx="17">
                  <c:v>16596</c:v>
                </c:pt>
                <c:pt idx="18">
                  <c:v>13889</c:v>
                </c:pt>
                <c:pt idx="19">
                  <c:v>3590</c:v>
                </c:pt>
                <c:pt idx="20">
                  <c:v>7543</c:v>
                </c:pt>
                <c:pt idx="21">
                  <c:v>5583</c:v>
                </c:pt>
                <c:pt idx="22">
                  <c:v>3146</c:v>
                </c:pt>
                <c:pt idx="23">
                  <c:v>3860</c:v>
                </c:pt>
                <c:pt idx="24">
                  <c:v>1572</c:v>
                </c:pt>
                <c:pt idx="25">
                  <c:v>6734</c:v>
                </c:pt>
                <c:pt idx="26">
                  <c:v>845</c:v>
                </c:pt>
              </c:numCache>
            </c:numRef>
          </c:val>
          <c:smooth val="0"/>
          <c:extLst>
            <c:ext xmlns:c16="http://schemas.microsoft.com/office/drawing/2014/chart" uri="{C3380CC4-5D6E-409C-BE32-E72D297353CC}">
              <c16:uniqueId val="{00000000-2699-43F4-A6EE-7C5F1E93D67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18</c:v>
                </c:pt>
                <c:pt idx="1">
                  <c:v>17</c:v>
                </c:pt>
                <c:pt idx="2">
                  <c:v>31</c:v>
                </c:pt>
                <c:pt idx="3">
                  <c:v>14</c:v>
                </c:pt>
                <c:pt idx="4">
                  <c:v>17</c:v>
                </c:pt>
                <c:pt idx="5">
                  <c:v>63</c:v>
                </c:pt>
                <c:pt idx="6">
                  <c:v>9</c:v>
                </c:pt>
                <c:pt idx="7">
                  <c:v>8</c:v>
                </c:pt>
                <c:pt idx="8">
                  <c:v>19</c:v>
                </c:pt>
                <c:pt idx="9">
                  <c:v>30</c:v>
                </c:pt>
                <c:pt idx="10">
                  <c:v>12</c:v>
                </c:pt>
                <c:pt idx="11">
                  <c:v>8</c:v>
                </c:pt>
                <c:pt idx="12">
                  <c:v>5</c:v>
                </c:pt>
                <c:pt idx="13">
                  <c:v>221</c:v>
                </c:pt>
                <c:pt idx="14">
                  <c:v>76</c:v>
                </c:pt>
                <c:pt idx="15">
                  <c:v>20</c:v>
                </c:pt>
                <c:pt idx="16">
                  <c:v>14</c:v>
                </c:pt>
                <c:pt idx="17">
                  <c:v>4</c:v>
                </c:pt>
                <c:pt idx="18">
                  <c:v>11035</c:v>
                </c:pt>
                <c:pt idx="19">
                  <c:v>8786</c:v>
                </c:pt>
                <c:pt idx="20">
                  <c:v>5104</c:v>
                </c:pt>
                <c:pt idx="21">
                  <c:v>4971</c:v>
                </c:pt>
                <c:pt idx="22">
                  <c:v>1819</c:v>
                </c:pt>
                <c:pt idx="23">
                  <c:v>227</c:v>
                </c:pt>
                <c:pt idx="24">
                  <c:v>106</c:v>
                </c:pt>
                <c:pt idx="25">
                  <c:v>115</c:v>
                </c:pt>
                <c:pt idx="26">
                  <c:v>17</c:v>
                </c:pt>
              </c:numCache>
            </c:numRef>
          </c:val>
          <c:smooth val="0"/>
          <c:extLst>
            <c:ext xmlns:c16="http://schemas.microsoft.com/office/drawing/2014/chart" uri="{C3380CC4-5D6E-409C-BE32-E72D297353CC}">
              <c16:uniqueId val="{00000001-2699-43F4-A6EE-7C5F1E93D679}"/>
            </c:ext>
          </c:extLst>
        </c:ser>
        <c:dLbls>
          <c:showLegendKey val="0"/>
          <c:showVal val="0"/>
          <c:showCatName val="0"/>
          <c:showSerName val="0"/>
          <c:showPercent val="0"/>
          <c:showBubbleSize val="0"/>
        </c:dLbls>
        <c:smooth val="0"/>
        <c:axId val="332332328"/>
        <c:axId val="332333640"/>
      </c:lineChart>
      <c:dateAx>
        <c:axId val="33233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33640"/>
        <c:crosses val="autoZero"/>
        <c:auto val="1"/>
        <c:lblOffset val="100"/>
        <c:baseTimeUnit val="days"/>
      </c:dateAx>
      <c:valAx>
        <c:axId val="33233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3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1311</c:v>
                </c:pt>
                <c:pt idx="1">
                  <c:v>1751</c:v>
                </c:pt>
                <c:pt idx="2">
                  <c:v>2301</c:v>
                </c:pt>
                <c:pt idx="3">
                  <c:v>31337</c:v>
                </c:pt>
                <c:pt idx="4">
                  <c:v>8791</c:v>
                </c:pt>
                <c:pt idx="5">
                  <c:v>7252</c:v>
                </c:pt>
                <c:pt idx="6">
                  <c:v>3808</c:v>
                </c:pt>
                <c:pt idx="7">
                  <c:v>1543</c:v>
                </c:pt>
                <c:pt idx="8">
                  <c:v>1998</c:v>
                </c:pt>
                <c:pt idx="9">
                  <c:v>2294</c:v>
                </c:pt>
                <c:pt idx="10">
                  <c:v>778</c:v>
                </c:pt>
                <c:pt idx="11">
                  <c:v>3216</c:v>
                </c:pt>
                <c:pt idx="12">
                  <c:v>1271</c:v>
                </c:pt>
                <c:pt idx="13">
                  <c:v>9053</c:v>
                </c:pt>
                <c:pt idx="14">
                  <c:v>6018</c:v>
                </c:pt>
                <c:pt idx="15">
                  <c:v>4478</c:v>
                </c:pt>
                <c:pt idx="16">
                  <c:v>4127</c:v>
                </c:pt>
                <c:pt idx="17">
                  <c:v>8465</c:v>
                </c:pt>
                <c:pt idx="18">
                  <c:v>8527</c:v>
                </c:pt>
                <c:pt idx="19">
                  <c:v>2385</c:v>
                </c:pt>
                <c:pt idx="20">
                  <c:v>5248</c:v>
                </c:pt>
                <c:pt idx="21">
                  <c:v>3264</c:v>
                </c:pt>
                <c:pt idx="22">
                  <c:v>1941</c:v>
                </c:pt>
                <c:pt idx="23">
                  <c:v>2279</c:v>
                </c:pt>
                <c:pt idx="24">
                  <c:v>943</c:v>
                </c:pt>
                <c:pt idx="25">
                  <c:v>4219</c:v>
                </c:pt>
                <c:pt idx="26">
                  <c:v>601</c:v>
                </c:pt>
              </c:numCache>
            </c:numRef>
          </c:val>
          <c:smooth val="0"/>
          <c:extLst>
            <c:ext xmlns:c16="http://schemas.microsoft.com/office/drawing/2014/chart" uri="{C3380CC4-5D6E-409C-BE32-E72D297353CC}">
              <c16:uniqueId val="{00000000-B95C-4CF2-8341-05037783345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6</c:v>
                </c:pt>
                <c:pt idx="1">
                  <c:v>7</c:v>
                </c:pt>
                <c:pt idx="2">
                  <c:v>10</c:v>
                </c:pt>
                <c:pt idx="3">
                  <c:v>4</c:v>
                </c:pt>
                <c:pt idx="4">
                  <c:v>5</c:v>
                </c:pt>
                <c:pt idx="5">
                  <c:v>6</c:v>
                </c:pt>
                <c:pt idx="6">
                  <c:v>5</c:v>
                </c:pt>
                <c:pt idx="7">
                  <c:v>3</c:v>
                </c:pt>
                <c:pt idx="8">
                  <c:v>7</c:v>
                </c:pt>
                <c:pt idx="9">
                  <c:v>15</c:v>
                </c:pt>
                <c:pt idx="10">
                  <c:v>5</c:v>
                </c:pt>
                <c:pt idx="11">
                  <c:v>5</c:v>
                </c:pt>
                <c:pt idx="12">
                  <c:v>2</c:v>
                </c:pt>
                <c:pt idx="13">
                  <c:v>125</c:v>
                </c:pt>
                <c:pt idx="14">
                  <c:v>53</c:v>
                </c:pt>
                <c:pt idx="15">
                  <c:v>15</c:v>
                </c:pt>
                <c:pt idx="16">
                  <c:v>5</c:v>
                </c:pt>
                <c:pt idx="17">
                  <c:v>2</c:v>
                </c:pt>
                <c:pt idx="18">
                  <c:v>7805</c:v>
                </c:pt>
                <c:pt idx="19">
                  <c:v>6308</c:v>
                </c:pt>
                <c:pt idx="20">
                  <c:v>3887</c:v>
                </c:pt>
                <c:pt idx="21">
                  <c:v>3854</c:v>
                </c:pt>
                <c:pt idx="22">
                  <c:v>1452</c:v>
                </c:pt>
                <c:pt idx="23">
                  <c:v>179</c:v>
                </c:pt>
                <c:pt idx="24">
                  <c:v>80</c:v>
                </c:pt>
                <c:pt idx="25">
                  <c:v>26</c:v>
                </c:pt>
                <c:pt idx="26">
                  <c:v>11</c:v>
                </c:pt>
              </c:numCache>
            </c:numRef>
          </c:val>
          <c:smooth val="0"/>
          <c:extLst>
            <c:ext xmlns:c16="http://schemas.microsoft.com/office/drawing/2014/chart" uri="{C3380CC4-5D6E-409C-BE32-E72D297353CC}">
              <c16:uniqueId val="{00000001-B95C-4CF2-8341-05037783345C}"/>
            </c:ext>
          </c:extLst>
        </c:ser>
        <c:dLbls>
          <c:showLegendKey val="0"/>
          <c:showVal val="0"/>
          <c:showCatName val="0"/>
          <c:showSerName val="0"/>
          <c:showPercent val="0"/>
          <c:showBubbleSize val="0"/>
        </c:dLbls>
        <c:smooth val="0"/>
        <c:axId val="332330032"/>
        <c:axId val="332330360"/>
      </c:lineChart>
      <c:dateAx>
        <c:axId val="33233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30360"/>
        <c:crosses val="autoZero"/>
        <c:auto val="1"/>
        <c:lblOffset val="100"/>
        <c:baseTimeUnit val="days"/>
      </c:dateAx>
      <c:valAx>
        <c:axId val="33233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3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134</c:v>
                </c:pt>
                <c:pt idx="1">
                  <c:v>144</c:v>
                </c:pt>
                <c:pt idx="2">
                  <c:v>322</c:v>
                </c:pt>
                <c:pt idx="3">
                  <c:v>1214</c:v>
                </c:pt>
                <c:pt idx="4">
                  <c:v>222</c:v>
                </c:pt>
                <c:pt idx="5">
                  <c:v>317</c:v>
                </c:pt>
                <c:pt idx="6">
                  <c:v>293</c:v>
                </c:pt>
                <c:pt idx="7">
                  <c:v>199</c:v>
                </c:pt>
                <c:pt idx="8">
                  <c:v>235</c:v>
                </c:pt>
                <c:pt idx="9">
                  <c:v>308</c:v>
                </c:pt>
                <c:pt idx="10">
                  <c:v>61</c:v>
                </c:pt>
                <c:pt idx="11">
                  <c:v>323</c:v>
                </c:pt>
                <c:pt idx="12">
                  <c:v>123</c:v>
                </c:pt>
                <c:pt idx="13">
                  <c:v>776</c:v>
                </c:pt>
                <c:pt idx="14">
                  <c:v>243</c:v>
                </c:pt>
                <c:pt idx="15">
                  <c:v>126</c:v>
                </c:pt>
                <c:pt idx="16">
                  <c:v>92</c:v>
                </c:pt>
                <c:pt idx="17">
                  <c:v>292</c:v>
                </c:pt>
                <c:pt idx="18">
                  <c:v>460</c:v>
                </c:pt>
                <c:pt idx="19">
                  <c:v>106</c:v>
                </c:pt>
                <c:pt idx="20">
                  <c:v>166</c:v>
                </c:pt>
                <c:pt idx="21">
                  <c:v>352</c:v>
                </c:pt>
                <c:pt idx="22">
                  <c:v>148</c:v>
                </c:pt>
                <c:pt idx="23">
                  <c:v>439</c:v>
                </c:pt>
                <c:pt idx="24">
                  <c:v>120</c:v>
                </c:pt>
                <c:pt idx="25">
                  <c:v>144</c:v>
                </c:pt>
                <c:pt idx="26">
                  <c:v>28</c:v>
                </c:pt>
              </c:numCache>
            </c:numRef>
          </c:val>
          <c:smooth val="0"/>
          <c:extLst>
            <c:ext xmlns:c16="http://schemas.microsoft.com/office/drawing/2014/chart" uri="{C3380CC4-5D6E-409C-BE32-E72D297353CC}">
              <c16:uniqueId val="{00000000-DADB-4655-9D8B-F2FFD9803CB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0</c:v>
                </c:pt>
                <c:pt idx="1">
                  <c:v>0</c:v>
                </c:pt>
                <c:pt idx="2">
                  <c:v>4</c:v>
                </c:pt>
                <c:pt idx="3">
                  <c:v>0</c:v>
                </c:pt>
                <c:pt idx="4">
                  <c:v>0</c:v>
                </c:pt>
                <c:pt idx="5">
                  <c:v>2</c:v>
                </c:pt>
                <c:pt idx="6">
                  <c:v>1</c:v>
                </c:pt>
                <c:pt idx="7">
                  <c:v>0</c:v>
                </c:pt>
                <c:pt idx="8">
                  <c:v>1</c:v>
                </c:pt>
                <c:pt idx="9">
                  <c:v>0</c:v>
                </c:pt>
                <c:pt idx="10">
                  <c:v>2</c:v>
                </c:pt>
                <c:pt idx="11">
                  <c:v>0</c:v>
                </c:pt>
                <c:pt idx="12">
                  <c:v>1</c:v>
                </c:pt>
                <c:pt idx="13">
                  <c:v>8</c:v>
                </c:pt>
                <c:pt idx="14">
                  <c:v>2</c:v>
                </c:pt>
                <c:pt idx="15">
                  <c:v>1</c:v>
                </c:pt>
                <c:pt idx="16">
                  <c:v>0</c:v>
                </c:pt>
                <c:pt idx="17">
                  <c:v>0</c:v>
                </c:pt>
                <c:pt idx="18">
                  <c:v>407</c:v>
                </c:pt>
                <c:pt idx="19">
                  <c:v>277</c:v>
                </c:pt>
                <c:pt idx="20">
                  <c:v>101</c:v>
                </c:pt>
                <c:pt idx="21">
                  <c:v>105</c:v>
                </c:pt>
                <c:pt idx="22">
                  <c:v>44</c:v>
                </c:pt>
                <c:pt idx="23">
                  <c:v>2</c:v>
                </c:pt>
                <c:pt idx="24">
                  <c:v>5</c:v>
                </c:pt>
                <c:pt idx="25">
                  <c:v>0</c:v>
                </c:pt>
                <c:pt idx="26">
                  <c:v>1</c:v>
                </c:pt>
              </c:numCache>
            </c:numRef>
          </c:val>
          <c:smooth val="0"/>
          <c:extLst>
            <c:ext xmlns:c16="http://schemas.microsoft.com/office/drawing/2014/chart" uri="{C3380CC4-5D6E-409C-BE32-E72D297353CC}">
              <c16:uniqueId val="{00000001-DADB-4655-9D8B-F2FFD9803CBC}"/>
            </c:ext>
          </c:extLst>
        </c:ser>
        <c:dLbls>
          <c:showLegendKey val="0"/>
          <c:showVal val="0"/>
          <c:showCatName val="0"/>
          <c:showSerName val="0"/>
          <c:showPercent val="0"/>
          <c:showBubbleSize val="0"/>
        </c:dLbls>
        <c:smooth val="0"/>
        <c:axId val="332306416"/>
        <c:axId val="332308056"/>
      </c:lineChart>
      <c:dateAx>
        <c:axId val="33230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08056"/>
        <c:crosses val="autoZero"/>
        <c:auto val="1"/>
        <c:lblOffset val="100"/>
        <c:baseTimeUnit val="days"/>
      </c:dateAx>
      <c:valAx>
        <c:axId val="33230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0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Sheet1!$B$2:$B$28</c:f>
              <c:numCache>
                <c:formatCode>General</c:formatCode>
                <c:ptCount val="27"/>
                <c:pt idx="0">
                  <c:v>34</c:v>
                </c:pt>
                <c:pt idx="1">
                  <c:v>55</c:v>
                </c:pt>
                <c:pt idx="2">
                  <c:v>81</c:v>
                </c:pt>
                <c:pt idx="3">
                  <c:v>153</c:v>
                </c:pt>
                <c:pt idx="4">
                  <c:v>68</c:v>
                </c:pt>
                <c:pt idx="5">
                  <c:v>62</c:v>
                </c:pt>
                <c:pt idx="6">
                  <c:v>65</c:v>
                </c:pt>
                <c:pt idx="7">
                  <c:v>40</c:v>
                </c:pt>
                <c:pt idx="8">
                  <c:v>43</c:v>
                </c:pt>
                <c:pt idx="9">
                  <c:v>66</c:v>
                </c:pt>
                <c:pt idx="10">
                  <c:v>33</c:v>
                </c:pt>
                <c:pt idx="11">
                  <c:v>40</c:v>
                </c:pt>
                <c:pt idx="12">
                  <c:v>39</c:v>
                </c:pt>
                <c:pt idx="13">
                  <c:v>104</c:v>
                </c:pt>
                <c:pt idx="14">
                  <c:v>56</c:v>
                </c:pt>
                <c:pt idx="15">
                  <c:v>43</c:v>
                </c:pt>
                <c:pt idx="16">
                  <c:v>39</c:v>
                </c:pt>
                <c:pt idx="17">
                  <c:v>50</c:v>
                </c:pt>
                <c:pt idx="18">
                  <c:v>96</c:v>
                </c:pt>
                <c:pt idx="19">
                  <c:v>30</c:v>
                </c:pt>
                <c:pt idx="20">
                  <c:v>28</c:v>
                </c:pt>
                <c:pt idx="21">
                  <c:v>70</c:v>
                </c:pt>
                <c:pt idx="22">
                  <c:v>40</c:v>
                </c:pt>
                <c:pt idx="23">
                  <c:v>50</c:v>
                </c:pt>
                <c:pt idx="24">
                  <c:v>43</c:v>
                </c:pt>
                <c:pt idx="25">
                  <c:v>22</c:v>
                </c:pt>
                <c:pt idx="26">
                  <c:v>9</c:v>
                </c:pt>
              </c:numCache>
            </c:numRef>
          </c:val>
          <c:smooth val="0"/>
          <c:extLst>
            <c:ext xmlns:c16="http://schemas.microsoft.com/office/drawing/2014/chart" uri="{C3380CC4-5D6E-409C-BE32-E72D297353CC}">
              <c16:uniqueId val="{00000000-CB10-49F5-A922-6AB72803EF5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Sheet1!$A$2:$A$28</c:f>
              <c:numCache>
                <c:formatCode>m/d/yyyy</c:formatCode>
                <c:ptCount val="27"/>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numCache>
            </c:numRef>
          </c:cat>
          <c:val>
            <c:numRef>
              <c:f>Sheet1!$C$2:$C$28</c:f>
              <c:numCache>
                <c:formatCode>General</c:formatCode>
                <c:ptCount val="27"/>
                <c:pt idx="0">
                  <c:v>3</c:v>
                </c:pt>
                <c:pt idx="1">
                  <c:v>2</c:v>
                </c:pt>
                <c:pt idx="2">
                  <c:v>8</c:v>
                </c:pt>
                <c:pt idx="3">
                  <c:v>5</c:v>
                </c:pt>
                <c:pt idx="4">
                  <c:v>4</c:v>
                </c:pt>
                <c:pt idx="5">
                  <c:v>3</c:v>
                </c:pt>
                <c:pt idx="6">
                  <c:v>6</c:v>
                </c:pt>
                <c:pt idx="7">
                  <c:v>3</c:v>
                </c:pt>
                <c:pt idx="8">
                  <c:v>2</c:v>
                </c:pt>
                <c:pt idx="9">
                  <c:v>5</c:v>
                </c:pt>
                <c:pt idx="10">
                  <c:v>3</c:v>
                </c:pt>
                <c:pt idx="11">
                  <c:v>1</c:v>
                </c:pt>
                <c:pt idx="12">
                  <c:v>1</c:v>
                </c:pt>
                <c:pt idx="13">
                  <c:v>2</c:v>
                </c:pt>
                <c:pt idx="14">
                  <c:v>0</c:v>
                </c:pt>
                <c:pt idx="15">
                  <c:v>2</c:v>
                </c:pt>
                <c:pt idx="16">
                  <c:v>0</c:v>
                </c:pt>
                <c:pt idx="17">
                  <c:v>0</c:v>
                </c:pt>
                <c:pt idx="18">
                  <c:v>47</c:v>
                </c:pt>
                <c:pt idx="19">
                  <c:v>44</c:v>
                </c:pt>
                <c:pt idx="20">
                  <c:v>21</c:v>
                </c:pt>
                <c:pt idx="21">
                  <c:v>22</c:v>
                </c:pt>
                <c:pt idx="22">
                  <c:v>9</c:v>
                </c:pt>
                <c:pt idx="23">
                  <c:v>5</c:v>
                </c:pt>
                <c:pt idx="24">
                  <c:v>6</c:v>
                </c:pt>
                <c:pt idx="25">
                  <c:v>2</c:v>
                </c:pt>
                <c:pt idx="26">
                  <c:v>2</c:v>
                </c:pt>
              </c:numCache>
            </c:numRef>
          </c:val>
          <c:smooth val="0"/>
          <c:extLst>
            <c:ext xmlns:c16="http://schemas.microsoft.com/office/drawing/2014/chart" uri="{C3380CC4-5D6E-409C-BE32-E72D297353CC}">
              <c16:uniqueId val="{00000001-CB10-49F5-A922-6AB72803EF5B}"/>
            </c:ext>
          </c:extLst>
        </c:ser>
        <c:dLbls>
          <c:showLegendKey val="0"/>
          <c:showVal val="0"/>
          <c:showCatName val="0"/>
          <c:showSerName val="0"/>
          <c:showPercent val="0"/>
          <c:showBubbleSize val="0"/>
        </c:dLbls>
        <c:smooth val="0"/>
        <c:axId val="332314616"/>
        <c:axId val="332308384"/>
      </c:lineChart>
      <c:dateAx>
        <c:axId val="33231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08384"/>
        <c:crosses val="autoZero"/>
        <c:auto val="1"/>
        <c:lblOffset val="100"/>
        <c:baseTimeUnit val="days"/>
      </c:dateAx>
      <c:valAx>
        <c:axId val="33230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1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1573.5384615385001</c:v>
                </c:pt>
                <c:pt idx="1">
                  <c:v>834.30769230768999</c:v>
                </c:pt>
                <c:pt idx="2">
                  <c:v>559</c:v>
                </c:pt>
                <c:pt idx="3">
                  <c:v>451.92307692307998</c:v>
                </c:pt>
                <c:pt idx="4">
                  <c:v>607.92307692307998</c:v>
                </c:pt>
                <c:pt idx="5">
                  <c:v>1405.5384615385001</c:v>
                </c:pt>
                <c:pt idx="6">
                  <c:v>3166.4615384614999</c:v>
                </c:pt>
                <c:pt idx="7">
                  <c:v>4361.4230769230999</c:v>
                </c:pt>
                <c:pt idx="8">
                  <c:v>4914.8846153845998</c:v>
                </c:pt>
                <c:pt idx="9">
                  <c:v>5689.64</c:v>
                </c:pt>
                <c:pt idx="10">
                  <c:v>5193.2</c:v>
                </c:pt>
                <c:pt idx="11">
                  <c:v>5292.56</c:v>
                </c:pt>
                <c:pt idx="12">
                  <c:v>5770.88</c:v>
                </c:pt>
                <c:pt idx="13">
                  <c:v>5545.48</c:v>
                </c:pt>
                <c:pt idx="14">
                  <c:v>5283.52</c:v>
                </c:pt>
                <c:pt idx="15">
                  <c:v>5274.68</c:v>
                </c:pt>
                <c:pt idx="16">
                  <c:v>5508</c:v>
                </c:pt>
                <c:pt idx="17">
                  <c:v>5730.32</c:v>
                </c:pt>
                <c:pt idx="18">
                  <c:v>6008.2</c:v>
                </c:pt>
                <c:pt idx="19">
                  <c:v>6399.76</c:v>
                </c:pt>
                <c:pt idx="20">
                  <c:v>6871.52</c:v>
                </c:pt>
                <c:pt idx="21">
                  <c:v>6710.76</c:v>
                </c:pt>
                <c:pt idx="22">
                  <c:v>5351.08</c:v>
                </c:pt>
                <c:pt idx="23">
                  <c:v>3053.16</c:v>
                </c:pt>
              </c:numCache>
            </c:numRef>
          </c:val>
          <c:smooth val="0"/>
          <c:extLst>
            <c:ext xmlns:c16="http://schemas.microsoft.com/office/drawing/2014/chart" uri="{C3380CC4-5D6E-409C-BE32-E72D297353CC}">
              <c16:uniqueId val="{00000000-1B6F-4EA0-8616-E73ED73F1F0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111.80769230769</c:v>
                </c:pt>
                <c:pt idx="1">
                  <c:v>71.230769230768999</c:v>
                </c:pt>
                <c:pt idx="2">
                  <c:v>49.461538461537998</c:v>
                </c:pt>
                <c:pt idx="3">
                  <c:v>37.884615384615003</c:v>
                </c:pt>
                <c:pt idx="4">
                  <c:v>39.961538461537998</c:v>
                </c:pt>
                <c:pt idx="5">
                  <c:v>72.5</c:v>
                </c:pt>
                <c:pt idx="6">
                  <c:v>149.26923076923001</c:v>
                </c:pt>
                <c:pt idx="7">
                  <c:v>207.30769230768999</c:v>
                </c:pt>
                <c:pt idx="8">
                  <c:v>232.38461538461999</c:v>
                </c:pt>
                <c:pt idx="9">
                  <c:v>278.08</c:v>
                </c:pt>
                <c:pt idx="10">
                  <c:v>261.88</c:v>
                </c:pt>
                <c:pt idx="11">
                  <c:v>271.27999999999997</c:v>
                </c:pt>
                <c:pt idx="12">
                  <c:v>289.39999999999998</c:v>
                </c:pt>
                <c:pt idx="13">
                  <c:v>281.44</c:v>
                </c:pt>
                <c:pt idx="14">
                  <c:v>272.8</c:v>
                </c:pt>
                <c:pt idx="15">
                  <c:v>270.68</c:v>
                </c:pt>
                <c:pt idx="16">
                  <c:v>279.52</c:v>
                </c:pt>
                <c:pt idx="17">
                  <c:v>294.24</c:v>
                </c:pt>
                <c:pt idx="18">
                  <c:v>300.76</c:v>
                </c:pt>
                <c:pt idx="19">
                  <c:v>310.2</c:v>
                </c:pt>
                <c:pt idx="20">
                  <c:v>326.64</c:v>
                </c:pt>
                <c:pt idx="21">
                  <c:v>316.56</c:v>
                </c:pt>
                <c:pt idx="22">
                  <c:v>277.32</c:v>
                </c:pt>
                <c:pt idx="23">
                  <c:v>189.32</c:v>
                </c:pt>
              </c:numCache>
            </c:numRef>
          </c:val>
          <c:smooth val="0"/>
          <c:extLst>
            <c:ext xmlns:c16="http://schemas.microsoft.com/office/drawing/2014/chart" uri="{C3380CC4-5D6E-409C-BE32-E72D297353CC}">
              <c16:uniqueId val="{00000001-1B6F-4EA0-8616-E73ED73F1F0E}"/>
            </c:ext>
          </c:extLst>
        </c:ser>
        <c:dLbls>
          <c:showLegendKey val="0"/>
          <c:showVal val="0"/>
          <c:showCatName val="0"/>
          <c:showSerName val="0"/>
          <c:showPercent val="0"/>
          <c:showBubbleSize val="0"/>
        </c:dLbls>
        <c:smooth val="0"/>
        <c:axId val="371581496"/>
        <c:axId val="371583464"/>
      </c:lineChart>
      <c:catAx>
        <c:axId val="37158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83464"/>
        <c:crosses val="autoZero"/>
        <c:auto val="1"/>
        <c:lblAlgn val="ctr"/>
        <c:lblOffset val="100"/>
        <c:noMultiLvlLbl val="0"/>
      </c:catAx>
      <c:valAx>
        <c:axId val="37158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8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179956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8335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3537996"/>
                    </a:ext>
                  </a:extLst>
                </a:gridCol>
                <a:gridCol w="740664">
                  <a:extLst>
                    <a:ext uri="{9D8B030D-6E8A-4147-A177-3AD203B41FA5}">
                      <a16:colId xmlns:a16="http://schemas.microsoft.com/office/drawing/2014/main" val="3302012628"/>
                    </a:ext>
                  </a:extLst>
                </a:gridCol>
                <a:gridCol w="740664">
                  <a:extLst>
                    <a:ext uri="{9D8B030D-6E8A-4147-A177-3AD203B41FA5}">
                      <a16:colId xmlns:a16="http://schemas.microsoft.com/office/drawing/2014/main" val="2870114508"/>
                    </a:ext>
                  </a:extLst>
                </a:gridCol>
                <a:gridCol w="740664">
                  <a:extLst>
                    <a:ext uri="{9D8B030D-6E8A-4147-A177-3AD203B41FA5}">
                      <a16:colId xmlns:a16="http://schemas.microsoft.com/office/drawing/2014/main" val="3884669599"/>
                    </a:ext>
                  </a:extLst>
                </a:gridCol>
                <a:gridCol w="740664">
                  <a:extLst>
                    <a:ext uri="{9D8B030D-6E8A-4147-A177-3AD203B41FA5}">
                      <a16:colId xmlns:a16="http://schemas.microsoft.com/office/drawing/2014/main" val="2802917537"/>
                    </a:ext>
                  </a:extLst>
                </a:gridCol>
                <a:gridCol w="740664">
                  <a:extLst>
                    <a:ext uri="{9D8B030D-6E8A-4147-A177-3AD203B41FA5}">
                      <a16:colId xmlns:a16="http://schemas.microsoft.com/office/drawing/2014/main" val="2610991679"/>
                    </a:ext>
                  </a:extLst>
                </a:gridCol>
                <a:gridCol w="740664">
                  <a:extLst>
                    <a:ext uri="{9D8B030D-6E8A-4147-A177-3AD203B41FA5}">
                      <a16:colId xmlns:a16="http://schemas.microsoft.com/office/drawing/2014/main" val="4288519069"/>
                    </a:ext>
                  </a:extLst>
                </a:gridCol>
                <a:gridCol w="740664">
                  <a:extLst>
                    <a:ext uri="{9D8B030D-6E8A-4147-A177-3AD203B41FA5}">
                      <a16:colId xmlns:a16="http://schemas.microsoft.com/office/drawing/2014/main" val="4073045297"/>
                    </a:ext>
                  </a:extLst>
                </a:gridCol>
                <a:gridCol w="740664">
                  <a:extLst>
                    <a:ext uri="{9D8B030D-6E8A-4147-A177-3AD203B41FA5}">
                      <a16:colId xmlns:a16="http://schemas.microsoft.com/office/drawing/2014/main" val="4139353773"/>
                    </a:ext>
                  </a:extLst>
                </a:gridCol>
                <a:gridCol w="740664">
                  <a:extLst>
                    <a:ext uri="{9D8B030D-6E8A-4147-A177-3AD203B41FA5}">
                      <a16:colId xmlns:a16="http://schemas.microsoft.com/office/drawing/2014/main" val="15071647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29462616"/>
                  </a:ext>
                </a:extLst>
              </a:tr>
              <a:tr h="370840">
                <a:tc>
                  <a:txBody>
                    <a:bodyPr/>
                    <a:lstStyle/>
                    <a:p>
                      <a:r>
                        <a:rPr lang="de-DE" sz="1000"/>
                        <a:t>**** Hotel Winzer Wellness und Kuscheln</a:t>
                      </a:r>
                      <a:endParaRPr lang="en-US" sz="1000"/>
                    </a:p>
                  </a:txBody>
                  <a:tcPr/>
                </a:tc>
                <a:tc>
                  <a:txBody>
                    <a:bodyPr/>
                    <a:lstStyle/>
                    <a:p>
                      <a:r>
                        <a:rPr lang="en-US" sz="1000"/>
                        <a:t>12501</a:t>
                      </a:r>
                    </a:p>
                  </a:txBody>
                  <a:tcPr/>
                </a:tc>
                <a:tc>
                  <a:txBody>
                    <a:bodyPr/>
                    <a:lstStyle/>
                    <a:p>
                      <a:r>
                        <a:rPr lang="en-US" sz="1000"/>
                        <a:t>138</a:t>
                      </a:r>
                    </a:p>
                  </a:txBody>
                  <a:tcPr/>
                </a:tc>
                <a:tc>
                  <a:txBody>
                    <a:bodyPr/>
                    <a:lstStyle/>
                    <a:p>
                      <a:r>
                        <a:rPr lang="en-US" sz="1000"/>
                        <a:t>6</a:t>
                      </a:r>
                    </a:p>
                  </a:txBody>
                  <a:tcPr/>
                </a:tc>
                <a:tc>
                  <a:txBody>
                    <a:bodyPr/>
                    <a:lstStyle/>
                    <a:p>
                      <a:r>
                        <a:rPr lang="en-US" sz="1000"/>
                        <a:t>1056</a:t>
                      </a:r>
                    </a:p>
                  </a:txBody>
                  <a:tcPr/>
                </a:tc>
                <a:tc>
                  <a:txBody>
                    <a:bodyPr/>
                    <a:lstStyle/>
                    <a:p>
                      <a:r>
                        <a:rPr lang="en-US" sz="1000"/>
                        <a:t>163</a:t>
                      </a:r>
                    </a:p>
                  </a:txBody>
                  <a:tcPr/>
                </a:tc>
                <a:tc>
                  <a:txBody>
                    <a:bodyPr/>
                    <a:lstStyle/>
                    <a:p>
                      <a:r>
                        <a:rPr lang="en-US" sz="1000"/>
                        <a:t>58</a:t>
                      </a:r>
                    </a:p>
                  </a:txBody>
                  <a:tcPr/>
                </a:tc>
                <a:tc>
                  <a:txBody>
                    <a:bodyPr/>
                    <a:lstStyle/>
                    <a:p>
                      <a:r>
                        <a:rPr lang="en-US" sz="1000"/>
                        <a:t>0</a:t>
                      </a:r>
                    </a:p>
                  </a:txBody>
                  <a:tcPr/>
                </a:tc>
                <a:tc>
                  <a:txBody>
                    <a:bodyPr/>
                    <a:lstStyle/>
                    <a:p>
                      <a:r>
                        <a:rPr lang="en-US" sz="1000"/>
                        <a:t>1.7120%</a:t>
                      </a:r>
                    </a:p>
                  </a:txBody>
                  <a:tcPr/>
                </a:tc>
                <a:tc>
                  <a:txBody>
                    <a:bodyPr/>
                    <a:lstStyle/>
                    <a:p>
                      <a:r>
                        <a:rPr lang="en-US" sz="1000"/>
                        <a:t>0.0%</a:t>
                      </a:r>
                    </a:p>
                  </a:txBody>
                  <a:tcPr/>
                </a:tc>
                <a:extLst>
                  <a:ext uri="{0D108BD9-81ED-4DB2-BD59-A6C34878D82A}">
                    <a16:rowId xmlns:a16="http://schemas.microsoft.com/office/drawing/2014/main" val="3945723997"/>
                  </a:ext>
                </a:extLst>
              </a:tr>
              <a:tr h="370840">
                <a:tc>
                  <a:txBody>
                    <a:bodyPr/>
                    <a:lstStyle/>
                    <a:p>
                      <a:r>
                        <a:rPr lang="en-US" sz="1000"/>
                        <a:t>Mark's New York Bar</a:t>
                      </a:r>
                    </a:p>
                  </a:txBody>
                  <a:tcPr/>
                </a:tc>
                <a:tc>
                  <a:txBody>
                    <a:bodyPr/>
                    <a:lstStyle/>
                    <a:p>
                      <a:r>
                        <a:rPr lang="en-US" sz="1000"/>
                        <a:t>690</a:t>
                      </a:r>
                    </a:p>
                  </a:txBody>
                  <a:tcPr/>
                </a:tc>
                <a:tc>
                  <a:txBody>
                    <a:bodyPr/>
                    <a:lstStyle/>
                    <a:p>
                      <a:r>
                        <a:rPr lang="en-US" sz="1000"/>
                        <a:t>69</a:t>
                      </a:r>
                    </a:p>
                  </a:txBody>
                  <a:tcPr/>
                </a:tc>
                <a:tc>
                  <a:txBody>
                    <a:bodyPr/>
                    <a:lstStyle/>
                    <a:p>
                      <a:r>
                        <a:rPr lang="en-US" sz="1000"/>
                        <a:t>3</a:t>
                      </a:r>
                    </a:p>
                  </a:txBody>
                  <a:tcPr/>
                </a:tc>
                <a:tc>
                  <a:txBody>
                    <a:bodyPr/>
                    <a:lstStyle/>
                    <a:p>
                      <a:r>
                        <a:rPr lang="en-US" sz="1000"/>
                        <a:t>263</a:t>
                      </a:r>
                    </a:p>
                  </a:txBody>
                  <a:tcPr/>
                </a:tc>
                <a:tc>
                  <a:txBody>
                    <a:bodyPr/>
                    <a:lstStyle/>
                    <a:p>
                      <a:r>
                        <a:rPr lang="en-US" sz="1000"/>
                        <a:t>62</a:t>
                      </a:r>
                    </a:p>
                  </a:txBody>
                  <a:tcPr/>
                </a:tc>
                <a:tc>
                  <a:txBody>
                    <a:bodyPr/>
                    <a:lstStyle/>
                    <a:p>
                      <a:r>
                        <a:rPr lang="en-US" sz="1000"/>
                        <a:t>19</a:t>
                      </a:r>
                    </a:p>
                  </a:txBody>
                  <a:tcPr/>
                </a:tc>
                <a:tc>
                  <a:txBody>
                    <a:bodyPr/>
                    <a:lstStyle/>
                    <a:p>
                      <a:r>
                        <a:rPr lang="en-US" sz="1000"/>
                        <a:t>1</a:t>
                      </a:r>
                    </a:p>
                  </a:txBody>
                  <a:tcPr/>
                </a:tc>
                <a:tc>
                  <a:txBody>
                    <a:bodyPr/>
                    <a:lstStyle/>
                    <a:p>
                      <a:r>
                        <a:rPr lang="en-US" sz="1000"/>
                        <a:t>17.5064%</a:t>
                      </a:r>
                    </a:p>
                  </a:txBody>
                  <a:tcPr/>
                </a:tc>
                <a:tc>
                  <a:txBody>
                    <a:bodyPr/>
                    <a:lstStyle/>
                    <a:p>
                      <a:r>
                        <a:rPr lang="en-US" sz="1000"/>
                        <a:t>100.0%</a:t>
                      </a:r>
                    </a:p>
                  </a:txBody>
                  <a:tcPr/>
                </a:tc>
                <a:extLst>
                  <a:ext uri="{0D108BD9-81ED-4DB2-BD59-A6C34878D82A}">
                    <a16:rowId xmlns:a16="http://schemas.microsoft.com/office/drawing/2014/main" val="3092207741"/>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4262234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0955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8406971"/>
                    </a:ext>
                  </a:extLst>
                </a:gridCol>
                <a:gridCol w="1234440">
                  <a:extLst>
                    <a:ext uri="{9D8B030D-6E8A-4147-A177-3AD203B41FA5}">
                      <a16:colId xmlns:a16="http://schemas.microsoft.com/office/drawing/2014/main" val="2611873133"/>
                    </a:ext>
                  </a:extLst>
                </a:gridCol>
                <a:gridCol w="822960">
                  <a:extLst>
                    <a:ext uri="{9D8B030D-6E8A-4147-A177-3AD203B41FA5}">
                      <a16:colId xmlns:a16="http://schemas.microsoft.com/office/drawing/2014/main" val="2052920387"/>
                    </a:ext>
                  </a:extLst>
                </a:gridCol>
                <a:gridCol w="822960">
                  <a:extLst>
                    <a:ext uri="{9D8B030D-6E8A-4147-A177-3AD203B41FA5}">
                      <a16:colId xmlns:a16="http://schemas.microsoft.com/office/drawing/2014/main" val="2339493284"/>
                    </a:ext>
                  </a:extLst>
                </a:gridCol>
                <a:gridCol w="822960">
                  <a:extLst>
                    <a:ext uri="{9D8B030D-6E8A-4147-A177-3AD203B41FA5}">
                      <a16:colId xmlns:a16="http://schemas.microsoft.com/office/drawing/2014/main" val="708972089"/>
                    </a:ext>
                  </a:extLst>
                </a:gridCol>
                <a:gridCol w="822960">
                  <a:extLst>
                    <a:ext uri="{9D8B030D-6E8A-4147-A177-3AD203B41FA5}">
                      <a16:colId xmlns:a16="http://schemas.microsoft.com/office/drawing/2014/main" val="4107973175"/>
                    </a:ext>
                  </a:extLst>
                </a:gridCol>
                <a:gridCol w="822960">
                  <a:extLst>
                    <a:ext uri="{9D8B030D-6E8A-4147-A177-3AD203B41FA5}">
                      <a16:colId xmlns:a16="http://schemas.microsoft.com/office/drawing/2014/main" val="4154353566"/>
                    </a:ext>
                  </a:extLst>
                </a:gridCol>
                <a:gridCol w="822960">
                  <a:extLst>
                    <a:ext uri="{9D8B030D-6E8A-4147-A177-3AD203B41FA5}">
                      <a16:colId xmlns:a16="http://schemas.microsoft.com/office/drawing/2014/main" val="10396386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45522736"/>
                  </a:ext>
                </a:extLst>
              </a:tr>
              <a:tr h="370840">
                <a:tc>
                  <a:txBody>
                    <a:bodyPr/>
                    <a:lstStyle/>
                    <a:p>
                      <a:r>
                        <a:rPr lang="de-DE" sz="1000"/>
                        <a:t>**** Hotel Winzer Wellness und Kuscheln</a:t>
                      </a:r>
                      <a:endParaRPr lang="en-US" sz="1000"/>
                    </a:p>
                  </a:txBody>
                  <a:tcPr/>
                </a:tc>
                <a:tc>
                  <a:txBody>
                    <a:bodyPr/>
                    <a:lstStyle/>
                    <a:p>
                      <a:r>
                        <a:rPr lang="en-US" sz="1000"/>
                        <a:t>12501</a:t>
                      </a:r>
                    </a:p>
                  </a:txBody>
                  <a:tcPr/>
                </a:tc>
                <a:tc>
                  <a:txBody>
                    <a:bodyPr/>
                    <a:lstStyle/>
                    <a:p>
                      <a:r>
                        <a:rPr lang="en-US" sz="1000"/>
                        <a:t>11</a:t>
                      </a:r>
                    </a:p>
                  </a:txBody>
                  <a:tcPr/>
                </a:tc>
                <a:tc>
                  <a:txBody>
                    <a:bodyPr/>
                    <a:lstStyle/>
                    <a:p>
                      <a:r>
                        <a:rPr lang="en-US" sz="1000"/>
                        <a:t>0.1%</a:t>
                      </a:r>
                    </a:p>
                  </a:txBody>
                  <a:tcPr/>
                </a:tc>
                <a:tc>
                  <a:txBody>
                    <a:bodyPr/>
                    <a:lstStyle/>
                    <a:p>
                      <a:r>
                        <a:rPr lang="en-US" sz="1000"/>
                        <a:t>28</a:t>
                      </a:r>
                    </a:p>
                  </a:txBody>
                  <a:tcPr/>
                </a:tc>
                <a:tc>
                  <a:txBody>
                    <a:bodyPr/>
                    <a:lstStyle/>
                    <a:p>
                      <a:r>
                        <a:rPr lang="en-US" sz="1000"/>
                        <a:t>0.2%</a:t>
                      </a:r>
                    </a:p>
                  </a:txBody>
                  <a:tcPr/>
                </a:tc>
                <a:tc>
                  <a:txBody>
                    <a:bodyPr/>
                    <a:lstStyle/>
                    <a:p>
                      <a:r>
                        <a:rPr lang="en-US" sz="1000"/>
                        <a:t>159</a:t>
                      </a:r>
                    </a:p>
                  </a:txBody>
                  <a:tcPr/>
                </a:tc>
                <a:tc>
                  <a:txBody>
                    <a:bodyPr/>
                    <a:lstStyle/>
                    <a:p>
                      <a:r>
                        <a:rPr lang="en-US" sz="1000"/>
                        <a:t>1.3%</a:t>
                      </a:r>
                    </a:p>
                  </a:txBody>
                  <a:tcPr/>
                </a:tc>
                <a:extLst>
                  <a:ext uri="{0D108BD9-81ED-4DB2-BD59-A6C34878D82A}">
                    <a16:rowId xmlns:a16="http://schemas.microsoft.com/office/drawing/2014/main" val="2882089613"/>
                  </a:ext>
                </a:extLst>
              </a:tr>
              <a:tr h="370840">
                <a:tc>
                  <a:txBody>
                    <a:bodyPr/>
                    <a:lstStyle/>
                    <a:p>
                      <a:r>
                        <a:rPr lang="en-US" sz="1000"/>
                        <a:t>Mark's New York Bar</a:t>
                      </a:r>
                    </a:p>
                  </a:txBody>
                  <a:tcPr/>
                </a:tc>
                <a:tc>
                  <a:txBody>
                    <a:bodyPr/>
                    <a:lstStyle/>
                    <a:p>
                      <a:r>
                        <a:rPr lang="en-US" sz="1000"/>
                        <a:t>690</a:t>
                      </a:r>
                    </a:p>
                  </a:txBody>
                  <a:tcPr/>
                </a:tc>
                <a:tc>
                  <a:txBody>
                    <a:bodyPr/>
                    <a:lstStyle/>
                    <a:p>
                      <a:r>
                        <a:rPr lang="en-US" sz="1000"/>
                        <a:t>2</a:t>
                      </a:r>
                    </a:p>
                  </a:txBody>
                  <a:tcPr/>
                </a:tc>
                <a:tc>
                  <a:txBody>
                    <a:bodyPr/>
                    <a:lstStyle/>
                    <a:p>
                      <a:r>
                        <a:rPr lang="en-US" sz="1000"/>
                        <a:t>0.3%</a:t>
                      </a:r>
                    </a:p>
                  </a:txBody>
                  <a:tcPr/>
                </a:tc>
                <a:tc>
                  <a:txBody>
                    <a:bodyPr/>
                    <a:lstStyle/>
                    <a:p>
                      <a:r>
                        <a:rPr lang="en-US" sz="1000"/>
                        <a:t>45</a:t>
                      </a:r>
                    </a:p>
                  </a:txBody>
                  <a:tcPr/>
                </a:tc>
                <a:tc>
                  <a:txBody>
                    <a:bodyPr/>
                    <a:lstStyle/>
                    <a:p>
                      <a:r>
                        <a:rPr lang="en-US" sz="1000"/>
                        <a:t>7.0%</a:t>
                      </a:r>
                    </a:p>
                  </a:txBody>
                  <a:tcPr/>
                </a:tc>
                <a:tc>
                  <a:txBody>
                    <a:bodyPr/>
                    <a:lstStyle/>
                    <a:p>
                      <a:r>
                        <a:rPr lang="en-US" sz="1000"/>
                        <a:t>70</a:t>
                      </a:r>
                    </a:p>
                  </a:txBody>
                  <a:tcPr/>
                </a:tc>
                <a:tc>
                  <a:txBody>
                    <a:bodyPr/>
                    <a:lstStyle/>
                    <a:p>
                      <a:r>
                        <a:rPr lang="en-US" sz="1000"/>
                        <a:t>11.3%</a:t>
                      </a:r>
                    </a:p>
                  </a:txBody>
                  <a:tcPr/>
                </a:tc>
                <a:extLst>
                  <a:ext uri="{0D108BD9-81ED-4DB2-BD59-A6C34878D82A}">
                    <a16:rowId xmlns:a16="http://schemas.microsoft.com/office/drawing/2014/main" val="1247441819"/>
                  </a:ext>
                </a:extLst>
              </a:tr>
            </a:tbl>
          </a:graphicData>
        </a:graphic>
      </p:graphicFrame>
      <p:sp>
        <p:nvSpPr>
          <p:cNvPr id="4" name="Text Placeholder 3"/>
          <p:cNvSpPr>
            <a:spLocks noGrp="1"/>
          </p:cNvSpPr>
          <p:nvPr>
            <p:ph type="body" sz="quarter" idx="14"/>
          </p:nvPr>
        </p:nvSpPr>
        <p:spPr/>
        <p:txBody>
          <a:bodyPr/>
          <a:lstStyle/>
          <a:p>
            <a:r>
              <a:rPr lang="en-US"/>
              <a:t>03/28/2017 - 04/27/2017</a:t>
            </a:r>
          </a:p>
        </p:txBody>
      </p:sp>
    </p:spTree>
    <p:extLst>
      <p:ext uri="{BB962C8B-B14F-4D97-AF65-F5344CB8AC3E}">
        <p14:creationId xmlns:p14="http://schemas.microsoft.com/office/powerpoint/2010/main" val="2735966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75202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65750710"/>
                    </a:ext>
                  </a:extLst>
                </a:gridCol>
                <a:gridCol w="740664">
                  <a:extLst>
                    <a:ext uri="{9D8B030D-6E8A-4147-A177-3AD203B41FA5}">
                      <a16:colId xmlns:a16="http://schemas.microsoft.com/office/drawing/2014/main" val="4228115105"/>
                    </a:ext>
                  </a:extLst>
                </a:gridCol>
                <a:gridCol w="740664">
                  <a:extLst>
                    <a:ext uri="{9D8B030D-6E8A-4147-A177-3AD203B41FA5}">
                      <a16:colId xmlns:a16="http://schemas.microsoft.com/office/drawing/2014/main" val="1614962508"/>
                    </a:ext>
                  </a:extLst>
                </a:gridCol>
                <a:gridCol w="740664">
                  <a:extLst>
                    <a:ext uri="{9D8B030D-6E8A-4147-A177-3AD203B41FA5}">
                      <a16:colId xmlns:a16="http://schemas.microsoft.com/office/drawing/2014/main" val="2611344327"/>
                    </a:ext>
                  </a:extLst>
                </a:gridCol>
                <a:gridCol w="740664">
                  <a:extLst>
                    <a:ext uri="{9D8B030D-6E8A-4147-A177-3AD203B41FA5}">
                      <a16:colId xmlns:a16="http://schemas.microsoft.com/office/drawing/2014/main" val="2421588163"/>
                    </a:ext>
                  </a:extLst>
                </a:gridCol>
                <a:gridCol w="740664">
                  <a:extLst>
                    <a:ext uri="{9D8B030D-6E8A-4147-A177-3AD203B41FA5}">
                      <a16:colId xmlns:a16="http://schemas.microsoft.com/office/drawing/2014/main" val="987477563"/>
                    </a:ext>
                  </a:extLst>
                </a:gridCol>
                <a:gridCol w="740664">
                  <a:extLst>
                    <a:ext uri="{9D8B030D-6E8A-4147-A177-3AD203B41FA5}">
                      <a16:colId xmlns:a16="http://schemas.microsoft.com/office/drawing/2014/main" val="648507603"/>
                    </a:ext>
                  </a:extLst>
                </a:gridCol>
                <a:gridCol w="740664">
                  <a:extLst>
                    <a:ext uri="{9D8B030D-6E8A-4147-A177-3AD203B41FA5}">
                      <a16:colId xmlns:a16="http://schemas.microsoft.com/office/drawing/2014/main" val="528375903"/>
                    </a:ext>
                  </a:extLst>
                </a:gridCol>
                <a:gridCol w="740664">
                  <a:extLst>
                    <a:ext uri="{9D8B030D-6E8A-4147-A177-3AD203B41FA5}">
                      <a16:colId xmlns:a16="http://schemas.microsoft.com/office/drawing/2014/main" val="3875252903"/>
                    </a:ext>
                  </a:extLst>
                </a:gridCol>
                <a:gridCol w="740664">
                  <a:extLst>
                    <a:ext uri="{9D8B030D-6E8A-4147-A177-3AD203B41FA5}">
                      <a16:colId xmlns:a16="http://schemas.microsoft.com/office/drawing/2014/main" val="37993681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92883768"/>
                  </a:ext>
                </a:extLst>
              </a:tr>
              <a:tr h="370840">
                <a:tc>
                  <a:txBody>
                    <a:bodyPr/>
                    <a:lstStyle/>
                    <a:p>
                      <a:r>
                        <a:rPr lang="de-DE" sz="1000"/>
                        <a:t>**** Hotel Winzer Wellness und Kuscheln</a:t>
                      </a:r>
                      <a:endParaRPr lang="en-US" sz="1000"/>
                    </a:p>
                  </a:txBody>
                  <a:tcPr/>
                </a:tc>
                <a:tc>
                  <a:txBody>
                    <a:bodyPr/>
                    <a:lstStyle/>
                    <a:p>
                      <a:r>
                        <a:rPr lang="en-US" sz="1000"/>
                        <a:t>12501</a:t>
                      </a:r>
                    </a:p>
                  </a:txBody>
                  <a:tcPr/>
                </a:tc>
                <a:tc>
                  <a:txBody>
                    <a:bodyPr/>
                    <a:lstStyle/>
                    <a:p>
                      <a:r>
                        <a:rPr lang="en-US" sz="1000"/>
                        <a:t>138</a:t>
                      </a:r>
                    </a:p>
                  </a:txBody>
                  <a:tcPr/>
                </a:tc>
                <a:tc>
                  <a:txBody>
                    <a:bodyPr/>
                    <a:lstStyle/>
                    <a:p>
                      <a:r>
                        <a:rPr lang="en-US" sz="1000"/>
                        <a:t>6</a:t>
                      </a:r>
                    </a:p>
                  </a:txBody>
                  <a:tcPr/>
                </a:tc>
                <a:tc>
                  <a:txBody>
                    <a:bodyPr/>
                    <a:lstStyle/>
                    <a:p>
                      <a:r>
                        <a:rPr lang="en-US" sz="1000"/>
                        <a:t>1056</a:t>
                      </a:r>
                    </a:p>
                  </a:txBody>
                  <a:tcPr/>
                </a:tc>
                <a:tc>
                  <a:txBody>
                    <a:bodyPr/>
                    <a:lstStyle/>
                    <a:p>
                      <a:r>
                        <a:rPr lang="en-US" sz="1000"/>
                        <a:t>163</a:t>
                      </a:r>
                    </a:p>
                  </a:txBody>
                  <a:tcPr/>
                </a:tc>
                <a:tc>
                  <a:txBody>
                    <a:bodyPr/>
                    <a:lstStyle/>
                    <a:p>
                      <a:r>
                        <a:rPr lang="en-US" sz="1000"/>
                        <a:t>58</a:t>
                      </a:r>
                    </a:p>
                  </a:txBody>
                  <a:tcPr/>
                </a:tc>
                <a:tc>
                  <a:txBody>
                    <a:bodyPr/>
                    <a:lstStyle/>
                    <a:p>
                      <a:r>
                        <a:rPr lang="en-US" sz="1000"/>
                        <a:t>0</a:t>
                      </a:r>
                    </a:p>
                  </a:txBody>
                  <a:tcPr/>
                </a:tc>
                <a:tc>
                  <a:txBody>
                    <a:bodyPr/>
                    <a:lstStyle/>
                    <a:p>
                      <a:r>
                        <a:rPr lang="en-US" sz="1000"/>
                        <a:t>1.7120%</a:t>
                      </a:r>
                    </a:p>
                  </a:txBody>
                  <a:tcPr/>
                </a:tc>
                <a:tc>
                  <a:txBody>
                    <a:bodyPr/>
                    <a:lstStyle/>
                    <a:p>
                      <a:r>
                        <a:rPr lang="en-US" sz="1000"/>
                        <a:t>0.0%</a:t>
                      </a:r>
                    </a:p>
                  </a:txBody>
                  <a:tcPr/>
                </a:tc>
                <a:extLst>
                  <a:ext uri="{0D108BD9-81ED-4DB2-BD59-A6C34878D82A}">
                    <a16:rowId xmlns:a16="http://schemas.microsoft.com/office/drawing/2014/main" val="2567374168"/>
                  </a:ext>
                </a:extLst>
              </a:tr>
              <a:tr h="370840">
                <a:tc>
                  <a:txBody>
                    <a:bodyPr/>
                    <a:lstStyle/>
                    <a:p>
                      <a:r>
                        <a:rPr lang="en-US" sz="1000"/>
                        <a:t>Mark's New York Bar</a:t>
                      </a:r>
                    </a:p>
                  </a:txBody>
                  <a:tcPr/>
                </a:tc>
                <a:tc>
                  <a:txBody>
                    <a:bodyPr/>
                    <a:lstStyle/>
                    <a:p>
                      <a:r>
                        <a:rPr lang="en-US" sz="1000"/>
                        <a:t>690</a:t>
                      </a:r>
                    </a:p>
                  </a:txBody>
                  <a:tcPr/>
                </a:tc>
                <a:tc>
                  <a:txBody>
                    <a:bodyPr/>
                    <a:lstStyle/>
                    <a:p>
                      <a:r>
                        <a:rPr lang="en-US" sz="1000"/>
                        <a:t>69</a:t>
                      </a:r>
                    </a:p>
                  </a:txBody>
                  <a:tcPr/>
                </a:tc>
                <a:tc>
                  <a:txBody>
                    <a:bodyPr/>
                    <a:lstStyle/>
                    <a:p>
                      <a:r>
                        <a:rPr lang="en-US" sz="1000"/>
                        <a:t>3</a:t>
                      </a:r>
                    </a:p>
                  </a:txBody>
                  <a:tcPr/>
                </a:tc>
                <a:tc>
                  <a:txBody>
                    <a:bodyPr/>
                    <a:lstStyle/>
                    <a:p>
                      <a:r>
                        <a:rPr lang="en-US" sz="1000"/>
                        <a:t>263</a:t>
                      </a:r>
                    </a:p>
                  </a:txBody>
                  <a:tcPr/>
                </a:tc>
                <a:tc>
                  <a:txBody>
                    <a:bodyPr/>
                    <a:lstStyle/>
                    <a:p>
                      <a:r>
                        <a:rPr lang="en-US" sz="1000"/>
                        <a:t>62</a:t>
                      </a:r>
                    </a:p>
                  </a:txBody>
                  <a:tcPr/>
                </a:tc>
                <a:tc>
                  <a:txBody>
                    <a:bodyPr/>
                    <a:lstStyle/>
                    <a:p>
                      <a:r>
                        <a:rPr lang="en-US" sz="1000"/>
                        <a:t>19</a:t>
                      </a:r>
                    </a:p>
                  </a:txBody>
                  <a:tcPr/>
                </a:tc>
                <a:tc>
                  <a:txBody>
                    <a:bodyPr/>
                    <a:lstStyle/>
                    <a:p>
                      <a:r>
                        <a:rPr lang="en-US" sz="1000"/>
                        <a:t>1</a:t>
                      </a:r>
                    </a:p>
                  </a:txBody>
                  <a:tcPr/>
                </a:tc>
                <a:tc>
                  <a:txBody>
                    <a:bodyPr/>
                    <a:lstStyle/>
                    <a:p>
                      <a:r>
                        <a:rPr lang="en-US" sz="1000"/>
                        <a:t>17.5064%</a:t>
                      </a:r>
                    </a:p>
                  </a:txBody>
                  <a:tcPr/>
                </a:tc>
                <a:tc>
                  <a:txBody>
                    <a:bodyPr/>
                    <a:lstStyle/>
                    <a:p>
                      <a:r>
                        <a:rPr lang="en-US" sz="1000"/>
                        <a:t>100.0%</a:t>
                      </a:r>
                    </a:p>
                  </a:txBody>
                  <a:tcPr/>
                </a:tc>
                <a:extLst>
                  <a:ext uri="{0D108BD9-81ED-4DB2-BD59-A6C34878D82A}">
                    <a16:rowId xmlns:a16="http://schemas.microsoft.com/office/drawing/2014/main" val="1310381960"/>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1356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981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434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34785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219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65038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189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8333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4564336"/>
                    </a:ext>
                  </a:extLst>
                </a:gridCol>
                <a:gridCol w="658368">
                  <a:extLst>
                    <a:ext uri="{9D8B030D-6E8A-4147-A177-3AD203B41FA5}">
                      <a16:colId xmlns:a16="http://schemas.microsoft.com/office/drawing/2014/main" val="3658645545"/>
                    </a:ext>
                  </a:extLst>
                </a:gridCol>
                <a:gridCol w="658368">
                  <a:extLst>
                    <a:ext uri="{9D8B030D-6E8A-4147-A177-3AD203B41FA5}">
                      <a16:colId xmlns:a16="http://schemas.microsoft.com/office/drawing/2014/main" val="3719573507"/>
                    </a:ext>
                  </a:extLst>
                </a:gridCol>
                <a:gridCol w="658368">
                  <a:extLst>
                    <a:ext uri="{9D8B030D-6E8A-4147-A177-3AD203B41FA5}">
                      <a16:colId xmlns:a16="http://schemas.microsoft.com/office/drawing/2014/main" val="91937731"/>
                    </a:ext>
                  </a:extLst>
                </a:gridCol>
                <a:gridCol w="658368">
                  <a:extLst>
                    <a:ext uri="{9D8B030D-6E8A-4147-A177-3AD203B41FA5}">
                      <a16:colId xmlns:a16="http://schemas.microsoft.com/office/drawing/2014/main" val="1849561968"/>
                    </a:ext>
                  </a:extLst>
                </a:gridCol>
                <a:gridCol w="658368">
                  <a:extLst>
                    <a:ext uri="{9D8B030D-6E8A-4147-A177-3AD203B41FA5}">
                      <a16:colId xmlns:a16="http://schemas.microsoft.com/office/drawing/2014/main" val="260991459"/>
                    </a:ext>
                  </a:extLst>
                </a:gridCol>
                <a:gridCol w="658368">
                  <a:extLst>
                    <a:ext uri="{9D8B030D-6E8A-4147-A177-3AD203B41FA5}">
                      <a16:colId xmlns:a16="http://schemas.microsoft.com/office/drawing/2014/main" val="4035851295"/>
                    </a:ext>
                  </a:extLst>
                </a:gridCol>
                <a:gridCol w="658368">
                  <a:extLst>
                    <a:ext uri="{9D8B030D-6E8A-4147-A177-3AD203B41FA5}">
                      <a16:colId xmlns:a16="http://schemas.microsoft.com/office/drawing/2014/main" val="3334527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415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- 2017-04-26 15:38:11</a:t>
                      </a:r>
                      <a:r>
                        <a:rPr kumimoji="0" lang="de-DE" sz="1000" b="0" i="0" u="none" strike="noStrike" kern="1200" cap="none" spc="0" normalizeH="0" baseline="0" noProof="0">
                          <a:ln>
                            <a:noFill/>
                          </a:ln>
                          <a:solidFill>
                            <a:prstClr val="black"/>
                          </a:solidFill>
                          <a:effectLst/>
                          <a:uLnTx/>
                          <a:uFillTx/>
                          <a:latin typeface="+mn-lt"/>
                          <a:ea typeface="+mn-ea"/>
                          <a:cs typeface="+mn-cs"/>
                        </a:rPr>
                        <a:t>
Erlesene Elixiere, sorgsame Hände, natürliche Frische und tiefe Entspannung.
👉 https://goo.gl/QJDDMI
Mit einer Massage oder Beautybehandlung bei uns erlebt Ihr pure Vitalität und Regeneration...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583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- 2017-04-21 12:37:38</a:t>
                      </a:r>
                      <a:r>
                        <a:rPr kumimoji="0" lang="de-DE" sz="1000" b="0" i="0" u="none" strike="noStrike" kern="1200" cap="none" spc="0" normalizeH="0" baseline="0" noProof="0">
                          <a:ln>
                            <a:noFill/>
                          </a:ln>
                          <a:solidFill>
                            <a:prstClr val="black"/>
                          </a:solidFill>
                          <a:effectLst/>
                          <a:uLnTx/>
                          <a:uFillTx/>
                          <a:latin typeface="+mn-lt"/>
                          <a:ea typeface="+mn-ea"/>
                          <a:cs typeface="+mn-cs"/>
                        </a:rPr>
                        <a:t>
Sanfter Kerzenschein und verliebte Blicke, genussvolle Gaumenschmeichler und zarte Berührungen...
👉 https://goo.gl/VlWRrS
Lasst Euch verführen von unserer aphrodisierenden Sinnekulinarik, dem zarten Lichtschein und der wohltuenden Nähe Eures Partners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001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- 2017-04-20 18:47:46</a:t>
                      </a:r>
                      <a:r>
                        <a:rPr kumimoji="0" lang="de-DE" sz="1000" b="0" i="0" u="none" strike="noStrike" kern="1200" cap="none" spc="0" normalizeH="0" baseline="0" noProof="0">
                          <a:ln>
                            <a:noFill/>
                          </a:ln>
                          <a:solidFill>
                            <a:prstClr val="black"/>
                          </a:solidFill>
                          <a:effectLst/>
                          <a:uLnTx/>
                          <a:uFillTx/>
                          <a:latin typeface="+mn-lt"/>
                          <a:ea typeface="+mn-ea"/>
                          <a:cs typeface="+mn-cs"/>
                        </a:rPr>
                        <a:t>
👉Seit Heute steht ein neuer Gin bei uns am Backboard. Aus Schwanenstadt, genauer gesagt von der  Parzmair Destillerie! 
👌🍸Wir wollen euch diesen Leckerbissen natürlich nicht vorenthalten.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3764942"/>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1138229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0866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6141584"/>
                    </a:ext>
                  </a:extLst>
                </a:gridCol>
                <a:gridCol w="658368">
                  <a:extLst>
                    <a:ext uri="{9D8B030D-6E8A-4147-A177-3AD203B41FA5}">
                      <a16:colId xmlns:a16="http://schemas.microsoft.com/office/drawing/2014/main" val="1351200050"/>
                    </a:ext>
                  </a:extLst>
                </a:gridCol>
                <a:gridCol w="658368">
                  <a:extLst>
                    <a:ext uri="{9D8B030D-6E8A-4147-A177-3AD203B41FA5}">
                      <a16:colId xmlns:a16="http://schemas.microsoft.com/office/drawing/2014/main" val="2894995639"/>
                    </a:ext>
                  </a:extLst>
                </a:gridCol>
                <a:gridCol w="658368">
                  <a:extLst>
                    <a:ext uri="{9D8B030D-6E8A-4147-A177-3AD203B41FA5}">
                      <a16:colId xmlns:a16="http://schemas.microsoft.com/office/drawing/2014/main" val="1985543752"/>
                    </a:ext>
                  </a:extLst>
                </a:gridCol>
                <a:gridCol w="658368">
                  <a:extLst>
                    <a:ext uri="{9D8B030D-6E8A-4147-A177-3AD203B41FA5}">
                      <a16:colId xmlns:a16="http://schemas.microsoft.com/office/drawing/2014/main" val="1099744768"/>
                    </a:ext>
                  </a:extLst>
                </a:gridCol>
                <a:gridCol w="658368">
                  <a:extLst>
                    <a:ext uri="{9D8B030D-6E8A-4147-A177-3AD203B41FA5}">
                      <a16:colId xmlns:a16="http://schemas.microsoft.com/office/drawing/2014/main" val="2437660996"/>
                    </a:ext>
                  </a:extLst>
                </a:gridCol>
                <a:gridCol w="658368">
                  <a:extLst>
                    <a:ext uri="{9D8B030D-6E8A-4147-A177-3AD203B41FA5}">
                      <a16:colId xmlns:a16="http://schemas.microsoft.com/office/drawing/2014/main" val="2487491184"/>
                    </a:ext>
                  </a:extLst>
                </a:gridCol>
                <a:gridCol w="658368">
                  <a:extLst>
                    <a:ext uri="{9D8B030D-6E8A-4147-A177-3AD203B41FA5}">
                      <a16:colId xmlns:a16="http://schemas.microsoft.com/office/drawing/2014/main" val="3628426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772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- 2017-04-20 09:24:34</a:t>
                      </a:r>
                      <a:r>
                        <a:rPr kumimoji="0" lang="de-DE" sz="1000" b="0" i="0" u="none" strike="noStrike" kern="1200" cap="none" spc="0" normalizeH="0" baseline="0" noProof="0">
                          <a:ln>
                            <a:noFill/>
                          </a:ln>
                          <a:solidFill>
                            <a:prstClr val="black"/>
                          </a:solidFill>
                          <a:effectLst/>
                          <a:uLnTx/>
                          <a:uFillTx/>
                          <a:latin typeface="+mn-lt"/>
                          <a:ea typeface="+mn-ea"/>
                          <a:cs typeface="+mn-cs"/>
                        </a:rPr>
                        <a:t>
Macht Gin wirklich schön? :-)
Falstaff hat sich mit dieser und anderer spannender Fragen rund um diesen beliebten Allrounder beschäftigt. Viel Spaß beim Lesen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03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- 2017-04-19 18:00:00</a:t>
                      </a:r>
                      <a:r>
                        <a:rPr kumimoji="0" lang="de-DE" sz="1000" b="0" i="0" u="none" strike="noStrike" kern="1200" cap="none" spc="0" normalizeH="0" baseline="0" noProof="0">
                          <a:ln>
                            <a:noFill/>
                          </a:ln>
                          <a:solidFill>
                            <a:prstClr val="black"/>
                          </a:solidFill>
                          <a:effectLst/>
                          <a:uLnTx/>
                          <a:uFillTx/>
                          <a:latin typeface="+mn-lt"/>
                          <a:ea typeface="+mn-ea"/>
                          <a:cs typeface="+mn-cs"/>
                        </a:rPr>
                        <a:t>
Unerreicht genussvoll - das Wellnessangebot und unsere ¾-Verwöhnpension bieten verführerische Gaumenfreuden und herrliche Entspannung...
👉 https://goo.gl/a4uHBi
Egal, für welches unserer abwechslungsreichen Zimmer Ihr euch entscheidet, unsere reichhaltige Kulinarik und unser umfangreicher Wellnessbereich sind immer im Preis inbegriffen!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55029684"/>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1509962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45307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431023"/>
                    </a:ext>
                  </a:extLst>
                </a:gridCol>
                <a:gridCol w="658368">
                  <a:extLst>
                    <a:ext uri="{9D8B030D-6E8A-4147-A177-3AD203B41FA5}">
                      <a16:colId xmlns:a16="http://schemas.microsoft.com/office/drawing/2014/main" val="1801349791"/>
                    </a:ext>
                  </a:extLst>
                </a:gridCol>
                <a:gridCol w="658368">
                  <a:extLst>
                    <a:ext uri="{9D8B030D-6E8A-4147-A177-3AD203B41FA5}">
                      <a16:colId xmlns:a16="http://schemas.microsoft.com/office/drawing/2014/main" val="1745952613"/>
                    </a:ext>
                  </a:extLst>
                </a:gridCol>
                <a:gridCol w="658368">
                  <a:extLst>
                    <a:ext uri="{9D8B030D-6E8A-4147-A177-3AD203B41FA5}">
                      <a16:colId xmlns:a16="http://schemas.microsoft.com/office/drawing/2014/main" val="2098856677"/>
                    </a:ext>
                  </a:extLst>
                </a:gridCol>
                <a:gridCol w="658368">
                  <a:extLst>
                    <a:ext uri="{9D8B030D-6E8A-4147-A177-3AD203B41FA5}">
                      <a16:colId xmlns:a16="http://schemas.microsoft.com/office/drawing/2014/main" val="3432092702"/>
                    </a:ext>
                  </a:extLst>
                </a:gridCol>
                <a:gridCol w="658368">
                  <a:extLst>
                    <a:ext uri="{9D8B030D-6E8A-4147-A177-3AD203B41FA5}">
                      <a16:colId xmlns:a16="http://schemas.microsoft.com/office/drawing/2014/main" val="3113435357"/>
                    </a:ext>
                  </a:extLst>
                </a:gridCol>
                <a:gridCol w="658368">
                  <a:extLst>
                    <a:ext uri="{9D8B030D-6E8A-4147-A177-3AD203B41FA5}">
                      <a16:colId xmlns:a16="http://schemas.microsoft.com/office/drawing/2014/main" val="2332296223"/>
                    </a:ext>
                  </a:extLst>
                </a:gridCol>
                <a:gridCol w="658368">
                  <a:extLst>
                    <a:ext uri="{9D8B030D-6E8A-4147-A177-3AD203B41FA5}">
                      <a16:colId xmlns:a16="http://schemas.microsoft.com/office/drawing/2014/main" val="1172049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7563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- 2017-04-19 09:30:00</a:t>
                      </a:r>
                      <a:r>
                        <a:rPr kumimoji="0" lang="de-DE" sz="1000" b="0" i="0" u="none" strike="noStrike" kern="1200" cap="none" spc="0" normalizeH="0" baseline="0" noProof="0">
                          <a:ln>
                            <a:noFill/>
                          </a:ln>
                          <a:solidFill>
                            <a:prstClr val="black"/>
                          </a:solidFill>
                          <a:effectLst/>
                          <a:uLnTx/>
                          <a:uFillTx/>
                          <a:latin typeface="+mn-lt"/>
                          <a:ea typeface="+mn-ea"/>
                          <a:cs typeface="+mn-cs"/>
                        </a:rPr>
                        <a:t>
🍸 Falstaff Auszeichnung für Mark's New York Bar 🍸
Es hat sich auch bei Falstaff herumgesprochen, dass es im Salzkammergut eine Bar mit dem besonderen Ambiente und besten Drinks gibt...
Lasst uns gemeinsam auf diese begehrte Auszeichnung anstoßen, die wir nur dank EURER HILFE bekommen haben - vielen Dank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931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- 2017-04-18 12:52:39</a:t>
                      </a:r>
                      <a:r>
                        <a:rPr kumimoji="0" lang="de-DE" sz="1000" b="0" i="0" u="none" strike="noStrike" kern="1200" cap="none" spc="0" normalizeH="0" baseline="0" noProof="0">
                          <a:ln>
                            <a:noFill/>
                          </a:ln>
                          <a:solidFill>
                            <a:prstClr val="black"/>
                          </a:solidFill>
                          <a:effectLst/>
                          <a:uLnTx/>
                          <a:uFillTx/>
                          <a:latin typeface="+mn-lt"/>
                          <a:ea typeface="+mn-ea"/>
                          <a:cs typeface="+mn-cs"/>
                        </a:rPr>
                        <a:t>
Habt Ihr das schon gesehen?
Wir sind seit kurzem ein Teil der Leading Spa Resorts und freuen uns natürlich riesig über die Aufnahme in diesen exklusiven Kreis :-)
Vielen, vielen Dank Ihr Lieben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4472388"/>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1496176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70403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6369104"/>
                    </a:ext>
                  </a:extLst>
                </a:gridCol>
                <a:gridCol w="658368">
                  <a:extLst>
                    <a:ext uri="{9D8B030D-6E8A-4147-A177-3AD203B41FA5}">
                      <a16:colId xmlns:a16="http://schemas.microsoft.com/office/drawing/2014/main" val="3347870462"/>
                    </a:ext>
                  </a:extLst>
                </a:gridCol>
                <a:gridCol w="658368">
                  <a:extLst>
                    <a:ext uri="{9D8B030D-6E8A-4147-A177-3AD203B41FA5}">
                      <a16:colId xmlns:a16="http://schemas.microsoft.com/office/drawing/2014/main" val="925808343"/>
                    </a:ext>
                  </a:extLst>
                </a:gridCol>
                <a:gridCol w="658368">
                  <a:extLst>
                    <a:ext uri="{9D8B030D-6E8A-4147-A177-3AD203B41FA5}">
                      <a16:colId xmlns:a16="http://schemas.microsoft.com/office/drawing/2014/main" val="3828042678"/>
                    </a:ext>
                  </a:extLst>
                </a:gridCol>
                <a:gridCol w="658368">
                  <a:extLst>
                    <a:ext uri="{9D8B030D-6E8A-4147-A177-3AD203B41FA5}">
                      <a16:colId xmlns:a16="http://schemas.microsoft.com/office/drawing/2014/main" val="1706618286"/>
                    </a:ext>
                  </a:extLst>
                </a:gridCol>
                <a:gridCol w="658368">
                  <a:extLst>
                    <a:ext uri="{9D8B030D-6E8A-4147-A177-3AD203B41FA5}">
                      <a16:colId xmlns:a16="http://schemas.microsoft.com/office/drawing/2014/main" val="422272751"/>
                    </a:ext>
                  </a:extLst>
                </a:gridCol>
                <a:gridCol w="658368">
                  <a:extLst>
                    <a:ext uri="{9D8B030D-6E8A-4147-A177-3AD203B41FA5}">
                      <a16:colId xmlns:a16="http://schemas.microsoft.com/office/drawing/2014/main" val="3755460470"/>
                    </a:ext>
                  </a:extLst>
                </a:gridCol>
                <a:gridCol w="658368">
                  <a:extLst>
                    <a:ext uri="{9D8B030D-6E8A-4147-A177-3AD203B41FA5}">
                      <a16:colId xmlns:a16="http://schemas.microsoft.com/office/drawing/2014/main" val="371480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54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- 2017-04-14 09:30:00</a:t>
                      </a:r>
                      <a:r>
                        <a:rPr kumimoji="0" lang="de-DE" sz="1000" b="0" i="0" u="none" strike="noStrike" kern="1200" cap="none" spc="0" normalizeH="0" baseline="0" noProof="0">
                          <a:ln>
                            <a:noFill/>
                          </a:ln>
                          <a:solidFill>
                            <a:prstClr val="black"/>
                          </a:solidFill>
                          <a:effectLst/>
                          <a:uLnTx/>
                          <a:uFillTx/>
                          <a:latin typeface="+mn-lt"/>
                          <a:ea typeface="+mn-ea"/>
                          <a:cs typeface="+mn-cs"/>
                        </a:rPr>
                        <a:t>
Habt Ihr unseren Ehrengast an diesem Wochenende schon vorbei hoppeln sehen? ;-)
Mehr als nur Osterhase und Ostereier 🐰🥚
Ostern ist ein Fest mit langer Tradition und vielen überraschenden Facetten. Hier erfahrt Ihr alles was Ihr über Ostern wissen müsst...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99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- 2017-04-04 09:30:00</a:t>
                      </a:r>
                      <a:r>
                        <a:rPr kumimoji="0" lang="de-DE" sz="1000" b="0" i="0" u="none" strike="noStrike" kern="1200" cap="none" spc="0" normalizeH="0" baseline="0" noProof="0">
                          <a:ln>
                            <a:noFill/>
                          </a:ln>
                          <a:solidFill>
                            <a:prstClr val="black"/>
                          </a:solidFill>
                          <a:effectLst/>
                          <a:uLnTx/>
                          <a:uFillTx/>
                          <a:latin typeface="+mn-lt"/>
                          <a:ea typeface="+mn-ea"/>
                          <a:cs typeface="+mn-cs"/>
                        </a:rPr>
                        <a:t>
Eeeeennnndlich ist er da...der HolidayCheck Award 2017!
Der HolidayCheck Award 2017 ging dieses Jahr erstmals an das Hotel Winzer. Warum? Weil IHR uns so positiv bewertet habt 😍
Wir sagen DANKE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0088389"/>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468384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2173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2094966"/>
                    </a:ext>
                  </a:extLst>
                </a:gridCol>
                <a:gridCol w="822960">
                  <a:extLst>
                    <a:ext uri="{9D8B030D-6E8A-4147-A177-3AD203B41FA5}">
                      <a16:colId xmlns:a16="http://schemas.microsoft.com/office/drawing/2014/main" val="1233613399"/>
                    </a:ext>
                  </a:extLst>
                </a:gridCol>
                <a:gridCol w="822960">
                  <a:extLst>
                    <a:ext uri="{9D8B030D-6E8A-4147-A177-3AD203B41FA5}">
                      <a16:colId xmlns:a16="http://schemas.microsoft.com/office/drawing/2014/main" val="322702509"/>
                    </a:ext>
                  </a:extLst>
                </a:gridCol>
                <a:gridCol w="822960">
                  <a:extLst>
                    <a:ext uri="{9D8B030D-6E8A-4147-A177-3AD203B41FA5}">
                      <a16:colId xmlns:a16="http://schemas.microsoft.com/office/drawing/2014/main" val="1753454763"/>
                    </a:ext>
                  </a:extLst>
                </a:gridCol>
                <a:gridCol w="822960">
                  <a:extLst>
                    <a:ext uri="{9D8B030D-6E8A-4147-A177-3AD203B41FA5}">
                      <a16:colId xmlns:a16="http://schemas.microsoft.com/office/drawing/2014/main" val="3757224026"/>
                    </a:ext>
                  </a:extLst>
                </a:gridCol>
                <a:gridCol w="822960">
                  <a:extLst>
                    <a:ext uri="{9D8B030D-6E8A-4147-A177-3AD203B41FA5}">
                      <a16:colId xmlns:a16="http://schemas.microsoft.com/office/drawing/2014/main" val="3211490640"/>
                    </a:ext>
                  </a:extLst>
                </a:gridCol>
                <a:gridCol w="822960">
                  <a:extLst>
                    <a:ext uri="{9D8B030D-6E8A-4147-A177-3AD203B41FA5}">
                      <a16:colId xmlns:a16="http://schemas.microsoft.com/office/drawing/2014/main" val="2485958729"/>
                    </a:ext>
                  </a:extLst>
                </a:gridCol>
                <a:gridCol w="822960">
                  <a:extLst>
                    <a:ext uri="{9D8B030D-6E8A-4147-A177-3AD203B41FA5}">
                      <a16:colId xmlns:a16="http://schemas.microsoft.com/office/drawing/2014/main" val="115197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07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- 2017-04-26 15:38:11</a:t>
                      </a:r>
                      <a:r>
                        <a:rPr kumimoji="0" lang="de-DE" sz="1000" b="0" i="0" u="none" strike="noStrike" kern="1200" cap="none" spc="0" normalizeH="0" baseline="0" noProof="0">
                          <a:ln>
                            <a:noFill/>
                          </a:ln>
                          <a:solidFill>
                            <a:prstClr val="black"/>
                          </a:solidFill>
                          <a:effectLst/>
                          <a:uLnTx/>
                          <a:uFillTx/>
                          <a:latin typeface="+mn-lt"/>
                          <a:ea typeface="+mn-ea"/>
                          <a:cs typeface="+mn-cs"/>
                        </a:rPr>
                        <a:t>
Erlesene Elixiere, sorgsame Hände, natürliche Frische und tiefe Entspannung.
👉 https://goo.gl/QJDDMI
Mit einer Massage oder Beautybehandlung bei uns erlebt Ihr pure Vitalität und Regeneration...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03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- 2017-04-21 12:37:38</a:t>
                      </a:r>
                      <a:r>
                        <a:rPr kumimoji="0" lang="de-DE" sz="1000" b="0" i="0" u="none" strike="noStrike" kern="1200" cap="none" spc="0" normalizeH="0" baseline="0" noProof="0">
                          <a:ln>
                            <a:noFill/>
                          </a:ln>
                          <a:solidFill>
                            <a:prstClr val="black"/>
                          </a:solidFill>
                          <a:effectLst/>
                          <a:uLnTx/>
                          <a:uFillTx/>
                          <a:latin typeface="+mn-lt"/>
                          <a:ea typeface="+mn-ea"/>
                          <a:cs typeface="+mn-cs"/>
                        </a:rPr>
                        <a:t>
Sanfter Kerzenschein und verliebte Blicke, genussvolle Gaumenschmeichler und zarte Berührungen...
👉 https://goo.gl/VlWRrS
Lasst Euch verführen von unserer aphrodisierenden Sinnekulinarik, dem zarten Lichtschein und der wohltuenden Nähe Eures Partners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3556513"/>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629877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0658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78885662"/>
                    </a:ext>
                  </a:extLst>
                </a:gridCol>
                <a:gridCol w="822960">
                  <a:extLst>
                    <a:ext uri="{9D8B030D-6E8A-4147-A177-3AD203B41FA5}">
                      <a16:colId xmlns:a16="http://schemas.microsoft.com/office/drawing/2014/main" val="722739467"/>
                    </a:ext>
                  </a:extLst>
                </a:gridCol>
                <a:gridCol w="822960">
                  <a:extLst>
                    <a:ext uri="{9D8B030D-6E8A-4147-A177-3AD203B41FA5}">
                      <a16:colId xmlns:a16="http://schemas.microsoft.com/office/drawing/2014/main" val="994949033"/>
                    </a:ext>
                  </a:extLst>
                </a:gridCol>
                <a:gridCol w="822960">
                  <a:extLst>
                    <a:ext uri="{9D8B030D-6E8A-4147-A177-3AD203B41FA5}">
                      <a16:colId xmlns:a16="http://schemas.microsoft.com/office/drawing/2014/main" val="2722166507"/>
                    </a:ext>
                  </a:extLst>
                </a:gridCol>
                <a:gridCol w="822960">
                  <a:extLst>
                    <a:ext uri="{9D8B030D-6E8A-4147-A177-3AD203B41FA5}">
                      <a16:colId xmlns:a16="http://schemas.microsoft.com/office/drawing/2014/main" val="2452980896"/>
                    </a:ext>
                  </a:extLst>
                </a:gridCol>
                <a:gridCol w="822960">
                  <a:extLst>
                    <a:ext uri="{9D8B030D-6E8A-4147-A177-3AD203B41FA5}">
                      <a16:colId xmlns:a16="http://schemas.microsoft.com/office/drawing/2014/main" val="3908961958"/>
                    </a:ext>
                  </a:extLst>
                </a:gridCol>
                <a:gridCol w="822960">
                  <a:extLst>
                    <a:ext uri="{9D8B030D-6E8A-4147-A177-3AD203B41FA5}">
                      <a16:colId xmlns:a16="http://schemas.microsoft.com/office/drawing/2014/main" val="3096426088"/>
                    </a:ext>
                  </a:extLst>
                </a:gridCol>
                <a:gridCol w="822960">
                  <a:extLst>
                    <a:ext uri="{9D8B030D-6E8A-4147-A177-3AD203B41FA5}">
                      <a16:colId xmlns:a16="http://schemas.microsoft.com/office/drawing/2014/main" val="218868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3661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- 2017-04-20 18:47:46</a:t>
                      </a:r>
                      <a:r>
                        <a:rPr kumimoji="0" lang="de-DE" sz="1000" b="0" i="0" u="none" strike="noStrike" kern="1200" cap="none" spc="0" normalizeH="0" baseline="0" noProof="0">
                          <a:ln>
                            <a:noFill/>
                          </a:ln>
                          <a:solidFill>
                            <a:prstClr val="black"/>
                          </a:solidFill>
                          <a:effectLst/>
                          <a:uLnTx/>
                          <a:uFillTx/>
                          <a:latin typeface="+mn-lt"/>
                          <a:ea typeface="+mn-ea"/>
                          <a:cs typeface="+mn-cs"/>
                        </a:rPr>
                        <a:t>
👉Seit Heute steht ein neuer Gin bei uns am Backboard. Aus Schwanenstadt, genauer gesagt von der  Parzmair Destillerie! 
👌🍸Wir wollen euch diesen Leckerbissen natürlich nicht vorenthalten.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778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- 2017-04-20 09:24:34</a:t>
                      </a:r>
                      <a:r>
                        <a:rPr kumimoji="0" lang="de-DE" sz="1000" b="0" i="0" u="none" strike="noStrike" kern="1200" cap="none" spc="0" normalizeH="0" baseline="0" noProof="0">
                          <a:ln>
                            <a:noFill/>
                          </a:ln>
                          <a:solidFill>
                            <a:prstClr val="black"/>
                          </a:solidFill>
                          <a:effectLst/>
                          <a:uLnTx/>
                          <a:uFillTx/>
                          <a:latin typeface="+mn-lt"/>
                          <a:ea typeface="+mn-ea"/>
                          <a:cs typeface="+mn-cs"/>
                        </a:rPr>
                        <a:t>
Macht Gin wirklich schön? :-)
Falstaff hat sich mit dieser und anderer spannender Fragen rund um diesen beliebten Allrounder beschäftigt. Viel Spaß beim Lesen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4902112"/>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2330193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4469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01810530"/>
                    </a:ext>
                  </a:extLst>
                </a:gridCol>
                <a:gridCol w="822960">
                  <a:extLst>
                    <a:ext uri="{9D8B030D-6E8A-4147-A177-3AD203B41FA5}">
                      <a16:colId xmlns:a16="http://schemas.microsoft.com/office/drawing/2014/main" val="4117028845"/>
                    </a:ext>
                  </a:extLst>
                </a:gridCol>
                <a:gridCol w="822960">
                  <a:extLst>
                    <a:ext uri="{9D8B030D-6E8A-4147-A177-3AD203B41FA5}">
                      <a16:colId xmlns:a16="http://schemas.microsoft.com/office/drawing/2014/main" val="765891725"/>
                    </a:ext>
                  </a:extLst>
                </a:gridCol>
                <a:gridCol w="822960">
                  <a:extLst>
                    <a:ext uri="{9D8B030D-6E8A-4147-A177-3AD203B41FA5}">
                      <a16:colId xmlns:a16="http://schemas.microsoft.com/office/drawing/2014/main" val="2819537747"/>
                    </a:ext>
                  </a:extLst>
                </a:gridCol>
                <a:gridCol w="822960">
                  <a:extLst>
                    <a:ext uri="{9D8B030D-6E8A-4147-A177-3AD203B41FA5}">
                      <a16:colId xmlns:a16="http://schemas.microsoft.com/office/drawing/2014/main" val="3766208523"/>
                    </a:ext>
                  </a:extLst>
                </a:gridCol>
                <a:gridCol w="822960">
                  <a:extLst>
                    <a:ext uri="{9D8B030D-6E8A-4147-A177-3AD203B41FA5}">
                      <a16:colId xmlns:a16="http://schemas.microsoft.com/office/drawing/2014/main" val="2024137247"/>
                    </a:ext>
                  </a:extLst>
                </a:gridCol>
                <a:gridCol w="822960">
                  <a:extLst>
                    <a:ext uri="{9D8B030D-6E8A-4147-A177-3AD203B41FA5}">
                      <a16:colId xmlns:a16="http://schemas.microsoft.com/office/drawing/2014/main" val="373197841"/>
                    </a:ext>
                  </a:extLst>
                </a:gridCol>
                <a:gridCol w="822960">
                  <a:extLst>
                    <a:ext uri="{9D8B030D-6E8A-4147-A177-3AD203B41FA5}">
                      <a16:colId xmlns:a16="http://schemas.microsoft.com/office/drawing/2014/main" val="104251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472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- 2017-04-19 18:00:00</a:t>
                      </a:r>
                      <a:r>
                        <a:rPr kumimoji="0" lang="de-DE" sz="1000" b="0" i="0" u="none" strike="noStrike" kern="1200" cap="none" spc="0" normalizeH="0" baseline="0" noProof="0">
                          <a:ln>
                            <a:noFill/>
                          </a:ln>
                          <a:solidFill>
                            <a:prstClr val="black"/>
                          </a:solidFill>
                          <a:effectLst/>
                          <a:uLnTx/>
                          <a:uFillTx/>
                          <a:latin typeface="+mn-lt"/>
                          <a:ea typeface="+mn-ea"/>
                          <a:cs typeface="+mn-cs"/>
                        </a:rPr>
                        <a:t>
Unerreicht genussvoll - das Wellnessangebot und unsere ¾-Verwöhnpension bieten verführerische Gaumenfreuden und herrliche Entspannung...
👉 https://goo.gl/a4uHBi
Egal, für welches unserer abwechslungsreichen Zimmer Ihr euch entscheidet, unsere reichhaltige Kulinarik und unser umfangreicher Wellnessbereich sind immer im Preis inbegriffen!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3780866"/>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1238729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095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8627759"/>
                    </a:ext>
                  </a:extLst>
                </a:gridCol>
                <a:gridCol w="822960">
                  <a:extLst>
                    <a:ext uri="{9D8B030D-6E8A-4147-A177-3AD203B41FA5}">
                      <a16:colId xmlns:a16="http://schemas.microsoft.com/office/drawing/2014/main" val="3894924616"/>
                    </a:ext>
                  </a:extLst>
                </a:gridCol>
                <a:gridCol w="822960">
                  <a:extLst>
                    <a:ext uri="{9D8B030D-6E8A-4147-A177-3AD203B41FA5}">
                      <a16:colId xmlns:a16="http://schemas.microsoft.com/office/drawing/2014/main" val="2825763892"/>
                    </a:ext>
                  </a:extLst>
                </a:gridCol>
                <a:gridCol w="822960">
                  <a:extLst>
                    <a:ext uri="{9D8B030D-6E8A-4147-A177-3AD203B41FA5}">
                      <a16:colId xmlns:a16="http://schemas.microsoft.com/office/drawing/2014/main" val="3946453436"/>
                    </a:ext>
                  </a:extLst>
                </a:gridCol>
                <a:gridCol w="822960">
                  <a:extLst>
                    <a:ext uri="{9D8B030D-6E8A-4147-A177-3AD203B41FA5}">
                      <a16:colId xmlns:a16="http://schemas.microsoft.com/office/drawing/2014/main" val="3816244245"/>
                    </a:ext>
                  </a:extLst>
                </a:gridCol>
                <a:gridCol w="822960">
                  <a:extLst>
                    <a:ext uri="{9D8B030D-6E8A-4147-A177-3AD203B41FA5}">
                      <a16:colId xmlns:a16="http://schemas.microsoft.com/office/drawing/2014/main" val="1584041647"/>
                    </a:ext>
                  </a:extLst>
                </a:gridCol>
                <a:gridCol w="822960">
                  <a:extLst>
                    <a:ext uri="{9D8B030D-6E8A-4147-A177-3AD203B41FA5}">
                      <a16:colId xmlns:a16="http://schemas.microsoft.com/office/drawing/2014/main" val="2216673120"/>
                    </a:ext>
                  </a:extLst>
                </a:gridCol>
                <a:gridCol w="822960">
                  <a:extLst>
                    <a:ext uri="{9D8B030D-6E8A-4147-A177-3AD203B41FA5}">
                      <a16:colId xmlns:a16="http://schemas.microsoft.com/office/drawing/2014/main" val="313808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7535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- 2017-04-19 09:30:00</a:t>
                      </a:r>
                      <a:r>
                        <a:rPr kumimoji="0" lang="de-DE" sz="1000" b="0" i="0" u="none" strike="noStrike" kern="1200" cap="none" spc="0" normalizeH="0" baseline="0" noProof="0">
                          <a:ln>
                            <a:noFill/>
                          </a:ln>
                          <a:solidFill>
                            <a:prstClr val="black"/>
                          </a:solidFill>
                          <a:effectLst/>
                          <a:uLnTx/>
                          <a:uFillTx/>
                          <a:latin typeface="+mn-lt"/>
                          <a:ea typeface="+mn-ea"/>
                          <a:cs typeface="+mn-cs"/>
                        </a:rPr>
                        <a:t>
🍸 Falstaff Auszeichnung für Mark's New York Bar 🍸
Es hat sich auch bei Falstaff herumgesprochen, dass es im Salzkammergut eine Bar mit dem besonderen Ambiente und besten Drinks gibt...
Lasst uns gemeinsam auf diese begehrte Auszeichnung anstoßen, die wir nur dank EURER HILFE bekommen haben - vielen Dank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116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- 2017-04-18 12:52:39</a:t>
                      </a:r>
                      <a:r>
                        <a:rPr kumimoji="0" lang="de-DE" sz="1000" b="0" i="0" u="none" strike="noStrike" kern="1200" cap="none" spc="0" normalizeH="0" baseline="0" noProof="0">
                          <a:ln>
                            <a:noFill/>
                          </a:ln>
                          <a:solidFill>
                            <a:prstClr val="black"/>
                          </a:solidFill>
                          <a:effectLst/>
                          <a:uLnTx/>
                          <a:uFillTx/>
                          <a:latin typeface="+mn-lt"/>
                          <a:ea typeface="+mn-ea"/>
                          <a:cs typeface="+mn-cs"/>
                        </a:rPr>
                        <a:t>
Habt Ihr das schon gesehen?
Wir sind seit kurzem ein Teil der Leading Spa Resorts und freuen uns natürlich riesig über die Aufnahme in diesen exklusiven Kreis :-)
Vielen, vielen Dank Ihr Lieben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3575904"/>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1679261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5002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6735885"/>
                    </a:ext>
                  </a:extLst>
                </a:gridCol>
                <a:gridCol w="822960">
                  <a:extLst>
                    <a:ext uri="{9D8B030D-6E8A-4147-A177-3AD203B41FA5}">
                      <a16:colId xmlns:a16="http://schemas.microsoft.com/office/drawing/2014/main" val="1115535567"/>
                    </a:ext>
                  </a:extLst>
                </a:gridCol>
                <a:gridCol w="822960">
                  <a:extLst>
                    <a:ext uri="{9D8B030D-6E8A-4147-A177-3AD203B41FA5}">
                      <a16:colId xmlns:a16="http://schemas.microsoft.com/office/drawing/2014/main" val="2824005790"/>
                    </a:ext>
                  </a:extLst>
                </a:gridCol>
                <a:gridCol w="822960">
                  <a:extLst>
                    <a:ext uri="{9D8B030D-6E8A-4147-A177-3AD203B41FA5}">
                      <a16:colId xmlns:a16="http://schemas.microsoft.com/office/drawing/2014/main" val="1959894020"/>
                    </a:ext>
                  </a:extLst>
                </a:gridCol>
                <a:gridCol w="822960">
                  <a:extLst>
                    <a:ext uri="{9D8B030D-6E8A-4147-A177-3AD203B41FA5}">
                      <a16:colId xmlns:a16="http://schemas.microsoft.com/office/drawing/2014/main" val="55870989"/>
                    </a:ext>
                  </a:extLst>
                </a:gridCol>
                <a:gridCol w="822960">
                  <a:extLst>
                    <a:ext uri="{9D8B030D-6E8A-4147-A177-3AD203B41FA5}">
                      <a16:colId xmlns:a16="http://schemas.microsoft.com/office/drawing/2014/main" val="3342002319"/>
                    </a:ext>
                  </a:extLst>
                </a:gridCol>
                <a:gridCol w="822960">
                  <a:extLst>
                    <a:ext uri="{9D8B030D-6E8A-4147-A177-3AD203B41FA5}">
                      <a16:colId xmlns:a16="http://schemas.microsoft.com/office/drawing/2014/main" val="1142370434"/>
                    </a:ext>
                  </a:extLst>
                </a:gridCol>
                <a:gridCol w="822960">
                  <a:extLst>
                    <a:ext uri="{9D8B030D-6E8A-4147-A177-3AD203B41FA5}">
                      <a16:colId xmlns:a16="http://schemas.microsoft.com/office/drawing/2014/main" val="126811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513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- 2017-04-14 09:30:00</a:t>
                      </a:r>
                      <a:r>
                        <a:rPr kumimoji="0" lang="de-DE" sz="1000" b="0" i="0" u="none" strike="noStrike" kern="1200" cap="none" spc="0" normalizeH="0" baseline="0" noProof="0">
                          <a:ln>
                            <a:noFill/>
                          </a:ln>
                          <a:solidFill>
                            <a:prstClr val="black"/>
                          </a:solidFill>
                          <a:effectLst/>
                          <a:uLnTx/>
                          <a:uFillTx/>
                          <a:latin typeface="+mn-lt"/>
                          <a:ea typeface="+mn-ea"/>
                          <a:cs typeface="+mn-cs"/>
                        </a:rPr>
                        <a:t>
Habt Ihr unseren Ehrengast an diesem Wochenende schon vorbei hoppeln sehen? ;-)
Mehr als nur Osterhase und Ostereier 🐰🥚
Ostern ist ein Fest mit langer Tradition und vielen überraschenden Facetten. Hier erfahrt Ihr alles was Ihr über Ostern wissen müsst...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3242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- 2017-04-04 09:30:00</a:t>
                      </a:r>
                      <a:r>
                        <a:rPr kumimoji="0" lang="de-DE" sz="1000" b="0" i="0" u="none" strike="noStrike" kern="1200" cap="none" spc="0" normalizeH="0" baseline="0" noProof="0">
                          <a:ln>
                            <a:noFill/>
                          </a:ln>
                          <a:solidFill>
                            <a:prstClr val="black"/>
                          </a:solidFill>
                          <a:effectLst/>
                          <a:uLnTx/>
                          <a:uFillTx/>
                          <a:latin typeface="+mn-lt"/>
                          <a:ea typeface="+mn-ea"/>
                          <a:cs typeface="+mn-cs"/>
                        </a:rPr>
                        <a:t>
Eeeeennnndlich ist er da...der HolidayCheck Award 2017!
Der HolidayCheck Award 2017 ging dieses Jahr erstmals an das Hotel Winzer. Warum? Weil IHR uns so positiv bewertet habt 😍
Wir sagen DANKE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9811800"/>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3346302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59669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624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55925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7516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54172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50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74735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497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 von Fans (Nutzern)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228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280934"/>
                    </a:ext>
                  </a:extLst>
                </a:gridCol>
                <a:gridCol w="822960">
                  <a:extLst>
                    <a:ext uri="{9D8B030D-6E8A-4147-A177-3AD203B41FA5}">
                      <a16:colId xmlns:a16="http://schemas.microsoft.com/office/drawing/2014/main" val="639933257"/>
                    </a:ext>
                  </a:extLst>
                </a:gridCol>
                <a:gridCol w="822960">
                  <a:extLst>
                    <a:ext uri="{9D8B030D-6E8A-4147-A177-3AD203B41FA5}">
                      <a16:colId xmlns:a16="http://schemas.microsoft.com/office/drawing/2014/main" val="1848364531"/>
                    </a:ext>
                  </a:extLst>
                </a:gridCol>
                <a:gridCol w="822960">
                  <a:extLst>
                    <a:ext uri="{9D8B030D-6E8A-4147-A177-3AD203B41FA5}">
                      <a16:colId xmlns:a16="http://schemas.microsoft.com/office/drawing/2014/main" val="3353461921"/>
                    </a:ext>
                  </a:extLst>
                </a:gridCol>
                <a:gridCol w="822960">
                  <a:extLst>
                    <a:ext uri="{9D8B030D-6E8A-4147-A177-3AD203B41FA5}">
                      <a16:colId xmlns:a16="http://schemas.microsoft.com/office/drawing/2014/main" val="3352226672"/>
                    </a:ext>
                  </a:extLst>
                </a:gridCol>
                <a:gridCol w="822960">
                  <a:extLst>
                    <a:ext uri="{9D8B030D-6E8A-4147-A177-3AD203B41FA5}">
                      <a16:colId xmlns:a16="http://schemas.microsoft.com/office/drawing/2014/main" val="56780875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734221145"/>
                  </a:ext>
                </a:extLst>
              </a:tr>
              <a:tr h="370840">
                <a:tc>
                  <a:txBody>
                    <a:bodyPr/>
                    <a:lstStyle/>
                    <a:p>
                      <a:r>
                        <a:rPr lang="en-US" sz="1000" b="1"/>
                        <a:t>Mark's New York Bar</a:t>
                      </a:r>
                      <a:r>
                        <a:rPr lang="en-US" sz="1000"/>
                        <a:t> got a post by </a:t>
                      </a:r>
                      <a:r>
                        <a:rPr lang="en-US" sz="1000" b="1"/>
                        <a:t>Nina Juni - 2017-04-06 19:21:36</a:t>
                      </a:r>
                      <a:r>
                        <a:rPr lang="en-US" sz="1000"/>
                        <a:t>
Gibts grad gar nix neues?</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04/06/2017 20:31:42</a:t>
                      </a:r>
                    </a:p>
                  </a:txBody>
                  <a:tcPr/>
                </a:tc>
                <a:extLst>
                  <a:ext uri="{0D108BD9-81ED-4DB2-BD59-A6C34878D82A}">
                    <a16:rowId xmlns:a16="http://schemas.microsoft.com/office/drawing/2014/main" val="3867983462"/>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4264544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32610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988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7288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4200451"/>
                    </a:ext>
                  </a:extLst>
                </a:gridCol>
                <a:gridCol w="2468880">
                  <a:extLst>
                    <a:ext uri="{9D8B030D-6E8A-4147-A177-3AD203B41FA5}">
                      <a16:colId xmlns:a16="http://schemas.microsoft.com/office/drawing/2014/main" val="2931925807"/>
                    </a:ext>
                  </a:extLst>
                </a:gridCol>
                <a:gridCol w="822960">
                  <a:extLst>
                    <a:ext uri="{9D8B030D-6E8A-4147-A177-3AD203B41FA5}">
                      <a16:colId xmlns:a16="http://schemas.microsoft.com/office/drawing/2014/main" val="3964157799"/>
                    </a:ext>
                  </a:extLst>
                </a:gridCol>
                <a:gridCol w="822960">
                  <a:extLst>
                    <a:ext uri="{9D8B030D-6E8A-4147-A177-3AD203B41FA5}">
                      <a16:colId xmlns:a16="http://schemas.microsoft.com/office/drawing/2014/main" val="3409114908"/>
                    </a:ext>
                  </a:extLst>
                </a:gridCol>
                <a:gridCol w="822960">
                  <a:extLst>
                    <a:ext uri="{9D8B030D-6E8A-4147-A177-3AD203B41FA5}">
                      <a16:colId xmlns:a16="http://schemas.microsoft.com/office/drawing/2014/main" val="1634207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75974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Ambros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4333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 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4715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Blüml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(2),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865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Lackner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(2),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7049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Elke Kinky-Seifert Sinkoves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129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Pfoster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203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Roswitha Kremser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5668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Kone Werndle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8558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Christina Heugenhauser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7491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 Malek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01760141"/>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2198986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9035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1348590"/>
                    </a:ext>
                  </a:extLst>
                </a:gridCol>
                <a:gridCol w="2468880">
                  <a:extLst>
                    <a:ext uri="{9D8B030D-6E8A-4147-A177-3AD203B41FA5}">
                      <a16:colId xmlns:a16="http://schemas.microsoft.com/office/drawing/2014/main" val="1994408058"/>
                    </a:ext>
                  </a:extLst>
                </a:gridCol>
                <a:gridCol w="822960">
                  <a:extLst>
                    <a:ext uri="{9D8B030D-6E8A-4147-A177-3AD203B41FA5}">
                      <a16:colId xmlns:a16="http://schemas.microsoft.com/office/drawing/2014/main" val="2485265212"/>
                    </a:ext>
                  </a:extLst>
                </a:gridCol>
                <a:gridCol w="822960">
                  <a:extLst>
                    <a:ext uri="{9D8B030D-6E8A-4147-A177-3AD203B41FA5}">
                      <a16:colId xmlns:a16="http://schemas.microsoft.com/office/drawing/2014/main" val="3310170567"/>
                    </a:ext>
                  </a:extLst>
                </a:gridCol>
                <a:gridCol w="822960">
                  <a:extLst>
                    <a:ext uri="{9D8B030D-6E8A-4147-A177-3AD203B41FA5}">
                      <a16:colId xmlns:a16="http://schemas.microsoft.com/office/drawing/2014/main" val="3367008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6593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Jasmin Fürthner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4045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Schmalzer Huber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257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Enrico Kleiner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4451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Knapp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7933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Tanja Böhm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8494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Diana Cyklarz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1485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Schürz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8434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Janine Steinbach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6775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Carola Stürmer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2759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Lukasser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05008459"/>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279721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5388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0693599"/>
                    </a:ext>
                  </a:extLst>
                </a:gridCol>
                <a:gridCol w="2468880">
                  <a:extLst>
                    <a:ext uri="{9D8B030D-6E8A-4147-A177-3AD203B41FA5}">
                      <a16:colId xmlns:a16="http://schemas.microsoft.com/office/drawing/2014/main" val="3597952795"/>
                    </a:ext>
                  </a:extLst>
                </a:gridCol>
                <a:gridCol w="822960">
                  <a:extLst>
                    <a:ext uri="{9D8B030D-6E8A-4147-A177-3AD203B41FA5}">
                      <a16:colId xmlns:a16="http://schemas.microsoft.com/office/drawing/2014/main" val="2995116665"/>
                    </a:ext>
                  </a:extLst>
                </a:gridCol>
                <a:gridCol w="822960">
                  <a:extLst>
                    <a:ext uri="{9D8B030D-6E8A-4147-A177-3AD203B41FA5}">
                      <a16:colId xmlns:a16="http://schemas.microsoft.com/office/drawing/2014/main" val="2933383028"/>
                    </a:ext>
                  </a:extLst>
                </a:gridCol>
                <a:gridCol w="822960">
                  <a:extLst>
                    <a:ext uri="{9D8B030D-6E8A-4147-A177-3AD203B41FA5}">
                      <a16:colId xmlns:a16="http://schemas.microsoft.com/office/drawing/2014/main" val="392035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8535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Steffen Heinz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40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Nachreiner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2022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Jessica Solar Health &amp; Body Coach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5293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Tina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67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Baresch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4652484"/>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2887526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49032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7218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71913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3761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87498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4563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37054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8342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43864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042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58248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5662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714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8187362"/>
                    </a:ext>
                  </a:extLst>
                </a:gridCol>
                <a:gridCol w="2057400">
                  <a:extLst>
                    <a:ext uri="{9D8B030D-6E8A-4147-A177-3AD203B41FA5}">
                      <a16:colId xmlns:a16="http://schemas.microsoft.com/office/drawing/2014/main" val="3278042496"/>
                    </a:ext>
                  </a:extLst>
                </a:gridCol>
                <a:gridCol w="822960">
                  <a:extLst>
                    <a:ext uri="{9D8B030D-6E8A-4147-A177-3AD203B41FA5}">
                      <a16:colId xmlns:a16="http://schemas.microsoft.com/office/drawing/2014/main" val="1530459629"/>
                    </a:ext>
                  </a:extLst>
                </a:gridCol>
                <a:gridCol w="1234440">
                  <a:extLst>
                    <a:ext uri="{9D8B030D-6E8A-4147-A177-3AD203B41FA5}">
                      <a16:colId xmlns:a16="http://schemas.microsoft.com/office/drawing/2014/main" val="3258213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3596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Katja Fernerberger - 2017-04-18 21:49:01</a:t>
                      </a:r>
                      <a:r>
                        <a:rPr kumimoji="0" lang="de-DE" sz="1000" b="0" i="0" u="none" strike="noStrike" kern="1200" cap="none" spc="0" normalizeH="0" baseline="0" noProof="0">
                          <a:ln>
                            <a:noFill/>
                          </a:ln>
                          <a:solidFill>
                            <a:prstClr val="black"/>
                          </a:solidFill>
                          <a:effectLst/>
                          <a:uLnTx/>
                          <a:uFillTx/>
                          <a:latin typeface="+mn-lt"/>
                          <a:ea typeface="+mn-ea"/>
                          <a:cs typeface="+mn-cs"/>
                        </a:rPr>
                        <a:t>
Sehr geehrte Damen und Herren . 
Ich wollte fragen ob man bei ihnen  auch unter der Woche frühstücken gehen kann? Oder ob dies nur an Sonntagen möglich ist? 
Lg Katja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Guten Morgen Katja,
ja - Ihr könnt natürlich auch sehr gerne unter der Woche bei uns zum Frühstücken kommen :-)
Wir bitte aber unbedingt telefonisch zu reservieren - so dass wir auch sicher einen Platz für Euch haben.
Das hängt nämlich immer auch mit der Auslastung im Hotel zusammen :-)
Wir freuen uns auf Euren Besuch!
Liebe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 07:38:29</a:t>
                      </a:r>
                    </a:p>
                  </a:txBody>
                  <a:tcPr/>
                </a:tc>
                <a:extLst>
                  <a:ext uri="{0D108BD9-81ED-4DB2-BD59-A6C34878D82A}">
                    <a16:rowId xmlns:a16="http://schemas.microsoft.com/office/drawing/2014/main" val="133442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Nicolete Cristina - 2017-04-15 10:37:44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liebe Nicolete, vielen Dank für die netten Glückwünsche! Wir waren über Ostern leider recht beschäftigt und haben das Postfach etwas übersehen. Wir wünschen dir auf alle Fälle einen guten Start in die Woche und nachträglich frohe Ostern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 10:15:38</a:t>
                      </a:r>
                    </a:p>
                  </a:txBody>
                  <a:tcPr/>
                </a:tc>
                <a:extLst>
                  <a:ext uri="{0D108BD9-81ED-4DB2-BD59-A6C34878D82A}">
                    <a16:rowId xmlns:a16="http://schemas.microsoft.com/office/drawing/2014/main" val="2684807897"/>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3021534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8175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67353822"/>
                    </a:ext>
                  </a:extLst>
                </a:gridCol>
                <a:gridCol w="2057400">
                  <a:extLst>
                    <a:ext uri="{9D8B030D-6E8A-4147-A177-3AD203B41FA5}">
                      <a16:colId xmlns:a16="http://schemas.microsoft.com/office/drawing/2014/main" val="609337922"/>
                    </a:ext>
                  </a:extLst>
                </a:gridCol>
                <a:gridCol w="822960">
                  <a:extLst>
                    <a:ext uri="{9D8B030D-6E8A-4147-A177-3AD203B41FA5}">
                      <a16:colId xmlns:a16="http://schemas.microsoft.com/office/drawing/2014/main" val="3810959175"/>
                    </a:ext>
                  </a:extLst>
                </a:gridCol>
                <a:gridCol w="1234440">
                  <a:extLst>
                    <a:ext uri="{9D8B030D-6E8A-4147-A177-3AD203B41FA5}">
                      <a16:colId xmlns:a16="http://schemas.microsoft.com/office/drawing/2014/main" val="2562703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6979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Sandra Lissa - 2017-04-07 15:36:19</a:t>
                      </a:r>
                      <a:r>
                        <a:rPr kumimoji="0" lang="en-US" sz="1000" b="0" i="0" u="none" strike="noStrike" kern="1200" cap="none" spc="0" normalizeH="0" baseline="0" noProof="0">
                          <a:ln>
                            <a:noFill/>
                          </a:ln>
                          <a:solidFill>
                            <a:prstClr val="black"/>
                          </a:solidFill>
                          <a:effectLst/>
                          <a:uLnTx/>
                          <a:uFillTx/>
                          <a:latin typeface="+mn-lt"/>
                          <a:ea typeface="+mn-ea"/>
                          <a:cs typeface="+mn-cs"/>
                        </a:rPr>
                        <a:t>
You are responding to Sandra's comment: "Alexander Lissa und wir waren noch immer nicht dort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 are responding to Sandra's comment: "Alexander Lissa und wir waren noch immer nicht dort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15:36:19</a:t>
                      </a:r>
                    </a:p>
                  </a:txBody>
                  <a:tcPr/>
                </a:tc>
                <a:extLst>
                  <a:ext uri="{0D108BD9-81ED-4DB2-BD59-A6C34878D82A}">
                    <a16:rowId xmlns:a16="http://schemas.microsoft.com/office/drawing/2014/main" val="1256641574"/>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2626727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9024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46423429"/>
                    </a:ext>
                  </a:extLst>
                </a:gridCol>
                <a:gridCol w="2057400">
                  <a:extLst>
                    <a:ext uri="{9D8B030D-6E8A-4147-A177-3AD203B41FA5}">
                      <a16:colId xmlns:a16="http://schemas.microsoft.com/office/drawing/2014/main" val="4012296631"/>
                    </a:ext>
                  </a:extLst>
                </a:gridCol>
                <a:gridCol w="822960">
                  <a:extLst>
                    <a:ext uri="{9D8B030D-6E8A-4147-A177-3AD203B41FA5}">
                      <a16:colId xmlns:a16="http://schemas.microsoft.com/office/drawing/2014/main" val="1685051956"/>
                    </a:ext>
                  </a:extLst>
                </a:gridCol>
                <a:gridCol w="1234440">
                  <a:extLst>
                    <a:ext uri="{9D8B030D-6E8A-4147-A177-3AD203B41FA5}">
                      <a16:colId xmlns:a16="http://schemas.microsoft.com/office/drawing/2014/main" val="160104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4001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Diana Sigrist - 2017-04-03 19:55:50</a:t>
                      </a:r>
                      <a:r>
                        <a:rPr kumimoji="0" lang="de-DE" sz="1000" b="0" i="0" u="none" strike="noStrike" kern="1200" cap="none" spc="0" normalizeH="0" baseline="0" noProof="0">
                          <a:ln>
                            <a:noFill/>
                          </a:ln>
                          <a:solidFill>
                            <a:prstClr val="black"/>
                          </a:solidFill>
                          <a:effectLst/>
                          <a:uLnTx/>
                          <a:uFillTx/>
                          <a:latin typeface="+mn-lt"/>
                          <a:ea typeface="+mn-ea"/>
                          <a:cs typeface="+mn-cs"/>
                        </a:rPr>
                        <a:t>
Liebe Familie Winzer,mein Mann und ich waren vor längerer Zeit zu Gast in ihrem Hotel. Leider waren wir alles andere als zufrieden....im Restaurant war es UNERTRÄGLICH heiß und rechnete dann auch noch rein....es gab noch sehr viele andere Kritikpunkte,wo wohl auch im Zimmer die Möglichkeit besteht,diese zu Papier zu bringen. Leider kam daraufhin nichts von ihrer Seite,keine Stellungnahme ,kein Nachfragen.....Nun bekommen wir letzte Woche  Werbung von ihnen für ihr Hotel .Ich möchte sie bitten uns nicht mehr über ihr Hotel zu informieren,da wir mit sehr großer Sicherheit keinen Urlaub bei ihnen mehr buchen werden.Und mein Name ist auch nicht Sigrest  sondern Diana Sigrist ! Mit freundlichen Grüßen Günter und Diana Sigrist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 Frau Sigrist, bitte entschuldigen Sie die verspätete Antwort!
Wir wollten intern noch recherchieren ob wir zu den von Ihnen beschriebenen Vorfällen irgendwelche Aufzeichnungen haben - konnten aber auf den ersten Blick leider nichts dazu finden. Es tut uns natürlich sehr leid, dass Ihnen Ihr Aufenthalt in unserem Haus nicht so gut gefallen hat, wie wir es uns gerne gewünscht hätten. Leider können wir uns an dieser Stelle nur noch für die Unannehmlichkeiten entschuldigen.
Wir würden natürlich sehr gerne noch mehr darüber erfahren, was genau bei Ihrem Besuch vorgefallen ist - damit wir sicherstellen können, dass solche Situationen nicht noch einmal vorkommen. Wären Sie bereit uns hier noch ein paar Zeilen per E-Mail zukommen zu lassen, bzw. mit einem unserer Mitarbeiter zu telefonieren? Natürlich verstehen wir voll und ganz, wenn Sie mit diesem Urlaub abschließen wollen und ablehnen.
Wir werden Sie natürlich auch aus unseren Verteilern nehmen, damit Sie keine Werbeunterlagen mehr erhalten.
Wir bitten nochmals um Entschuldigung und verbleiben mit freundlichen Grüßen,
Ihre Familie Winzer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 18:09:55</a:t>
                      </a:r>
                    </a:p>
                  </a:txBody>
                  <a:tcPr/>
                </a:tc>
                <a:extLst>
                  <a:ext uri="{0D108BD9-81ED-4DB2-BD59-A6C34878D82A}">
                    <a16:rowId xmlns:a16="http://schemas.microsoft.com/office/drawing/2014/main" val="1686175988"/>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464812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0152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04/01/2017 - 04/27/2017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3754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1652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58831522"/>
                    </a:ext>
                  </a:extLst>
                </a:gridCol>
                <a:gridCol w="2468880">
                  <a:extLst>
                    <a:ext uri="{9D8B030D-6E8A-4147-A177-3AD203B41FA5}">
                      <a16:colId xmlns:a16="http://schemas.microsoft.com/office/drawing/2014/main" val="1102803677"/>
                    </a:ext>
                  </a:extLst>
                </a:gridCol>
                <a:gridCol w="2468880">
                  <a:extLst>
                    <a:ext uri="{9D8B030D-6E8A-4147-A177-3AD203B41FA5}">
                      <a16:colId xmlns:a16="http://schemas.microsoft.com/office/drawing/2014/main" val="4092559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0303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extLst>
                  <a:ext uri="{0D108BD9-81ED-4DB2-BD59-A6C34878D82A}">
                    <a16:rowId xmlns:a16="http://schemas.microsoft.com/office/drawing/2014/main" val="325703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extLst>
                  <a:ext uri="{0D108BD9-81ED-4DB2-BD59-A6C34878D82A}">
                    <a16:rowId xmlns:a16="http://schemas.microsoft.com/office/drawing/2014/main" val="323704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a:t>
                      </a:r>
                    </a:p>
                  </a:txBody>
                  <a:tcPr/>
                </a:tc>
                <a:extLst>
                  <a:ext uri="{0D108BD9-81ED-4DB2-BD59-A6C34878D82A}">
                    <a16:rowId xmlns:a16="http://schemas.microsoft.com/office/drawing/2014/main" val="352624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49629</a:t>
                      </a:r>
                    </a:p>
                  </a:txBody>
                  <a:tcPr/>
                </a:tc>
                <a:extLst>
                  <a:ext uri="{0D108BD9-81ED-4DB2-BD59-A6C34878D82A}">
                    <a16:rowId xmlns:a16="http://schemas.microsoft.com/office/drawing/2014/main" val="220014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11721</a:t>
                      </a:r>
                    </a:p>
                  </a:txBody>
                  <a:tcPr/>
                </a:tc>
                <a:extLst>
                  <a:ext uri="{0D108BD9-81ED-4DB2-BD59-A6C34878D82A}">
                    <a16:rowId xmlns:a16="http://schemas.microsoft.com/office/drawing/2014/main" val="167650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a:t>
                      </a:r>
                    </a:p>
                  </a:txBody>
                  <a:tcPr/>
                </a:tc>
                <a:extLst>
                  <a:ext uri="{0D108BD9-81ED-4DB2-BD59-A6C34878D82A}">
                    <a16:rowId xmlns:a16="http://schemas.microsoft.com/office/drawing/2014/main" val="425423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a:t>
                      </a:r>
                    </a:p>
                  </a:txBody>
                  <a:tcPr/>
                </a:tc>
                <a:extLst>
                  <a:ext uri="{0D108BD9-81ED-4DB2-BD59-A6C34878D82A}">
                    <a16:rowId xmlns:a16="http://schemas.microsoft.com/office/drawing/2014/main" val="4028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extLst>
                  <a:ext uri="{0D108BD9-81ED-4DB2-BD59-A6C34878D82A}">
                    <a16:rowId xmlns:a16="http://schemas.microsoft.com/office/drawing/2014/main" val="371131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a:t>
                      </a:r>
                    </a:p>
                  </a:txBody>
                  <a:tcPr/>
                </a:tc>
                <a:extLst>
                  <a:ext uri="{0D108BD9-81ED-4DB2-BD59-A6C34878D82A}">
                    <a16:rowId xmlns:a16="http://schemas.microsoft.com/office/drawing/2014/main" val="65900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4163</a:t>
                      </a:r>
                    </a:p>
                  </a:txBody>
                  <a:tcPr/>
                </a:tc>
                <a:extLst>
                  <a:ext uri="{0D108BD9-81ED-4DB2-BD59-A6C34878D82A}">
                    <a16:rowId xmlns:a16="http://schemas.microsoft.com/office/drawing/2014/main" val="1379770628"/>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3216615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75986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2268567"/>
                    </a:ext>
                  </a:extLst>
                </a:gridCol>
                <a:gridCol w="2468880">
                  <a:extLst>
                    <a:ext uri="{9D8B030D-6E8A-4147-A177-3AD203B41FA5}">
                      <a16:colId xmlns:a16="http://schemas.microsoft.com/office/drawing/2014/main" val="3919544464"/>
                    </a:ext>
                  </a:extLst>
                </a:gridCol>
                <a:gridCol w="2468880">
                  <a:extLst>
                    <a:ext uri="{9D8B030D-6E8A-4147-A177-3AD203B41FA5}">
                      <a16:colId xmlns:a16="http://schemas.microsoft.com/office/drawing/2014/main" val="3749413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7753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extLst>
                  <a:ext uri="{0D108BD9-81ED-4DB2-BD59-A6C34878D82A}">
                    <a16:rowId xmlns:a16="http://schemas.microsoft.com/office/drawing/2014/main" val="49121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a:t>
                      </a:r>
                    </a:p>
                  </a:txBody>
                  <a:tcPr/>
                </a:tc>
                <a:extLst>
                  <a:ext uri="{0D108BD9-81ED-4DB2-BD59-A6C34878D82A}">
                    <a16:rowId xmlns:a16="http://schemas.microsoft.com/office/drawing/2014/main" val="93585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extLst>
                  <a:ext uri="{0D108BD9-81ED-4DB2-BD59-A6C34878D82A}">
                    <a16:rowId xmlns:a16="http://schemas.microsoft.com/office/drawing/2014/main" val="309922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15023</a:t>
                      </a:r>
                    </a:p>
                  </a:txBody>
                  <a:tcPr/>
                </a:tc>
                <a:extLst>
                  <a:ext uri="{0D108BD9-81ED-4DB2-BD59-A6C34878D82A}">
                    <a16:rowId xmlns:a16="http://schemas.microsoft.com/office/drawing/2014/main" val="280583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9141</a:t>
                      </a:r>
                    </a:p>
                  </a:txBody>
                  <a:tcPr/>
                </a:tc>
                <a:extLst>
                  <a:ext uri="{0D108BD9-81ED-4DB2-BD59-A6C34878D82A}">
                    <a16:rowId xmlns:a16="http://schemas.microsoft.com/office/drawing/2014/main" val="231185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48080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6706</a:t>
                      </a:r>
                    </a:p>
                  </a:txBody>
                  <a:tcPr/>
                </a:tc>
                <a:extLst>
                  <a:ext uri="{0D108BD9-81ED-4DB2-BD59-A6C34878D82A}">
                    <a16:rowId xmlns:a16="http://schemas.microsoft.com/office/drawing/2014/main" val="228061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16596</a:t>
                      </a:r>
                    </a:p>
                  </a:txBody>
                  <a:tcPr/>
                </a:tc>
                <a:extLst>
                  <a:ext uri="{0D108BD9-81ED-4DB2-BD59-A6C34878D82A}">
                    <a16:rowId xmlns:a16="http://schemas.microsoft.com/office/drawing/2014/main" val="54275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13889</a:t>
                      </a:r>
                    </a:p>
                  </a:txBody>
                  <a:tcPr/>
                </a:tc>
                <a:extLst>
                  <a:ext uri="{0D108BD9-81ED-4DB2-BD59-A6C34878D82A}">
                    <a16:rowId xmlns:a16="http://schemas.microsoft.com/office/drawing/2014/main" val="1755596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a:t>
                      </a:r>
                    </a:p>
                  </a:txBody>
                  <a:tcPr/>
                </a:tc>
                <a:extLst>
                  <a:ext uri="{0D108BD9-81ED-4DB2-BD59-A6C34878D82A}">
                    <a16:rowId xmlns:a16="http://schemas.microsoft.com/office/drawing/2014/main" val="3025507177"/>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36062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1084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4377151"/>
                    </a:ext>
                  </a:extLst>
                </a:gridCol>
                <a:gridCol w="2468880">
                  <a:extLst>
                    <a:ext uri="{9D8B030D-6E8A-4147-A177-3AD203B41FA5}">
                      <a16:colId xmlns:a16="http://schemas.microsoft.com/office/drawing/2014/main" val="3371372277"/>
                    </a:ext>
                  </a:extLst>
                </a:gridCol>
                <a:gridCol w="2468880">
                  <a:extLst>
                    <a:ext uri="{9D8B030D-6E8A-4147-A177-3AD203B41FA5}">
                      <a16:colId xmlns:a16="http://schemas.microsoft.com/office/drawing/2014/main" val="1897603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1272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a:t>
                      </a:r>
                    </a:p>
                  </a:txBody>
                  <a:tcPr/>
                </a:tc>
                <a:extLst>
                  <a:ext uri="{0D108BD9-81ED-4DB2-BD59-A6C34878D82A}">
                    <a16:rowId xmlns:a16="http://schemas.microsoft.com/office/drawing/2014/main" val="4067503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a:t>
                      </a:r>
                    </a:p>
                  </a:txBody>
                  <a:tcPr/>
                </a:tc>
                <a:extLst>
                  <a:ext uri="{0D108BD9-81ED-4DB2-BD59-A6C34878D82A}">
                    <a16:rowId xmlns:a16="http://schemas.microsoft.com/office/drawing/2014/main" val="2236715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a:t>
                      </a:r>
                    </a:p>
                  </a:txBody>
                  <a:tcPr/>
                </a:tc>
                <a:extLst>
                  <a:ext uri="{0D108BD9-81ED-4DB2-BD59-A6C34878D82A}">
                    <a16:rowId xmlns:a16="http://schemas.microsoft.com/office/drawing/2014/main" val="363620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extLst>
                  <a:ext uri="{0D108BD9-81ED-4DB2-BD59-A6C34878D82A}">
                    <a16:rowId xmlns:a16="http://schemas.microsoft.com/office/drawing/2014/main" val="196638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extLst>
                  <a:ext uri="{0D108BD9-81ED-4DB2-BD59-A6C34878D82A}">
                    <a16:rowId xmlns:a16="http://schemas.microsoft.com/office/drawing/2014/main" val="1504265889"/>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979334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941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8152767"/>
                    </a:ext>
                  </a:extLst>
                </a:gridCol>
                <a:gridCol w="2468880">
                  <a:extLst>
                    <a:ext uri="{9D8B030D-6E8A-4147-A177-3AD203B41FA5}">
                      <a16:colId xmlns:a16="http://schemas.microsoft.com/office/drawing/2014/main" val="536708139"/>
                    </a:ext>
                  </a:extLst>
                </a:gridCol>
                <a:gridCol w="2468880">
                  <a:extLst>
                    <a:ext uri="{9D8B030D-6E8A-4147-A177-3AD203B41FA5}">
                      <a16:colId xmlns:a16="http://schemas.microsoft.com/office/drawing/2014/main" val="374413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0153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extLst>
                  <a:ext uri="{0D108BD9-81ED-4DB2-BD59-A6C34878D82A}">
                    <a16:rowId xmlns:a16="http://schemas.microsoft.com/office/drawing/2014/main" val="45270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extLst>
                  <a:ext uri="{0D108BD9-81ED-4DB2-BD59-A6C34878D82A}">
                    <a16:rowId xmlns:a16="http://schemas.microsoft.com/office/drawing/2014/main" val="181172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extLst>
                  <a:ext uri="{0D108BD9-81ED-4DB2-BD59-A6C34878D82A}">
                    <a16:rowId xmlns:a16="http://schemas.microsoft.com/office/drawing/2014/main" val="27802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31337</a:t>
                      </a:r>
                    </a:p>
                  </a:txBody>
                  <a:tcPr/>
                </a:tc>
                <a:extLst>
                  <a:ext uri="{0D108BD9-81ED-4DB2-BD59-A6C34878D82A}">
                    <a16:rowId xmlns:a16="http://schemas.microsoft.com/office/drawing/2014/main" val="372794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8791</a:t>
                      </a:r>
                    </a:p>
                  </a:txBody>
                  <a:tcPr/>
                </a:tc>
                <a:extLst>
                  <a:ext uri="{0D108BD9-81ED-4DB2-BD59-A6C34878D82A}">
                    <a16:rowId xmlns:a16="http://schemas.microsoft.com/office/drawing/2014/main" val="239417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a:t>
                      </a:r>
                    </a:p>
                  </a:txBody>
                  <a:tcPr/>
                </a:tc>
                <a:extLst>
                  <a:ext uri="{0D108BD9-81ED-4DB2-BD59-A6C34878D82A}">
                    <a16:rowId xmlns:a16="http://schemas.microsoft.com/office/drawing/2014/main" val="194459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120791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extLst>
                  <a:ext uri="{0D108BD9-81ED-4DB2-BD59-A6C34878D82A}">
                    <a16:rowId xmlns:a16="http://schemas.microsoft.com/office/drawing/2014/main" val="197586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extLst>
                  <a:ext uri="{0D108BD9-81ED-4DB2-BD59-A6C34878D82A}">
                    <a16:rowId xmlns:a16="http://schemas.microsoft.com/office/drawing/2014/main" val="3701278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extLst>
                  <a:ext uri="{0D108BD9-81ED-4DB2-BD59-A6C34878D82A}">
                    <a16:rowId xmlns:a16="http://schemas.microsoft.com/office/drawing/2014/main" val="2687544693"/>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3316745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2399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5819544"/>
                    </a:ext>
                  </a:extLst>
                </a:gridCol>
                <a:gridCol w="2468880">
                  <a:extLst>
                    <a:ext uri="{9D8B030D-6E8A-4147-A177-3AD203B41FA5}">
                      <a16:colId xmlns:a16="http://schemas.microsoft.com/office/drawing/2014/main" val="2400656030"/>
                    </a:ext>
                  </a:extLst>
                </a:gridCol>
                <a:gridCol w="2468880">
                  <a:extLst>
                    <a:ext uri="{9D8B030D-6E8A-4147-A177-3AD203B41FA5}">
                      <a16:colId xmlns:a16="http://schemas.microsoft.com/office/drawing/2014/main" val="425425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1773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extLst>
                  <a:ext uri="{0D108BD9-81ED-4DB2-BD59-A6C34878D82A}">
                    <a16:rowId xmlns:a16="http://schemas.microsoft.com/office/drawing/2014/main" val="155232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extLst>
                  <a:ext uri="{0D108BD9-81ED-4DB2-BD59-A6C34878D82A}">
                    <a16:rowId xmlns:a16="http://schemas.microsoft.com/office/drawing/2014/main" val="298128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extLst>
                  <a:ext uri="{0D108BD9-81ED-4DB2-BD59-A6C34878D82A}">
                    <a16:rowId xmlns:a16="http://schemas.microsoft.com/office/drawing/2014/main" val="89943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extLst>
                  <a:ext uri="{0D108BD9-81ED-4DB2-BD59-A6C34878D82A}">
                    <a16:rowId xmlns:a16="http://schemas.microsoft.com/office/drawing/2014/main" val="33384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6018</a:t>
                      </a:r>
                    </a:p>
                  </a:txBody>
                  <a:tcPr/>
                </a:tc>
                <a:extLst>
                  <a:ext uri="{0D108BD9-81ED-4DB2-BD59-A6C34878D82A}">
                    <a16:rowId xmlns:a16="http://schemas.microsoft.com/office/drawing/2014/main" val="382845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extLst>
                  <a:ext uri="{0D108BD9-81ED-4DB2-BD59-A6C34878D82A}">
                    <a16:rowId xmlns:a16="http://schemas.microsoft.com/office/drawing/2014/main" val="194490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extLst>
                  <a:ext uri="{0D108BD9-81ED-4DB2-BD59-A6C34878D82A}">
                    <a16:rowId xmlns:a16="http://schemas.microsoft.com/office/drawing/2014/main" val="3965512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a:t>
                      </a:r>
                    </a:p>
                  </a:txBody>
                  <a:tcPr/>
                </a:tc>
                <a:extLst>
                  <a:ext uri="{0D108BD9-81ED-4DB2-BD59-A6C34878D82A}">
                    <a16:rowId xmlns:a16="http://schemas.microsoft.com/office/drawing/2014/main" val="32175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a:t>
                      </a:r>
                    </a:p>
                  </a:txBody>
                  <a:tcPr/>
                </a:tc>
                <a:extLst>
                  <a:ext uri="{0D108BD9-81ED-4DB2-BD59-A6C34878D82A}">
                    <a16:rowId xmlns:a16="http://schemas.microsoft.com/office/drawing/2014/main" val="397437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extLst>
                  <a:ext uri="{0D108BD9-81ED-4DB2-BD59-A6C34878D82A}">
                    <a16:rowId xmlns:a16="http://schemas.microsoft.com/office/drawing/2014/main" val="1727876152"/>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1979778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67320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6533925"/>
                    </a:ext>
                  </a:extLst>
                </a:gridCol>
                <a:gridCol w="2468880">
                  <a:extLst>
                    <a:ext uri="{9D8B030D-6E8A-4147-A177-3AD203B41FA5}">
                      <a16:colId xmlns:a16="http://schemas.microsoft.com/office/drawing/2014/main" val="2838708684"/>
                    </a:ext>
                  </a:extLst>
                </a:gridCol>
                <a:gridCol w="2468880">
                  <a:extLst>
                    <a:ext uri="{9D8B030D-6E8A-4147-A177-3AD203B41FA5}">
                      <a16:colId xmlns:a16="http://schemas.microsoft.com/office/drawing/2014/main" val="389626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7146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5248</a:t>
                      </a:r>
                    </a:p>
                  </a:txBody>
                  <a:tcPr/>
                </a:tc>
                <a:extLst>
                  <a:ext uri="{0D108BD9-81ED-4DB2-BD59-A6C34878D82A}">
                    <a16:rowId xmlns:a16="http://schemas.microsoft.com/office/drawing/2014/main" val="240616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extLst>
                  <a:ext uri="{0D108BD9-81ED-4DB2-BD59-A6C34878D82A}">
                    <a16:rowId xmlns:a16="http://schemas.microsoft.com/office/drawing/2014/main" val="248110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extLst>
                  <a:ext uri="{0D108BD9-81ED-4DB2-BD59-A6C34878D82A}">
                    <a16:rowId xmlns:a16="http://schemas.microsoft.com/office/drawing/2014/main" val="396565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extLst>
                  <a:ext uri="{0D108BD9-81ED-4DB2-BD59-A6C34878D82A}">
                    <a16:rowId xmlns:a16="http://schemas.microsoft.com/office/drawing/2014/main" val="146331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extLst>
                  <a:ext uri="{0D108BD9-81ED-4DB2-BD59-A6C34878D82A}">
                    <a16:rowId xmlns:a16="http://schemas.microsoft.com/office/drawing/2014/main" val="3331031681"/>
                  </a:ext>
                </a:extLst>
              </a:tr>
            </a:tbl>
          </a:graphicData>
        </a:graphic>
      </p:graphicFrame>
      <p:sp>
        <p:nvSpPr>
          <p:cNvPr id="4" name="Text Placeholder 3"/>
          <p:cNvSpPr>
            <a:spLocks noGrp="1"/>
          </p:cNvSpPr>
          <p:nvPr>
            <p:ph type="body" sz="quarter" idx="14"/>
          </p:nvPr>
        </p:nvSpPr>
        <p:spPr/>
        <p:txBody>
          <a:bodyPr/>
          <a:lstStyle/>
          <a:p>
            <a:r>
              <a:rPr lang="en-US"/>
              <a:t>04/01/2017 - 04/27/2017</a:t>
            </a:r>
          </a:p>
        </p:txBody>
      </p:sp>
    </p:spTree>
    <p:extLst>
      <p:ext uri="{BB962C8B-B14F-4D97-AF65-F5344CB8AC3E}">
        <p14:creationId xmlns:p14="http://schemas.microsoft.com/office/powerpoint/2010/main" val="29828160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1939</Words>
  <Application>Microsoft Office PowerPoint</Application>
  <PresentationFormat>On-screen Show (4:3)</PresentationFormat>
  <Paragraphs>745</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5</vt:lpstr>
      <vt:lpstr>Eigene Beiträge (Postings) + Reactions - 2 of 5</vt:lpstr>
      <vt:lpstr>Eigene Beiträge (Postings) + Reactions - 3 of 5</vt:lpstr>
      <vt:lpstr>Eigene Beiträge (Postings) + Reactions - 4 of 5</vt:lpstr>
      <vt:lpstr>Eigene Beiträge (Postings) + Reactions - 5 of 5</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 - 1 of 3</vt:lpstr>
      <vt:lpstr>Direktnachrichten von Usern - 2 of 3</vt:lpstr>
      <vt:lpstr>Direktnachrichten von Usern - 3 of 3</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2017-04-27T15:29:47Z</dcterms:created>
  <dcterms:modified xsi:type="dcterms:W3CDTF">2017-04-27T15:30:56Z</dcterms:modified>
</cp:coreProperties>
</file>