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90" r:id="rId33"/>
    <p:sldId id="291" r:id="rId34"/>
    <p:sldId id="293" r:id="rId35"/>
    <p:sldId id="294" r:id="rId36"/>
    <p:sldId id="295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1015</c:v>
                </c:pt>
                <c:pt idx="1">
                  <c:v>1015</c:v>
                </c:pt>
                <c:pt idx="2">
                  <c:v>1018</c:v>
                </c:pt>
                <c:pt idx="3">
                  <c:v>1021</c:v>
                </c:pt>
                <c:pt idx="4">
                  <c:v>1034</c:v>
                </c:pt>
                <c:pt idx="5">
                  <c:v>1037</c:v>
                </c:pt>
                <c:pt idx="6">
                  <c:v>1038</c:v>
                </c:pt>
                <c:pt idx="7">
                  <c:v>1039</c:v>
                </c:pt>
                <c:pt idx="8">
                  <c:v>1039</c:v>
                </c:pt>
                <c:pt idx="9">
                  <c:v>1044</c:v>
                </c:pt>
                <c:pt idx="10">
                  <c:v>1047</c:v>
                </c:pt>
                <c:pt idx="11">
                  <c:v>1053</c:v>
                </c:pt>
                <c:pt idx="12">
                  <c:v>1055</c:v>
                </c:pt>
                <c:pt idx="13">
                  <c:v>1057</c:v>
                </c:pt>
                <c:pt idx="14">
                  <c:v>1062</c:v>
                </c:pt>
                <c:pt idx="15">
                  <c:v>1063</c:v>
                </c:pt>
                <c:pt idx="16">
                  <c:v>1067</c:v>
                </c:pt>
                <c:pt idx="17">
                  <c:v>1079</c:v>
                </c:pt>
                <c:pt idx="18">
                  <c:v>1080</c:v>
                </c:pt>
                <c:pt idx="19">
                  <c:v>1087</c:v>
                </c:pt>
                <c:pt idx="20">
                  <c:v>1089</c:v>
                </c:pt>
                <c:pt idx="21">
                  <c:v>1089</c:v>
                </c:pt>
                <c:pt idx="22">
                  <c:v>1091</c:v>
                </c:pt>
                <c:pt idx="23">
                  <c:v>1091</c:v>
                </c:pt>
                <c:pt idx="24">
                  <c:v>1092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D8-47A4-9907-E3D99DC3D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611536"/>
        <c:axId val="283612520"/>
      </c:lineChart>
      <c:dateAx>
        <c:axId val="283611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12520"/>
        <c:crosses val="autoZero"/>
        <c:auto val="1"/>
        <c:lblOffset val="100"/>
        <c:baseTimeUnit val="days"/>
      </c:dateAx>
      <c:valAx>
        <c:axId val="28361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1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12</c:v>
                </c:pt>
                <c:pt idx="5">
                  <c:v>3</c:v>
                </c:pt>
                <c:pt idx="6">
                  <c:v>3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5</c:v>
                </c:pt>
                <c:pt idx="11">
                  <c:v>3</c:v>
                </c:pt>
                <c:pt idx="12">
                  <c:v>5</c:v>
                </c:pt>
                <c:pt idx="13">
                  <c:v>2</c:v>
                </c:pt>
                <c:pt idx="14">
                  <c:v>4</c:v>
                </c:pt>
                <c:pt idx="15">
                  <c:v>2</c:v>
                </c:pt>
                <c:pt idx="16">
                  <c:v>2</c:v>
                </c:pt>
                <c:pt idx="17">
                  <c:v>10</c:v>
                </c:pt>
                <c:pt idx="18">
                  <c:v>5</c:v>
                </c:pt>
                <c:pt idx="19">
                  <c:v>4</c:v>
                </c:pt>
                <c:pt idx="20">
                  <c:v>4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F7-412A-BEF8-AA4B9B5C8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362992"/>
        <c:axId val="282364632"/>
      </c:lineChart>
      <c:dateAx>
        <c:axId val="282362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64632"/>
        <c:crosses val="autoZero"/>
        <c:auto val="1"/>
        <c:lblOffset val="100"/>
        <c:baseTimeUnit val="days"/>
      </c:dateAx>
      <c:valAx>
        <c:axId val="28236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6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26-4749-8BAE-21DCA0BD1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361680"/>
        <c:axId val="282362008"/>
      </c:lineChart>
      <c:dateAx>
        <c:axId val="282361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62008"/>
        <c:crosses val="autoZero"/>
        <c:auto val="1"/>
        <c:lblOffset val="100"/>
        <c:baseTimeUnit val="days"/>
      </c:dateAx>
      <c:valAx>
        <c:axId val="28236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6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CD-4150-89EF-EB4F3A155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399856"/>
        <c:axId val="345397232"/>
      </c:barChart>
      <c:catAx>
        <c:axId val="34539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97232"/>
        <c:crosses val="autoZero"/>
        <c:auto val="1"/>
        <c:lblAlgn val="ctr"/>
        <c:lblOffset val="100"/>
        <c:noMultiLvlLbl val="0"/>
      </c:catAx>
      <c:valAx>
        <c:axId val="34539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9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3.5467980295567001</c:v>
                </c:pt>
                <c:pt idx="2">
                  <c:v>0</c:v>
                </c:pt>
                <c:pt idx="3">
                  <c:v>0</c:v>
                </c:pt>
                <c:pt idx="4">
                  <c:v>3.0214424951267</c:v>
                </c:pt>
                <c:pt idx="5">
                  <c:v>0</c:v>
                </c:pt>
                <c:pt idx="6">
                  <c:v>2.4131274131274001</c:v>
                </c:pt>
                <c:pt idx="7">
                  <c:v>2.8901734104046</c:v>
                </c:pt>
                <c:pt idx="8">
                  <c:v>0</c:v>
                </c:pt>
                <c:pt idx="9">
                  <c:v>0</c:v>
                </c:pt>
                <c:pt idx="10">
                  <c:v>1.0536398467432999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2.4551463644948002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1.6635859519409</c:v>
                </c:pt>
                <c:pt idx="20">
                  <c:v>2.9465930018415998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1.7415215398717001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E0-4996-A0EF-C7CE8E465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00512"/>
        <c:axId val="345394936"/>
      </c:lineChart>
      <c:dateAx>
        <c:axId val="34540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94936"/>
        <c:crosses val="autoZero"/>
        <c:auto val="1"/>
        <c:lblOffset val="100"/>
        <c:baseTimeUnit val="days"/>
      </c:dateAx>
      <c:valAx>
        <c:axId val="34539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0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85-4F86-9FBA-699030220A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85-4F86-9FBA-699030220A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400840"/>
        <c:axId val="345403136"/>
      </c:barChart>
      <c:catAx>
        <c:axId val="34540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03136"/>
        <c:crosses val="autoZero"/>
        <c:auto val="1"/>
        <c:lblAlgn val="ctr"/>
        <c:lblOffset val="100"/>
        <c:noMultiLvlLbl val="0"/>
      </c:catAx>
      <c:valAx>
        <c:axId val="34540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0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1.7415215398717001</c:v>
                </c:pt>
                <c:pt idx="1">
                  <c:v>0</c:v>
                </c:pt>
                <c:pt idx="2">
                  <c:v>2.4550359659806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E1-46EB-9B68-055CBF89A2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413960"/>
        <c:axId val="345411992"/>
      </c:barChart>
      <c:catAx>
        <c:axId val="345413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11992"/>
        <c:crosses val="autoZero"/>
        <c:auto val="1"/>
        <c:lblAlgn val="ctr"/>
        <c:lblOffset val="100"/>
        <c:noMultiLvlLbl val="0"/>
      </c:catAx>
      <c:valAx>
        <c:axId val="34541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1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E4-44FC-96FC-615D25CD46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410680"/>
        <c:axId val="345407400"/>
      </c:barChart>
      <c:catAx>
        <c:axId val="345410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07400"/>
        <c:crosses val="autoZero"/>
        <c:auto val="1"/>
        <c:lblAlgn val="ctr"/>
        <c:lblOffset val="100"/>
        <c:noMultiLvlLbl val="0"/>
      </c:catAx>
      <c:valAx>
        <c:axId val="34540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1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104</c:v>
                </c:pt>
                <c:pt idx="1">
                  <c:v>104</c:v>
                </c:pt>
                <c:pt idx="2">
                  <c:v>104</c:v>
                </c:pt>
                <c:pt idx="3">
                  <c:v>104</c:v>
                </c:pt>
                <c:pt idx="4">
                  <c:v>104</c:v>
                </c:pt>
                <c:pt idx="5">
                  <c:v>104</c:v>
                </c:pt>
                <c:pt idx="6">
                  <c:v>104</c:v>
                </c:pt>
                <c:pt idx="7">
                  <c:v>104</c:v>
                </c:pt>
                <c:pt idx="8">
                  <c:v>104</c:v>
                </c:pt>
                <c:pt idx="9">
                  <c:v>104</c:v>
                </c:pt>
                <c:pt idx="10">
                  <c:v>104</c:v>
                </c:pt>
                <c:pt idx="11">
                  <c:v>104</c:v>
                </c:pt>
                <c:pt idx="12">
                  <c:v>104</c:v>
                </c:pt>
                <c:pt idx="13">
                  <c:v>104</c:v>
                </c:pt>
                <c:pt idx="14">
                  <c:v>104</c:v>
                </c:pt>
                <c:pt idx="15">
                  <c:v>104</c:v>
                </c:pt>
                <c:pt idx="16">
                  <c:v>104</c:v>
                </c:pt>
                <c:pt idx="17">
                  <c:v>104</c:v>
                </c:pt>
                <c:pt idx="18">
                  <c:v>104</c:v>
                </c:pt>
                <c:pt idx="19">
                  <c:v>104</c:v>
                </c:pt>
                <c:pt idx="20">
                  <c:v>104</c:v>
                </c:pt>
                <c:pt idx="21">
                  <c:v>104</c:v>
                </c:pt>
                <c:pt idx="22">
                  <c:v>104</c:v>
                </c:pt>
                <c:pt idx="23">
                  <c:v>104</c:v>
                </c:pt>
                <c:pt idx="24">
                  <c:v>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FD-49B5-9B75-BBCEAAD05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880128"/>
        <c:axId val="347877832"/>
      </c:lineChart>
      <c:dateAx>
        <c:axId val="347880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77832"/>
        <c:crosses val="autoZero"/>
        <c:auto val="1"/>
        <c:lblOffset val="100"/>
        <c:baseTimeUnit val="days"/>
      </c:dateAx>
      <c:valAx>
        <c:axId val="34787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8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3410-439C-8C41-11385B5E12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3410-439C-8C41-11385B5E1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880784"/>
        <c:axId val="347881112"/>
      </c:barChart>
      <c:catAx>
        <c:axId val="34788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81112"/>
        <c:crosses val="autoZero"/>
        <c:auto val="1"/>
        <c:lblAlgn val="ctr"/>
        <c:lblOffset val="100"/>
        <c:noMultiLvlLbl val="0"/>
      </c:catAx>
      <c:valAx>
        <c:axId val="34788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8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8088</c:v>
                </c:pt>
                <c:pt idx="1">
                  <c:v>11156</c:v>
                </c:pt>
                <c:pt idx="2">
                  <c:v>8313</c:v>
                </c:pt>
                <c:pt idx="3">
                  <c:v>6395</c:v>
                </c:pt>
                <c:pt idx="4">
                  <c:v>10106</c:v>
                </c:pt>
                <c:pt idx="5">
                  <c:v>6312</c:v>
                </c:pt>
                <c:pt idx="6">
                  <c:v>7799</c:v>
                </c:pt>
                <c:pt idx="7">
                  <c:v>7440</c:v>
                </c:pt>
                <c:pt idx="8">
                  <c:v>6630</c:v>
                </c:pt>
                <c:pt idx="9">
                  <c:v>6034</c:v>
                </c:pt>
                <c:pt idx="10">
                  <c:v>7090</c:v>
                </c:pt>
                <c:pt idx="11">
                  <c:v>5457</c:v>
                </c:pt>
                <c:pt idx="12">
                  <c:v>5662</c:v>
                </c:pt>
                <c:pt idx="13">
                  <c:v>5632</c:v>
                </c:pt>
                <c:pt idx="14">
                  <c:v>7104</c:v>
                </c:pt>
                <c:pt idx="15">
                  <c:v>6265</c:v>
                </c:pt>
                <c:pt idx="16">
                  <c:v>7385</c:v>
                </c:pt>
                <c:pt idx="17">
                  <c:v>6304</c:v>
                </c:pt>
                <c:pt idx="18">
                  <c:v>6178</c:v>
                </c:pt>
                <c:pt idx="19">
                  <c:v>7923</c:v>
                </c:pt>
                <c:pt idx="20">
                  <c:v>5254</c:v>
                </c:pt>
                <c:pt idx="21">
                  <c:v>3033</c:v>
                </c:pt>
                <c:pt idx="22">
                  <c:v>2745</c:v>
                </c:pt>
                <c:pt idx="23">
                  <c:v>2180</c:v>
                </c:pt>
                <c:pt idx="24">
                  <c:v>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87-40C4-B444-8C831BC33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451984"/>
        <c:axId val="330457560"/>
      </c:lineChart>
      <c:dateAx>
        <c:axId val="330451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57560"/>
        <c:crosses val="autoZero"/>
        <c:auto val="1"/>
        <c:lblOffset val="100"/>
        <c:baseTimeUnit val="days"/>
      </c:dateAx>
      <c:valAx>
        <c:axId val="33045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5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7276</c:v>
                </c:pt>
                <c:pt idx="1">
                  <c:v>8828</c:v>
                </c:pt>
                <c:pt idx="2">
                  <c:v>7498</c:v>
                </c:pt>
                <c:pt idx="3">
                  <c:v>5948</c:v>
                </c:pt>
                <c:pt idx="4">
                  <c:v>6545</c:v>
                </c:pt>
                <c:pt idx="5">
                  <c:v>5272</c:v>
                </c:pt>
                <c:pt idx="6">
                  <c:v>6243</c:v>
                </c:pt>
                <c:pt idx="7">
                  <c:v>5936</c:v>
                </c:pt>
                <c:pt idx="8">
                  <c:v>5825</c:v>
                </c:pt>
                <c:pt idx="9">
                  <c:v>5359</c:v>
                </c:pt>
                <c:pt idx="10">
                  <c:v>6294</c:v>
                </c:pt>
                <c:pt idx="11">
                  <c:v>4837</c:v>
                </c:pt>
                <c:pt idx="12">
                  <c:v>5284</c:v>
                </c:pt>
                <c:pt idx="13">
                  <c:v>5295</c:v>
                </c:pt>
                <c:pt idx="14">
                  <c:v>5952</c:v>
                </c:pt>
                <c:pt idx="15">
                  <c:v>5760</c:v>
                </c:pt>
                <c:pt idx="16">
                  <c:v>6602</c:v>
                </c:pt>
                <c:pt idx="17">
                  <c:v>5928</c:v>
                </c:pt>
                <c:pt idx="18">
                  <c:v>5482</c:v>
                </c:pt>
                <c:pt idx="19">
                  <c:v>5175</c:v>
                </c:pt>
                <c:pt idx="20">
                  <c:v>3058</c:v>
                </c:pt>
                <c:pt idx="21">
                  <c:v>2001</c:v>
                </c:pt>
                <c:pt idx="22">
                  <c:v>1830</c:v>
                </c:pt>
                <c:pt idx="23">
                  <c:v>1539</c:v>
                </c:pt>
                <c:pt idx="24">
                  <c:v>2398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0F-4F81-9927-E839ADD66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460840"/>
        <c:axId val="330466416"/>
      </c:lineChart>
      <c:dateAx>
        <c:axId val="33046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66416"/>
        <c:crosses val="autoZero"/>
        <c:auto val="1"/>
        <c:lblOffset val="100"/>
        <c:baseTimeUnit val="days"/>
      </c:dateAx>
      <c:valAx>
        <c:axId val="33046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6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270</c:v>
                </c:pt>
                <c:pt idx="1">
                  <c:v>522</c:v>
                </c:pt>
                <c:pt idx="2">
                  <c:v>275</c:v>
                </c:pt>
                <c:pt idx="3">
                  <c:v>248</c:v>
                </c:pt>
                <c:pt idx="4">
                  <c:v>508</c:v>
                </c:pt>
                <c:pt idx="5">
                  <c:v>253</c:v>
                </c:pt>
                <c:pt idx="6">
                  <c:v>309</c:v>
                </c:pt>
                <c:pt idx="7">
                  <c:v>269</c:v>
                </c:pt>
                <c:pt idx="8">
                  <c:v>199</c:v>
                </c:pt>
                <c:pt idx="9">
                  <c:v>161</c:v>
                </c:pt>
                <c:pt idx="10">
                  <c:v>217</c:v>
                </c:pt>
                <c:pt idx="11">
                  <c:v>150</c:v>
                </c:pt>
                <c:pt idx="12">
                  <c:v>167</c:v>
                </c:pt>
                <c:pt idx="13">
                  <c:v>169</c:v>
                </c:pt>
                <c:pt idx="14">
                  <c:v>212</c:v>
                </c:pt>
                <c:pt idx="15">
                  <c:v>153</c:v>
                </c:pt>
                <c:pt idx="16">
                  <c:v>205</c:v>
                </c:pt>
                <c:pt idx="17">
                  <c:v>167</c:v>
                </c:pt>
                <c:pt idx="18">
                  <c:v>162</c:v>
                </c:pt>
                <c:pt idx="19">
                  <c:v>413</c:v>
                </c:pt>
                <c:pt idx="20">
                  <c:v>348</c:v>
                </c:pt>
                <c:pt idx="21">
                  <c:v>59</c:v>
                </c:pt>
                <c:pt idx="22">
                  <c:v>28</c:v>
                </c:pt>
                <c:pt idx="23">
                  <c:v>20</c:v>
                </c:pt>
                <c:pt idx="24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0A-4975-8DE0-C6BF15744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463792"/>
        <c:axId val="330464776"/>
      </c:lineChart>
      <c:dateAx>
        <c:axId val="330463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64776"/>
        <c:crosses val="autoZero"/>
        <c:auto val="1"/>
        <c:lblOffset val="100"/>
        <c:baseTimeUnit val="days"/>
      </c:dateAx>
      <c:valAx>
        <c:axId val="33046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6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9</c:v>
                </c:pt>
                <c:pt idx="1">
                  <c:v>18</c:v>
                </c:pt>
                <c:pt idx="2">
                  <c:v>26</c:v>
                </c:pt>
                <c:pt idx="3">
                  <c:v>13</c:v>
                </c:pt>
                <c:pt idx="4">
                  <c:v>39</c:v>
                </c:pt>
                <c:pt idx="5">
                  <c:v>26</c:v>
                </c:pt>
                <c:pt idx="6">
                  <c:v>13</c:v>
                </c:pt>
                <c:pt idx="7">
                  <c:v>7</c:v>
                </c:pt>
                <c:pt idx="8">
                  <c:v>9</c:v>
                </c:pt>
                <c:pt idx="9">
                  <c:v>17</c:v>
                </c:pt>
                <c:pt idx="10">
                  <c:v>16</c:v>
                </c:pt>
                <c:pt idx="11">
                  <c:v>12</c:v>
                </c:pt>
                <c:pt idx="12">
                  <c:v>8</c:v>
                </c:pt>
                <c:pt idx="13">
                  <c:v>7</c:v>
                </c:pt>
                <c:pt idx="14">
                  <c:v>12</c:v>
                </c:pt>
                <c:pt idx="15">
                  <c:v>4</c:v>
                </c:pt>
                <c:pt idx="16">
                  <c:v>4</c:v>
                </c:pt>
                <c:pt idx="17">
                  <c:v>19</c:v>
                </c:pt>
                <c:pt idx="18">
                  <c:v>6</c:v>
                </c:pt>
                <c:pt idx="19">
                  <c:v>19</c:v>
                </c:pt>
                <c:pt idx="20">
                  <c:v>21</c:v>
                </c:pt>
                <c:pt idx="21">
                  <c:v>4</c:v>
                </c:pt>
                <c:pt idx="22">
                  <c:v>12</c:v>
                </c:pt>
                <c:pt idx="23">
                  <c:v>10</c:v>
                </c:pt>
                <c:pt idx="2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E2-4B35-933E-4FF1ED186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466744"/>
        <c:axId val="330467400"/>
      </c:lineChart>
      <c:dateAx>
        <c:axId val="330466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67400"/>
        <c:crosses val="autoZero"/>
        <c:auto val="1"/>
        <c:lblOffset val="100"/>
        <c:baseTimeUnit val="days"/>
      </c:dateAx>
      <c:valAx>
        <c:axId val="33046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6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151.72</c:v>
                </c:pt>
                <c:pt idx="1">
                  <c:v>83.6</c:v>
                </c:pt>
                <c:pt idx="2">
                  <c:v>55.4</c:v>
                </c:pt>
                <c:pt idx="3">
                  <c:v>46.36</c:v>
                </c:pt>
                <c:pt idx="4">
                  <c:v>61.32</c:v>
                </c:pt>
                <c:pt idx="5">
                  <c:v>117.96</c:v>
                </c:pt>
                <c:pt idx="6">
                  <c:v>255.56</c:v>
                </c:pt>
                <c:pt idx="7">
                  <c:v>340.84</c:v>
                </c:pt>
                <c:pt idx="8">
                  <c:v>384.08</c:v>
                </c:pt>
                <c:pt idx="9">
                  <c:v>463.25</c:v>
                </c:pt>
                <c:pt idx="10">
                  <c:v>418.83333333333002</c:v>
                </c:pt>
                <c:pt idx="11">
                  <c:v>426.95833333333002</c:v>
                </c:pt>
                <c:pt idx="12">
                  <c:v>476.45833333333002</c:v>
                </c:pt>
                <c:pt idx="13">
                  <c:v>438.83333333333002</c:v>
                </c:pt>
                <c:pt idx="14">
                  <c:v>425.83333333333002</c:v>
                </c:pt>
                <c:pt idx="15">
                  <c:v>430.875</c:v>
                </c:pt>
                <c:pt idx="16">
                  <c:v>444.54166666666998</c:v>
                </c:pt>
                <c:pt idx="17">
                  <c:v>466.79166666666998</c:v>
                </c:pt>
                <c:pt idx="18">
                  <c:v>486.625</c:v>
                </c:pt>
                <c:pt idx="19">
                  <c:v>506.75</c:v>
                </c:pt>
                <c:pt idx="20">
                  <c:v>543.54166666667004</c:v>
                </c:pt>
                <c:pt idx="21">
                  <c:v>518.79166666667004</c:v>
                </c:pt>
                <c:pt idx="22">
                  <c:v>428.75</c:v>
                </c:pt>
                <c:pt idx="23">
                  <c:v>276.5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0B-439B-8CF0-28426F7991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479864"/>
        <c:axId val="330475928"/>
      </c:lineChart>
      <c:catAx>
        <c:axId val="33047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75928"/>
        <c:crosses val="autoZero"/>
        <c:auto val="1"/>
        <c:lblAlgn val="ctr"/>
        <c:lblOffset val="100"/>
        <c:noMultiLvlLbl val="0"/>
      </c:catAx>
      <c:valAx>
        <c:axId val="33047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7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3619179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5221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778080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3114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85574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4615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0293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66421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0932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1890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30590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6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44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027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3767258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15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39138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4411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5319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6440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936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948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517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9569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030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5232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03/26/2017 - 04/25/2017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2448195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4468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45200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9685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4808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88389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67837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15905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0726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5578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41540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6507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04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0000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3165109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5269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36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0863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85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1289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801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5906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84449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4591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9178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8946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2854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031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297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205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39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- 2017-04-25 14:22:20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Video sagt mehr als tausend Worte.... 🎬 🎬
vielen lieben Dank dafür 👏 👏 👏 Bernhard Hummel
https://youtu.be/0VrGaz8lP7Q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63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- 2017-04-21 11:04:52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69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- 2017-04-21 08:00:00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✨ Grenzenlos. Spontan. ✨
Stefanie Schweitzer übernahm diese Woche ihren top ausgestatteten BMW X1 (Modell xLine, Allrad, 150 PS, ...). 
Wir wünschen ihr viel Freude am Fahren 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60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- 2017-04-20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🚙 mit dem BMW 2er Active Tourer zum Führerschein 🚙
Ab sofort bringt der BMW 2er Active Tourer die Fahrschüler der Fahrschule Karner entspannt zur Führerscheinprüfung.
Wir wünschen viel Freude am Fahren 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6780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2217043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71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66138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1716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6381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2793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7910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1030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6399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42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898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- 2017-04-20 10:48:20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Hast du auch so viel Freude mit dem xDrive-Wetter?  😉 ❄ 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6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- 2017-04-15 12:00:00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Zum Ausspannen wünschen wir geruhsame, zufriedene Osterfeiertage!🐰 ☀ 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27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- 2017-04-11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🔝 Geräumig. Vielseitig. Dynamisch. 🔝
Ob die ganze Familie, sperriges Gepäck oder beides: Im BMW 2er Active Tourer hat alles und jeder seinen Platz.
Ab sofort ist der BMW 2er Active Tourer vor der Konditorei Ulreich in Pinkafeld zu besichtigen.
Details zum ausgestellten Modell:
BMW 218d xDrive Active Tourer (mineralgrau metallic, Allrad, 150 PS, M Sportfahrwerk, Österreich-Paket-Plus, uvm...)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7430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2912342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068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8861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2274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1259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799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7755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112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9259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9525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35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- 2017-04-08 10:00:00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🔆🔆 MINI - AUSFAHRT AM 10. JUNI 2017 🔆🔆
Wir haben ein interessantes Programm zusammengestellt.
Hier ein kleiner Überblick:
➡ Frühstück bei uns in St. Michael
➡ Besuch Ledergalanterie Manuela Sommer-Schuster in Wörterberg
➡ Fahrt über den Geschriebenstein nach Deutsch Schützen
➡ Mittagessen im Haubenlokal "RATSCHEN"
➡ Fahrt über das Pinkatal, Kellerviertel Heiligenbrunn, Kukmirn nach Stegersbach
➡ am Golfplatz in Stegersbach findet ein kleiner Putting-Wettbewerb statt
➡ Abschluss bei uns in St. Michael mit einem Imbiss
Weitere spannende Details folgen in Kürze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822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436087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2128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8729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3280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4061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4727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5460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7369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221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4075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28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- 2017-04-07 07:47:38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💫 Ein Fahrzeug. Ein Statement. 💫
Hermann Mühlhauser freut sich über seinen neuen eindrucksvollen BMW X4 in saphirschwarz metallic (190 PS, Allrad, Österreich-Paket-Plus, Head-Up-Display, Rückfahrkamera uvm.).
Wir wünschen ihm viel Freude am Fahren. 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91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- 2017-04-05 11:14:13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✨ Freiheit in ihrer schönsten Form. ✨
Mark Hajszan freut sich über seinen neuen top ausgestatteten BMW X1 in mineralgrau metallic (150 PS, Allrad, M-Sportpaket, Head-Up-Display, Österreich-Paket-Plus uvm.)
Wir wünschen ihm viel Freude am Fahren. 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2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- 2017-04-02 11:14:33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Besuch uns heute noch auf der Motomotion in Oberwart - wir freuen uns auf dich!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8782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3007349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327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6058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4709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082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578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5771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8054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9543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9381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10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- 2017-04-25 14:22:20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Video sagt mehr als tausend Worte.... 🎬 🎬
vielen lieben Dank dafür 👏 👏 👏 Bernhard Hummel
https://youtu.be/0VrGaz8lP7Q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42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- 2017-04-21 11:04:52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31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- 2017-04-21 08:00:00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✨ Grenzenlos. Spontan. ✨
Stefanie Schweitzer übernahm diese Woche ihren top ausgestatteten BMW X1 (Modell xLine, Allrad, 150 PS, ...). 
Wir wünschen ihr viel Freude am Fahren 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1578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1188439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903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52486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5423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313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6718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6234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8714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662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3324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712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- 2017-04-20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🚙 mit dem BMW 2er Active Tourer zum Führerschein 🚙
Ab sofort bringt der BMW 2er Active Tourer die Fahrschüler der Fahrschule Karner entspannt zur Führerscheinprüfung.
Wir wünschen viel Freude am Fahren 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73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- 2017-04-20 10:48:20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Hast du auch so viel Freude mit dem xDrive-Wetter?  😉 ❄ 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39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- 2017-04-15 12:00:00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Zum Ausspannen wünschen wir geruhsame, zufriedene Osterfeiertage!🐰 ☀ 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3122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2258899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2697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95725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188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838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473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19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0795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4641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6978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95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- 2017-04-11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🔝 Geräumig. Vielseitig. Dynamisch. 🔝
Ob die ganze Familie, sperriges Gepäck oder beides: Im BMW 2er Active Tourer hat alles und jeder seinen Platz.
Ab sofort ist der BMW 2er Active Tourer vor der Konditorei Ulreich in Pinkafeld zu besichtigen.
Details zum ausgestellten Modell:
BMW 218d xDrive Active Tourer (mineralgrau metallic, Allrad, 150 PS, M Sportfahrwerk, Österreich-Paket-Plus, uvm...)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2936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1175178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476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3560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6983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9952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041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6895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384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393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2815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96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- 2017-04-08 10:00:00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🔆🔆 MINI - AUSFAHRT AM 10. JUNI 2017 🔆🔆
Wir haben ein interessantes Programm zusammengestellt.
Hier ein kleiner Überblick:
➡ Frühstück bei uns in St. Michael
➡ Besuch Ledergalanterie Manuela Sommer-Schuster in Wörterberg
➡ Fahrt über den Geschriebenstein nach Deutsch Schützen
➡ Mittagessen im Haubenlokal "RATSCHEN"
➡ Fahrt über das Pinkatal, Kellerviertel Heiligenbrunn, Kukmirn nach Stegersbach
➡ am Golfplatz in Stegersbach findet ein kleiner Putting-Wettbewerb statt
➡ Abschluss bei uns in St. Michael mit einem Imbiss
Weitere spannende Details folgen in Kürze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6688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2290880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6963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29503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615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906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731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8587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180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8001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7781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05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- 2017-04-07 07:47:38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💫 Ein Fahrzeug. Ein Statement. 💫
Hermann Mühlhauser freut sich über seinen neuen eindrucksvollen BMW X4 in saphirschwarz metallic (190 PS, Allrad, Österreich-Paket-Plus, Head-Up-Display, Rückfahrkamera uvm.).
Wir wünschen ihm viel Freude am Fahren. 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65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- 2017-04-05 11:14:13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✨ Freiheit in ihrer schönsten Form. ✨
Mark Hajszan freut sich über seinen neuen top ausgestatteten BMW X1 in mineralgrau metallic (150 PS, Allrad, M-Sportpaket, Head-Up-Display, Österreich-Paket-Plus uvm.)
Wir wünschen ihm viel Freude am Fahren. 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7551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2528544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5703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65911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3263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309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9386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5784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67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481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427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20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- 2017-04-02 11:14:33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Besuch uns heute noch auf der Motomotion in Oberwart - wir freuen uns auf dich!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7948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107262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2454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2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2293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40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6080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087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1898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160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6611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377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5114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60054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5195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150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62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0826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50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Robert Posavec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Kohla-Strauss GmbH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38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Anga Keksi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Kohla-Strauss GmbH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3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Michael Lackner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Kohla-Strauss GmbH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90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Gitti Szalai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69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Hannah Kappel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8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Margit Kappel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500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Dervis Ünal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91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Peter Schuckert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064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Gaby Haiden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1431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541660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078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6725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3654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4246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1209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803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7145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95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1117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279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0871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829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9765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8002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5801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53029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26546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9567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61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67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72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73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68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27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57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11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64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0621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2104507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6264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86747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21113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1857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52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18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42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97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27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47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11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125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64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672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1175420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2323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476275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64293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7485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02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6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17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84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20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7380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37888153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82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055912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53532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62069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51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360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63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10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26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73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42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10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66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77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9353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15778144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0866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434965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740465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7368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10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51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102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18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0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70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97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07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20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54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171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22833290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09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807186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258484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8843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59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95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04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17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38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0064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04/01/2017 - 04/25/2017</a:t>
            </a:r>
          </a:p>
        </p:txBody>
      </p:sp>
    </p:spTree>
    <p:extLst>
      <p:ext uri="{BB962C8B-B14F-4D97-AF65-F5344CB8AC3E}">
        <p14:creationId xmlns:p14="http://schemas.microsoft.com/office/powerpoint/2010/main" val="33297442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1127</Words>
  <Application>Microsoft Office PowerPoint</Application>
  <PresentationFormat>On-screen Show (4:3)</PresentationFormat>
  <Paragraphs>617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Calibri</vt:lpstr>
      <vt:lpstr>Arial</vt:lpstr>
      <vt:lpstr>quintly_template</vt:lpstr>
      <vt:lpstr>Facebook Page Report</vt:lpstr>
      <vt:lpstr>Wichtigste Werte (KPI's)</vt:lpstr>
      <vt:lpstr>Fans (Übersicht)</vt:lpstr>
      <vt:lpstr>Key Metrics Table w. User Post RR</vt:lpstr>
      <vt:lpstr>Facebook Fans Total</vt:lpstr>
      <vt:lpstr>Fanwachstum</vt:lpstr>
      <vt:lpstr>Verlorene Fans</vt:lpstr>
      <vt:lpstr>Eigene Beiträge (Postings) - 1 of 4</vt:lpstr>
      <vt:lpstr>Eigene Beiträge (Postings) - 2 of 4</vt:lpstr>
      <vt:lpstr>Eigene Beiträge (Postings) - 3 of 4</vt:lpstr>
      <vt:lpstr>Eigene Beiträge (Postings) - 4 of 4</vt:lpstr>
      <vt:lpstr>Eigene Beiträge (Postings) + Reactions - 1 of 6</vt:lpstr>
      <vt:lpstr>Eigene Beiträge (Postings) + Reactions - 2 of 6</vt:lpstr>
      <vt:lpstr>Eigene Beiträge (Postings) + Reactions - 3 of 6</vt:lpstr>
      <vt:lpstr>Eigene Beiträge (Postings) + Reactions - 4 of 6</vt:lpstr>
      <vt:lpstr>Eigene Beiträge (Postings) + Reactions - 5 of 6</vt:lpstr>
      <vt:lpstr>Eigene Beiträge (Postings) + Reactions - 6 of 6</vt:lpstr>
      <vt:lpstr>Postings/Wochentag</vt:lpstr>
      <vt:lpstr>Interaktionsrate</vt:lpstr>
      <vt:lpstr>Postingtypen (Verteilung)</vt:lpstr>
      <vt:lpstr>Interaktionsrate/Postingtyp</vt:lpstr>
      <vt:lpstr>Antwortzeit</vt:lpstr>
      <vt:lpstr>Wichtige Influencer</vt:lpstr>
      <vt:lpstr>Facebook Check Ins</vt:lpstr>
      <vt:lpstr>Fan Demographie</vt:lpstr>
      <vt:lpstr>Impressionen</vt:lpstr>
      <vt:lpstr>Reichweite</vt:lpstr>
      <vt:lpstr>Engagierte User</vt:lpstr>
      <vt:lpstr>Page Views</vt:lpstr>
      <vt:lpstr>Page Fans Online</vt:lpstr>
      <vt:lpstr>FB Insights - Daily Impressions - 1 of 3</vt:lpstr>
      <vt:lpstr>FB Insights - Daily Impressions - 2 of 3</vt:lpstr>
      <vt:lpstr>FB Insights - Daily Impressions - 3 of 3</vt:lpstr>
      <vt:lpstr>FB Insights - Daily Reach - 1 of 3</vt:lpstr>
      <vt:lpstr>FB Insights - Daily Reach - 2 of 3</vt:lpstr>
      <vt:lpstr>FB Insights - Daily Reach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2017-04-26T16:25:36Z</dcterms:created>
  <dcterms:modified xsi:type="dcterms:W3CDTF">2017-04-26T16:26:37Z</dcterms:modified>
</cp:coreProperties>
</file>