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0" r:id="rId43"/>
    <p:sldId id="301" r:id="rId44"/>
    <p:sldId id="302" r:id="rId45"/>
    <p:sldId id="303" r:id="rId46"/>
    <p:sldId id="304" r:id="rId47"/>
    <p:sldId id="305" r:id="rId48"/>
    <p:sldId id="306" r:id="rId49"/>
    <p:sldId id="307" r:id="rId50"/>
    <p:sldId id="309" r:id="rId51"/>
    <p:sldId id="310" r:id="rId52"/>
    <p:sldId id="311" r:id="rId53"/>
    <p:sldId id="313" r:id="rId54"/>
    <p:sldId id="314" r:id="rId55"/>
    <p:sldId id="315" r:id="rId56"/>
  </p:sldIdLst>
  <p:sldSz cx="9144000" cy="6858000" type="screen4x3"/>
  <p:notesSz cx="6858000" cy="9144000"/>
  <p:embeddedFontLst>
    <p:embeddedFont>
      <p:font typeface="Calibri" panose="020F050202020403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Sheet1!$A$2:$A$26</c:f>
              <c:numCache>
                <c:formatCode>m/d/yyyy</c:formatCode>
                <c:ptCount val="25"/>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numCache>
            </c:numRef>
          </c:cat>
          <c:val>
            <c:numRef>
              <c:f>Sheet1!$B$2:$B$26</c:f>
              <c:numCache>
                <c:formatCode>General</c:formatCode>
                <c:ptCount val="25"/>
                <c:pt idx="0">
                  <c:v>1335</c:v>
                </c:pt>
                <c:pt idx="1">
                  <c:v>1336</c:v>
                </c:pt>
                <c:pt idx="2">
                  <c:v>1337</c:v>
                </c:pt>
                <c:pt idx="3">
                  <c:v>1337</c:v>
                </c:pt>
                <c:pt idx="4">
                  <c:v>1349</c:v>
                </c:pt>
                <c:pt idx="5">
                  <c:v>1353</c:v>
                </c:pt>
                <c:pt idx="6">
                  <c:v>1369</c:v>
                </c:pt>
                <c:pt idx="7">
                  <c:v>1373</c:v>
                </c:pt>
                <c:pt idx="8">
                  <c:v>1381</c:v>
                </c:pt>
                <c:pt idx="9">
                  <c:v>1391</c:v>
                </c:pt>
                <c:pt idx="10">
                  <c:v>1397</c:v>
                </c:pt>
                <c:pt idx="11">
                  <c:v>1401</c:v>
                </c:pt>
                <c:pt idx="12">
                  <c:v>1404</c:v>
                </c:pt>
                <c:pt idx="13">
                  <c:v>1407</c:v>
                </c:pt>
                <c:pt idx="14">
                  <c:v>1407</c:v>
                </c:pt>
                <c:pt idx="15">
                  <c:v>1410</c:v>
                </c:pt>
                <c:pt idx="16">
                  <c:v>1414</c:v>
                </c:pt>
                <c:pt idx="17">
                  <c:v>1418</c:v>
                </c:pt>
                <c:pt idx="18">
                  <c:v>1421</c:v>
                </c:pt>
                <c:pt idx="19">
                  <c:v>1425</c:v>
                </c:pt>
                <c:pt idx="20">
                  <c:v>1428</c:v>
                </c:pt>
                <c:pt idx="21">
                  <c:v>1431</c:v>
                </c:pt>
                <c:pt idx="22">
                  <c:v>1431</c:v>
                </c:pt>
                <c:pt idx="23">
                  <c:v>1432</c:v>
                </c:pt>
                <c:pt idx="24">
                  <c:v>1432</c:v>
                </c:pt>
              </c:numCache>
            </c:numRef>
          </c:val>
          <c:smooth val="0"/>
          <c:extLst>
            <c:ext xmlns:c16="http://schemas.microsoft.com/office/drawing/2014/chart" uri="{C3380CC4-5D6E-409C-BE32-E72D297353CC}">
              <c16:uniqueId val="{00000000-E800-43C9-9987-83427CE00533}"/>
            </c:ext>
          </c:extLst>
        </c:ser>
        <c:dLbls>
          <c:showLegendKey val="0"/>
          <c:showVal val="0"/>
          <c:showCatName val="0"/>
          <c:showSerName val="0"/>
          <c:showPercent val="0"/>
          <c:showBubbleSize val="0"/>
        </c:dLbls>
        <c:smooth val="0"/>
        <c:axId val="275032496"/>
        <c:axId val="275032168"/>
      </c:lineChart>
      <c:dateAx>
        <c:axId val="27503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32168"/>
        <c:crosses val="autoZero"/>
        <c:auto val="1"/>
        <c:lblOffset val="100"/>
        <c:baseTimeUnit val="days"/>
      </c:dateAx>
      <c:valAx>
        <c:axId val="27503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3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Sheet1!$A$2:$A$26</c:f>
              <c:numCache>
                <c:formatCode>m/d/yyyy</c:formatCode>
                <c:ptCount val="25"/>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numCache>
            </c:numRef>
          </c:cat>
          <c:val>
            <c:numRef>
              <c:f>Sheet1!$B$2:$B$26</c:f>
              <c:numCache>
                <c:formatCode>General</c:formatCode>
                <c:ptCount val="25"/>
                <c:pt idx="0">
                  <c:v>0</c:v>
                </c:pt>
                <c:pt idx="1">
                  <c:v>1</c:v>
                </c:pt>
                <c:pt idx="2">
                  <c:v>1</c:v>
                </c:pt>
                <c:pt idx="3">
                  <c:v>0</c:v>
                </c:pt>
                <c:pt idx="4">
                  <c:v>4</c:v>
                </c:pt>
                <c:pt idx="5">
                  <c:v>9</c:v>
                </c:pt>
                <c:pt idx="6">
                  <c:v>13</c:v>
                </c:pt>
                <c:pt idx="7">
                  <c:v>6</c:v>
                </c:pt>
                <c:pt idx="8">
                  <c:v>11</c:v>
                </c:pt>
                <c:pt idx="9">
                  <c:v>4</c:v>
                </c:pt>
                <c:pt idx="10">
                  <c:v>11</c:v>
                </c:pt>
                <c:pt idx="11">
                  <c:v>4</c:v>
                </c:pt>
                <c:pt idx="12">
                  <c:v>5</c:v>
                </c:pt>
                <c:pt idx="13">
                  <c:v>3</c:v>
                </c:pt>
                <c:pt idx="14">
                  <c:v>0</c:v>
                </c:pt>
                <c:pt idx="15">
                  <c:v>2</c:v>
                </c:pt>
                <c:pt idx="16">
                  <c:v>2</c:v>
                </c:pt>
                <c:pt idx="17">
                  <c:v>5</c:v>
                </c:pt>
                <c:pt idx="18">
                  <c:v>3</c:v>
                </c:pt>
                <c:pt idx="19">
                  <c:v>5</c:v>
                </c:pt>
                <c:pt idx="20">
                  <c:v>4</c:v>
                </c:pt>
                <c:pt idx="21">
                  <c:v>3</c:v>
                </c:pt>
                <c:pt idx="22">
                  <c:v>0</c:v>
                </c:pt>
                <c:pt idx="23">
                  <c:v>2</c:v>
                </c:pt>
                <c:pt idx="24">
                  <c:v>-1</c:v>
                </c:pt>
              </c:numCache>
            </c:numRef>
          </c:val>
          <c:smooth val="0"/>
          <c:extLst>
            <c:ext xmlns:c16="http://schemas.microsoft.com/office/drawing/2014/chart" uri="{C3380CC4-5D6E-409C-BE32-E72D297353CC}">
              <c16:uniqueId val="{00000000-CAAE-4912-8CFC-979E175E0645}"/>
            </c:ext>
          </c:extLst>
        </c:ser>
        <c:dLbls>
          <c:showLegendKey val="0"/>
          <c:showVal val="0"/>
          <c:showCatName val="0"/>
          <c:showSerName val="0"/>
          <c:showPercent val="0"/>
          <c:showBubbleSize val="0"/>
        </c:dLbls>
        <c:smooth val="0"/>
        <c:axId val="280602728"/>
        <c:axId val="280603384"/>
      </c:lineChart>
      <c:dateAx>
        <c:axId val="28060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03384"/>
        <c:crosses val="autoZero"/>
        <c:auto val="1"/>
        <c:lblOffset val="100"/>
        <c:baseTimeUnit val="days"/>
      </c:dateAx>
      <c:valAx>
        <c:axId val="28060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0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Sheet1!$A$2:$A$26</c:f>
              <c:numCache>
                <c:formatCode>m/d/yyyy</c:formatCode>
                <c:ptCount val="25"/>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numCache>
            </c:numRef>
          </c:cat>
          <c:val>
            <c:numRef>
              <c:f>Sheet1!$B$2:$B$26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1</c:v>
                </c:pt>
                <c:pt idx="19">
                  <c:v>0</c:v>
                </c:pt>
                <c:pt idx="20">
                  <c:v>1</c:v>
                </c:pt>
                <c:pt idx="21">
                  <c:v>0</c:v>
                </c:pt>
                <c:pt idx="22">
                  <c:v>1</c:v>
                </c:pt>
                <c:pt idx="23">
                  <c:v>1</c:v>
                </c:pt>
                <c:pt idx="24">
                  <c:v>0</c:v>
                </c:pt>
              </c:numCache>
            </c:numRef>
          </c:val>
          <c:smooth val="0"/>
          <c:extLst>
            <c:ext xmlns:c16="http://schemas.microsoft.com/office/drawing/2014/chart" uri="{C3380CC4-5D6E-409C-BE32-E72D297353CC}">
              <c16:uniqueId val="{00000000-F648-42B2-8B6E-F4E75CA6FE51}"/>
            </c:ext>
          </c:extLst>
        </c:ser>
        <c:dLbls>
          <c:showLegendKey val="0"/>
          <c:showVal val="0"/>
          <c:showCatName val="0"/>
          <c:showSerName val="0"/>
          <c:showPercent val="0"/>
          <c:showBubbleSize val="0"/>
        </c:dLbls>
        <c:smooth val="0"/>
        <c:axId val="280607648"/>
        <c:axId val="280600104"/>
      </c:lineChart>
      <c:dateAx>
        <c:axId val="28060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00104"/>
        <c:crosses val="autoZero"/>
        <c:auto val="1"/>
        <c:lblOffset val="100"/>
        <c:baseTimeUnit val="days"/>
      </c:dateAx>
      <c:valAx>
        <c:axId val="28060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0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4</c:v>
                </c:pt>
                <c:pt idx="3">
                  <c:v>5</c:v>
                </c:pt>
                <c:pt idx="4">
                  <c:v>7</c:v>
                </c:pt>
                <c:pt idx="5">
                  <c:v>5</c:v>
                </c:pt>
                <c:pt idx="6">
                  <c:v>1</c:v>
                </c:pt>
              </c:numCache>
            </c:numRef>
          </c:val>
          <c:extLst>
            <c:ext xmlns:c16="http://schemas.microsoft.com/office/drawing/2014/chart" uri="{C3380CC4-5D6E-409C-BE32-E72D297353CC}">
              <c16:uniqueId val="{00000000-55D7-4843-90DA-C0BA0AD42ED2}"/>
            </c:ext>
          </c:extLst>
        </c:ser>
        <c:dLbls>
          <c:showLegendKey val="0"/>
          <c:showVal val="0"/>
          <c:showCatName val="0"/>
          <c:showSerName val="0"/>
          <c:showPercent val="0"/>
          <c:showBubbleSize val="0"/>
        </c:dLbls>
        <c:gapWidth val="219"/>
        <c:overlap val="-27"/>
        <c:axId val="376656456"/>
        <c:axId val="376675152"/>
      </c:barChart>
      <c:catAx>
        <c:axId val="37665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75152"/>
        <c:crosses val="autoZero"/>
        <c:auto val="1"/>
        <c:lblAlgn val="ctr"/>
        <c:lblOffset val="100"/>
        <c:noMultiLvlLbl val="0"/>
      </c:catAx>
      <c:valAx>
        <c:axId val="37667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5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Sheet1!$A$2:$A$26</c:f>
              <c:numCache>
                <c:formatCode>m/d/yyyy</c:formatCode>
                <c:ptCount val="25"/>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numCache>
            </c:numRef>
          </c:cat>
          <c:val>
            <c:numRef>
              <c:f>Sheet1!$B$2:$B$26</c:f>
              <c:numCache>
                <c:formatCode>General</c:formatCode>
                <c:ptCount val="25"/>
                <c:pt idx="0">
                  <c:v>0</c:v>
                </c:pt>
                <c:pt idx="1">
                  <c:v>1.6467065868263</c:v>
                </c:pt>
                <c:pt idx="2">
                  <c:v>7.4794315632011998E-2</c:v>
                </c:pt>
                <c:pt idx="3">
                  <c:v>0.52316890881913003</c:v>
                </c:pt>
                <c:pt idx="4">
                  <c:v>16.604477611939998</c:v>
                </c:pt>
                <c:pt idx="5">
                  <c:v>0.59435364041604999</c:v>
                </c:pt>
                <c:pt idx="6">
                  <c:v>2.6283468435274</c:v>
                </c:pt>
                <c:pt idx="7">
                  <c:v>1.0607168983174999</c:v>
                </c:pt>
                <c:pt idx="8">
                  <c:v>0</c:v>
                </c:pt>
                <c:pt idx="9">
                  <c:v>3.4345625451916</c:v>
                </c:pt>
                <c:pt idx="10">
                  <c:v>0</c:v>
                </c:pt>
                <c:pt idx="11">
                  <c:v>0</c:v>
                </c:pt>
                <c:pt idx="12">
                  <c:v>0.71326676176890003</c:v>
                </c:pt>
                <c:pt idx="13">
                  <c:v>1.2446657183498999</c:v>
                </c:pt>
                <c:pt idx="14">
                  <c:v>1.9886363636364</c:v>
                </c:pt>
                <c:pt idx="15">
                  <c:v>0</c:v>
                </c:pt>
                <c:pt idx="16">
                  <c:v>0</c:v>
                </c:pt>
                <c:pt idx="17">
                  <c:v>0.99009900990098998</c:v>
                </c:pt>
                <c:pt idx="18">
                  <c:v>0.24682651622002999</c:v>
                </c:pt>
                <c:pt idx="19">
                  <c:v>0</c:v>
                </c:pt>
                <c:pt idx="20">
                  <c:v>1.4716187806587</c:v>
                </c:pt>
                <c:pt idx="21">
                  <c:v>0.31468531468531002</c:v>
                </c:pt>
                <c:pt idx="22">
                  <c:v>0</c:v>
                </c:pt>
                <c:pt idx="23">
                  <c:v>0</c:v>
                </c:pt>
                <c:pt idx="24">
                  <c:v>0.34891835310537</c:v>
                </c:pt>
              </c:numCache>
            </c:numRef>
          </c:val>
          <c:smooth val="0"/>
          <c:extLst>
            <c:ext xmlns:c16="http://schemas.microsoft.com/office/drawing/2014/chart" uri="{C3380CC4-5D6E-409C-BE32-E72D297353CC}">
              <c16:uniqueId val="{00000000-160A-40CD-BF9E-24E0AC17E66A}"/>
            </c:ext>
          </c:extLst>
        </c:ser>
        <c:dLbls>
          <c:showLegendKey val="0"/>
          <c:showVal val="0"/>
          <c:showCatName val="0"/>
          <c:showSerName val="0"/>
          <c:showPercent val="0"/>
          <c:showBubbleSize val="0"/>
        </c:dLbls>
        <c:smooth val="0"/>
        <c:axId val="376640384"/>
        <c:axId val="376642680"/>
      </c:lineChart>
      <c:dateAx>
        <c:axId val="37664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42680"/>
        <c:crosses val="autoZero"/>
        <c:auto val="1"/>
        <c:lblOffset val="100"/>
        <c:baseTimeUnit val="days"/>
      </c:dateAx>
      <c:valAx>
        <c:axId val="37664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4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5</c:v>
                </c:pt>
              </c:numCache>
            </c:numRef>
          </c:val>
          <c:extLst>
            <c:ext xmlns:c16="http://schemas.microsoft.com/office/drawing/2014/chart" uri="{C3380CC4-5D6E-409C-BE32-E72D297353CC}">
              <c16:uniqueId val="{00000000-817D-4592-9C38-DCBAF1DED3CB}"/>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c:v>
                </c:pt>
              </c:numCache>
            </c:numRef>
          </c:val>
          <c:extLst>
            <c:ext xmlns:c16="http://schemas.microsoft.com/office/drawing/2014/chart" uri="{C3380CC4-5D6E-409C-BE32-E72D297353CC}">
              <c16:uniqueId val="{00000001-817D-4592-9C38-DCBAF1DED3C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13</c:v>
                </c:pt>
              </c:numCache>
            </c:numRef>
          </c:val>
          <c:extLst>
            <c:ext xmlns:c16="http://schemas.microsoft.com/office/drawing/2014/chart" uri="{C3380CC4-5D6E-409C-BE32-E72D297353CC}">
              <c16:uniqueId val="{00000002-817D-4592-9C38-DCBAF1DED3C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Autohaus Strauss</c:v>
                </c:pt>
              </c:strCache>
            </c:strRef>
          </c:cat>
          <c:val>
            <c:numRef>
              <c:f>Sheet1!$E$2</c:f>
              <c:numCache>
                <c:formatCode>General</c:formatCode>
                <c:ptCount val="1"/>
                <c:pt idx="0">
                  <c:v>1</c:v>
                </c:pt>
              </c:numCache>
            </c:numRef>
          </c:val>
          <c:extLst>
            <c:ext xmlns:c16="http://schemas.microsoft.com/office/drawing/2014/chart" uri="{C3380CC4-5D6E-409C-BE32-E72D297353CC}">
              <c16:uniqueId val="{00000003-817D-4592-9C38-DCBAF1DED3CB}"/>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Autohaus Strauss</c:v>
                </c:pt>
              </c:strCache>
            </c:strRef>
          </c:cat>
          <c:val>
            <c:numRef>
              <c:f>Sheet1!$F$2</c:f>
              <c:numCache>
                <c:formatCode>General</c:formatCode>
                <c:ptCount val="1"/>
                <c:pt idx="0">
                  <c:v>8</c:v>
                </c:pt>
              </c:numCache>
            </c:numRef>
          </c:val>
          <c:extLst>
            <c:ext xmlns:c16="http://schemas.microsoft.com/office/drawing/2014/chart" uri="{C3380CC4-5D6E-409C-BE32-E72D297353CC}">
              <c16:uniqueId val="{00000004-817D-4592-9C38-DCBAF1DED3CB}"/>
            </c:ext>
          </c:extLst>
        </c:ser>
        <c:dLbls>
          <c:showLegendKey val="0"/>
          <c:showVal val="0"/>
          <c:showCatName val="0"/>
          <c:showSerName val="0"/>
          <c:showPercent val="0"/>
          <c:showBubbleSize val="0"/>
        </c:dLbls>
        <c:gapWidth val="150"/>
        <c:overlap val="100"/>
        <c:axId val="376655800"/>
        <c:axId val="376656128"/>
      </c:barChart>
      <c:catAx>
        <c:axId val="37665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56128"/>
        <c:crosses val="autoZero"/>
        <c:auto val="1"/>
        <c:lblAlgn val="ctr"/>
        <c:lblOffset val="100"/>
        <c:noMultiLvlLbl val="0"/>
      </c:catAx>
      <c:valAx>
        <c:axId val="376656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5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1.9311405522661</c:v>
                </c:pt>
                <c:pt idx="2">
                  <c:v>3.8967364541634</c:v>
                </c:pt>
                <c:pt idx="3">
                  <c:v>0</c:v>
                </c:pt>
                <c:pt idx="4">
                  <c:v>0.61765895207695998</c:v>
                </c:pt>
                <c:pt idx="5">
                  <c:v>0</c:v>
                </c:pt>
                <c:pt idx="6">
                  <c:v>0.27991602519244002</c:v>
                </c:pt>
              </c:numCache>
            </c:numRef>
          </c:val>
          <c:extLst>
            <c:ext xmlns:c16="http://schemas.microsoft.com/office/drawing/2014/chart" uri="{C3380CC4-5D6E-409C-BE32-E72D297353CC}">
              <c16:uniqueId val="{00000000-0AF7-40E8-9C88-F3D127C72032}"/>
            </c:ext>
          </c:extLst>
        </c:ser>
        <c:dLbls>
          <c:showLegendKey val="0"/>
          <c:showVal val="0"/>
          <c:showCatName val="0"/>
          <c:showSerName val="0"/>
          <c:showPercent val="0"/>
          <c:showBubbleSize val="0"/>
        </c:dLbls>
        <c:gapWidth val="219"/>
        <c:overlap val="-27"/>
        <c:axId val="385438912"/>
        <c:axId val="385436288"/>
      </c:barChart>
      <c:catAx>
        <c:axId val="38543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36288"/>
        <c:crosses val="autoZero"/>
        <c:auto val="1"/>
        <c:lblAlgn val="ctr"/>
        <c:lblOffset val="100"/>
        <c:noMultiLvlLbl val="0"/>
      </c:catAx>
      <c:valAx>
        <c:axId val="38543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3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C39-436F-BE7F-23F1CB7B2CE4}"/>
            </c:ext>
          </c:extLst>
        </c:ser>
        <c:dLbls>
          <c:showLegendKey val="0"/>
          <c:showVal val="0"/>
          <c:showCatName val="0"/>
          <c:showSerName val="0"/>
          <c:showPercent val="0"/>
          <c:showBubbleSize val="0"/>
        </c:dLbls>
        <c:gapWidth val="219"/>
        <c:overlap val="-27"/>
        <c:axId val="385437928"/>
        <c:axId val="385446784"/>
      </c:barChart>
      <c:catAx>
        <c:axId val="38543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6784"/>
        <c:crosses val="autoZero"/>
        <c:auto val="1"/>
        <c:lblAlgn val="ctr"/>
        <c:lblOffset val="100"/>
        <c:noMultiLvlLbl val="0"/>
      </c:catAx>
      <c:valAx>
        <c:axId val="38544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3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Sheet1!$A$2:$A$26</c:f>
              <c:numCache>
                <c:formatCode>m/d/yyyy</c:formatCode>
                <c:ptCount val="25"/>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numCache>
            </c:numRef>
          </c:cat>
          <c:val>
            <c:numRef>
              <c:f>Sheet1!$B$2:$B$26</c:f>
              <c:numCache>
                <c:formatCode>General</c:formatCode>
                <c:ptCount val="25"/>
                <c:pt idx="0">
                  <c:v>116</c:v>
                </c:pt>
                <c:pt idx="1">
                  <c:v>116</c:v>
                </c:pt>
                <c:pt idx="2">
                  <c:v>116</c:v>
                </c:pt>
                <c:pt idx="3">
                  <c:v>116</c:v>
                </c:pt>
                <c:pt idx="4">
                  <c:v>118</c:v>
                </c:pt>
                <c:pt idx="5">
                  <c:v>118</c:v>
                </c:pt>
                <c:pt idx="6">
                  <c:v>118</c:v>
                </c:pt>
                <c:pt idx="7">
                  <c:v>118</c:v>
                </c:pt>
                <c:pt idx="8">
                  <c:v>118</c:v>
                </c:pt>
                <c:pt idx="9">
                  <c:v>118</c:v>
                </c:pt>
                <c:pt idx="10">
                  <c:v>118</c:v>
                </c:pt>
                <c:pt idx="11">
                  <c:v>118</c:v>
                </c:pt>
                <c:pt idx="12">
                  <c:v>123</c:v>
                </c:pt>
                <c:pt idx="13">
                  <c:v>123</c:v>
                </c:pt>
                <c:pt idx="14">
                  <c:v>124</c:v>
                </c:pt>
                <c:pt idx="15">
                  <c:v>124</c:v>
                </c:pt>
                <c:pt idx="16">
                  <c:v>124</c:v>
                </c:pt>
                <c:pt idx="17">
                  <c:v>124</c:v>
                </c:pt>
                <c:pt idx="18">
                  <c:v>124</c:v>
                </c:pt>
                <c:pt idx="19">
                  <c:v>124</c:v>
                </c:pt>
                <c:pt idx="20">
                  <c:v>124</c:v>
                </c:pt>
                <c:pt idx="21">
                  <c:v>124</c:v>
                </c:pt>
                <c:pt idx="22">
                  <c:v>124</c:v>
                </c:pt>
                <c:pt idx="23">
                  <c:v>124</c:v>
                </c:pt>
                <c:pt idx="24">
                  <c:v>124</c:v>
                </c:pt>
              </c:numCache>
            </c:numRef>
          </c:val>
          <c:smooth val="0"/>
          <c:extLst>
            <c:ext xmlns:c16="http://schemas.microsoft.com/office/drawing/2014/chart" uri="{C3380CC4-5D6E-409C-BE32-E72D297353CC}">
              <c16:uniqueId val="{00000000-8382-4FE2-93DC-E72D3DF99DC0}"/>
            </c:ext>
          </c:extLst>
        </c:ser>
        <c:dLbls>
          <c:showLegendKey val="0"/>
          <c:showVal val="0"/>
          <c:showCatName val="0"/>
          <c:showSerName val="0"/>
          <c:showPercent val="0"/>
          <c:showBubbleSize val="0"/>
        </c:dLbls>
        <c:smooth val="0"/>
        <c:axId val="417631232"/>
        <c:axId val="417625328"/>
      </c:lineChart>
      <c:dateAx>
        <c:axId val="417631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25328"/>
        <c:crosses val="autoZero"/>
        <c:auto val="1"/>
        <c:lblOffset val="100"/>
        <c:baseTimeUnit val="days"/>
      </c:dateAx>
      <c:valAx>
        <c:axId val="41762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3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8BB1-42BF-BBFF-DCB85C9B307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8BB1-42BF-BBFF-DCB85C9B3076}"/>
            </c:ext>
          </c:extLst>
        </c:ser>
        <c:dLbls>
          <c:showLegendKey val="0"/>
          <c:showVal val="0"/>
          <c:showCatName val="0"/>
          <c:showSerName val="0"/>
          <c:showPercent val="0"/>
          <c:showBubbleSize val="0"/>
        </c:dLbls>
        <c:gapWidth val="219"/>
        <c:overlap val="-27"/>
        <c:axId val="417624016"/>
        <c:axId val="417624672"/>
      </c:barChart>
      <c:catAx>
        <c:axId val="41762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24672"/>
        <c:crosses val="autoZero"/>
        <c:auto val="1"/>
        <c:lblAlgn val="ctr"/>
        <c:lblOffset val="100"/>
        <c:noMultiLvlLbl val="0"/>
      </c:catAx>
      <c:valAx>
        <c:axId val="41762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2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Sheet1!$A$2:$A$26</c:f>
              <c:numCache>
                <c:formatCode>m/d/yyyy</c:formatCode>
                <c:ptCount val="25"/>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numCache>
            </c:numRef>
          </c:cat>
          <c:val>
            <c:numRef>
              <c:f>Sheet1!$B$2:$B$26</c:f>
              <c:numCache>
                <c:formatCode>General</c:formatCode>
                <c:ptCount val="25"/>
                <c:pt idx="0">
                  <c:v>3006</c:v>
                </c:pt>
                <c:pt idx="1">
                  <c:v>2874</c:v>
                </c:pt>
                <c:pt idx="2">
                  <c:v>1799</c:v>
                </c:pt>
                <c:pt idx="3">
                  <c:v>1928</c:v>
                </c:pt>
                <c:pt idx="4">
                  <c:v>31861</c:v>
                </c:pt>
                <c:pt idx="5">
                  <c:v>20742</c:v>
                </c:pt>
                <c:pt idx="6">
                  <c:v>24101</c:v>
                </c:pt>
                <c:pt idx="7">
                  <c:v>17236</c:v>
                </c:pt>
                <c:pt idx="8">
                  <c:v>19138</c:v>
                </c:pt>
                <c:pt idx="9">
                  <c:v>18550</c:v>
                </c:pt>
                <c:pt idx="10">
                  <c:v>9086</c:v>
                </c:pt>
                <c:pt idx="11">
                  <c:v>7584</c:v>
                </c:pt>
                <c:pt idx="12">
                  <c:v>26084</c:v>
                </c:pt>
                <c:pt idx="13">
                  <c:v>12272</c:v>
                </c:pt>
                <c:pt idx="14">
                  <c:v>16266</c:v>
                </c:pt>
                <c:pt idx="15">
                  <c:v>9299</c:v>
                </c:pt>
                <c:pt idx="16">
                  <c:v>7898</c:v>
                </c:pt>
                <c:pt idx="17">
                  <c:v>8575</c:v>
                </c:pt>
                <c:pt idx="18">
                  <c:v>7504</c:v>
                </c:pt>
                <c:pt idx="19">
                  <c:v>6170</c:v>
                </c:pt>
                <c:pt idx="20">
                  <c:v>8309</c:v>
                </c:pt>
                <c:pt idx="21">
                  <c:v>9398</c:v>
                </c:pt>
                <c:pt idx="22">
                  <c:v>7213</c:v>
                </c:pt>
                <c:pt idx="23">
                  <c:v>3609</c:v>
                </c:pt>
                <c:pt idx="24">
                  <c:v>2013</c:v>
                </c:pt>
              </c:numCache>
            </c:numRef>
          </c:val>
          <c:smooth val="0"/>
          <c:extLst>
            <c:ext xmlns:c16="http://schemas.microsoft.com/office/drawing/2014/chart" uri="{C3380CC4-5D6E-409C-BE32-E72D297353CC}">
              <c16:uniqueId val="{00000000-429F-4978-B941-919266EA09E9}"/>
            </c:ext>
          </c:extLst>
        </c:ser>
        <c:dLbls>
          <c:showLegendKey val="0"/>
          <c:showVal val="0"/>
          <c:showCatName val="0"/>
          <c:showSerName val="0"/>
          <c:showPercent val="0"/>
          <c:showBubbleSize val="0"/>
        </c:dLbls>
        <c:smooth val="0"/>
        <c:axId val="417633528"/>
        <c:axId val="417631888"/>
      </c:lineChart>
      <c:dateAx>
        <c:axId val="41763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31888"/>
        <c:crosses val="autoZero"/>
        <c:auto val="1"/>
        <c:lblOffset val="100"/>
        <c:baseTimeUnit val="days"/>
      </c:dateAx>
      <c:valAx>
        <c:axId val="41763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3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Sheet1!$A$2:$A$26</c:f>
              <c:numCache>
                <c:formatCode>m/d/yyyy</c:formatCode>
                <c:ptCount val="25"/>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numCache>
            </c:numRef>
          </c:cat>
          <c:val>
            <c:numRef>
              <c:f>Sheet1!$B$2:$B$26</c:f>
              <c:numCache>
                <c:formatCode>General</c:formatCode>
                <c:ptCount val="25"/>
                <c:pt idx="0">
                  <c:v>1251</c:v>
                </c:pt>
                <c:pt idx="1">
                  <c:v>1223</c:v>
                </c:pt>
                <c:pt idx="2">
                  <c:v>719</c:v>
                </c:pt>
                <c:pt idx="3">
                  <c:v>883</c:v>
                </c:pt>
                <c:pt idx="4">
                  <c:v>21670</c:v>
                </c:pt>
                <c:pt idx="5">
                  <c:v>15902</c:v>
                </c:pt>
                <c:pt idx="6">
                  <c:v>18224</c:v>
                </c:pt>
                <c:pt idx="7">
                  <c:v>15053</c:v>
                </c:pt>
                <c:pt idx="8">
                  <c:v>18504</c:v>
                </c:pt>
                <c:pt idx="9">
                  <c:v>16763</c:v>
                </c:pt>
                <c:pt idx="10">
                  <c:v>6945</c:v>
                </c:pt>
                <c:pt idx="11">
                  <c:v>6373</c:v>
                </c:pt>
                <c:pt idx="12">
                  <c:v>14724</c:v>
                </c:pt>
                <c:pt idx="13">
                  <c:v>9290</c:v>
                </c:pt>
                <c:pt idx="14">
                  <c:v>8356</c:v>
                </c:pt>
                <c:pt idx="15">
                  <c:v>7156</c:v>
                </c:pt>
                <c:pt idx="16">
                  <c:v>7057</c:v>
                </c:pt>
                <c:pt idx="17">
                  <c:v>7311</c:v>
                </c:pt>
                <c:pt idx="18">
                  <c:v>6222</c:v>
                </c:pt>
                <c:pt idx="19">
                  <c:v>5789</c:v>
                </c:pt>
                <c:pt idx="20">
                  <c:v>6708</c:v>
                </c:pt>
                <c:pt idx="21">
                  <c:v>7457</c:v>
                </c:pt>
                <c:pt idx="22">
                  <c:v>6534</c:v>
                </c:pt>
                <c:pt idx="23">
                  <c:v>3028</c:v>
                </c:pt>
                <c:pt idx="24">
                  <c:v>1366</c:v>
                </c:pt>
              </c:numCache>
            </c:numRef>
          </c:val>
          <c:smooth val="0"/>
          <c:extLst>
            <c:ext xmlns:c16="http://schemas.microsoft.com/office/drawing/2014/chart" uri="{C3380CC4-5D6E-409C-BE32-E72D297353CC}">
              <c16:uniqueId val="{00000000-AA9D-4B8B-B1AA-FF9F67E0C027}"/>
            </c:ext>
          </c:extLst>
        </c:ser>
        <c:dLbls>
          <c:showLegendKey val="0"/>
          <c:showVal val="0"/>
          <c:showCatName val="0"/>
          <c:showSerName val="0"/>
          <c:showPercent val="0"/>
          <c:showBubbleSize val="0"/>
        </c:dLbls>
        <c:smooth val="0"/>
        <c:axId val="417640416"/>
        <c:axId val="417639104"/>
      </c:lineChart>
      <c:dateAx>
        <c:axId val="41764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39104"/>
        <c:crosses val="autoZero"/>
        <c:auto val="1"/>
        <c:lblOffset val="100"/>
        <c:baseTimeUnit val="days"/>
      </c:dateAx>
      <c:valAx>
        <c:axId val="41763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4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Sheet1!$A$2:$A$26</c:f>
              <c:numCache>
                <c:formatCode>m/d/yyyy</c:formatCode>
                <c:ptCount val="25"/>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numCache>
            </c:numRef>
          </c:cat>
          <c:val>
            <c:numRef>
              <c:f>Sheet1!$B$2:$B$26</c:f>
              <c:numCache>
                <c:formatCode>General</c:formatCode>
                <c:ptCount val="25"/>
                <c:pt idx="0">
                  <c:v>73</c:v>
                </c:pt>
                <c:pt idx="1">
                  <c:v>135</c:v>
                </c:pt>
                <c:pt idx="2">
                  <c:v>58</c:v>
                </c:pt>
                <c:pt idx="3">
                  <c:v>37</c:v>
                </c:pt>
                <c:pt idx="4">
                  <c:v>1972</c:v>
                </c:pt>
                <c:pt idx="5">
                  <c:v>1200</c:v>
                </c:pt>
                <c:pt idx="6">
                  <c:v>1326</c:v>
                </c:pt>
                <c:pt idx="7">
                  <c:v>937</c:v>
                </c:pt>
                <c:pt idx="8">
                  <c:v>1026</c:v>
                </c:pt>
                <c:pt idx="9">
                  <c:v>813</c:v>
                </c:pt>
                <c:pt idx="10">
                  <c:v>448</c:v>
                </c:pt>
                <c:pt idx="11">
                  <c:v>296</c:v>
                </c:pt>
                <c:pt idx="12">
                  <c:v>1043</c:v>
                </c:pt>
                <c:pt idx="13">
                  <c:v>484</c:v>
                </c:pt>
                <c:pt idx="14">
                  <c:v>517</c:v>
                </c:pt>
                <c:pt idx="15">
                  <c:v>362</c:v>
                </c:pt>
                <c:pt idx="16">
                  <c:v>295</c:v>
                </c:pt>
                <c:pt idx="17">
                  <c:v>262</c:v>
                </c:pt>
                <c:pt idx="18">
                  <c:v>241</c:v>
                </c:pt>
                <c:pt idx="19">
                  <c:v>243</c:v>
                </c:pt>
                <c:pt idx="20">
                  <c:v>301</c:v>
                </c:pt>
                <c:pt idx="21">
                  <c:v>328</c:v>
                </c:pt>
                <c:pt idx="22">
                  <c:v>265</c:v>
                </c:pt>
                <c:pt idx="23">
                  <c:v>89</c:v>
                </c:pt>
                <c:pt idx="24">
                  <c:v>23</c:v>
                </c:pt>
              </c:numCache>
            </c:numRef>
          </c:val>
          <c:smooth val="0"/>
          <c:extLst>
            <c:ext xmlns:c16="http://schemas.microsoft.com/office/drawing/2014/chart" uri="{C3380CC4-5D6E-409C-BE32-E72D297353CC}">
              <c16:uniqueId val="{00000000-D14A-4BFB-8584-0374519D152B}"/>
            </c:ext>
          </c:extLst>
        </c:ser>
        <c:dLbls>
          <c:showLegendKey val="0"/>
          <c:showVal val="0"/>
          <c:showCatName val="0"/>
          <c:showSerName val="0"/>
          <c:showPercent val="0"/>
          <c:showBubbleSize val="0"/>
        </c:dLbls>
        <c:smooth val="0"/>
        <c:axId val="417639432"/>
        <c:axId val="417635824"/>
      </c:lineChart>
      <c:dateAx>
        <c:axId val="41763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35824"/>
        <c:crosses val="autoZero"/>
        <c:auto val="1"/>
        <c:lblOffset val="100"/>
        <c:baseTimeUnit val="days"/>
      </c:dateAx>
      <c:valAx>
        <c:axId val="41763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3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Sheet1!$A$2:$A$26</c:f>
              <c:numCache>
                <c:formatCode>m/d/yyyy</c:formatCode>
                <c:ptCount val="25"/>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numCache>
            </c:numRef>
          </c:cat>
          <c:val>
            <c:numRef>
              <c:f>Sheet1!$B$2:$B$26</c:f>
              <c:numCache>
                <c:formatCode>General</c:formatCode>
                <c:ptCount val="25"/>
                <c:pt idx="0">
                  <c:v>9</c:v>
                </c:pt>
                <c:pt idx="1">
                  <c:v>15</c:v>
                </c:pt>
                <c:pt idx="2">
                  <c:v>21</c:v>
                </c:pt>
                <c:pt idx="3">
                  <c:v>12</c:v>
                </c:pt>
                <c:pt idx="4">
                  <c:v>54</c:v>
                </c:pt>
                <c:pt idx="5">
                  <c:v>40</c:v>
                </c:pt>
                <c:pt idx="6">
                  <c:v>87</c:v>
                </c:pt>
                <c:pt idx="7">
                  <c:v>20</c:v>
                </c:pt>
                <c:pt idx="8">
                  <c:v>25</c:v>
                </c:pt>
                <c:pt idx="9">
                  <c:v>30</c:v>
                </c:pt>
                <c:pt idx="10">
                  <c:v>36</c:v>
                </c:pt>
                <c:pt idx="11">
                  <c:v>26</c:v>
                </c:pt>
                <c:pt idx="12">
                  <c:v>26</c:v>
                </c:pt>
                <c:pt idx="13">
                  <c:v>15</c:v>
                </c:pt>
                <c:pt idx="14">
                  <c:v>15</c:v>
                </c:pt>
                <c:pt idx="15">
                  <c:v>8</c:v>
                </c:pt>
                <c:pt idx="16">
                  <c:v>33</c:v>
                </c:pt>
                <c:pt idx="17">
                  <c:v>21</c:v>
                </c:pt>
                <c:pt idx="18">
                  <c:v>19</c:v>
                </c:pt>
                <c:pt idx="19">
                  <c:v>14</c:v>
                </c:pt>
                <c:pt idx="20">
                  <c:v>17</c:v>
                </c:pt>
                <c:pt idx="21">
                  <c:v>13</c:v>
                </c:pt>
                <c:pt idx="22">
                  <c:v>7</c:v>
                </c:pt>
                <c:pt idx="23">
                  <c:v>11</c:v>
                </c:pt>
                <c:pt idx="24">
                  <c:v>7</c:v>
                </c:pt>
              </c:numCache>
            </c:numRef>
          </c:val>
          <c:smooth val="0"/>
          <c:extLst>
            <c:ext xmlns:c16="http://schemas.microsoft.com/office/drawing/2014/chart" uri="{C3380CC4-5D6E-409C-BE32-E72D297353CC}">
              <c16:uniqueId val="{00000000-7E97-4E2C-A463-802223B8345D}"/>
            </c:ext>
          </c:extLst>
        </c:ser>
        <c:dLbls>
          <c:showLegendKey val="0"/>
          <c:showVal val="0"/>
          <c:showCatName val="0"/>
          <c:showSerName val="0"/>
          <c:showPercent val="0"/>
          <c:showBubbleSize val="0"/>
        </c:dLbls>
        <c:smooth val="0"/>
        <c:axId val="417582688"/>
        <c:axId val="417580720"/>
      </c:lineChart>
      <c:dateAx>
        <c:axId val="417582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80720"/>
        <c:crosses val="autoZero"/>
        <c:auto val="1"/>
        <c:lblOffset val="100"/>
        <c:baseTimeUnit val="days"/>
      </c:dateAx>
      <c:valAx>
        <c:axId val="41758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8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261.60000000000002</c:v>
                </c:pt>
                <c:pt idx="1">
                  <c:v>154.19999999999999</c:v>
                </c:pt>
                <c:pt idx="2">
                  <c:v>98.4</c:v>
                </c:pt>
                <c:pt idx="3">
                  <c:v>81.44</c:v>
                </c:pt>
                <c:pt idx="4">
                  <c:v>102.52</c:v>
                </c:pt>
                <c:pt idx="5">
                  <c:v>188.72</c:v>
                </c:pt>
                <c:pt idx="6">
                  <c:v>381.4</c:v>
                </c:pt>
                <c:pt idx="7">
                  <c:v>492.12</c:v>
                </c:pt>
                <c:pt idx="8">
                  <c:v>560.24</c:v>
                </c:pt>
                <c:pt idx="9">
                  <c:v>674.625</c:v>
                </c:pt>
                <c:pt idx="10">
                  <c:v>608.20833333332996</c:v>
                </c:pt>
                <c:pt idx="11">
                  <c:v>627.33333333332996</c:v>
                </c:pt>
                <c:pt idx="12">
                  <c:v>687.25</c:v>
                </c:pt>
                <c:pt idx="13">
                  <c:v>646.875</c:v>
                </c:pt>
                <c:pt idx="14">
                  <c:v>637.41666666667004</c:v>
                </c:pt>
                <c:pt idx="15">
                  <c:v>639.16666666667004</c:v>
                </c:pt>
                <c:pt idx="16">
                  <c:v>653.29166666667004</c:v>
                </c:pt>
                <c:pt idx="17">
                  <c:v>678.54166666667004</c:v>
                </c:pt>
                <c:pt idx="18">
                  <c:v>713.875</c:v>
                </c:pt>
                <c:pt idx="19">
                  <c:v>753.45833333332996</c:v>
                </c:pt>
                <c:pt idx="20">
                  <c:v>797.25</c:v>
                </c:pt>
                <c:pt idx="21">
                  <c:v>777.91666666667004</c:v>
                </c:pt>
                <c:pt idx="22">
                  <c:v>651.125</c:v>
                </c:pt>
                <c:pt idx="23">
                  <c:v>443.375</c:v>
                </c:pt>
              </c:numCache>
            </c:numRef>
          </c:val>
          <c:smooth val="0"/>
          <c:extLst>
            <c:ext xmlns:c16="http://schemas.microsoft.com/office/drawing/2014/chart" uri="{C3380CC4-5D6E-409C-BE32-E72D297353CC}">
              <c16:uniqueId val="{00000000-BC1E-4F19-A18C-C56293DEF9E4}"/>
            </c:ext>
          </c:extLst>
        </c:ser>
        <c:dLbls>
          <c:showLegendKey val="0"/>
          <c:showVal val="0"/>
          <c:showCatName val="0"/>
          <c:showSerName val="0"/>
          <c:showPercent val="0"/>
          <c:showBubbleSize val="0"/>
        </c:dLbls>
        <c:smooth val="0"/>
        <c:axId val="417596464"/>
        <c:axId val="417596136"/>
      </c:lineChart>
      <c:catAx>
        <c:axId val="41759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96136"/>
        <c:crosses val="autoZero"/>
        <c:auto val="1"/>
        <c:lblAlgn val="ctr"/>
        <c:lblOffset val="100"/>
        <c:noMultiLvlLbl val="0"/>
      </c:catAx>
      <c:valAx>
        <c:axId val="41759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9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099299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76585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46316701"/>
                    </a:ext>
                  </a:extLst>
                </a:gridCol>
                <a:gridCol w="740664">
                  <a:extLst>
                    <a:ext uri="{9D8B030D-6E8A-4147-A177-3AD203B41FA5}">
                      <a16:colId xmlns:a16="http://schemas.microsoft.com/office/drawing/2014/main" val="3545090217"/>
                    </a:ext>
                  </a:extLst>
                </a:gridCol>
                <a:gridCol w="740664">
                  <a:extLst>
                    <a:ext uri="{9D8B030D-6E8A-4147-A177-3AD203B41FA5}">
                      <a16:colId xmlns:a16="http://schemas.microsoft.com/office/drawing/2014/main" val="2176854216"/>
                    </a:ext>
                  </a:extLst>
                </a:gridCol>
                <a:gridCol w="740664">
                  <a:extLst>
                    <a:ext uri="{9D8B030D-6E8A-4147-A177-3AD203B41FA5}">
                      <a16:colId xmlns:a16="http://schemas.microsoft.com/office/drawing/2014/main" val="507444944"/>
                    </a:ext>
                  </a:extLst>
                </a:gridCol>
                <a:gridCol w="740664">
                  <a:extLst>
                    <a:ext uri="{9D8B030D-6E8A-4147-A177-3AD203B41FA5}">
                      <a16:colId xmlns:a16="http://schemas.microsoft.com/office/drawing/2014/main" val="3205606342"/>
                    </a:ext>
                  </a:extLst>
                </a:gridCol>
                <a:gridCol w="740664">
                  <a:extLst>
                    <a:ext uri="{9D8B030D-6E8A-4147-A177-3AD203B41FA5}">
                      <a16:colId xmlns:a16="http://schemas.microsoft.com/office/drawing/2014/main" val="716376798"/>
                    </a:ext>
                  </a:extLst>
                </a:gridCol>
                <a:gridCol w="740664">
                  <a:extLst>
                    <a:ext uri="{9D8B030D-6E8A-4147-A177-3AD203B41FA5}">
                      <a16:colId xmlns:a16="http://schemas.microsoft.com/office/drawing/2014/main" val="2963896056"/>
                    </a:ext>
                  </a:extLst>
                </a:gridCol>
                <a:gridCol w="740664">
                  <a:extLst>
                    <a:ext uri="{9D8B030D-6E8A-4147-A177-3AD203B41FA5}">
                      <a16:colId xmlns:a16="http://schemas.microsoft.com/office/drawing/2014/main" val="2847432952"/>
                    </a:ext>
                  </a:extLst>
                </a:gridCol>
                <a:gridCol w="740664">
                  <a:extLst>
                    <a:ext uri="{9D8B030D-6E8A-4147-A177-3AD203B41FA5}">
                      <a16:colId xmlns:a16="http://schemas.microsoft.com/office/drawing/2014/main" val="2321342825"/>
                    </a:ext>
                  </a:extLst>
                </a:gridCol>
                <a:gridCol w="740664">
                  <a:extLst>
                    <a:ext uri="{9D8B030D-6E8A-4147-A177-3AD203B41FA5}">
                      <a16:colId xmlns:a16="http://schemas.microsoft.com/office/drawing/2014/main" val="397542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79299028"/>
                  </a:ext>
                </a:extLst>
              </a:tr>
              <a:tr h="370840">
                <a:tc>
                  <a:txBody>
                    <a:bodyPr/>
                    <a:lstStyle/>
                    <a:p>
                      <a:r>
                        <a:rPr lang="en-US" sz="1000"/>
                        <a:t>Autohaus Strauss</a:t>
                      </a:r>
                    </a:p>
                  </a:txBody>
                  <a:tcPr/>
                </a:tc>
                <a:tc>
                  <a:txBody>
                    <a:bodyPr/>
                    <a:lstStyle/>
                    <a:p>
                      <a:r>
                        <a:rPr lang="en-US" sz="1000"/>
                        <a:t>1433</a:t>
                      </a:r>
                    </a:p>
                  </a:txBody>
                  <a:tcPr/>
                </a:tc>
                <a:tc>
                  <a:txBody>
                    <a:bodyPr/>
                    <a:lstStyle/>
                    <a:p>
                      <a:r>
                        <a:rPr lang="en-US" sz="1000"/>
                        <a:t>97</a:t>
                      </a:r>
                    </a:p>
                  </a:txBody>
                  <a:tcPr/>
                </a:tc>
                <a:tc>
                  <a:txBody>
                    <a:bodyPr/>
                    <a:lstStyle/>
                    <a:p>
                      <a:r>
                        <a:rPr lang="en-US" sz="1000"/>
                        <a:t>28</a:t>
                      </a:r>
                    </a:p>
                  </a:txBody>
                  <a:tcPr/>
                </a:tc>
                <a:tc>
                  <a:txBody>
                    <a:bodyPr/>
                    <a:lstStyle/>
                    <a:p>
                      <a:r>
                        <a:rPr lang="en-US" sz="1000"/>
                        <a:t>798</a:t>
                      </a:r>
                    </a:p>
                  </a:txBody>
                  <a:tcPr/>
                </a:tc>
                <a:tc>
                  <a:txBody>
                    <a:bodyPr/>
                    <a:lstStyle/>
                    <a:p>
                      <a:r>
                        <a:rPr lang="en-US" sz="1000"/>
                        <a:t>56</a:t>
                      </a:r>
                    </a:p>
                  </a:txBody>
                  <a:tcPr/>
                </a:tc>
                <a:tc>
                  <a:txBody>
                    <a:bodyPr/>
                    <a:lstStyle/>
                    <a:p>
                      <a:r>
                        <a:rPr lang="en-US" sz="1000"/>
                        <a:t>40</a:t>
                      </a:r>
                    </a:p>
                  </a:txBody>
                  <a:tcPr/>
                </a:tc>
                <a:tc>
                  <a:txBody>
                    <a:bodyPr/>
                    <a:lstStyle/>
                    <a:p>
                      <a:r>
                        <a:rPr lang="en-US" sz="1000"/>
                        <a:t>1</a:t>
                      </a:r>
                    </a:p>
                  </a:txBody>
                  <a:tcPr/>
                </a:tc>
                <a:tc>
                  <a:txBody>
                    <a:bodyPr/>
                    <a:lstStyle/>
                    <a:p>
                      <a:r>
                        <a:rPr lang="en-US" sz="1000"/>
                        <a:t>2.3070%</a:t>
                      </a:r>
                    </a:p>
                  </a:txBody>
                  <a:tcPr/>
                </a:tc>
                <a:tc>
                  <a:txBody>
                    <a:bodyPr/>
                    <a:lstStyle/>
                    <a:p>
                      <a:r>
                        <a:rPr lang="en-US" sz="1000"/>
                        <a:t>0.0%</a:t>
                      </a:r>
                    </a:p>
                  </a:txBody>
                  <a:tcPr/>
                </a:tc>
                <a:extLst>
                  <a:ext uri="{0D108BD9-81ED-4DB2-BD59-A6C34878D82A}">
                    <a16:rowId xmlns:a16="http://schemas.microsoft.com/office/drawing/2014/main" val="3806770653"/>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3096229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55345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2436766"/>
                    </a:ext>
                  </a:extLst>
                </a:gridCol>
                <a:gridCol w="1234440">
                  <a:extLst>
                    <a:ext uri="{9D8B030D-6E8A-4147-A177-3AD203B41FA5}">
                      <a16:colId xmlns:a16="http://schemas.microsoft.com/office/drawing/2014/main" val="4162233540"/>
                    </a:ext>
                  </a:extLst>
                </a:gridCol>
                <a:gridCol w="822960">
                  <a:extLst>
                    <a:ext uri="{9D8B030D-6E8A-4147-A177-3AD203B41FA5}">
                      <a16:colId xmlns:a16="http://schemas.microsoft.com/office/drawing/2014/main" val="1481572514"/>
                    </a:ext>
                  </a:extLst>
                </a:gridCol>
                <a:gridCol w="822960">
                  <a:extLst>
                    <a:ext uri="{9D8B030D-6E8A-4147-A177-3AD203B41FA5}">
                      <a16:colId xmlns:a16="http://schemas.microsoft.com/office/drawing/2014/main" val="1256098984"/>
                    </a:ext>
                  </a:extLst>
                </a:gridCol>
                <a:gridCol w="822960">
                  <a:extLst>
                    <a:ext uri="{9D8B030D-6E8A-4147-A177-3AD203B41FA5}">
                      <a16:colId xmlns:a16="http://schemas.microsoft.com/office/drawing/2014/main" val="1153147787"/>
                    </a:ext>
                  </a:extLst>
                </a:gridCol>
                <a:gridCol w="822960">
                  <a:extLst>
                    <a:ext uri="{9D8B030D-6E8A-4147-A177-3AD203B41FA5}">
                      <a16:colId xmlns:a16="http://schemas.microsoft.com/office/drawing/2014/main" val="2669281200"/>
                    </a:ext>
                  </a:extLst>
                </a:gridCol>
                <a:gridCol w="822960">
                  <a:extLst>
                    <a:ext uri="{9D8B030D-6E8A-4147-A177-3AD203B41FA5}">
                      <a16:colId xmlns:a16="http://schemas.microsoft.com/office/drawing/2014/main" val="2019697566"/>
                    </a:ext>
                  </a:extLst>
                </a:gridCol>
                <a:gridCol w="822960">
                  <a:extLst>
                    <a:ext uri="{9D8B030D-6E8A-4147-A177-3AD203B41FA5}">
                      <a16:colId xmlns:a16="http://schemas.microsoft.com/office/drawing/2014/main" val="39371508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25517387"/>
                  </a:ext>
                </a:extLst>
              </a:tr>
              <a:tr h="370840">
                <a:tc>
                  <a:txBody>
                    <a:bodyPr/>
                    <a:lstStyle/>
                    <a:p>
                      <a:r>
                        <a:rPr lang="en-US" sz="1000"/>
                        <a:t>Autohaus Strauss</a:t>
                      </a:r>
                    </a:p>
                  </a:txBody>
                  <a:tcPr/>
                </a:tc>
                <a:tc>
                  <a:txBody>
                    <a:bodyPr/>
                    <a:lstStyle/>
                    <a:p>
                      <a:r>
                        <a:rPr lang="en-US" sz="1000"/>
                        <a:t>1433</a:t>
                      </a:r>
                    </a:p>
                  </a:txBody>
                  <a:tcPr/>
                </a:tc>
                <a:tc>
                  <a:txBody>
                    <a:bodyPr/>
                    <a:lstStyle/>
                    <a:p>
                      <a:r>
                        <a:rPr lang="en-US" sz="1000"/>
                        <a:t>1</a:t>
                      </a:r>
                    </a:p>
                  </a:txBody>
                  <a:tcPr/>
                </a:tc>
                <a:tc>
                  <a:txBody>
                    <a:bodyPr/>
                    <a:lstStyle/>
                    <a:p>
                      <a:r>
                        <a:rPr lang="en-US" sz="1000"/>
                        <a:t>0.1%</a:t>
                      </a:r>
                    </a:p>
                  </a:txBody>
                  <a:tcPr/>
                </a:tc>
                <a:tc>
                  <a:txBody>
                    <a:bodyPr/>
                    <a:lstStyle/>
                    <a:p>
                      <a:r>
                        <a:rPr lang="en-US" sz="1000"/>
                        <a:t>16</a:t>
                      </a:r>
                    </a:p>
                  </a:txBody>
                  <a:tcPr/>
                </a:tc>
                <a:tc>
                  <a:txBody>
                    <a:bodyPr/>
                    <a:lstStyle/>
                    <a:p>
                      <a:r>
                        <a:rPr lang="en-US" sz="1000"/>
                        <a:t>1.1%</a:t>
                      </a:r>
                    </a:p>
                  </a:txBody>
                  <a:tcPr/>
                </a:tc>
                <a:tc>
                  <a:txBody>
                    <a:bodyPr/>
                    <a:lstStyle/>
                    <a:p>
                      <a:r>
                        <a:rPr lang="en-US" sz="1000"/>
                        <a:t>104</a:t>
                      </a:r>
                    </a:p>
                  </a:txBody>
                  <a:tcPr/>
                </a:tc>
                <a:tc>
                  <a:txBody>
                    <a:bodyPr/>
                    <a:lstStyle/>
                    <a:p>
                      <a:r>
                        <a:rPr lang="en-US" sz="1000"/>
                        <a:t>7.8%</a:t>
                      </a:r>
                    </a:p>
                  </a:txBody>
                  <a:tcPr/>
                </a:tc>
                <a:extLst>
                  <a:ext uri="{0D108BD9-81ED-4DB2-BD59-A6C34878D82A}">
                    <a16:rowId xmlns:a16="http://schemas.microsoft.com/office/drawing/2014/main" val="2788231134"/>
                  </a:ext>
                </a:extLst>
              </a:tr>
            </a:tbl>
          </a:graphicData>
        </a:graphic>
      </p:graphicFrame>
      <p:sp>
        <p:nvSpPr>
          <p:cNvPr id="4" name="Text Placeholder 3"/>
          <p:cNvSpPr>
            <a:spLocks noGrp="1"/>
          </p:cNvSpPr>
          <p:nvPr>
            <p:ph type="body" sz="quarter" idx="14"/>
          </p:nvPr>
        </p:nvSpPr>
        <p:spPr/>
        <p:txBody>
          <a:bodyPr/>
          <a:lstStyle/>
          <a:p>
            <a:r>
              <a:rPr lang="en-US"/>
              <a:t>03/26/2017 - 04/25/2017</a:t>
            </a:r>
          </a:p>
        </p:txBody>
      </p:sp>
    </p:spTree>
    <p:extLst>
      <p:ext uri="{BB962C8B-B14F-4D97-AF65-F5344CB8AC3E}">
        <p14:creationId xmlns:p14="http://schemas.microsoft.com/office/powerpoint/2010/main" val="3535806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w. User Post RR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2124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42962497"/>
                    </a:ext>
                  </a:extLst>
                </a:gridCol>
                <a:gridCol w="740664">
                  <a:extLst>
                    <a:ext uri="{9D8B030D-6E8A-4147-A177-3AD203B41FA5}">
                      <a16:colId xmlns:a16="http://schemas.microsoft.com/office/drawing/2014/main" val="1526467760"/>
                    </a:ext>
                  </a:extLst>
                </a:gridCol>
                <a:gridCol w="740664">
                  <a:extLst>
                    <a:ext uri="{9D8B030D-6E8A-4147-A177-3AD203B41FA5}">
                      <a16:colId xmlns:a16="http://schemas.microsoft.com/office/drawing/2014/main" val="1518466393"/>
                    </a:ext>
                  </a:extLst>
                </a:gridCol>
                <a:gridCol w="740664">
                  <a:extLst>
                    <a:ext uri="{9D8B030D-6E8A-4147-A177-3AD203B41FA5}">
                      <a16:colId xmlns:a16="http://schemas.microsoft.com/office/drawing/2014/main" val="2836009826"/>
                    </a:ext>
                  </a:extLst>
                </a:gridCol>
                <a:gridCol w="740664">
                  <a:extLst>
                    <a:ext uri="{9D8B030D-6E8A-4147-A177-3AD203B41FA5}">
                      <a16:colId xmlns:a16="http://schemas.microsoft.com/office/drawing/2014/main" val="2214861474"/>
                    </a:ext>
                  </a:extLst>
                </a:gridCol>
                <a:gridCol w="740664">
                  <a:extLst>
                    <a:ext uri="{9D8B030D-6E8A-4147-A177-3AD203B41FA5}">
                      <a16:colId xmlns:a16="http://schemas.microsoft.com/office/drawing/2014/main" val="3748247766"/>
                    </a:ext>
                  </a:extLst>
                </a:gridCol>
                <a:gridCol w="740664">
                  <a:extLst>
                    <a:ext uri="{9D8B030D-6E8A-4147-A177-3AD203B41FA5}">
                      <a16:colId xmlns:a16="http://schemas.microsoft.com/office/drawing/2014/main" val="2519193970"/>
                    </a:ext>
                  </a:extLst>
                </a:gridCol>
                <a:gridCol w="740664">
                  <a:extLst>
                    <a:ext uri="{9D8B030D-6E8A-4147-A177-3AD203B41FA5}">
                      <a16:colId xmlns:a16="http://schemas.microsoft.com/office/drawing/2014/main" val="1972250518"/>
                    </a:ext>
                  </a:extLst>
                </a:gridCol>
                <a:gridCol w="740664">
                  <a:extLst>
                    <a:ext uri="{9D8B030D-6E8A-4147-A177-3AD203B41FA5}">
                      <a16:colId xmlns:a16="http://schemas.microsoft.com/office/drawing/2014/main" val="2508176315"/>
                    </a:ext>
                  </a:extLst>
                </a:gridCol>
                <a:gridCol w="740664">
                  <a:extLst>
                    <a:ext uri="{9D8B030D-6E8A-4147-A177-3AD203B41FA5}">
                      <a16:colId xmlns:a16="http://schemas.microsoft.com/office/drawing/2014/main" val="20268186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46254059"/>
                  </a:ext>
                </a:extLst>
              </a:tr>
              <a:tr h="370840">
                <a:tc>
                  <a:txBody>
                    <a:bodyPr/>
                    <a:lstStyle/>
                    <a:p>
                      <a:r>
                        <a:rPr lang="en-US" sz="1000"/>
                        <a:t>Autohaus Strauss</a:t>
                      </a:r>
                    </a:p>
                  </a:txBody>
                  <a:tcPr/>
                </a:tc>
                <a:tc>
                  <a:txBody>
                    <a:bodyPr/>
                    <a:lstStyle/>
                    <a:p>
                      <a:r>
                        <a:rPr lang="en-US" sz="1000"/>
                        <a:t>1433</a:t>
                      </a:r>
                    </a:p>
                  </a:txBody>
                  <a:tcPr/>
                </a:tc>
                <a:tc>
                  <a:txBody>
                    <a:bodyPr/>
                    <a:lstStyle/>
                    <a:p>
                      <a:r>
                        <a:rPr lang="en-US" sz="1000"/>
                        <a:t>97</a:t>
                      </a:r>
                    </a:p>
                  </a:txBody>
                  <a:tcPr/>
                </a:tc>
                <a:tc>
                  <a:txBody>
                    <a:bodyPr/>
                    <a:lstStyle/>
                    <a:p>
                      <a:r>
                        <a:rPr lang="en-US" sz="1000"/>
                        <a:t>28</a:t>
                      </a:r>
                    </a:p>
                  </a:txBody>
                  <a:tcPr/>
                </a:tc>
                <a:tc>
                  <a:txBody>
                    <a:bodyPr/>
                    <a:lstStyle/>
                    <a:p>
                      <a:r>
                        <a:rPr lang="en-US" sz="1000"/>
                        <a:t>798</a:t>
                      </a:r>
                    </a:p>
                  </a:txBody>
                  <a:tcPr/>
                </a:tc>
                <a:tc>
                  <a:txBody>
                    <a:bodyPr/>
                    <a:lstStyle/>
                    <a:p>
                      <a:r>
                        <a:rPr lang="en-US" sz="1000"/>
                        <a:t>56</a:t>
                      </a:r>
                    </a:p>
                  </a:txBody>
                  <a:tcPr/>
                </a:tc>
                <a:tc>
                  <a:txBody>
                    <a:bodyPr/>
                    <a:lstStyle/>
                    <a:p>
                      <a:r>
                        <a:rPr lang="en-US" sz="1000"/>
                        <a:t>40</a:t>
                      </a:r>
                    </a:p>
                  </a:txBody>
                  <a:tcPr/>
                </a:tc>
                <a:tc>
                  <a:txBody>
                    <a:bodyPr/>
                    <a:lstStyle/>
                    <a:p>
                      <a:r>
                        <a:rPr lang="en-US" sz="1000"/>
                        <a:t>1</a:t>
                      </a:r>
                    </a:p>
                  </a:txBody>
                  <a:tcPr/>
                </a:tc>
                <a:tc>
                  <a:txBody>
                    <a:bodyPr/>
                    <a:lstStyle/>
                    <a:p>
                      <a:r>
                        <a:rPr lang="en-US" sz="1000"/>
                        <a:t>2.3070%</a:t>
                      </a:r>
                    </a:p>
                  </a:txBody>
                  <a:tcPr/>
                </a:tc>
                <a:tc>
                  <a:txBody>
                    <a:bodyPr/>
                    <a:lstStyle/>
                    <a:p>
                      <a:r>
                        <a:rPr lang="en-US" sz="1000"/>
                        <a:t>0.0%</a:t>
                      </a:r>
                    </a:p>
                  </a:txBody>
                  <a:tcPr/>
                </a:tc>
                <a:extLst>
                  <a:ext uri="{0D108BD9-81ED-4DB2-BD59-A6C34878D82A}">
                    <a16:rowId xmlns:a16="http://schemas.microsoft.com/office/drawing/2014/main" val="3469866973"/>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993625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47373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5969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50928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2367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6741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6414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66579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3471468"/>
                    </a:ext>
                  </a:extLst>
                </a:gridCol>
                <a:gridCol w="658368">
                  <a:extLst>
                    <a:ext uri="{9D8B030D-6E8A-4147-A177-3AD203B41FA5}">
                      <a16:colId xmlns:a16="http://schemas.microsoft.com/office/drawing/2014/main" val="4105373296"/>
                    </a:ext>
                  </a:extLst>
                </a:gridCol>
                <a:gridCol w="658368">
                  <a:extLst>
                    <a:ext uri="{9D8B030D-6E8A-4147-A177-3AD203B41FA5}">
                      <a16:colId xmlns:a16="http://schemas.microsoft.com/office/drawing/2014/main" val="2213727479"/>
                    </a:ext>
                  </a:extLst>
                </a:gridCol>
                <a:gridCol w="658368">
                  <a:extLst>
                    <a:ext uri="{9D8B030D-6E8A-4147-A177-3AD203B41FA5}">
                      <a16:colId xmlns:a16="http://schemas.microsoft.com/office/drawing/2014/main" val="201101846"/>
                    </a:ext>
                  </a:extLst>
                </a:gridCol>
                <a:gridCol w="658368">
                  <a:extLst>
                    <a:ext uri="{9D8B030D-6E8A-4147-A177-3AD203B41FA5}">
                      <a16:colId xmlns:a16="http://schemas.microsoft.com/office/drawing/2014/main" val="312107960"/>
                    </a:ext>
                  </a:extLst>
                </a:gridCol>
                <a:gridCol w="658368">
                  <a:extLst>
                    <a:ext uri="{9D8B030D-6E8A-4147-A177-3AD203B41FA5}">
                      <a16:colId xmlns:a16="http://schemas.microsoft.com/office/drawing/2014/main" val="2328820873"/>
                    </a:ext>
                  </a:extLst>
                </a:gridCol>
                <a:gridCol w="658368">
                  <a:extLst>
                    <a:ext uri="{9D8B030D-6E8A-4147-A177-3AD203B41FA5}">
                      <a16:colId xmlns:a16="http://schemas.microsoft.com/office/drawing/2014/main" val="1870952964"/>
                    </a:ext>
                  </a:extLst>
                </a:gridCol>
                <a:gridCol w="658368">
                  <a:extLst>
                    <a:ext uri="{9D8B030D-6E8A-4147-A177-3AD203B41FA5}">
                      <a16:colId xmlns:a16="http://schemas.microsoft.com/office/drawing/2014/main" val="2521074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749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- 2017-04-25 11:33:12</a:t>
                      </a:r>
                      <a:r>
                        <a:rPr kumimoji="0" lang="de-DE" sz="1000" b="0" i="0" u="none" strike="noStrike" kern="1200" cap="none" spc="0" normalizeH="0" baseline="0" noProof="0">
                          <a:ln>
                            <a:noFill/>
                          </a:ln>
                          <a:solidFill>
                            <a:prstClr val="black"/>
                          </a:solidFill>
                          <a:effectLst/>
                          <a:uLnTx/>
                          <a:uFillTx/>
                          <a:latin typeface="+mn-lt"/>
                          <a:ea typeface="+mn-ea"/>
                          <a:cs typeface="+mn-cs"/>
                        </a:rPr>
                        <a:t>
Den neuen Land Rover Discovery könnt ihr natürlich auch bei uns bestaunen und Probefahren ;-)
Einfach melden bei Marcel Hummel unter 0664/ 56 50 188 oder Ingo Lehr unter 0660/ 60 01 020!
Der neue Discovery wartet schon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511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- 2017-04-22 10:17:32</a:t>
                      </a:r>
                      <a:r>
                        <a:rPr kumimoji="0" lang="de-DE" sz="1000" b="0" i="0" u="none" strike="noStrike" kern="1200" cap="none" spc="0" normalizeH="0" baseline="0" noProof="0">
                          <a:ln>
                            <a:noFill/>
                          </a:ln>
                          <a:solidFill>
                            <a:prstClr val="black"/>
                          </a:solidFill>
                          <a:effectLst/>
                          <a:uLnTx/>
                          <a:uFillTx/>
                          <a:latin typeface="+mn-lt"/>
                          <a:ea typeface="+mn-ea"/>
                          <a:cs typeface="+mn-cs"/>
                        </a:rPr>
                        <a:t>
KUUUUUGAAAAA :-D
Ein Auto, das Herzen höher schlagen lässt.
Wir dürfen Martin Frisch zu seinem neuen Kuga ST-Line 2.0 TDCi mit unglaublichen 180PS gratulieren!
Wir sind überzeugt davon, dass du noch viel Freude mit deinem neuen Fahrzeug haben wirst!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4570960"/>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465505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15291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6165901"/>
                    </a:ext>
                  </a:extLst>
                </a:gridCol>
                <a:gridCol w="658368">
                  <a:extLst>
                    <a:ext uri="{9D8B030D-6E8A-4147-A177-3AD203B41FA5}">
                      <a16:colId xmlns:a16="http://schemas.microsoft.com/office/drawing/2014/main" val="4060628267"/>
                    </a:ext>
                  </a:extLst>
                </a:gridCol>
                <a:gridCol w="658368">
                  <a:extLst>
                    <a:ext uri="{9D8B030D-6E8A-4147-A177-3AD203B41FA5}">
                      <a16:colId xmlns:a16="http://schemas.microsoft.com/office/drawing/2014/main" val="2362292069"/>
                    </a:ext>
                  </a:extLst>
                </a:gridCol>
                <a:gridCol w="658368">
                  <a:extLst>
                    <a:ext uri="{9D8B030D-6E8A-4147-A177-3AD203B41FA5}">
                      <a16:colId xmlns:a16="http://schemas.microsoft.com/office/drawing/2014/main" val="4240959189"/>
                    </a:ext>
                  </a:extLst>
                </a:gridCol>
                <a:gridCol w="658368">
                  <a:extLst>
                    <a:ext uri="{9D8B030D-6E8A-4147-A177-3AD203B41FA5}">
                      <a16:colId xmlns:a16="http://schemas.microsoft.com/office/drawing/2014/main" val="451082780"/>
                    </a:ext>
                  </a:extLst>
                </a:gridCol>
                <a:gridCol w="658368">
                  <a:extLst>
                    <a:ext uri="{9D8B030D-6E8A-4147-A177-3AD203B41FA5}">
                      <a16:colId xmlns:a16="http://schemas.microsoft.com/office/drawing/2014/main" val="377950941"/>
                    </a:ext>
                  </a:extLst>
                </a:gridCol>
                <a:gridCol w="658368">
                  <a:extLst>
                    <a:ext uri="{9D8B030D-6E8A-4147-A177-3AD203B41FA5}">
                      <a16:colId xmlns:a16="http://schemas.microsoft.com/office/drawing/2014/main" val="3416659628"/>
                    </a:ext>
                  </a:extLst>
                </a:gridCol>
                <a:gridCol w="658368">
                  <a:extLst>
                    <a:ext uri="{9D8B030D-6E8A-4147-A177-3AD203B41FA5}">
                      <a16:colId xmlns:a16="http://schemas.microsoft.com/office/drawing/2014/main" val="3639193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301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- 2017-04-22 10:12:27</a:t>
                      </a:r>
                      <a:r>
                        <a:rPr kumimoji="0" lang="de-DE" sz="1000" b="0" i="0" u="none" strike="noStrike" kern="1200" cap="none" spc="0" normalizeH="0" baseline="0" noProof="0">
                          <a:ln>
                            <a:noFill/>
                          </a:ln>
                          <a:solidFill>
                            <a:prstClr val="black"/>
                          </a:solidFill>
                          <a:effectLst/>
                          <a:uLnTx/>
                          <a:uFillTx/>
                          <a:latin typeface="+mn-lt"/>
                          <a:ea typeface="+mn-ea"/>
                          <a:cs typeface="+mn-cs"/>
                        </a:rPr>
                        <a:t>
Robust und doch elegant. Leistungsfähig und doch bequem. Das ist der Kuga!
Verkaufsberater Daniel Pausch übergibt den Ford Kuga Titanium 1.5 Ecoboost mit 120PS an den stolzen neuen Besitzer Stefan Jany.
Wir bedanken uns, dass Stefan gemeinsam mit dem Autohaus Strauss das tolle Projekt Kid? never give up your dream. unterstützt :-)
Wir wünscht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6649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- 2017-04-21 16:20:07</a:t>
                      </a:r>
                      <a:r>
                        <a:rPr kumimoji="0" lang="de-DE" sz="1000" b="0" i="0" u="none" strike="noStrike" kern="1200" cap="none" spc="0" normalizeH="0" baseline="0" noProof="0">
                          <a:ln>
                            <a:noFill/>
                          </a:ln>
                          <a:solidFill>
                            <a:prstClr val="black"/>
                          </a:solidFill>
                          <a:effectLst/>
                          <a:uLnTx/>
                          <a:uFillTx/>
                          <a:latin typeface="+mn-lt"/>
                          <a:ea typeface="+mn-ea"/>
                          <a:cs typeface="+mn-cs"/>
                        </a:rPr>
                        <a:t>
...der Ford Mustang machts möglich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0613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- 2017-04-21 09:29:12</a:t>
                      </a:r>
                      <a:r>
                        <a:rPr kumimoji="0" lang="de-DE" sz="1000" b="0" i="0" u="none" strike="noStrike" kern="1200" cap="none" spc="0" normalizeH="0" baseline="0" noProof="0">
                          <a:ln>
                            <a:noFill/>
                          </a:ln>
                          <a:solidFill>
                            <a:prstClr val="black"/>
                          </a:solidFill>
                          <a:effectLst/>
                          <a:uLnTx/>
                          <a:uFillTx/>
                          <a:latin typeface="+mn-lt"/>
                          <a:ea typeface="+mn-ea"/>
                          <a:cs typeface="+mn-cs"/>
                        </a:rPr>
                        <a:t>
Was gibt es schöneres, als einen Land Rover in seiner natürlichen Umgebung zu bewegen? 😀
Vom 29. bis 30. April geht im Schloss Kohfidisch die Jagd Erleben Messe über die Bühne. Eine tolle Veranstaltung, die nicht nur für Jäger viel zu bieten hat. 😉
Wir sehen uns im Schloss Kohfidisch!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6733023"/>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58651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6327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0500712"/>
                    </a:ext>
                  </a:extLst>
                </a:gridCol>
                <a:gridCol w="658368">
                  <a:extLst>
                    <a:ext uri="{9D8B030D-6E8A-4147-A177-3AD203B41FA5}">
                      <a16:colId xmlns:a16="http://schemas.microsoft.com/office/drawing/2014/main" val="1224838149"/>
                    </a:ext>
                  </a:extLst>
                </a:gridCol>
                <a:gridCol w="658368">
                  <a:extLst>
                    <a:ext uri="{9D8B030D-6E8A-4147-A177-3AD203B41FA5}">
                      <a16:colId xmlns:a16="http://schemas.microsoft.com/office/drawing/2014/main" val="1187429969"/>
                    </a:ext>
                  </a:extLst>
                </a:gridCol>
                <a:gridCol w="658368">
                  <a:extLst>
                    <a:ext uri="{9D8B030D-6E8A-4147-A177-3AD203B41FA5}">
                      <a16:colId xmlns:a16="http://schemas.microsoft.com/office/drawing/2014/main" val="3294683399"/>
                    </a:ext>
                  </a:extLst>
                </a:gridCol>
                <a:gridCol w="658368">
                  <a:extLst>
                    <a:ext uri="{9D8B030D-6E8A-4147-A177-3AD203B41FA5}">
                      <a16:colId xmlns:a16="http://schemas.microsoft.com/office/drawing/2014/main" val="1613172499"/>
                    </a:ext>
                  </a:extLst>
                </a:gridCol>
                <a:gridCol w="658368">
                  <a:extLst>
                    <a:ext uri="{9D8B030D-6E8A-4147-A177-3AD203B41FA5}">
                      <a16:colId xmlns:a16="http://schemas.microsoft.com/office/drawing/2014/main" val="4079459205"/>
                    </a:ext>
                  </a:extLst>
                </a:gridCol>
                <a:gridCol w="658368">
                  <a:extLst>
                    <a:ext uri="{9D8B030D-6E8A-4147-A177-3AD203B41FA5}">
                      <a16:colId xmlns:a16="http://schemas.microsoft.com/office/drawing/2014/main" val="2082548950"/>
                    </a:ext>
                  </a:extLst>
                </a:gridCol>
                <a:gridCol w="658368">
                  <a:extLst>
                    <a:ext uri="{9D8B030D-6E8A-4147-A177-3AD203B41FA5}">
                      <a16:colId xmlns:a16="http://schemas.microsoft.com/office/drawing/2014/main" val="2166012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469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- 2017-04-19 17:37:00</a:t>
                      </a:r>
                      <a:r>
                        <a:rPr kumimoji="0" lang="en-US" sz="1000" b="0" i="0" u="none" strike="noStrike" kern="1200" cap="none" spc="0" normalizeH="0" baseline="0" noProof="0">
                          <a:ln>
                            <a:noFill/>
                          </a:ln>
                          <a:solidFill>
                            <a:prstClr val="black"/>
                          </a:solidFill>
                          <a:effectLst/>
                          <a:uLnTx/>
                          <a:uFillTx/>
                          <a:latin typeface="+mn-lt"/>
                          <a:ea typeface="+mn-ea"/>
                          <a:cs typeface="+mn-cs"/>
                        </a:rPr>
                        <a:t>
Genial! Der Discovery Sport am Limit. 
So macht Offroad-Action Spass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405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- 2017-04-19 15:55:28</a:t>
                      </a:r>
                      <a:r>
                        <a:rPr kumimoji="0" lang="de-DE" sz="1000" b="0" i="0" u="none" strike="noStrike" kern="1200" cap="none" spc="0" normalizeH="0" baseline="0" noProof="0">
                          <a:ln>
                            <a:noFill/>
                          </a:ln>
                          <a:solidFill>
                            <a:prstClr val="black"/>
                          </a:solidFill>
                          <a:effectLst/>
                          <a:uLnTx/>
                          <a:uFillTx/>
                          <a:latin typeface="+mn-lt"/>
                          <a:ea typeface="+mn-ea"/>
                          <a:cs typeface="+mn-cs"/>
                        </a:rPr>
                        <a:t>
Sportlich, dynamisch, einzigartig - so lässt sich der Ford Focus ST-Line am besten beschreiben :-D
Noch dazu ausgestattet mit Sportsitzen, Pedalerie mit Edelstahlauflagen, einem Lerderlenkrad, präziser Fahrdynamik, hochmoderner Technik und herausragender Kraftstoffeffizienz.
Seid ihr auch so begeistert wie wir? ;-)
Dann meldet euch am besten sofort bei unseren Verkaufsberatern Daniel Pausch unter 0664/1488845 und Armin Bauer unter 0664/3860887!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281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- 2017-04-18 16:54:11</a:t>
                      </a:r>
                      <a:r>
                        <a:rPr kumimoji="0" lang="de-DE" sz="1000" b="0" i="0" u="none" strike="noStrike" kern="1200" cap="none" spc="0" normalizeH="0" baseline="0" noProof="0">
                          <a:ln>
                            <a:noFill/>
                          </a:ln>
                          <a:solidFill>
                            <a:prstClr val="black"/>
                          </a:solidFill>
                          <a:effectLst/>
                          <a:uLnTx/>
                          <a:uFillTx/>
                          <a:latin typeface="+mn-lt"/>
                          <a:ea typeface="+mn-ea"/>
                          <a:cs typeface="+mn-cs"/>
                        </a:rPr>
                        <a:t>
Der Discovery - damals wie heute Perfektion pur! 😍
Jetzt heißt es zurücklehnen und genießen! Ein Werbespot aus dem Jahr 1990 😀 
Die mittlerweile fünfte Generation des Land Rover Discovery gibt es natürlich bei uns im Autohaus!
Erkundigt euch bei unseren Verkaufsberatern Marcel Hummel und Ingo Lehr.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026939"/>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965522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13541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0849990"/>
                    </a:ext>
                  </a:extLst>
                </a:gridCol>
                <a:gridCol w="658368">
                  <a:extLst>
                    <a:ext uri="{9D8B030D-6E8A-4147-A177-3AD203B41FA5}">
                      <a16:colId xmlns:a16="http://schemas.microsoft.com/office/drawing/2014/main" val="3090044813"/>
                    </a:ext>
                  </a:extLst>
                </a:gridCol>
                <a:gridCol w="658368">
                  <a:extLst>
                    <a:ext uri="{9D8B030D-6E8A-4147-A177-3AD203B41FA5}">
                      <a16:colId xmlns:a16="http://schemas.microsoft.com/office/drawing/2014/main" val="140360554"/>
                    </a:ext>
                  </a:extLst>
                </a:gridCol>
                <a:gridCol w="658368">
                  <a:extLst>
                    <a:ext uri="{9D8B030D-6E8A-4147-A177-3AD203B41FA5}">
                      <a16:colId xmlns:a16="http://schemas.microsoft.com/office/drawing/2014/main" val="321150752"/>
                    </a:ext>
                  </a:extLst>
                </a:gridCol>
                <a:gridCol w="658368">
                  <a:extLst>
                    <a:ext uri="{9D8B030D-6E8A-4147-A177-3AD203B41FA5}">
                      <a16:colId xmlns:a16="http://schemas.microsoft.com/office/drawing/2014/main" val="2340477151"/>
                    </a:ext>
                  </a:extLst>
                </a:gridCol>
                <a:gridCol w="658368">
                  <a:extLst>
                    <a:ext uri="{9D8B030D-6E8A-4147-A177-3AD203B41FA5}">
                      <a16:colId xmlns:a16="http://schemas.microsoft.com/office/drawing/2014/main" val="2975489833"/>
                    </a:ext>
                  </a:extLst>
                </a:gridCol>
                <a:gridCol w="658368">
                  <a:extLst>
                    <a:ext uri="{9D8B030D-6E8A-4147-A177-3AD203B41FA5}">
                      <a16:colId xmlns:a16="http://schemas.microsoft.com/office/drawing/2014/main" val="2910694284"/>
                    </a:ext>
                  </a:extLst>
                </a:gridCol>
                <a:gridCol w="658368">
                  <a:extLst>
                    <a:ext uri="{9D8B030D-6E8A-4147-A177-3AD203B41FA5}">
                      <a16:colId xmlns:a16="http://schemas.microsoft.com/office/drawing/2014/main" val="3397579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622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- 2017-04-15 11:51:31</a:t>
                      </a:r>
                      <a:r>
                        <a:rPr kumimoji="0" lang="de-DE" sz="1000" b="0" i="0" u="none" strike="noStrike" kern="1200" cap="none" spc="0" normalizeH="0" baseline="0" noProof="0">
                          <a:ln>
                            <a:noFill/>
                          </a:ln>
                          <a:solidFill>
                            <a:prstClr val="black"/>
                          </a:solidFill>
                          <a:effectLst/>
                          <a:uLnTx/>
                          <a:uFillTx/>
                          <a:latin typeface="+mn-lt"/>
                          <a:ea typeface="+mn-ea"/>
                          <a:cs typeface="+mn-cs"/>
                        </a:rPr>
                        <a:t>
Die Welt der Range Rover 
Mit dem Range Rover Evoque hat der britische Konzern die Idee vom Luxus-SUV in die Kompaktklasse getragen und das bis dahin verstaubte Segment im Sturm erobert. 
Die Designmerkmale des Range Rover Evoque wurden zum Symbol für Stil und Lebensfreude. 
Land Rover ging noch einen Schritt weiter, denn das Evoque Cabriolet ist der weltweit erste Premium-Kompakt-SUV mit einem versenkbaren Stoffverdeck. Der ultimative Fahrspaß beginnt bei € 56.500,-.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6468123"/>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022256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0873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961597"/>
                    </a:ext>
                  </a:extLst>
                </a:gridCol>
                <a:gridCol w="658368">
                  <a:extLst>
                    <a:ext uri="{9D8B030D-6E8A-4147-A177-3AD203B41FA5}">
                      <a16:colId xmlns:a16="http://schemas.microsoft.com/office/drawing/2014/main" val="2986352888"/>
                    </a:ext>
                  </a:extLst>
                </a:gridCol>
                <a:gridCol w="658368">
                  <a:extLst>
                    <a:ext uri="{9D8B030D-6E8A-4147-A177-3AD203B41FA5}">
                      <a16:colId xmlns:a16="http://schemas.microsoft.com/office/drawing/2014/main" val="2228797988"/>
                    </a:ext>
                  </a:extLst>
                </a:gridCol>
                <a:gridCol w="658368">
                  <a:extLst>
                    <a:ext uri="{9D8B030D-6E8A-4147-A177-3AD203B41FA5}">
                      <a16:colId xmlns:a16="http://schemas.microsoft.com/office/drawing/2014/main" val="2821469159"/>
                    </a:ext>
                  </a:extLst>
                </a:gridCol>
                <a:gridCol w="658368">
                  <a:extLst>
                    <a:ext uri="{9D8B030D-6E8A-4147-A177-3AD203B41FA5}">
                      <a16:colId xmlns:a16="http://schemas.microsoft.com/office/drawing/2014/main" val="320137599"/>
                    </a:ext>
                  </a:extLst>
                </a:gridCol>
                <a:gridCol w="658368">
                  <a:extLst>
                    <a:ext uri="{9D8B030D-6E8A-4147-A177-3AD203B41FA5}">
                      <a16:colId xmlns:a16="http://schemas.microsoft.com/office/drawing/2014/main" val="677012092"/>
                    </a:ext>
                  </a:extLst>
                </a:gridCol>
                <a:gridCol w="658368">
                  <a:extLst>
                    <a:ext uri="{9D8B030D-6E8A-4147-A177-3AD203B41FA5}">
                      <a16:colId xmlns:a16="http://schemas.microsoft.com/office/drawing/2014/main" val="4073552645"/>
                    </a:ext>
                  </a:extLst>
                </a:gridCol>
                <a:gridCol w="658368">
                  <a:extLst>
                    <a:ext uri="{9D8B030D-6E8A-4147-A177-3AD203B41FA5}">
                      <a16:colId xmlns:a16="http://schemas.microsoft.com/office/drawing/2014/main" val="366275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776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- 2017-04-14 10:39:47</a:t>
                      </a:r>
                      <a:r>
                        <a:rPr kumimoji="0" lang="de-DE" sz="1000" b="0" i="0" u="none" strike="noStrike" kern="1200" cap="none" spc="0" normalizeH="0" baseline="0" noProof="0">
                          <a:ln>
                            <a:noFill/>
                          </a:ln>
                          <a:solidFill>
                            <a:prstClr val="black"/>
                          </a:solidFill>
                          <a:effectLst/>
                          <a:uLnTx/>
                          <a:uFillTx/>
                          <a:latin typeface="+mn-lt"/>
                          <a:ea typeface="+mn-ea"/>
                          <a:cs typeface="+mn-cs"/>
                        </a:rPr>
                        <a:t>
Das Design des neuen Kuga vermittelt ein Gefühl von ständiger Bewegung, selbst wenn das Fahrzeug still steht. 
Diese fließenden Linien und Konturen sind nicht nur stilvoll, sie sind ein Grund für die außergewöhnliche aerodynamische Effizienz dieses Autos. 
Zu dieser Wahl kann man nur gratulieren!!! ;-)
Roman Greimel darf sich stolzer Besitzer eines Ford Kuga Titanium 1,5 Ecoboost mit sagenhaften 150PS nennen.
Lieber Roman, Armin Bauer und das Team vom Autohaus Strauss wünschen dir eine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0052295"/>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42063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- 6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8327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9727802"/>
                    </a:ext>
                  </a:extLst>
                </a:gridCol>
                <a:gridCol w="658368">
                  <a:extLst>
                    <a:ext uri="{9D8B030D-6E8A-4147-A177-3AD203B41FA5}">
                      <a16:colId xmlns:a16="http://schemas.microsoft.com/office/drawing/2014/main" val="1553257822"/>
                    </a:ext>
                  </a:extLst>
                </a:gridCol>
                <a:gridCol w="658368">
                  <a:extLst>
                    <a:ext uri="{9D8B030D-6E8A-4147-A177-3AD203B41FA5}">
                      <a16:colId xmlns:a16="http://schemas.microsoft.com/office/drawing/2014/main" val="2056033793"/>
                    </a:ext>
                  </a:extLst>
                </a:gridCol>
                <a:gridCol w="658368">
                  <a:extLst>
                    <a:ext uri="{9D8B030D-6E8A-4147-A177-3AD203B41FA5}">
                      <a16:colId xmlns:a16="http://schemas.microsoft.com/office/drawing/2014/main" val="1169796379"/>
                    </a:ext>
                  </a:extLst>
                </a:gridCol>
                <a:gridCol w="658368">
                  <a:extLst>
                    <a:ext uri="{9D8B030D-6E8A-4147-A177-3AD203B41FA5}">
                      <a16:colId xmlns:a16="http://schemas.microsoft.com/office/drawing/2014/main" val="362459229"/>
                    </a:ext>
                  </a:extLst>
                </a:gridCol>
                <a:gridCol w="658368">
                  <a:extLst>
                    <a:ext uri="{9D8B030D-6E8A-4147-A177-3AD203B41FA5}">
                      <a16:colId xmlns:a16="http://schemas.microsoft.com/office/drawing/2014/main" val="3710410894"/>
                    </a:ext>
                  </a:extLst>
                </a:gridCol>
                <a:gridCol w="658368">
                  <a:extLst>
                    <a:ext uri="{9D8B030D-6E8A-4147-A177-3AD203B41FA5}">
                      <a16:colId xmlns:a16="http://schemas.microsoft.com/office/drawing/2014/main" val="1129043290"/>
                    </a:ext>
                  </a:extLst>
                </a:gridCol>
                <a:gridCol w="658368">
                  <a:extLst>
                    <a:ext uri="{9D8B030D-6E8A-4147-A177-3AD203B41FA5}">
                      <a16:colId xmlns:a16="http://schemas.microsoft.com/office/drawing/2014/main" val="3135422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041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- 2017-04-14 08:13:57</a:t>
                      </a:r>
                      <a:r>
                        <a:rPr kumimoji="0" lang="de-DE" sz="1000" b="0" i="0" u="none" strike="noStrike" kern="1200" cap="none" spc="0" normalizeH="0" baseline="0" noProof="0">
                          <a:ln>
                            <a:noFill/>
                          </a:ln>
                          <a:solidFill>
                            <a:prstClr val="black"/>
                          </a:solidFill>
                          <a:effectLst/>
                          <a:uLnTx/>
                          <a:uFillTx/>
                          <a:latin typeface="+mn-lt"/>
                          <a:ea typeface="+mn-ea"/>
                          <a:cs typeface="+mn-cs"/>
                        </a:rPr>
                        <a:t>
Wir sind unendlich stolz darauf, beim Projekt Kid? never give up your dream. mitwirken zu dürfen. 😍
Leider werden viele Menschen von schweren Schicksalsschlägen  nicht verschont. Doch genau auf jene, denen es nicht so gut geht, darf auf keinen Fall vergessen werden.
Deshalb ist es wichtig, dass es Menschen wie Sandro Werbanschitz gibt, die bereit sind, Hand anzulegen und zu helfen, wo es nur geht. 
Lieber Sandro, uns ist klar, wie viel Zeit du in dieses Projekt investiert.
Aber wir sind uns ganz sicher, dass sich jede einzelne Sekunde davon lohnt!!!!
Auch ihr, unsere lieben Kunden und Freunde, könnt diese tolle Sache gemeinsam mit uns unterstützen!
Schaut vorbei in unserem Autohaus und informiert euch über dieses bewundernswerte Projekt.
In diesem Sinne wünscht euch das gesamte Team vom Autohaus Strauss ein schönes und friedliches Osterfest!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952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- 2017-04-13 18:51:37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7146208"/>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3760825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- 7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9536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6945171"/>
                    </a:ext>
                  </a:extLst>
                </a:gridCol>
                <a:gridCol w="658368">
                  <a:extLst>
                    <a:ext uri="{9D8B030D-6E8A-4147-A177-3AD203B41FA5}">
                      <a16:colId xmlns:a16="http://schemas.microsoft.com/office/drawing/2014/main" val="2808729063"/>
                    </a:ext>
                  </a:extLst>
                </a:gridCol>
                <a:gridCol w="658368">
                  <a:extLst>
                    <a:ext uri="{9D8B030D-6E8A-4147-A177-3AD203B41FA5}">
                      <a16:colId xmlns:a16="http://schemas.microsoft.com/office/drawing/2014/main" val="2820359682"/>
                    </a:ext>
                  </a:extLst>
                </a:gridCol>
                <a:gridCol w="658368">
                  <a:extLst>
                    <a:ext uri="{9D8B030D-6E8A-4147-A177-3AD203B41FA5}">
                      <a16:colId xmlns:a16="http://schemas.microsoft.com/office/drawing/2014/main" val="2533020089"/>
                    </a:ext>
                  </a:extLst>
                </a:gridCol>
                <a:gridCol w="658368">
                  <a:extLst>
                    <a:ext uri="{9D8B030D-6E8A-4147-A177-3AD203B41FA5}">
                      <a16:colId xmlns:a16="http://schemas.microsoft.com/office/drawing/2014/main" val="1008409293"/>
                    </a:ext>
                  </a:extLst>
                </a:gridCol>
                <a:gridCol w="658368">
                  <a:extLst>
                    <a:ext uri="{9D8B030D-6E8A-4147-A177-3AD203B41FA5}">
                      <a16:colId xmlns:a16="http://schemas.microsoft.com/office/drawing/2014/main" val="947282343"/>
                    </a:ext>
                  </a:extLst>
                </a:gridCol>
                <a:gridCol w="658368">
                  <a:extLst>
                    <a:ext uri="{9D8B030D-6E8A-4147-A177-3AD203B41FA5}">
                      <a16:colId xmlns:a16="http://schemas.microsoft.com/office/drawing/2014/main" val="3739013826"/>
                    </a:ext>
                  </a:extLst>
                </a:gridCol>
                <a:gridCol w="658368">
                  <a:extLst>
                    <a:ext uri="{9D8B030D-6E8A-4147-A177-3AD203B41FA5}">
                      <a16:colId xmlns:a16="http://schemas.microsoft.com/office/drawing/2014/main" val="1734033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022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- 2017-04-13 17:35:00</a:t>
                      </a:r>
                      <a:r>
                        <a:rPr kumimoji="0" lang="de-DE" sz="1000" b="0" i="0" u="none" strike="noStrike" kern="1200" cap="none" spc="0" normalizeH="0" baseline="0" noProof="0">
                          <a:ln>
                            <a:noFill/>
                          </a:ln>
                          <a:solidFill>
                            <a:prstClr val="black"/>
                          </a:solidFill>
                          <a:effectLst/>
                          <a:uLnTx/>
                          <a:uFillTx/>
                          <a:latin typeface="+mn-lt"/>
                          <a:ea typeface="+mn-ea"/>
                          <a:cs typeface="+mn-cs"/>
                        </a:rPr>
                        <a:t>
Schaut doch mal wieder mal bei uns vorbei! Zumindest virtuell 😉 👉🏻 https://goo.gl/pbWOZd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8439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- 2017-04-13 10:15:51</a:t>
                      </a:r>
                      <a:r>
                        <a:rPr kumimoji="0" lang="de-DE" sz="1000" b="0" i="0" u="none" strike="noStrike" kern="1200" cap="none" spc="0" normalizeH="0" baseline="0" noProof="0">
                          <a:ln>
                            <a:noFill/>
                          </a:ln>
                          <a:solidFill>
                            <a:prstClr val="black"/>
                          </a:solidFill>
                          <a:effectLst/>
                          <a:uLnTx/>
                          <a:uFillTx/>
                          <a:latin typeface="+mn-lt"/>
                          <a:ea typeface="+mn-ea"/>
                          <a:cs typeface="+mn-cs"/>
                        </a:rPr>
                        <a:t>
Die Übergabe des neuen Autos ist immer ein ganz besonderer Moment!
Armin Bauer freut sich, diesen Augenblick mit Roman Neubauer teilen zu können und übergibt ihm seinen brandneuen Ford Focus.
Das Autohaus Strauss dankt für das entgegengebrachte Vertrauen und wünscht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628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- 2017-04-13 09:35:02</a:t>
                      </a:r>
                      <a:r>
                        <a:rPr kumimoji="0" lang="de-DE" sz="1000" b="0" i="0" u="none" strike="noStrike" kern="1200" cap="none" spc="0" normalizeH="0" baseline="0" noProof="0">
                          <a:ln>
                            <a:noFill/>
                          </a:ln>
                          <a:solidFill>
                            <a:prstClr val="black"/>
                          </a:solidFill>
                          <a:effectLst/>
                          <a:uLnTx/>
                          <a:uFillTx/>
                          <a:latin typeface="+mn-lt"/>
                          <a:ea typeface="+mn-ea"/>
                          <a:cs typeface="+mn-cs"/>
                        </a:rPr>
                        <a:t>
Die riesigen SUVs aus den USA sind schon was ganz besonderes. Endlos viel Platz, elektrisch ausfahrende Trittbrettern und Dimensionen die nur in den Staaten durchgehen... Wir finden: Chapeau, liebes Ford-USA-Team. Ihr habt da ein mächtiges Gerät auf die Strasse gebracht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5322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- 2017-04-10 11:19:00</a:t>
                      </a:r>
                      <a:r>
                        <a:rPr kumimoji="0" lang="de-DE" sz="1000" b="0" i="0" u="none" strike="noStrike" kern="1200" cap="none" spc="0" normalizeH="0" baseline="0" noProof="0">
                          <a:ln>
                            <a:noFill/>
                          </a:ln>
                          <a:solidFill>
                            <a:prstClr val="black"/>
                          </a:solidFill>
                          <a:effectLst/>
                          <a:uLnTx/>
                          <a:uFillTx/>
                          <a:latin typeface="+mn-lt"/>
                          <a:ea typeface="+mn-ea"/>
                          <a:cs typeface="+mn-cs"/>
                        </a:rPr>
                        <a:t>
Freut ihr euch auch schon auf den Range Rover Velar?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1479546"/>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940505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- 8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42070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5704168"/>
                    </a:ext>
                  </a:extLst>
                </a:gridCol>
                <a:gridCol w="658368">
                  <a:extLst>
                    <a:ext uri="{9D8B030D-6E8A-4147-A177-3AD203B41FA5}">
                      <a16:colId xmlns:a16="http://schemas.microsoft.com/office/drawing/2014/main" val="1844721929"/>
                    </a:ext>
                  </a:extLst>
                </a:gridCol>
                <a:gridCol w="658368">
                  <a:extLst>
                    <a:ext uri="{9D8B030D-6E8A-4147-A177-3AD203B41FA5}">
                      <a16:colId xmlns:a16="http://schemas.microsoft.com/office/drawing/2014/main" val="267816489"/>
                    </a:ext>
                  </a:extLst>
                </a:gridCol>
                <a:gridCol w="658368">
                  <a:extLst>
                    <a:ext uri="{9D8B030D-6E8A-4147-A177-3AD203B41FA5}">
                      <a16:colId xmlns:a16="http://schemas.microsoft.com/office/drawing/2014/main" val="1538018065"/>
                    </a:ext>
                  </a:extLst>
                </a:gridCol>
                <a:gridCol w="658368">
                  <a:extLst>
                    <a:ext uri="{9D8B030D-6E8A-4147-A177-3AD203B41FA5}">
                      <a16:colId xmlns:a16="http://schemas.microsoft.com/office/drawing/2014/main" val="114783116"/>
                    </a:ext>
                  </a:extLst>
                </a:gridCol>
                <a:gridCol w="658368">
                  <a:extLst>
                    <a:ext uri="{9D8B030D-6E8A-4147-A177-3AD203B41FA5}">
                      <a16:colId xmlns:a16="http://schemas.microsoft.com/office/drawing/2014/main" val="2263645719"/>
                    </a:ext>
                  </a:extLst>
                </a:gridCol>
                <a:gridCol w="658368">
                  <a:extLst>
                    <a:ext uri="{9D8B030D-6E8A-4147-A177-3AD203B41FA5}">
                      <a16:colId xmlns:a16="http://schemas.microsoft.com/office/drawing/2014/main" val="1938988882"/>
                    </a:ext>
                  </a:extLst>
                </a:gridCol>
                <a:gridCol w="658368">
                  <a:extLst>
                    <a:ext uri="{9D8B030D-6E8A-4147-A177-3AD203B41FA5}">
                      <a16:colId xmlns:a16="http://schemas.microsoft.com/office/drawing/2014/main" val="208595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977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- 2017-04-10 10:00:00</a:t>
                      </a:r>
                      <a:r>
                        <a:rPr kumimoji="0" lang="de-DE" sz="1000" b="0" i="0" u="none" strike="noStrike" kern="1200" cap="none" spc="0" normalizeH="0" baseline="0" noProof="0">
                          <a:ln>
                            <a:noFill/>
                          </a:ln>
                          <a:solidFill>
                            <a:prstClr val="black"/>
                          </a:solidFill>
                          <a:effectLst/>
                          <a:uLnTx/>
                          <a:uFillTx/>
                          <a:latin typeface="+mn-lt"/>
                          <a:ea typeface="+mn-ea"/>
                          <a:cs typeface="+mn-cs"/>
                        </a:rPr>
                        <a:t>
Schon gesehen..?
Den neuen Ford Focus gibt es bei uns schon ab € 13.990,– inkl. 5 Jahre Garantie! Geniales, sportliches Fahrwerk, effiziente Motoren und moderne Technologien für Sicherheit und vieeeeeel Komfort!
Wir sagen einfach: „Ja, den habt Ihr euch verdient!"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081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- 2017-04-08 10:08:19</a:t>
                      </a:r>
                      <a:r>
                        <a:rPr kumimoji="0" lang="de-DE" sz="1000" b="0" i="0" u="none" strike="noStrike" kern="1200" cap="none" spc="0" normalizeH="0" baseline="0" noProof="0">
                          <a:ln>
                            <a:noFill/>
                          </a:ln>
                          <a:solidFill>
                            <a:prstClr val="black"/>
                          </a:solidFill>
                          <a:effectLst/>
                          <a:uLnTx/>
                          <a:uFillTx/>
                          <a:latin typeface="+mn-lt"/>
                          <a:ea typeface="+mn-ea"/>
                          <a:cs typeface="+mn-cs"/>
                        </a:rPr>
                        <a:t>
Sportlich, elegant, einzigartig und dynamisch!
Das ist er, der Ford Focus Traveller ST-Line 1.5TDCi mit 120PS.
Wir gratulieren Reinhold und Daniel Scheumbauer zu dieser großartigen Wahl!
Das gesamte Team vom Autohaus Strauss wünscht euch eine gute und sichere Fahrt.
Wir sind überzeugt davon, dass ihr mit diesem Fahrzeug noch viel Freude haben werdet!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155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- 2017-04-08 09:30:00</a:t>
                      </a:r>
                      <a:r>
                        <a:rPr kumimoji="0" lang="de-DE" sz="1000" b="0" i="0" u="none" strike="noStrike" kern="1200" cap="none" spc="0" normalizeH="0" baseline="0" noProof="0">
                          <a:ln>
                            <a:noFill/>
                          </a:ln>
                          <a:solidFill>
                            <a:prstClr val="black"/>
                          </a:solidFill>
                          <a:effectLst/>
                          <a:uLnTx/>
                          <a:uFillTx/>
                          <a:latin typeface="+mn-lt"/>
                          <a:ea typeface="+mn-ea"/>
                          <a:cs typeface="+mn-cs"/>
                        </a:rPr>
                        <a:t>
Im Frühjahr 1964 hat der Ahnherr der Pony-Car-Klasse das Licht der Welt erblickt und ist seitdem nicht mehr wegzudenken.
🐎 Welcher Ford Mustang gefällt Euch am besten?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589683"/>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3929133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- 9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5707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8785586"/>
                    </a:ext>
                  </a:extLst>
                </a:gridCol>
                <a:gridCol w="658368">
                  <a:extLst>
                    <a:ext uri="{9D8B030D-6E8A-4147-A177-3AD203B41FA5}">
                      <a16:colId xmlns:a16="http://schemas.microsoft.com/office/drawing/2014/main" val="1513577948"/>
                    </a:ext>
                  </a:extLst>
                </a:gridCol>
                <a:gridCol w="658368">
                  <a:extLst>
                    <a:ext uri="{9D8B030D-6E8A-4147-A177-3AD203B41FA5}">
                      <a16:colId xmlns:a16="http://schemas.microsoft.com/office/drawing/2014/main" val="3853466590"/>
                    </a:ext>
                  </a:extLst>
                </a:gridCol>
                <a:gridCol w="658368">
                  <a:extLst>
                    <a:ext uri="{9D8B030D-6E8A-4147-A177-3AD203B41FA5}">
                      <a16:colId xmlns:a16="http://schemas.microsoft.com/office/drawing/2014/main" val="2849320130"/>
                    </a:ext>
                  </a:extLst>
                </a:gridCol>
                <a:gridCol w="658368">
                  <a:extLst>
                    <a:ext uri="{9D8B030D-6E8A-4147-A177-3AD203B41FA5}">
                      <a16:colId xmlns:a16="http://schemas.microsoft.com/office/drawing/2014/main" val="3580068254"/>
                    </a:ext>
                  </a:extLst>
                </a:gridCol>
                <a:gridCol w="658368">
                  <a:extLst>
                    <a:ext uri="{9D8B030D-6E8A-4147-A177-3AD203B41FA5}">
                      <a16:colId xmlns:a16="http://schemas.microsoft.com/office/drawing/2014/main" val="176200575"/>
                    </a:ext>
                  </a:extLst>
                </a:gridCol>
                <a:gridCol w="658368">
                  <a:extLst>
                    <a:ext uri="{9D8B030D-6E8A-4147-A177-3AD203B41FA5}">
                      <a16:colId xmlns:a16="http://schemas.microsoft.com/office/drawing/2014/main" val="2843916672"/>
                    </a:ext>
                  </a:extLst>
                </a:gridCol>
                <a:gridCol w="658368">
                  <a:extLst>
                    <a:ext uri="{9D8B030D-6E8A-4147-A177-3AD203B41FA5}">
                      <a16:colId xmlns:a16="http://schemas.microsoft.com/office/drawing/2014/main" val="84537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658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- 2017-04-07 18:35:13</a:t>
                      </a:r>
                      <a:r>
                        <a:rPr kumimoji="0" lang="en-US" sz="1000" b="0" i="0" u="none" strike="noStrike" kern="1200" cap="none" spc="0" normalizeH="0" baseline="0" noProof="0">
                          <a:ln>
                            <a:noFill/>
                          </a:ln>
                          <a:solidFill>
                            <a:prstClr val="black"/>
                          </a:solidFill>
                          <a:effectLst/>
                          <a:uLnTx/>
                          <a:uFillTx/>
                          <a:latin typeface="+mn-lt"/>
                          <a:ea typeface="+mn-ea"/>
                          <a:cs typeface="+mn-cs"/>
                        </a:rPr>
                        <a:t>
See you in september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394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- 2017-04-07 13:46:44</a:t>
                      </a:r>
                      <a:r>
                        <a:rPr kumimoji="0" lang="de-DE" sz="1000" b="0" i="0" u="none" strike="noStrike" kern="1200" cap="none" spc="0" normalizeH="0" baseline="0" noProof="0">
                          <a:ln>
                            <a:noFill/>
                          </a:ln>
                          <a:solidFill>
                            <a:prstClr val="black"/>
                          </a:solidFill>
                          <a:effectLst/>
                          <a:uLnTx/>
                          <a:uFillTx/>
                          <a:latin typeface="+mn-lt"/>
                          <a:ea typeface="+mn-ea"/>
                          <a:cs typeface="+mn-cs"/>
                        </a:rPr>
                        <a:t>
Das Autohaus Strauss sucht eine/n neue/n Mitarbeiter/in auf Basis einer geringfügigen Beschäftigung!
Aufgaben: diverse Büroarbeiten
Arbeitszeit: immer montags von 7:30 bis 16:30 
Bei Interesse bitte unter 03327 22000 melden!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8327273"/>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2761869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- 10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8773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12106946"/>
                    </a:ext>
                  </a:extLst>
                </a:gridCol>
                <a:gridCol w="658368">
                  <a:extLst>
                    <a:ext uri="{9D8B030D-6E8A-4147-A177-3AD203B41FA5}">
                      <a16:colId xmlns:a16="http://schemas.microsoft.com/office/drawing/2014/main" val="1571730783"/>
                    </a:ext>
                  </a:extLst>
                </a:gridCol>
                <a:gridCol w="658368">
                  <a:extLst>
                    <a:ext uri="{9D8B030D-6E8A-4147-A177-3AD203B41FA5}">
                      <a16:colId xmlns:a16="http://schemas.microsoft.com/office/drawing/2014/main" val="1012802175"/>
                    </a:ext>
                  </a:extLst>
                </a:gridCol>
                <a:gridCol w="658368">
                  <a:extLst>
                    <a:ext uri="{9D8B030D-6E8A-4147-A177-3AD203B41FA5}">
                      <a16:colId xmlns:a16="http://schemas.microsoft.com/office/drawing/2014/main" val="1183911428"/>
                    </a:ext>
                  </a:extLst>
                </a:gridCol>
                <a:gridCol w="658368">
                  <a:extLst>
                    <a:ext uri="{9D8B030D-6E8A-4147-A177-3AD203B41FA5}">
                      <a16:colId xmlns:a16="http://schemas.microsoft.com/office/drawing/2014/main" val="3087047267"/>
                    </a:ext>
                  </a:extLst>
                </a:gridCol>
                <a:gridCol w="658368">
                  <a:extLst>
                    <a:ext uri="{9D8B030D-6E8A-4147-A177-3AD203B41FA5}">
                      <a16:colId xmlns:a16="http://schemas.microsoft.com/office/drawing/2014/main" val="3362078280"/>
                    </a:ext>
                  </a:extLst>
                </a:gridCol>
                <a:gridCol w="658368">
                  <a:extLst>
                    <a:ext uri="{9D8B030D-6E8A-4147-A177-3AD203B41FA5}">
                      <a16:colId xmlns:a16="http://schemas.microsoft.com/office/drawing/2014/main" val="2746854190"/>
                    </a:ext>
                  </a:extLst>
                </a:gridCol>
                <a:gridCol w="658368">
                  <a:extLst>
                    <a:ext uri="{9D8B030D-6E8A-4147-A177-3AD203B41FA5}">
                      <a16:colId xmlns:a16="http://schemas.microsoft.com/office/drawing/2014/main" val="801431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901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- 2017-04-07 09:30:00</a:t>
                      </a:r>
                      <a:r>
                        <a:rPr kumimoji="0" lang="en-US" sz="1000" b="0" i="0" u="none" strike="noStrike" kern="1200" cap="none" spc="0" normalizeH="0" baseline="0" noProof="0">
                          <a:ln>
                            <a:noFill/>
                          </a:ln>
                          <a:solidFill>
                            <a:prstClr val="black"/>
                          </a:solidFill>
                          <a:effectLst/>
                          <a:uLnTx/>
                          <a:uFillTx/>
                          <a:latin typeface="+mn-lt"/>
                          <a:ea typeface="+mn-ea"/>
                          <a:cs typeface="+mn-cs"/>
                        </a:rPr>
                        <a:t>
Wir haben noch ein paar Fahrzeuge übrig und verlängern somit unsere Range Rover Evoque Business Sonderaktion! Ihr könnt den Evoque jetzt schon ab € 119,- pro Monat bei uns leasen 🔝 😁 ☀️
Inklusive Business- und Winterpaket mit Navi, Einparkhilfe vorne, Rückfahrkamera, sensorgesteuertem Fahrlichtsystem mit Regensensor, beheizbares Multifunktionslenkrad, beheizbare Waschdüsen und Frontscheibe! Euer Preisvorteil liegt bei € 2.720,- !!
Das Schmuckstück steht zum Probefahren bei uns bereit. Bei Fragen sind unsere Land Rover Experten Marcel und Ingo gerne für euch da. Einfach anrufen 03327-2200, E-Mail oder Facebook-Message senden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472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- 2017-04-06 20:53:00</a:t>
                      </a:r>
                      <a:r>
                        <a:rPr kumimoji="0" lang="de-DE" sz="1000" b="0" i="0" u="none" strike="noStrike" kern="1200" cap="none" spc="0" normalizeH="0" baseline="0" noProof="0">
                          <a:ln>
                            <a:noFill/>
                          </a:ln>
                          <a:solidFill>
                            <a:prstClr val="black"/>
                          </a:solidFill>
                          <a:effectLst/>
                          <a:uLnTx/>
                          <a:uFillTx/>
                          <a:latin typeface="+mn-lt"/>
                          <a:ea typeface="+mn-ea"/>
                          <a:cs typeface="+mn-cs"/>
                        </a:rPr>
                        <a:t>
Eine Augenweide, nicht wahr? ♥️
👉🏻  www.ford.at/Pkw-Modelle/FordEdge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304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- 2017-04-05 11:57:06</a:t>
                      </a:r>
                      <a:r>
                        <a:rPr kumimoji="0" lang="de-DE" sz="1000" b="0" i="0" u="none" strike="noStrike" kern="1200" cap="none" spc="0" normalizeH="0" baseline="0" noProof="0">
                          <a:ln>
                            <a:noFill/>
                          </a:ln>
                          <a:solidFill>
                            <a:prstClr val="black"/>
                          </a:solidFill>
                          <a:effectLst/>
                          <a:uLnTx/>
                          <a:uFillTx/>
                          <a:latin typeface="+mn-lt"/>
                          <a:ea typeface="+mn-ea"/>
                          <a:cs typeface="+mn-cs"/>
                        </a:rPr>
                        <a:t>
Familie Pelzmann freut sich über ihren neuen top ausgestatteten Ford S-MAX Titanium mit 150 PS. Das Team vom Autohaus Strauss wünscht ihnen viel Spaß mit dem neuen Fahrzeug.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816852"/>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788591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- 11 of 11</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88648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45132900"/>
                    </a:ext>
                  </a:extLst>
                </a:gridCol>
                <a:gridCol w="658368">
                  <a:extLst>
                    <a:ext uri="{9D8B030D-6E8A-4147-A177-3AD203B41FA5}">
                      <a16:colId xmlns:a16="http://schemas.microsoft.com/office/drawing/2014/main" val="7777553"/>
                    </a:ext>
                  </a:extLst>
                </a:gridCol>
                <a:gridCol w="658368">
                  <a:extLst>
                    <a:ext uri="{9D8B030D-6E8A-4147-A177-3AD203B41FA5}">
                      <a16:colId xmlns:a16="http://schemas.microsoft.com/office/drawing/2014/main" val="1760091958"/>
                    </a:ext>
                  </a:extLst>
                </a:gridCol>
                <a:gridCol w="658368">
                  <a:extLst>
                    <a:ext uri="{9D8B030D-6E8A-4147-A177-3AD203B41FA5}">
                      <a16:colId xmlns:a16="http://schemas.microsoft.com/office/drawing/2014/main" val="1267357406"/>
                    </a:ext>
                  </a:extLst>
                </a:gridCol>
                <a:gridCol w="658368">
                  <a:extLst>
                    <a:ext uri="{9D8B030D-6E8A-4147-A177-3AD203B41FA5}">
                      <a16:colId xmlns:a16="http://schemas.microsoft.com/office/drawing/2014/main" val="2552234223"/>
                    </a:ext>
                  </a:extLst>
                </a:gridCol>
                <a:gridCol w="658368">
                  <a:extLst>
                    <a:ext uri="{9D8B030D-6E8A-4147-A177-3AD203B41FA5}">
                      <a16:colId xmlns:a16="http://schemas.microsoft.com/office/drawing/2014/main" val="4145659809"/>
                    </a:ext>
                  </a:extLst>
                </a:gridCol>
                <a:gridCol w="658368">
                  <a:extLst>
                    <a:ext uri="{9D8B030D-6E8A-4147-A177-3AD203B41FA5}">
                      <a16:colId xmlns:a16="http://schemas.microsoft.com/office/drawing/2014/main" val="2620734869"/>
                    </a:ext>
                  </a:extLst>
                </a:gridCol>
                <a:gridCol w="658368">
                  <a:extLst>
                    <a:ext uri="{9D8B030D-6E8A-4147-A177-3AD203B41FA5}">
                      <a16:colId xmlns:a16="http://schemas.microsoft.com/office/drawing/2014/main" val="2236207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855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- 2017-04-05 09:30:00</a:t>
                      </a:r>
                      <a:r>
                        <a:rPr kumimoji="0" lang="de-DE" sz="1000" b="0" i="0" u="none" strike="noStrike" kern="1200" cap="none" spc="0" normalizeH="0" baseline="0" noProof="0">
                          <a:ln>
                            <a:noFill/>
                          </a:ln>
                          <a:solidFill>
                            <a:prstClr val="black"/>
                          </a:solidFill>
                          <a:effectLst/>
                          <a:uLnTx/>
                          <a:uFillTx/>
                          <a:latin typeface="+mn-lt"/>
                          <a:ea typeface="+mn-ea"/>
                          <a:cs typeface="+mn-cs"/>
                        </a:rPr>
                        <a:t>
Ab sofort in unserem Schauraum und zum Probefahren bereit gestellt:
👉🏻 THE NEW DISCOVERY von Land Rover...
Er wird euch rasch begeistern, davon sind wir überzeugt. Bei Fragen stehen euch Marcel und Ingo gerne zur Verfügung :-)
Weitere Infos findet Ihr hier 👉🏻 https://goo.gl/TJ0S40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7271312"/>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777495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58804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3337696"/>
                    </a:ext>
                  </a:extLst>
                </a:gridCol>
                <a:gridCol w="822960">
                  <a:extLst>
                    <a:ext uri="{9D8B030D-6E8A-4147-A177-3AD203B41FA5}">
                      <a16:colId xmlns:a16="http://schemas.microsoft.com/office/drawing/2014/main" val="1105196047"/>
                    </a:ext>
                  </a:extLst>
                </a:gridCol>
                <a:gridCol w="822960">
                  <a:extLst>
                    <a:ext uri="{9D8B030D-6E8A-4147-A177-3AD203B41FA5}">
                      <a16:colId xmlns:a16="http://schemas.microsoft.com/office/drawing/2014/main" val="1603047064"/>
                    </a:ext>
                  </a:extLst>
                </a:gridCol>
                <a:gridCol w="822960">
                  <a:extLst>
                    <a:ext uri="{9D8B030D-6E8A-4147-A177-3AD203B41FA5}">
                      <a16:colId xmlns:a16="http://schemas.microsoft.com/office/drawing/2014/main" val="3570064274"/>
                    </a:ext>
                  </a:extLst>
                </a:gridCol>
                <a:gridCol w="822960">
                  <a:extLst>
                    <a:ext uri="{9D8B030D-6E8A-4147-A177-3AD203B41FA5}">
                      <a16:colId xmlns:a16="http://schemas.microsoft.com/office/drawing/2014/main" val="2656145577"/>
                    </a:ext>
                  </a:extLst>
                </a:gridCol>
                <a:gridCol w="822960">
                  <a:extLst>
                    <a:ext uri="{9D8B030D-6E8A-4147-A177-3AD203B41FA5}">
                      <a16:colId xmlns:a16="http://schemas.microsoft.com/office/drawing/2014/main" val="436338070"/>
                    </a:ext>
                  </a:extLst>
                </a:gridCol>
                <a:gridCol w="822960">
                  <a:extLst>
                    <a:ext uri="{9D8B030D-6E8A-4147-A177-3AD203B41FA5}">
                      <a16:colId xmlns:a16="http://schemas.microsoft.com/office/drawing/2014/main" val="1525284458"/>
                    </a:ext>
                  </a:extLst>
                </a:gridCol>
                <a:gridCol w="822960">
                  <a:extLst>
                    <a:ext uri="{9D8B030D-6E8A-4147-A177-3AD203B41FA5}">
                      <a16:colId xmlns:a16="http://schemas.microsoft.com/office/drawing/2014/main" val="1662934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5297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- 2017-04-25 11:33:12</a:t>
                      </a:r>
                      <a:r>
                        <a:rPr kumimoji="0" lang="de-DE" sz="1000" b="0" i="0" u="none" strike="noStrike" kern="1200" cap="none" spc="0" normalizeH="0" baseline="0" noProof="0">
                          <a:ln>
                            <a:noFill/>
                          </a:ln>
                          <a:solidFill>
                            <a:prstClr val="black"/>
                          </a:solidFill>
                          <a:effectLst/>
                          <a:uLnTx/>
                          <a:uFillTx/>
                          <a:latin typeface="+mn-lt"/>
                          <a:ea typeface="+mn-ea"/>
                          <a:cs typeface="+mn-cs"/>
                        </a:rPr>
                        <a:t>
Den neuen Land Rover Discovery könnt ihr natürlich auch bei uns bestaunen und Probefahren ;-)
Einfach melden bei Marcel Hummel unter 0664/ 56 50 188 oder Ingo Lehr unter 0660/ 60 01 020!
Der neue Discovery wartet schon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421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- 2017-04-22 10:17:32</a:t>
                      </a:r>
                      <a:r>
                        <a:rPr kumimoji="0" lang="de-DE" sz="1000" b="0" i="0" u="none" strike="noStrike" kern="1200" cap="none" spc="0" normalizeH="0" baseline="0" noProof="0">
                          <a:ln>
                            <a:noFill/>
                          </a:ln>
                          <a:solidFill>
                            <a:prstClr val="black"/>
                          </a:solidFill>
                          <a:effectLst/>
                          <a:uLnTx/>
                          <a:uFillTx/>
                          <a:latin typeface="+mn-lt"/>
                          <a:ea typeface="+mn-ea"/>
                          <a:cs typeface="+mn-cs"/>
                        </a:rPr>
                        <a:t>
KUUUUUGAAAAA :-D
Ein Auto, das Herzen höher schlagen lässt.
Wir dürfen Martin Frisch zu seinem neuen Kuga ST-Line 2.0 TDCi mit unglaublichen 180PS gratulieren!
Wir sind überzeugt davon, dass du noch viel Freude mit deinem neuen Fahrzeug haben wirst!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31347328"/>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202682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44069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2128343"/>
                    </a:ext>
                  </a:extLst>
                </a:gridCol>
                <a:gridCol w="822960">
                  <a:extLst>
                    <a:ext uri="{9D8B030D-6E8A-4147-A177-3AD203B41FA5}">
                      <a16:colId xmlns:a16="http://schemas.microsoft.com/office/drawing/2014/main" val="1529347416"/>
                    </a:ext>
                  </a:extLst>
                </a:gridCol>
                <a:gridCol w="822960">
                  <a:extLst>
                    <a:ext uri="{9D8B030D-6E8A-4147-A177-3AD203B41FA5}">
                      <a16:colId xmlns:a16="http://schemas.microsoft.com/office/drawing/2014/main" val="2905120533"/>
                    </a:ext>
                  </a:extLst>
                </a:gridCol>
                <a:gridCol w="822960">
                  <a:extLst>
                    <a:ext uri="{9D8B030D-6E8A-4147-A177-3AD203B41FA5}">
                      <a16:colId xmlns:a16="http://schemas.microsoft.com/office/drawing/2014/main" val="3086527780"/>
                    </a:ext>
                  </a:extLst>
                </a:gridCol>
                <a:gridCol w="822960">
                  <a:extLst>
                    <a:ext uri="{9D8B030D-6E8A-4147-A177-3AD203B41FA5}">
                      <a16:colId xmlns:a16="http://schemas.microsoft.com/office/drawing/2014/main" val="505995609"/>
                    </a:ext>
                  </a:extLst>
                </a:gridCol>
                <a:gridCol w="822960">
                  <a:extLst>
                    <a:ext uri="{9D8B030D-6E8A-4147-A177-3AD203B41FA5}">
                      <a16:colId xmlns:a16="http://schemas.microsoft.com/office/drawing/2014/main" val="3958097481"/>
                    </a:ext>
                  </a:extLst>
                </a:gridCol>
                <a:gridCol w="822960">
                  <a:extLst>
                    <a:ext uri="{9D8B030D-6E8A-4147-A177-3AD203B41FA5}">
                      <a16:colId xmlns:a16="http://schemas.microsoft.com/office/drawing/2014/main" val="1534125244"/>
                    </a:ext>
                  </a:extLst>
                </a:gridCol>
                <a:gridCol w="822960">
                  <a:extLst>
                    <a:ext uri="{9D8B030D-6E8A-4147-A177-3AD203B41FA5}">
                      <a16:colId xmlns:a16="http://schemas.microsoft.com/office/drawing/2014/main" val="697117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1171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- 2017-04-22 10:12:27</a:t>
                      </a:r>
                      <a:r>
                        <a:rPr kumimoji="0" lang="de-DE" sz="1000" b="0" i="0" u="none" strike="noStrike" kern="1200" cap="none" spc="0" normalizeH="0" baseline="0" noProof="0">
                          <a:ln>
                            <a:noFill/>
                          </a:ln>
                          <a:solidFill>
                            <a:prstClr val="black"/>
                          </a:solidFill>
                          <a:effectLst/>
                          <a:uLnTx/>
                          <a:uFillTx/>
                          <a:latin typeface="+mn-lt"/>
                          <a:ea typeface="+mn-ea"/>
                          <a:cs typeface="+mn-cs"/>
                        </a:rPr>
                        <a:t>
Robust und doch elegant. Leistungsfähig und doch bequem. Das ist der Kuga!
Verkaufsberater Daniel Pausch übergibt den Ford Kuga Titanium 1.5 Ecoboost mit 120PS an den stolzen neuen Besitzer Stefan Jany.
Wir bedanken uns, dass Stefan gemeinsam mit dem Autohaus Strauss das tolle Projekt Kid? never give up your dream. unterstützt :-)
Wir wünscht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3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- 2017-04-21 16:20:07</a:t>
                      </a:r>
                      <a:r>
                        <a:rPr kumimoji="0" lang="de-DE" sz="1000" b="0" i="0" u="none" strike="noStrike" kern="1200" cap="none" spc="0" normalizeH="0" baseline="0" noProof="0">
                          <a:ln>
                            <a:noFill/>
                          </a:ln>
                          <a:solidFill>
                            <a:prstClr val="black"/>
                          </a:solidFill>
                          <a:effectLst/>
                          <a:uLnTx/>
                          <a:uFillTx/>
                          <a:latin typeface="+mn-lt"/>
                          <a:ea typeface="+mn-ea"/>
                          <a:cs typeface="+mn-cs"/>
                        </a:rPr>
                        <a:t>
...der Ford Mustang machts möglich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9105510"/>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471235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39792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01791079"/>
                    </a:ext>
                  </a:extLst>
                </a:gridCol>
                <a:gridCol w="822960">
                  <a:extLst>
                    <a:ext uri="{9D8B030D-6E8A-4147-A177-3AD203B41FA5}">
                      <a16:colId xmlns:a16="http://schemas.microsoft.com/office/drawing/2014/main" val="4030882300"/>
                    </a:ext>
                  </a:extLst>
                </a:gridCol>
                <a:gridCol w="822960">
                  <a:extLst>
                    <a:ext uri="{9D8B030D-6E8A-4147-A177-3AD203B41FA5}">
                      <a16:colId xmlns:a16="http://schemas.microsoft.com/office/drawing/2014/main" val="4019023229"/>
                    </a:ext>
                  </a:extLst>
                </a:gridCol>
                <a:gridCol w="822960">
                  <a:extLst>
                    <a:ext uri="{9D8B030D-6E8A-4147-A177-3AD203B41FA5}">
                      <a16:colId xmlns:a16="http://schemas.microsoft.com/office/drawing/2014/main" val="1524933558"/>
                    </a:ext>
                  </a:extLst>
                </a:gridCol>
                <a:gridCol w="822960">
                  <a:extLst>
                    <a:ext uri="{9D8B030D-6E8A-4147-A177-3AD203B41FA5}">
                      <a16:colId xmlns:a16="http://schemas.microsoft.com/office/drawing/2014/main" val="470624120"/>
                    </a:ext>
                  </a:extLst>
                </a:gridCol>
                <a:gridCol w="822960">
                  <a:extLst>
                    <a:ext uri="{9D8B030D-6E8A-4147-A177-3AD203B41FA5}">
                      <a16:colId xmlns:a16="http://schemas.microsoft.com/office/drawing/2014/main" val="198317715"/>
                    </a:ext>
                  </a:extLst>
                </a:gridCol>
                <a:gridCol w="822960">
                  <a:extLst>
                    <a:ext uri="{9D8B030D-6E8A-4147-A177-3AD203B41FA5}">
                      <a16:colId xmlns:a16="http://schemas.microsoft.com/office/drawing/2014/main" val="3461247773"/>
                    </a:ext>
                  </a:extLst>
                </a:gridCol>
                <a:gridCol w="822960">
                  <a:extLst>
                    <a:ext uri="{9D8B030D-6E8A-4147-A177-3AD203B41FA5}">
                      <a16:colId xmlns:a16="http://schemas.microsoft.com/office/drawing/2014/main" val="2973488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8245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- 2017-04-21 09:29:12</a:t>
                      </a:r>
                      <a:r>
                        <a:rPr kumimoji="0" lang="de-DE" sz="1000" b="0" i="0" u="none" strike="noStrike" kern="1200" cap="none" spc="0" normalizeH="0" baseline="0" noProof="0">
                          <a:ln>
                            <a:noFill/>
                          </a:ln>
                          <a:solidFill>
                            <a:prstClr val="black"/>
                          </a:solidFill>
                          <a:effectLst/>
                          <a:uLnTx/>
                          <a:uFillTx/>
                          <a:latin typeface="+mn-lt"/>
                          <a:ea typeface="+mn-ea"/>
                          <a:cs typeface="+mn-cs"/>
                        </a:rPr>
                        <a:t>
Was gibt es schöneres, als einen Land Rover in seiner natürlichen Umgebung zu bewegen? 😀
Vom 29. bis 30. April geht im Schloss Kohfidisch die Jagd Erleben Messe über die Bühne. Eine tolle Veranstaltung, die nicht nur für Jäger viel zu bieten hat. 😉
Wir sehen uns im Schloss Kohfidisch!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829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- 2017-04-19 17:37:00</a:t>
                      </a:r>
                      <a:r>
                        <a:rPr kumimoji="0" lang="en-US" sz="1000" b="0" i="0" u="none" strike="noStrike" kern="1200" cap="none" spc="0" normalizeH="0" baseline="0" noProof="0">
                          <a:ln>
                            <a:noFill/>
                          </a:ln>
                          <a:solidFill>
                            <a:prstClr val="black"/>
                          </a:solidFill>
                          <a:effectLst/>
                          <a:uLnTx/>
                          <a:uFillTx/>
                          <a:latin typeface="+mn-lt"/>
                          <a:ea typeface="+mn-ea"/>
                          <a:cs typeface="+mn-cs"/>
                        </a:rPr>
                        <a:t>
Genial! Der Discovery Sport am Limit. 
So macht Offroad-Action Spass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0380211"/>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988924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79536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66610332"/>
                    </a:ext>
                  </a:extLst>
                </a:gridCol>
                <a:gridCol w="822960">
                  <a:extLst>
                    <a:ext uri="{9D8B030D-6E8A-4147-A177-3AD203B41FA5}">
                      <a16:colId xmlns:a16="http://schemas.microsoft.com/office/drawing/2014/main" val="570064805"/>
                    </a:ext>
                  </a:extLst>
                </a:gridCol>
                <a:gridCol w="822960">
                  <a:extLst>
                    <a:ext uri="{9D8B030D-6E8A-4147-A177-3AD203B41FA5}">
                      <a16:colId xmlns:a16="http://schemas.microsoft.com/office/drawing/2014/main" val="1790809720"/>
                    </a:ext>
                  </a:extLst>
                </a:gridCol>
                <a:gridCol w="822960">
                  <a:extLst>
                    <a:ext uri="{9D8B030D-6E8A-4147-A177-3AD203B41FA5}">
                      <a16:colId xmlns:a16="http://schemas.microsoft.com/office/drawing/2014/main" val="3272225327"/>
                    </a:ext>
                  </a:extLst>
                </a:gridCol>
                <a:gridCol w="822960">
                  <a:extLst>
                    <a:ext uri="{9D8B030D-6E8A-4147-A177-3AD203B41FA5}">
                      <a16:colId xmlns:a16="http://schemas.microsoft.com/office/drawing/2014/main" val="3441294824"/>
                    </a:ext>
                  </a:extLst>
                </a:gridCol>
                <a:gridCol w="822960">
                  <a:extLst>
                    <a:ext uri="{9D8B030D-6E8A-4147-A177-3AD203B41FA5}">
                      <a16:colId xmlns:a16="http://schemas.microsoft.com/office/drawing/2014/main" val="97119865"/>
                    </a:ext>
                  </a:extLst>
                </a:gridCol>
                <a:gridCol w="822960">
                  <a:extLst>
                    <a:ext uri="{9D8B030D-6E8A-4147-A177-3AD203B41FA5}">
                      <a16:colId xmlns:a16="http://schemas.microsoft.com/office/drawing/2014/main" val="3219925351"/>
                    </a:ext>
                  </a:extLst>
                </a:gridCol>
                <a:gridCol w="822960">
                  <a:extLst>
                    <a:ext uri="{9D8B030D-6E8A-4147-A177-3AD203B41FA5}">
                      <a16:colId xmlns:a16="http://schemas.microsoft.com/office/drawing/2014/main" val="1057411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1016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- 2017-04-19 15:55:28</a:t>
                      </a:r>
                      <a:r>
                        <a:rPr kumimoji="0" lang="de-DE" sz="1000" b="0" i="0" u="none" strike="noStrike" kern="1200" cap="none" spc="0" normalizeH="0" baseline="0" noProof="0">
                          <a:ln>
                            <a:noFill/>
                          </a:ln>
                          <a:solidFill>
                            <a:prstClr val="black"/>
                          </a:solidFill>
                          <a:effectLst/>
                          <a:uLnTx/>
                          <a:uFillTx/>
                          <a:latin typeface="+mn-lt"/>
                          <a:ea typeface="+mn-ea"/>
                          <a:cs typeface="+mn-cs"/>
                        </a:rPr>
                        <a:t>
Sportlich, dynamisch, einzigartig - so lässt sich der Ford Focus ST-Line am besten beschreiben :-D
Noch dazu ausgestattet mit Sportsitzen, Pedalerie mit Edelstahlauflagen, einem Lerderlenkrad, präziser Fahrdynamik, hochmoderner Technik und herausragender Kraftstoffeffizienz.
Seid ihr auch so begeistert wie wir? ;-)
Dann meldet euch am besten sofort bei unseren Verkaufsberatern Daniel Pausch unter 0664/1488845 und Armin Bauer unter 0664/3860887!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63076502"/>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004139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82062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3814596"/>
                    </a:ext>
                  </a:extLst>
                </a:gridCol>
                <a:gridCol w="822960">
                  <a:extLst>
                    <a:ext uri="{9D8B030D-6E8A-4147-A177-3AD203B41FA5}">
                      <a16:colId xmlns:a16="http://schemas.microsoft.com/office/drawing/2014/main" val="2835072469"/>
                    </a:ext>
                  </a:extLst>
                </a:gridCol>
                <a:gridCol w="822960">
                  <a:extLst>
                    <a:ext uri="{9D8B030D-6E8A-4147-A177-3AD203B41FA5}">
                      <a16:colId xmlns:a16="http://schemas.microsoft.com/office/drawing/2014/main" val="2874733057"/>
                    </a:ext>
                  </a:extLst>
                </a:gridCol>
                <a:gridCol w="822960">
                  <a:extLst>
                    <a:ext uri="{9D8B030D-6E8A-4147-A177-3AD203B41FA5}">
                      <a16:colId xmlns:a16="http://schemas.microsoft.com/office/drawing/2014/main" val="3866342460"/>
                    </a:ext>
                  </a:extLst>
                </a:gridCol>
                <a:gridCol w="822960">
                  <a:extLst>
                    <a:ext uri="{9D8B030D-6E8A-4147-A177-3AD203B41FA5}">
                      <a16:colId xmlns:a16="http://schemas.microsoft.com/office/drawing/2014/main" val="2336038154"/>
                    </a:ext>
                  </a:extLst>
                </a:gridCol>
                <a:gridCol w="822960">
                  <a:extLst>
                    <a:ext uri="{9D8B030D-6E8A-4147-A177-3AD203B41FA5}">
                      <a16:colId xmlns:a16="http://schemas.microsoft.com/office/drawing/2014/main" val="347360679"/>
                    </a:ext>
                  </a:extLst>
                </a:gridCol>
                <a:gridCol w="822960">
                  <a:extLst>
                    <a:ext uri="{9D8B030D-6E8A-4147-A177-3AD203B41FA5}">
                      <a16:colId xmlns:a16="http://schemas.microsoft.com/office/drawing/2014/main" val="1837686173"/>
                    </a:ext>
                  </a:extLst>
                </a:gridCol>
                <a:gridCol w="822960">
                  <a:extLst>
                    <a:ext uri="{9D8B030D-6E8A-4147-A177-3AD203B41FA5}">
                      <a16:colId xmlns:a16="http://schemas.microsoft.com/office/drawing/2014/main" val="1080200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7022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- 2017-04-18 16:54:11</a:t>
                      </a:r>
                      <a:r>
                        <a:rPr kumimoji="0" lang="de-DE" sz="1000" b="0" i="0" u="none" strike="noStrike" kern="1200" cap="none" spc="0" normalizeH="0" baseline="0" noProof="0">
                          <a:ln>
                            <a:noFill/>
                          </a:ln>
                          <a:solidFill>
                            <a:prstClr val="black"/>
                          </a:solidFill>
                          <a:effectLst/>
                          <a:uLnTx/>
                          <a:uFillTx/>
                          <a:latin typeface="+mn-lt"/>
                          <a:ea typeface="+mn-ea"/>
                          <a:cs typeface="+mn-cs"/>
                        </a:rPr>
                        <a:t>
Der Discovery - damals wie heute Perfektion pur! 😍
Jetzt heißt es zurücklehnen und genießen! Ein Werbespot aus dem Jahr 1990 😀 
Die mittlerweile fünfte Generation des Land Rover Discovery gibt es natürlich bei uns im Autohaus!
Erkundigt euch bei unseren Verkaufsberatern Marcel Hummel und Ingo Lehr.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7862502"/>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084338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88815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04064946"/>
                    </a:ext>
                  </a:extLst>
                </a:gridCol>
                <a:gridCol w="822960">
                  <a:extLst>
                    <a:ext uri="{9D8B030D-6E8A-4147-A177-3AD203B41FA5}">
                      <a16:colId xmlns:a16="http://schemas.microsoft.com/office/drawing/2014/main" val="23485674"/>
                    </a:ext>
                  </a:extLst>
                </a:gridCol>
                <a:gridCol w="822960">
                  <a:extLst>
                    <a:ext uri="{9D8B030D-6E8A-4147-A177-3AD203B41FA5}">
                      <a16:colId xmlns:a16="http://schemas.microsoft.com/office/drawing/2014/main" val="3899785867"/>
                    </a:ext>
                  </a:extLst>
                </a:gridCol>
                <a:gridCol w="822960">
                  <a:extLst>
                    <a:ext uri="{9D8B030D-6E8A-4147-A177-3AD203B41FA5}">
                      <a16:colId xmlns:a16="http://schemas.microsoft.com/office/drawing/2014/main" val="1529296792"/>
                    </a:ext>
                  </a:extLst>
                </a:gridCol>
                <a:gridCol w="822960">
                  <a:extLst>
                    <a:ext uri="{9D8B030D-6E8A-4147-A177-3AD203B41FA5}">
                      <a16:colId xmlns:a16="http://schemas.microsoft.com/office/drawing/2014/main" val="3501993719"/>
                    </a:ext>
                  </a:extLst>
                </a:gridCol>
                <a:gridCol w="822960">
                  <a:extLst>
                    <a:ext uri="{9D8B030D-6E8A-4147-A177-3AD203B41FA5}">
                      <a16:colId xmlns:a16="http://schemas.microsoft.com/office/drawing/2014/main" val="2640402"/>
                    </a:ext>
                  </a:extLst>
                </a:gridCol>
                <a:gridCol w="822960">
                  <a:extLst>
                    <a:ext uri="{9D8B030D-6E8A-4147-A177-3AD203B41FA5}">
                      <a16:colId xmlns:a16="http://schemas.microsoft.com/office/drawing/2014/main" val="2550235943"/>
                    </a:ext>
                  </a:extLst>
                </a:gridCol>
                <a:gridCol w="822960">
                  <a:extLst>
                    <a:ext uri="{9D8B030D-6E8A-4147-A177-3AD203B41FA5}">
                      <a16:colId xmlns:a16="http://schemas.microsoft.com/office/drawing/2014/main" val="3185237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0654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- 2017-04-15 11:51:31</a:t>
                      </a:r>
                      <a:r>
                        <a:rPr kumimoji="0" lang="de-DE" sz="1000" b="0" i="0" u="none" strike="noStrike" kern="1200" cap="none" spc="0" normalizeH="0" baseline="0" noProof="0">
                          <a:ln>
                            <a:noFill/>
                          </a:ln>
                          <a:solidFill>
                            <a:prstClr val="black"/>
                          </a:solidFill>
                          <a:effectLst/>
                          <a:uLnTx/>
                          <a:uFillTx/>
                          <a:latin typeface="+mn-lt"/>
                          <a:ea typeface="+mn-ea"/>
                          <a:cs typeface="+mn-cs"/>
                        </a:rPr>
                        <a:t>
Die Welt der Range Rover 
Mit dem Range Rover Evoque hat der britische Konzern die Idee vom Luxus-SUV in die Kompaktklasse getragen und das bis dahin verstaubte Segment im Sturm erobert. 
Die Designmerkmale des Range Rover Evoque wurden zum Symbol für Stil und Lebensfreude. 
Land Rover ging noch einen Schritt weiter, denn das Evoque Cabriolet ist der weltweit erste Premium-Kompakt-SUV mit einem versenkbaren Stoffverdeck. Der ultimative Fahrspaß beginnt bei € 56.500,-.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11058570"/>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3936991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45963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9922023"/>
                    </a:ext>
                  </a:extLst>
                </a:gridCol>
                <a:gridCol w="822960">
                  <a:extLst>
                    <a:ext uri="{9D8B030D-6E8A-4147-A177-3AD203B41FA5}">
                      <a16:colId xmlns:a16="http://schemas.microsoft.com/office/drawing/2014/main" val="2916555925"/>
                    </a:ext>
                  </a:extLst>
                </a:gridCol>
                <a:gridCol w="822960">
                  <a:extLst>
                    <a:ext uri="{9D8B030D-6E8A-4147-A177-3AD203B41FA5}">
                      <a16:colId xmlns:a16="http://schemas.microsoft.com/office/drawing/2014/main" val="1717408075"/>
                    </a:ext>
                  </a:extLst>
                </a:gridCol>
                <a:gridCol w="822960">
                  <a:extLst>
                    <a:ext uri="{9D8B030D-6E8A-4147-A177-3AD203B41FA5}">
                      <a16:colId xmlns:a16="http://schemas.microsoft.com/office/drawing/2014/main" val="1242291269"/>
                    </a:ext>
                  </a:extLst>
                </a:gridCol>
                <a:gridCol w="822960">
                  <a:extLst>
                    <a:ext uri="{9D8B030D-6E8A-4147-A177-3AD203B41FA5}">
                      <a16:colId xmlns:a16="http://schemas.microsoft.com/office/drawing/2014/main" val="2614802281"/>
                    </a:ext>
                  </a:extLst>
                </a:gridCol>
                <a:gridCol w="822960">
                  <a:extLst>
                    <a:ext uri="{9D8B030D-6E8A-4147-A177-3AD203B41FA5}">
                      <a16:colId xmlns:a16="http://schemas.microsoft.com/office/drawing/2014/main" val="3232528315"/>
                    </a:ext>
                  </a:extLst>
                </a:gridCol>
                <a:gridCol w="822960">
                  <a:extLst>
                    <a:ext uri="{9D8B030D-6E8A-4147-A177-3AD203B41FA5}">
                      <a16:colId xmlns:a16="http://schemas.microsoft.com/office/drawing/2014/main" val="1893573938"/>
                    </a:ext>
                  </a:extLst>
                </a:gridCol>
                <a:gridCol w="822960">
                  <a:extLst>
                    <a:ext uri="{9D8B030D-6E8A-4147-A177-3AD203B41FA5}">
                      <a16:colId xmlns:a16="http://schemas.microsoft.com/office/drawing/2014/main" val="2861070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21493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- 2017-04-14 10:39:47</a:t>
                      </a:r>
                      <a:r>
                        <a:rPr kumimoji="0" lang="de-DE" sz="1000" b="0" i="0" u="none" strike="noStrike" kern="1200" cap="none" spc="0" normalizeH="0" baseline="0" noProof="0">
                          <a:ln>
                            <a:noFill/>
                          </a:ln>
                          <a:solidFill>
                            <a:prstClr val="black"/>
                          </a:solidFill>
                          <a:effectLst/>
                          <a:uLnTx/>
                          <a:uFillTx/>
                          <a:latin typeface="+mn-lt"/>
                          <a:ea typeface="+mn-ea"/>
                          <a:cs typeface="+mn-cs"/>
                        </a:rPr>
                        <a:t>
Das Design des neuen Kuga vermittelt ein Gefühl von ständiger Bewegung, selbst wenn das Fahrzeug still steht. 
Diese fließenden Linien und Konturen sind nicht nur stilvoll, sie sind ein Grund für die außergewöhnliche aerodynamische Effizienz dieses Autos. 
Zu dieser Wahl kann man nur gratulieren!!! ;-)
Roman Greimel darf sich stolzer Besitzer eines Ford Kuga Titanium 1,5 Ecoboost mit sagenhaften 150PS nennen.
Lieber Roman, Armin Bauer und das Team vom Autohaus Strauss wünschen dir eine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28695589"/>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3929870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- 8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28929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87381147"/>
                    </a:ext>
                  </a:extLst>
                </a:gridCol>
                <a:gridCol w="822960">
                  <a:extLst>
                    <a:ext uri="{9D8B030D-6E8A-4147-A177-3AD203B41FA5}">
                      <a16:colId xmlns:a16="http://schemas.microsoft.com/office/drawing/2014/main" val="2980040874"/>
                    </a:ext>
                  </a:extLst>
                </a:gridCol>
                <a:gridCol w="822960">
                  <a:extLst>
                    <a:ext uri="{9D8B030D-6E8A-4147-A177-3AD203B41FA5}">
                      <a16:colId xmlns:a16="http://schemas.microsoft.com/office/drawing/2014/main" val="3980567309"/>
                    </a:ext>
                  </a:extLst>
                </a:gridCol>
                <a:gridCol w="822960">
                  <a:extLst>
                    <a:ext uri="{9D8B030D-6E8A-4147-A177-3AD203B41FA5}">
                      <a16:colId xmlns:a16="http://schemas.microsoft.com/office/drawing/2014/main" val="1490898899"/>
                    </a:ext>
                  </a:extLst>
                </a:gridCol>
                <a:gridCol w="822960">
                  <a:extLst>
                    <a:ext uri="{9D8B030D-6E8A-4147-A177-3AD203B41FA5}">
                      <a16:colId xmlns:a16="http://schemas.microsoft.com/office/drawing/2014/main" val="76515012"/>
                    </a:ext>
                  </a:extLst>
                </a:gridCol>
                <a:gridCol w="822960">
                  <a:extLst>
                    <a:ext uri="{9D8B030D-6E8A-4147-A177-3AD203B41FA5}">
                      <a16:colId xmlns:a16="http://schemas.microsoft.com/office/drawing/2014/main" val="3296040754"/>
                    </a:ext>
                  </a:extLst>
                </a:gridCol>
                <a:gridCol w="822960">
                  <a:extLst>
                    <a:ext uri="{9D8B030D-6E8A-4147-A177-3AD203B41FA5}">
                      <a16:colId xmlns:a16="http://schemas.microsoft.com/office/drawing/2014/main" val="2856629448"/>
                    </a:ext>
                  </a:extLst>
                </a:gridCol>
                <a:gridCol w="822960">
                  <a:extLst>
                    <a:ext uri="{9D8B030D-6E8A-4147-A177-3AD203B41FA5}">
                      <a16:colId xmlns:a16="http://schemas.microsoft.com/office/drawing/2014/main" val="57573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4877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- 2017-04-14 08:13:57</a:t>
                      </a:r>
                      <a:r>
                        <a:rPr kumimoji="0" lang="de-DE" sz="1000" b="0" i="0" u="none" strike="noStrike" kern="1200" cap="none" spc="0" normalizeH="0" baseline="0" noProof="0">
                          <a:ln>
                            <a:noFill/>
                          </a:ln>
                          <a:solidFill>
                            <a:prstClr val="black"/>
                          </a:solidFill>
                          <a:effectLst/>
                          <a:uLnTx/>
                          <a:uFillTx/>
                          <a:latin typeface="+mn-lt"/>
                          <a:ea typeface="+mn-ea"/>
                          <a:cs typeface="+mn-cs"/>
                        </a:rPr>
                        <a:t>
Wir sind unendlich stolz darauf, beim Projekt Kid? never give up your dream. mitwirken zu dürfen. 😍
Leider werden viele Menschen von schweren Schicksalsschlägen  nicht verschont. Doch genau auf jene, denen es nicht so gut geht, darf auf keinen Fall vergessen werden.
Deshalb ist es wichtig, dass es Menschen wie Sandro Werbanschitz gibt, die bereit sind, Hand anzulegen und zu helfen, wo es nur geht. 
Lieber Sandro, uns ist klar, wie viel Zeit du in dieses Projekt investiert.
Aber wir sind uns ganz sicher, dass sich jede einzelne Sekunde davon lohnt!!!!
Auch ihr, unsere lieben Kunden und Freunde, könnt diese tolle Sache gemeinsam mit uns unterstützen!
Schaut vorbei in unserem Autohaus und informiert euch über dieses bewundernswerte Projekt.
In diesem Sinne wünscht euch das gesamte Team vom Autohaus Strauss ein schönes und friedliches Osterfest!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6193670"/>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846299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- 9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0868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60936530"/>
                    </a:ext>
                  </a:extLst>
                </a:gridCol>
                <a:gridCol w="822960">
                  <a:extLst>
                    <a:ext uri="{9D8B030D-6E8A-4147-A177-3AD203B41FA5}">
                      <a16:colId xmlns:a16="http://schemas.microsoft.com/office/drawing/2014/main" val="1516330476"/>
                    </a:ext>
                  </a:extLst>
                </a:gridCol>
                <a:gridCol w="822960">
                  <a:extLst>
                    <a:ext uri="{9D8B030D-6E8A-4147-A177-3AD203B41FA5}">
                      <a16:colId xmlns:a16="http://schemas.microsoft.com/office/drawing/2014/main" val="594991037"/>
                    </a:ext>
                  </a:extLst>
                </a:gridCol>
                <a:gridCol w="822960">
                  <a:extLst>
                    <a:ext uri="{9D8B030D-6E8A-4147-A177-3AD203B41FA5}">
                      <a16:colId xmlns:a16="http://schemas.microsoft.com/office/drawing/2014/main" val="612057688"/>
                    </a:ext>
                  </a:extLst>
                </a:gridCol>
                <a:gridCol w="822960">
                  <a:extLst>
                    <a:ext uri="{9D8B030D-6E8A-4147-A177-3AD203B41FA5}">
                      <a16:colId xmlns:a16="http://schemas.microsoft.com/office/drawing/2014/main" val="1367624498"/>
                    </a:ext>
                  </a:extLst>
                </a:gridCol>
                <a:gridCol w="822960">
                  <a:extLst>
                    <a:ext uri="{9D8B030D-6E8A-4147-A177-3AD203B41FA5}">
                      <a16:colId xmlns:a16="http://schemas.microsoft.com/office/drawing/2014/main" val="3056133919"/>
                    </a:ext>
                  </a:extLst>
                </a:gridCol>
                <a:gridCol w="822960">
                  <a:extLst>
                    <a:ext uri="{9D8B030D-6E8A-4147-A177-3AD203B41FA5}">
                      <a16:colId xmlns:a16="http://schemas.microsoft.com/office/drawing/2014/main" val="877180672"/>
                    </a:ext>
                  </a:extLst>
                </a:gridCol>
                <a:gridCol w="822960">
                  <a:extLst>
                    <a:ext uri="{9D8B030D-6E8A-4147-A177-3AD203B41FA5}">
                      <a16:colId xmlns:a16="http://schemas.microsoft.com/office/drawing/2014/main" val="13472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8624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- 2017-04-13 18:51:37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1351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- 2017-04-13 17:35:00</a:t>
                      </a:r>
                      <a:r>
                        <a:rPr kumimoji="0" lang="de-DE" sz="1000" b="0" i="0" u="none" strike="noStrike" kern="1200" cap="none" spc="0" normalizeH="0" baseline="0" noProof="0">
                          <a:ln>
                            <a:noFill/>
                          </a:ln>
                          <a:solidFill>
                            <a:prstClr val="black"/>
                          </a:solidFill>
                          <a:effectLst/>
                          <a:uLnTx/>
                          <a:uFillTx/>
                          <a:latin typeface="+mn-lt"/>
                          <a:ea typeface="+mn-ea"/>
                          <a:cs typeface="+mn-cs"/>
                        </a:rPr>
                        <a:t>
Schaut doch mal wieder mal bei uns vorbei! Zumindest virtuell 😉 👉🏻 https://goo.gl/pbWOZd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0332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- 2017-04-13 10:15:51</a:t>
                      </a:r>
                      <a:r>
                        <a:rPr kumimoji="0" lang="de-DE" sz="1000" b="0" i="0" u="none" strike="noStrike" kern="1200" cap="none" spc="0" normalizeH="0" baseline="0" noProof="0">
                          <a:ln>
                            <a:noFill/>
                          </a:ln>
                          <a:solidFill>
                            <a:prstClr val="black"/>
                          </a:solidFill>
                          <a:effectLst/>
                          <a:uLnTx/>
                          <a:uFillTx/>
                          <a:latin typeface="+mn-lt"/>
                          <a:ea typeface="+mn-ea"/>
                          <a:cs typeface="+mn-cs"/>
                        </a:rPr>
                        <a:t>
Die Übergabe des neuen Autos ist immer ein ganz besonderer Moment!
Armin Bauer freut sich, diesen Augenblick mit Roman Neubauer teilen zu können und übergibt ihm seinen brandneuen Ford Focus.
Das Autohaus Strauss dankt für das entgegengebrachte Vertrauen und wünscht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4203915"/>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3229205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- 10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44682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91299647"/>
                    </a:ext>
                  </a:extLst>
                </a:gridCol>
                <a:gridCol w="822960">
                  <a:extLst>
                    <a:ext uri="{9D8B030D-6E8A-4147-A177-3AD203B41FA5}">
                      <a16:colId xmlns:a16="http://schemas.microsoft.com/office/drawing/2014/main" val="627138666"/>
                    </a:ext>
                  </a:extLst>
                </a:gridCol>
                <a:gridCol w="822960">
                  <a:extLst>
                    <a:ext uri="{9D8B030D-6E8A-4147-A177-3AD203B41FA5}">
                      <a16:colId xmlns:a16="http://schemas.microsoft.com/office/drawing/2014/main" val="3831956884"/>
                    </a:ext>
                  </a:extLst>
                </a:gridCol>
                <a:gridCol w="822960">
                  <a:extLst>
                    <a:ext uri="{9D8B030D-6E8A-4147-A177-3AD203B41FA5}">
                      <a16:colId xmlns:a16="http://schemas.microsoft.com/office/drawing/2014/main" val="4248875992"/>
                    </a:ext>
                  </a:extLst>
                </a:gridCol>
                <a:gridCol w="822960">
                  <a:extLst>
                    <a:ext uri="{9D8B030D-6E8A-4147-A177-3AD203B41FA5}">
                      <a16:colId xmlns:a16="http://schemas.microsoft.com/office/drawing/2014/main" val="1266118205"/>
                    </a:ext>
                  </a:extLst>
                </a:gridCol>
                <a:gridCol w="822960">
                  <a:extLst>
                    <a:ext uri="{9D8B030D-6E8A-4147-A177-3AD203B41FA5}">
                      <a16:colId xmlns:a16="http://schemas.microsoft.com/office/drawing/2014/main" val="861220520"/>
                    </a:ext>
                  </a:extLst>
                </a:gridCol>
                <a:gridCol w="822960">
                  <a:extLst>
                    <a:ext uri="{9D8B030D-6E8A-4147-A177-3AD203B41FA5}">
                      <a16:colId xmlns:a16="http://schemas.microsoft.com/office/drawing/2014/main" val="3209818867"/>
                    </a:ext>
                  </a:extLst>
                </a:gridCol>
                <a:gridCol w="822960">
                  <a:extLst>
                    <a:ext uri="{9D8B030D-6E8A-4147-A177-3AD203B41FA5}">
                      <a16:colId xmlns:a16="http://schemas.microsoft.com/office/drawing/2014/main" val="1649609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7598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- 2017-04-13 09:35:02</a:t>
                      </a:r>
                      <a:r>
                        <a:rPr kumimoji="0" lang="de-DE" sz="1000" b="0" i="0" u="none" strike="noStrike" kern="1200" cap="none" spc="0" normalizeH="0" baseline="0" noProof="0">
                          <a:ln>
                            <a:noFill/>
                          </a:ln>
                          <a:solidFill>
                            <a:prstClr val="black"/>
                          </a:solidFill>
                          <a:effectLst/>
                          <a:uLnTx/>
                          <a:uFillTx/>
                          <a:latin typeface="+mn-lt"/>
                          <a:ea typeface="+mn-ea"/>
                          <a:cs typeface="+mn-cs"/>
                        </a:rPr>
                        <a:t>
Die riesigen SUVs aus den USA sind schon was ganz besonderes. Endlos viel Platz, elektrisch ausfahrende Trittbrettern und Dimensionen die nur in den Staaten durchgehen... Wir finden: Chapeau, liebes Ford-USA-Team. Ihr habt da ein mächtiges Gerät auf die Strasse gebracht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4470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- 2017-04-10 11:19:00</a:t>
                      </a:r>
                      <a:r>
                        <a:rPr kumimoji="0" lang="de-DE" sz="1000" b="0" i="0" u="none" strike="noStrike" kern="1200" cap="none" spc="0" normalizeH="0" baseline="0" noProof="0">
                          <a:ln>
                            <a:noFill/>
                          </a:ln>
                          <a:solidFill>
                            <a:prstClr val="black"/>
                          </a:solidFill>
                          <a:effectLst/>
                          <a:uLnTx/>
                          <a:uFillTx/>
                          <a:latin typeface="+mn-lt"/>
                          <a:ea typeface="+mn-ea"/>
                          <a:cs typeface="+mn-cs"/>
                        </a:rPr>
                        <a:t>
Freut ihr euch auch schon auf den Range Rover Velar?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2248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- 2017-04-10 10:00:00</a:t>
                      </a:r>
                      <a:r>
                        <a:rPr kumimoji="0" lang="de-DE" sz="1000" b="0" i="0" u="none" strike="noStrike" kern="1200" cap="none" spc="0" normalizeH="0" baseline="0" noProof="0">
                          <a:ln>
                            <a:noFill/>
                          </a:ln>
                          <a:solidFill>
                            <a:prstClr val="black"/>
                          </a:solidFill>
                          <a:effectLst/>
                          <a:uLnTx/>
                          <a:uFillTx/>
                          <a:latin typeface="+mn-lt"/>
                          <a:ea typeface="+mn-ea"/>
                          <a:cs typeface="+mn-cs"/>
                        </a:rPr>
                        <a:t>
Schon gesehen..?
Den neuen Ford Focus gibt es bei uns schon ab € 13.990,– inkl. 5 Jahre Garantie! Geniales, sportliches Fahrwerk, effiziente Motoren und moderne Technologien für Sicherheit und vieeeeeel Komfort!
Wir sagen einfach: „Ja, den habt Ihr euch verdient!"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84381025"/>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2694203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- 11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83011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76542059"/>
                    </a:ext>
                  </a:extLst>
                </a:gridCol>
                <a:gridCol w="822960">
                  <a:extLst>
                    <a:ext uri="{9D8B030D-6E8A-4147-A177-3AD203B41FA5}">
                      <a16:colId xmlns:a16="http://schemas.microsoft.com/office/drawing/2014/main" val="2779702138"/>
                    </a:ext>
                  </a:extLst>
                </a:gridCol>
                <a:gridCol w="822960">
                  <a:extLst>
                    <a:ext uri="{9D8B030D-6E8A-4147-A177-3AD203B41FA5}">
                      <a16:colId xmlns:a16="http://schemas.microsoft.com/office/drawing/2014/main" val="2942374464"/>
                    </a:ext>
                  </a:extLst>
                </a:gridCol>
                <a:gridCol w="822960">
                  <a:extLst>
                    <a:ext uri="{9D8B030D-6E8A-4147-A177-3AD203B41FA5}">
                      <a16:colId xmlns:a16="http://schemas.microsoft.com/office/drawing/2014/main" val="2723933360"/>
                    </a:ext>
                  </a:extLst>
                </a:gridCol>
                <a:gridCol w="822960">
                  <a:extLst>
                    <a:ext uri="{9D8B030D-6E8A-4147-A177-3AD203B41FA5}">
                      <a16:colId xmlns:a16="http://schemas.microsoft.com/office/drawing/2014/main" val="2505486703"/>
                    </a:ext>
                  </a:extLst>
                </a:gridCol>
                <a:gridCol w="822960">
                  <a:extLst>
                    <a:ext uri="{9D8B030D-6E8A-4147-A177-3AD203B41FA5}">
                      <a16:colId xmlns:a16="http://schemas.microsoft.com/office/drawing/2014/main" val="1985465332"/>
                    </a:ext>
                  </a:extLst>
                </a:gridCol>
                <a:gridCol w="822960">
                  <a:extLst>
                    <a:ext uri="{9D8B030D-6E8A-4147-A177-3AD203B41FA5}">
                      <a16:colId xmlns:a16="http://schemas.microsoft.com/office/drawing/2014/main" val="1173956231"/>
                    </a:ext>
                  </a:extLst>
                </a:gridCol>
                <a:gridCol w="822960">
                  <a:extLst>
                    <a:ext uri="{9D8B030D-6E8A-4147-A177-3AD203B41FA5}">
                      <a16:colId xmlns:a16="http://schemas.microsoft.com/office/drawing/2014/main" val="2654292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5921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- 2017-04-08 10:08:19</a:t>
                      </a:r>
                      <a:r>
                        <a:rPr kumimoji="0" lang="de-DE" sz="1000" b="0" i="0" u="none" strike="noStrike" kern="1200" cap="none" spc="0" normalizeH="0" baseline="0" noProof="0">
                          <a:ln>
                            <a:noFill/>
                          </a:ln>
                          <a:solidFill>
                            <a:prstClr val="black"/>
                          </a:solidFill>
                          <a:effectLst/>
                          <a:uLnTx/>
                          <a:uFillTx/>
                          <a:latin typeface="+mn-lt"/>
                          <a:ea typeface="+mn-ea"/>
                          <a:cs typeface="+mn-cs"/>
                        </a:rPr>
                        <a:t>
Sportlich, elegant, einzigartig und dynamisch!
Das ist er, der Ford Focus Traveller ST-Line 1.5TDCi mit 120PS.
Wir gratulieren Reinhold und Daniel Scheumbauer zu dieser großartigen Wahl!
Das gesamte Team vom Autohaus Strauss wünscht euch eine gute und sichere Fahrt.
Wir sind überzeugt davon, dass ihr mit diesem Fahrzeug noch viel Freude haben werdet!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091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- 2017-04-08 09:30:00</a:t>
                      </a:r>
                      <a:r>
                        <a:rPr kumimoji="0" lang="de-DE" sz="1000" b="0" i="0" u="none" strike="noStrike" kern="1200" cap="none" spc="0" normalizeH="0" baseline="0" noProof="0">
                          <a:ln>
                            <a:noFill/>
                          </a:ln>
                          <a:solidFill>
                            <a:prstClr val="black"/>
                          </a:solidFill>
                          <a:effectLst/>
                          <a:uLnTx/>
                          <a:uFillTx/>
                          <a:latin typeface="+mn-lt"/>
                          <a:ea typeface="+mn-ea"/>
                          <a:cs typeface="+mn-cs"/>
                        </a:rPr>
                        <a:t>
Im Frühjahr 1964 hat der Ahnherr der Pony-Car-Klasse das Licht der Welt erblickt und ist seitdem nicht mehr wegzudenken.
🐎 Welcher Ford Mustang gefällt Euch am besten?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3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- 2017-04-07 18:35:13</a:t>
                      </a:r>
                      <a:r>
                        <a:rPr kumimoji="0" lang="en-US" sz="1000" b="0" i="0" u="none" strike="noStrike" kern="1200" cap="none" spc="0" normalizeH="0" baseline="0" noProof="0">
                          <a:ln>
                            <a:noFill/>
                          </a:ln>
                          <a:solidFill>
                            <a:prstClr val="black"/>
                          </a:solidFill>
                          <a:effectLst/>
                          <a:uLnTx/>
                          <a:uFillTx/>
                          <a:latin typeface="+mn-lt"/>
                          <a:ea typeface="+mn-ea"/>
                          <a:cs typeface="+mn-cs"/>
                        </a:rPr>
                        <a:t>
See you in september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91639721"/>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797871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- 12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01542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79099679"/>
                    </a:ext>
                  </a:extLst>
                </a:gridCol>
                <a:gridCol w="822960">
                  <a:extLst>
                    <a:ext uri="{9D8B030D-6E8A-4147-A177-3AD203B41FA5}">
                      <a16:colId xmlns:a16="http://schemas.microsoft.com/office/drawing/2014/main" val="2364190486"/>
                    </a:ext>
                  </a:extLst>
                </a:gridCol>
                <a:gridCol w="822960">
                  <a:extLst>
                    <a:ext uri="{9D8B030D-6E8A-4147-A177-3AD203B41FA5}">
                      <a16:colId xmlns:a16="http://schemas.microsoft.com/office/drawing/2014/main" val="2372504852"/>
                    </a:ext>
                  </a:extLst>
                </a:gridCol>
                <a:gridCol w="822960">
                  <a:extLst>
                    <a:ext uri="{9D8B030D-6E8A-4147-A177-3AD203B41FA5}">
                      <a16:colId xmlns:a16="http://schemas.microsoft.com/office/drawing/2014/main" val="3364520044"/>
                    </a:ext>
                  </a:extLst>
                </a:gridCol>
                <a:gridCol w="822960">
                  <a:extLst>
                    <a:ext uri="{9D8B030D-6E8A-4147-A177-3AD203B41FA5}">
                      <a16:colId xmlns:a16="http://schemas.microsoft.com/office/drawing/2014/main" val="2738088422"/>
                    </a:ext>
                  </a:extLst>
                </a:gridCol>
                <a:gridCol w="822960">
                  <a:extLst>
                    <a:ext uri="{9D8B030D-6E8A-4147-A177-3AD203B41FA5}">
                      <a16:colId xmlns:a16="http://schemas.microsoft.com/office/drawing/2014/main" val="2577388929"/>
                    </a:ext>
                  </a:extLst>
                </a:gridCol>
                <a:gridCol w="822960">
                  <a:extLst>
                    <a:ext uri="{9D8B030D-6E8A-4147-A177-3AD203B41FA5}">
                      <a16:colId xmlns:a16="http://schemas.microsoft.com/office/drawing/2014/main" val="3001634130"/>
                    </a:ext>
                  </a:extLst>
                </a:gridCol>
                <a:gridCol w="822960">
                  <a:extLst>
                    <a:ext uri="{9D8B030D-6E8A-4147-A177-3AD203B41FA5}">
                      <a16:colId xmlns:a16="http://schemas.microsoft.com/office/drawing/2014/main" val="1897455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5399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- 2017-04-07 13:46:44</a:t>
                      </a:r>
                      <a:r>
                        <a:rPr kumimoji="0" lang="de-DE" sz="1000" b="0" i="0" u="none" strike="noStrike" kern="1200" cap="none" spc="0" normalizeH="0" baseline="0" noProof="0">
                          <a:ln>
                            <a:noFill/>
                          </a:ln>
                          <a:solidFill>
                            <a:prstClr val="black"/>
                          </a:solidFill>
                          <a:effectLst/>
                          <a:uLnTx/>
                          <a:uFillTx/>
                          <a:latin typeface="+mn-lt"/>
                          <a:ea typeface="+mn-ea"/>
                          <a:cs typeface="+mn-cs"/>
                        </a:rPr>
                        <a:t>
Das Autohaus Strauss sucht eine/n neue/n Mitarbeiter/in auf Basis einer geringfügigen Beschäftigung!
Aufgaben: diverse Büroarbeiten
Arbeitszeit: immer montags von 7:30 bis 16:30 
Bei Interesse bitte unter 03327 22000 melden!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39207236"/>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2219712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- 13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57933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10829487"/>
                    </a:ext>
                  </a:extLst>
                </a:gridCol>
                <a:gridCol w="822960">
                  <a:extLst>
                    <a:ext uri="{9D8B030D-6E8A-4147-A177-3AD203B41FA5}">
                      <a16:colId xmlns:a16="http://schemas.microsoft.com/office/drawing/2014/main" val="3387043379"/>
                    </a:ext>
                  </a:extLst>
                </a:gridCol>
                <a:gridCol w="822960">
                  <a:extLst>
                    <a:ext uri="{9D8B030D-6E8A-4147-A177-3AD203B41FA5}">
                      <a16:colId xmlns:a16="http://schemas.microsoft.com/office/drawing/2014/main" val="886892276"/>
                    </a:ext>
                  </a:extLst>
                </a:gridCol>
                <a:gridCol w="822960">
                  <a:extLst>
                    <a:ext uri="{9D8B030D-6E8A-4147-A177-3AD203B41FA5}">
                      <a16:colId xmlns:a16="http://schemas.microsoft.com/office/drawing/2014/main" val="3665029386"/>
                    </a:ext>
                  </a:extLst>
                </a:gridCol>
                <a:gridCol w="822960">
                  <a:extLst>
                    <a:ext uri="{9D8B030D-6E8A-4147-A177-3AD203B41FA5}">
                      <a16:colId xmlns:a16="http://schemas.microsoft.com/office/drawing/2014/main" val="999725115"/>
                    </a:ext>
                  </a:extLst>
                </a:gridCol>
                <a:gridCol w="822960">
                  <a:extLst>
                    <a:ext uri="{9D8B030D-6E8A-4147-A177-3AD203B41FA5}">
                      <a16:colId xmlns:a16="http://schemas.microsoft.com/office/drawing/2014/main" val="83893802"/>
                    </a:ext>
                  </a:extLst>
                </a:gridCol>
                <a:gridCol w="822960">
                  <a:extLst>
                    <a:ext uri="{9D8B030D-6E8A-4147-A177-3AD203B41FA5}">
                      <a16:colId xmlns:a16="http://schemas.microsoft.com/office/drawing/2014/main" val="2821818279"/>
                    </a:ext>
                  </a:extLst>
                </a:gridCol>
                <a:gridCol w="822960">
                  <a:extLst>
                    <a:ext uri="{9D8B030D-6E8A-4147-A177-3AD203B41FA5}">
                      <a16:colId xmlns:a16="http://schemas.microsoft.com/office/drawing/2014/main" val="2831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2003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- 2017-04-07 09:30:00</a:t>
                      </a:r>
                      <a:r>
                        <a:rPr kumimoji="0" lang="en-US" sz="1000" b="0" i="0" u="none" strike="noStrike" kern="1200" cap="none" spc="0" normalizeH="0" baseline="0" noProof="0">
                          <a:ln>
                            <a:noFill/>
                          </a:ln>
                          <a:solidFill>
                            <a:prstClr val="black"/>
                          </a:solidFill>
                          <a:effectLst/>
                          <a:uLnTx/>
                          <a:uFillTx/>
                          <a:latin typeface="+mn-lt"/>
                          <a:ea typeface="+mn-ea"/>
                          <a:cs typeface="+mn-cs"/>
                        </a:rPr>
                        <a:t>
Wir haben noch ein paar Fahrzeuge übrig und verlängern somit unsere Range Rover Evoque Business Sonderaktion! Ihr könnt den Evoque jetzt schon ab € 119,- pro Monat bei uns leasen 🔝 😁 ☀️
Inklusive Business- und Winterpaket mit Navi, Einparkhilfe vorne, Rückfahrkamera, sensorgesteuertem Fahrlichtsystem mit Regensensor, beheizbares Multifunktionslenkrad, beheizbare Waschdüsen und Frontscheibe! Euer Preisvorteil liegt bei € 2.720,- !!
Das Schmuckstück steht zum Probefahren bei uns bereit. Bei Fragen sind unsere Land Rover Experten Marcel und Ingo gerne für euch da. Einfach anrufen 03327-2200, E-Mail oder Facebook-Message senden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375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- 2017-04-06 20:53:00</a:t>
                      </a:r>
                      <a:r>
                        <a:rPr kumimoji="0" lang="de-DE" sz="1000" b="0" i="0" u="none" strike="noStrike" kern="1200" cap="none" spc="0" normalizeH="0" baseline="0" noProof="0">
                          <a:ln>
                            <a:noFill/>
                          </a:ln>
                          <a:solidFill>
                            <a:prstClr val="black"/>
                          </a:solidFill>
                          <a:effectLst/>
                          <a:uLnTx/>
                          <a:uFillTx/>
                          <a:latin typeface="+mn-lt"/>
                          <a:ea typeface="+mn-ea"/>
                          <a:cs typeface="+mn-cs"/>
                        </a:rPr>
                        <a:t>
Eine Augenweide, nicht wahr? ♥️
👉🏻  www.ford.at/Pkw-Modelle/FordEdge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2326211"/>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24518287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- 14 of 14</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5591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22213869"/>
                    </a:ext>
                  </a:extLst>
                </a:gridCol>
                <a:gridCol w="822960">
                  <a:extLst>
                    <a:ext uri="{9D8B030D-6E8A-4147-A177-3AD203B41FA5}">
                      <a16:colId xmlns:a16="http://schemas.microsoft.com/office/drawing/2014/main" val="3693094536"/>
                    </a:ext>
                  </a:extLst>
                </a:gridCol>
                <a:gridCol w="822960">
                  <a:extLst>
                    <a:ext uri="{9D8B030D-6E8A-4147-A177-3AD203B41FA5}">
                      <a16:colId xmlns:a16="http://schemas.microsoft.com/office/drawing/2014/main" val="931318214"/>
                    </a:ext>
                  </a:extLst>
                </a:gridCol>
                <a:gridCol w="822960">
                  <a:extLst>
                    <a:ext uri="{9D8B030D-6E8A-4147-A177-3AD203B41FA5}">
                      <a16:colId xmlns:a16="http://schemas.microsoft.com/office/drawing/2014/main" val="2855836021"/>
                    </a:ext>
                  </a:extLst>
                </a:gridCol>
                <a:gridCol w="822960">
                  <a:extLst>
                    <a:ext uri="{9D8B030D-6E8A-4147-A177-3AD203B41FA5}">
                      <a16:colId xmlns:a16="http://schemas.microsoft.com/office/drawing/2014/main" val="2898602201"/>
                    </a:ext>
                  </a:extLst>
                </a:gridCol>
                <a:gridCol w="822960">
                  <a:extLst>
                    <a:ext uri="{9D8B030D-6E8A-4147-A177-3AD203B41FA5}">
                      <a16:colId xmlns:a16="http://schemas.microsoft.com/office/drawing/2014/main" val="3473374367"/>
                    </a:ext>
                  </a:extLst>
                </a:gridCol>
                <a:gridCol w="822960">
                  <a:extLst>
                    <a:ext uri="{9D8B030D-6E8A-4147-A177-3AD203B41FA5}">
                      <a16:colId xmlns:a16="http://schemas.microsoft.com/office/drawing/2014/main" val="4061529062"/>
                    </a:ext>
                  </a:extLst>
                </a:gridCol>
                <a:gridCol w="822960">
                  <a:extLst>
                    <a:ext uri="{9D8B030D-6E8A-4147-A177-3AD203B41FA5}">
                      <a16:colId xmlns:a16="http://schemas.microsoft.com/office/drawing/2014/main" val="2187944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4151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- 2017-04-05 11:57:06</a:t>
                      </a:r>
                      <a:r>
                        <a:rPr kumimoji="0" lang="de-DE" sz="1000" b="0" i="0" u="none" strike="noStrike" kern="1200" cap="none" spc="0" normalizeH="0" baseline="0" noProof="0">
                          <a:ln>
                            <a:noFill/>
                          </a:ln>
                          <a:solidFill>
                            <a:prstClr val="black"/>
                          </a:solidFill>
                          <a:effectLst/>
                          <a:uLnTx/>
                          <a:uFillTx/>
                          <a:latin typeface="+mn-lt"/>
                          <a:ea typeface="+mn-ea"/>
                          <a:cs typeface="+mn-cs"/>
                        </a:rPr>
                        <a:t>
Familie Pelzmann freut sich über ihren neuen top ausgestatteten Ford S-MAX Titanium mit 150 PS. Das Team vom Autohaus Strauss wünscht ihnen viel Spaß mit dem neuen Fahrzeug.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3111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- 2017-04-05 09:30:00</a:t>
                      </a:r>
                      <a:r>
                        <a:rPr kumimoji="0" lang="de-DE" sz="1000" b="0" i="0" u="none" strike="noStrike" kern="1200" cap="none" spc="0" normalizeH="0" baseline="0" noProof="0">
                          <a:ln>
                            <a:noFill/>
                          </a:ln>
                          <a:solidFill>
                            <a:prstClr val="black"/>
                          </a:solidFill>
                          <a:effectLst/>
                          <a:uLnTx/>
                          <a:uFillTx/>
                          <a:latin typeface="+mn-lt"/>
                          <a:ea typeface="+mn-ea"/>
                          <a:cs typeface="+mn-cs"/>
                        </a:rPr>
                        <a:t>
Ab sofort in unserem Schauraum und zum Probefahren bereit gestellt:
👉🏻 THE NEW DISCOVERY von Land Rover...
Er wird euch rasch begeistern, davon sind wir überzeugt. Bei Fragen stehen euch Marcel und Ingo gerne zur Verfügung :-)
Weitere Infos findet Ihr hier 👉🏻 https://goo.gl/TJ0S40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42724952"/>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2213364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66275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8592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40142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8567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3998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797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21079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4435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 von Fans (Nutzern)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17311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41363947"/>
                    </a:ext>
                  </a:extLst>
                </a:gridCol>
                <a:gridCol w="822960">
                  <a:extLst>
                    <a:ext uri="{9D8B030D-6E8A-4147-A177-3AD203B41FA5}">
                      <a16:colId xmlns:a16="http://schemas.microsoft.com/office/drawing/2014/main" val="1999073954"/>
                    </a:ext>
                  </a:extLst>
                </a:gridCol>
                <a:gridCol w="822960">
                  <a:extLst>
                    <a:ext uri="{9D8B030D-6E8A-4147-A177-3AD203B41FA5}">
                      <a16:colId xmlns:a16="http://schemas.microsoft.com/office/drawing/2014/main" val="833843502"/>
                    </a:ext>
                  </a:extLst>
                </a:gridCol>
                <a:gridCol w="822960">
                  <a:extLst>
                    <a:ext uri="{9D8B030D-6E8A-4147-A177-3AD203B41FA5}">
                      <a16:colId xmlns:a16="http://schemas.microsoft.com/office/drawing/2014/main" val="1921616358"/>
                    </a:ext>
                  </a:extLst>
                </a:gridCol>
                <a:gridCol w="822960">
                  <a:extLst>
                    <a:ext uri="{9D8B030D-6E8A-4147-A177-3AD203B41FA5}">
                      <a16:colId xmlns:a16="http://schemas.microsoft.com/office/drawing/2014/main" val="708489600"/>
                    </a:ext>
                  </a:extLst>
                </a:gridCol>
                <a:gridCol w="822960">
                  <a:extLst>
                    <a:ext uri="{9D8B030D-6E8A-4147-A177-3AD203B41FA5}">
                      <a16:colId xmlns:a16="http://schemas.microsoft.com/office/drawing/2014/main" val="175373117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472793721"/>
                  </a:ext>
                </a:extLst>
              </a:tr>
              <a:tr h="370840">
                <a:tc>
                  <a:txBody>
                    <a:bodyPr/>
                    <a:lstStyle/>
                    <a:p>
                      <a:r>
                        <a:rPr lang="en-US" sz="1000" b="1"/>
                        <a:t>Autohaus Strauss</a:t>
                      </a:r>
                      <a:r>
                        <a:rPr lang="en-US" sz="1000"/>
                        <a:t> got a post by </a:t>
                      </a:r>
                      <a:r>
                        <a:rPr lang="en-US" sz="1000" b="1"/>
                        <a:t>Roland Pfeiffer - 2017-04-03 06:50:45</a:t>
                      </a:r>
                      <a:r>
                        <a:rPr lang="en-US" sz="1000"/>
                        <a:t>
Ohne Worte... :-D</a:t>
                      </a:r>
                    </a:p>
                  </a:txBody>
                  <a:tcPr/>
                </a:tc>
                <a:tc>
                  <a:txBody>
                    <a:bodyPr/>
                    <a:lstStyle/>
                    <a:p>
                      <a:r>
                        <a:rPr lang="en-US" sz="1000"/>
                        <a:t>11</a:t>
                      </a:r>
                    </a:p>
                  </a:txBody>
                  <a:tcPr/>
                </a:tc>
                <a:tc>
                  <a:txBody>
                    <a:bodyPr/>
                    <a:lstStyle/>
                    <a:p>
                      <a:r>
                        <a:rPr lang="en-US" sz="1000"/>
                        <a:t>7</a:t>
                      </a:r>
                    </a:p>
                  </a:txBody>
                  <a:tcPr/>
                </a:tc>
                <a:tc>
                  <a:txBody>
                    <a:bodyPr/>
                    <a:lstStyle/>
                    <a:p>
                      <a:r>
                        <a:rPr lang="en-US" sz="1000"/>
                        <a:t>0</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3786815980"/>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31289429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01604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4691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07568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9579657"/>
                    </a:ext>
                  </a:extLst>
                </a:gridCol>
                <a:gridCol w="2468880">
                  <a:extLst>
                    <a:ext uri="{9D8B030D-6E8A-4147-A177-3AD203B41FA5}">
                      <a16:colId xmlns:a16="http://schemas.microsoft.com/office/drawing/2014/main" val="1521004290"/>
                    </a:ext>
                  </a:extLst>
                </a:gridCol>
                <a:gridCol w="822960">
                  <a:extLst>
                    <a:ext uri="{9D8B030D-6E8A-4147-A177-3AD203B41FA5}">
                      <a16:colId xmlns:a16="http://schemas.microsoft.com/office/drawing/2014/main" val="542067866"/>
                    </a:ext>
                  </a:extLst>
                </a:gridCol>
                <a:gridCol w="822960">
                  <a:extLst>
                    <a:ext uri="{9D8B030D-6E8A-4147-A177-3AD203B41FA5}">
                      <a16:colId xmlns:a16="http://schemas.microsoft.com/office/drawing/2014/main" val="3941748109"/>
                    </a:ext>
                  </a:extLst>
                </a:gridCol>
                <a:gridCol w="822960">
                  <a:extLst>
                    <a:ext uri="{9D8B030D-6E8A-4147-A177-3AD203B41FA5}">
                      <a16:colId xmlns:a16="http://schemas.microsoft.com/office/drawing/2014/main" val="2627698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77166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Attila Attika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041328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Tanja Sapina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1601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Roland Pfeiffer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7350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Manfred Braun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8165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Buzejka Danijela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15905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Schendlinger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69589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Jannik Neubauer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29091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 Hehe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5664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Almario Aguas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96716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Ralf Braun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73797497"/>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215343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64182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73613663"/>
                    </a:ext>
                  </a:extLst>
                </a:gridCol>
                <a:gridCol w="2468880">
                  <a:extLst>
                    <a:ext uri="{9D8B030D-6E8A-4147-A177-3AD203B41FA5}">
                      <a16:colId xmlns:a16="http://schemas.microsoft.com/office/drawing/2014/main" val="781748167"/>
                    </a:ext>
                  </a:extLst>
                </a:gridCol>
                <a:gridCol w="822960">
                  <a:extLst>
                    <a:ext uri="{9D8B030D-6E8A-4147-A177-3AD203B41FA5}">
                      <a16:colId xmlns:a16="http://schemas.microsoft.com/office/drawing/2014/main" val="4253601131"/>
                    </a:ext>
                  </a:extLst>
                </a:gridCol>
                <a:gridCol w="822960">
                  <a:extLst>
                    <a:ext uri="{9D8B030D-6E8A-4147-A177-3AD203B41FA5}">
                      <a16:colId xmlns:a16="http://schemas.microsoft.com/office/drawing/2014/main" val="3049740158"/>
                    </a:ext>
                  </a:extLst>
                </a:gridCol>
                <a:gridCol w="822960">
                  <a:extLst>
                    <a:ext uri="{9D8B030D-6E8A-4147-A177-3AD203B41FA5}">
                      <a16:colId xmlns:a16="http://schemas.microsoft.com/office/drawing/2014/main" val="36236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90666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Krii Pjetraj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649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 Moser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962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 Voit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4297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Platz Ivan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9767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Muris Omercic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40041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Laura Frankl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17547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9671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Niko Grabovac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5741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Sandro Werbanschitz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49565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Pausch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81467792"/>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7483416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98626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6098703"/>
                    </a:ext>
                  </a:extLst>
                </a:gridCol>
                <a:gridCol w="2468880">
                  <a:extLst>
                    <a:ext uri="{9D8B030D-6E8A-4147-A177-3AD203B41FA5}">
                      <a16:colId xmlns:a16="http://schemas.microsoft.com/office/drawing/2014/main" val="1283007361"/>
                    </a:ext>
                  </a:extLst>
                </a:gridCol>
                <a:gridCol w="822960">
                  <a:extLst>
                    <a:ext uri="{9D8B030D-6E8A-4147-A177-3AD203B41FA5}">
                      <a16:colId xmlns:a16="http://schemas.microsoft.com/office/drawing/2014/main" val="2224576576"/>
                    </a:ext>
                  </a:extLst>
                </a:gridCol>
                <a:gridCol w="822960">
                  <a:extLst>
                    <a:ext uri="{9D8B030D-6E8A-4147-A177-3AD203B41FA5}">
                      <a16:colId xmlns:a16="http://schemas.microsoft.com/office/drawing/2014/main" val="3030453751"/>
                    </a:ext>
                  </a:extLst>
                </a:gridCol>
                <a:gridCol w="822960">
                  <a:extLst>
                    <a:ext uri="{9D8B030D-6E8A-4147-A177-3AD203B41FA5}">
                      <a16:colId xmlns:a16="http://schemas.microsoft.com/office/drawing/2014/main" val="1927492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19206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Janina Meitz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36313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Andi Geber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2658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Puntigam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36293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Werner Leskovec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4309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Manfred Birgit Pfister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55384586"/>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20714114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34272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86597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87593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80676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25420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4098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87992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4763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74194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29602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48857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01171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Direktnachrichten von Usern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57201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31508846"/>
                    </a:ext>
                  </a:extLst>
                </a:gridCol>
                <a:gridCol w="2057400">
                  <a:extLst>
                    <a:ext uri="{9D8B030D-6E8A-4147-A177-3AD203B41FA5}">
                      <a16:colId xmlns:a16="http://schemas.microsoft.com/office/drawing/2014/main" val="2266483702"/>
                    </a:ext>
                  </a:extLst>
                </a:gridCol>
                <a:gridCol w="822960">
                  <a:extLst>
                    <a:ext uri="{9D8B030D-6E8A-4147-A177-3AD203B41FA5}">
                      <a16:colId xmlns:a16="http://schemas.microsoft.com/office/drawing/2014/main" val="2456672040"/>
                    </a:ext>
                  </a:extLst>
                </a:gridCol>
                <a:gridCol w="1234440">
                  <a:extLst>
                    <a:ext uri="{9D8B030D-6E8A-4147-A177-3AD203B41FA5}">
                      <a16:colId xmlns:a16="http://schemas.microsoft.com/office/drawing/2014/main" val="2311773997"/>
                    </a:ext>
                  </a:extLst>
                </a:gridCol>
              </a:tblGrid>
              <a:tr h="370840">
                <a:tc>
                  <a:txBody>
                    <a:bodyPr/>
                    <a:lstStyle/>
                    <a:p>
                      <a:r>
                        <a:rPr lang="en-US" sz="1000"/>
                        <a:t>Message</a:t>
                      </a:r>
                    </a:p>
                  </a:txBody>
                  <a:tcPr/>
                </a:tc>
                <a:tc>
                  <a:txBody>
                    <a:bodyPr/>
                    <a:lstStyle/>
                    <a:p>
                      <a:r>
                        <a:rPr lang="en-US" sz="1000"/>
                        <a:t>First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362214342"/>
                  </a:ext>
                </a:extLst>
              </a:tr>
              <a:tr h="370840">
                <a:tc>
                  <a:txBody>
                    <a:bodyPr/>
                    <a:lstStyle/>
                    <a:p>
                      <a:r>
                        <a:rPr lang="en-US" sz="1000" b="1"/>
                        <a:t>Autohaus Strauss</a:t>
                      </a:r>
                      <a:r>
                        <a:rPr lang="en-US" sz="1000"/>
                        <a:t> got a message by </a:t>
                      </a:r>
                      <a:r>
                        <a:rPr lang="en-US" sz="1000" b="1"/>
                        <a:t>Alban Wibmer - 2017-04-11 08:12:32</a:t>
                      </a:r>
                      <a:r>
                        <a:rPr lang="en-US" sz="1000"/>
                        <a:t>
</a:t>
                      </a:r>
                    </a:p>
                  </a:txBody>
                  <a:tcPr/>
                </a:tc>
                <a:tc>
                  <a:txBody>
                    <a:bodyPr/>
                    <a:lstStyle/>
                    <a:p>
                      <a:endParaRPr lang="en-US" sz="1000"/>
                    </a:p>
                  </a:txBody>
                  <a:tcPr/>
                </a:tc>
                <a:tc>
                  <a:txBody>
                    <a:bodyPr/>
                    <a:lstStyle/>
                    <a:p>
                      <a:r>
                        <a:rPr lang="en-US" sz="1000"/>
                        <a:t>2</a:t>
                      </a:r>
                    </a:p>
                  </a:txBody>
                  <a:tcPr/>
                </a:tc>
                <a:tc>
                  <a:txBody>
                    <a:bodyPr/>
                    <a:lstStyle/>
                    <a:p>
                      <a:r>
                        <a:rPr lang="en-US" sz="1000"/>
                        <a:t>04/11/2017 10:35:42</a:t>
                      </a:r>
                    </a:p>
                  </a:txBody>
                  <a:tcPr/>
                </a:tc>
                <a:extLst>
                  <a:ext uri="{0D108BD9-81ED-4DB2-BD59-A6C34878D82A}">
                    <a16:rowId xmlns:a16="http://schemas.microsoft.com/office/drawing/2014/main" val="618243591"/>
                  </a:ext>
                </a:extLst>
              </a:tr>
              <a:tr h="370840">
                <a:tc>
                  <a:txBody>
                    <a:bodyPr/>
                    <a:lstStyle/>
                    <a:p>
                      <a:r>
                        <a:rPr lang="de-DE" sz="1000" b="1"/>
                        <a:t>Autohaus Strauss</a:t>
                      </a:r>
                      <a:r>
                        <a:rPr lang="de-DE" sz="1000"/>
                        <a:t> got a message by </a:t>
                      </a:r>
                      <a:r>
                        <a:rPr lang="de-DE" sz="1000" b="1"/>
                        <a:t>Melanie Wagner - 2017-04-07 18:58:53</a:t>
                      </a:r>
                      <a:r>
                        <a:rPr lang="de-DE" sz="1000"/>
                        <a:t>
Hallo, habe gelesen, dass Ihr jemanden fürs Büro sucht. Was versteht Ihr denn unter diversen Büroarbeiten? Lg</a:t>
                      </a:r>
                      <a:endParaRPr lang="en-US" sz="1000"/>
                    </a:p>
                  </a:txBody>
                  <a:tcPr/>
                </a:tc>
                <a:tc>
                  <a:txBody>
                    <a:bodyPr/>
                    <a:lstStyle/>
                    <a:p>
                      <a:r>
                        <a:rPr lang="de-DE" sz="1000"/>
                        <a:t>Hallo Melanie!
Es geht dabei ums einscannen von Dokumenten und eintragen von Daten.
Arbeitszeit wäre immer montags, 8 Stunden in der Woche.
Lg</a:t>
                      </a:r>
                      <a:endParaRPr lang="en-US" sz="1000"/>
                    </a:p>
                  </a:txBody>
                  <a:tcPr/>
                </a:tc>
                <a:tc>
                  <a:txBody>
                    <a:bodyPr/>
                    <a:lstStyle/>
                    <a:p>
                      <a:r>
                        <a:rPr lang="en-US" sz="1000"/>
                        <a:t>6</a:t>
                      </a:r>
                    </a:p>
                  </a:txBody>
                  <a:tcPr/>
                </a:tc>
                <a:tc>
                  <a:txBody>
                    <a:bodyPr/>
                    <a:lstStyle/>
                    <a:p>
                      <a:r>
                        <a:rPr lang="en-US" sz="1000"/>
                        <a:t>04/08/2017 09:20:16</a:t>
                      </a:r>
                    </a:p>
                  </a:txBody>
                  <a:tcPr/>
                </a:tc>
                <a:extLst>
                  <a:ext uri="{0D108BD9-81ED-4DB2-BD59-A6C34878D82A}">
                    <a16:rowId xmlns:a16="http://schemas.microsoft.com/office/drawing/2014/main" val="3668324018"/>
                  </a:ext>
                </a:extLst>
              </a:tr>
              <a:tr h="370840">
                <a:tc>
                  <a:txBody>
                    <a:bodyPr/>
                    <a:lstStyle/>
                    <a:p>
                      <a:r>
                        <a:rPr lang="en-US" sz="1000" b="1"/>
                        <a:t>Autohaus Strauss</a:t>
                      </a:r>
                      <a:r>
                        <a:rPr lang="en-US" sz="1000"/>
                        <a:t> got a message by </a:t>
                      </a:r>
                      <a:r>
                        <a:rPr lang="en-US" sz="1000" b="1"/>
                        <a:t>Attila  Porzsolt - 2017-04-07 13:50:25</a:t>
                      </a:r>
                      <a:r>
                        <a:rPr lang="en-US" sz="1000"/>
                        <a:t>
You are responding to Attila's comment: "Leasing?"</a:t>
                      </a:r>
                    </a:p>
                  </a:txBody>
                  <a:tcPr/>
                </a:tc>
                <a:tc>
                  <a:txBody>
                    <a:bodyPr/>
                    <a:lstStyle/>
                    <a:p>
                      <a:r>
                        <a:rPr lang="en-US" sz="1000"/>
                        <a:t>You are responding to Attila's comment: "Leasing?"</a:t>
                      </a:r>
                    </a:p>
                  </a:txBody>
                  <a:tcPr/>
                </a:tc>
                <a:tc>
                  <a:txBody>
                    <a:bodyPr/>
                    <a:lstStyle/>
                    <a:p>
                      <a:r>
                        <a:rPr lang="en-US" sz="1000"/>
                        <a:t>3</a:t>
                      </a:r>
                    </a:p>
                  </a:txBody>
                  <a:tcPr/>
                </a:tc>
                <a:tc>
                  <a:txBody>
                    <a:bodyPr/>
                    <a:lstStyle/>
                    <a:p>
                      <a:r>
                        <a:rPr lang="en-US" sz="1000"/>
                        <a:t>04/07/2017 13:50:25</a:t>
                      </a:r>
                    </a:p>
                  </a:txBody>
                  <a:tcPr/>
                </a:tc>
                <a:extLst>
                  <a:ext uri="{0D108BD9-81ED-4DB2-BD59-A6C34878D82A}">
                    <a16:rowId xmlns:a16="http://schemas.microsoft.com/office/drawing/2014/main" val="3187540449"/>
                  </a:ext>
                </a:extLst>
              </a:tr>
              <a:tr h="370840">
                <a:tc>
                  <a:txBody>
                    <a:bodyPr/>
                    <a:lstStyle/>
                    <a:p>
                      <a:r>
                        <a:rPr lang="en-US" sz="1000" b="1"/>
                        <a:t>Autohaus Strauss</a:t>
                      </a:r>
                      <a:r>
                        <a:rPr lang="en-US" sz="1000"/>
                        <a:t> got a message by </a:t>
                      </a:r>
                      <a:r>
                        <a:rPr lang="en-US" sz="1000" b="1"/>
                        <a:t>Ilda Admir Ahmet Mustafic - 2017-04-07 12:36:45</a:t>
                      </a:r>
                      <a:r>
                        <a:rPr lang="en-US" sz="1000"/>
                        <a:t>
Hallo wie hoch wäre die Anzahlung für den evouge? Hätte Interesse! 
Lg</a:t>
                      </a:r>
                    </a:p>
                  </a:txBody>
                  <a:tcPr/>
                </a:tc>
                <a:tc>
                  <a:txBody>
                    <a:bodyPr/>
                    <a:lstStyle/>
                    <a:p>
                      <a:r>
                        <a:rPr lang="de-DE" sz="1000"/>
                        <a:t>Hallo!
Die Anzahlung beträgt ca. € 10.000,-
Lg</a:t>
                      </a:r>
                      <a:endParaRPr lang="en-US" sz="1000"/>
                    </a:p>
                  </a:txBody>
                  <a:tcPr/>
                </a:tc>
                <a:tc>
                  <a:txBody>
                    <a:bodyPr/>
                    <a:lstStyle/>
                    <a:p>
                      <a:r>
                        <a:rPr lang="en-US" sz="1000"/>
                        <a:t>7</a:t>
                      </a:r>
                    </a:p>
                  </a:txBody>
                  <a:tcPr/>
                </a:tc>
                <a:tc>
                  <a:txBody>
                    <a:bodyPr/>
                    <a:lstStyle/>
                    <a:p>
                      <a:r>
                        <a:rPr lang="en-US" sz="1000"/>
                        <a:t>04/07/2017 13:32:10</a:t>
                      </a:r>
                    </a:p>
                  </a:txBody>
                  <a:tcPr/>
                </a:tc>
                <a:extLst>
                  <a:ext uri="{0D108BD9-81ED-4DB2-BD59-A6C34878D82A}">
                    <a16:rowId xmlns:a16="http://schemas.microsoft.com/office/drawing/2014/main" val="3650711323"/>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4101696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Fans Online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5407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98001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73259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97371127"/>
                    </a:ext>
                  </a:extLst>
                </a:gridCol>
                <a:gridCol w="2468880">
                  <a:extLst>
                    <a:ext uri="{9D8B030D-6E8A-4147-A177-3AD203B41FA5}">
                      <a16:colId xmlns:a16="http://schemas.microsoft.com/office/drawing/2014/main" val="1473677177"/>
                    </a:ext>
                  </a:extLst>
                </a:gridCol>
                <a:gridCol w="2468880">
                  <a:extLst>
                    <a:ext uri="{9D8B030D-6E8A-4147-A177-3AD203B41FA5}">
                      <a16:colId xmlns:a16="http://schemas.microsoft.com/office/drawing/2014/main" val="1859339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24265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extLst>
                  <a:ext uri="{0D108BD9-81ED-4DB2-BD59-A6C34878D82A}">
                    <a16:rowId xmlns:a16="http://schemas.microsoft.com/office/drawing/2014/main" val="364954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extLst>
                  <a:ext uri="{0D108BD9-81ED-4DB2-BD59-A6C34878D82A}">
                    <a16:rowId xmlns:a16="http://schemas.microsoft.com/office/drawing/2014/main" val="372103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extLst>
                  <a:ext uri="{0D108BD9-81ED-4DB2-BD59-A6C34878D82A}">
                    <a16:rowId xmlns:a16="http://schemas.microsoft.com/office/drawing/2014/main" val="57980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extLst>
                  <a:ext uri="{0D108BD9-81ED-4DB2-BD59-A6C34878D82A}">
                    <a16:rowId xmlns:a16="http://schemas.microsoft.com/office/drawing/2014/main" val="162505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31861</a:t>
                      </a:r>
                    </a:p>
                  </a:txBody>
                  <a:tcPr/>
                </a:tc>
                <a:extLst>
                  <a:ext uri="{0D108BD9-81ED-4DB2-BD59-A6C34878D82A}">
                    <a16:rowId xmlns:a16="http://schemas.microsoft.com/office/drawing/2014/main" val="2538393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20742</a:t>
                      </a:r>
                    </a:p>
                  </a:txBody>
                  <a:tcPr/>
                </a:tc>
                <a:extLst>
                  <a:ext uri="{0D108BD9-81ED-4DB2-BD59-A6C34878D82A}">
                    <a16:rowId xmlns:a16="http://schemas.microsoft.com/office/drawing/2014/main" val="390595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24101</a:t>
                      </a:r>
                    </a:p>
                  </a:txBody>
                  <a:tcPr/>
                </a:tc>
                <a:extLst>
                  <a:ext uri="{0D108BD9-81ED-4DB2-BD59-A6C34878D82A}">
                    <a16:rowId xmlns:a16="http://schemas.microsoft.com/office/drawing/2014/main" val="834800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17236</a:t>
                      </a:r>
                    </a:p>
                  </a:txBody>
                  <a:tcPr/>
                </a:tc>
                <a:extLst>
                  <a:ext uri="{0D108BD9-81ED-4DB2-BD59-A6C34878D82A}">
                    <a16:rowId xmlns:a16="http://schemas.microsoft.com/office/drawing/2014/main" val="420917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19138</a:t>
                      </a:r>
                    </a:p>
                  </a:txBody>
                  <a:tcPr/>
                </a:tc>
                <a:extLst>
                  <a:ext uri="{0D108BD9-81ED-4DB2-BD59-A6C34878D82A}">
                    <a16:rowId xmlns:a16="http://schemas.microsoft.com/office/drawing/2014/main" val="289533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18550</a:t>
                      </a:r>
                    </a:p>
                  </a:txBody>
                  <a:tcPr/>
                </a:tc>
                <a:extLst>
                  <a:ext uri="{0D108BD9-81ED-4DB2-BD59-A6C34878D82A}">
                    <a16:rowId xmlns:a16="http://schemas.microsoft.com/office/drawing/2014/main" val="2346244139"/>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8096338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12716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93080846"/>
                    </a:ext>
                  </a:extLst>
                </a:gridCol>
                <a:gridCol w="2468880">
                  <a:extLst>
                    <a:ext uri="{9D8B030D-6E8A-4147-A177-3AD203B41FA5}">
                      <a16:colId xmlns:a16="http://schemas.microsoft.com/office/drawing/2014/main" val="2183210078"/>
                    </a:ext>
                  </a:extLst>
                </a:gridCol>
                <a:gridCol w="2468880">
                  <a:extLst>
                    <a:ext uri="{9D8B030D-6E8A-4147-A177-3AD203B41FA5}">
                      <a16:colId xmlns:a16="http://schemas.microsoft.com/office/drawing/2014/main" val="306675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3248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9086</a:t>
                      </a:r>
                    </a:p>
                  </a:txBody>
                  <a:tcPr/>
                </a:tc>
                <a:extLst>
                  <a:ext uri="{0D108BD9-81ED-4DB2-BD59-A6C34878D82A}">
                    <a16:rowId xmlns:a16="http://schemas.microsoft.com/office/drawing/2014/main" val="706197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extLst>
                  <a:ext uri="{0D108BD9-81ED-4DB2-BD59-A6C34878D82A}">
                    <a16:rowId xmlns:a16="http://schemas.microsoft.com/office/drawing/2014/main" val="51048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26084</a:t>
                      </a:r>
                    </a:p>
                  </a:txBody>
                  <a:tcPr/>
                </a:tc>
                <a:extLst>
                  <a:ext uri="{0D108BD9-81ED-4DB2-BD59-A6C34878D82A}">
                    <a16:rowId xmlns:a16="http://schemas.microsoft.com/office/drawing/2014/main" val="24511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a:t>
                      </a:r>
                    </a:p>
                  </a:txBody>
                  <a:tcPr/>
                </a:tc>
                <a:extLst>
                  <a:ext uri="{0D108BD9-81ED-4DB2-BD59-A6C34878D82A}">
                    <a16:rowId xmlns:a16="http://schemas.microsoft.com/office/drawing/2014/main" val="211366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16266</a:t>
                      </a:r>
                    </a:p>
                  </a:txBody>
                  <a:tcPr/>
                </a:tc>
                <a:extLst>
                  <a:ext uri="{0D108BD9-81ED-4DB2-BD59-A6C34878D82A}">
                    <a16:rowId xmlns:a16="http://schemas.microsoft.com/office/drawing/2014/main" val="3179883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9299</a:t>
                      </a:r>
                    </a:p>
                  </a:txBody>
                  <a:tcPr/>
                </a:tc>
                <a:extLst>
                  <a:ext uri="{0D108BD9-81ED-4DB2-BD59-A6C34878D82A}">
                    <a16:rowId xmlns:a16="http://schemas.microsoft.com/office/drawing/2014/main" val="350187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7898</a:t>
                      </a:r>
                    </a:p>
                  </a:txBody>
                  <a:tcPr/>
                </a:tc>
                <a:extLst>
                  <a:ext uri="{0D108BD9-81ED-4DB2-BD59-A6C34878D82A}">
                    <a16:rowId xmlns:a16="http://schemas.microsoft.com/office/drawing/2014/main" val="258003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8575</a:t>
                      </a:r>
                    </a:p>
                  </a:txBody>
                  <a:tcPr/>
                </a:tc>
                <a:extLst>
                  <a:ext uri="{0D108BD9-81ED-4DB2-BD59-A6C34878D82A}">
                    <a16:rowId xmlns:a16="http://schemas.microsoft.com/office/drawing/2014/main" val="272812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7504</a:t>
                      </a:r>
                    </a:p>
                  </a:txBody>
                  <a:tcPr/>
                </a:tc>
                <a:extLst>
                  <a:ext uri="{0D108BD9-81ED-4DB2-BD59-A6C34878D82A}">
                    <a16:rowId xmlns:a16="http://schemas.microsoft.com/office/drawing/2014/main" val="18342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6170</a:t>
                      </a:r>
                    </a:p>
                  </a:txBody>
                  <a:tcPr/>
                </a:tc>
                <a:extLst>
                  <a:ext uri="{0D108BD9-81ED-4DB2-BD59-A6C34878D82A}">
                    <a16:rowId xmlns:a16="http://schemas.microsoft.com/office/drawing/2014/main" val="1735178889"/>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39757196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1790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2016218"/>
                    </a:ext>
                  </a:extLst>
                </a:gridCol>
                <a:gridCol w="2468880">
                  <a:extLst>
                    <a:ext uri="{9D8B030D-6E8A-4147-A177-3AD203B41FA5}">
                      <a16:colId xmlns:a16="http://schemas.microsoft.com/office/drawing/2014/main" val="680702600"/>
                    </a:ext>
                  </a:extLst>
                </a:gridCol>
                <a:gridCol w="2468880">
                  <a:extLst>
                    <a:ext uri="{9D8B030D-6E8A-4147-A177-3AD203B41FA5}">
                      <a16:colId xmlns:a16="http://schemas.microsoft.com/office/drawing/2014/main" val="3673625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49172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extLst>
                  <a:ext uri="{0D108BD9-81ED-4DB2-BD59-A6C34878D82A}">
                    <a16:rowId xmlns:a16="http://schemas.microsoft.com/office/drawing/2014/main" val="336552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9398</a:t>
                      </a:r>
                    </a:p>
                  </a:txBody>
                  <a:tcPr/>
                </a:tc>
                <a:extLst>
                  <a:ext uri="{0D108BD9-81ED-4DB2-BD59-A6C34878D82A}">
                    <a16:rowId xmlns:a16="http://schemas.microsoft.com/office/drawing/2014/main" val="287748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7213</a:t>
                      </a:r>
                    </a:p>
                  </a:txBody>
                  <a:tcPr/>
                </a:tc>
                <a:extLst>
                  <a:ext uri="{0D108BD9-81ED-4DB2-BD59-A6C34878D82A}">
                    <a16:rowId xmlns:a16="http://schemas.microsoft.com/office/drawing/2014/main" val="42198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a:t>
                      </a:r>
                    </a:p>
                  </a:txBody>
                  <a:tcPr/>
                </a:tc>
                <a:extLst>
                  <a:ext uri="{0D108BD9-81ED-4DB2-BD59-A6C34878D82A}">
                    <a16:rowId xmlns:a16="http://schemas.microsoft.com/office/drawing/2014/main" val="2665212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extLst>
                  <a:ext uri="{0D108BD9-81ED-4DB2-BD59-A6C34878D82A}">
                    <a16:rowId xmlns:a16="http://schemas.microsoft.com/office/drawing/2014/main" val="3094264439"/>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30177396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9348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05571556"/>
                    </a:ext>
                  </a:extLst>
                </a:gridCol>
                <a:gridCol w="2468880">
                  <a:extLst>
                    <a:ext uri="{9D8B030D-6E8A-4147-A177-3AD203B41FA5}">
                      <a16:colId xmlns:a16="http://schemas.microsoft.com/office/drawing/2014/main" val="2561685224"/>
                    </a:ext>
                  </a:extLst>
                </a:gridCol>
                <a:gridCol w="2468880">
                  <a:extLst>
                    <a:ext uri="{9D8B030D-6E8A-4147-A177-3AD203B41FA5}">
                      <a16:colId xmlns:a16="http://schemas.microsoft.com/office/drawing/2014/main" val="1031520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691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extLst>
                  <a:ext uri="{0D108BD9-81ED-4DB2-BD59-A6C34878D82A}">
                    <a16:rowId xmlns:a16="http://schemas.microsoft.com/office/drawing/2014/main" val="427877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extLst>
                  <a:ext uri="{0D108BD9-81ED-4DB2-BD59-A6C34878D82A}">
                    <a16:rowId xmlns:a16="http://schemas.microsoft.com/office/drawing/2014/main" val="77813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2886326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extLst>
                  <a:ext uri="{0D108BD9-81ED-4DB2-BD59-A6C34878D82A}">
                    <a16:rowId xmlns:a16="http://schemas.microsoft.com/office/drawing/2014/main" val="3817542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21670</a:t>
                      </a:r>
                    </a:p>
                  </a:txBody>
                  <a:tcPr/>
                </a:tc>
                <a:extLst>
                  <a:ext uri="{0D108BD9-81ED-4DB2-BD59-A6C34878D82A}">
                    <a16:rowId xmlns:a16="http://schemas.microsoft.com/office/drawing/2014/main" val="121307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15902</a:t>
                      </a:r>
                    </a:p>
                  </a:txBody>
                  <a:tcPr/>
                </a:tc>
                <a:extLst>
                  <a:ext uri="{0D108BD9-81ED-4DB2-BD59-A6C34878D82A}">
                    <a16:rowId xmlns:a16="http://schemas.microsoft.com/office/drawing/2014/main" val="2792946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18224</a:t>
                      </a:r>
                    </a:p>
                  </a:txBody>
                  <a:tcPr/>
                </a:tc>
                <a:extLst>
                  <a:ext uri="{0D108BD9-81ED-4DB2-BD59-A6C34878D82A}">
                    <a16:rowId xmlns:a16="http://schemas.microsoft.com/office/drawing/2014/main" val="114487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15053</a:t>
                      </a:r>
                    </a:p>
                  </a:txBody>
                  <a:tcPr/>
                </a:tc>
                <a:extLst>
                  <a:ext uri="{0D108BD9-81ED-4DB2-BD59-A6C34878D82A}">
                    <a16:rowId xmlns:a16="http://schemas.microsoft.com/office/drawing/2014/main" val="336814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18504</a:t>
                      </a:r>
                    </a:p>
                  </a:txBody>
                  <a:tcPr/>
                </a:tc>
                <a:extLst>
                  <a:ext uri="{0D108BD9-81ED-4DB2-BD59-A6C34878D82A}">
                    <a16:rowId xmlns:a16="http://schemas.microsoft.com/office/drawing/2014/main" val="3465713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16763</a:t>
                      </a:r>
                    </a:p>
                  </a:txBody>
                  <a:tcPr/>
                </a:tc>
                <a:extLst>
                  <a:ext uri="{0D108BD9-81ED-4DB2-BD59-A6C34878D82A}">
                    <a16:rowId xmlns:a16="http://schemas.microsoft.com/office/drawing/2014/main" val="3445152166"/>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14676366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77807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870340"/>
                    </a:ext>
                  </a:extLst>
                </a:gridCol>
                <a:gridCol w="2468880">
                  <a:extLst>
                    <a:ext uri="{9D8B030D-6E8A-4147-A177-3AD203B41FA5}">
                      <a16:colId xmlns:a16="http://schemas.microsoft.com/office/drawing/2014/main" val="1733791047"/>
                    </a:ext>
                  </a:extLst>
                </a:gridCol>
                <a:gridCol w="2468880">
                  <a:extLst>
                    <a:ext uri="{9D8B030D-6E8A-4147-A177-3AD203B41FA5}">
                      <a16:colId xmlns:a16="http://schemas.microsoft.com/office/drawing/2014/main" val="2973372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2052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6945</a:t>
                      </a:r>
                    </a:p>
                  </a:txBody>
                  <a:tcPr/>
                </a:tc>
                <a:extLst>
                  <a:ext uri="{0D108BD9-81ED-4DB2-BD59-A6C34878D82A}">
                    <a16:rowId xmlns:a16="http://schemas.microsoft.com/office/drawing/2014/main" val="469005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6373</a:t>
                      </a:r>
                    </a:p>
                  </a:txBody>
                  <a:tcPr/>
                </a:tc>
                <a:extLst>
                  <a:ext uri="{0D108BD9-81ED-4DB2-BD59-A6C34878D82A}">
                    <a16:rowId xmlns:a16="http://schemas.microsoft.com/office/drawing/2014/main" val="370279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14724</a:t>
                      </a:r>
                    </a:p>
                  </a:txBody>
                  <a:tcPr/>
                </a:tc>
                <a:extLst>
                  <a:ext uri="{0D108BD9-81ED-4DB2-BD59-A6C34878D82A}">
                    <a16:rowId xmlns:a16="http://schemas.microsoft.com/office/drawing/2014/main" val="15827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9290</a:t>
                      </a:r>
                    </a:p>
                  </a:txBody>
                  <a:tcPr/>
                </a:tc>
                <a:extLst>
                  <a:ext uri="{0D108BD9-81ED-4DB2-BD59-A6C34878D82A}">
                    <a16:rowId xmlns:a16="http://schemas.microsoft.com/office/drawing/2014/main" val="124452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8356</a:t>
                      </a:r>
                    </a:p>
                  </a:txBody>
                  <a:tcPr/>
                </a:tc>
                <a:extLst>
                  <a:ext uri="{0D108BD9-81ED-4DB2-BD59-A6C34878D82A}">
                    <a16:rowId xmlns:a16="http://schemas.microsoft.com/office/drawing/2014/main" val="229438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7156</a:t>
                      </a:r>
                    </a:p>
                  </a:txBody>
                  <a:tcPr/>
                </a:tc>
                <a:extLst>
                  <a:ext uri="{0D108BD9-81ED-4DB2-BD59-A6C34878D82A}">
                    <a16:rowId xmlns:a16="http://schemas.microsoft.com/office/drawing/2014/main" val="420584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7057</a:t>
                      </a:r>
                    </a:p>
                  </a:txBody>
                  <a:tcPr/>
                </a:tc>
                <a:extLst>
                  <a:ext uri="{0D108BD9-81ED-4DB2-BD59-A6C34878D82A}">
                    <a16:rowId xmlns:a16="http://schemas.microsoft.com/office/drawing/2014/main" val="303247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7311</a:t>
                      </a:r>
                    </a:p>
                  </a:txBody>
                  <a:tcPr/>
                </a:tc>
                <a:extLst>
                  <a:ext uri="{0D108BD9-81ED-4DB2-BD59-A6C34878D82A}">
                    <a16:rowId xmlns:a16="http://schemas.microsoft.com/office/drawing/2014/main" val="184463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6222</a:t>
                      </a:r>
                    </a:p>
                  </a:txBody>
                  <a:tcPr/>
                </a:tc>
                <a:extLst>
                  <a:ext uri="{0D108BD9-81ED-4DB2-BD59-A6C34878D82A}">
                    <a16:rowId xmlns:a16="http://schemas.microsoft.com/office/drawing/2014/main" val="654882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5789</a:t>
                      </a:r>
                    </a:p>
                  </a:txBody>
                  <a:tcPr/>
                </a:tc>
                <a:extLst>
                  <a:ext uri="{0D108BD9-81ED-4DB2-BD59-A6C34878D82A}">
                    <a16:rowId xmlns:a16="http://schemas.microsoft.com/office/drawing/2014/main" val="2615888268"/>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42687792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82965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3685411"/>
                    </a:ext>
                  </a:extLst>
                </a:gridCol>
                <a:gridCol w="2468880">
                  <a:extLst>
                    <a:ext uri="{9D8B030D-6E8A-4147-A177-3AD203B41FA5}">
                      <a16:colId xmlns:a16="http://schemas.microsoft.com/office/drawing/2014/main" val="3982362286"/>
                    </a:ext>
                  </a:extLst>
                </a:gridCol>
                <a:gridCol w="2468880">
                  <a:extLst>
                    <a:ext uri="{9D8B030D-6E8A-4147-A177-3AD203B41FA5}">
                      <a16:colId xmlns:a16="http://schemas.microsoft.com/office/drawing/2014/main" val="2139598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59058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6708</a:t>
                      </a:r>
                    </a:p>
                  </a:txBody>
                  <a:tcPr/>
                </a:tc>
                <a:extLst>
                  <a:ext uri="{0D108BD9-81ED-4DB2-BD59-A6C34878D82A}">
                    <a16:rowId xmlns:a16="http://schemas.microsoft.com/office/drawing/2014/main" val="428129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a:t>
                      </a:r>
                    </a:p>
                  </a:txBody>
                  <a:tcPr/>
                </a:tc>
                <a:extLst>
                  <a:ext uri="{0D108BD9-81ED-4DB2-BD59-A6C34878D82A}">
                    <a16:rowId xmlns:a16="http://schemas.microsoft.com/office/drawing/2014/main" val="301285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6534</a:t>
                      </a:r>
                    </a:p>
                  </a:txBody>
                  <a:tcPr/>
                </a:tc>
                <a:extLst>
                  <a:ext uri="{0D108BD9-81ED-4DB2-BD59-A6C34878D82A}">
                    <a16:rowId xmlns:a16="http://schemas.microsoft.com/office/drawing/2014/main" val="429473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extLst>
                  <a:ext uri="{0D108BD9-81ED-4DB2-BD59-A6C34878D82A}">
                    <a16:rowId xmlns:a16="http://schemas.microsoft.com/office/drawing/2014/main" val="369423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extLst>
                  <a:ext uri="{0D108BD9-81ED-4DB2-BD59-A6C34878D82A}">
                    <a16:rowId xmlns:a16="http://schemas.microsoft.com/office/drawing/2014/main" val="2973342981"/>
                  </a:ext>
                </a:extLst>
              </a:tr>
            </a:tbl>
          </a:graphicData>
        </a:graphic>
      </p:graphicFrame>
      <p:sp>
        <p:nvSpPr>
          <p:cNvPr id="4" name="Text Placeholder 3"/>
          <p:cNvSpPr>
            <a:spLocks noGrp="1"/>
          </p:cNvSpPr>
          <p:nvPr>
            <p:ph type="body" sz="quarter" idx="14"/>
          </p:nvPr>
        </p:nvSpPr>
        <p:spPr/>
        <p:txBody>
          <a:bodyPr/>
          <a:lstStyle/>
          <a:p>
            <a:r>
              <a:rPr lang="en-US"/>
              <a:t>04/01/2017 - 04/25/2017</a:t>
            </a:r>
          </a:p>
        </p:txBody>
      </p:sp>
    </p:spTree>
    <p:extLst>
      <p:ext uri="{BB962C8B-B14F-4D97-AF65-F5344CB8AC3E}">
        <p14:creationId xmlns:p14="http://schemas.microsoft.com/office/powerpoint/2010/main" val="25913988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2135</Words>
  <Application>Microsoft Office PowerPoint</Application>
  <PresentationFormat>On-screen Show (4:3)</PresentationFormat>
  <Paragraphs>1120</Paragraphs>
  <Slides>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11</vt:lpstr>
      <vt:lpstr>Eigene Beiträge (Postings) - 2 of 11</vt:lpstr>
      <vt:lpstr>Eigene Beiträge (Postings) - 3 of 11</vt:lpstr>
      <vt:lpstr>Eigene Beiträge (Postings) - 4 of 11</vt:lpstr>
      <vt:lpstr>Eigene Beiträge (Postings) - 5 of 11</vt:lpstr>
      <vt:lpstr>Eigene Beiträge (Postings) - 6 of 11</vt:lpstr>
      <vt:lpstr>Eigene Beiträge (Postings) - 7 of 11</vt:lpstr>
      <vt:lpstr>Eigene Beiträge (Postings) - 8 of 11</vt:lpstr>
      <vt:lpstr>Eigene Beiträge (Postings) - 9 of 11</vt:lpstr>
      <vt:lpstr>Eigene Beiträge (Postings) - 10 of 11</vt:lpstr>
      <vt:lpstr>Eigene Beiträge (Postings) - 11 of 11</vt:lpstr>
      <vt:lpstr>Eigene Beiträge (Postings) + Reactions - 1 of 14</vt:lpstr>
      <vt:lpstr>Eigene Beiträge (Postings) + Reactions - 2 of 14</vt:lpstr>
      <vt:lpstr>Eigene Beiträge (Postings) + Reactions - 3 of 14</vt:lpstr>
      <vt:lpstr>Eigene Beiträge (Postings) + Reactions - 4 of 14</vt:lpstr>
      <vt:lpstr>Eigene Beiträge (Postings) + Reactions - 5 of 14</vt:lpstr>
      <vt:lpstr>Eigene Beiträge (Postings) + Reactions - 6 of 14</vt:lpstr>
      <vt:lpstr>Eigene Beiträge (Postings) + Reactions - 7 of 14</vt:lpstr>
      <vt:lpstr>Eigene Beiträge (Postings) + Reactions - 8 of 14</vt:lpstr>
      <vt:lpstr>Eigene Beiträge (Postings) + Reactions - 9 of 14</vt:lpstr>
      <vt:lpstr>Eigene Beiträge (Postings) + Reactions - 10 of 14</vt:lpstr>
      <vt:lpstr>Eigene Beiträge (Postings) + Reactions - 11 of 14</vt:lpstr>
      <vt:lpstr>Eigene Beiträge (Postings) + Reactions - 12 of 14</vt:lpstr>
      <vt:lpstr>Eigene Beiträge (Postings) + Reactions - 13 of 14</vt:lpstr>
      <vt:lpstr>Eigene Beiträge (Postings) + Reactions - 14 of 14</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2017-04-26T16:16:45Z</dcterms:created>
  <dcterms:modified xsi:type="dcterms:W3CDTF">2017-04-26T16:18:33Z</dcterms:modified>
</cp:coreProperties>
</file>