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4" r:id="rId46"/>
    <p:sldId id="305" r:id="rId47"/>
    <p:sldId id="306"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717</c:v>
                </c:pt>
                <c:pt idx="1">
                  <c:v>717</c:v>
                </c:pt>
                <c:pt idx="2">
                  <c:v>717</c:v>
                </c:pt>
                <c:pt idx="3">
                  <c:v>716</c:v>
                </c:pt>
                <c:pt idx="4">
                  <c:v>717</c:v>
                </c:pt>
                <c:pt idx="5">
                  <c:v>718</c:v>
                </c:pt>
                <c:pt idx="6">
                  <c:v>726</c:v>
                </c:pt>
                <c:pt idx="7">
                  <c:v>730</c:v>
                </c:pt>
                <c:pt idx="8">
                  <c:v>730</c:v>
                </c:pt>
                <c:pt idx="9">
                  <c:v>730</c:v>
                </c:pt>
                <c:pt idx="10">
                  <c:v>731</c:v>
                </c:pt>
                <c:pt idx="11">
                  <c:v>731</c:v>
                </c:pt>
                <c:pt idx="12">
                  <c:v>731</c:v>
                </c:pt>
                <c:pt idx="13">
                  <c:v>740</c:v>
                </c:pt>
                <c:pt idx="14">
                  <c:v>741</c:v>
                </c:pt>
                <c:pt idx="15">
                  <c:v>740</c:v>
                </c:pt>
                <c:pt idx="16">
                  <c:v>741</c:v>
                </c:pt>
                <c:pt idx="17">
                  <c:v>748</c:v>
                </c:pt>
                <c:pt idx="18">
                  <c:v>749</c:v>
                </c:pt>
                <c:pt idx="19">
                  <c:v>751</c:v>
                </c:pt>
                <c:pt idx="20">
                  <c:v>752</c:v>
                </c:pt>
                <c:pt idx="21">
                  <c:v>753</c:v>
                </c:pt>
                <c:pt idx="22">
                  <c:v>753</c:v>
                </c:pt>
                <c:pt idx="23">
                  <c:v>753</c:v>
                </c:pt>
                <c:pt idx="24">
                  <c:v>754</c:v>
                </c:pt>
                <c:pt idx="25">
                  <c:v>754</c:v>
                </c:pt>
              </c:numCache>
            </c:numRef>
          </c:val>
          <c:smooth val="0"/>
          <c:extLst>
            <c:ext xmlns:c16="http://schemas.microsoft.com/office/drawing/2014/chart" uri="{C3380CC4-5D6E-409C-BE32-E72D297353CC}">
              <c16:uniqueId val="{00000000-C12C-4C28-B9EC-A4F42195F944}"/>
            </c:ext>
          </c:extLst>
        </c:ser>
        <c:dLbls>
          <c:showLegendKey val="0"/>
          <c:showVal val="0"/>
          <c:showCatName val="0"/>
          <c:showSerName val="0"/>
          <c:showPercent val="0"/>
          <c:showBubbleSize val="0"/>
        </c:dLbls>
        <c:smooth val="0"/>
        <c:axId val="273933000"/>
        <c:axId val="273927424"/>
      </c:lineChart>
      <c:dateAx>
        <c:axId val="27393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27424"/>
        <c:crosses val="autoZero"/>
        <c:auto val="1"/>
        <c:lblOffset val="100"/>
        <c:baseTimeUnit val="days"/>
      </c:dateAx>
      <c:valAx>
        <c:axId val="27392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3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2</c:v>
                </c:pt>
                <c:pt idx="1">
                  <c:v>1</c:v>
                </c:pt>
                <c:pt idx="2">
                  <c:v>0</c:v>
                </c:pt>
                <c:pt idx="3">
                  <c:v>-1</c:v>
                </c:pt>
                <c:pt idx="4">
                  <c:v>0</c:v>
                </c:pt>
                <c:pt idx="5">
                  <c:v>1</c:v>
                </c:pt>
                <c:pt idx="6">
                  <c:v>9</c:v>
                </c:pt>
                <c:pt idx="7">
                  <c:v>2</c:v>
                </c:pt>
                <c:pt idx="8">
                  <c:v>2</c:v>
                </c:pt>
                <c:pt idx="9">
                  <c:v>0</c:v>
                </c:pt>
                <c:pt idx="10">
                  <c:v>1</c:v>
                </c:pt>
                <c:pt idx="11">
                  <c:v>0</c:v>
                </c:pt>
                <c:pt idx="12">
                  <c:v>0</c:v>
                </c:pt>
                <c:pt idx="13">
                  <c:v>6</c:v>
                </c:pt>
                <c:pt idx="14">
                  <c:v>3</c:v>
                </c:pt>
                <c:pt idx="15">
                  <c:v>0</c:v>
                </c:pt>
                <c:pt idx="16">
                  <c:v>1</c:v>
                </c:pt>
                <c:pt idx="17">
                  <c:v>6</c:v>
                </c:pt>
                <c:pt idx="18">
                  <c:v>1</c:v>
                </c:pt>
                <c:pt idx="19">
                  <c:v>2</c:v>
                </c:pt>
                <c:pt idx="20">
                  <c:v>1</c:v>
                </c:pt>
                <c:pt idx="21">
                  <c:v>2</c:v>
                </c:pt>
                <c:pt idx="22">
                  <c:v>0</c:v>
                </c:pt>
                <c:pt idx="23">
                  <c:v>0</c:v>
                </c:pt>
                <c:pt idx="24">
                  <c:v>0</c:v>
                </c:pt>
                <c:pt idx="25">
                  <c:v>1</c:v>
                </c:pt>
              </c:numCache>
            </c:numRef>
          </c:val>
          <c:smooth val="0"/>
          <c:extLst>
            <c:ext xmlns:c16="http://schemas.microsoft.com/office/drawing/2014/chart" uri="{C3380CC4-5D6E-409C-BE32-E72D297353CC}">
              <c16:uniqueId val="{00000000-DCE1-4A23-B3B1-9A363750E212}"/>
            </c:ext>
          </c:extLst>
        </c:ser>
        <c:dLbls>
          <c:showLegendKey val="0"/>
          <c:showVal val="0"/>
          <c:showCatName val="0"/>
          <c:showSerName val="0"/>
          <c:showPercent val="0"/>
          <c:showBubbleSize val="0"/>
        </c:dLbls>
        <c:smooth val="0"/>
        <c:axId val="163659672"/>
        <c:axId val="225227696"/>
      </c:lineChart>
      <c:dateAx>
        <c:axId val="16365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27696"/>
        <c:crosses val="autoZero"/>
        <c:auto val="1"/>
        <c:lblOffset val="100"/>
        <c:baseTimeUnit val="days"/>
      </c:dateAx>
      <c:valAx>
        <c:axId val="22522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65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2</c:v>
                </c:pt>
                <c:pt idx="1">
                  <c:v>0</c:v>
                </c:pt>
                <c:pt idx="2">
                  <c:v>0</c:v>
                </c:pt>
                <c:pt idx="3">
                  <c:v>1</c:v>
                </c:pt>
                <c:pt idx="4">
                  <c:v>0</c:v>
                </c:pt>
                <c:pt idx="5">
                  <c:v>0</c:v>
                </c:pt>
                <c:pt idx="6">
                  <c:v>0</c:v>
                </c:pt>
                <c:pt idx="7">
                  <c:v>0</c:v>
                </c:pt>
                <c:pt idx="8">
                  <c:v>0</c:v>
                </c:pt>
                <c:pt idx="9">
                  <c:v>0</c:v>
                </c:pt>
                <c:pt idx="10">
                  <c:v>0</c:v>
                </c:pt>
                <c:pt idx="11">
                  <c:v>1</c:v>
                </c:pt>
                <c:pt idx="12">
                  <c:v>0</c:v>
                </c:pt>
                <c:pt idx="13">
                  <c:v>0</c:v>
                </c:pt>
                <c:pt idx="14">
                  <c:v>0</c:v>
                </c:pt>
                <c:pt idx="15">
                  <c:v>1</c:v>
                </c:pt>
                <c:pt idx="16">
                  <c:v>0</c:v>
                </c:pt>
                <c:pt idx="17">
                  <c:v>0</c:v>
                </c:pt>
                <c:pt idx="18">
                  <c:v>0</c:v>
                </c:pt>
                <c:pt idx="19">
                  <c:v>1</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7F2A-425F-B23B-9011D563BF7C}"/>
            </c:ext>
          </c:extLst>
        </c:ser>
        <c:dLbls>
          <c:showLegendKey val="0"/>
          <c:showVal val="0"/>
          <c:showCatName val="0"/>
          <c:showSerName val="0"/>
          <c:showPercent val="0"/>
          <c:showBubbleSize val="0"/>
        </c:dLbls>
        <c:smooth val="0"/>
        <c:axId val="225225072"/>
        <c:axId val="225226056"/>
      </c:lineChart>
      <c:dateAx>
        <c:axId val="22522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26056"/>
        <c:crosses val="autoZero"/>
        <c:auto val="1"/>
        <c:lblOffset val="100"/>
        <c:baseTimeUnit val="days"/>
      </c:dateAx>
      <c:valAx>
        <c:axId val="22522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2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3</c:v>
                </c:pt>
                <c:pt idx="4">
                  <c:v>2</c:v>
                </c:pt>
                <c:pt idx="5">
                  <c:v>2</c:v>
                </c:pt>
                <c:pt idx="6">
                  <c:v>3</c:v>
                </c:pt>
              </c:numCache>
            </c:numRef>
          </c:val>
          <c:extLst>
            <c:ext xmlns:c16="http://schemas.microsoft.com/office/drawing/2014/chart" uri="{C3380CC4-5D6E-409C-BE32-E72D297353CC}">
              <c16:uniqueId val="{00000000-F7AD-443B-8BD0-66378600FADB}"/>
            </c:ext>
          </c:extLst>
        </c:ser>
        <c:dLbls>
          <c:showLegendKey val="0"/>
          <c:showVal val="0"/>
          <c:showCatName val="0"/>
          <c:showSerName val="0"/>
          <c:showPercent val="0"/>
          <c:showBubbleSize val="0"/>
        </c:dLbls>
        <c:gapWidth val="219"/>
        <c:overlap val="-27"/>
        <c:axId val="354112544"/>
        <c:axId val="354117136"/>
      </c:barChart>
      <c:catAx>
        <c:axId val="35411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7136"/>
        <c:crosses val="autoZero"/>
        <c:auto val="1"/>
        <c:lblAlgn val="ctr"/>
        <c:lblOffset val="100"/>
        <c:noMultiLvlLbl val="0"/>
      </c:catAx>
      <c:valAx>
        <c:axId val="35411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0</c:v>
                </c:pt>
                <c:pt idx="1">
                  <c:v>0</c:v>
                </c:pt>
                <c:pt idx="2">
                  <c:v>13.947001394700001</c:v>
                </c:pt>
                <c:pt idx="3">
                  <c:v>3.7709497206704001</c:v>
                </c:pt>
                <c:pt idx="4">
                  <c:v>0</c:v>
                </c:pt>
                <c:pt idx="5">
                  <c:v>0</c:v>
                </c:pt>
                <c:pt idx="6">
                  <c:v>0.55478502080444003</c:v>
                </c:pt>
                <c:pt idx="7">
                  <c:v>0</c:v>
                </c:pt>
                <c:pt idx="8">
                  <c:v>4.2524005486967997</c:v>
                </c:pt>
                <c:pt idx="9">
                  <c:v>0</c:v>
                </c:pt>
                <c:pt idx="10">
                  <c:v>0</c:v>
                </c:pt>
                <c:pt idx="11">
                  <c:v>0.27359781121750998</c:v>
                </c:pt>
                <c:pt idx="12">
                  <c:v>0.68399452804378003</c:v>
                </c:pt>
                <c:pt idx="13">
                  <c:v>3.4059945504087001</c:v>
                </c:pt>
                <c:pt idx="14">
                  <c:v>1.8970189701897</c:v>
                </c:pt>
                <c:pt idx="15">
                  <c:v>3.1081081081080999</c:v>
                </c:pt>
                <c:pt idx="16">
                  <c:v>0</c:v>
                </c:pt>
                <c:pt idx="17">
                  <c:v>0.67204301075269002</c:v>
                </c:pt>
                <c:pt idx="18">
                  <c:v>2.2757697456493</c:v>
                </c:pt>
                <c:pt idx="19">
                  <c:v>1.6021361815754001</c:v>
                </c:pt>
                <c:pt idx="20">
                  <c:v>0</c:v>
                </c:pt>
                <c:pt idx="21">
                  <c:v>1.4627659574467999</c:v>
                </c:pt>
                <c:pt idx="22">
                  <c:v>1.4608233731739999</c:v>
                </c:pt>
                <c:pt idx="23">
                  <c:v>0</c:v>
                </c:pt>
                <c:pt idx="24">
                  <c:v>0.66401062416999002</c:v>
                </c:pt>
                <c:pt idx="25">
                  <c:v>0</c:v>
                </c:pt>
              </c:numCache>
            </c:numRef>
          </c:val>
          <c:smooth val="0"/>
          <c:extLst>
            <c:ext xmlns:c16="http://schemas.microsoft.com/office/drawing/2014/chart" uri="{C3380CC4-5D6E-409C-BE32-E72D297353CC}">
              <c16:uniqueId val="{00000000-7FDC-4607-B014-43FDF9406406}"/>
            </c:ext>
          </c:extLst>
        </c:ser>
        <c:dLbls>
          <c:showLegendKey val="0"/>
          <c:showVal val="0"/>
          <c:showCatName val="0"/>
          <c:showSerName val="0"/>
          <c:showPercent val="0"/>
          <c:showBubbleSize val="0"/>
        </c:dLbls>
        <c:smooth val="0"/>
        <c:axId val="354117792"/>
        <c:axId val="354119104"/>
      </c:lineChart>
      <c:dateAx>
        <c:axId val="35411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9104"/>
        <c:crosses val="autoZero"/>
        <c:auto val="1"/>
        <c:lblOffset val="100"/>
        <c:baseTimeUnit val="days"/>
      </c:dateAx>
      <c:valAx>
        <c:axId val="35411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2</c:v>
                </c:pt>
              </c:numCache>
            </c:numRef>
          </c:val>
          <c:extLst>
            <c:ext xmlns:c16="http://schemas.microsoft.com/office/drawing/2014/chart" uri="{C3380CC4-5D6E-409C-BE32-E72D297353CC}">
              <c16:uniqueId val="{00000000-31BF-4678-8692-5AA970C1B71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1</c:v>
                </c:pt>
              </c:numCache>
            </c:numRef>
          </c:val>
          <c:extLst>
            <c:ext xmlns:c16="http://schemas.microsoft.com/office/drawing/2014/chart" uri="{C3380CC4-5D6E-409C-BE32-E72D297353CC}">
              <c16:uniqueId val="{00000001-31BF-4678-8692-5AA970C1B71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8</c:v>
                </c:pt>
              </c:numCache>
            </c:numRef>
          </c:val>
          <c:extLst>
            <c:ext xmlns:c16="http://schemas.microsoft.com/office/drawing/2014/chart" uri="{C3380CC4-5D6E-409C-BE32-E72D297353CC}">
              <c16:uniqueId val="{00000002-31BF-4678-8692-5AA970C1B71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Autohaus Fürst</c:v>
                </c:pt>
              </c:strCache>
            </c:strRef>
          </c:cat>
          <c:val>
            <c:numRef>
              <c:f>Sheet1!$E$2</c:f>
              <c:numCache>
                <c:formatCode>General</c:formatCode>
                <c:ptCount val="1"/>
                <c:pt idx="0">
                  <c:v>2</c:v>
                </c:pt>
              </c:numCache>
            </c:numRef>
          </c:val>
          <c:extLst>
            <c:ext xmlns:c16="http://schemas.microsoft.com/office/drawing/2014/chart" uri="{C3380CC4-5D6E-409C-BE32-E72D297353CC}">
              <c16:uniqueId val="{00000003-31BF-4678-8692-5AA970C1B71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Autohaus Fürst</c:v>
                </c:pt>
              </c:strCache>
            </c:strRef>
          </c:cat>
          <c:val>
            <c:numRef>
              <c:f>Sheet1!$F$2</c:f>
              <c:numCache>
                <c:formatCode>General</c:formatCode>
                <c:ptCount val="1"/>
                <c:pt idx="0">
                  <c:v>3</c:v>
                </c:pt>
              </c:numCache>
            </c:numRef>
          </c:val>
          <c:extLst>
            <c:ext xmlns:c16="http://schemas.microsoft.com/office/drawing/2014/chart" uri="{C3380CC4-5D6E-409C-BE32-E72D297353CC}">
              <c16:uniqueId val="{00000004-31BF-4678-8692-5AA970C1B71E}"/>
            </c:ext>
          </c:extLst>
        </c:ser>
        <c:dLbls>
          <c:showLegendKey val="0"/>
          <c:showVal val="0"/>
          <c:showCatName val="0"/>
          <c:showSerName val="0"/>
          <c:showPercent val="0"/>
          <c:showBubbleSize val="0"/>
        </c:dLbls>
        <c:gapWidth val="150"/>
        <c:overlap val="100"/>
        <c:axId val="354114840"/>
        <c:axId val="354115168"/>
      </c:barChart>
      <c:catAx>
        <c:axId val="35411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5168"/>
        <c:crosses val="autoZero"/>
        <c:auto val="1"/>
        <c:lblAlgn val="ctr"/>
        <c:lblOffset val="100"/>
        <c:noMultiLvlLbl val="0"/>
      </c:catAx>
      <c:valAx>
        <c:axId val="354115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1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0.68587881049016997</c:v>
                </c:pt>
                <c:pt idx="1">
                  <c:v>0.47147092702776</c:v>
                </c:pt>
                <c:pt idx="2">
                  <c:v>4.1233014462617996</c:v>
                </c:pt>
                <c:pt idx="3">
                  <c:v>0</c:v>
                </c:pt>
                <c:pt idx="4">
                  <c:v>1.5706049290180999</c:v>
                </c:pt>
                <c:pt idx="5">
                  <c:v>0</c:v>
                </c:pt>
                <c:pt idx="6">
                  <c:v>0.66401062416999002</c:v>
                </c:pt>
              </c:numCache>
            </c:numRef>
          </c:val>
          <c:extLst>
            <c:ext xmlns:c16="http://schemas.microsoft.com/office/drawing/2014/chart" uri="{C3380CC4-5D6E-409C-BE32-E72D297353CC}">
              <c16:uniqueId val="{00000000-84ED-4B9C-9257-D62741BD5B23}"/>
            </c:ext>
          </c:extLst>
        </c:ser>
        <c:dLbls>
          <c:showLegendKey val="0"/>
          <c:showVal val="0"/>
          <c:showCatName val="0"/>
          <c:showSerName val="0"/>
          <c:showPercent val="0"/>
          <c:showBubbleSize val="0"/>
        </c:dLbls>
        <c:gapWidth val="219"/>
        <c:overlap val="-27"/>
        <c:axId val="354127304"/>
        <c:axId val="354124024"/>
      </c:barChart>
      <c:catAx>
        <c:axId val="35412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24024"/>
        <c:crosses val="autoZero"/>
        <c:auto val="1"/>
        <c:lblAlgn val="ctr"/>
        <c:lblOffset val="100"/>
        <c:noMultiLvlLbl val="0"/>
      </c:catAx>
      <c:valAx>
        <c:axId val="35412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2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A26-4683-B8F3-56444FFC5221}"/>
            </c:ext>
          </c:extLst>
        </c:ser>
        <c:dLbls>
          <c:showLegendKey val="0"/>
          <c:showVal val="0"/>
          <c:showCatName val="0"/>
          <c:showSerName val="0"/>
          <c:showPercent val="0"/>
          <c:showBubbleSize val="0"/>
        </c:dLbls>
        <c:gapWidth val="219"/>
        <c:overlap val="-27"/>
        <c:axId val="354123696"/>
        <c:axId val="354124680"/>
      </c:barChart>
      <c:catAx>
        <c:axId val="35412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24680"/>
        <c:crosses val="autoZero"/>
        <c:auto val="1"/>
        <c:lblAlgn val="ctr"/>
        <c:lblOffset val="100"/>
        <c:noMultiLvlLbl val="0"/>
      </c:catAx>
      <c:valAx>
        <c:axId val="35412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2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51</c:v>
                </c:pt>
                <c:pt idx="1">
                  <c:v>51</c:v>
                </c:pt>
                <c:pt idx="2">
                  <c:v>51</c:v>
                </c:pt>
                <c:pt idx="3">
                  <c:v>51</c:v>
                </c:pt>
                <c:pt idx="4">
                  <c:v>51</c:v>
                </c:pt>
                <c:pt idx="5">
                  <c:v>51</c:v>
                </c:pt>
                <c:pt idx="6">
                  <c:v>51</c:v>
                </c:pt>
                <c:pt idx="7">
                  <c:v>51</c:v>
                </c:pt>
                <c:pt idx="8">
                  <c:v>51</c:v>
                </c:pt>
                <c:pt idx="9">
                  <c:v>51</c:v>
                </c:pt>
                <c:pt idx="10">
                  <c:v>51</c:v>
                </c:pt>
                <c:pt idx="11">
                  <c:v>52</c:v>
                </c:pt>
                <c:pt idx="12">
                  <c:v>52</c:v>
                </c:pt>
                <c:pt idx="13">
                  <c:v>52</c:v>
                </c:pt>
                <c:pt idx="14">
                  <c:v>52</c:v>
                </c:pt>
                <c:pt idx="15">
                  <c:v>52</c:v>
                </c:pt>
                <c:pt idx="16">
                  <c:v>52</c:v>
                </c:pt>
                <c:pt idx="17">
                  <c:v>52</c:v>
                </c:pt>
                <c:pt idx="18">
                  <c:v>52</c:v>
                </c:pt>
                <c:pt idx="19">
                  <c:v>53</c:v>
                </c:pt>
                <c:pt idx="20">
                  <c:v>53</c:v>
                </c:pt>
                <c:pt idx="21">
                  <c:v>53</c:v>
                </c:pt>
                <c:pt idx="22">
                  <c:v>53</c:v>
                </c:pt>
                <c:pt idx="23">
                  <c:v>53</c:v>
                </c:pt>
                <c:pt idx="24">
                  <c:v>53</c:v>
                </c:pt>
                <c:pt idx="25">
                  <c:v>53</c:v>
                </c:pt>
              </c:numCache>
            </c:numRef>
          </c:val>
          <c:smooth val="0"/>
          <c:extLst>
            <c:ext xmlns:c16="http://schemas.microsoft.com/office/drawing/2014/chart" uri="{C3380CC4-5D6E-409C-BE32-E72D297353CC}">
              <c16:uniqueId val="{00000000-10D7-47DB-91E6-A835C9BA7AC5}"/>
            </c:ext>
          </c:extLst>
        </c:ser>
        <c:dLbls>
          <c:showLegendKey val="0"/>
          <c:showVal val="0"/>
          <c:showCatName val="0"/>
          <c:showSerName val="0"/>
          <c:showPercent val="0"/>
          <c:showBubbleSize val="0"/>
        </c:dLbls>
        <c:smooth val="0"/>
        <c:axId val="354137472"/>
        <c:axId val="354141080"/>
      </c:lineChart>
      <c:dateAx>
        <c:axId val="35413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1080"/>
        <c:crosses val="autoZero"/>
        <c:auto val="1"/>
        <c:lblOffset val="100"/>
        <c:baseTimeUnit val="days"/>
      </c:dateAx>
      <c:valAx>
        <c:axId val="35414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3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3685-4A8C-94C2-68129E3BF8E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3685-4A8C-94C2-68129E3BF8E4}"/>
            </c:ext>
          </c:extLst>
        </c:ser>
        <c:dLbls>
          <c:showLegendKey val="0"/>
          <c:showVal val="0"/>
          <c:showCatName val="0"/>
          <c:showSerName val="0"/>
          <c:showPercent val="0"/>
          <c:showBubbleSize val="0"/>
        </c:dLbls>
        <c:gapWidth val="219"/>
        <c:overlap val="-27"/>
        <c:axId val="354139768"/>
        <c:axId val="354140424"/>
      </c:barChart>
      <c:catAx>
        <c:axId val="35413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0424"/>
        <c:crosses val="autoZero"/>
        <c:auto val="1"/>
        <c:lblAlgn val="ctr"/>
        <c:lblOffset val="100"/>
        <c:noMultiLvlLbl val="0"/>
      </c:catAx>
      <c:valAx>
        <c:axId val="35414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3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795</c:v>
                </c:pt>
                <c:pt idx="1">
                  <c:v>793</c:v>
                </c:pt>
                <c:pt idx="2">
                  <c:v>944</c:v>
                </c:pt>
                <c:pt idx="3">
                  <c:v>5983</c:v>
                </c:pt>
                <c:pt idx="4">
                  <c:v>5955</c:v>
                </c:pt>
                <c:pt idx="5">
                  <c:v>3115</c:v>
                </c:pt>
                <c:pt idx="6">
                  <c:v>2881</c:v>
                </c:pt>
                <c:pt idx="7">
                  <c:v>3019</c:v>
                </c:pt>
                <c:pt idx="8">
                  <c:v>4050</c:v>
                </c:pt>
                <c:pt idx="9">
                  <c:v>4483</c:v>
                </c:pt>
                <c:pt idx="10">
                  <c:v>8721</c:v>
                </c:pt>
                <c:pt idx="11">
                  <c:v>3572</c:v>
                </c:pt>
                <c:pt idx="12">
                  <c:v>9327</c:v>
                </c:pt>
                <c:pt idx="13">
                  <c:v>9802</c:v>
                </c:pt>
                <c:pt idx="14">
                  <c:v>9633</c:v>
                </c:pt>
                <c:pt idx="15">
                  <c:v>10729</c:v>
                </c:pt>
                <c:pt idx="16">
                  <c:v>9807</c:v>
                </c:pt>
                <c:pt idx="17">
                  <c:v>9722</c:v>
                </c:pt>
                <c:pt idx="18">
                  <c:v>10275</c:v>
                </c:pt>
                <c:pt idx="19">
                  <c:v>9734</c:v>
                </c:pt>
                <c:pt idx="20">
                  <c:v>5779</c:v>
                </c:pt>
                <c:pt idx="21">
                  <c:v>1751</c:v>
                </c:pt>
                <c:pt idx="22">
                  <c:v>1664</c:v>
                </c:pt>
                <c:pt idx="23">
                  <c:v>506</c:v>
                </c:pt>
                <c:pt idx="24">
                  <c:v>488</c:v>
                </c:pt>
                <c:pt idx="25">
                  <c:v>304</c:v>
                </c:pt>
              </c:numCache>
            </c:numRef>
          </c:val>
          <c:smooth val="0"/>
          <c:extLst>
            <c:ext xmlns:c16="http://schemas.microsoft.com/office/drawing/2014/chart" uri="{C3380CC4-5D6E-409C-BE32-E72D297353CC}">
              <c16:uniqueId val="{00000000-AC2D-4D1B-805A-39BA51BF7E89}"/>
            </c:ext>
          </c:extLst>
        </c:ser>
        <c:dLbls>
          <c:showLegendKey val="0"/>
          <c:showVal val="0"/>
          <c:showCatName val="0"/>
          <c:showSerName val="0"/>
          <c:showPercent val="0"/>
          <c:showBubbleSize val="0"/>
        </c:dLbls>
        <c:smooth val="0"/>
        <c:axId val="328760984"/>
        <c:axId val="328767872"/>
      </c:lineChart>
      <c:dateAx>
        <c:axId val="32876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7872"/>
        <c:crosses val="autoZero"/>
        <c:auto val="1"/>
        <c:lblOffset val="100"/>
        <c:baseTimeUnit val="days"/>
      </c:dateAx>
      <c:valAx>
        <c:axId val="32876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436</c:v>
                </c:pt>
                <c:pt idx="1">
                  <c:v>495</c:v>
                </c:pt>
                <c:pt idx="2">
                  <c:v>576</c:v>
                </c:pt>
                <c:pt idx="3">
                  <c:v>3477</c:v>
                </c:pt>
                <c:pt idx="4">
                  <c:v>3269</c:v>
                </c:pt>
                <c:pt idx="5">
                  <c:v>2107</c:v>
                </c:pt>
                <c:pt idx="6">
                  <c:v>2009</c:v>
                </c:pt>
                <c:pt idx="7">
                  <c:v>2199</c:v>
                </c:pt>
                <c:pt idx="8">
                  <c:v>3050</c:v>
                </c:pt>
                <c:pt idx="9">
                  <c:v>3006</c:v>
                </c:pt>
                <c:pt idx="10">
                  <c:v>4837</c:v>
                </c:pt>
                <c:pt idx="11">
                  <c:v>2385</c:v>
                </c:pt>
                <c:pt idx="12">
                  <c:v>8478</c:v>
                </c:pt>
                <c:pt idx="13">
                  <c:v>8631</c:v>
                </c:pt>
                <c:pt idx="14">
                  <c:v>8579</c:v>
                </c:pt>
                <c:pt idx="15">
                  <c:v>9776</c:v>
                </c:pt>
                <c:pt idx="16">
                  <c:v>9150</c:v>
                </c:pt>
                <c:pt idx="17">
                  <c:v>9005</c:v>
                </c:pt>
                <c:pt idx="18">
                  <c:v>9475</c:v>
                </c:pt>
                <c:pt idx="19">
                  <c:v>8456</c:v>
                </c:pt>
                <c:pt idx="20">
                  <c:v>4754</c:v>
                </c:pt>
                <c:pt idx="21">
                  <c:v>1001</c:v>
                </c:pt>
                <c:pt idx="22">
                  <c:v>767</c:v>
                </c:pt>
                <c:pt idx="23">
                  <c:v>298</c:v>
                </c:pt>
                <c:pt idx="24">
                  <c:v>252</c:v>
                </c:pt>
                <c:pt idx="25">
                  <c:v>186</c:v>
                </c:pt>
              </c:numCache>
            </c:numRef>
          </c:val>
          <c:smooth val="0"/>
          <c:extLst>
            <c:ext xmlns:c16="http://schemas.microsoft.com/office/drawing/2014/chart" uri="{C3380CC4-5D6E-409C-BE32-E72D297353CC}">
              <c16:uniqueId val="{00000000-F34C-4A1E-8EB8-A738B4A0B766}"/>
            </c:ext>
          </c:extLst>
        </c:ser>
        <c:dLbls>
          <c:showLegendKey val="0"/>
          <c:showVal val="0"/>
          <c:showCatName val="0"/>
          <c:showSerName val="0"/>
          <c:showPercent val="0"/>
          <c:showBubbleSize val="0"/>
        </c:dLbls>
        <c:smooth val="0"/>
        <c:axId val="328762952"/>
        <c:axId val="328767544"/>
      </c:lineChart>
      <c:dateAx>
        <c:axId val="32876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7544"/>
        <c:crosses val="autoZero"/>
        <c:auto val="1"/>
        <c:lblOffset val="100"/>
        <c:baseTimeUnit val="days"/>
      </c:dateAx>
      <c:valAx>
        <c:axId val="32876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31</c:v>
                </c:pt>
                <c:pt idx="1">
                  <c:v>13</c:v>
                </c:pt>
                <c:pt idx="2">
                  <c:v>18</c:v>
                </c:pt>
                <c:pt idx="3">
                  <c:v>198</c:v>
                </c:pt>
                <c:pt idx="4">
                  <c:v>104</c:v>
                </c:pt>
                <c:pt idx="5">
                  <c:v>33</c:v>
                </c:pt>
                <c:pt idx="6">
                  <c:v>51</c:v>
                </c:pt>
                <c:pt idx="7">
                  <c:v>33</c:v>
                </c:pt>
                <c:pt idx="8">
                  <c:v>140</c:v>
                </c:pt>
                <c:pt idx="9">
                  <c:v>47</c:v>
                </c:pt>
                <c:pt idx="10">
                  <c:v>39</c:v>
                </c:pt>
                <c:pt idx="11">
                  <c:v>99</c:v>
                </c:pt>
                <c:pt idx="12">
                  <c:v>35</c:v>
                </c:pt>
                <c:pt idx="13">
                  <c:v>103</c:v>
                </c:pt>
                <c:pt idx="14">
                  <c:v>69</c:v>
                </c:pt>
                <c:pt idx="15">
                  <c:v>99</c:v>
                </c:pt>
                <c:pt idx="16">
                  <c:v>51</c:v>
                </c:pt>
                <c:pt idx="17">
                  <c:v>56</c:v>
                </c:pt>
                <c:pt idx="18">
                  <c:v>59</c:v>
                </c:pt>
                <c:pt idx="19">
                  <c:v>41</c:v>
                </c:pt>
                <c:pt idx="20">
                  <c:v>31</c:v>
                </c:pt>
                <c:pt idx="21">
                  <c:v>42</c:v>
                </c:pt>
                <c:pt idx="22">
                  <c:v>35</c:v>
                </c:pt>
                <c:pt idx="23">
                  <c:v>7</c:v>
                </c:pt>
                <c:pt idx="24">
                  <c:v>7</c:v>
                </c:pt>
                <c:pt idx="25">
                  <c:v>13</c:v>
                </c:pt>
              </c:numCache>
            </c:numRef>
          </c:val>
          <c:smooth val="0"/>
          <c:extLst>
            <c:ext xmlns:c16="http://schemas.microsoft.com/office/drawing/2014/chart" uri="{C3380CC4-5D6E-409C-BE32-E72D297353CC}">
              <c16:uniqueId val="{00000000-17AB-44C2-BDBD-917793BE23C4}"/>
            </c:ext>
          </c:extLst>
        </c:ser>
        <c:dLbls>
          <c:showLegendKey val="0"/>
          <c:showVal val="0"/>
          <c:showCatName val="0"/>
          <c:showSerName val="0"/>
          <c:showPercent val="0"/>
          <c:showBubbleSize val="0"/>
        </c:dLbls>
        <c:smooth val="0"/>
        <c:axId val="328760328"/>
        <c:axId val="328769184"/>
      </c:lineChart>
      <c:dateAx>
        <c:axId val="32876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9184"/>
        <c:crosses val="autoZero"/>
        <c:auto val="1"/>
        <c:lblOffset val="100"/>
        <c:baseTimeUnit val="days"/>
      </c:dateAx>
      <c:valAx>
        <c:axId val="32876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Sheet1!$A$2:$A$27</c:f>
              <c:numCache>
                <c:formatCode>m/d/yyyy</c:formatCode>
                <c:ptCount val="26"/>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numCache>
            </c:numRef>
          </c:cat>
          <c:val>
            <c:numRef>
              <c:f>Sheet1!$B$2:$B$27</c:f>
              <c:numCache>
                <c:formatCode>General</c:formatCode>
                <c:ptCount val="26"/>
                <c:pt idx="0">
                  <c:v>23</c:v>
                </c:pt>
                <c:pt idx="1">
                  <c:v>9</c:v>
                </c:pt>
                <c:pt idx="2">
                  <c:v>15</c:v>
                </c:pt>
                <c:pt idx="3">
                  <c:v>15</c:v>
                </c:pt>
                <c:pt idx="4">
                  <c:v>13</c:v>
                </c:pt>
                <c:pt idx="5">
                  <c:v>7</c:v>
                </c:pt>
                <c:pt idx="6">
                  <c:v>29</c:v>
                </c:pt>
                <c:pt idx="7">
                  <c:v>3</c:v>
                </c:pt>
                <c:pt idx="8">
                  <c:v>9</c:v>
                </c:pt>
                <c:pt idx="9">
                  <c:v>10</c:v>
                </c:pt>
                <c:pt idx="10">
                  <c:v>3</c:v>
                </c:pt>
                <c:pt idx="11">
                  <c:v>12</c:v>
                </c:pt>
                <c:pt idx="12">
                  <c:v>3</c:v>
                </c:pt>
                <c:pt idx="13">
                  <c:v>32</c:v>
                </c:pt>
                <c:pt idx="14">
                  <c:v>10</c:v>
                </c:pt>
                <c:pt idx="15">
                  <c:v>11</c:v>
                </c:pt>
                <c:pt idx="16">
                  <c:v>4</c:v>
                </c:pt>
                <c:pt idx="17">
                  <c:v>31</c:v>
                </c:pt>
                <c:pt idx="18">
                  <c:v>11</c:v>
                </c:pt>
                <c:pt idx="19">
                  <c:v>15</c:v>
                </c:pt>
                <c:pt idx="20">
                  <c:v>9</c:v>
                </c:pt>
                <c:pt idx="21">
                  <c:v>4</c:v>
                </c:pt>
                <c:pt idx="22">
                  <c:v>6</c:v>
                </c:pt>
                <c:pt idx="23">
                  <c:v>4</c:v>
                </c:pt>
                <c:pt idx="24">
                  <c:v>4</c:v>
                </c:pt>
                <c:pt idx="25">
                  <c:v>3</c:v>
                </c:pt>
              </c:numCache>
            </c:numRef>
          </c:val>
          <c:smooth val="0"/>
          <c:extLst>
            <c:ext xmlns:c16="http://schemas.microsoft.com/office/drawing/2014/chart" uri="{C3380CC4-5D6E-409C-BE32-E72D297353CC}">
              <c16:uniqueId val="{00000000-56FF-4D69-93F8-E45D886D582F}"/>
            </c:ext>
          </c:extLst>
        </c:ser>
        <c:dLbls>
          <c:showLegendKey val="0"/>
          <c:showVal val="0"/>
          <c:showCatName val="0"/>
          <c:showSerName val="0"/>
          <c:showPercent val="0"/>
          <c:showBubbleSize val="0"/>
        </c:dLbls>
        <c:smooth val="0"/>
        <c:axId val="328775416"/>
        <c:axId val="328779680"/>
      </c:lineChart>
      <c:dateAx>
        <c:axId val="32877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79680"/>
        <c:crosses val="autoZero"/>
        <c:auto val="1"/>
        <c:lblOffset val="100"/>
        <c:baseTimeUnit val="days"/>
      </c:dateAx>
      <c:valAx>
        <c:axId val="32877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7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103.76</c:v>
                </c:pt>
                <c:pt idx="1">
                  <c:v>63.08</c:v>
                </c:pt>
                <c:pt idx="2">
                  <c:v>42.24</c:v>
                </c:pt>
                <c:pt idx="3">
                  <c:v>32.56</c:v>
                </c:pt>
                <c:pt idx="4">
                  <c:v>46.48</c:v>
                </c:pt>
                <c:pt idx="5">
                  <c:v>98.56</c:v>
                </c:pt>
                <c:pt idx="6">
                  <c:v>197.76</c:v>
                </c:pt>
                <c:pt idx="7">
                  <c:v>248.08</c:v>
                </c:pt>
                <c:pt idx="8">
                  <c:v>269.48</c:v>
                </c:pt>
                <c:pt idx="9">
                  <c:v>320.95833333333002</c:v>
                </c:pt>
                <c:pt idx="10">
                  <c:v>291.375</c:v>
                </c:pt>
                <c:pt idx="11">
                  <c:v>296.625</c:v>
                </c:pt>
                <c:pt idx="12">
                  <c:v>333.75</c:v>
                </c:pt>
                <c:pt idx="13">
                  <c:v>318.95833333333002</c:v>
                </c:pt>
                <c:pt idx="14">
                  <c:v>303</c:v>
                </c:pt>
                <c:pt idx="15">
                  <c:v>304.70833333333002</c:v>
                </c:pt>
                <c:pt idx="16">
                  <c:v>315.625</c:v>
                </c:pt>
                <c:pt idx="17">
                  <c:v>329.16666666666998</c:v>
                </c:pt>
                <c:pt idx="18">
                  <c:v>349.58333333333002</c:v>
                </c:pt>
                <c:pt idx="19">
                  <c:v>373.04166666666998</c:v>
                </c:pt>
                <c:pt idx="20">
                  <c:v>401.70833333333002</c:v>
                </c:pt>
                <c:pt idx="21">
                  <c:v>376.20833333333002</c:v>
                </c:pt>
                <c:pt idx="22">
                  <c:v>288</c:v>
                </c:pt>
                <c:pt idx="23">
                  <c:v>182.95833333332999</c:v>
                </c:pt>
              </c:numCache>
            </c:numRef>
          </c:val>
          <c:smooth val="0"/>
          <c:extLst>
            <c:ext xmlns:c16="http://schemas.microsoft.com/office/drawing/2014/chart" uri="{C3380CC4-5D6E-409C-BE32-E72D297353CC}">
              <c16:uniqueId val="{00000000-565E-42A6-9E24-DDEB92C9E706}"/>
            </c:ext>
          </c:extLst>
        </c:ser>
        <c:dLbls>
          <c:showLegendKey val="0"/>
          <c:showVal val="0"/>
          <c:showCatName val="0"/>
          <c:showSerName val="0"/>
          <c:showPercent val="0"/>
          <c:showBubbleSize val="0"/>
        </c:dLbls>
        <c:smooth val="0"/>
        <c:axId val="328769840"/>
        <c:axId val="328779352"/>
      </c:lineChart>
      <c:catAx>
        <c:axId val="32876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79352"/>
        <c:crosses val="autoZero"/>
        <c:auto val="1"/>
        <c:lblAlgn val="ctr"/>
        <c:lblOffset val="100"/>
        <c:noMultiLvlLbl val="0"/>
      </c:catAx>
      <c:valAx>
        <c:axId val="32877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6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987472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120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15136295"/>
                    </a:ext>
                  </a:extLst>
                </a:gridCol>
                <a:gridCol w="740664">
                  <a:extLst>
                    <a:ext uri="{9D8B030D-6E8A-4147-A177-3AD203B41FA5}">
                      <a16:colId xmlns:a16="http://schemas.microsoft.com/office/drawing/2014/main" val="601754299"/>
                    </a:ext>
                  </a:extLst>
                </a:gridCol>
                <a:gridCol w="740664">
                  <a:extLst>
                    <a:ext uri="{9D8B030D-6E8A-4147-A177-3AD203B41FA5}">
                      <a16:colId xmlns:a16="http://schemas.microsoft.com/office/drawing/2014/main" val="296693870"/>
                    </a:ext>
                  </a:extLst>
                </a:gridCol>
                <a:gridCol w="740664">
                  <a:extLst>
                    <a:ext uri="{9D8B030D-6E8A-4147-A177-3AD203B41FA5}">
                      <a16:colId xmlns:a16="http://schemas.microsoft.com/office/drawing/2014/main" val="246363720"/>
                    </a:ext>
                  </a:extLst>
                </a:gridCol>
                <a:gridCol w="740664">
                  <a:extLst>
                    <a:ext uri="{9D8B030D-6E8A-4147-A177-3AD203B41FA5}">
                      <a16:colId xmlns:a16="http://schemas.microsoft.com/office/drawing/2014/main" val="1683852856"/>
                    </a:ext>
                  </a:extLst>
                </a:gridCol>
                <a:gridCol w="740664">
                  <a:extLst>
                    <a:ext uri="{9D8B030D-6E8A-4147-A177-3AD203B41FA5}">
                      <a16:colId xmlns:a16="http://schemas.microsoft.com/office/drawing/2014/main" val="3579614928"/>
                    </a:ext>
                  </a:extLst>
                </a:gridCol>
                <a:gridCol w="740664">
                  <a:extLst>
                    <a:ext uri="{9D8B030D-6E8A-4147-A177-3AD203B41FA5}">
                      <a16:colId xmlns:a16="http://schemas.microsoft.com/office/drawing/2014/main" val="698170932"/>
                    </a:ext>
                  </a:extLst>
                </a:gridCol>
                <a:gridCol w="740664">
                  <a:extLst>
                    <a:ext uri="{9D8B030D-6E8A-4147-A177-3AD203B41FA5}">
                      <a16:colId xmlns:a16="http://schemas.microsoft.com/office/drawing/2014/main" val="818532346"/>
                    </a:ext>
                  </a:extLst>
                </a:gridCol>
                <a:gridCol w="740664">
                  <a:extLst>
                    <a:ext uri="{9D8B030D-6E8A-4147-A177-3AD203B41FA5}">
                      <a16:colId xmlns:a16="http://schemas.microsoft.com/office/drawing/2014/main" val="2492011181"/>
                    </a:ext>
                  </a:extLst>
                </a:gridCol>
                <a:gridCol w="740664">
                  <a:extLst>
                    <a:ext uri="{9D8B030D-6E8A-4147-A177-3AD203B41FA5}">
                      <a16:colId xmlns:a16="http://schemas.microsoft.com/office/drawing/2014/main" val="9538190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1970825"/>
                  </a:ext>
                </a:extLst>
              </a:tr>
              <a:tr h="370840">
                <a:tc>
                  <a:txBody>
                    <a:bodyPr/>
                    <a:lstStyle/>
                    <a:p>
                      <a:r>
                        <a:rPr lang="en-US" sz="1000"/>
                        <a:t>Autohaus Fürst</a:t>
                      </a:r>
                    </a:p>
                  </a:txBody>
                  <a:tcPr/>
                </a:tc>
                <a:tc>
                  <a:txBody>
                    <a:bodyPr/>
                    <a:lstStyle/>
                    <a:p>
                      <a:r>
                        <a:rPr lang="en-US" sz="1000"/>
                        <a:t>754</a:t>
                      </a:r>
                    </a:p>
                  </a:txBody>
                  <a:tcPr/>
                </a:tc>
                <a:tc>
                  <a:txBody>
                    <a:bodyPr/>
                    <a:lstStyle/>
                    <a:p>
                      <a:r>
                        <a:rPr lang="en-US" sz="1000"/>
                        <a:t>40</a:t>
                      </a:r>
                    </a:p>
                  </a:txBody>
                  <a:tcPr/>
                </a:tc>
                <a:tc>
                  <a:txBody>
                    <a:bodyPr/>
                    <a:lstStyle/>
                    <a:p>
                      <a:r>
                        <a:rPr lang="en-US" sz="1000"/>
                        <a:t>16</a:t>
                      </a:r>
                    </a:p>
                  </a:txBody>
                  <a:tcPr/>
                </a:tc>
                <a:tc>
                  <a:txBody>
                    <a:bodyPr/>
                    <a:lstStyle/>
                    <a:p>
                      <a:r>
                        <a:rPr lang="en-US" sz="1000"/>
                        <a:t>258</a:t>
                      </a:r>
                    </a:p>
                  </a:txBody>
                  <a:tcPr/>
                </a:tc>
                <a:tc>
                  <a:txBody>
                    <a:bodyPr/>
                    <a:lstStyle/>
                    <a:p>
                      <a:r>
                        <a:rPr lang="en-US" sz="1000"/>
                        <a:t>6</a:t>
                      </a:r>
                    </a:p>
                  </a:txBody>
                  <a:tcPr/>
                </a:tc>
                <a:tc>
                  <a:txBody>
                    <a:bodyPr/>
                    <a:lstStyle/>
                    <a:p>
                      <a:r>
                        <a:rPr lang="en-US" sz="1000"/>
                        <a:t>33</a:t>
                      </a:r>
                    </a:p>
                  </a:txBody>
                  <a:tcPr/>
                </a:tc>
                <a:tc>
                  <a:txBody>
                    <a:bodyPr/>
                    <a:lstStyle/>
                    <a:p>
                      <a:r>
                        <a:rPr lang="en-US" sz="1000"/>
                        <a:t>0</a:t>
                      </a:r>
                    </a:p>
                  </a:txBody>
                  <a:tcPr/>
                </a:tc>
                <a:tc>
                  <a:txBody>
                    <a:bodyPr/>
                    <a:lstStyle/>
                    <a:p>
                      <a:r>
                        <a:rPr lang="en-US" sz="1000"/>
                        <a:t>2.5290%</a:t>
                      </a:r>
                    </a:p>
                  </a:txBody>
                  <a:tcPr/>
                </a:tc>
                <a:tc>
                  <a:txBody>
                    <a:bodyPr/>
                    <a:lstStyle/>
                    <a:p>
                      <a:r>
                        <a:rPr lang="en-US" sz="1000"/>
                        <a:t>0.0%</a:t>
                      </a:r>
                    </a:p>
                  </a:txBody>
                  <a:tcPr/>
                </a:tc>
                <a:extLst>
                  <a:ext uri="{0D108BD9-81ED-4DB2-BD59-A6C34878D82A}">
                    <a16:rowId xmlns:a16="http://schemas.microsoft.com/office/drawing/2014/main" val="190583363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1415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7863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8879260"/>
                    </a:ext>
                  </a:extLst>
                </a:gridCol>
                <a:gridCol w="1234440">
                  <a:extLst>
                    <a:ext uri="{9D8B030D-6E8A-4147-A177-3AD203B41FA5}">
                      <a16:colId xmlns:a16="http://schemas.microsoft.com/office/drawing/2014/main" val="3466411281"/>
                    </a:ext>
                  </a:extLst>
                </a:gridCol>
                <a:gridCol w="822960">
                  <a:extLst>
                    <a:ext uri="{9D8B030D-6E8A-4147-A177-3AD203B41FA5}">
                      <a16:colId xmlns:a16="http://schemas.microsoft.com/office/drawing/2014/main" val="3457327107"/>
                    </a:ext>
                  </a:extLst>
                </a:gridCol>
                <a:gridCol w="822960">
                  <a:extLst>
                    <a:ext uri="{9D8B030D-6E8A-4147-A177-3AD203B41FA5}">
                      <a16:colId xmlns:a16="http://schemas.microsoft.com/office/drawing/2014/main" val="2531402191"/>
                    </a:ext>
                  </a:extLst>
                </a:gridCol>
                <a:gridCol w="822960">
                  <a:extLst>
                    <a:ext uri="{9D8B030D-6E8A-4147-A177-3AD203B41FA5}">
                      <a16:colId xmlns:a16="http://schemas.microsoft.com/office/drawing/2014/main" val="3305364112"/>
                    </a:ext>
                  </a:extLst>
                </a:gridCol>
                <a:gridCol w="822960">
                  <a:extLst>
                    <a:ext uri="{9D8B030D-6E8A-4147-A177-3AD203B41FA5}">
                      <a16:colId xmlns:a16="http://schemas.microsoft.com/office/drawing/2014/main" val="427099250"/>
                    </a:ext>
                  </a:extLst>
                </a:gridCol>
                <a:gridCol w="822960">
                  <a:extLst>
                    <a:ext uri="{9D8B030D-6E8A-4147-A177-3AD203B41FA5}">
                      <a16:colId xmlns:a16="http://schemas.microsoft.com/office/drawing/2014/main" val="3338177243"/>
                    </a:ext>
                  </a:extLst>
                </a:gridCol>
                <a:gridCol w="822960">
                  <a:extLst>
                    <a:ext uri="{9D8B030D-6E8A-4147-A177-3AD203B41FA5}">
                      <a16:colId xmlns:a16="http://schemas.microsoft.com/office/drawing/2014/main" val="29966809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917715010"/>
                  </a:ext>
                </a:extLst>
              </a:tr>
              <a:tr h="370840">
                <a:tc>
                  <a:txBody>
                    <a:bodyPr/>
                    <a:lstStyle/>
                    <a:p>
                      <a:r>
                        <a:rPr lang="en-US" sz="1000"/>
                        <a:t>Autohaus Fürst</a:t>
                      </a:r>
                    </a:p>
                  </a:txBody>
                  <a:tcPr/>
                </a:tc>
                <a:tc>
                  <a:txBody>
                    <a:bodyPr/>
                    <a:lstStyle/>
                    <a:p>
                      <a:r>
                        <a:rPr lang="en-US" sz="1000"/>
                        <a:t>754</a:t>
                      </a:r>
                    </a:p>
                  </a:txBody>
                  <a:tcPr/>
                </a:tc>
                <a:tc>
                  <a:txBody>
                    <a:bodyPr/>
                    <a:lstStyle/>
                    <a:p>
                      <a:r>
                        <a:rPr lang="en-US" sz="1000"/>
                        <a:t>1</a:t>
                      </a:r>
                    </a:p>
                  </a:txBody>
                  <a:tcPr/>
                </a:tc>
                <a:tc>
                  <a:txBody>
                    <a:bodyPr/>
                    <a:lstStyle/>
                    <a:p>
                      <a:r>
                        <a:rPr lang="en-US" sz="1000"/>
                        <a:t>0.1%</a:t>
                      </a:r>
                    </a:p>
                  </a:txBody>
                  <a:tcPr/>
                </a:tc>
                <a:tc>
                  <a:txBody>
                    <a:bodyPr/>
                    <a:lstStyle/>
                    <a:p>
                      <a:r>
                        <a:rPr lang="en-US" sz="1000"/>
                        <a:t>6</a:t>
                      </a:r>
                    </a:p>
                  </a:txBody>
                  <a:tcPr/>
                </a:tc>
                <a:tc>
                  <a:txBody>
                    <a:bodyPr/>
                    <a:lstStyle/>
                    <a:p>
                      <a:r>
                        <a:rPr lang="en-US" sz="1000"/>
                        <a:t>0.8%</a:t>
                      </a:r>
                    </a:p>
                  </a:txBody>
                  <a:tcPr/>
                </a:tc>
                <a:tc>
                  <a:txBody>
                    <a:bodyPr/>
                    <a:lstStyle/>
                    <a:p>
                      <a:r>
                        <a:rPr lang="en-US" sz="1000"/>
                        <a:t>71</a:t>
                      </a:r>
                    </a:p>
                  </a:txBody>
                  <a:tcPr/>
                </a:tc>
                <a:tc>
                  <a:txBody>
                    <a:bodyPr/>
                    <a:lstStyle/>
                    <a:p>
                      <a:r>
                        <a:rPr lang="en-US" sz="1000"/>
                        <a:t>10.4%</a:t>
                      </a:r>
                    </a:p>
                  </a:txBody>
                  <a:tcPr/>
                </a:tc>
                <a:extLst>
                  <a:ext uri="{0D108BD9-81ED-4DB2-BD59-A6C34878D82A}">
                    <a16:rowId xmlns:a16="http://schemas.microsoft.com/office/drawing/2014/main" val="3769946406"/>
                  </a:ext>
                </a:extLst>
              </a:tr>
            </a:tbl>
          </a:graphicData>
        </a:graphic>
      </p:graphicFrame>
      <p:sp>
        <p:nvSpPr>
          <p:cNvPr id="4" name="Text Placeholder 3"/>
          <p:cNvSpPr>
            <a:spLocks noGrp="1"/>
          </p:cNvSpPr>
          <p:nvPr>
            <p:ph type="body" sz="quarter" idx="14"/>
          </p:nvPr>
        </p:nvSpPr>
        <p:spPr/>
        <p:txBody>
          <a:bodyPr/>
          <a:lstStyle/>
          <a:p>
            <a:r>
              <a:rPr lang="en-US"/>
              <a:t>03/27/2017 - 04/26/2017</a:t>
            </a:r>
          </a:p>
        </p:txBody>
      </p:sp>
    </p:spTree>
    <p:extLst>
      <p:ext uri="{BB962C8B-B14F-4D97-AF65-F5344CB8AC3E}">
        <p14:creationId xmlns:p14="http://schemas.microsoft.com/office/powerpoint/2010/main" val="2307819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2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25608164"/>
                    </a:ext>
                  </a:extLst>
                </a:gridCol>
                <a:gridCol w="740664">
                  <a:extLst>
                    <a:ext uri="{9D8B030D-6E8A-4147-A177-3AD203B41FA5}">
                      <a16:colId xmlns:a16="http://schemas.microsoft.com/office/drawing/2014/main" val="731840560"/>
                    </a:ext>
                  </a:extLst>
                </a:gridCol>
                <a:gridCol w="740664">
                  <a:extLst>
                    <a:ext uri="{9D8B030D-6E8A-4147-A177-3AD203B41FA5}">
                      <a16:colId xmlns:a16="http://schemas.microsoft.com/office/drawing/2014/main" val="1743424980"/>
                    </a:ext>
                  </a:extLst>
                </a:gridCol>
                <a:gridCol w="740664">
                  <a:extLst>
                    <a:ext uri="{9D8B030D-6E8A-4147-A177-3AD203B41FA5}">
                      <a16:colId xmlns:a16="http://schemas.microsoft.com/office/drawing/2014/main" val="3740052146"/>
                    </a:ext>
                  </a:extLst>
                </a:gridCol>
                <a:gridCol w="740664">
                  <a:extLst>
                    <a:ext uri="{9D8B030D-6E8A-4147-A177-3AD203B41FA5}">
                      <a16:colId xmlns:a16="http://schemas.microsoft.com/office/drawing/2014/main" val="1650348574"/>
                    </a:ext>
                  </a:extLst>
                </a:gridCol>
                <a:gridCol w="740664">
                  <a:extLst>
                    <a:ext uri="{9D8B030D-6E8A-4147-A177-3AD203B41FA5}">
                      <a16:colId xmlns:a16="http://schemas.microsoft.com/office/drawing/2014/main" val="118040671"/>
                    </a:ext>
                  </a:extLst>
                </a:gridCol>
                <a:gridCol w="740664">
                  <a:extLst>
                    <a:ext uri="{9D8B030D-6E8A-4147-A177-3AD203B41FA5}">
                      <a16:colId xmlns:a16="http://schemas.microsoft.com/office/drawing/2014/main" val="1335154157"/>
                    </a:ext>
                  </a:extLst>
                </a:gridCol>
                <a:gridCol w="740664">
                  <a:extLst>
                    <a:ext uri="{9D8B030D-6E8A-4147-A177-3AD203B41FA5}">
                      <a16:colId xmlns:a16="http://schemas.microsoft.com/office/drawing/2014/main" val="1128432768"/>
                    </a:ext>
                  </a:extLst>
                </a:gridCol>
                <a:gridCol w="740664">
                  <a:extLst>
                    <a:ext uri="{9D8B030D-6E8A-4147-A177-3AD203B41FA5}">
                      <a16:colId xmlns:a16="http://schemas.microsoft.com/office/drawing/2014/main" val="3453487433"/>
                    </a:ext>
                  </a:extLst>
                </a:gridCol>
                <a:gridCol w="740664">
                  <a:extLst>
                    <a:ext uri="{9D8B030D-6E8A-4147-A177-3AD203B41FA5}">
                      <a16:colId xmlns:a16="http://schemas.microsoft.com/office/drawing/2014/main" val="35923996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20779637"/>
                  </a:ext>
                </a:extLst>
              </a:tr>
              <a:tr h="370840">
                <a:tc>
                  <a:txBody>
                    <a:bodyPr/>
                    <a:lstStyle/>
                    <a:p>
                      <a:r>
                        <a:rPr lang="en-US" sz="1000"/>
                        <a:t>Autohaus Fürst</a:t>
                      </a:r>
                    </a:p>
                  </a:txBody>
                  <a:tcPr/>
                </a:tc>
                <a:tc>
                  <a:txBody>
                    <a:bodyPr/>
                    <a:lstStyle/>
                    <a:p>
                      <a:r>
                        <a:rPr lang="en-US" sz="1000"/>
                        <a:t>754</a:t>
                      </a:r>
                    </a:p>
                  </a:txBody>
                  <a:tcPr/>
                </a:tc>
                <a:tc>
                  <a:txBody>
                    <a:bodyPr/>
                    <a:lstStyle/>
                    <a:p>
                      <a:r>
                        <a:rPr lang="en-US" sz="1000"/>
                        <a:t>40</a:t>
                      </a:r>
                    </a:p>
                  </a:txBody>
                  <a:tcPr/>
                </a:tc>
                <a:tc>
                  <a:txBody>
                    <a:bodyPr/>
                    <a:lstStyle/>
                    <a:p>
                      <a:r>
                        <a:rPr lang="en-US" sz="1000"/>
                        <a:t>16</a:t>
                      </a:r>
                    </a:p>
                  </a:txBody>
                  <a:tcPr/>
                </a:tc>
                <a:tc>
                  <a:txBody>
                    <a:bodyPr/>
                    <a:lstStyle/>
                    <a:p>
                      <a:r>
                        <a:rPr lang="en-US" sz="1000"/>
                        <a:t>258</a:t>
                      </a:r>
                    </a:p>
                  </a:txBody>
                  <a:tcPr/>
                </a:tc>
                <a:tc>
                  <a:txBody>
                    <a:bodyPr/>
                    <a:lstStyle/>
                    <a:p>
                      <a:r>
                        <a:rPr lang="en-US" sz="1000"/>
                        <a:t>6</a:t>
                      </a:r>
                    </a:p>
                  </a:txBody>
                  <a:tcPr/>
                </a:tc>
                <a:tc>
                  <a:txBody>
                    <a:bodyPr/>
                    <a:lstStyle/>
                    <a:p>
                      <a:r>
                        <a:rPr lang="en-US" sz="1000"/>
                        <a:t>33</a:t>
                      </a:r>
                    </a:p>
                  </a:txBody>
                  <a:tcPr/>
                </a:tc>
                <a:tc>
                  <a:txBody>
                    <a:bodyPr/>
                    <a:lstStyle/>
                    <a:p>
                      <a:r>
                        <a:rPr lang="en-US" sz="1000"/>
                        <a:t>0</a:t>
                      </a:r>
                    </a:p>
                  </a:txBody>
                  <a:tcPr/>
                </a:tc>
                <a:tc>
                  <a:txBody>
                    <a:bodyPr/>
                    <a:lstStyle/>
                    <a:p>
                      <a:r>
                        <a:rPr lang="en-US" sz="1000"/>
                        <a:t>2.5290%</a:t>
                      </a:r>
                    </a:p>
                  </a:txBody>
                  <a:tcPr/>
                </a:tc>
                <a:tc>
                  <a:txBody>
                    <a:bodyPr/>
                    <a:lstStyle/>
                    <a:p>
                      <a:r>
                        <a:rPr lang="en-US" sz="1000"/>
                        <a:t>0.0%</a:t>
                      </a:r>
                    </a:p>
                  </a:txBody>
                  <a:tcPr/>
                </a:tc>
                <a:extLst>
                  <a:ext uri="{0D108BD9-81ED-4DB2-BD59-A6C34878D82A}">
                    <a16:rowId xmlns:a16="http://schemas.microsoft.com/office/drawing/2014/main" val="428437767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894380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28900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233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5180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87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2130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751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540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0265706"/>
                    </a:ext>
                  </a:extLst>
                </a:gridCol>
                <a:gridCol w="658368">
                  <a:extLst>
                    <a:ext uri="{9D8B030D-6E8A-4147-A177-3AD203B41FA5}">
                      <a16:colId xmlns:a16="http://schemas.microsoft.com/office/drawing/2014/main" val="3769203585"/>
                    </a:ext>
                  </a:extLst>
                </a:gridCol>
                <a:gridCol w="658368">
                  <a:extLst>
                    <a:ext uri="{9D8B030D-6E8A-4147-A177-3AD203B41FA5}">
                      <a16:colId xmlns:a16="http://schemas.microsoft.com/office/drawing/2014/main" val="1543065399"/>
                    </a:ext>
                  </a:extLst>
                </a:gridCol>
                <a:gridCol w="658368">
                  <a:extLst>
                    <a:ext uri="{9D8B030D-6E8A-4147-A177-3AD203B41FA5}">
                      <a16:colId xmlns:a16="http://schemas.microsoft.com/office/drawing/2014/main" val="2779459293"/>
                    </a:ext>
                  </a:extLst>
                </a:gridCol>
                <a:gridCol w="658368">
                  <a:extLst>
                    <a:ext uri="{9D8B030D-6E8A-4147-A177-3AD203B41FA5}">
                      <a16:colId xmlns:a16="http://schemas.microsoft.com/office/drawing/2014/main" val="2700037012"/>
                    </a:ext>
                  </a:extLst>
                </a:gridCol>
                <a:gridCol w="658368">
                  <a:extLst>
                    <a:ext uri="{9D8B030D-6E8A-4147-A177-3AD203B41FA5}">
                      <a16:colId xmlns:a16="http://schemas.microsoft.com/office/drawing/2014/main" val="2456629716"/>
                    </a:ext>
                  </a:extLst>
                </a:gridCol>
                <a:gridCol w="658368">
                  <a:extLst>
                    <a:ext uri="{9D8B030D-6E8A-4147-A177-3AD203B41FA5}">
                      <a16:colId xmlns:a16="http://schemas.microsoft.com/office/drawing/2014/main" val="2358976647"/>
                    </a:ext>
                  </a:extLst>
                </a:gridCol>
                <a:gridCol w="658368">
                  <a:extLst>
                    <a:ext uri="{9D8B030D-6E8A-4147-A177-3AD203B41FA5}">
                      <a16:colId xmlns:a16="http://schemas.microsoft.com/office/drawing/2014/main" val="386773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376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- 2017-04-25 07:52:30</a:t>
                      </a:r>
                      <a:r>
                        <a:rPr kumimoji="0" lang="en-US" sz="1000" b="0" i="0" u="none" strike="noStrike" kern="1200" cap="none" spc="0" normalizeH="0" baseline="0" noProof="0">
                          <a:ln>
                            <a:noFill/>
                          </a:ln>
                          <a:solidFill>
                            <a:prstClr val="black"/>
                          </a:solidFill>
                          <a:effectLst/>
                          <a:uLnTx/>
                          <a:uFillTx/>
                          <a:latin typeface="+mn-lt"/>
                          <a:ea typeface="+mn-ea"/>
                          <a:cs typeface="+mn-cs"/>
                        </a:rPr>
                        <a:t>
🔝Am Samstag geht's los:
Erlebt den Hyundai Tucson, den Hyundai SantaFe, sowie den Toyota Österreich HILUX bei unserem Stand auf dem Messegelände des Schloss Kohfidisch. 😎👍
Wir freuen uns auf Euer kommen am Samstag oder am Sonntag! Weidmannsheil!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9303011"/>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978052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695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4305462"/>
                    </a:ext>
                  </a:extLst>
                </a:gridCol>
                <a:gridCol w="658368">
                  <a:extLst>
                    <a:ext uri="{9D8B030D-6E8A-4147-A177-3AD203B41FA5}">
                      <a16:colId xmlns:a16="http://schemas.microsoft.com/office/drawing/2014/main" val="712931488"/>
                    </a:ext>
                  </a:extLst>
                </a:gridCol>
                <a:gridCol w="658368">
                  <a:extLst>
                    <a:ext uri="{9D8B030D-6E8A-4147-A177-3AD203B41FA5}">
                      <a16:colId xmlns:a16="http://schemas.microsoft.com/office/drawing/2014/main" val="1500294306"/>
                    </a:ext>
                  </a:extLst>
                </a:gridCol>
                <a:gridCol w="658368">
                  <a:extLst>
                    <a:ext uri="{9D8B030D-6E8A-4147-A177-3AD203B41FA5}">
                      <a16:colId xmlns:a16="http://schemas.microsoft.com/office/drawing/2014/main" val="1412244542"/>
                    </a:ext>
                  </a:extLst>
                </a:gridCol>
                <a:gridCol w="658368">
                  <a:extLst>
                    <a:ext uri="{9D8B030D-6E8A-4147-A177-3AD203B41FA5}">
                      <a16:colId xmlns:a16="http://schemas.microsoft.com/office/drawing/2014/main" val="2817174896"/>
                    </a:ext>
                  </a:extLst>
                </a:gridCol>
                <a:gridCol w="658368">
                  <a:extLst>
                    <a:ext uri="{9D8B030D-6E8A-4147-A177-3AD203B41FA5}">
                      <a16:colId xmlns:a16="http://schemas.microsoft.com/office/drawing/2014/main" val="1252367268"/>
                    </a:ext>
                  </a:extLst>
                </a:gridCol>
                <a:gridCol w="658368">
                  <a:extLst>
                    <a:ext uri="{9D8B030D-6E8A-4147-A177-3AD203B41FA5}">
                      <a16:colId xmlns:a16="http://schemas.microsoft.com/office/drawing/2014/main" val="1304704594"/>
                    </a:ext>
                  </a:extLst>
                </a:gridCol>
                <a:gridCol w="658368">
                  <a:extLst>
                    <a:ext uri="{9D8B030D-6E8A-4147-A177-3AD203B41FA5}">
                      <a16:colId xmlns:a16="http://schemas.microsoft.com/office/drawing/2014/main" val="298538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768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- 2017-04-23 11:49:52</a:t>
                      </a:r>
                      <a:r>
                        <a:rPr kumimoji="0" lang="de-DE" sz="1000" b="0" i="0" u="none" strike="noStrike" kern="1200" cap="none" spc="0" normalizeH="0" baseline="0" noProof="0">
                          <a:ln>
                            <a:noFill/>
                          </a:ln>
                          <a:solidFill>
                            <a:prstClr val="black"/>
                          </a:solidFill>
                          <a:effectLst/>
                          <a:uLnTx/>
                          <a:uFillTx/>
                          <a:latin typeface="+mn-lt"/>
                          <a:ea typeface="+mn-ea"/>
                          <a:cs typeface="+mn-cs"/>
                        </a:rPr>
                        <a:t>
🔌😀 Besucht uns doch auf der E-Mobility on Stage! 😀🔌
Am 27. und 28. April dreht sich in den Thermengemeinden Bad Waltersdorf und Stegersbach Therme alles um Elektromobilität! 😎
Natürlich könnt ihr unseren Hyundai Ioniq Hybrid und unseren Ioniq Elektro kostenlos testen. 💡
Im Rampenlicht stehen nicht nur E-Fahrzeuge von verschiedenen Herstellern, sondern auch Ladeinfrastruktur 🔌, Energie ⚡ und die neuesten Innovationen 🤔. Besucher haben die Möglichkeit sich über Produkte und Services zu erkundigen und Elektromöglichkeit selbst hautnah zu "erfahren". 👍
EINTRITT und TESTFAHRTEN sind KOSTENLOS! 😎
➡️ Donnerstag, 27.04.2017, 09:00 bis 17:00
➡️ Eingangsbereich H2O Therme, 8271 Bad Waltersorf
(Fachgespräch 11:00 bis 13:00)
➡️ Freitag, 28.04.2017, 09:00 bis 17:00
➡️ Parkplatz Allegria Resort Stegersbach by Reiters, 7551 Stegersbach
(Fachgespräch 18:00 bis 21:00)
Wir freuen uns auch Euer 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582101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11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797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9293038"/>
                    </a:ext>
                  </a:extLst>
                </a:gridCol>
                <a:gridCol w="658368">
                  <a:extLst>
                    <a:ext uri="{9D8B030D-6E8A-4147-A177-3AD203B41FA5}">
                      <a16:colId xmlns:a16="http://schemas.microsoft.com/office/drawing/2014/main" val="650932791"/>
                    </a:ext>
                  </a:extLst>
                </a:gridCol>
                <a:gridCol w="658368">
                  <a:extLst>
                    <a:ext uri="{9D8B030D-6E8A-4147-A177-3AD203B41FA5}">
                      <a16:colId xmlns:a16="http://schemas.microsoft.com/office/drawing/2014/main" val="2034062691"/>
                    </a:ext>
                  </a:extLst>
                </a:gridCol>
                <a:gridCol w="658368">
                  <a:extLst>
                    <a:ext uri="{9D8B030D-6E8A-4147-A177-3AD203B41FA5}">
                      <a16:colId xmlns:a16="http://schemas.microsoft.com/office/drawing/2014/main" val="3996989158"/>
                    </a:ext>
                  </a:extLst>
                </a:gridCol>
                <a:gridCol w="658368">
                  <a:extLst>
                    <a:ext uri="{9D8B030D-6E8A-4147-A177-3AD203B41FA5}">
                      <a16:colId xmlns:a16="http://schemas.microsoft.com/office/drawing/2014/main" val="3124008067"/>
                    </a:ext>
                  </a:extLst>
                </a:gridCol>
                <a:gridCol w="658368">
                  <a:extLst>
                    <a:ext uri="{9D8B030D-6E8A-4147-A177-3AD203B41FA5}">
                      <a16:colId xmlns:a16="http://schemas.microsoft.com/office/drawing/2014/main" val="3947236373"/>
                    </a:ext>
                  </a:extLst>
                </a:gridCol>
                <a:gridCol w="658368">
                  <a:extLst>
                    <a:ext uri="{9D8B030D-6E8A-4147-A177-3AD203B41FA5}">
                      <a16:colId xmlns:a16="http://schemas.microsoft.com/office/drawing/2014/main" val="2025522426"/>
                    </a:ext>
                  </a:extLst>
                </a:gridCol>
                <a:gridCol w="658368">
                  <a:extLst>
                    <a:ext uri="{9D8B030D-6E8A-4147-A177-3AD203B41FA5}">
                      <a16:colId xmlns:a16="http://schemas.microsoft.com/office/drawing/2014/main" val="377887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981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- 2017-04-22 20:43:20</a:t>
                      </a:r>
                      <a:r>
                        <a:rPr kumimoji="0" lang="de-DE" sz="1000" b="0" i="0" u="none" strike="noStrike" kern="1200" cap="none" spc="0" normalizeH="0" baseline="0" noProof="0">
                          <a:ln>
                            <a:noFill/>
                          </a:ln>
                          <a:solidFill>
                            <a:prstClr val="black"/>
                          </a:solidFill>
                          <a:effectLst/>
                          <a:uLnTx/>
                          <a:uFillTx/>
                          <a:latin typeface="+mn-lt"/>
                          <a:ea typeface="+mn-ea"/>
                          <a:cs typeface="+mn-cs"/>
                        </a:rPr>
                        <a:t>
Wir hoffen, Ihr habt den Winter 2.0 gut überstanden? 😂❄️
Ein #Hyundai #SantaFe 2.2 CRDi 4WD hat als erster Pkw den kältesten und trockensten Kontinent der Erde durchquert. ☃️ Analog dazu nutzen die Spezialisten von Arctic Trucks auch den #Toyota #Hilux für Ihre Expeditionen durch die #Antarktis.🏁 
Außergewöhnlich: Der Hyundai fährt mit einem Reifendruck von 0,14 bar! ☡
☞📰 Zum Artikel: http://www.auto-motor-und-sport.de/news/hyundai-santa-fe-antarktis-expedition-770746.html
Warum wir nun auch gerade beide Fahrzeuge in unserem Sortiment haben dürfte der Artikel klären. 🤔😎
➡ Beide Fahrzeuge stehen bei uns immer zur Probefahrt bereit! ⬅
🔝Beispielfahrzeuge:
🔎Hyundai Santa Fe:
http://www.gebrauchtwagen.at/detailansicht.php?id_fahrzeug=7014373
🔎Toyota Hilux: 
http://www.gebrauchtwagen.at/detailansicht.php?id_fahrzeug=7439727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833194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92751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891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9306879"/>
                    </a:ext>
                  </a:extLst>
                </a:gridCol>
                <a:gridCol w="658368">
                  <a:extLst>
                    <a:ext uri="{9D8B030D-6E8A-4147-A177-3AD203B41FA5}">
                      <a16:colId xmlns:a16="http://schemas.microsoft.com/office/drawing/2014/main" val="1751388376"/>
                    </a:ext>
                  </a:extLst>
                </a:gridCol>
                <a:gridCol w="658368">
                  <a:extLst>
                    <a:ext uri="{9D8B030D-6E8A-4147-A177-3AD203B41FA5}">
                      <a16:colId xmlns:a16="http://schemas.microsoft.com/office/drawing/2014/main" val="3225293601"/>
                    </a:ext>
                  </a:extLst>
                </a:gridCol>
                <a:gridCol w="658368">
                  <a:extLst>
                    <a:ext uri="{9D8B030D-6E8A-4147-A177-3AD203B41FA5}">
                      <a16:colId xmlns:a16="http://schemas.microsoft.com/office/drawing/2014/main" val="3347093327"/>
                    </a:ext>
                  </a:extLst>
                </a:gridCol>
                <a:gridCol w="658368">
                  <a:extLst>
                    <a:ext uri="{9D8B030D-6E8A-4147-A177-3AD203B41FA5}">
                      <a16:colId xmlns:a16="http://schemas.microsoft.com/office/drawing/2014/main" val="1110317716"/>
                    </a:ext>
                  </a:extLst>
                </a:gridCol>
                <a:gridCol w="658368">
                  <a:extLst>
                    <a:ext uri="{9D8B030D-6E8A-4147-A177-3AD203B41FA5}">
                      <a16:colId xmlns:a16="http://schemas.microsoft.com/office/drawing/2014/main" val="2278157423"/>
                    </a:ext>
                  </a:extLst>
                </a:gridCol>
                <a:gridCol w="658368">
                  <a:extLst>
                    <a:ext uri="{9D8B030D-6E8A-4147-A177-3AD203B41FA5}">
                      <a16:colId xmlns:a16="http://schemas.microsoft.com/office/drawing/2014/main" val="3220121268"/>
                    </a:ext>
                  </a:extLst>
                </a:gridCol>
                <a:gridCol w="658368">
                  <a:extLst>
                    <a:ext uri="{9D8B030D-6E8A-4147-A177-3AD203B41FA5}">
                      <a16:colId xmlns:a16="http://schemas.microsoft.com/office/drawing/2014/main" val="50852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535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- 2017-04-20 11:17:41</a:t>
                      </a:r>
                      <a:r>
                        <a:rPr kumimoji="0" lang="de-DE" sz="1000" b="0" i="0" u="none" strike="noStrike" kern="1200" cap="none" spc="0" normalizeH="0" baseline="0" noProof="0">
                          <a:ln>
                            <a:noFill/>
                          </a:ln>
                          <a:solidFill>
                            <a:prstClr val="black"/>
                          </a:solidFill>
                          <a:effectLst/>
                          <a:uLnTx/>
                          <a:uFillTx/>
                          <a:latin typeface="+mn-lt"/>
                          <a:ea typeface="+mn-ea"/>
                          <a:cs typeface="+mn-cs"/>
                        </a:rPr>
                        <a:t>
Christa Horvath nahm heute ihren 50-Euro Gutschein vom Motomotion Gewinnspiel in Besitz. 😃
Wir wünschen viel Spass!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406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- 2017-04-19 12:43:00</a:t>
                      </a:r>
                      <a:r>
                        <a:rPr kumimoji="0" lang="en-US" sz="1000" b="0" i="0" u="none" strike="noStrike" kern="1200" cap="none" spc="0" normalizeH="0" baseline="0" noProof="0">
                          <a:ln>
                            <a:noFill/>
                          </a:ln>
                          <a:solidFill>
                            <a:prstClr val="black"/>
                          </a:solidFill>
                          <a:effectLst/>
                          <a:uLnTx/>
                          <a:uFillTx/>
                          <a:latin typeface="+mn-lt"/>
                          <a:ea typeface="+mn-ea"/>
                          <a:cs typeface="+mn-cs"/>
                        </a:rPr>
                        <a:t>
🆘 Deine eigenen vier Wände engen Dich ein? 🆘 - Dann versuchs' doch mal mit dem #Hyundai Santa Fe. Ab €36.190,- - mit Allradtechnologie aus Österreich. 🇦🇹 😄
📌 Beispielfahrzeug (Vollausstattung - Hyundai Santa Fe 2,2 CRDi 4WD Platin Aut.):
https://www.gebrauchtwagen.at/detailansicht.php?id_fahrzeug=7014373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91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- 2017-04-18 15:05:40</a:t>
                      </a:r>
                      <a:r>
                        <a:rPr kumimoji="0" lang="de-DE" sz="1000" b="0" i="0" u="none" strike="noStrike" kern="1200" cap="none" spc="0" normalizeH="0" baseline="0" noProof="0">
                          <a:ln>
                            <a:noFill/>
                          </a:ln>
                          <a:solidFill>
                            <a:prstClr val="black"/>
                          </a:solidFill>
                          <a:effectLst/>
                          <a:uLnTx/>
                          <a:uFillTx/>
                          <a:latin typeface="+mn-lt"/>
                          <a:ea typeface="+mn-ea"/>
                          <a:cs typeface="+mn-cs"/>
                        </a:rPr>
                        <a:t>
Morgen startet wieder die Schule und der Alltag muss für viele von uns wieder umgestellt werden. 😉
Nutzt doch die 9 Lifehacks im Anhang und denkt Euren Alltag damit etwas um! 🤔💡
Vielleicht findet Ihr ja etwas Bahnbrechendes?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638531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960491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4402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7336324"/>
                    </a:ext>
                  </a:extLst>
                </a:gridCol>
                <a:gridCol w="658368">
                  <a:extLst>
                    <a:ext uri="{9D8B030D-6E8A-4147-A177-3AD203B41FA5}">
                      <a16:colId xmlns:a16="http://schemas.microsoft.com/office/drawing/2014/main" val="3443015493"/>
                    </a:ext>
                  </a:extLst>
                </a:gridCol>
                <a:gridCol w="658368">
                  <a:extLst>
                    <a:ext uri="{9D8B030D-6E8A-4147-A177-3AD203B41FA5}">
                      <a16:colId xmlns:a16="http://schemas.microsoft.com/office/drawing/2014/main" val="2046216288"/>
                    </a:ext>
                  </a:extLst>
                </a:gridCol>
                <a:gridCol w="658368">
                  <a:extLst>
                    <a:ext uri="{9D8B030D-6E8A-4147-A177-3AD203B41FA5}">
                      <a16:colId xmlns:a16="http://schemas.microsoft.com/office/drawing/2014/main" val="3072439445"/>
                    </a:ext>
                  </a:extLst>
                </a:gridCol>
                <a:gridCol w="658368">
                  <a:extLst>
                    <a:ext uri="{9D8B030D-6E8A-4147-A177-3AD203B41FA5}">
                      <a16:colId xmlns:a16="http://schemas.microsoft.com/office/drawing/2014/main" val="4203054318"/>
                    </a:ext>
                  </a:extLst>
                </a:gridCol>
                <a:gridCol w="658368">
                  <a:extLst>
                    <a:ext uri="{9D8B030D-6E8A-4147-A177-3AD203B41FA5}">
                      <a16:colId xmlns:a16="http://schemas.microsoft.com/office/drawing/2014/main" val="523311626"/>
                    </a:ext>
                  </a:extLst>
                </a:gridCol>
                <a:gridCol w="658368">
                  <a:extLst>
                    <a:ext uri="{9D8B030D-6E8A-4147-A177-3AD203B41FA5}">
                      <a16:colId xmlns:a16="http://schemas.microsoft.com/office/drawing/2014/main" val="516507170"/>
                    </a:ext>
                  </a:extLst>
                </a:gridCol>
                <a:gridCol w="658368">
                  <a:extLst>
                    <a:ext uri="{9D8B030D-6E8A-4147-A177-3AD203B41FA5}">
                      <a16:colId xmlns:a16="http://schemas.microsoft.com/office/drawing/2014/main" val="1752382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12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- 2017-04-16 16:50:32</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 frohes Osterfest! 🐰
Habt ihr schon alle Eier🥚 gefunden? Helft doch Flora, unseren Wachhund 🐕 und uns, die letzten Eier zu finden..
Ja, auf Autos kann man gut Eier verstecken 😂
Liebe Grüße an den Osterhasen!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576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- 2017-04-15 10:26:00</a:t>
                      </a:r>
                      <a:r>
                        <a:rPr kumimoji="0" lang="en-US" sz="1000" b="0" i="0" u="none" strike="noStrike" kern="1200" cap="none" spc="0" normalizeH="0" baseline="0" noProof="0">
                          <a:ln>
                            <a:noFill/>
                          </a:ln>
                          <a:solidFill>
                            <a:prstClr val="black"/>
                          </a:solidFill>
                          <a:effectLst/>
                          <a:uLnTx/>
                          <a:uFillTx/>
                          <a:latin typeface="+mn-lt"/>
                          <a:ea typeface="+mn-ea"/>
                          <a:cs typeface="+mn-cs"/>
                        </a:rPr>
                        <a:t>
Wow! Das ist Kofferraum 4.0! 👍😍
Toyota Österreich präsentiert auf der New York International Auto Show den Toyota FT-4X Concept. 😀
Der Laderaum ist echt revolutionär gestaltet: Man kann entscheiden, ob die Heckklappe doppelt-seitwärts ↔️ oder nach oben öffnet ↕️. Weiters gibt's im Laderaum eine Heiz- ☕🔥 und eine Kühlbox ❄️☃️ - perfekt für Urlaube von den Alpen 🎿 bis zur Adria 🏊.
Mehr dazu im Video. Was denkt Ihr? 🤔
- Wir lieben ihn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081465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067257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04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7860243"/>
                    </a:ext>
                  </a:extLst>
                </a:gridCol>
                <a:gridCol w="658368">
                  <a:extLst>
                    <a:ext uri="{9D8B030D-6E8A-4147-A177-3AD203B41FA5}">
                      <a16:colId xmlns:a16="http://schemas.microsoft.com/office/drawing/2014/main" val="1736366763"/>
                    </a:ext>
                  </a:extLst>
                </a:gridCol>
                <a:gridCol w="658368">
                  <a:extLst>
                    <a:ext uri="{9D8B030D-6E8A-4147-A177-3AD203B41FA5}">
                      <a16:colId xmlns:a16="http://schemas.microsoft.com/office/drawing/2014/main" val="869686208"/>
                    </a:ext>
                  </a:extLst>
                </a:gridCol>
                <a:gridCol w="658368">
                  <a:extLst>
                    <a:ext uri="{9D8B030D-6E8A-4147-A177-3AD203B41FA5}">
                      <a16:colId xmlns:a16="http://schemas.microsoft.com/office/drawing/2014/main" val="121693943"/>
                    </a:ext>
                  </a:extLst>
                </a:gridCol>
                <a:gridCol w="658368">
                  <a:extLst>
                    <a:ext uri="{9D8B030D-6E8A-4147-A177-3AD203B41FA5}">
                      <a16:colId xmlns:a16="http://schemas.microsoft.com/office/drawing/2014/main" val="2371397527"/>
                    </a:ext>
                  </a:extLst>
                </a:gridCol>
                <a:gridCol w="658368">
                  <a:extLst>
                    <a:ext uri="{9D8B030D-6E8A-4147-A177-3AD203B41FA5}">
                      <a16:colId xmlns:a16="http://schemas.microsoft.com/office/drawing/2014/main" val="545048533"/>
                    </a:ext>
                  </a:extLst>
                </a:gridCol>
                <a:gridCol w="658368">
                  <a:extLst>
                    <a:ext uri="{9D8B030D-6E8A-4147-A177-3AD203B41FA5}">
                      <a16:colId xmlns:a16="http://schemas.microsoft.com/office/drawing/2014/main" val="680261471"/>
                    </a:ext>
                  </a:extLst>
                </a:gridCol>
                <a:gridCol w="658368">
                  <a:extLst>
                    <a:ext uri="{9D8B030D-6E8A-4147-A177-3AD203B41FA5}">
                      <a16:colId xmlns:a16="http://schemas.microsoft.com/office/drawing/2014/main" val="174048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251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- 2017-04-14 11:10:14</a:t>
                      </a:r>
                      <a:r>
                        <a:rPr kumimoji="0" lang="de-DE" sz="1000" b="0" i="0" u="none" strike="noStrike" kern="1200" cap="none" spc="0" normalizeH="0" baseline="0" noProof="0">
                          <a:ln>
                            <a:noFill/>
                          </a:ln>
                          <a:solidFill>
                            <a:prstClr val="black"/>
                          </a:solidFill>
                          <a:effectLst/>
                          <a:uLnTx/>
                          <a:uFillTx/>
                          <a:latin typeface="+mn-lt"/>
                          <a:ea typeface="+mn-ea"/>
                          <a:cs typeface="+mn-cs"/>
                        </a:rPr>
                        <a:t>
Die Gewinnerin unseres Gewinnspiels 🎁auf der Motomotion Oberwart genoss gerade ihren Gewinn: Ein Wochenende mit dem #Hyundai Ioniq! Viel Spaß Daniela Rieser!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917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- 2017-04-13 18:33:39</a:t>
                      </a:r>
                      <a:r>
                        <a:rPr kumimoji="0" lang="de-DE" sz="1000" b="0" i="0" u="none" strike="noStrike" kern="1200" cap="none" spc="0" normalizeH="0" baseline="0" noProof="0">
                          <a:ln>
                            <a:noFill/>
                          </a:ln>
                          <a:solidFill>
                            <a:prstClr val="black"/>
                          </a:solidFill>
                          <a:effectLst/>
                          <a:uLnTx/>
                          <a:uFillTx/>
                          <a:latin typeface="+mn-lt"/>
                          <a:ea typeface="+mn-ea"/>
                          <a:cs typeface="+mn-cs"/>
                        </a:rPr>
                        <a:t>
Werte Kunden und Freunde, wir haben morgen, am Karfreitag, dem 14. April 2017 geschlossen 😁
Am Samstag, dem 15. April 2017 sind wir wieder, wie gewohnt, für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346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- 2017-04-13 14:13:40</a:t>
                      </a:r>
                      <a:r>
                        <a:rPr kumimoji="0" lang="en-US" sz="1000" b="0" i="0" u="none" strike="noStrike" kern="1200" cap="none" spc="0" normalizeH="0" baseline="0" noProof="0">
                          <a:ln>
                            <a:noFill/>
                          </a:ln>
                          <a:solidFill>
                            <a:prstClr val="black"/>
                          </a:solidFill>
                          <a:effectLst/>
                          <a:uLnTx/>
                          <a:uFillTx/>
                          <a:latin typeface="+mn-lt"/>
                          <a:ea typeface="+mn-ea"/>
                          <a:cs typeface="+mn-cs"/>
                        </a:rPr>
                        <a:t>
Waaaas zum... 🤤
Was sich Lexus immer einfallen lässt.. 🎁
Aber Lexus reimt sich ja nicht sonst auf Luxus - Premium pur!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5282126"/>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508050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878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3370129"/>
                    </a:ext>
                  </a:extLst>
                </a:gridCol>
                <a:gridCol w="658368">
                  <a:extLst>
                    <a:ext uri="{9D8B030D-6E8A-4147-A177-3AD203B41FA5}">
                      <a16:colId xmlns:a16="http://schemas.microsoft.com/office/drawing/2014/main" val="3047316434"/>
                    </a:ext>
                  </a:extLst>
                </a:gridCol>
                <a:gridCol w="658368">
                  <a:extLst>
                    <a:ext uri="{9D8B030D-6E8A-4147-A177-3AD203B41FA5}">
                      <a16:colId xmlns:a16="http://schemas.microsoft.com/office/drawing/2014/main" val="2874445389"/>
                    </a:ext>
                  </a:extLst>
                </a:gridCol>
                <a:gridCol w="658368">
                  <a:extLst>
                    <a:ext uri="{9D8B030D-6E8A-4147-A177-3AD203B41FA5}">
                      <a16:colId xmlns:a16="http://schemas.microsoft.com/office/drawing/2014/main" val="1196137825"/>
                    </a:ext>
                  </a:extLst>
                </a:gridCol>
                <a:gridCol w="658368">
                  <a:extLst>
                    <a:ext uri="{9D8B030D-6E8A-4147-A177-3AD203B41FA5}">
                      <a16:colId xmlns:a16="http://schemas.microsoft.com/office/drawing/2014/main" val="2711604148"/>
                    </a:ext>
                  </a:extLst>
                </a:gridCol>
                <a:gridCol w="658368">
                  <a:extLst>
                    <a:ext uri="{9D8B030D-6E8A-4147-A177-3AD203B41FA5}">
                      <a16:colId xmlns:a16="http://schemas.microsoft.com/office/drawing/2014/main" val="491623645"/>
                    </a:ext>
                  </a:extLst>
                </a:gridCol>
                <a:gridCol w="658368">
                  <a:extLst>
                    <a:ext uri="{9D8B030D-6E8A-4147-A177-3AD203B41FA5}">
                      <a16:colId xmlns:a16="http://schemas.microsoft.com/office/drawing/2014/main" val="3710066086"/>
                    </a:ext>
                  </a:extLst>
                </a:gridCol>
                <a:gridCol w="658368">
                  <a:extLst>
                    <a:ext uri="{9D8B030D-6E8A-4147-A177-3AD203B41FA5}">
                      <a16:colId xmlns:a16="http://schemas.microsoft.com/office/drawing/2014/main" val="36177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916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- 2017-04-12 20:54:41</a:t>
                      </a:r>
                      <a:r>
                        <a:rPr kumimoji="0" lang="de-DE" sz="1000" b="0" i="0" u="none" strike="noStrike" kern="1200" cap="none" spc="0" normalizeH="0" baseline="0" noProof="0">
                          <a:ln>
                            <a:noFill/>
                          </a:ln>
                          <a:solidFill>
                            <a:prstClr val="black"/>
                          </a:solidFill>
                          <a:effectLst/>
                          <a:uLnTx/>
                          <a:uFillTx/>
                          <a:latin typeface="+mn-lt"/>
                          <a:ea typeface="+mn-ea"/>
                          <a:cs typeface="+mn-cs"/>
                        </a:rPr>
                        <a:t>
✖ Unser #Reisetipp 💼 für dieses Jahr ✖
Wer dieses Jahr mal Lust auf einen etwas größeren Urlaub 💼 hat, der ist mit Öfb Reisen genau richtig: Auf geht's nach #Korea 🇰🇷, natürlich mit allem was dazugehört! 👍
Tauchen Sie ein in das faszinierende Land in Ostasien mit seinen vielfältigen Facetten: 
Erleben Sie Meisterwerke buddhistischer Baukunst 🕉️, bummeln Sie über quirlige Straßenmärkte 🤓 und genießen Sie die Spezialitäten der traditionellen Küche 🍤🍥🍣🍜.
Höhepunkte Ihrer einwöchigen Reise sind der Aufenthalt in der modernen Millionenmetropole #Seoul 🏯🏢 sowie der Besuch der #Hyundai Automobil- und Stahlwerke in Asan und Dangjin. 🚗 👨‍🏭👩‍🏭 🚗
Wir waren auch schon mal da und können nur sagen: Es ist Fantastisch!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80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- 2017-04-09 15:44:39</a:t>
                      </a:r>
                      <a:r>
                        <a:rPr kumimoji="0" lang="de-DE" sz="1000" b="0" i="0" u="none" strike="noStrike" kern="1200" cap="none" spc="0" normalizeH="0" baseline="0" noProof="0">
                          <a:ln>
                            <a:noFill/>
                          </a:ln>
                          <a:solidFill>
                            <a:prstClr val="black"/>
                          </a:solidFill>
                          <a:effectLst/>
                          <a:uLnTx/>
                          <a:uFillTx/>
                          <a:latin typeface="+mn-lt"/>
                          <a:ea typeface="+mn-ea"/>
                          <a:cs typeface="+mn-cs"/>
                        </a:rPr>
                        <a:t>
Unser Bauvorhaben startet schon langsam 😄
Guttmann Bau GmbH - Ihr seid Spitze!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927949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02303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38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9699538"/>
                    </a:ext>
                  </a:extLst>
                </a:gridCol>
                <a:gridCol w="658368">
                  <a:extLst>
                    <a:ext uri="{9D8B030D-6E8A-4147-A177-3AD203B41FA5}">
                      <a16:colId xmlns:a16="http://schemas.microsoft.com/office/drawing/2014/main" val="1248378981"/>
                    </a:ext>
                  </a:extLst>
                </a:gridCol>
                <a:gridCol w="658368">
                  <a:extLst>
                    <a:ext uri="{9D8B030D-6E8A-4147-A177-3AD203B41FA5}">
                      <a16:colId xmlns:a16="http://schemas.microsoft.com/office/drawing/2014/main" val="1797878185"/>
                    </a:ext>
                  </a:extLst>
                </a:gridCol>
                <a:gridCol w="658368">
                  <a:extLst>
                    <a:ext uri="{9D8B030D-6E8A-4147-A177-3AD203B41FA5}">
                      <a16:colId xmlns:a16="http://schemas.microsoft.com/office/drawing/2014/main" val="2656681343"/>
                    </a:ext>
                  </a:extLst>
                </a:gridCol>
                <a:gridCol w="658368">
                  <a:extLst>
                    <a:ext uri="{9D8B030D-6E8A-4147-A177-3AD203B41FA5}">
                      <a16:colId xmlns:a16="http://schemas.microsoft.com/office/drawing/2014/main" val="3447316994"/>
                    </a:ext>
                  </a:extLst>
                </a:gridCol>
                <a:gridCol w="658368">
                  <a:extLst>
                    <a:ext uri="{9D8B030D-6E8A-4147-A177-3AD203B41FA5}">
                      <a16:colId xmlns:a16="http://schemas.microsoft.com/office/drawing/2014/main" val="1072229"/>
                    </a:ext>
                  </a:extLst>
                </a:gridCol>
                <a:gridCol w="658368">
                  <a:extLst>
                    <a:ext uri="{9D8B030D-6E8A-4147-A177-3AD203B41FA5}">
                      <a16:colId xmlns:a16="http://schemas.microsoft.com/office/drawing/2014/main" val="296706885"/>
                    </a:ext>
                  </a:extLst>
                </a:gridCol>
                <a:gridCol w="658368">
                  <a:extLst>
                    <a:ext uri="{9D8B030D-6E8A-4147-A177-3AD203B41FA5}">
                      <a16:colId xmlns:a16="http://schemas.microsoft.com/office/drawing/2014/main" val="251358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958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- 2017-04-07 13:05:04</a:t>
                      </a:r>
                      <a:r>
                        <a:rPr kumimoji="0" lang="de-DE" sz="1000" b="0" i="0" u="none" strike="noStrike" kern="1200" cap="none" spc="0" normalizeH="0" baseline="0" noProof="0">
                          <a:ln>
                            <a:noFill/>
                          </a:ln>
                          <a:solidFill>
                            <a:prstClr val="black"/>
                          </a:solidFill>
                          <a:effectLst/>
                          <a:uLnTx/>
                          <a:uFillTx/>
                          <a:latin typeface="+mn-lt"/>
                          <a:ea typeface="+mn-ea"/>
                          <a:cs typeface="+mn-cs"/>
                        </a:rPr>
                        <a:t>
Es wird Zeit, Eure Autos fit für den Frühling zu machen ;-)
Unsere Frühlings-Checks starten bereits ab € 29,00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093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- 2017-04-04 19:05:50</a:t>
                      </a:r>
                      <a:r>
                        <a:rPr kumimoji="0" lang="de-DE" sz="1000" b="0" i="0" u="none" strike="noStrike" kern="1200" cap="none" spc="0" normalizeH="0" baseline="0" noProof="0">
                          <a:ln>
                            <a:noFill/>
                          </a:ln>
                          <a:solidFill>
                            <a:prstClr val="black"/>
                          </a:solidFill>
                          <a:effectLst/>
                          <a:uLnTx/>
                          <a:uFillTx/>
                          <a:latin typeface="+mn-lt"/>
                          <a:ea typeface="+mn-ea"/>
                          <a:cs typeface="+mn-cs"/>
                        </a:rPr>
                        <a:t>
💢🔵💢 Das war die MOTOMOTION 2017 💢🔵💢
Unter 27 Automarken waren auch wir mit der Marke Hyundai vertreten. Die Messe in Oberwart war ein voller Erfolg!
Wir sind dankbar für jeden, der uns auf unseren Messestand besucht hat 😄.
Uns wurde wieder mal gezeigt, dass der persönliche Kontakt die Basis für eine gute Kundenbeziehung ist 👍.
➡ IHR SEID SPITZE! ⬅ 
Die Gewinnerin unseres Motomotion-Gewinnspiels ist:
Daniela Rieser 🎁 🎉
Viel Spaß fürs Wochenende mit dem neuen Hyundai IONIQ! 😎⚡
#hyundai #oberwart #gewinnspiel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9395537"/>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197303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353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2330365"/>
                    </a:ext>
                  </a:extLst>
                </a:gridCol>
                <a:gridCol w="658368">
                  <a:extLst>
                    <a:ext uri="{9D8B030D-6E8A-4147-A177-3AD203B41FA5}">
                      <a16:colId xmlns:a16="http://schemas.microsoft.com/office/drawing/2014/main" val="390972734"/>
                    </a:ext>
                  </a:extLst>
                </a:gridCol>
                <a:gridCol w="658368">
                  <a:extLst>
                    <a:ext uri="{9D8B030D-6E8A-4147-A177-3AD203B41FA5}">
                      <a16:colId xmlns:a16="http://schemas.microsoft.com/office/drawing/2014/main" val="3858631265"/>
                    </a:ext>
                  </a:extLst>
                </a:gridCol>
                <a:gridCol w="658368">
                  <a:extLst>
                    <a:ext uri="{9D8B030D-6E8A-4147-A177-3AD203B41FA5}">
                      <a16:colId xmlns:a16="http://schemas.microsoft.com/office/drawing/2014/main" val="2159569402"/>
                    </a:ext>
                  </a:extLst>
                </a:gridCol>
                <a:gridCol w="658368">
                  <a:extLst>
                    <a:ext uri="{9D8B030D-6E8A-4147-A177-3AD203B41FA5}">
                      <a16:colId xmlns:a16="http://schemas.microsoft.com/office/drawing/2014/main" val="4233757787"/>
                    </a:ext>
                  </a:extLst>
                </a:gridCol>
                <a:gridCol w="658368">
                  <a:extLst>
                    <a:ext uri="{9D8B030D-6E8A-4147-A177-3AD203B41FA5}">
                      <a16:colId xmlns:a16="http://schemas.microsoft.com/office/drawing/2014/main" val="3418406585"/>
                    </a:ext>
                  </a:extLst>
                </a:gridCol>
                <a:gridCol w="658368">
                  <a:extLst>
                    <a:ext uri="{9D8B030D-6E8A-4147-A177-3AD203B41FA5}">
                      <a16:colId xmlns:a16="http://schemas.microsoft.com/office/drawing/2014/main" val="2242758937"/>
                    </a:ext>
                  </a:extLst>
                </a:gridCol>
                <a:gridCol w="658368">
                  <a:extLst>
                    <a:ext uri="{9D8B030D-6E8A-4147-A177-3AD203B41FA5}">
                      <a16:colId xmlns:a16="http://schemas.microsoft.com/office/drawing/2014/main" val="155273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366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- 2017-04-03 09:30:00</a:t>
                      </a:r>
                      <a:r>
                        <a:rPr kumimoji="0" lang="de-DE" sz="1000" b="0" i="0" u="none" strike="noStrike" kern="1200" cap="none" spc="0" normalizeH="0" baseline="0" noProof="0">
                          <a:ln>
                            <a:noFill/>
                          </a:ln>
                          <a:solidFill>
                            <a:prstClr val="black"/>
                          </a:solidFill>
                          <a:effectLst/>
                          <a:uLnTx/>
                          <a:uFillTx/>
                          <a:latin typeface="+mn-lt"/>
                          <a:ea typeface="+mn-ea"/>
                          <a:cs typeface="+mn-cs"/>
                        </a:rPr>
                        <a:t>
Wenn der Frühling grüsst, hüpft das Herz vor Freude ♥️
Kommt von 25. März bis 25. April zu unseren Frühlingswochen spart bis zu € 4.900,- bei den Hyundai Edition 25 Sondermodellen.
Bei Fragen schreibt uns einfach eine Nachricht auf Facebook oder ruft bei uns an 👉🏻 03352/34763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85687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774544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16287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8991313"/>
                    </a:ext>
                  </a:extLst>
                </a:gridCol>
                <a:gridCol w="822960">
                  <a:extLst>
                    <a:ext uri="{9D8B030D-6E8A-4147-A177-3AD203B41FA5}">
                      <a16:colId xmlns:a16="http://schemas.microsoft.com/office/drawing/2014/main" val="915205607"/>
                    </a:ext>
                  </a:extLst>
                </a:gridCol>
                <a:gridCol w="822960">
                  <a:extLst>
                    <a:ext uri="{9D8B030D-6E8A-4147-A177-3AD203B41FA5}">
                      <a16:colId xmlns:a16="http://schemas.microsoft.com/office/drawing/2014/main" val="3531304506"/>
                    </a:ext>
                  </a:extLst>
                </a:gridCol>
                <a:gridCol w="822960">
                  <a:extLst>
                    <a:ext uri="{9D8B030D-6E8A-4147-A177-3AD203B41FA5}">
                      <a16:colId xmlns:a16="http://schemas.microsoft.com/office/drawing/2014/main" val="3519671580"/>
                    </a:ext>
                  </a:extLst>
                </a:gridCol>
                <a:gridCol w="822960">
                  <a:extLst>
                    <a:ext uri="{9D8B030D-6E8A-4147-A177-3AD203B41FA5}">
                      <a16:colId xmlns:a16="http://schemas.microsoft.com/office/drawing/2014/main" val="601188826"/>
                    </a:ext>
                  </a:extLst>
                </a:gridCol>
                <a:gridCol w="822960">
                  <a:extLst>
                    <a:ext uri="{9D8B030D-6E8A-4147-A177-3AD203B41FA5}">
                      <a16:colId xmlns:a16="http://schemas.microsoft.com/office/drawing/2014/main" val="2228214704"/>
                    </a:ext>
                  </a:extLst>
                </a:gridCol>
                <a:gridCol w="822960">
                  <a:extLst>
                    <a:ext uri="{9D8B030D-6E8A-4147-A177-3AD203B41FA5}">
                      <a16:colId xmlns:a16="http://schemas.microsoft.com/office/drawing/2014/main" val="2707458809"/>
                    </a:ext>
                  </a:extLst>
                </a:gridCol>
                <a:gridCol w="822960">
                  <a:extLst>
                    <a:ext uri="{9D8B030D-6E8A-4147-A177-3AD203B41FA5}">
                      <a16:colId xmlns:a16="http://schemas.microsoft.com/office/drawing/2014/main" val="179518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291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- 2017-04-25 07:52:30</a:t>
                      </a:r>
                      <a:r>
                        <a:rPr kumimoji="0" lang="en-US" sz="1000" b="0" i="0" u="none" strike="noStrike" kern="1200" cap="none" spc="0" normalizeH="0" baseline="0" noProof="0">
                          <a:ln>
                            <a:noFill/>
                          </a:ln>
                          <a:solidFill>
                            <a:prstClr val="black"/>
                          </a:solidFill>
                          <a:effectLst/>
                          <a:uLnTx/>
                          <a:uFillTx/>
                          <a:latin typeface="+mn-lt"/>
                          <a:ea typeface="+mn-ea"/>
                          <a:cs typeface="+mn-cs"/>
                        </a:rPr>
                        <a:t>
🔝Am Samstag geht's los:
Erlebt den Hyundai Tucson, den Hyundai SantaFe, sowie den Toyota Österreich HILUX bei unserem Stand auf dem Messegelände des Schloss Kohfidisch. 😎👍
Wir freuen uns auf Euer kommen am Samstag oder am Sonntag! Weidmannsheil!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612064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814267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12667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36664768"/>
                    </a:ext>
                  </a:extLst>
                </a:gridCol>
                <a:gridCol w="822960">
                  <a:extLst>
                    <a:ext uri="{9D8B030D-6E8A-4147-A177-3AD203B41FA5}">
                      <a16:colId xmlns:a16="http://schemas.microsoft.com/office/drawing/2014/main" val="2756009678"/>
                    </a:ext>
                  </a:extLst>
                </a:gridCol>
                <a:gridCol w="822960">
                  <a:extLst>
                    <a:ext uri="{9D8B030D-6E8A-4147-A177-3AD203B41FA5}">
                      <a16:colId xmlns:a16="http://schemas.microsoft.com/office/drawing/2014/main" val="1119821554"/>
                    </a:ext>
                  </a:extLst>
                </a:gridCol>
                <a:gridCol w="822960">
                  <a:extLst>
                    <a:ext uri="{9D8B030D-6E8A-4147-A177-3AD203B41FA5}">
                      <a16:colId xmlns:a16="http://schemas.microsoft.com/office/drawing/2014/main" val="1638799976"/>
                    </a:ext>
                  </a:extLst>
                </a:gridCol>
                <a:gridCol w="822960">
                  <a:extLst>
                    <a:ext uri="{9D8B030D-6E8A-4147-A177-3AD203B41FA5}">
                      <a16:colId xmlns:a16="http://schemas.microsoft.com/office/drawing/2014/main" val="4294444091"/>
                    </a:ext>
                  </a:extLst>
                </a:gridCol>
                <a:gridCol w="822960">
                  <a:extLst>
                    <a:ext uri="{9D8B030D-6E8A-4147-A177-3AD203B41FA5}">
                      <a16:colId xmlns:a16="http://schemas.microsoft.com/office/drawing/2014/main" val="2536158601"/>
                    </a:ext>
                  </a:extLst>
                </a:gridCol>
                <a:gridCol w="822960">
                  <a:extLst>
                    <a:ext uri="{9D8B030D-6E8A-4147-A177-3AD203B41FA5}">
                      <a16:colId xmlns:a16="http://schemas.microsoft.com/office/drawing/2014/main" val="3507196357"/>
                    </a:ext>
                  </a:extLst>
                </a:gridCol>
                <a:gridCol w="822960">
                  <a:extLst>
                    <a:ext uri="{9D8B030D-6E8A-4147-A177-3AD203B41FA5}">
                      <a16:colId xmlns:a16="http://schemas.microsoft.com/office/drawing/2014/main" val="75052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225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- 2017-04-23 11:49:52</a:t>
                      </a:r>
                      <a:r>
                        <a:rPr kumimoji="0" lang="de-DE" sz="1000" b="0" i="0" u="none" strike="noStrike" kern="1200" cap="none" spc="0" normalizeH="0" baseline="0" noProof="0">
                          <a:ln>
                            <a:noFill/>
                          </a:ln>
                          <a:solidFill>
                            <a:prstClr val="black"/>
                          </a:solidFill>
                          <a:effectLst/>
                          <a:uLnTx/>
                          <a:uFillTx/>
                          <a:latin typeface="+mn-lt"/>
                          <a:ea typeface="+mn-ea"/>
                          <a:cs typeface="+mn-cs"/>
                        </a:rPr>
                        <a:t>
🔌😀 Besucht uns doch auf der E-Mobility on Stage! 😀🔌
Am 27. und 28. April dreht sich in den Thermengemeinden Bad Waltersdorf und Stegersbach Therme alles um Elektromobilität! 😎
Natürlich könnt ihr unseren Hyundai Ioniq Hybrid und unseren Ioniq Elektro kostenlos testen. 💡
Im Rampenlicht stehen nicht nur E-Fahrzeuge von verschiedenen Herstellern, sondern auch Ladeinfrastruktur 🔌, Energie ⚡ und die neuesten Innovationen 🤔. Besucher haben die Möglichkeit sich über Produkte und Services zu erkundigen und Elektromöglichkeit selbst hautnah zu "erfahren". 👍
EINTRITT und TESTFAHRTEN sind KOSTENLOS! 😎
➡️ Donnerstag, 27.04.2017, 09:00 bis 17:00
➡️ Eingangsbereich H2O Therme, 8271 Bad Waltersorf
(Fachgespräch 11:00 bis 13:00)
➡️ Freitag, 28.04.2017, 09:00 bis 17:00
➡️ Parkplatz Allegria Resort Stegersbach by Reiters, 7551 Stegersbach
(Fachgespräch 18:00 bis 21:00)
Wir freuen uns auch Euer 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593529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399583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322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0510419"/>
                    </a:ext>
                  </a:extLst>
                </a:gridCol>
                <a:gridCol w="822960">
                  <a:extLst>
                    <a:ext uri="{9D8B030D-6E8A-4147-A177-3AD203B41FA5}">
                      <a16:colId xmlns:a16="http://schemas.microsoft.com/office/drawing/2014/main" val="1545254766"/>
                    </a:ext>
                  </a:extLst>
                </a:gridCol>
                <a:gridCol w="822960">
                  <a:extLst>
                    <a:ext uri="{9D8B030D-6E8A-4147-A177-3AD203B41FA5}">
                      <a16:colId xmlns:a16="http://schemas.microsoft.com/office/drawing/2014/main" val="854070526"/>
                    </a:ext>
                  </a:extLst>
                </a:gridCol>
                <a:gridCol w="822960">
                  <a:extLst>
                    <a:ext uri="{9D8B030D-6E8A-4147-A177-3AD203B41FA5}">
                      <a16:colId xmlns:a16="http://schemas.microsoft.com/office/drawing/2014/main" val="2216513518"/>
                    </a:ext>
                  </a:extLst>
                </a:gridCol>
                <a:gridCol w="822960">
                  <a:extLst>
                    <a:ext uri="{9D8B030D-6E8A-4147-A177-3AD203B41FA5}">
                      <a16:colId xmlns:a16="http://schemas.microsoft.com/office/drawing/2014/main" val="3223369362"/>
                    </a:ext>
                  </a:extLst>
                </a:gridCol>
                <a:gridCol w="822960">
                  <a:extLst>
                    <a:ext uri="{9D8B030D-6E8A-4147-A177-3AD203B41FA5}">
                      <a16:colId xmlns:a16="http://schemas.microsoft.com/office/drawing/2014/main" val="1578246764"/>
                    </a:ext>
                  </a:extLst>
                </a:gridCol>
                <a:gridCol w="822960">
                  <a:extLst>
                    <a:ext uri="{9D8B030D-6E8A-4147-A177-3AD203B41FA5}">
                      <a16:colId xmlns:a16="http://schemas.microsoft.com/office/drawing/2014/main" val="1163600205"/>
                    </a:ext>
                  </a:extLst>
                </a:gridCol>
                <a:gridCol w="822960">
                  <a:extLst>
                    <a:ext uri="{9D8B030D-6E8A-4147-A177-3AD203B41FA5}">
                      <a16:colId xmlns:a16="http://schemas.microsoft.com/office/drawing/2014/main" val="226664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6428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- 2017-04-22 20:43:20</a:t>
                      </a:r>
                      <a:r>
                        <a:rPr kumimoji="0" lang="de-DE" sz="1000" b="0" i="0" u="none" strike="noStrike" kern="1200" cap="none" spc="0" normalizeH="0" baseline="0" noProof="0">
                          <a:ln>
                            <a:noFill/>
                          </a:ln>
                          <a:solidFill>
                            <a:prstClr val="black"/>
                          </a:solidFill>
                          <a:effectLst/>
                          <a:uLnTx/>
                          <a:uFillTx/>
                          <a:latin typeface="+mn-lt"/>
                          <a:ea typeface="+mn-ea"/>
                          <a:cs typeface="+mn-cs"/>
                        </a:rPr>
                        <a:t>
Wir hoffen, Ihr habt den Winter 2.0 gut überstanden? 😂❄️
Ein #Hyundai #SantaFe 2.2 CRDi 4WD hat als erster Pkw den kältesten und trockensten Kontinent der Erde durchquert. ☃️ Analog dazu nutzen die Spezialisten von Arctic Trucks auch den #Toyota #Hilux für Ihre Expeditionen durch die #Antarktis.🏁 
Außergewöhnlich: Der Hyundai fährt mit einem Reifendruck von 0,14 bar! ☡
☞📰 Zum Artikel: http://www.auto-motor-und-sport.de/news/hyundai-santa-fe-antarktis-expedition-770746.html
Warum wir nun auch gerade beide Fahrzeuge in unserem Sortiment haben dürfte der Artikel klären. 🤔😎
➡ Beide Fahrzeuge stehen bei uns immer zur Probefahrt bereit! ⬅
🔝Beispielfahrzeuge:
🔎Hyundai Santa Fe:
http://www.gebrauchtwagen.at/detailansicht.php?id_fahrzeug=7014373
🔎Toyota Hilux: 
http://www.gebrauchtwagen.at/detailansicht.php?id_fahrzeug=7439727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9333116"/>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159846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288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7913864"/>
                    </a:ext>
                  </a:extLst>
                </a:gridCol>
                <a:gridCol w="822960">
                  <a:extLst>
                    <a:ext uri="{9D8B030D-6E8A-4147-A177-3AD203B41FA5}">
                      <a16:colId xmlns:a16="http://schemas.microsoft.com/office/drawing/2014/main" val="3765186213"/>
                    </a:ext>
                  </a:extLst>
                </a:gridCol>
                <a:gridCol w="822960">
                  <a:extLst>
                    <a:ext uri="{9D8B030D-6E8A-4147-A177-3AD203B41FA5}">
                      <a16:colId xmlns:a16="http://schemas.microsoft.com/office/drawing/2014/main" val="2745643363"/>
                    </a:ext>
                  </a:extLst>
                </a:gridCol>
                <a:gridCol w="822960">
                  <a:extLst>
                    <a:ext uri="{9D8B030D-6E8A-4147-A177-3AD203B41FA5}">
                      <a16:colId xmlns:a16="http://schemas.microsoft.com/office/drawing/2014/main" val="743802236"/>
                    </a:ext>
                  </a:extLst>
                </a:gridCol>
                <a:gridCol w="822960">
                  <a:extLst>
                    <a:ext uri="{9D8B030D-6E8A-4147-A177-3AD203B41FA5}">
                      <a16:colId xmlns:a16="http://schemas.microsoft.com/office/drawing/2014/main" val="3542212830"/>
                    </a:ext>
                  </a:extLst>
                </a:gridCol>
                <a:gridCol w="822960">
                  <a:extLst>
                    <a:ext uri="{9D8B030D-6E8A-4147-A177-3AD203B41FA5}">
                      <a16:colId xmlns:a16="http://schemas.microsoft.com/office/drawing/2014/main" val="4043320748"/>
                    </a:ext>
                  </a:extLst>
                </a:gridCol>
                <a:gridCol w="822960">
                  <a:extLst>
                    <a:ext uri="{9D8B030D-6E8A-4147-A177-3AD203B41FA5}">
                      <a16:colId xmlns:a16="http://schemas.microsoft.com/office/drawing/2014/main" val="3946664603"/>
                    </a:ext>
                  </a:extLst>
                </a:gridCol>
                <a:gridCol w="822960">
                  <a:extLst>
                    <a:ext uri="{9D8B030D-6E8A-4147-A177-3AD203B41FA5}">
                      <a16:colId xmlns:a16="http://schemas.microsoft.com/office/drawing/2014/main" val="184976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0048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- 2017-04-20 11:17:41</a:t>
                      </a:r>
                      <a:r>
                        <a:rPr kumimoji="0" lang="de-DE" sz="1000" b="0" i="0" u="none" strike="noStrike" kern="1200" cap="none" spc="0" normalizeH="0" baseline="0" noProof="0">
                          <a:ln>
                            <a:noFill/>
                          </a:ln>
                          <a:solidFill>
                            <a:prstClr val="black"/>
                          </a:solidFill>
                          <a:effectLst/>
                          <a:uLnTx/>
                          <a:uFillTx/>
                          <a:latin typeface="+mn-lt"/>
                          <a:ea typeface="+mn-ea"/>
                          <a:cs typeface="+mn-cs"/>
                        </a:rPr>
                        <a:t>
Christa Horvath nahm heute ihren 50-Euro Gutschein vom Motomotion Gewinnspiel in Besitz. 😃
Wir wünschen viel Spass!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088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- 2017-04-19 12:43:00</a:t>
                      </a:r>
                      <a:r>
                        <a:rPr kumimoji="0" lang="en-US" sz="1000" b="0" i="0" u="none" strike="noStrike" kern="1200" cap="none" spc="0" normalizeH="0" baseline="0" noProof="0">
                          <a:ln>
                            <a:noFill/>
                          </a:ln>
                          <a:solidFill>
                            <a:prstClr val="black"/>
                          </a:solidFill>
                          <a:effectLst/>
                          <a:uLnTx/>
                          <a:uFillTx/>
                          <a:latin typeface="+mn-lt"/>
                          <a:ea typeface="+mn-ea"/>
                          <a:cs typeface="+mn-cs"/>
                        </a:rPr>
                        <a:t>
🆘 Deine eigenen vier Wände engen Dich ein? 🆘 - Dann versuchs' doch mal mit dem #Hyundai Santa Fe. Ab €36.190,- - mit Allradtechnologie aus Österreich. 🇦🇹 😄
📌 Beispielfahrzeug (Vollausstattung - Hyundai Santa Fe 2,2 CRDi 4WD Platin Aut.):
https://www.gebrauchtwagen.at/detailansicht.php?id_fahrzeug=7014373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745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- 2017-04-18 15:05:40</a:t>
                      </a:r>
                      <a:r>
                        <a:rPr kumimoji="0" lang="de-DE" sz="1000" b="0" i="0" u="none" strike="noStrike" kern="1200" cap="none" spc="0" normalizeH="0" baseline="0" noProof="0">
                          <a:ln>
                            <a:noFill/>
                          </a:ln>
                          <a:solidFill>
                            <a:prstClr val="black"/>
                          </a:solidFill>
                          <a:effectLst/>
                          <a:uLnTx/>
                          <a:uFillTx/>
                          <a:latin typeface="+mn-lt"/>
                          <a:ea typeface="+mn-ea"/>
                          <a:cs typeface="+mn-cs"/>
                        </a:rPr>
                        <a:t>
Morgen startet wieder die Schule und der Alltag muss für viele von uns wieder umgestellt werden. 😉
Nutzt doch die 9 Lifehacks im Anhang und denkt Euren Alltag damit etwas um! 🤔💡
Vielleicht findet Ihr ja etwas Bahnbrechendes?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443605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813185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902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8640855"/>
                    </a:ext>
                  </a:extLst>
                </a:gridCol>
                <a:gridCol w="822960">
                  <a:extLst>
                    <a:ext uri="{9D8B030D-6E8A-4147-A177-3AD203B41FA5}">
                      <a16:colId xmlns:a16="http://schemas.microsoft.com/office/drawing/2014/main" val="2058390607"/>
                    </a:ext>
                  </a:extLst>
                </a:gridCol>
                <a:gridCol w="822960">
                  <a:extLst>
                    <a:ext uri="{9D8B030D-6E8A-4147-A177-3AD203B41FA5}">
                      <a16:colId xmlns:a16="http://schemas.microsoft.com/office/drawing/2014/main" val="955893274"/>
                    </a:ext>
                  </a:extLst>
                </a:gridCol>
                <a:gridCol w="822960">
                  <a:extLst>
                    <a:ext uri="{9D8B030D-6E8A-4147-A177-3AD203B41FA5}">
                      <a16:colId xmlns:a16="http://schemas.microsoft.com/office/drawing/2014/main" val="2218891413"/>
                    </a:ext>
                  </a:extLst>
                </a:gridCol>
                <a:gridCol w="822960">
                  <a:extLst>
                    <a:ext uri="{9D8B030D-6E8A-4147-A177-3AD203B41FA5}">
                      <a16:colId xmlns:a16="http://schemas.microsoft.com/office/drawing/2014/main" val="3447615990"/>
                    </a:ext>
                  </a:extLst>
                </a:gridCol>
                <a:gridCol w="822960">
                  <a:extLst>
                    <a:ext uri="{9D8B030D-6E8A-4147-A177-3AD203B41FA5}">
                      <a16:colId xmlns:a16="http://schemas.microsoft.com/office/drawing/2014/main" val="2222310395"/>
                    </a:ext>
                  </a:extLst>
                </a:gridCol>
                <a:gridCol w="822960">
                  <a:extLst>
                    <a:ext uri="{9D8B030D-6E8A-4147-A177-3AD203B41FA5}">
                      <a16:colId xmlns:a16="http://schemas.microsoft.com/office/drawing/2014/main" val="2962924411"/>
                    </a:ext>
                  </a:extLst>
                </a:gridCol>
                <a:gridCol w="822960">
                  <a:extLst>
                    <a:ext uri="{9D8B030D-6E8A-4147-A177-3AD203B41FA5}">
                      <a16:colId xmlns:a16="http://schemas.microsoft.com/office/drawing/2014/main" val="278421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5952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- 2017-04-16 16:50:32</a:t>
                      </a:r>
                      <a:r>
                        <a:rPr kumimoji="0" lang="de-DE" sz="1000" b="0" i="0" u="none" strike="noStrike" kern="1200" cap="none" spc="0" normalizeH="0" baseline="0" noProof="0">
                          <a:ln>
                            <a:noFill/>
                          </a:ln>
                          <a:solidFill>
                            <a:prstClr val="black"/>
                          </a:solidFill>
                          <a:effectLst/>
                          <a:uLnTx/>
                          <a:uFillTx/>
                          <a:latin typeface="+mn-lt"/>
                          <a:ea typeface="+mn-ea"/>
                          <a:cs typeface="+mn-cs"/>
                        </a:rPr>
                        <a:t>
😃 Wir wünschen Euch ein frohes Osterfest! 🐰
Habt ihr schon alle Eier🥚 gefunden? Helft doch Flora, unseren Wachhund 🐕 und uns, die letzten Eier zu finden..
Ja, auf Autos kann man gut Eier verstecken 😂
Liebe Grüße an den Osterhasen!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2394380"/>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602990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47385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6089321"/>
                    </a:ext>
                  </a:extLst>
                </a:gridCol>
                <a:gridCol w="822960">
                  <a:extLst>
                    <a:ext uri="{9D8B030D-6E8A-4147-A177-3AD203B41FA5}">
                      <a16:colId xmlns:a16="http://schemas.microsoft.com/office/drawing/2014/main" val="1545632714"/>
                    </a:ext>
                  </a:extLst>
                </a:gridCol>
                <a:gridCol w="822960">
                  <a:extLst>
                    <a:ext uri="{9D8B030D-6E8A-4147-A177-3AD203B41FA5}">
                      <a16:colId xmlns:a16="http://schemas.microsoft.com/office/drawing/2014/main" val="2390055527"/>
                    </a:ext>
                  </a:extLst>
                </a:gridCol>
                <a:gridCol w="822960">
                  <a:extLst>
                    <a:ext uri="{9D8B030D-6E8A-4147-A177-3AD203B41FA5}">
                      <a16:colId xmlns:a16="http://schemas.microsoft.com/office/drawing/2014/main" val="2629714235"/>
                    </a:ext>
                  </a:extLst>
                </a:gridCol>
                <a:gridCol w="822960">
                  <a:extLst>
                    <a:ext uri="{9D8B030D-6E8A-4147-A177-3AD203B41FA5}">
                      <a16:colId xmlns:a16="http://schemas.microsoft.com/office/drawing/2014/main" val="3746359785"/>
                    </a:ext>
                  </a:extLst>
                </a:gridCol>
                <a:gridCol w="822960">
                  <a:extLst>
                    <a:ext uri="{9D8B030D-6E8A-4147-A177-3AD203B41FA5}">
                      <a16:colId xmlns:a16="http://schemas.microsoft.com/office/drawing/2014/main" val="2077290380"/>
                    </a:ext>
                  </a:extLst>
                </a:gridCol>
                <a:gridCol w="822960">
                  <a:extLst>
                    <a:ext uri="{9D8B030D-6E8A-4147-A177-3AD203B41FA5}">
                      <a16:colId xmlns:a16="http://schemas.microsoft.com/office/drawing/2014/main" val="3197023183"/>
                    </a:ext>
                  </a:extLst>
                </a:gridCol>
                <a:gridCol w="822960">
                  <a:extLst>
                    <a:ext uri="{9D8B030D-6E8A-4147-A177-3AD203B41FA5}">
                      <a16:colId xmlns:a16="http://schemas.microsoft.com/office/drawing/2014/main" val="347414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736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- 2017-04-15 10:26:00</a:t>
                      </a:r>
                      <a:r>
                        <a:rPr kumimoji="0" lang="en-US" sz="1000" b="0" i="0" u="none" strike="noStrike" kern="1200" cap="none" spc="0" normalizeH="0" baseline="0" noProof="0">
                          <a:ln>
                            <a:noFill/>
                          </a:ln>
                          <a:solidFill>
                            <a:prstClr val="black"/>
                          </a:solidFill>
                          <a:effectLst/>
                          <a:uLnTx/>
                          <a:uFillTx/>
                          <a:latin typeface="+mn-lt"/>
                          <a:ea typeface="+mn-ea"/>
                          <a:cs typeface="+mn-cs"/>
                        </a:rPr>
                        <a:t>
Wow! Das ist Kofferraum 4.0! 👍😍
Toyota Österreich präsentiert auf der New York International Auto Show den Toyota FT-4X Concept. 😀
Der Laderaum ist echt revolutionär gestaltet: Man kann entscheiden, ob die Heckklappe doppelt-seitwärts ↔️ oder nach oben öffnet ↕️. Weiters gibt's im Laderaum eine Heiz- ☕🔥 und eine Kühlbox ❄️☃️ - perfekt für Urlaube von den Alpen 🎿 bis zur Adria 🏊.
Mehr dazu im Video. Was denkt Ihr? 🤔
- Wir lieben ihn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807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- 2017-04-14 11:10:14</a:t>
                      </a:r>
                      <a:r>
                        <a:rPr kumimoji="0" lang="de-DE" sz="1000" b="0" i="0" u="none" strike="noStrike" kern="1200" cap="none" spc="0" normalizeH="0" baseline="0" noProof="0">
                          <a:ln>
                            <a:noFill/>
                          </a:ln>
                          <a:solidFill>
                            <a:prstClr val="black"/>
                          </a:solidFill>
                          <a:effectLst/>
                          <a:uLnTx/>
                          <a:uFillTx/>
                          <a:latin typeface="+mn-lt"/>
                          <a:ea typeface="+mn-ea"/>
                          <a:cs typeface="+mn-cs"/>
                        </a:rPr>
                        <a:t>
Die Gewinnerin unseres Gewinnspiels 🎁auf der Motomotion Oberwart genoss gerade ihren Gewinn: Ein Wochenende mit dem #Hyundai Ioniq! Viel Spaß Daniela Rieser!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343173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943573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908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63871593"/>
                    </a:ext>
                  </a:extLst>
                </a:gridCol>
                <a:gridCol w="822960">
                  <a:extLst>
                    <a:ext uri="{9D8B030D-6E8A-4147-A177-3AD203B41FA5}">
                      <a16:colId xmlns:a16="http://schemas.microsoft.com/office/drawing/2014/main" val="3483346240"/>
                    </a:ext>
                  </a:extLst>
                </a:gridCol>
                <a:gridCol w="822960">
                  <a:extLst>
                    <a:ext uri="{9D8B030D-6E8A-4147-A177-3AD203B41FA5}">
                      <a16:colId xmlns:a16="http://schemas.microsoft.com/office/drawing/2014/main" val="2556059087"/>
                    </a:ext>
                  </a:extLst>
                </a:gridCol>
                <a:gridCol w="822960">
                  <a:extLst>
                    <a:ext uri="{9D8B030D-6E8A-4147-A177-3AD203B41FA5}">
                      <a16:colId xmlns:a16="http://schemas.microsoft.com/office/drawing/2014/main" val="2754051958"/>
                    </a:ext>
                  </a:extLst>
                </a:gridCol>
                <a:gridCol w="822960">
                  <a:extLst>
                    <a:ext uri="{9D8B030D-6E8A-4147-A177-3AD203B41FA5}">
                      <a16:colId xmlns:a16="http://schemas.microsoft.com/office/drawing/2014/main" val="740526520"/>
                    </a:ext>
                  </a:extLst>
                </a:gridCol>
                <a:gridCol w="822960">
                  <a:extLst>
                    <a:ext uri="{9D8B030D-6E8A-4147-A177-3AD203B41FA5}">
                      <a16:colId xmlns:a16="http://schemas.microsoft.com/office/drawing/2014/main" val="1568709667"/>
                    </a:ext>
                  </a:extLst>
                </a:gridCol>
                <a:gridCol w="822960">
                  <a:extLst>
                    <a:ext uri="{9D8B030D-6E8A-4147-A177-3AD203B41FA5}">
                      <a16:colId xmlns:a16="http://schemas.microsoft.com/office/drawing/2014/main" val="172355112"/>
                    </a:ext>
                  </a:extLst>
                </a:gridCol>
                <a:gridCol w="822960">
                  <a:extLst>
                    <a:ext uri="{9D8B030D-6E8A-4147-A177-3AD203B41FA5}">
                      <a16:colId xmlns:a16="http://schemas.microsoft.com/office/drawing/2014/main" val="267464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4842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- 2017-04-13 18:33:39</a:t>
                      </a:r>
                      <a:r>
                        <a:rPr kumimoji="0" lang="de-DE" sz="1000" b="0" i="0" u="none" strike="noStrike" kern="1200" cap="none" spc="0" normalizeH="0" baseline="0" noProof="0">
                          <a:ln>
                            <a:noFill/>
                          </a:ln>
                          <a:solidFill>
                            <a:prstClr val="black"/>
                          </a:solidFill>
                          <a:effectLst/>
                          <a:uLnTx/>
                          <a:uFillTx/>
                          <a:latin typeface="+mn-lt"/>
                          <a:ea typeface="+mn-ea"/>
                          <a:cs typeface="+mn-cs"/>
                        </a:rPr>
                        <a:t>
Werte Kunden und Freunde, wir haben morgen, am Karfreitag, dem 14. April 2017 geschlossen 😁
Am Samstag, dem 15. April 2017 sind wir wieder, wie gewohnt, für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209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- 2017-04-13 14:13:40</a:t>
                      </a:r>
                      <a:r>
                        <a:rPr kumimoji="0" lang="en-US" sz="1000" b="0" i="0" u="none" strike="noStrike" kern="1200" cap="none" spc="0" normalizeH="0" baseline="0" noProof="0">
                          <a:ln>
                            <a:noFill/>
                          </a:ln>
                          <a:solidFill>
                            <a:prstClr val="black"/>
                          </a:solidFill>
                          <a:effectLst/>
                          <a:uLnTx/>
                          <a:uFillTx/>
                          <a:latin typeface="+mn-lt"/>
                          <a:ea typeface="+mn-ea"/>
                          <a:cs typeface="+mn-cs"/>
                        </a:rPr>
                        <a:t>
Waaaas zum... 🤤
Was sich Lexus immer einfallen lässt.. 🎁
Aber Lexus reimt sich ja nicht sonst auf Luxus - Premium pur!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240208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355391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4454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7774622"/>
                    </a:ext>
                  </a:extLst>
                </a:gridCol>
                <a:gridCol w="822960">
                  <a:extLst>
                    <a:ext uri="{9D8B030D-6E8A-4147-A177-3AD203B41FA5}">
                      <a16:colId xmlns:a16="http://schemas.microsoft.com/office/drawing/2014/main" val="2921135305"/>
                    </a:ext>
                  </a:extLst>
                </a:gridCol>
                <a:gridCol w="822960">
                  <a:extLst>
                    <a:ext uri="{9D8B030D-6E8A-4147-A177-3AD203B41FA5}">
                      <a16:colId xmlns:a16="http://schemas.microsoft.com/office/drawing/2014/main" val="568088873"/>
                    </a:ext>
                  </a:extLst>
                </a:gridCol>
                <a:gridCol w="822960">
                  <a:extLst>
                    <a:ext uri="{9D8B030D-6E8A-4147-A177-3AD203B41FA5}">
                      <a16:colId xmlns:a16="http://schemas.microsoft.com/office/drawing/2014/main" val="1847453289"/>
                    </a:ext>
                  </a:extLst>
                </a:gridCol>
                <a:gridCol w="822960">
                  <a:extLst>
                    <a:ext uri="{9D8B030D-6E8A-4147-A177-3AD203B41FA5}">
                      <a16:colId xmlns:a16="http://schemas.microsoft.com/office/drawing/2014/main" val="3144699127"/>
                    </a:ext>
                  </a:extLst>
                </a:gridCol>
                <a:gridCol w="822960">
                  <a:extLst>
                    <a:ext uri="{9D8B030D-6E8A-4147-A177-3AD203B41FA5}">
                      <a16:colId xmlns:a16="http://schemas.microsoft.com/office/drawing/2014/main" val="819689764"/>
                    </a:ext>
                  </a:extLst>
                </a:gridCol>
                <a:gridCol w="822960">
                  <a:extLst>
                    <a:ext uri="{9D8B030D-6E8A-4147-A177-3AD203B41FA5}">
                      <a16:colId xmlns:a16="http://schemas.microsoft.com/office/drawing/2014/main" val="690381650"/>
                    </a:ext>
                  </a:extLst>
                </a:gridCol>
                <a:gridCol w="822960">
                  <a:extLst>
                    <a:ext uri="{9D8B030D-6E8A-4147-A177-3AD203B41FA5}">
                      <a16:colId xmlns:a16="http://schemas.microsoft.com/office/drawing/2014/main" val="1471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149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- 2017-04-12 20:54:41</a:t>
                      </a:r>
                      <a:r>
                        <a:rPr kumimoji="0" lang="de-DE" sz="1000" b="0" i="0" u="none" strike="noStrike" kern="1200" cap="none" spc="0" normalizeH="0" baseline="0" noProof="0">
                          <a:ln>
                            <a:noFill/>
                          </a:ln>
                          <a:solidFill>
                            <a:prstClr val="black"/>
                          </a:solidFill>
                          <a:effectLst/>
                          <a:uLnTx/>
                          <a:uFillTx/>
                          <a:latin typeface="+mn-lt"/>
                          <a:ea typeface="+mn-ea"/>
                          <a:cs typeface="+mn-cs"/>
                        </a:rPr>
                        <a:t>
✖ Unser #Reisetipp 💼 für dieses Jahr ✖
Wer dieses Jahr mal Lust auf einen etwas größeren Urlaub 💼 hat, der ist mit Öfb Reisen genau richtig: Auf geht's nach #Korea 🇰🇷, natürlich mit allem was dazugehört! 👍
Tauchen Sie ein in das faszinierende Land in Ostasien mit seinen vielfältigen Facetten: 
Erleben Sie Meisterwerke buddhistischer Baukunst 🕉️, bummeln Sie über quirlige Straßenmärkte 🤓 und genießen Sie die Spezialitäten der traditionellen Küche 🍤🍥🍣🍜.
Höhepunkte Ihrer einwöchigen Reise sind der Aufenthalt in der modernen Millionenmetropole #Seoul 🏯🏢 sowie der Besuch der #Hyundai Automobil- und Stahlwerke in Asan und Dangjin. 🚗 👨‍🏭👩‍🏭 🚗
Wir waren auch schon mal da und können nur sagen: Es ist Fantastisch!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1028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376397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093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771320"/>
                    </a:ext>
                  </a:extLst>
                </a:gridCol>
                <a:gridCol w="822960">
                  <a:extLst>
                    <a:ext uri="{9D8B030D-6E8A-4147-A177-3AD203B41FA5}">
                      <a16:colId xmlns:a16="http://schemas.microsoft.com/office/drawing/2014/main" val="756000762"/>
                    </a:ext>
                  </a:extLst>
                </a:gridCol>
                <a:gridCol w="822960">
                  <a:extLst>
                    <a:ext uri="{9D8B030D-6E8A-4147-A177-3AD203B41FA5}">
                      <a16:colId xmlns:a16="http://schemas.microsoft.com/office/drawing/2014/main" val="3239252045"/>
                    </a:ext>
                  </a:extLst>
                </a:gridCol>
                <a:gridCol w="822960">
                  <a:extLst>
                    <a:ext uri="{9D8B030D-6E8A-4147-A177-3AD203B41FA5}">
                      <a16:colId xmlns:a16="http://schemas.microsoft.com/office/drawing/2014/main" val="2593077108"/>
                    </a:ext>
                  </a:extLst>
                </a:gridCol>
                <a:gridCol w="822960">
                  <a:extLst>
                    <a:ext uri="{9D8B030D-6E8A-4147-A177-3AD203B41FA5}">
                      <a16:colId xmlns:a16="http://schemas.microsoft.com/office/drawing/2014/main" val="1227604523"/>
                    </a:ext>
                  </a:extLst>
                </a:gridCol>
                <a:gridCol w="822960">
                  <a:extLst>
                    <a:ext uri="{9D8B030D-6E8A-4147-A177-3AD203B41FA5}">
                      <a16:colId xmlns:a16="http://schemas.microsoft.com/office/drawing/2014/main" val="3604537872"/>
                    </a:ext>
                  </a:extLst>
                </a:gridCol>
                <a:gridCol w="822960">
                  <a:extLst>
                    <a:ext uri="{9D8B030D-6E8A-4147-A177-3AD203B41FA5}">
                      <a16:colId xmlns:a16="http://schemas.microsoft.com/office/drawing/2014/main" val="710856925"/>
                    </a:ext>
                  </a:extLst>
                </a:gridCol>
                <a:gridCol w="822960">
                  <a:extLst>
                    <a:ext uri="{9D8B030D-6E8A-4147-A177-3AD203B41FA5}">
                      <a16:colId xmlns:a16="http://schemas.microsoft.com/office/drawing/2014/main" val="359712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5049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- 2017-04-09 15:44:39</a:t>
                      </a:r>
                      <a:r>
                        <a:rPr kumimoji="0" lang="de-DE" sz="1000" b="0" i="0" u="none" strike="noStrike" kern="1200" cap="none" spc="0" normalizeH="0" baseline="0" noProof="0">
                          <a:ln>
                            <a:noFill/>
                          </a:ln>
                          <a:solidFill>
                            <a:prstClr val="black"/>
                          </a:solidFill>
                          <a:effectLst/>
                          <a:uLnTx/>
                          <a:uFillTx/>
                          <a:latin typeface="+mn-lt"/>
                          <a:ea typeface="+mn-ea"/>
                          <a:cs typeface="+mn-cs"/>
                        </a:rPr>
                        <a:t>
Unser Bauvorhaben startet schon langsam 😄
Guttmann Bau GmbH - Ihr seid Spitze!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- 2017-04-07 13:05:04</a:t>
                      </a:r>
                      <a:r>
                        <a:rPr kumimoji="0" lang="de-DE" sz="1000" b="0" i="0" u="none" strike="noStrike" kern="1200" cap="none" spc="0" normalizeH="0" baseline="0" noProof="0">
                          <a:ln>
                            <a:noFill/>
                          </a:ln>
                          <a:solidFill>
                            <a:prstClr val="black"/>
                          </a:solidFill>
                          <a:effectLst/>
                          <a:uLnTx/>
                          <a:uFillTx/>
                          <a:latin typeface="+mn-lt"/>
                          <a:ea typeface="+mn-ea"/>
                          <a:cs typeface="+mn-cs"/>
                        </a:rPr>
                        <a:t>
Es wird Zeit, Eure Autos fit für den Frühling zu machen ;-)
Unsere Frühlings-Checks starten bereits ab € 29,00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0529857"/>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674099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- 10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141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0481135"/>
                    </a:ext>
                  </a:extLst>
                </a:gridCol>
                <a:gridCol w="822960">
                  <a:extLst>
                    <a:ext uri="{9D8B030D-6E8A-4147-A177-3AD203B41FA5}">
                      <a16:colId xmlns:a16="http://schemas.microsoft.com/office/drawing/2014/main" val="3502226374"/>
                    </a:ext>
                  </a:extLst>
                </a:gridCol>
                <a:gridCol w="822960">
                  <a:extLst>
                    <a:ext uri="{9D8B030D-6E8A-4147-A177-3AD203B41FA5}">
                      <a16:colId xmlns:a16="http://schemas.microsoft.com/office/drawing/2014/main" val="1398111350"/>
                    </a:ext>
                  </a:extLst>
                </a:gridCol>
                <a:gridCol w="822960">
                  <a:extLst>
                    <a:ext uri="{9D8B030D-6E8A-4147-A177-3AD203B41FA5}">
                      <a16:colId xmlns:a16="http://schemas.microsoft.com/office/drawing/2014/main" val="2355121122"/>
                    </a:ext>
                  </a:extLst>
                </a:gridCol>
                <a:gridCol w="822960">
                  <a:extLst>
                    <a:ext uri="{9D8B030D-6E8A-4147-A177-3AD203B41FA5}">
                      <a16:colId xmlns:a16="http://schemas.microsoft.com/office/drawing/2014/main" val="2950675033"/>
                    </a:ext>
                  </a:extLst>
                </a:gridCol>
                <a:gridCol w="822960">
                  <a:extLst>
                    <a:ext uri="{9D8B030D-6E8A-4147-A177-3AD203B41FA5}">
                      <a16:colId xmlns:a16="http://schemas.microsoft.com/office/drawing/2014/main" val="724884359"/>
                    </a:ext>
                  </a:extLst>
                </a:gridCol>
                <a:gridCol w="822960">
                  <a:extLst>
                    <a:ext uri="{9D8B030D-6E8A-4147-A177-3AD203B41FA5}">
                      <a16:colId xmlns:a16="http://schemas.microsoft.com/office/drawing/2014/main" val="3476372783"/>
                    </a:ext>
                  </a:extLst>
                </a:gridCol>
                <a:gridCol w="822960">
                  <a:extLst>
                    <a:ext uri="{9D8B030D-6E8A-4147-A177-3AD203B41FA5}">
                      <a16:colId xmlns:a16="http://schemas.microsoft.com/office/drawing/2014/main" val="48040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2344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- 2017-04-04 19:05:50</a:t>
                      </a:r>
                      <a:r>
                        <a:rPr kumimoji="0" lang="de-DE" sz="1000" b="0" i="0" u="none" strike="noStrike" kern="1200" cap="none" spc="0" normalizeH="0" baseline="0" noProof="0">
                          <a:ln>
                            <a:noFill/>
                          </a:ln>
                          <a:solidFill>
                            <a:prstClr val="black"/>
                          </a:solidFill>
                          <a:effectLst/>
                          <a:uLnTx/>
                          <a:uFillTx/>
                          <a:latin typeface="+mn-lt"/>
                          <a:ea typeface="+mn-ea"/>
                          <a:cs typeface="+mn-cs"/>
                        </a:rPr>
                        <a:t>
💢🔵💢 Das war die MOTOMOTION 2017 💢🔵💢
Unter 27 Automarken waren auch wir mit der Marke Hyundai vertreten. Die Messe in Oberwart war ein voller Erfolg!
Wir sind dankbar für jeden, der uns auf unseren Messestand besucht hat 😄.
Uns wurde wieder mal gezeigt, dass der persönliche Kontakt die Basis für eine gute Kundenbeziehung ist 👍.
➡ IHR SEID SPITZE! ⬅ 
Die Gewinnerin unseres Motomotion-Gewinnspiels ist:
Daniela Rieser 🎁 🎉
Viel Spaß fürs Wochenende mit dem neuen Hyundai IONIQ! 😎⚡
#hyundai #oberwart #gewinnspiel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09098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952766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368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6837126"/>
                    </a:ext>
                  </a:extLst>
                </a:gridCol>
                <a:gridCol w="822960">
                  <a:extLst>
                    <a:ext uri="{9D8B030D-6E8A-4147-A177-3AD203B41FA5}">
                      <a16:colId xmlns:a16="http://schemas.microsoft.com/office/drawing/2014/main" val="3040893016"/>
                    </a:ext>
                  </a:extLst>
                </a:gridCol>
                <a:gridCol w="822960">
                  <a:extLst>
                    <a:ext uri="{9D8B030D-6E8A-4147-A177-3AD203B41FA5}">
                      <a16:colId xmlns:a16="http://schemas.microsoft.com/office/drawing/2014/main" val="3305152100"/>
                    </a:ext>
                  </a:extLst>
                </a:gridCol>
                <a:gridCol w="822960">
                  <a:extLst>
                    <a:ext uri="{9D8B030D-6E8A-4147-A177-3AD203B41FA5}">
                      <a16:colId xmlns:a16="http://schemas.microsoft.com/office/drawing/2014/main" val="4005276952"/>
                    </a:ext>
                  </a:extLst>
                </a:gridCol>
                <a:gridCol w="822960">
                  <a:extLst>
                    <a:ext uri="{9D8B030D-6E8A-4147-A177-3AD203B41FA5}">
                      <a16:colId xmlns:a16="http://schemas.microsoft.com/office/drawing/2014/main" val="408002388"/>
                    </a:ext>
                  </a:extLst>
                </a:gridCol>
                <a:gridCol w="822960">
                  <a:extLst>
                    <a:ext uri="{9D8B030D-6E8A-4147-A177-3AD203B41FA5}">
                      <a16:colId xmlns:a16="http://schemas.microsoft.com/office/drawing/2014/main" val="1318518629"/>
                    </a:ext>
                  </a:extLst>
                </a:gridCol>
                <a:gridCol w="822960">
                  <a:extLst>
                    <a:ext uri="{9D8B030D-6E8A-4147-A177-3AD203B41FA5}">
                      <a16:colId xmlns:a16="http://schemas.microsoft.com/office/drawing/2014/main" val="53058349"/>
                    </a:ext>
                  </a:extLst>
                </a:gridCol>
                <a:gridCol w="822960">
                  <a:extLst>
                    <a:ext uri="{9D8B030D-6E8A-4147-A177-3AD203B41FA5}">
                      <a16:colId xmlns:a16="http://schemas.microsoft.com/office/drawing/2014/main" val="161888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0695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- 2017-04-03 09:30:00</a:t>
                      </a:r>
                      <a:r>
                        <a:rPr kumimoji="0" lang="de-DE" sz="1000" b="0" i="0" u="none" strike="noStrike" kern="1200" cap="none" spc="0" normalizeH="0" baseline="0" noProof="0">
                          <a:ln>
                            <a:noFill/>
                          </a:ln>
                          <a:solidFill>
                            <a:prstClr val="black"/>
                          </a:solidFill>
                          <a:effectLst/>
                          <a:uLnTx/>
                          <a:uFillTx/>
                          <a:latin typeface="+mn-lt"/>
                          <a:ea typeface="+mn-ea"/>
                          <a:cs typeface="+mn-cs"/>
                        </a:rPr>
                        <a:t>
Wenn der Frühling grüsst, hüpft das Herz vor Freude ♥️
Kommt von 25. März bis 25. April zu unseren Frühlingswochen spart bis zu € 4.900,- bei den Hyundai Edition 25 Sondermodellen.
Bei Fragen schreibt uns einfach eine Nachricht auf Facebook oder ruft bei uns an 👉🏻 03352/34763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1908493"/>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355323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144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711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66036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386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17032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757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7986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350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8845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862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392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8998020"/>
                    </a:ext>
                  </a:extLst>
                </a:gridCol>
                <a:gridCol w="2468880">
                  <a:extLst>
                    <a:ext uri="{9D8B030D-6E8A-4147-A177-3AD203B41FA5}">
                      <a16:colId xmlns:a16="http://schemas.microsoft.com/office/drawing/2014/main" val="935863210"/>
                    </a:ext>
                  </a:extLst>
                </a:gridCol>
                <a:gridCol w="822960">
                  <a:extLst>
                    <a:ext uri="{9D8B030D-6E8A-4147-A177-3AD203B41FA5}">
                      <a16:colId xmlns:a16="http://schemas.microsoft.com/office/drawing/2014/main" val="1213300504"/>
                    </a:ext>
                  </a:extLst>
                </a:gridCol>
                <a:gridCol w="822960">
                  <a:extLst>
                    <a:ext uri="{9D8B030D-6E8A-4147-A177-3AD203B41FA5}">
                      <a16:colId xmlns:a16="http://schemas.microsoft.com/office/drawing/2014/main" val="3346817389"/>
                    </a:ext>
                  </a:extLst>
                </a:gridCol>
                <a:gridCol w="822960">
                  <a:extLst>
                    <a:ext uri="{9D8B030D-6E8A-4147-A177-3AD203B41FA5}">
                      <a16:colId xmlns:a16="http://schemas.microsoft.com/office/drawing/2014/main" val="49891040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948651006"/>
                  </a:ext>
                </a:extLst>
              </a:tr>
              <a:tr h="370840">
                <a:tc>
                  <a:txBody>
                    <a:bodyPr/>
                    <a:lstStyle/>
                    <a:p>
                      <a:r>
                        <a:rPr lang="en-US" sz="1000"/>
                        <a:t>Andreas Kogler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86495908"/>
                  </a:ext>
                </a:extLst>
              </a:tr>
              <a:tr h="370840">
                <a:tc>
                  <a:txBody>
                    <a:bodyPr/>
                    <a:lstStyle/>
                    <a:p>
                      <a:r>
                        <a:rPr lang="en-US" sz="1000"/>
                        <a:t>Wolfgang Gschaider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16918685"/>
                  </a:ext>
                </a:extLst>
              </a:tr>
              <a:tr h="370840">
                <a:tc>
                  <a:txBody>
                    <a:bodyPr/>
                    <a:lstStyle/>
                    <a:p>
                      <a:r>
                        <a:rPr lang="en-US" sz="1000"/>
                        <a:t>Gabor Baktay</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56660160"/>
                  </a:ext>
                </a:extLst>
              </a:tr>
              <a:tr h="370840">
                <a:tc>
                  <a:txBody>
                    <a:bodyPr/>
                    <a:lstStyle/>
                    <a:p>
                      <a:r>
                        <a:rPr lang="en-US" sz="1000"/>
                        <a:t>Peter Rappel</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1304196"/>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507498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5061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364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9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644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16452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885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97055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344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854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082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4175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178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50589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4009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8803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1636153"/>
                    </a:ext>
                  </a:extLst>
                </a:gridCol>
                <a:gridCol w="740664">
                  <a:extLst>
                    <a:ext uri="{9D8B030D-6E8A-4147-A177-3AD203B41FA5}">
                      <a16:colId xmlns:a16="http://schemas.microsoft.com/office/drawing/2014/main" val="2883200058"/>
                    </a:ext>
                  </a:extLst>
                </a:gridCol>
                <a:gridCol w="740664">
                  <a:extLst>
                    <a:ext uri="{9D8B030D-6E8A-4147-A177-3AD203B41FA5}">
                      <a16:colId xmlns:a16="http://schemas.microsoft.com/office/drawing/2014/main" val="3098894975"/>
                    </a:ext>
                  </a:extLst>
                </a:gridCol>
                <a:gridCol w="740664">
                  <a:extLst>
                    <a:ext uri="{9D8B030D-6E8A-4147-A177-3AD203B41FA5}">
                      <a16:colId xmlns:a16="http://schemas.microsoft.com/office/drawing/2014/main" val="764374301"/>
                    </a:ext>
                  </a:extLst>
                </a:gridCol>
                <a:gridCol w="740664">
                  <a:extLst>
                    <a:ext uri="{9D8B030D-6E8A-4147-A177-3AD203B41FA5}">
                      <a16:colId xmlns:a16="http://schemas.microsoft.com/office/drawing/2014/main" val="2328519267"/>
                    </a:ext>
                  </a:extLst>
                </a:gridCol>
                <a:gridCol w="740664">
                  <a:extLst>
                    <a:ext uri="{9D8B030D-6E8A-4147-A177-3AD203B41FA5}">
                      <a16:colId xmlns:a16="http://schemas.microsoft.com/office/drawing/2014/main" val="264083121"/>
                    </a:ext>
                  </a:extLst>
                </a:gridCol>
                <a:gridCol w="740664">
                  <a:extLst>
                    <a:ext uri="{9D8B030D-6E8A-4147-A177-3AD203B41FA5}">
                      <a16:colId xmlns:a16="http://schemas.microsoft.com/office/drawing/2014/main" val="3506832356"/>
                    </a:ext>
                  </a:extLst>
                </a:gridCol>
                <a:gridCol w="740664">
                  <a:extLst>
                    <a:ext uri="{9D8B030D-6E8A-4147-A177-3AD203B41FA5}">
                      <a16:colId xmlns:a16="http://schemas.microsoft.com/office/drawing/2014/main" val="926338883"/>
                    </a:ext>
                  </a:extLst>
                </a:gridCol>
                <a:gridCol w="740664">
                  <a:extLst>
                    <a:ext uri="{9D8B030D-6E8A-4147-A177-3AD203B41FA5}">
                      <a16:colId xmlns:a16="http://schemas.microsoft.com/office/drawing/2014/main" val="533036032"/>
                    </a:ext>
                  </a:extLst>
                </a:gridCol>
                <a:gridCol w="740664">
                  <a:extLst>
                    <a:ext uri="{9D8B030D-6E8A-4147-A177-3AD203B41FA5}">
                      <a16:colId xmlns:a16="http://schemas.microsoft.com/office/drawing/2014/main" val="25204428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34864245"/>
                  </a:ext>
                </a:extLst>
              </a:tr>
              <a:tr h="370840">
                <a:tc>
                  <a:txBody>
                    <a:bodyPr/>
                    <a:lstStyle/>
                    <a:p>
                      <a:r>
                        <a:rPr lang="en-US" sz="1000"/>
                        <a:t>Autohaus Fürst</a:t>
                      </a:r>
                    </a:p>
                  </a:txBody>
                  <a:tcPr/>
                </a:tc>
                <a:tc>
                  <a:txBody>
                    <a:bodyPr/>
                    <a:lstStyle/>
                    <a:p>
                      <a:r>
                        <a:rPr lang="en-US" sz="1000"/>
                        <a:t>754</a:t>
                      </a:r>
                    </a:p>
                  </a:txBody>
                  <a:tcPr/>
                </a:tc>
                <a:tc>
                  <a:txBody>
                    <a:bodyPr/>
                    <a:lstStyle/>
                    <a:p>
                      <a:r>
                        <a:rPr lang="en-US" sz="1000"/>
                        <a:t>40</a:t>
                      </a:r>
                    </a:p>
                  </a:txBody>
                  <a:tcPr/>
                </a:tc>
                <a:tc>
                  <a:txBody>
                    <a:bodyPr/>
                    <a:lstStyle/>
                    <a:p>
                      <a:r>
                        <a:rPr lang="en-US" sz="1000"/>
                        <a:t>16</a:t>
                      </a:r>
                    </a:p>
                  </a:txBody>
                  <a:tcPr/>
                </a:tc>
                <a:tc>
                  <a:txBody>
                    <a:bodyPr/>
                    <a:lstStyle/>
                    <a:p>
                      <a:r>
                        <a:rPr lang="en-US" sz="1000"/>
                        <a:t>258</a:t>
                      </a:r>
                    </a:p>
                  </a:txBody>
                  <a:tcPr/>
                </a:tc>
                <a:tc>
                  <a:txBody>
                    <a:bodyPr/>
                    <a:lstStyle/>
                    <a:p>
                      <a:r>
                        <a:rPr lang="en-US" sz="1000"/>
                        <a:t>6</a:t>
                      </a:r>
                    </a:p>
                  </a:txBody>
                  <a:tcPr/>
                </a:tc>
                <a:tc>
                  <a:txBody>
                    <a:bodyPr/>
                    <a:lstStyle/>
                    <a:p>
                      <a:r>
                        <a:rPr lang="en-US" sz="1000"/>
                        <a:t>33</a:t>
                      </a:r>
                    </a:p>
                  </a:txBody>
                  <a:tcPr/>
                </a:tc>
                <a:tc>
                  <a:txBody>
                    <a:bodyPr/>
                    <a:lstStyle/>
                    <a:p>
                      <a:r>
                        <a:rPr lang="en-US" sz="1000"/>
                        <a:t>0</a:t>
                      </a:r>
                    </a:p>
                  </a:txBody>
                  <a:tcPr/>
                </a:tc>
                <a:tc>
                  <a:txBody>
                    <a:bodyPr/>
                    <a:lstStyle/>
                    <a:p>
                      <a:r>
                        <a:rPr lang="en-US" sz="1000"/>
                        <a:t>2.5290%</a:t>
                      </a:r>
                    </a:p>
                  </a:txBody>
                  <a:tcPr/>
                </a:tc>
                <a:tc>
                  <a:txBody>
                    <a:bodyPr/>
                    <a:lstStyle/>
                    <a:p>
                      <a:r>
                        <a:rPr lang="en-US" sz="1000"/>
                        <a:t>0.0%</a:t>
                      </a:r>
                    </a:p>
                  </a:txBody>
                  <a:tcPr/>
                </a:tc>
                <a:extLst>
                  <a:ext uri="{0D108BD9-81ED-4DB2-BD59-A6C34878D82A}">
                    <a16:rowId xmlns:a16="http://schemas.microsoft.com/office/drawing/2014/main" val="880424998"/>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67267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263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0928058"/>
                    </a:ext>
                  </a:extLst>
                </a:gridCol>
                <a:gridCol w="2468880">
                  <a:extLst>
                    <a:ext uri="{9D8B030D-6E8A-4147-A177-3AD203B41FA5}">
                      <a16:colId xmlns:a16="http://schemas.microsoft.com/office/drawing/2014/main" val="751833144"/>
                    </a:ext>
                  </a:extLst>
                </a:gridCol>
                <a:gridCol w="2468880">
                  <a:extLst>
                    <a:ext uri="{9D8B030D-6E8A-4147-A177-3AD203B41FA5}">
                      <a16:colId xmlns:a16="http://schemas.microsoft.com/office/drawing/2014/main" val="3851615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0467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extLst>
                  <a:ext uri="{0D108BD9-81ED-4DB2-BD59-A6C34878D82A}">
                    <a16:rowId xmlns:a16="http://schemas.microsoft.com/office/drawing/2014/main" val="361629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374786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extLst>
                  <a:ext uri="{0D108BD9-81ED-4DB2-BD59-A6C34878D82A}">
                    <a16:rowId xmlns:a16="http://schemas.microsoft.com/office/drawing/2014/main" val="143294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a:t>
                      </a:r>
                    </a:p>
                  </a:txBody>
                  <a:tcPr/>
                </a:tc>
                <a:extLst>
                  <a:ext uri="{0D108BD9-81ED-4DB2-BD59-A6C34878D82A}">
                    <a16:rowId xmlns:a16="http://schemas.microsoft.com/office/drawing/2014/main" val="342897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5955</a:t>
                      </a:r>
                    </a:p>
                  </a:txBody>
                  <a:tcPr/>
                </a:tc>
                <a:extLst>
                  <a:ext uri="{0D108BD9-81ED-4DB2-BD59-A6C34878D82A}">
                    <a16:rowId xmlns:a16="http://schemas.microsoft.com/office/drawing/2014/main" val="419186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a:t>
                      </a:r>
                    </a:p>
                  </a:txBody>
                  <a:tcPr/>
                </a:tc>
                <a:extLst>
                  <a:ext uri="{0D108BD9-81ED-4DB2-BD59-A6C34878D82A}">
                    <a16:rowId xmlns:a16="http://schemas.microsoft.com/office/drawing/2014/main" val="340395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extLst>
                  <a:ext uri="{0D108BD9-81ED-4DB2-BD59-A6C34878D82A}">
                    <a16:rowId xmlns:a16="http://schemas.microsoft.com/office/drawing/2014/main" val="85162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73365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4050</a:t>
                      </a:r>
                    </a:p>
                  </a:txBody>
                  <a:tcPr/>
                </a:tc>
                <a:extLst>
                  <a:ext uri="{0D108BD9-81ED-4DB2-BD59-A6C34878D82A}">
                    <a16:rowId xmlns:a16="http://schemas.microsoft.com/office/drawing/2014/main" val="364625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a:t>
                      </a:r>
                    </a:p>
                  </a:txBody>
                  <a:tcPr/>
                </a:tc>
                <a:extLst>
                  <a:ext uri="{0D108BD9-81ED-4DB2-BD59-A6C34878D82A}">
                    <a16:rowId xmlns:a16="http://schemas.microsoft.com/office/drawing/2014/main" val="202181903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053157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417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1388339"/>
                    </a:ext>
                  </a:extLst>
                </a:gridCol>
                <a:gridCol w="2468880">
                  <a:extLst>
                    <a:ext uri="{9D8B030D-6E8A-4147-A177-3AD203B41FA5}">
                      <a16:colId xmlns:a16="http://schemas.microsoft.com/office/drawing/2014/main" val="3185554406"/>
                    </a:ext>
                  </a:extLst>
                </a:gridCol>
                <a:gridCol w="2468880">
                  <a:extLst>
                    <a:ext uri="{9D8B030D-6E8A-4147-A177-3AD203B41FA5}">
                      <a16:colId xmlns:a16="http://schemas.microsoft.com/office/drawing/2014/main" val="2762122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432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8721</a:t>
                      </a:r>
                    </a:p>
                  </a:txBody>
                  <a:tcPr/>
                </a:tc>
                <a:extLst>
                  <a:ext uri="{0D108BD9-81ED-4DB2-BD59-A6C34878D82A}">
                    <a16:rowId xmlns:a16="http://schemas.microsoft.com/office/drawing/2014/main" val="285802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403305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9327</a:t>
                      </a:r>
                    </a:p>
                  </a:txBody>
                  <a:tcPr/>
                </a:tc>
                <a:extLst>
                  <a:ext uri="{0D108BD9-81ED-4DB2-BD59-A6C34878D82A}">
                    <a16:rowId xmlns:a16="http://schemas.microsoft.com/office/drawing/2014/main" val="336745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9802</a:t>
                      </a:r>
                    </a:p>
                  </a:txBody>
                  <a:tcPr/>
                </a:tc>
                <a:extLst>
                  <a:ext uri="{0D108BD9-81ED-4DB2-BD59-A6C34878D82A}">
                    <a16:rowId xmlns:a16="http://schemas.microsoft.com/office/drawing/2014/main" val="417778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9633</a:t>
                      </a:r>
                    </a:p>
                  </a:txBody>
                  <a:tcPr/>
                </a:tc>
                <a:extLst>
                  <a:ext uri="{0D108BD9-81ED-4DB2-BD59-A6C34878D82A}">
                    <a16:rowId xmlns:a16="http://schemas.microsoft.com/office/drawing/2014/main" val="348545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extLst>
                  <a:ext uri="{0D108BD9-81ED-4DB2-BD59-A6C34878D82A}">
                    <a16:rowId xmlns:a16="http://schemas.microsoft.com/office/drawing/2014/main" val="33363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extLst>
                  <a:ext uri="{0D108BD9-81ED-4DB2-BD59-A6C34878D82A}">
                    <a16:rowId xmlns:a16="http://schemas.microsoft.com/office/drawing/2014/main" val="220655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a:t>
                      </a:r>
                    </a:p>
                  </a:txBody>
                  <a:tcPr/>
                </a:tc>
                <a:extLst>
                  <a:ext uri="{0D108BD9-81ED-4DB2-BD59-A6C34878D82A}">
                    <a16:rowId xmlns:a16="http://schemas.microsoft.com/office/drawing/2014/main" val="223669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a:t>
                      </a:r>
                    </a:p>
                  </a:txBody>
                  <a:tcPr/>
                </a:tc>
                <a:extLst>
                  <a:ext uri="{0D108BD9-81ED-4DB2-BD59-A6C34878D82A}">
                    <a16:rowId xmlns:a16="http://schemas.microsoft.com/office/drawing/2014/main" val="63547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9734</a:t>
                      </a:r>
                    </a:p>
                  </a:txBody>
                  <a:tcPr/>
                </a:tc>
                <a:extLst>
                  <a:ext uri="{0D108BD9-81ED-4DB2-BD59-A6C34878D82A}">
                    <a16:rowId xmlns:a16="http://schemas.microsoft.com/office/drawing/2014/main" val="1473329002"/>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884884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7757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5236263"/>
                    </a:ext>
                  </a:extLst>
                </a:gridCol>
                <a:gridCol w="2468880">
                  <a:extLst>
                    <a:ext uri="{9D8B030D-6E8A-4147-A177-3AD203B41FA5}">
                      <a16:colId xmlns:a16="http://schemas.microsoft.com/office/drawing/2014/main" val="2052434605"/>
                    </a:ext>
                  </a:extLst>
                </a:gridCol>
                <a:gridCol w="2468880">
                  <a:extLst>
                    <a:ext uri="{9D8B030D-6E8A-4147-A177-3AD203B41FA5}">
                      <a16:colId xmlns:a16="http://schemas.microsoft.com/office/drawing/2014/main" val="354987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4210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5779</a:t>
                      </a:r>
                    </a:p>
                  </a:txBody>
                  <a:tcPr/>
                </a:tc>
                <a:extLst>
                  <a:ext uri="{0D108BD9-81ED-4DB2-BD59-A6C34878D82A}">
                    <a16:rowId xmlns:a16="http://schemas.microsoft.com/office/drawing/2014/main" val="420966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extLst>
                  <a:ext uri="{0D108BD9-81ED-4DB2-BD59-A6C34878D82A}">
                    <a16:rowId xmlns:a16="http://schemas.microsoft.com/office/drawing/2014/main" val="101661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extLst>
                  <a:ext uri="{0D108BD9-81ED-4DB2-BD59-A6C34878D82A}">
                    <a16:rowId xmlns:a16="http://schemas.microsoft.com/office/drawing/2014/main" val="148303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extLst>
                  <a:ext uri="{0D108BD9-81ED-4DB2-BD59-A6C34878D82A}">
                    <a16:rowId xmlns:a16="http://schemas.microsoft.com/office/drawing/2014/main" val="152708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4244677291"/>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2135790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8694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1795013"/>
                    </a:ext>
                  </a:extLst>
                </a:gridCol>
                <a:gridCol w="2468880">
                  <a:extLst>
                    <a:ext uri="{9D8B030D-6E8A-4147-A177-3AD203B41FA5}">
                      <a16:colId xmlns:a16="http://schemas.microsoft.com/office/drawing/2014/main" val="2780930742"/>
                    </a:ext>
                  </a:extLst>
                </a:gridCol>
                <a:gridCol w="2468880">
                  <a:extLst>
                    <a:ext uri="{9D8B030D-6E8A-4147-A177-3AD203B41FA5}">
                      <a16:colId xmlns:a16="http://schemas.microsoft.com/office/drawing/2014/main" val="218024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082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extLst>
                  <a:ext uri="{0D108BD9-81ED-4DB2-BD59-A6C34878D82A}">
                    <a16:rowId xmlns:a16="http://schemas.microsoft.com/office/drawing/2014/main" val="278504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131240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387528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extLst>
                  <a:ext uri="{0D108BD9-81ED-4DB2-BD59-A6C34878D82A}">
                    <a16:rowId xmlns:a16="http://schemas.microsoft.com/office/drawing/2014/main" val="2287709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extLst>
                  <a:ext uri="{0D108BD9-81ED-4DB2-BD59-A6C34878D82A}">
                    <a16:rowId xmlns:a16="http://schemas.microsoft.com/office/drawing/2014/main" val="363744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extLst>
                  <a:ext uri="{0D108BD9-81ED-4DB2-BD59-A6C34878D82A}">
                    <a16:rowId xmlns:a16="http://schemas.microsoft.com/office/drawing/2014/main" val="6172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extLst>
                  <a:ext uri="{0D108BD9-81ED-4DB2-BD59-A6C34878D82A}">
                    <a16:rowId xmlns:a16="http://schemas.microsoft.com/office/drawing/2014/main" val="373762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92286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362329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extLst>
                  <a:ext uri="{0D108BD9-81ED-4DB2-BD59-A6C34878D82A}">
                    <a16:rowId xmlns:a16="http://schemas.microsoft.com/office/drawing/2014/main" val="144146741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4073234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875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571032"/>
                    </a:ext>
                  </a:extLst>
                </a:gridCol>
                <a:gridCol w="2468880">
                  <a:extLst>
                    <a:ext uri="{9D8B030D-6E8A-4147-A177-3AD203B41FA5}">
                      <a16:colId xmlns:a16="http://schemas.microsoft.com/office/drawing/2014/main" val="4006012099"/>
                    </a:ext>
                  </a:extLst>
                </a:gridCol>
                <a:gridCol w="2468880">
                  <a:extLst>
                    <a:ext uri="{9D8B030D-6E8A-4147-A177-3AD203B41FA5}">
                      <a16:colId xmlns:a16="http://schemas.microsoft.com/office/drawing/2014/main" val="266294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322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extLst>
                  <a:ext uri="{0D108BD9-81ED-4DB2-BD59-A6C34878D82A}">
                    <a16:rowId xmlns:a16="http://schemas.microsoft.com/office/drawing/2014/main" val="184156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1979748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8478</a:t>
                      </a:r>
                    </a:p>
                  </a:txBody>
                  <a:tcPr/>
                </a:tc>
                <a:extLst>
                  <a:ext uri="{0D108BD9-81ED-4DB2-BD59-A6C34878D82A}">
                    <a16:rowId xmlns:a16="http://schemas.microsoft.com/office/drawing/2014/main" val="329717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a:t>
                      </a:r>
                    </a:p>
                  </a:txBody>
                  <a:tcPr/>
                </a:tc>
                <a:extLst>
                  <a:ext uri="{0D108BD9-81ED-4DB2-BD59-A6C34878D82A}">
                    <a16:rowId xmlns:a16="http://schemas.microsoft.com/office/drawing/2014/main" val="93667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a:t>
                      </a:r>
                    </a:p>
                  </a:txBody>
                  <a:tcPr/>
                </a:tc>
                <a:extLst>
                  <a:ext uri="{0D108BD9-81ED-4DB2-BD59-A6C34878D82A}">
                    <a16:rowId xmlns:a16="http://schemas.microsoft.com/office/drawing/2014/main" val="264219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9776</a:t>
                      </a:r>
                    </a:p>
                  </a:txBody>
                  <a:tcPr/>
                </a:tc>
                <a:extLst>
                  <a:ext uri="{0D108BD9-81ED-4DB2-BD59-A6C34878D82A}">
                    <a16:rowId xmlns:a16="http://schemas.microsoft.com/office/drawing/2014/main" val="70874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9150</a:t>
                      </a:r>
                    </a:p>
                  </a:txBody>
                  <a:tcPr/>
                </a:tc>
                <a:extLst>
                  <a:ext uri="{0D108BD9-81ED-4DB2-BD59-A6C34878D82A}">
                    <a16:rowId xmlns:a16="http://schemas.microsoft.com/office/drawing/2014/main" val="241971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a:t>
                      </a:r>
                    </a:p>
                  </a:txBody>
                  <a:tcPr/>
                </a:tc>
                <a:extLst>
                  <a:ext uri="{0D108BD9-81ED-4DB2-BD59-A6C34878D82A}">
                    <a16:rowId xmlns:a16="http://schemas.microsoft.com/office/drawing/2014/main" val="1548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extLst>
                  <a:ext uri="{0D108BD9-81ED-4DB2-BD59-A6C34878D82A}">
                    <a16:rowId xmlns:a16="http://schemas.microsoft.com/office/drawing/2014/main" val="263962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8456</a:t>
                      </a:r>
                    </a:p>
                  </a:txBody>
                  <a:tcPr/>
                </a:tc>
                <a:extLst>
                  <a:ext uri="{0D108BD9-81ED-4DB2-BD59-A6C34878D82A}">
                    <a16:rowId xmlns:a16="http://schemas.microsoft.com/office/drawing/2014/main" val="3123895424"/>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33929399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654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76292809"/>
                    </a:ext>
                  </a:extLst>
                </a:gridCol>
                <a:gridCol w="2468880">
                  <a:extLst>
                    <a:ext uri="{9D8B030D-6E8A-4147-A177-3AD203B41FA5}">
                      <a16:colId xmlns:a16="http://schemas.microsoft.com/office/drawing/2014/main" val="363329604"/>
                    </a:ext>
                  </a:extLst>
                </a:gridCol>
                <a:gridCol w="2468880">
                  <a:extLst>
                    <a:ext uri="{9D8B030D-6E8A-4147-A177-3AD203B41FA5}">
                      <a16:colId xmlns:a16="http://schemas.microsoft.com/office/drawing/2014/main" val="201642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9673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extLst>
                  <a:ext uri="{0D108BD9-81ED-4DB2-BD59-A6C34878D82A}">
                    <a16:rowId xmlns:a16="http://schemas.microsoft.com/office/drawing/2014/main" val="76446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166636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291650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extLst>
                  <a:ext uri="{0D108BD9-81ED-4DB2-BD59-A6C34878D82A}">
                    <a16:rowId xmlns:a16="http://schemas.microsoft.com/office/drawing/2014/main" val="98677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505313905"/>
                  </a:ext>
                </a:extLst>
              </a:tr>
            </a:tbl>
          </a:graphicData>
        </a:graphic>
      </p:graphicFrame>
      <p:sp>
        <p:nvSpPr>
          <p:cNvPr id="4" name="Text Placeholder 3"/>
          <p:cNvSpPr>
            <a:spLocks noGrp="1"/>
          </p:cNvSpPr>
          <p:nvPr>
            <p:ph type="body" sz="quarter" idx="14"/>
          </p:nvPr>
        </p:nvSpPr>
        <p:spPr/>
        <p:txBody>
          <a:bodyPr/>
          <a:lstStyle/>
          <a:p>
            <a:r>
              <a:rPr lang="en-US"/>
              <a:t>04/01/2017 - 04/26/2017</a:t>
            </a:r>
          </a:p>
        </p:txBody>
      </p:sp>
    </p:spTree>
    <p:extLst>
      <p:ext uri="{BB962C8B-B14F-4D97-AF65-F5344CB8AC3E}">
        <p14:creationId xmlns:p14="http://schemas.microsoft.com/office/powerpoint/2010/main" val="11192275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1459</Words>
  <Application>Microsoft Office PowerPoint</Application>
  <PresentationFormat>On-screen Show (4:3)</PresentationFormat>
  <Paragraphs>794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9</vt:lpstr>
      <vt:lpstr>Eigene Beiträge (Postings) - 2 of 9</vt:lpstr>
      <vt:lpstr>Eigene Beiträge (Postings) - 3 of 9</vt:lpstr>
      <vt:lpstr>Eigene Beiträge (Postings) - 4 of 9</vt:lpstr>
      <vt:lpstr>Eigene Beiträge (Postings) - 5 of 9</vt:lpstr>
      <vt:lpstr>Eigene Beiträge (Postings) - 6 of 9</vt:lpstr>
      <vt:lpstr>Eigene Beiträge (Postings) - 7 of 9</vt:lpstr>
      <vt:lpstr>Eigene Beiträge (Postings) - 8 of 9</vt:lpstr>
      <vt:lpstr>Eigene Beiträge (Postings) - 9 of 9</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Page Fans Online</vt:lpstr>
      <vt:lpstr>Facebook Key Metrics Table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2017-04-26T14:11:41Z</dcterms:created>
  <dcterms:modified xsi:type="dcterms:W3CDTF">2017-04-26T14:13:01Z</dcterms:modified>
</cp:coreProperties>
</file>