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5" r:id="rId28"/>
    <p:sldId id="286" r:id="rId29"/>
    <p:sldId id="287" r:id="rId30"/>
    <p:sldId id="288" r:id="rId31"/>
    <p:sldId id="289" r:id="rId32"/>
    <p:sldId id="290" r:id="rId33"/>
    <p:sldId id="291" r:id="rId34"/>
    <p:sldId id="292" r:id="rId35"/>
    <p:sldId id="293" r:id="rId36"/>
    <p:sldId id="294" r:id="rId37"/>
    <p:sldId id="296" r:id="rId38"/>
    <p:sldId id="297" r:id="rId39"/>
    <p:sldId id="298" r:id="rId40"/>
    <p:sldId id="300" r:id="rId41"/>
    <p:sldId id="301" r:id="rId42"/>
    <p:sldId id="302" r:id="rId43"/>
    <p:sldId id="303"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640</c:v>
                </c:pt>
                <c:pt idx="1">
                  <c:v>640</c:v>
                </c:pt>
                <c:pt idx="2">
                  <c:v>640</c:v>
                </c:pt>
                <c:pt idx="3">
                  <c:v>640</c:v>
                </c:pt>
                <c:pt idx="4">
                  <c:v>640</c:v>
                </c:pt>
                <c:pt idx="5">
                  <c:v>640</c:v>
                </c:pt>
                <c:pt idx="6">
                  <c:v>649</c:v>
                </c:pt>
                <c:pt idx="7">
                  <c:v>659</c:v>
                </c:pt>
                <c:pt idx="8">
                  <c:v>662</c:v>
                </c:pt>
                <c:pt idx="9">
                  <c:v>670</c:v>
                </c:pt>
                <c:pt idx="10">
                  <c:v>677</c:v>
                </c:pt>
                <c:pt idx="11">
                  <c:v>687</c:v>
                </c:pt>
                <c:pt idx="12">
                  <c:v>697</c:v>
                </c:pt>
                <c:pt idx="13">
                  <c:v>703</c:v>
                </c:pt>
                <c:pt idx="14">
                  <c:v>720</c:v>
                </c:pt>
                <c:pt idx="15">
                  <c:v>724</c:v>
                </c:pt>
                <c:pt idx="16">
                  <c:v>727</c:v>
                </c:pt>
                <c:pt idx="17">
                  <c:v>736</c:v>
                </c:pt>
                <c:pt idx="18">
                  <c:v>742</c:v>
                </c:pt>
                <c:pt idx="19">
                  <c:v>753</c:v>
                </c:pt>
                <c:pt idx="20">
                  <c:v>763</c:v>
                </c:pt>
                <c:pt idx="21">
                  <c:v>764</c:v>
                </c:pt>
                <c:pt idx="22">
                  <c:v>769</c:v>
                </c:pt>
                <c:pt idx="23">
                  <c:v>777</c:v>
                </c:pt>
                <c:pt idx="24">
                  <c:v>779</c:v>
                </c:pt>
                <c:pt idx="25">
                  <c:v>779</c:v>
                </c:pt>
              </c:numCache>
            </c:numRef>
          </c:val>
          <c:smooth val="0"/>
          <c:extLst>
            <c:ext xmlns:c16="http://schemas.microsoft.com/office/drawing/2014/chart" uri="{C3380CC4-5D6E-409C-BE32-E72D297353CC}">
              <c16:uniqueId val="{00000000-2D39-439A-A11A-6D14600351E8}"/>
            </c:ext>
          </c:extLst>
        </c:ser>
        <c:dLbls>
          <c:showLegendKey val="0"/>
          <c:showVal val="0"/>
          <c:showCatName val="0"/>
          <c:showSerName val="0"/>
          <c:showPercent val="0"/>
          <c:showBubbleSize val="0"/>
        </c:dLbls>
        <c:smooth val="0"/>
        <c:axId val="265361088"/>
        <c:axId val="265361416"/>
      </c:lineChart>
      <c:dateAx>
        <c:axId val="265361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361416"/>
        <c:crosses val="autoZero"/>
        <c:auto val="1"/>
        <c:lblOffset val="100"/>
        <c:baseTimeUnit val="days"/>
      </c:dateAx>
      <c:valAx>
        <c:axId val="26536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36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0</c:v>
                </c:pt>
                <c:pt idx="1">
                  <c:v>0</c:v>
                </c:pt>
                <c:pt idx="2">
                  <c:v>0</c:v>
                </c:pt>
                <c:pt idx="3">
                  <c:v>0</c:v>
                </c:pt>
                <c:pt idx="4">
                  <c:v>0</c:v>
                </c:pt>
                <c:pt idx="5">
                  <c:v>0</c:v>
                </c:pt>
                <c:pt idx="6">
                  <c:v>4</c:v>
                </c:pt>
                <c:pt idx="7">
                  <c:v>13</c:v>
                </c:pt>
                <c:pt idx="8">
                  <c:v>4</c:v>
                </c:pt>
                <c:pt idx="9">
                  <c:v>5</c:v>
                </c:pt>
                <c:pt idx="10">
                  <c:v>7</c:v>
                </c:pt>
                <c:pt idx="11">
                  <c:v>12</c:v>
                </c:pt>
                <c:pt idx="12">
                  <c:v>7</c:v>
                </c:pt>
                <c:pt idx="13">
                  <c:v>8</c:v>
                </c:pt>
                <c:pt idx="14">
                  <c:v>11</c:v>
                </c:pt>
                <c:pt idx="15">
                  <c:v>11</c:v>
                </c:pt>
                <c:pt idx="16">
                  <c:v>3</c:v>
                </c:pt>
                <c:pt idx="17">
                  <c:v>5</c:v>
                </c:pt>
                <c:pt idx="18">
                  <c:v>10</c:v>
                </c:pt>
                <c:pt idx="19">
                  <c:v>6</c:v>
                </c:pt>
                <c:pt idx="20">
                  <c:v>11</c:v>
                </c:pt>
                <c:pt idx="21">
                  <c:v>7</c:v>
                </c:pt>
                <c:pt idx="22">
                  <c:v>4</c:v>
                </c:pt>
                <c:pt idx="23">
                  <c:v>5</c:v>
                </c:pt>
                <c:pt idx="24">
                  <c:v>6</c:v>
                </c:pt>
                <c:pt idx="25">
                  <c:v>0</c:v>
                </c:pt>
              </c:numCache>
            </c:numRef>
          </c:val>
          <c:smooth val="0"/>
          <c:extLst>
            <c:ext xmlns:c16="http://schemas.microsoft.com/office/drawing/2014/chart" uri="{C3380CC4-5D6E-409C-BE32-E72D297353CC}">
              <c16:uniqueId val="{00000000-181F-481D-8544-6CEEDA9C60FC}"/>
            </c:ext>
          </c:extLst>
        </c:ser>
        <c:dLbls>
          <c:showLegendKey val="0"/>
          <c:showVal val="0"/>
          <c:showCatName val="0"/>
          <c:showSerName val="0"/>
          <c:showPercent val="0"/>
          <c:showBubbleSize val="0"/>
        </c:dLbls>
        <c:smooth val="0"/>
        <c:axId val="266026160"/>
        <c:axId val="266022880"/>
      </c:lineChart>
      <c:dateAx>
        <c:axId val="266026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022880"/>
        <c:crosses val="autoZero"/>
        <c:auto val="1"/>
        <c:lblOffset val="100"/>
        <c:baseTimeUnit val="days"/>
      </c:dateAx>
      <c:valAx>
        <c:axId val="26602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026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0</c:v>
                </c:pt>
                <c:pt idx="1">
                  <c:v>1</c:v>
                </c:pt>
                <c:pt idx="2">
                  <c:v>0</c:v>
                </c:pt>
                <c:pt idx="3">
                  <c:v>0</c:v>
                </c:pt>
                <c:pt idx="4">
                  <c:v>0</c:v>
                </c:pt>
                <c:pt idx="5">
                  <c:v>0</c:v>
                </c:pt>
                <c:pt idx="6">
                  <c:v>0</c:v>
                </c:pt>
                <c:pt idx="7">
                  <c:v>0</c:v>
                </c:pt>
                <c:pt idx="8">
                  <c:v>0</c:v>
                </c:pt>
                <c:pt idx="9">
                  <c:v>0</c:v>
                </c:pt>
                <c:pt idx="10">
                  <c:v>1</c:v>
                </c:pt>
                <c:pt idx="11">
                  <c:v>0</c:v>
                </c:pt>
                <c:pt idx="12">
                  <c:v>1</c:v>
                </c:pt>
                <c:pt idx="13">
                  <c:v>0</c:v>
                </c:pt>
                <c:pt idx="14">
                  <c:v>0</c:v>
                </c:pt>
                <c:pt idx="15">
                  <c:v>0</c:v>
                </c:pt>
                <c:pt idx="16">
                  <c:v>0</c:v>
                </c:pt>
                <c:pt idx="17">
                  <c:v>1</c:v>
                </c:pt>
                <c:pt idx="18">
                  <c:v>1</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0-C79C-4EA5-90B2-B4F4CA6EDBFC}"/>
            </c:ext>
          </c:extLst>
        </c:ser>
        <c:dLbls>
          <c:showLegendKey val="0"/>
          <c:showVal val="0"/>
          <c:showCatName val="0"/>
          <c:showSerName val="0"/>
          <c:showPercent val="0"/>
          <c:showBubbleSize val="0"/>
        </c:dLbls>
        <c:smooth val="0"/>
        <c:axId val="266024520"/>
        <c:axId val="266023536"/>
      </c:lineChart>
      <c:dateAx>
        <c:axId val="266024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023536"/>
        <c:crosses val="autoZero"/>
        <c:auto val="1"/>
        <c:lblOffset val="100"/>
        <c:baseTimeUnit val="days"/>
      </c:dateAx>
      <c:valAx>
        <c:axId val="26602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02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3</c:v>
                </c:pt>
                <c:pt idx="3">
                  <c:v>0</c:v>
                </c:pt>
                <c:pt idx="4">
                  <c:v>2</c:v>
                </c:pt>
                <c:pt idx="5">
                  <c:v>1</c:v>
                </c:pt>
                <c:pt idx="6">
                  <c:v>1</c:v>
                </c:pt>
              </c:numCache>
            </c:numRef>
          </c:val>
          <c:extLst>
            <c:ext xmlns:c16="http://schemas.microsoft.com/office/drawing/2014/chart" uri="{C3380CC4-5D6E-409C-BE32-E72D297353CC}">
              <c16:uniqueId val="{00000000-17D5-4100-903B-05E0091A8FC3}"/>
            </c:ext>
          </c:extLst>
        </c:ser>
        <c:dLbls>
          <c:showLegendKey val="0"/>
          <c:showVal val="0"/>
          <c:showCatName val="0"/>
          <c:showSerName val="0"/>
          <c:showPercent val="0"/>
          <c:showBubbleSize val="0"/>
        </c:dLbls>
        <c:gapWidth val="219"/>
        <c:overlap val="-27"/>
        <c:axId val="331990544"/>
        <c:axId val="331988576"/>
      </c:barChart>
      <c:catAx>
        <c:axId val="331990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88576"/>
        <c:crosses val="autoZero"/>
        <c:auto val="1"/>
        <c:lblAlgn val="ctr"/>
        <c:lblOffset val="100"/>
        <c:noMultiLvlLbl val="0"/>
      </c:catAx>
      <c:valAx>
        <c:axId val="331988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9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0</c:v>
                </c:pt>
                <c:pt idx="1">
                  <c:v>4.6875</c:v>
                </c:pt>
                <c:pt idx="2">
                  <c:v>0</c:v>
                </c:pt>
                <c:pt idx="3">
                  <c:v>0</c:v>
                </c:pt>
                <c:pt idx="4">
                  <c:v>0</c:v>
                </c:pt>
                <c:pt idx="5">
                  <c:v>0</c:v>
                </c:pt>
                <c:pt idx="6">
                  <c:v>0.62305295950156003</c:v>
                </c:pt>
                <c:pt idx="7">
                  <c:v>0</c:v>
                </c:pt>
                <c:pt idx="8">
                  <c:v>0</c:v>
                </c:pt>
                <c:pt idx="9">
                  <c:v>0</c:v>
                </c:pt>
                <c:pt idx="10">
                  <c:v>0</c:v>
                </c:pt>
                <c:pt idx="11">
                  <c:v>16.789396170839002</c:v>
                </c:pt>
                <c:pt idx="12">
                  <c:v>0</c:v>
                </c:pt>
                <c:pt idx="13">
                  <c:v>0</c:v>
                </c:pt>
                <c:pt idx="14">
                  <c:v>4.5390070921985997</c:v>
                </c:pt>
                <c:pt idx="15">
                  <c:v>0</c:v>
                </c:pt>
                <c:pt idx="16">
                  <c:v>0</c:v>
                </c:pt>
                <c:pt idx="17">
                  <c:v>0.41265474552956999</c:v>
                </c:pt>
                <c:pt idx="18">
                  <c:v>1.0884353741496999</c:v>
                </c:pt>
                <c:pt idx="19">
                  <c:v>0</c:v>
                </c:pt>
                <c:pt idx="20">
                  <c:v>0</c:v>
                </c:pt>
                <c:pt idx="21">
                  <c:v>0</c:v>
                </c:pt>
                <c:pt idx="22">
                  <c:v>0</c:v>
                </c:pt>
                <c:pt idx="23">
                  <c:v>0</c:v>
                </c:pt>
                <c:pt idx="24">
                  <c:v>1.9329896907216</c:v>
                </c:pt>
                <c:pt idx="25">
                  <c:v>0</c:v>
                </c:pt>
              </c:numCache>
            </c:numRef>
          </c:val>
          <c:smooth val="0"/>
          <c:extLst>
            <c:ext xmlns:c16="http://schemas.microsoft.com/office/drawing/2014/chart" uri="{C3380CC4-5D6E-409C-BE32-E72D297353CC}">
              <c16:uniqueId val="{00000000-7BDE-4832-9B9E-CD85200F591F}"/>
            </c:ext>
          </c:extLst>
        </c:ser>
        <c:dLbls>
          <c:showLegendKey val="0"/>
          <c:showVal val="0"/>
          <c:showCatName val="0"/>
          <c:showSerName val="0"/>
          <c:showPercent val="0"/>
          <c:showBubbleSize val="0"/>
        </c:dLbls>
        <c:smooth val="0"/>
        <c:axId val="338582968"/>
        <c:axId val="338578376"/>
      </c:lineChart>
      <c:dateAx>
        <c:axId val="338582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78376"/>
        <c:crosses val="autoZero"/>
        <c:auto val="1"/>
        <c:lblOffset val="100"/>
        <c:baseTimeUnit val="days"/>
      </c:dateAx>
      <c:valAx>
        <c:axId val="33857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8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2</c:v>
                </c:pt>
              </c:numCache>
            </c:numRef>
          </c:val>
          <c:extLst>
            <c:ext xmlns:c16="http://schemas.microsoft.com/office/drawing/2014/chart" uri="{C3380CC4-5D6E-409C-BE32-E72D297353CC}">
              <c16:uniqueId val="{00000000-E941-4A08-A9D9-B7F470ED80F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 Doczekal</c:v>
                </c:pt>
              </c:strCache>
            </c:strRef>
          </c:cat>
          <c:val>
            <c:numRef>
              <c:f>Sheet1!$C$2</c:f>
              <c:numCache>
                <c:formatCode>General</c:formatCode>
                <c:ptCount val="1"/>
                <c:pt idx="0">
                  <c:v>7</c:v>
                </c:pt>
              </c:numCache>
            </c:numRef>
          </c:val>
          <c:extLst>
            <c:ext xmlns:c16="http://schemas.microsoft.com/office/drawing/2014/chart" uri="{C3380CC4-5D6E-409C-BE32-E72D297353CC}">
              <c16:uniqueId val="{00000001-E941-4A08-A9D9-B7F470ED80F8}"/>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Auto Doczekal</c:v>
                </c:pt>
              </c:strCache>
            </c:strRef>
          </c:cat>
          <c:val>
            <c:numRef>
              <c:f>Sheet1!$D$2</c:f>
              <c:numCache>
                <c:formatCode>General</c:formatCode>
                <c:ptCount val="1"/>
                <c:pt idx="0">
                  <c:v>1</c:v>
                </c:pt>
              </c:numCache>
            </c:numRef>
          </c:val>
          <c:extLst>
            <c:ext xmlns:c16="http://schemas.microsoft.com/office/drawing/2014/chart" uri="{C3380CC4-5D6E-409C-BE32-E72D297353CC}">
              <c16:uniqueId val="{00000002-E941-4A08-A9D9-B7F470ED80F8}"/>
            </c:ext>
          </c:extLst>
        </c:ser>
        <c:dLbls>
          <c:showLegendKey val="0"/>
          <c:showVal val="0"/>
          <c:showCatName val="0"/>
          <c:showSerName val="0"/>
          <c:showPercent val="0"/>
          <c:showBubbleSize val="0"/>
        </c:dLbls>
        <c:gapWidth val="150"/>
        <c:overlap val="100"/>
        <c:axId val="338580344"/>
        <c:axId val="338576736"/>
      </c:barChart>
      <c:catAx>
        <c:axId val="338580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76736"/>
        <c:crosses val="autoZero"/>
        <c:auto val="1"/>
        <c:lblAlgn val="ctr"/>
        <c:lblOffset val="100"/>
        <c:noMultiLvlLbl val="0"/>
      </c:catAx>
      <c:valAx>
        <c:axId val="338576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8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1.2162162162162</c:v>
                </c:pt>
                <c:pt idx="1">
                  <c:v>0.41095890410959002</c:v>
                </c:pt>
                <c:pt idx="2">
                  <c:v>4.2777523633341996</c:v>
                </c:pt>
                <c:pt idx="3">
                  <c:v>0</c:v>
                </c:pt>
                <c:pt idx="4">
                  <c:v>0</c:v>
                </c:pt>
                <c:pt idx="5">
                  <c:v>0</c:v>
                </c:pt>
                <c:pt idx="6">
                  <c:v>0</c:v>
                </c:pt>
              </c:numCache>
            </c:numRef>
          </c:val>
          <c:extLst>
            <c:ext xmlns:c16="http://schemas.microsoft.com/office/drawing/2014/chart" uri="{C3380CC4-5D6E-409C-BE32-E72D297353CC}">
              <c16:uniqueId val="{00000000-FFB4-4E37-8E56-D0AB56A2E720}"/>
            </c:ext>
          </c:extLst>
        </c:ser>
        <c:dLbls>
          <c:showLegendKey val="0"/>
          <c:showVal val="0"/>
          <c:showCatName val="0"/>
          <c:showSerName val="0"/>
          <c:showPercent val="0"/>
          <c:showBubbleSize val="0"/>
        </c:dLbls>
        <c:gapWidth val="219"/>
        <c:overlap val="-27"/>
        <c:axId val="338575752"/>
        <c:axId val="338576408"/>
      </c:barChart>
      <c:catAx>
        <c:axId val="338575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76408"/>
        <c:crosses val="autoZero"/>
        <c:auto val="1"/>
        <c:lblAlgn val="ctr"/>
        <c:lblOffset val="100"/>
        <c:noMultiLvlLbl val="0"/>
      </c:catAx>
      <c:valAx>
        <c:axId val="338576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7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3766-4693-9E7D-8BC1F43F5F41}"/>
            </c:ext>
          </c:extLst>
        </c:ser>
        <c:dLbls>
          <c:showLegendKey val="0"/>
          <c:showVal val="0"/>
          <c:showCatName val="0"/>
          <c:showSerName val="0"/>
          <c:showPercent val="0"/>
          <c:showBubbleSize val="0"/>
        </c:dLbls>
        <c:gapWidth val="219"/>
        <c:overlap val="-27"/>
        <c:axId val="338573456"/>
        <c:axId val="338567224"/>
      </c:barChart>
      <c:catAx>
        <c:axId val="33857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67224"/>
        <c:crosses val="autoZero"/>
        <c:auto val="1"/>
        <c:lblAlgn val="ctr"/>
        <c:lblOffset val="100"/>
        <c:noMultiLvlLbl val="0"/>
      </c:catAx>
      <c:valAx>
        <c:axId val="33856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7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146</c:v>
                </c:pt>
                <c:pt idx="1">
                  <c:v>146</c:v>
                </c:pt>
                <c:pt idx="2">
                  <c:v>146</c:v>
                </c:pt>
                <c:pt idx="3">
                  <c:v>146</c:v>
                </c:pt>
                <c:pt idx="4">
                  <c:v>146</c:v>
                </c:pt>
                <c:pt idx="5">
                  <c:v>146</c:v>
                </c:pt>
                <c:pt idx="6">
                  <c:v>146</c:v>
                </c:pt>
                <c:pt idx="7">
                  <c:v>146</c:v>
                </c:pt>
                <c:pt idx="8">
                  <c:v>146</c:v>
                </c:pt>
                <c:pt idx="9">
                  <c:v>146</c:v>
                </c:pt>
                <c:pt idx="10">
                  <c:v>146</c:v>
                </c:pt>
                <c:pt idx="11">
                  <c:v>146</c:v>
                </c:pt>
                <c:pt idx="12">
                  <c:v>146</c:v>
                </c:pt>
                <c:pt idx="13">
                  <c:v>146</c:v>
                </c:pt>
                <c:pt idx="14">
                  <c:v>147</c:v>
                </c:pt>
                <c:pt idx="15">
                  <c:v>147</c:v>
                </c:pt>
                <c:pt idx="16">
                  <c:v>147</c:v>
                </c:pt>
                <c:pt idx="17">
                  <c:v>149</c:v>
                </c:pt>
                <c:pt idx="18">
                  <c:v>150</c:v>
                </c:pt>
                <c:pt idx="19">
                  <c:v>150</c:v>
                </c:pt>
                <c:pt idx="20">
                  <c:v>150</c:v>
                </c:pt>
                <c:pt idx="21">
                  <c:v>150</c:v>
                </c:pt>
                <c:pt idx="22">
                  <c:v>150</c:v>
                </c:pt>
                <c:pt idx="23">
                  <c:v>150</c:v>
                </c:pt>
                <c:pt idx="24">
                  <c:v>151</c:v>
                </c:pt>
                <c:pt idx="25">
                  <c:v>151</c:v>
                </c:pt>
              </c:numCache>
            </c:numRef>
          </c:val>
          <c:smooth val="0"/>
          <c:extLst>
            <c:ext xmlns:c16="http://schemas.microsoft.com/office/drawing/2014/chart" uri="{C3380CC4-5D6E-409C-BE32-E72D297353CC}">
              <c16:uniqueId val="{00000000-C5D7-416A-9EFC-3DD6E20468C0}"/>
            </c:ext>
          </c:extLst>
        </c:ser>
        <c:dLbls>
          <c:showLegendKey val="0"/>
          <c:showVal val="0"/>
          <c:showCatName val="0"/>
          <c:showSerName val="0"/>
          <c:showPercent val="0"/>
          <c:showBubbleSize val="0"/>
        </c:dLbls>
        <c:smooth val="0"/>
        <c:axId val="345651584"/>
        <c:axId val="345644696"/>
      </c:lineChart>
      <c:dateAx>
        <c:axId val="345651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44696"/>
        <c:crosses val="autoZero"/>
        <c:auto val="1"/>
        <c:lblOffset val="100"/>
        <c:baseTimeUnit val="days"/>
      </c:dateAx>
      <c:valAx>
        <c:axId val="345644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5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5244-4CB4-B9D0-7877F33E4CC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5244-4CB4-B9D0-7877F33E4CC8}"/>
            </c:ext>
          </c:extLst>
        </c:ser>
        <c:dLbls>
          <c:showLegendKey val="0"/>
          <c:showVal val="0"/>
          <c:showCatName val="0"/>
          <c:showSerName val="0"/>
          <c:showPercent val="0"/>
          <c:showBubbleSize val="0"/>
        </c:dLbls>
        <c:gapWidth val="219"/>
        <c:overlap val="-27"/>
        <c:axId val="345656832"/>
        <c:axId val="345654864"/>
      </c:barChart>
      <c:catAx>
        <c:axId val="34565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54864"/>
        <c:crosses val="autoZero"/>
        <c:auto val="1"/>
        <c:lblAlgn val="ctr"/>
        <c:lblOffset val="100"/>
        <c:noMultiLvlLbl val="0"/>
      </c:catAx>
      <c:valAx>
        <c:axId val="34565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5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694</c:v>
                </c:pt>
                <c:pt idx="1">
                  <c:v>2983</c:v>
                </c:pt>
                <c:pt idx="2">
                  <c:v>276</c:v>
                </c:pt>
                <c:pt idx="3">
                  <c:v>97</c:v>
                </c:pt>
                <c:pt idx="4">
                  <c:v>18</c:v>
                </c:pt>
                <c:pt idx="5">
                  <c:v>13</c:v>
                </c:pt>
                <c:pt idx="6">
                  <c:v>2382</c:v>
                </c:pt>
                <c:pt idx="7">
                  <c:v>3101</c:v>
                </c:pt>
                <c:pt idx="8">
                  <c:v>3169</c:v>
                </c:pt>
                <c:pt idx="9">
                  <c:v>3308</c:v>
                </c:pt>
                <c:pt idx="10">
                  <c:v>2947</c:v>
                </c:pt>
                <c:pt idx="11">
                  <c:v>5757</c:v>
                </c:pt>
                <c:pt idx="12">
                  <c:v>7684</c:v>
                </c:pt>
                <c:pt idx="13">
                  <c:v>6760</c:v>
                </c:pt>
                <c:pt idx="14">
                  <c:v>9477</c:v>
                </c:pt>
                <c:pt idx="15">
                  <c:v>7663</c:v>
                </c:pt>
                <c:pt idx="16">
                  <c:v>6918</c:v>
                </c:pt>
                <c:pt idx="17">
                  <c:v>10243</c:v>
                </c:pt>
                <c:pt idx="18">
                  <c:v>11219</c:v>
                </c:pt>
                <c:pt idx="19">
                  <c:v>7609</c:v>
                </c:pt>
                <c:pt idx="20">
                  <c:v>7304</c:v>
                </c:pt>
                <c:pt idx="21">
                  <c:v>6177</c:v>
                </c:pt>
                <c:pt idx="22">
                  <c:v>7203</c:v>
                </c:pt>
                <c:pt idx="23">
                  <c:v>6316</c:v>
                </c:pt>
                <c:pt idx="24">
                  <c:v>7753</c:v>
                </c:pt>
                <c:pt idx="25">
                  <c:v>1666</c:v>
                </c:pt>
              </c:numCache>
            </c:numRef>
          </c:val>
          <c:smooth val="0"/>
          <c:extLst>
            <c:ext xmlns:c16="http://schemas.microsoft.com/office/drawing/2014/chart" uri="{C3380CC4-5D6E-409C-BE32-E72D297353CC}">
              <c16:uniqueId val="{00000000-3F24-4C2B-AD77-033C22491E22}"/>
            </c:ext>
          </c:extLst>
        </c:ser>
        <c:dLbls>
          <c:showLegendKey val="0"/>
          <c:showVal val="0"/>
          <c:showCatName val="0"/>
          <c:showSerName val="0"/>
          <c:showPercent val="0"/>
          <c:showBubbleSize val="0"/>
        </c:dLbls>
        <c:smooth val="0"/>
        <c:axId val="345645352"/>
        <c:axId val="345655192"/>
      </c:lineChart>
      <c:dateAx>
        <c:axId val="345645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55192"/>
        <c:crosses val="autoZero"/>
        <c:auto val="1"/>
        <c:lblOffset val="100"/>
        <c:baseTimeUnit val="days"/>
      </c:dateAx>
      <c:valAx>
        <c:axId val="34565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4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367</c:v>
                </c:pt>
                <c:pt idx="1">
                  <c:v>1698</c:v>
                </c:pt>
                <c:pt idx="2">
                  <c:v>197</c:v>
                </c:pt>
                <c:pt idx="3">
                  <c:v>70</c:v>
                </c:pt>
                <c:pt idx="4">
                  <c:v>14</c:v>
                </c:pt>
                <c:pt idx="5">
                  <c:v>8</c:v>
                </c:pt>
                <c:pt idx="6">
                  <c:v>1946</c:v>
                </c:pt>
                <c:pt idx="7">
                  <c:v>2580</c:v>
                </c:pt>
                <c:pt idx="8">
                  <c:v>2749</c:v>
                </c:pt>
                <c:pt idx="9">
                  <c:v>2980</c:v>
                </c:pt>
                <c:pt idx="10">
                  <c:v>2738</c:v>
                </c:pt>
                <c:pt idx="11">
                  <c:v>4616</c:v>
                </c:pt>
                <c:pt idx="12">
                  <c:v>6625</c:v>
                </c:pt>
                <c:pt idx="13">
                  <c:v>6112</c:v>
                </c:pt>
                <c:pt idx="14">
                  <c:v>7093</c:v>
                </c:pt>
                <c:pt idx="15">
                  <c:v>6494</c:v>
                </c:pt>
                <c:pt idx="16">
                  <c:v>6074</c:v>
                </c:pt>
                <c:pt idx="17">
                  <c:v>7387</c:v>
                </c:pt>
                <c:pt idx="18">
                  <c:v>7096</c:v>
                </c:pt>
                <c:pt idx="19">
                  <c:v>6426</c:v>
                </c:pt>
                <c:pt idx="20">
                  <c:v>6334</c:v>
                </c:pt>
                <c:pt idx="21">
                  <c:v>5635</c:v>
                </c:pt>
                <c:pt idx="22">
                  <c:v>6520</c:v>
                </c:pt>
                <c:pt idx="23">
                  <c:v>5676</c:v>
                </c:pt>
                <c:pt idx="24">
                  <c:v>5366</c:v>
                </c:pt>
                <c:pt idx="25">
                  <c:v>1227</c:v>
                </c:pt>
              </c:numCache>
            </c:numRef>
          </c:val>
          <c:smooth val="0"/>
          <c:extLst>
            <c:ext xmlns:c16="http://schemas.microsoft.com/office/drawing/2014/chart" uri="{C3380CC4-5D6E-409C-BE32-E72D297353CC}">
              <c16:uniqueId val="{00000000-6642-4FA8-8C95-F16738B7E861}"/>
            </c:ext>
          </c:extLst>
        </c:ser>
        <c:dLbls>
          <c:showLegendKey val="0"/>
          <c:showVal val="0"/>
          <c:showCatName val="0"/>
          <c:showSerName val="0"/>
          <c:showPercent val="0"/>
          <c:showBubbleSize val="0"/>
        </c:dLbls>
        <c:smooth val="0"/>
        <c:axId val="345601400"/>
        <c:axId val="345601728"/>
      </c:lineChart>
      <c:dateAx>
        <c:axId val="345601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01728"/>
        <c:crosses val="autoZero"/>
        <c:auto val="1"/>
        <c:lblOffset val="100"/>
        <c:baseTimeUnit val="days"/>
      </c:dateAx>
      <c:valAx>
        <c:axId val="34560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0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7</c:v>
                </c:pt>
                <c:pt idx="1">
                  <c:v>190</c:v>
                </c:pt>
                <c:pt idx="2">
                  <c:v>11</c:v>
                </c:pt>
                <c:pt idx="3">
                  <c:v>1</c:v>
                </c:pt>
                <c:pt idx="4">
                  <c:v>4</c:v>
                </c:pt>
                <c:pt idx="5">
                  <c:v>0</c:v>
                </c:pt>
                <c:pt idx="6">
                  <c:v>33</c:v>
                </c:pt>
                <c:pt idx="7">
                  <c:v>36</c:v>
                </c:pt>
                <c:pt idx="8">
                  <c:v>21</c:v>
                </c:pt>
                <c:pt idx="9">
                  <c:v>37</c:v>
                </c:pt>
                <c:pt idx="10">
                  <c:v>31</c:v>
                </c:pt>
                <c:pt idx="11">
                  <c:v>292</c:v>
                </c:pt>
                <c:pt idx="12">
                  <c:v>445</c:v>
                </c:pt>
                <c:pt idx="13">
                  <c:v>363</c:v>
                </c:pt>
                <c:pt idx="14">
                  <c:v>380</c:v>
                </c:pt>
                <c:pt idx="15">
                  <c:v>372</c:v>
                </c:pt>
                <c:pt idx="16">
                  <c:v>386</c:v>
                </c:pt>
                <c:pt idx="17">
                  <c:v>369</c:v>
                </c:pt>
                <c:pt idx="18">
                  <c:v>342</c:v>
                </c:pt>
                <c:pt idx="19">
                  <c:v>292</c:v>
                </c:pt>
                <c:pt idx="20">
                  <c:v>290</c:v>
                </c:pt>
                <c:pt idx="21">
                  <c:v>241</c:v>
                </c:pt>
                <c:pt idx="22">
                  <c:v>275</c:v>
                </c:pt>
                <c:pt idx="23">
                  <c:v>212</c:v>
                </c:pt>
                <c:pt idx="24">
                  <c:v>281</c:v>
                </c:pt>
                <c:pt idx="25">
                  <c:v>60</c:v>
                </c:pt>
              </c:numCache>
            </c:numRef>
          </c:val>
          <c:smooth val="0"/>
          <c:extLst>
            <c:ext xmlns:c16="http://schemas.microsoft.com/office/drawing/2014/chart" uri="{C3380CC4-5D6E-409C-BE32-E72D297353CC}">
              <c16:uniqueId val="{00000000-9536-4CF7-AE94-845A0912A80A}"/>
            </c:ext>
          </c:extLst>
        </c:ser>
        <c:dLbls>
          <c:showLegendKey val="0"/>
          <c:showVal val="0"/>
          <c:showCatName val="0"/>
          <c:showSerName val="0"/>
          <c:showPercent val="0"/>
          <c:showBubbleSize val="0"/>
        </c:dLbls>
        <c:smooth val="0"/>
        <c:axId val="345591888"/>
        <c:axId val="345595496"/>
      </c:lineChart>
      <c:dateAx>
        <c:axId val="345591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95496"/>
        <c:crosses val="autoZero"/>
        <c:auto val="1"/>
        <c:lblOffset val="100"/>
        <c:baseTimeUnit val="days"/>
      </c:dateAx>
      <c:valAx>
        <c:axId val="34559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9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5</c:v>
                </c:pt>
                <c:pt idx="1">
                  <c:v>5</c:v>
                </c:pt>
                <c:pt idx="2">
                  <c:v>3</c:v>
                </c:pt>
                <c:pt idx="3">
                  <c:v>0</c:v>
                </c:pt>
                <c:pt idx="4">
                  <c:v>1</c:v>
                </c:pt>
                <c:pt idx="5">
                  <c:v>7</c:v>
                </c:pt>
                <c:pt idx="6">
                  <c:v>32</c:v>
                </c:pt>
                <c:pt idx="7">
                  <c:v>27</c:v>
                </c:pt>
                <c:pt idx="8">
                  <c:v>12</c:v>
                </c:pt>
                <c:pt idx="9">
                  <c:v>17</c:v>
                </c:pt>
                <c:pt idx="10">
                  <c:v>20</c:v>
                </c:pt>
                <c:pt idx="11">
                  <c:v>41</c:v>
                </c:pt>
                <c:pt idx="12">
                  <c:v>24</c:v>
                </c:pt>
                <c:pt idx="13">
                  <c:v>20</c:v>
                </c:pt>
                <c:pt idx="14">
                  <c:v>27</c:v>
                </c:pt>
                <c:pt idx="15">
                  <c:v>31</c:v>
                </c:pt>
                <c:pt idx="16">
                  <c:v>26</c:v>
                </c:pt>
                <c:pt idx="17">
                  <c:v>24</c:v>
                </c:pt>
                <c:pt idx="18">
                  <c:v>61</c:v>
                </c:pt>
                <c:pt idx="19">
                  <c:v>60</c:v>
                </c:pt>
                <c:pt idx="20">
                  <c:v>55</c:v>
                </c:pt>
                <c:pt idx="21">
                  <c:v>11</c:v>
                </c:pt>
                <c:pt idx="22">
                  <c:v>15</c:v>
                </c:pt>
                <c:pt idx="23">
                  <c:v>24</c:v>
                </c:pt>
                <c:pt idx="24">
                  <c:v>21</c:v>
                </c:pt>
                <c:pt idx="25">
                  <c:v>5</c:v>
                </c:pt>
              </c:numCache>
            </c:numRef>
          </c:val>
          <c:smooth val="0"/>
          <c:extLst>
            <c:ext xmlns:c16="http://schemas.microsoft.com/office/drawing/2014/chart" uri="{C3380CC4-5D6E-409C-BE32-E72D297353CC}">
              <c16:uniqueId val="{00000000-F8A9-463C-9733-E56A4AC861A7}"/>
            </c:ext>
          </c:extLst>
        </c:ser>
        <c:dLbls>
          <c:showLegendKey val="0"/>
          <c:showVal val="0"/>
          <c:showCatName val="0"/>
          <c:showSerName val="0"/>
          <c:showPercent val="0"/>
          <c:showBubbleSize val="0"/>
        </c:dLbls>
        <c:smooth val="0"/>
        <c:axId val="345600744"/>
        <c:axId val="345615176"/>
      </c:lineChart>
      <c:dateAx>
        <c:axId val="345600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15176"/>
        <c:crosses val="autoZero"/>
        <c:auto val="1"/>
        <c:lblOffset val="100"/>
        <c:baseTimeUnit val="days"/>
      </c:dateAx>
      <c:valAx>
        <c:axId val="34561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0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74.400000000000006</c:v>
                </c:pt>
                <c:pt idx="1">
                  <c:v>41.32</c:v>
                </c:pt>
                <c:pt idx="2">
                  <c:v>27.28</c:v>
                </c:pt>
                <c:pt idx="3">
                  <c:v>24.36</c:v>
                </c:pt>
                <c:pt idx="4">
                  <c:v>38.880000000000003</c:v>
                </c:pt>
                <c:pt idx="5">
                  <c:v>85.12</c:v>
                </c:pt>
                <c:pt idx="6">
                  <c:v>188</c:v>
                </c:pt>
                <c:pt idx="7">
                  <c:v>239.8</c:v>
                </c:pt>
                <c:pt idx="8">
                  <c:v>257.64</c:v>
                </c:pt>
                <c:pt idx="9">
                  <c:v>295.875</c:v>
                </c:pt>
                <c:pt idx="10">
                  <c:v>262.5</c:v>
                </c:pt>
                <c:pt idx="11">
                  <c:v>267.5</c:v>
                </c:pt>
                <c:pt idx="12">
                  <c:v>299.08333333333002</c:v>
                </c:pt>
                <c:pt idx="13">
                  <c:v>284</c:v>
                </c:pt>
                <c:pt idx="14">
                  <c:v>276.91666666666998</c:v>
                </c:pt>
                <c:pt idx="15">
                  <c:v>267.70833333333002</c:v>
                </c:pt>
                <c:pt idx="16">
                  <c:v>273.75</c:v>
                </c:pt>
                <c:pt idx="17">
                  <c:v>284.54166666666998</c:v>
                </c:pt>
                <c:pt idx="18">
                  <c:v>303.08333333333002</c:v>
                </c:pt>
                <c:pt idx="19">
                  <c:v>330.20833333333002</c:v>
                </c:pt>
                <c:pt idx="20">
                  <c:v>362.08333333333002</c:v>
                </c:pt>
                <c:pt idx="21">
                  <c:v>341.875</c:v>
                </c:pt>
                <c:pt idx="22">
                  <c:v>266.58333333333002</c:v>
                </c:pt>
                <c:pt idx="23">
                  <c:v>145.83333333332999</c:v>
                </c:pt>
              </c:numCache>
            </c:numRef>
          </c:val>
          <c:smooth val="0"/>
          <c:extLst>
            <c:ext xmlns:c16="http://schemas.microsoft.com/office/drawing/2014/chart" uri="{C3380CC4-5D6E-409C-BE32-E72D297353CC}">
              <c16:uniqueId val="{00000000-CF17-4758-9202-6727B9F58E3D}"/>
            </c:ext>
          </c:extLst>
        </c:ser>
        <c:dLbls>
          <c:showLegendKey val="0"/>
          <c:showVal val="0"/>
          <c:showCatName val="0"/>
          <c:showSerName val="0"/>
          <c:showPercent val="0"/>
          <c:showBubbleSize val="0"/>
        </c:dLbls>
        <c:smooth val="0"/>
        <c:axId val="319841640"/>
        <c:axId val="319841968"/>
      </c:lineChart>
      <c:catAx>
        <c:axId val="319841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841968"/>
        <c:crosses val="autoZero"/>
        <c:auto val="1"/>
        <c:lblAlgn val="ctr"/>
        <c:lblOffset val="100"/>
        <c:noMultiLvlLbl val="0"/>
      </c:catAx>
      <c:valAx>
        <c:axId val="31984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84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Page Report</a:t>
            </a:r>
          </a:p>
        </p:txBody>
      </p:sp>
      <p:sp>
        <p:nvSpPr>
          <p:cNvPr id="3" name="Subtitle 2"/>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290554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Wichtigste Werte (KPI's)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13319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12452403"/>
                    </a:ext>
                  </a:extLst>
                </a:gridCol>
                <a:gridCol w="740664">
                  <a:extLst>
                    <a:ext uri="{9D8B030D-6E8A-4147-A177-3AD203B41FA5}">
                      <a16:colId xmlns:a16="http://schemas.microsoft.com/office/drawing/2014/main" val="185737021"/>
                    </a:ext>
                  </a:extLst>
                </a:gridCol>
                <a:gridCol w="740664">
                  <a:extLst>
                    <a:ext uri="{9D8B030D-6E8A-4147-A177-3AD203B41FA5}">
                      <a16:colId xmlns:a16="http://schemas.microsoft.com/office/drawing/2014/main" val="3772063337"/>
                    </a:ext>
                  </a:extLst>
                </a:gridCol>
                <a:gridCol w="740664">
                  <a:extLst>
                    <a:ext uri="{9D8B030D-6E8A-4147-A177-3AD203B41FA5}">
                      <a16:colId xmlns:a16="http://schemas.microsoft.com/office/drawing/2014/main" val="4149065955"/>
                    </a:ext>
                  </a:extLst>
                </a:gridCol>
                <a:gridCol w="740664">
                  <a:extLst>
                    <a:ext uri="{9D8B030D-6E8A-4147-A177-3AD203B41FA5}">
                      <a16:colId xmlns:a16="http://schemas.microsoft.com/office/drawing/2014/main" val="4075788783"/>
                    </a:ext>
                  </a:extLst>
                </a:gridCol>
                <a:gridCol w="740664">
                  <a:extLst>
                    <a:ext uri="{9D8B030D-6E8A-4147-A177-3AD203B41FA5}">
                      <a16:colId xmlns:a16="http://schemas.microsoft.com/office/drawing/2014/main" val="3657225533"/>
                    </a:ext>
                  </a:extLst>
                </a:gridCol>
                <a:gridCol w="740664">
                  <a:extLst>
                    <a:ext uri="{9D8B030D-6E8A-4147-A177-3AD203B41FA5}">
                      <a16:colId xmlns:a16="http://schemas.microsoft.com/office/drawing/2014/main" val="2157398465"/>
                    </a:ext>
                  </a:extLst>
                </a:gridCol>
                <a:gridCol w="740664">
                  <a:extLst>
                    <a:ext uri="{9D8B030D-6E8A-4147-A177-3AD203B41FA5}">
                      <a16:colId xmlns:a16="http://schemas.microsoft.com/office/drawing/2014/main" val="3322448606"/>
                    </a:ext>
                  </a:extLst>
                </a:gridCol>
                <a:gridCol w="740664">
                  <a:extLst>
                    <a:ext uri="{9D8B030D-6E8A-4147-A177-3AD203B41FA5}">
                      <a16:colId xmlns:a16="http://schemas.microsoft.com/office/drawing/2014/main" val="1954239324"/>
                    </a:ext>
                  </a:extLst>
                </a:gridCol>
                <a:gridCol w="740664">
                  <a:extLst>
                    <a:ext uri="{9D8B030D-6E8A-4147-A177-3AD203B41FA5}">
                      <a16:colId xmlns:a16="http://schemas.microsoft.com/office/drawing/2014/main" val="4803273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32689441"/>
                  </a:ext>
                </a:extLst>
              </a:tr>
              <a:tr h="370840">
                <a:tc>
                  <a:txBody>
                    <a:bodyPr/>
                    <a:lstStyle/>
                    <a:p>
                      <a:r>
                        <a:rPr lang="en-US" sz="1000"/>
                        <a:t>Auto Doczekal</a:t>
                      </a:r>
                    </a:p>
                  </a:txBody>
                  <a:tcPr/>
                </a:tc>
                <a:tc>
                  <a:txBody>
                    <a:bodyPr/>
                    <a:lstStyle/>
                    <a:p>
                      <a:r>
                        <a:rPr lang="en-US" sz="1000"/>
                        <a:t>779</a:t>
                      </a:r>
                    </a:p>
                  </a:txBody>
                  <a:tcPr/>
                </a:tc>
                <a:tc>
                  <a:txBody>
                    <a:bodyPr/>
                    <a:lstStyle/>
                    <a:p>
                      <a:r>
                        <a:rPr lang="en-US" sz="1000"/>
                        <a:t>139</a:t>
                      </a:r>
                    </a:p>
                  </a:txBody>
                  <a:tcPr/>
                </a:tc>
                <a:tc>
                  <a:txBody>
                    <a:bodyPr/>
                    <a:lstStyle/>
                    <a:p>
                      <a:r>
                        <a:rPr lang="en-US" sz="1000"/>
                        <a:t>10</a:t>
                      </a:r>
                    </a:p>
                  </a:txBody>
                  <a:tcPr/>
                </a:tc>
                <a:tc>
                  <a:txBody>
                    <a:bodyPr/>
                    <a:lstStyle/>
                    <a:p>
                      <a:r>
                        <a:rPr lang="en-US" sz="1000"/>
                        <a:t>169</a:t>
                      </a:r>
                    </a:p>
                  </a:txBody>
                  <a:tcPr/>
                </a:tc>
                <a:tc>
                  <a:txBody>
                    <a:bodyPr/>
                    <a:lstStyle/>
                    <a:p>
                      <a:r>
                        <a:rPr lang="en-US" sz="1000"/>
                        <a:t>18</a:t>
                      </a:r>
                    </a:p>
                  </a:txBody>
                  <a:tcPr/>
                </a:tc>
                <a:tc>
                  <a:txBody>
                    <a:bodyPr/>
                    <a:lstStyle/>
                    <a:p>
                      <a:r>
                        <a:rPr lang="en-US" sz="1000"/>
                        <a:t>34</a:t>
                      </a:r>
                    </a:p>
                  </a:txBody>
                  <a:tcPr/>
                </a:tc>
                <a:tc>
                  <a:txBody>
                    <a:bodyPr/>
                    <a:lstStyle/>
                    <a:p>
                      <a:r>
                        <a:rPr lang="en-US" sz="1000"/>
                        <a:t>0</a:t>
                      </a:r>
                    </a:p>
                  </a:txBody>
                  <a:tcPr/>
                </a:tc>
                <a:tc>
                  <a:txBody>
                    <a:bodyPr/>
                    <a:lstStyle/>
                    <a:p>
                      <a:r>
                        <a:rPr lang="en-US" sz="1000"/>
                        <a:t>3.1171%</a:t>
                      </a:r>
                    </a:p>
                  </a:txBody>
                  <a:tcPr/>
                </a:tc>
                <a:tc>
                  <a:txBody>
                    <a:bodyPr/>
                    <a:lstStyle/>
                    <a:p>
                      <a:r>
                        <a:rPr lang="en-US" sz="1000"/>
                        <a:t>0.0%</a:t>
                      </a:r>
                    </a:p>
                  </a:txBody>
                  <a:tcPr/>
                </a:tc>
                <a:extLst>
                  <a:ext uri="{0D108BD9-81ED-4DB2-BD59-A6C34878D82A}">
                    <a16:rowId xmlns:a16="http://schemas.microsoft.com/office/drawing/2014/main" val="1424859081"/>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207136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(Übersicht)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97364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23225806"/>
                    </a:ext>
                  </a:extLst>
                </a:gridCol>
                <a:gridCol w="1234440">
                  <a:extLst>
                    <a:ext uri="{9D8B030D-6E8A-4147-A177-3AD203B41FA5}">
                      <a16:colId xmlns:a16="http://schemas.microsoft.com/office/drawing/2014/main" val="2257369624"/>
                    </a:ext>
                  </a:extLst>
                </a:gridCol>
                <a:gridCol w="822960">
                  <a:extLst>
                    <a:ext uri="{9D8B030D-6E8A-4147-A177-3AD203B41FA5}">
                      <a16:colId xmlns:a16="http://schemas.microsoft.com/office/drawing/2014/main" val="3997738669"/>
                    </a:ext>
                  </a:extLst>
                </a:gridCol>
                <a:gridCol w="822960">
                  <a:extLst>
                    <a:ext uri="{9D8B030D-6E8A-4147-A177-3AD203B41FA5}">
                      <a16:colId xmlns:a16="http://schemas.microsoft.com/office/drawing/2014/main" val="2838693051"/>
                    </a:ext>
                  </a:extLst>
                </a:gridCol>
                <a:gridCol w="822960">
                  <a:extLst>
                    <a:ext uri="{9D8B030D-6E8A-4147-A177-3AD203B41FA5}">
                      <a16:colId xmlns:a16="http://schemas.microsoft.com/office/drawing/2014/main" val="194906778"/>
                    </a:ext>
                  </a:extLst>
                </a:gridCol>
                <a:gridCol w="822960">
                  <a:extLst>
                    <a:ext uri="{9D8B030D-6E8A-4147-A177-3AD203B41FA5}">
                      <a16:colId xmlns:a16="http://schemas.microsoft.com/office/drawing/2014/main" val="3236805646"/>
                    </a:ext>
                  </a:extLst>
                </a:gridCol>
                <a:gridCol w="822960">
                  <a:extLst>
                    <a:ext uri="{9D8B030D-6E8A-4147-A177-3AD203B41FA5}">
                      <a16:colId xmlns:a16="http://schemas.microsoft.com/office/drawing/2014/main" val="4146540284"/>
                    </a:ext>
                  </a:extLst>
                </a:gridCol>
                <a:gridCol w="822960">
                  <a:extLst>
                    <a:ext uri="{9D8B030D-6E8A-4147-A177-3AD203B41FA5}">
                      <a16:colId xmlns:a16="http://schemas.microsoft.com/office/drawing/2014/main" val="25097796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558050712"/>
                  </a:ext>
                </a:extLst>
              </a:tr>
              <a:tr h="370840">
                <a:tc>
                  <a:txBody>
                    <a:bodyPr/>
                    <a:lstStyle/>
                    <a:p>
                      <a:r>
                        <a:rPr lang="en-US" sz="1000"/>
                        <a:t>Auto Doczekal</a:t>
                      </a:r>
                    </a:p>
                  </a:txBody>
                  <a:tcPr/>
                </a:tc>
                <a:tc>
                  <a:txBody>
                    <a:bodyPr/>
                    <a:lstStyle/>
                    <a:p>
                      <a:r>
                        <a:rPr lang="en-US" sz="1000"/>
                        <a:t>779</a:t>
                      </a:r>
                    </a:p>
                  </a:txBody>
                  <a:tcPr/>
                </a:tc>
                <a:tc>
                  <a:txBody>
                    <a:bodyPr/>
                    <a:lstStyle/>
                    <a:p>
                      <a:r>
                        <a:rPr lang="en-US" sz="1000"/>
                        <a:t>11</a:t>
                      </a:r>
                    </a:p>
                  </a:txBody>
                  <a:tcPr/>
                </a:tc>
                <a:tc>
                  <a:txBody>
                    <a:bodyPr/>
                    <a:lstStyle/>
                    <a:p>
                      <a:r>
                        <a:rPr lang="en-US" sz="1000"/>
                        <a:t>1.4%</a:t>
                      </a:r>
                    </a:p>
                  </a:txBody>
                  <a:tcPr/>
                </a:tc>
                <a:tc>
                  <a:txBody>
                    <a:bodyPr/>
                    <a:lstStyle/>
                    <a:p>
                      <a:r>
                        <a:rPr lang="en-US" sz="1000"/>
                        <a:t>39</a:t>
                      </a:r>
                    </a:p>
                  </a:txBody>
                  <a:tcPr/>
                </a:tc>
                <a:tc>
                  <a:txBody>
                    <a:bodyPr/>
                    <a:lstStyle/>
                    <a:p>
                      <a:r>
                        <a:rPr lang="en-US" sz="1000"/>
                        <a:t>5.3%</a:t>
                      </a:r>
                    </a:p>
                  </a:txBody>
                  <a:tcPr/>
                </a:tc>
                <a:tc>
                  <a:txBody>
                    <a:bodyPr/>
                    <a:lstStyle/>
                    <a:p>
                      <a:r>
                        <a:rPr lang="en-US" sz="1000"/>
                        <a:t>140</a:t>
                      </a:r>
                    </a:p>
                  </a:txBody>
                  <a:tcPr/>
                </a:tc>
                <a:tc>
                  <a:txBody>
                    <a:bodyPr/>
                    <a:lstStyle/>
                    <a:p>
                      <a:r>
                        <a:rPr lang="en-US" sz="1000"/>
                        <a:t>21.9%</a:t>
                      </a:r>
                    </a:p>
                  </a:txBody>
                  <a:tcPr/>
                </a:tc>
                <a:extLst>
                  <a:ext uri="{0D108BD9-81ED-4DB2-BD59-A6C34878D82A}">
                    <a16:rowId xmlns:a16="http://schemas.microsoft.com/office/drawing/2014/main" val="238216947"/>
                  </a:ext>
                </a:extLst>
              </a:tr>
            </a:tbl>
          </a:graphicData>
        </a:graphic>
      </p:graphicFrame>
      <p:sp>
        <p:nvSpPr>
          <p:cNvPr id="4" name="Text Placeholder 3"/>
          <p:cNvSpPr>
            <a:spLocks noGrp="1"/>
          </p:cNvSpPr>
          <p:nvPr>
            <p:ph type="body" sz="quarter" idx="14"/>
          </p:nvPr>
        </p:nvSpPr>
        <p:spPr/>
        <p:txBody>
          <a:bodyPr/>
          <a:lstStyle/>
          <a:p>
            <a:r>
              <a:rPr lang="en-US"/>
              <a:t>03/27/2017 - 04/26/2017</a:t>
            </a:r>
          </a:p>
        </p:txBody>
      </p:sp>
    </p:spTree>
    <p:extLst>
      <p:ext uri="{BB962C8B-B14F-4D97-AF65-F5344CB8AC3E}">
        <p14:creationId xmlns:p14="http://schemas.microsoft.com/office/powerpoint/2010/main" val="1803048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7381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0277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Fanwachstum</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032535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1955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Verlorene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2818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4674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67746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48175090"/>
                    </a:ext>
                  </a:extLst>
                </a:gridCol>
                <a:gridCol w="658368">
                  <a:extLst>
                    <a:ext uri="{9D8B030D-6E8A-4147-A177-3AD203B41FA5}">
                      <a16:colId xmlns:a16="http://schemas.microsoft.com/office/drawing/2014/main" val="278535643"/>
                    </a:ext>
                  </a:extLst>
                </a:gridCol>
                <a:gridCol w="658368">
                  <a:extLst>
                    <a:ext uri="{9D8B030D-6E8A-4147-A177-3AD203B41FA5}">
                      <a16:colId xmlns:a16="http://schemas.microsoft.com/office/drawing/2014/main" val="3781463614"/>
                    </a:ext>
                  </a:extLst>
                </a:gridCol>
                <a:gridCol w="658368">
                  <a:extLst>
                    <a:ext uri="{9D8B030D-6E8A-4147-A177-3AD203B41FA5}">
                      <a16:colId xmlns:a16="http://schemas.microsoft.com/office/drawing/2014/main" val="1699223147"/>
                    </a:ext>
                  </a:extLst>
                </a:gridCol>
                <a:gridCol w="658368">
                  <a:extLst>
                    <a:ext uri="{9D8B030D-6E8A-4147-A177-3AD203B41FA5}">
                      <a16:colId xmlns:a16="http://schemas.microsoft.com/office/drawing/2014/main" val="2955022037"/>
                    </a:ext>
                  </a:extLst>
                </a:gridCol>
                <a:gridCol w="658368">
                  <a:extLst>
                    <a:ext uri="{9D8B030D-6E8A-4147-A177-3AD203B41FA5}">
                      <a16:colId xmlns:a16="http://schemas.microsoft.com/office/drawing/2014/main" val="299671476"/>
                    </a:ext>
                  </a:extLst>
                </a:gridCol>
                <a:gridCol w="658368">
                  <a:extLst>
                    <a:ext uri="{9D8B030D-6E8A-4147-A177-3AD203B41FA5}">
                      <a16:colId xmlns:a16="http://schemas.microsoft.com/office/drawing/2014/main" val="1365711268"/>
                    </a:ext>
                  </a:extLst>
                </a:gridCol>
                <a:gridCol w="658368">
                  <a:extLst>
                    <a:ext uri="{9D8B030D-6E8A-4147-A177-3AD203B41FA5}">
                      <a16:colId xmlns:a16="http://schemas.microsoft.com/office/drawing/2014/main" val="3073999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1540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- 2017-04-25 14:19:41</a:t>
                      </a:r>
                      <a:r>
                        <a:rPr kumimoji="0" lang="de-DE" sz="1000" b="0" i="0" u="none" strike="noStrike" kern="1200" cap="none" spc="0" normalizeH="0" baseline="0" noProof="0">
                          <a:ln>
                            <a:noFill/>
                          </a:ln>
                          <a:solidFill>
                            <a:prstClr val="black"/>
                          </a:solidFill>
                          <a:effectLst/>
                          <a:uLnTx/>
                          <a:uFillTx/>
                          <a:latin typeface="+mn-lt"/>
                          <a:ea typeface="+mn-ea"/>
                          <a:cs typeface="+mn-cs"/>
                        </a:rPr>
                        <a:t>
💰 WIR SCHENKEN IHNEN DIE MEHRWERTSTEUER!! 💰
Bei Kauf eines Opel Corsa oder Opel Astra erhalten Sie ab jetzt einen Nachlass von 20%. 
Die Aktion gilt für alle Lagerfahrzeuge sowie für Neubestellungen bis 30.6.2017! 
Zusätzlich zu diesem tollen Nachlass bieten wir Ihnen auch noch günstige Leasingmöglichkeiten an. So gibt es on top für den Corsa € 500,-- Leasingbonus sowie für den Astra € 750,--.
Unser Verkaufsteam freut sich auf Ihren Besuch, gerne bieten wir Ihnen eine Probefahrt an!
Unsere Kontaktdaten:
Güssing 03322/421280
Oberwart 03352/323770
St. Johann/Haide 03332/665800
www.auto-doczekal.at
#AutoDoczekal #Corsa #Astra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2769620"/>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3179718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42153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16500073"/>
                    </a:ext>
                  </a:extLst>
                </a:gridCol>
                <a:gridCol w="658368">
                  <a:extLst>
                    <a:ext uri="{9D8B030D-6E8A-4147-A177-3AD203B41FA5}">
                      <a16:colId xmlns:a16="http://schemas.microsoft.com/office/drawing/2014/main" val="1055992137"/>
                    </a:ext>
                  </a:extLst>
                </a:gridCol>
                <a:gridCol w="658368">
                  <a:extLst>
                    <a:ext uri="{9D8B030D-6E8A-4147-A177-3AD203B41FA5}">
                      <a16:colId xmlns:a16="http://schemas.microsoft.com/office/drawing/2014/main" val="114380216"/>
                    </a:ext>
                  </a:extLst>
                </a:gridCol>
                <a:gridCol w="658368">
                  <a:extLst>
                    <a:ext uri="{9D8B030D-6E8A-4147-A177-3AD203B41FA5}">
                      <a16:colId xmlns:a16="http://schemas.microsoft.com/office/drawing/2014/main" val="2702885231"/>
                    </a:ext>
                  </a:extLst>
                </a:gridCol>
                <a:gridCol w="658368">
                  <a:extLst>
                    <a:ext uri="{9D8B030D-6E8A-4147-A177-3AD203B41FA5}">
                      <a16:colId xmlns:a16="http://schemas.microsoft.com/office/drawing/2014/main" val="4037332525"/>
                    </a:ext>
                  </a:extLst>
                </a:gridCol>
                <a:gridCol w="658368">
                  <a:extLst>
                    <a:ext uri="{9D8B030D-6E8A-4147-A177-3AD203B41FA5}">
                      <a16:colId xmlns:a16="http://schemas.microsoft.com/office/drawing/2014/main" val="4166462643"/>
                    </a:ext>
                  </a:extLst>
                </a:gridCol>
                <a:gridCol w="658368">
                  <a:extLst>
                    <a:ext uri="{9D8B030D-6E8A-4147-A177-3AD203B41FA5}">
                      <a16:colId xmlns:a16="http://schemas.microsoft.com/office/drawing/2014/main" val="275720145"/>
                    </a:ext>
                  </a:extLst>
                </a:gridCol>
                <a:gridCol w="658368">
                  <a:extLst>
                    <a:ext uri="{9D8B030D-6E8A-4147-A177-3AD203B41FA5}">
                      <a16:colId xmlns:a16="http://schemas.microsoft.com/office/drawing/2014/main" val="3913648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9730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- 2017-04-19 08:08:39</a:t>
                      </a:r>
                      <a:r>
                        <a:rPr kumimoji="0" lang="de-DE" sz="1000" b="0" i="0" u="none" strike="noStrike" kern="1200" cap="none" spc="0" normalizeH="0" baseline="0" noProof="0">
                          <a:ln>
                            <a:noFill/>
                          </a:ln>
                          <a:solidFill>
                            <a:prstClr val="black"/>
                          </a:solidFill>
                          <a:effectLst/>
                          <a:uLnTx/>
                          <a:uFillTx/>
                          <a:latin typeface="+mn-lt"/>
                          <a:ea typeface="+mn-ea"/>
                          <a:cs typeface="+mn-cs"/>
                        </a:rPr>
                        <a:t>
SIE SUCHEN EINEN TRANSPORTER?
Auto Doczekal ist ein Autohaus mit langer Tradition und einer bewegten Geschichte.
Wir sind seit Jahrzehnten erfolgreich im Automobilhandel tätig und auf den Verkauf und den Service von Neu- und Gebrauchtwagen der Hauptmarken Opel und Suzuki sowie aller Fremdmarken spezialisiert.
Wer auf der Suche nach einem neuen Transporter oder Transporter-Werkstätte ist, ist auch damit bei Auto Doczekal genau richtig! ✌️
An allen Auto Doczekal Standorten in Güssing, Oberwart und St. Johann/Haide werden Sie von unseren Experten bestens beraten und finden so das passende Produkt für Ihren Betrieb.
Unser Hauptansprechpartner für alle Flottenlösungen:
Herr Robert Weinhofer
Auto Doczekal
7400 Oberwart
Industriestraße 6
Handy: 0664/1569990
Email: r.weinhofer@auto-doczekal.at
www.auto-doczekal.at 
#AutoDoczekal #Opel #Nutzfahrzeuge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9571700"/>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717486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71451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30138429"/>
                    </a:ext>
                  </a:extLst>
                </a:gridCol>
                <a:gridCol w="658368">
                  <a:extLst>
                    <a:ext uri="{9D8B030D-6E8A-4147-A177-3AD203B41FA5}">
                      <a16:colId xmlns:a16="http://schemas.microsoft.com/office/drawing/2014/main" val="575587303"/>
                    </a:ext>
                  </a:extLst>
                </a:gridCol>
                <a:gridCol w="658368">
                  <a:extLst>
                    <a:ext uri="{9D8B030D-6E8A-4147-A177-3AD203B41FA5}">
                      <a16:colId xmlns:a16="http://schemas.microsoft.com/office/drawing/2014/main" val="539630557"/>
                    </a:ext>
                  </a:extLst>
                </a:gridCol>
                <a:gridCol w="658368">
                  <a:extLst>
                    <a:ext uri="{9D8B030D-6E8A-4147-A177-3AD203B41FA5}">
                      <a16:colId xmlns:a16="http://schemas.microsoft.com/office/drawing/2014/main" val="3201970454"/>
                    </a:ext>
                  </a:extLst>
                </a:gridCol>
                <a:gridCol w="658368">
                  <a:extLst>
                    <a:ext uri="{9D8B030D-6E8A-4147-A177-3AD203B41FA5}">
                      <a16:colId xmlns:a16="http://schemas.microsoft.com/office/drawing/2014/main" val="2768519514"/>
                    </a:ext>
                  </a:extLst>
                </a:gridCol>
                <a:gridCol w="658368">
                  <a:extLst>
                    <a:ext uri="{9D8B030D-6E8A-4147-A177-3AD203B41FA5}">
                      <a16:colId xmlns:a16="http://schemas.microsoft.com/office/drawing/2014/main" val="4079460572"/>
                    </a:ext>
                  </a:extLst>
                </a:gridCol>
                <a:gridCol w="658368">
                  <a:extLst>
                    <a:ext uri="{9D8B030D-6E8A-4147-A177-3AD203B41FA5}">
                      <a16:colId xmlns:a16="http://schemas.microsoft.com/office/drawing/2014/main" val="3535917381"/>
                    </a:ext>
                  </a:extLst>
                </a:gridCol>
                <a:gridCol w="658368">
                  <a:extLst>
                    <a:ext uri="{9D8B030D-6E8A-4147-A177-3AD203B41FA5}">
                      <a16:colId xmlns:a16="http://schemas.microsoft.com/office/drawing/2014/main" val="2164982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7664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- 2017-04-19 07:11:43</a:t>
                      </a:r>
                      <a:r>
                        <a:rPr kumimoji="0" lang="en-US" sz="1000" b="0" i="0" u="none" strike="noStrike" kern="1200" cap="none" spc="0" normalizeH="0" baseline="0" noProof="0">
                          <a:ln>
                            <a:noFill/>
                          </a:ln>
                          <a:solidFill>
                            <a:prstClr val="black"/>
                          </a:solidFill>
                          <a:effectLst/>
                          <a:uLnTx/>
                          <a:uFillTx/>
                          <a:latin typeface="+mn-lt"/>
                          <a:ea typeface="+mn-ea"/>
                          <a:cs typeface="+mn-cs"/>
                        </a:rPr>
                        <a:t>
🔵🔵 FRÜHLINGSBONUS SUZUKI VITARA 🔵🔵
Bei Kauf eines prompten Suzuki Vitara gibt es ab sofort einen FRÜHLINGSBONUS von € 2.000,--. ✌️
Testen Sie jetzt den neuen Vitara bei einer Probefahrt und überzeugen Sie sich von der tollen Allradkompetenz! 
Unser Verkaufsteam freut sich auf Ihren Besuch! 
#AutoDoczekal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1515610"/>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1921968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54195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20055358"/>
                    </a:ext>
                  </a:extLst>
                </a:gridCol>
                <a:gridCol w="658368">
                  <a:extLst>
                    <a:ext uri="{9D8B030D-6E8A-4147-A177-3AD203B41FA5}">
                      <a16:colId xmlns:a16="http://schemas.microsoft.com/office/drawing/2014/main" val="2561494879"/>
                    </a:ext>
                  </a:extLst>
                </a:gridCol>
                <a:gridCol w="658368">
                  <a:extLst>
                    <a:ext uri="{9D8B030D-6E8A-4147-A177-3AD203B41FA5}">
                      <a16:colId xmlns:a16="http://schemas.microsoft.com/office/drawing/2014/main" val="3610651254"/>
                    </a:ext>
                  </a:extLst>
                </a:gridCol>
                <a:gridCol w="658368">
                  <a:extLst>
                    <a:ext uri="{9D8B030D-6E8A-4147-A177-3AD203B41FA5}">
                      <a16:colId xmlns:a16="http://schemas.microsoft.com/office/drawing/2014/main" val="1815823570"/>
                    </a:ext>
                  </a:extLst>
                </a:gridCol>
                <a:gridCol w="658368">
                  <a:extLst>
                    <a:ext uri="{9D8B030D-6E8A-4147-A177-3AD203B41FA5}">
                      <a16:colId xmlns:a16="http://schemas.microsoft.com/office/drawing/2014/main" val="1907749160"/>
                    </a:ext>
                  </a:extLst>
                </a:gridCol>
                <a:gridCol w="658368">
                  <a:extLst>
                    <a:ext uri="{9D8B030D-6E8A-4147-A177-3AD203B41FA5}">
                      <a16:colId xmlns:a16="http://schemas.microsoft.com/office/drawing/2014/main" val="1761471039"/>
                    </a:ext>
                  </a:extLst>
                </a:gridCol>
                <a:gridCol w="658368">
                  <a:extLst>
                    <a:ext uri="{9D8B030D-6E8A-4147-A177-3AD203B41FA5}">
                      <a16:colId xmlns:a16="http://schemas.microsoft.com/office/drawing/2014/main" val="3651363639"/>
                    </a:ext>
                  </a:extLst>
                </a:gridCol>
                <a:gridCol w="658368">
                  <a:extLst>
                    <a:ext uri="{9D8B030D-6E8A-4147-A177-3AD203B41FA5}">
                      <a16:colId xmlns:a16="http://schemas.microsoft.com/office/drawing/2014/main" val="2395152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3133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- 2017-04-18 12:39:14</a:t>
                      </a:r>
                      <a:r>
                        <a:rPr kumimoji="0" lang="en-US" sz="1000" b="0" i="0" u="none" strike="noStrike" kern="1200" cap="none" spc="0" normalizeH="0" baseline="0" noProof="0">
                          <a:ln>
                            <a:noFill/>
                          </a:ln>
                          <a:solidFill>
                            <a:prstClr val="black"/>
                          </a:solidFill>
                          <a:effectLst/>
                          <a:uLnTx/>
                          <a:uFillTx/>
                          <a:latin typeface="+mn-lt"/>
                          <a:ea typeface="+mn-ea"/>
                          <a:cs typeface="+mn-cs"/>
                        </a:rPr>
                        <a:t>
JUNGWAGEN -34%
Opel Zafira Cosmo 1.6 CDTI ecoFlex S/S 136PS Diesel
Farbe: karbonschwarz
Erstzulassung: 3/2016
Kilometerstand: 18.564
SERIENAUSSTATTUNG-HIGHLIGHTS:
- Aluräder
- Parkpilot vorne/hinten
- Klimaautomatik
- Regensensor
SONDERAUSSTATTUNG:
- AGR (Aktion Gesunder Rücken) Sitz Fahrerseite
- Fußmatten Velours
- Notlaufrad
- Raucher Paket
- Radio NAVI 650
- Sonnenschutzrollo
- Winter Paket (Sitz- u. Lenkradheizung)
Fahrzeuglistenpreis € 37.703,--
AKTIONSPREIS € 24.990,--
https://www.gebrauchtwagen.at/detailansicht.php?id_fahrzeug=7247767
#AutoDoczekal #Opel #Zafira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3135811"/>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890619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15947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53398146"/>
                    </a:ext>
                  </a:extLst>
                </a:gridCol>
                <a:gridCol w="658368">
                  <a:extLst>
                    <a:ext uri="{9D8B030D-6E8A-4147-A177-3AD203B41FA5}">
                      <a16:colId xmlns:a16="http://schemas.microsoft.com/office/drawing/2014/main" val="1328750614"/>
                    </a:ext>
                  </a:extLst>
                </a:gridCol>
                <a:gridCol w="658368">
                  <a:extLst>
                    <a:ext uri="{9D8B030D-6E8A-4147-A177-3AD203B41FA5}">
                      <a16:colId xmlns:a16="http://schemas.microsoft.com/office/drawing/2014/main" val="112163346"/>
                    </a:ext>
                  </a:extLst>
                </a:gridCol>
                <a:gridCol w="658368">
                  <a:extLst>
                    <a:ext uri="{9D8B030D-6E8A-4147-A177-3AD203B41FA5}">
                      <a16:colId xmlns:a16="http://schemas.microsoft.com/office/drawing/2014/main" val="195226264"/>
                    </a:ext>
                  </a:extLst>
                </a:gridCol>
                <a:gridCol w="658368">
                  <a:extLst>
                    <a:ext uri="{9D8B030D-6E8A-4147-A177-3AD203B41FA5}">
                      <a16:colId xmlns:a16="http://schemas.microsoft.com/office/drawing/2014/main" val="410102076"/>
                    </a:ext>
                  </a:extLst>
                </a:gridCol>
                <a:gridCol w="658368">
                  <a:extLst>
                    <a:ext uri="{9D8B030D-6E8A-4147-A177-3AD203B41FA5}">
                      <a16:colId xmlns:a16="http://schemas.microsoft.com/office/drawing/2014/main" val="1427349300"/>
                    </a:ext>
                  </a:extLst>
                </a:gridCol>
                <a:gridCol w="658368">
                  <a:extLst>
                    <a:ext uri="{9D8B030D-6E8A-4147-A177-3AD203B41FA5}">
                      <a16:colId xmlns:a16="http://schemas.microsoft.com/office/drawing/2014/main" val="3572452023"/>
                    </a:ext>
                  </a:extLst>
                </a:gridCol>
                <a:gridCol w="658368">
                  <a:extLst>
                    <a:ext uri="{9D8B030D-6E8A-4147-A177-3AD203B41FA5}">
                      <a16:colId xmlns:a16="http://schemas.microsoft.com/office/drawing/2014/main" val="3893694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8895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- 2017-04-18 12:39:14</a:t>
                      </a:r>
                      <a:r>
                        <a:rPr kumimoji="0" lang="en-US" sz="1000" b="0" i="0" u="none" strike="noStrike" kern="1200" cap="none" spc="0" normalizeH="0" baseline="0" noProof="0">
                          <a:ln>
                            <a:noFill/>
                          </a:ln>
                          <a:solidFill>
                            <a:prstClr val="black"/>
                          </a:solidFill>
                          <a:effectLst/>
                          <a:uLnTx/>
                          <a:uFillTx/>
                          <a:latin typeface="+mn-lt"/>
                          <a:ea typeface="+mn-ea"/>
                          <a:cs typeface="+mn-cs"/>
                        </a:rPr>
                        <a:t>
JUNGWAGEN -34%
Opel Zafira Cosmo 1.6 CDTI ecoFlex S/S 136PS Diesel
Farbe: karbonschwarz
Erstzulassung: 3/2016
Kilometerstand: 18.564
SERIENAUSSTATTUNG-HIGHLIGHTS:
- Aluräder
- Parkpilot vorne/hinten
- Klimaautomatik
- Regensensor
SONDERAUSSTATTUNG:
- AGR (Aktion Gesunder Rücken) Sitz Fahrerseite
- Fußmatten Velours
- Notlaufrad
- Raucher Paket
- Radio NAVI 650
- Sonnenschutzrollo
- Winter Paket (Sitz- u. Lenkradheizung)
Fahrzeuglistenpreis € 37.703,--
AKTIONSPREIS € 24.990,--
https://www.gebrauchtwagen.at/detailansicht.php?id_fahrzeug=7247767
#AutoDoczekal #Opel #Zafira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568154"/>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3738436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3435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4179182"/>
                    </a:ext>
                  </a:extLst>
                </a:gridCol>
                <a:gridCol w="658368">
                  <a:extLst>
                    <a:ext uri="{9D8B030D-6E8A-4147-A177-3AD203B41FA5}">
                      <a16:colId xmlns:a16="http://schemas.microsoft.com/office/drawing/2014/main" val="1298802861"/>
                    </a:ext>
                  </a:extLst>
                </a:gridCol>
                <a:gridCol w="658368">
                  <a:extLst>
                    <a:ext uri="{9D8B030D-6E8A-4147-A177-3AD203B41FA5}">
                      <a16:colId xmlns:a16="http://schemas.microsoft.com/office/drawing/2014/main" val="571938965"/>
                    </a:ext>
                  </a:extLst>
                </a:gridCol>
                <a:gridCol w="658368">
                  <a:extLst>
                    <a:ext uri="{9D8B030D-6E8A-4147-A177-3AD203B41FA5}">
                      <a16:colId xmlns:a16="http://schemas.microsoft.com/office/drawing/2014/main" val="3696141189"/>
                    </a:ext>
                  </a:extLst>
                </a:gridCol>
                <a:gridCol w="658368">
                  <a:extLst>
                    <a:ext uri="{9D8B030D-6E8A-4147-A177-3AD203B41FA5}">
                      <a16:colId xmlns:a16="http://schemas.microsoft.com/office/drawing/2014/main" val="118757981"/>
                    </a:ext>
                  </a:extLst>
                </a:gridCol>
                <a:gridCol w="658368">
                  <a:extLst>
                    <a:ext uri="{9D8B030D-6E8A-4147-A177-3AD203B41FA5}">
                      <a16:colId xmlns:a16="http://schemas.microsoft.com/office/drawing/2014/main" val="3897811403"/>
                    </a:ext>
                  </a:extLst>
                </a:gridCol>
                <a:gridCol w="658368">
                  <a:extLst>
                    <a:ext uri="{9D8B030D-6E8A-4147-A177-3AD203B41FA5}">
                      <a16:colId xmlns:a16="http://schemas.microsoft.com/office/drawing/2014/main" val="2740446287"/>
                    </a:ext>
                  </a:extLst>
                </a:gridCol>
                <a:gridCol w="658368">
                  <a:extLst>
                    <a:ext uri="{9D8B030D-6E8A-4147-A177-3AD203B41FA5}">
                      <a16:colId xmlns:a16="http://schemas.microsoft.com/office/drawing/2014/main" val="3911021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444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- 2017-04-15 08:35:17</a:t>
                      </a:r>
                      <a:r>
                        <a:rPr kumimoji="0" lang="de-DE" sz="1000" b="0" i="0" u="none" strike="noStrike" kern="1200" cap="none" spc="0" normalizeH="0" baseline="0" noProof="0">
                          <a:ln>
                            <a:noFill/>
                          </a:ln>
                          <a:solidFill>
                            <a:prstClr val="black"/>
                          </a:solidFill>
                          <a:effectLst/>
                          <a:uLnTx/>
                          <a:uFillTx/>
                          <a:latin typeface="+mn-lt"/>
                          <a:ea typeface="+mn-ea"/>
                          <a:cs typeface="+mn-cs"/>
                        </a:rPr>
                        <a:t>
Das Team von Auto Doczekal wünscht all unseren Kundinnen &amp; Kunden Frohe Ostern!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2478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- 2017-04-12 19:34:16</a:t>
                      </a:r>
                      <a:r>
                        <a:rPr kumimoji="0" lang="en-US" sz="1000" b="0" i="0" u="none" strike="noStrike" kern="1200" cap="none" spc="0" normalizeH="0" baseline="0" noProof="0">
                          <a:ln>
                            <a:noFill/>
                          </a:ln>
                          <a:solidFill>
                            <a:prstClr val="black"/>
                          </a:solidFill>
                          <a:effectLst/>
                          <a:uLnTx/>
                          <a:uFillTx/>
                          <a:latin typeface="+mn-lt"/>
                          <a:ea typeface="+mn-ea"/>
                          <a:cs typeface="+mn-cs"/>
                        </a:rPr>
                        <a:t>
Bei uns gibt es ab jetzt die neue Opel Astra Limited Edition zum 🔝-Preis ab € 12.990,– 🚘
Hier die genialen Ausstattungs-Highlights in der "Limited Edition":
👉 Radio R 4.0 IntelliLink
👉 Klimaanlage
👉 Berganfahrassistent
👉 Außenspiegel elektrisch einstell- und beheizbar, manuell anklappbar
👉 Fensterheber elektrisch (vorn) mit Tippfunktion und Einklemmschutz
👉 16-Zoll-Stahlfelgen "Traveler"
Markus Doczekal und sein Team freuen sich auf Euren Besuch zur Probefahrt in Güssing, Oberwart oder St. Johann!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3669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Auto Doczekal - 2017-04-07 16:25:20</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7223452"/>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3095051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25458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3645852"/>
                    </a:ext>
                  </a:extLst>
                </a:gridCol>
                <a:gridCol w="658368">
                  <a:extLst>
                    <a:ext uri="{9D8B030D-6E8A-4147-A177-3AD203B41FA5}">
                      <a16:colId xmlns:a16="http://schemas.microsoft.com/office/drawing/2014/main" val="4017111673"/>
                    </a:ext>
                  </a:extLst>
                </a:gridCol>
                <a:gridCol w="658368">
                  <a:extLst>
                    <a:ext uri="{9D8B030D-6E8A-4147-A177-3AD203B41FA5}">
                      <a16:colId xmlns:a16="http://schemas.microsoft.com/office/drawing/2014/main" val="4016643623"/>
                    </a:ext>
                  </a:extLst>
                </a:gridCol>
                <a:gridCol w="658368">
                  <a:extLst>
                    <a:ext uri="{9D8B030D-6E8A-4147-A177-3AD203B41FA5}">
                      <a16:colId xmlns:a16="http://schemas.microsoft.com/office/drawing/2014/main" val="2260951371"/>
                    </a:ext>
                  </a:extLst>
                </a:gridCol>
                <a:gridCol w="658368">
                  <a:extLst>
                    <a:ext uri="{9D8B030D-6E8A-4147-A177-3AD203B41FA5}">
                      <a16:colId xmlns:a16="http://schemas.microsoft.com/office/drawing/2014/main" val="3181131969"/>
                    </a:ext>
                  </a:extLst>
                </a:gridCol>
                <a:gridCol w="658368">
                  <a:extLst>
                    <a:ext uri="{9D8B030D-6E8A-4147-A177-3AD203B41FA5}">
                      <a16:colId xmlns:a16="http://schemas.microsoft.com/office/drawing/2014/main" val="2979033433"/>
                    </a:ext>
                  </a:extLst>
                </a:gridCol>
                <a:gridCol w="658368">
                  <a:extLst>
                    <a:ext uri="{9D8B030D-6E8A-4147-A177-3AD203B41FA5}">
                      <a16:colId xmlns:a16="http://schemas.microsoft.com/office/drawing/2014/main" val="2687962488"/>
                    </a:ext>
                  </a:extLst>
                </a:gridCol>
                <a:gridCol w="658368">
                  <a:extLst>
                    <a:ext uri="{9D8B030D-6E8A-4147-A177-3AD203B41FA5}">
                      <a16:colId xmlns:a16="http://schemas.microsoft.com/office/drawing/2014/main" val="373892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544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Auto Doczekal - 2017-04-07 16:25:20</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205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- 2017-04-02 09:33:50</a:t>
                      </a:r>
                      <a:r>
                        <a:rPr kumimoji="0" lang="de-DE" sz="1000" b="0" i="0" u="none" strike="noStrike" kern="1200" cap="none" spc="0" normalizeH="0" baseline="0" noProof="0">
                          <a:ln>
                            <a:noFill/>
                          </a:ln>
                          <a:solidFill>
                            <a:prstClr val="black"/>
                          </a:solidFill>
                          <a:effectLst/>
                          <a:uLnTx/>
                          <a:uFillTx/>
                          <a:latin typeface="+mn-lt"/>
                          <a:ea typeface="+mn-ea"/>
                          <a:cs typeface="+mn-cs"/>
                        </a:rPr>
                        <a:t>
Besuchen Sie uns heute noch auf der Motomotion in Oberwart!
Messebonus für alle Opel und Suzuki Modelle!!!
#AutoDoczekal #Opel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3803071"/>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1463967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50754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908162"/>
                    </a:ext>
                  </a:extLst>
                </a:gridCol>
                <a:gridCol w="822960">
                  <a:extLst>
                    <a:ext uri="{9D8B030D-6E8A-4147-A177-3AD203B41FA5}">
                      <a16:colId xmlns:a16="http://schemas.microsoft.com/office/drawing/2014/main" val="186969742"/>
                    </a:ext>
                  </a:extLst>
                </a:gridCol>
                <a:gridCol w="822960">
                  <a:extLst>
                    <a:ext uri="{9D8B030D-6E8A-4147-A177-3AD203B41FA5}">
                      <a16:colId xmlns:a16="http://schemas.microsoft.com/office/drawing/2014/main" val="2912440085"/>
                    </a:ext>
                  </a:extLst>
                </a:gridCol>
                <a:gridCol w="822960">
                  <a:extLst>
                    <a:ext uri="{9D8B030D-6E8A-4147-A177-3AD203B41FA5}">
                      <a16:colId xmlns:a16="http://schemas.microsoft.com/office/drawing/2014/main" val="583873209"/>
                    </a:ext>
                  </a:extLst>
                </a:gridCol>
                <a:gridCol w="822960">
                  <a:extLst>
                    <a:ext uri="{9D8B030D-6E8A-4147-A177-3AD203B41FA5}">
                      <a16:colId xmlns:a16="http://schemas.microsoft.com/office/drawing/2014/main" val="2783537032"/>
                    </a:ext>
                  </a:extLst>
                </a:gridCol>
                <a:gridCol w="822960">
                  <a:extLst>
                    <a:ext uri="{9D8B030D-6E8A-4147-A177-3AD203B41FA5}">
                      <a16:colId xmlns:a16="http://schemas.microsoft.com/office/drawing/2014/main" val="3805186271"/>
                    </a:ext>
                  </a:extLst>
                </a:gridCol>
                <a:gridCol w="822960">
                  <a:extLst>
                    <a:ext uri="{9D8B030D-6E8A-4147-A177-3AD203B41FA5}">
                      <a16:colId xmlns:a16="http://schemas.microsoft.com/office/drawing/2014/main" val="3416238559"/>
                    </a:ext>
                  </a:extLst>
                </a:gridCol>
                <a:gridCol w="822960">
                  <a:extLst>
                    <a:ext uri="{9D8B030D-6E8A-4147-A177-3AD203B41FA5}">
                      <a16:colId xmlns:a16="http://schemas.microsoft.com/office/drawing/2014/main" val="3835616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55182254"/>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1212193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- 2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00164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47705220"/>
                    </a:ext>
                  </a:extLst>
                </a:gridCol>
                <a:gridCol w="822960">
                  <a:extLst>
                    <a:ext uri="{9D8B030D-6E8A-4147-A177-3AD203B41FA5}">
                      <a16:colId xmlns:a16="http://schemas.microsoft.com/office/drawing/2014/main" val="1387960674"/>
                    </a:ext>
                  </a:extLst>
                </a:gridCol>
                <a:gridCol w="822960">
                  <a:extLst>
                    <a:ext uri="{9D8B030D-6E8A-4147-A177-3AD203B41FA5}">
                      <a16:colId xmlns:a16="http://schemas.microsoft.com/office/drawing/2014/main" val="3479358014"/>
                    </a:ext>
                  </a:extLst>
                </a:gridCol>
                <a:gridCol w="822960">
                  <a:extLst>
                    <a:ext uri="{9D8B030D-6E8A-4147-A177-3AD203B41FA5}">
                      <a16:colId xmlns:a16="http://schemas.microsoft.com/office/drawing/2014/main" val="1339798140"/>
                    </a:ext>
                  </a:extLst>
                </a:gridCol>
                <a:gridCol w="822960">
                  <a:extLst>
                    <a:ext uri="{9D8B030D-6E8A-4147-A177-3AD203B41FA5}">
                      <a16:colId xmlns:a16="http://schemas.microsoft.com/office/drawing/2014/main" val="4190273359"/>
                    </a:ext>
                  </a:extLst>
                </a:gridCol>
                <a:gridCol w="822960">
                  <a:extLst>
                    <a:ext uri="{9D8B030D-6E8A-4147-A177-3AD203B41FA5}">
                      <a16:colId xmlns:a16="http://schemas.microsoft.com/office/drawing/2014/main" val="407081214"/>
                    </a:ext>
                  </a:extLst>
                </a:gridCol>
                <a:gridCol w="822960">
                  <a:extLst>
                    <a:ext uri="{9D8B030D-6E8A-4147-A177-3AD203B41FA5}">
                      <a16:colId xmlns:a16="http://schemas.microsoft.com/office/drawing/2014/main" val="2275632431"/>
                    </a:ext>
                  </a:extLst>
                </a:gridCol>
                <a:gridCol w="822960">
                  <a:extLst>
                    <a:ext uri="{9D8B030D-6E8A-4147-A177-3AD203B41FA5}">
                      <a16:colId xmlns:a16="http://schemas.microsoft.com/office/drawing/2014/main" val="3543235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43093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- 2017-04-25 14:19:41</a:t>
                      </a:r>
                      <a:r>
                        <a:rPr kumimoji="0" lang="de-DE" sz="1000" b="0" i="0" u="none" strike="noStrike" kern="1200" cap="none" spc="0" normalizeH="0" baseline="0" noProof="0">
                          <a:ln>
                            <a:noFill/>
                          </a:ln>
                          <a:solidFill>
                            <a:prstClr val="black"/>
                          </a:solidFill>
                          <a:effectLst/>
                          <a:uLnTx/>
                          <a:uFillTx/>
                          <a:latin typeface="+mn-lt"/>
                          <a:ea typeface="+mn-ea"/>
                          <a:cs typeface="+mn-cs"/>
                        </a:rPr>
                        <a:t>
💰 WIR SCHENKEN IHNEN DIE MEHRWERTSTEUER!! 💰
Bei Kauf eines Opel Corsa oder Opel Astra erhalten Sie ab jetzt einen Nachlass von 20%. 
Die Aktion gilt für alle Lagerfahrzeuge sowie für Neubestellungen bis 30.6.2017! 
Zusätzlich zu diesem tollen Nachlass bieten wir Ihnen auch noch günstige Leasingmöglichkeiten an. So gibt es on top für den Corsa € 500,-- Leasingbonus sowie für den Astra € 750,--.
Unser Verkaufsteam freut sich auf Ihren Besuch, gerne bieten wir Ihnen eine Probefahrt an!
Unsere Kontaktdaten:
Güssing 03322/421280
Oberwart 03352/323770
St. Johann/Haide 03332/665800
www.auto-doczekal.at
#AutoDoczekal #Corsa #Astra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77429278"/>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4085422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- 3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89067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03341465"/>
                    </a:ext>
                  </a:extLst>
                </a:gridCol>
                <a:gridCol w="822960">
                  <a:extLst>
                    <a:ext uri="{9D8B030D-6E8A-4147-A177-3AD203B41FA5}">
                      <a16:colId xmlns:a16="http://schemas.microsoft.com/office/drawing/2014/main" val="2889771614"/>
                    </a:ext>
                  </a:extLst>
                </a:gridCol>
                <a:gridCol w="822960">
                  <a:extLst>
                    <a:ext uri="{9D8B030D-6E8A-4147-A177-3AD203B41FA5}">
                      <a16:colId xmlns:a16="http://schemas.microsoft.com/office/drawing/2014/main" val="2674648046"/>
                    </a:ext>
                  </a:extLst>
                </a:gridCol>
                <a:gridCol w="822960">
                  <a:extLst>
                    <a:ext uri="{9D8B030D-6E8A-4147-A177-3AD203B41FA5}">
                      <a16:colId xmlns:a16="http://schemas.microsoft.com/office/drawing/2014/main" val="43627732"/>
                    </a:ext>
                  </a:extLst>
                </a:gridCol>
                <a:gridCol w="822960">
                  <a:extLst>
                    <a:ext uri="{9D8B030D-6E8A-4147-A177-3AD203B41FA5}">
                      <a16:colId xmlns:a16="http://schemas.microsoft.com/office/drawing/2014/main" val="1800441421"/>
                    </a:ext>
                  </a:extLst>
                </a:gridCol>
                <a:gridCol w="822960">
                  <a:extLst>
                    <a:ext uri="{9D8B030D-6E8A-4147-A177-3AD203B41FA5}">
                      <a16:colId xmlns:a16="http://schemas.microsoft.com/office/drawing/2014/main" val="2830329218"/>
                    </a:ext>
                  </a:extLst>
                </a:gridCol>
                <a:gridCol w="822960">
                  <a:extLst>
                    <a:ext uri="{9D8B030D-6E8A-4147-A177-3AD203B41FA5}">
                      <a16:colId xmlns:a16="http://schemas.microsoft.com/office/drawing/2014/main" val="938129929"/>
                    </a:ext>
                  </a:extLst>
                </a:gridCol>
                <a:gridCol w="822960">
                  <a:extLst>
                    <a:ext uri="{9D8B030D-6E8A-4147-A177-3AD203B41FA5}">
                      <a16:colId xmlns:a16="http://schemas.microsoft.com/office/drawing/2014/main" val="2605288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24729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- 2017-04-19 08:08:39</a:t>
                      </a:r>
                      <a:r>
                        <a:rPr kumimoji="0" lang="de-DE" sz="1000" b="0" i="0" u="none" strike="noStrike" kern="1200" cap="none" spc="0" normalizeH="0" baseline="0" noProof="0">
                          <a:ln>
                            <a:noFill/>
                          </a:ln>
                          <a:solidFill>
                            <a:prstClr val="black"/>
                          </a:solidFill>
                          <a:effectLst/>
                          <a:uLnTx/>
                          <a:uFillTx/>
                          <a:latin typeface="+mn-lt"/>
                          <a:ea typeface="+mn-ea"/>
                          <a:cs typeface="+mn-cs"/>
                        </a:rPr>
                        <a:t>
SIE SUCHEN EINEN TRANSPORTER?
Auto Doczekal ist ein Autohaus mit langer Tradition und einer bewegten Geschichte.
Wir sind seit Jahrzehnten erfolgreich im Automobilhandel tätig und auf den Verkauf und den Service von Neu- und Gebrauchtwagen der Hauptmarken Opel und Suzuki sowie aller Fremdmarken spezialisiert.
Wer auf der Suche nach einem neuen Transporter oder Transporter-Werkstätte ist, ist auch damit bei Auto Doczekal genau richtig! ✌️
An allen Auto Doczekal Standorten in Güssing, Oberwart und St. Johann/Haide werden Sie von unseren Experten bestens beraten und finden so das passende Produkt für Ihren Betrieb.
Unser Hauptansprechpartner für alle Flottenlösungen:
Herr Robert Weinhofer
Auto Doczekal
7400 Oberwart
Industriestraße 6
Handy: 0664/1569990
Email: r.weinhofer@auto-doczekal.at
www.auto-doczekal.at 
#AutoDoczekal #Opel #Nutzfahrzeuge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50213627"/>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776672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- 4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58511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41051395"/>
                    </a:ext>
                  </a:extLst>
                </a:gridCol>
                <a:gridCol w="822960">
                  <a:extLst>
                    <a:ext uri="{9D8B030D-6E8A-4147-A177-3AD203B41FA5}">
                      <a16:colId xmlns:a16="http://schemas.microsoft.com/office/drawing/2014/main" val="2935982541"/>
                    </a:ext>
                  </a:extLst>
                </a:gridCol>
                <a:gridCol w="822960">
                  <a:extLst>
                    <a:ext uri="{9D8B030D-6E8A-4147-A177-3AD203B41FA5}">
                      <a16:colId xmlns:a16="http://schemas.microsoft.com/office/drawing/2014/main" val="1852436800"/>
                    </a:ext>
                  </a:extLst>
                </a:gridCol>
                <a:gridCol w="822960">
                  <a:extLst>
                    <a:ext uri="{9D8B030D-6E8A-4147-A177-3AD203B41FA5}">
                      <a16:colId xmlns:a16="http://schemas.microsoft.com/office/drawing/2014/main" val="3763412507"/>
                    </a:ext>
                  </a:extLst>
                </a:gridCol>
                <a:gridCol w="822960">
                  <a:extLst>
                    <a:ext uri="{9D8B030D-6E8A-4147-A177-3AD203B41FA5}">
                      <a16:colId xmlns:a16="http://schemas.microsoft.com/office/drawing/2014/main" val="2826609515"/>
                    </a:ext>
                  </a:extLst>
                </a:gridCol>
                <a:gridCol w="822960">
                  <a:extLst>
                    <a:ext uri="{9D8B030D-6E8A-4147-A177-3AD203B41FA5}">
                      <a16:colId xmlns:a16="http://schemas.microsoft.com/office/drawing/2014/main" val="692958023"/>
                    </a:ext>
                  </a:extLst>
                </a:gridCol>
                <a:gridCol w="822960">
                  <a:extLst>
                    <a:ext uri="{9D8B030D-6E8A-4147-A177-3AD203B41FA5}">
                      <a16:colId xmlns:a16="http://schemas.microsoft.com/office/drawing/2014/main" val="2295760126"/>
                    </a:ext>
                  </a:extLst>
                </a:gridCol>
                <a:gridCol w="822960">
                  <a:extLst>
                    <a:ext uri="{9D8B030D-6E8A-4147-A177-3AD203B41FA5}">
                      <a16:colId xmlns:a16="http://schemas.microsoft.com/office/drawing/2014/main" val="3952459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84419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- 2017-04-19 07:11:43</a:t>
                      </a:r>
                      <a:r>
                        <a:rPr kumimoji="0" lang="en-US" sz="1000" b="0" i="0" u="none" strike="noStrike" kern="1200" cap="none" spc="0" normalizeH="0" baseline="0" noProof="0">
                          <a:ln>
                            <a:noFill/>
                          </a:ln>
                          <a:solidFill>
                            <a:prstClr val="black"/>
                          </a:solidFill>
                          <a:effectLst/>
                          <a:uLnTx/>
                          <a:uFillTx/>
                          <a:latin typeface="+mn-lt"/>
                          <a:ea typeface="+mn-ea"/>
                          <a:cs typeface="+mn-cs"/>
                        </a:rPr>
                        <a:t>
🔵🔵 FRÜHLINGSBONUS SUZUKI VITARA 🔵🔵
Bei Kauf eines prompten Suzuki Vitara gibt es ab sofort einen FRÜHLINGSBONUS von € 2.000,--. ✌️
Testen Sie jetzt den neuen Vitara bei einer Probefahrt und überzeugen Sie sich von der tollen Allradkompetenz! 
Unser Verkaufsteam freut sich auf Ihren Besuch! 
#AutoDoczekal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83791733"/>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537846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- 5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07242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03809760"/>
                    </a:ext>
                  </a:extLst>
                </a:gridCol>
                <a:gridCol w="822960">
                  <a:extLst>
                    <a:ext uri="{9D8B030D-6E8A-4147-A177-3AD203B41FA5}">
                      <a16:colId xmlns:a16="http://schemas.microsoft.com/office/drawing/2014/main" val="248725427"/>
                    </a:ext>
                  </a:extLst>
                </a:gridCol>
                <a:gridCol w="822960">
                  <a:extLst>
                    <a:ext uri="{9D8B030D-6E8A-4147-A177-3AD203B41FA5}">
                      <a16:colId xmlns:a16="http://schemas.microsoft.com/office/drawing/2014/main" val="722799624"/>
                    </a:ext>
                  </a:extLst>
                </a:gridCol>
                <a:gridCol w="822960">
                  <a:extLst>
                    <a:ext uri="{9D8B030D-6E8A-4147-A177-3AD203B41FA5}">
                      <a16:colId xmlns:a16="http://schemas.microsoft.com/office/drawing/2014/main" val="609890784"/>
                    </a:ext>
                  </a:extLst>
                </a:gridCol>
                <a:gridCol w="822960">
                  <a:extLst>
                    <a:ext uri="{9D8B030D-6E8A-4147-A177-3AD203B41FA5}">
                      <a16:colId xmlns:a16="http://schemas.microsoft.com/office/drawing/2014/main" val="1694617695"/>
                    </a:ext>
                  </a:extLst>
                </a:gridCol>
                <a:gridCol w="822960">
                  <a:extLst>
                    <a:ext uri="{9D8B030D-6E8A-4147-A177-3AD203B41FA5}">
                      <a16:colId xmlns:a16="http://schemas.microsoft.com/office/drawing/2014/main" val="4239216161"/>
                    </a:ext>
                  </a:extLst>
                </a:gridCol>
                <a:gridCol w="822960">
                  <a:extLst>
                    <a:ext uri="{9D8B030D-6E8A-4147-A177-3AD203B41FA5}">
                      <a16:colId xmlns:a16="http://schemas.microsoft.com/office/drawing/2014/main" val="490786794"/>
                    </a:ext>
                  </a:extLst>
                </a:gridCol>
                <a:gridCol w="822960">
                  <a:extLst>
                    <a:ext uri="{9D8B030D-6E8A-4147-A177-3AD203B41FA5}">
                      <a16:colId xmlns:a16="http://schemas.microsoft.com/office/drawing/2014/main" val="1300184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2978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- 2017-04-18 12:39:14</a:t>
                      </a:r>
                      <a:r>
                        <a:rPr kumimoji="0" lang="en-US" sz="1000" b="0" i="0" u="none" strike="noStrike" kern="1200" cap="none" spc="0" normalizeH="0" baseline="0" noProof="0">
                          <a:ln>
                            <a:noFill/>
                          </a:ln>
                          <a:solidFill>
                            <a:prstClr val="black"/>
                          </a:solidFill>
                          <a:effectLst/>
                          <a:uLnTx/>
                          <a:uFillTx/>
                          <a:latin typeface="+mn-lt"/>
                          <a:ea typeface="+mn-ea"/>
                          <a:cs typeface="+mn-cs"/>
                        </a:rPr>
                        <a:t>
JUNGWAGEN -34%
Opel Zafira Cosmo 1.6 CDTI ecoFlex S/S 136PS Diesel
Farbe: karbonschwarz
Erstzulassung: 3/2016
Kilometerstand: 18.564
SERIENAUSSTATTUNG-HIGHLIGHTS:
- Aluräder
- Parkpilot vorne/hinten
- Klimaautomatik
- Regensensor
SONDERAUSSTATTUNG:
- AGR (Aktion Gesunder Rücken) Sitz Fahrerseite
- Fußmatten Velours
- Notlaufrad
- Raucher Paket
- Radio NAVI 650
- Sonnenschutzrollo
- Winter Paket (Sitz- u. Lenkradheizung)
Fahrzeuglistenpreis € 37.703,--
AKTIONSPREIS € 24.990,--
https://www.gebrauchtwagen.at/detailansicht.php?id_fahrzeug=7247767
#AutoDoczekal #Opel #Zafira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69834667"/>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543315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- 6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59680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51423512"/>
                    </a:ext>
                  </a:extLst>
                </a:gridCol>
                <a:gridCol w="822960">
                  <a:extLst>
                    <a:ext uri="{9D8B030D-6E8A-4147-A177-3AD203B41FA5}">
                      <a16:colId xmlns:a16="http://schemas.microsoft.com/office/drawing/2014/main" val="3667806817"/>
                    </a:ext>
                  </a:extLst>
                </a:gridCol>
                <a:gridCol w="822960">
                  <a:extLst>
                    <a:ext uri="{9D8B030D-6E8A-4147-A177-3AD203B41FA5}">
                      <a16:colId xmlns:a16="http://schemas.microsoft.com/office/drawing/2014/main" val="68989190"/>
                    </a:ext>
                  </a:extLst>
                </a:gridCol>
                <a:gridCol w="822960">
                  <a:extLst>
                    <a:ext uri="{9D8B030D-6E8A-4147-A177-3AD203B41FA5}">
                      <a16:colId xmlns:a16="http://schemas.microsoft.com/office/drawing/2014/main" val="464402904"/>
                    </a:ext>
                  </a:extLst>
                </a:gridCol>
                <a:gridCol w="822960">
                  <a:extLst>
                    <a:ext uri="{9D8B030D-6E8A-4147-A177-3AD203B41FA5}">
                      <a16:colId xmlns:a16="http://schemas.microsoft.com/office/drawing/2014/main" val="3586560110"/>
                    </a:ext>
                  </a:extLst>
                </a:gridCol>
                <a:gridCol w="822960">
                  <a:extLst>
                    <a:ext uri="{9D8B030D-6E8A-4147-A177-3AD203B41FA5}">
                      <a16:colId xmlns:a16="http://schemas.microsoft.com/office/drawing/2014/main" val="3790516387"/>
                    </a:ext>
                  </a:extLst>
                </a:gridCol>
                <a:gridCol w="822960">
                  <a:extLst>
                    <a:ext uri="{9D8B030D-6E8A-4147-A177-3AD203B41FA5}">
                      <a16:colId xmlns:a16="http://schemas.microsoft.com/office/drawing/2014/main" val="479323174"/>
                    </a:ext>
                  </a:extLst>
                </a:gridCol>
                <a:gridCol w="822960">
                  <a:extLst>
                    <a:ext uri="{9D8B030D-6E8A-4147-A177-3AD203B41FA5}">
                      <a16:colId xmlns:a16="http://schemas.microsoft.com/office/drawing/2014/main" val="1921044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47596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- 2017-04-18 12:39:14</a:t>
                      </a:r>
                      <a:r>
                        <a:rPr kumimoji="0" lang="en-US" sz="1000" b="0" i="0" u="none" strike="noStrike" kern="1200" cap="none" spc="0" normalizeH="0" baseline="0" noProof="0">
                          <a:ln>
                            <a:noFill/>
                          </a:ln>
                          <a:solidFill>
                            <a:prstClr val="black"/>
                          </a:solidFill>
                          <a:effectLst/>
                          <a:uLnTx/>
                          <a:uFillTx/>
                          <a:latin typeface="+mn-lt"/>
                          <a:ea typeface="+mn-ea"/>
                          <a:cs typeface="+mn-cs"/>
                        </a:rPr>
                        <a:t>
JUNGWAGEN -34%
Opel Zafira Cosmo 1.6 CDTI ecoFlex S/S 136PS Diesel
Farbe: karbonschwarz
Erstzulassung: 3/2016
Kilometerstand: 18.564
SERIENAUSSTATTUNG-HIGHLIGHTS:
- Aluräder
- Parkpilot vorne/hinten
- Klimaautomatik
- Regensensor
SONDERAUSSTATTUNG:
- AGR (Aktion Gesunder Rücken) Sitz Fahrerseite
- Fußmatten Velours
- Notlaufrad
- Raucher Paket
- Radio NAVI 650
- Sonnenschutzrollo
- Winter Paket (Sitz- u. Lenkradheizung)
Fahrzeuglistenpreis € 37.703,--
AKTIONSPREIS € 24.990,--
https://www.gebrauchtwagen.at/detailansicht.php?id_fahrzeug=7247767
#AutoDoczekal #Opel #Zafira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214659"/>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3959870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- 7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3574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15485988"/>
                    </a:ext>
                  </a:extLst>
                </a:gridCol>
                <a:gridCol w="822960">
                  <a:extLst>
                    <a:ext uri="{9D8B030D-6E8A-4147-A177-3AD203B41FA5}">
                      <a16:colId xmlns:a16="http://schemas.microsoft.com/office/drawing/2014/main" val="2823417213"/>
                    </a:ext>
                  </a:extLst>
                </a:gridCol>
                <a:gridCol w="822960">
                  <a:extLst>
                    <a:ext uri="{9D8B030D-6E8A-4147-A177-3AD203B41FA5}">
                      <a16:colId xmlns:a16="http://schemas.microsoft.com/office/drawing/2014/main" val="1047563970"/>
                    </a:ext>
                  </a:extLst>
                </a:gridCol>
                <a:gridCol w="822960">
                  <a:extLst>
                    <a:ext uri="{9D8B030D-6E8A-4147-A177-3AD203B41FA5}">
                      <a16:colId xmlns:a16="http://schemas.microsoft.com/office/drawing/2014/main" val="2753690103"/>
                    </a:ext>
                  </a:extLst>
                </a:gridCol>
                <a:gridCol w="822960">
                  <a:extLst>
                    <a:ext uri="{9D8B030D-6E8A-4147-A177-3AD203B41FA5}">
                      <a16:colId xmlns:a16="http://schemas.microsoft.com/office/drawing/2014/main" val="2609343226"/>
                    </a:ext>
                  </a:extLst>
                </a:gridCol>
                <a:gridCol w="822960">
                  <a:extLst>
                    <a:ext uri="{9D8B030D-6E8A-4147-A177-3AD203B41FA5}">
                      <a16:colId xmlns:a16="http://schemas.microsoft.com/office/drawing/2014/main" val="681086030"/>
                    </a:ext>
                  </a:extLst>
                </a:gridCol>
                <a:gridCol w="822960">
                  <a:extLst>
                    <a:ext uri="{9D8B030D-6E8A-4147-A177-3AD203B41FA5}">
                      <a16:colId xmlns:a16="http://schemas.microsoft.com/office/drawing/2014/main" val="3503940061"/>
                    </a:ext>
                  </a:extLst>
                </a:gridCol>
                <a:gridCol w="822960">
                  <a:extLst>
                    <a:ext uri="{9D8B030D-6E8A-4147-A177-3AD203B41FA5}">
                      <a16:colId xmlns:a16="http://schemas.microsoft.com/office/drawing/2014/main" val="3017703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82977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- 2017-04-15 08:35:17</a:t>
                      </a:r>
                      <a:r>
                        <a:rPr kumimoji="0" lang="de-DE" sz="1000" b="0" i="0" u="none" strike="noStrike" kern="1200" cap="none" spc="0" normalizeH="0" baseline="0" noProof="0">
                          <a:ln>
                            <a:noFill/>
                          </a:ln>
                          <a:solidFill>
                            <a:prstClr val="black"/>
                          </a:solidFill>
                          <a:effectLst/>
                          <a:uLnTx/>
                          <a:uFillTx/>
                          <a:latin typeface="+mn-lt"/>
                          <a:ea typeface="+mn-ea"/>
                          <a:cs typeface="+mn-cs"/>
                        </a:rPr>
                        <a:t>
Das Team von Auto Doczekal wünscht all unseren Kundinnen &amp; Kunden Frohe Ostern!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13705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- 2017-04-12 19:34:16</a:t>
                      </a:r>
                      <a:r>
                        <a:rPr kumimoji="0" lang="en-US" sz="1000" b="0" i="0" u="none" strike="noStrike" kern="1200" cap="none" spc="0" normalizeH="0" baseline="0" noProof="0">
                          <a:ln>
                            <a:noFill/>
                          </a:ln>
                          <a:solidFill>
                            <a:prstClr val="black"/>
                          </a:solidFill>
                          <a:effectLst/>
                          <a:uLnTx/>
                          <a:uFillTx/>
                          <a:latin typeface="+mn-lt"/>
                          <a:ea typeface="+mn-ea"/>
                          <a:cs typeface="+mn-cs"/>
                        </a:rPr>
                        <a:t>
Bei uns gibt es ab jetzt die neue Opel Astra Limited Edition zum 🔝-Preis ab € 12.990,– 🚘
Hier die genialen Ausstattungs-Highlights in der "Limited Edition":
👉 Radio R 4.0 IntelliLink
👉 Klimaanlage
👉 Berganfahrassistent
👉 Außenspiegel elektrisch einstell- und beheizbar, manuell anklappbar
👉 Fensterheber elektrisch (vorn) mit Tippfunktion und Einklemmschutz
👉 16-Zoll-Stahlfelgen "Traveler"
Markus Doczekal und sein Team freuen sich auf Euren Besuch zur Probefahrt in Güssing, Oberwart oder St. Johann!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88168373"/>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2559774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- 8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57985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49817254"/>
                    </a:ext>
                  </a:extLst>
                </a:gridCol>
                <a:gridCol w="822960">
                  <a:extLst>
                    <a:ext uri="{9D8B030D-6E8A-4147-A177-3AD203B41FA5}">
                      <a16:colId xmlns:a16="http://schemas.microsoft.com/office/drawing/2014/main" val="2619475220"/>
                    </a:ext>
                  </a:extLst>
                </a:gridCol>
                <a:gridCol w="822960">
                  <a:extLst>
                    <a:ext uri="{9D8B030D-6E8A-4147-A177-3AD203B41FA5}">
                      <a16:colId xmlns:a16="http://schemas.microsoft.com/office/drawing/2014/main" val="3962350929"/>
                    </a:ext>
                  </a:extLst>
                </a:gridCol>
                <a:gridCol w="822960">
                  <a:extLst>
                    <a:ext uri="{9D8B030D-6E8A-4147-A177-3AD203B41FA5}">
                      <a16:colId xmlns:a16="http://schemas.microsoft.com/office/drawing/2014/main" val="457956882"/>
                    </a:ext>
                  </a:extLst>
                </a:gridCol>
                <a:gridCol w="822960">
                  <a:extLst>
                    <a:ext uri="{9D8B030D-6E8A-4147-A177-3AD203B41FA5}">
                      <a16:colId xmlns:a16="http://schemas.microsoft.com/office/drawing/2014/main" val="3529452309"/>
                    </a:ext>
                  </a:extLst>
                </a:gridCol>
                <a:gridCol w="822960">
                  <a:extLst>
                    <a:ext uri="{9D8B030D-6E8A-4147-A177-3AD203B41FA5}">
                      <a16:colId xmlns:a16="http://schemas.microsoft.com/office/drawing/2014/main" val="476957768"/>
                    </a:ext>
                  </a:extLst>
                </a:gridCol>
                <a:gridCol w="822960">
                  <a:extLst>
                    <a:ext uri="{9D8B030D-6E8A-4147-A177-3AD203B41FA5}">
                      <a16:colId xmlns:a16="http://schemas.microsoft.com/office/drawing/2014/main" val="3940041187"/>
                    </a:ext>
                  </a:extLst>
                </a:gridCol>
                <a:gridCol w="822960">
                  <a:extLst>
                    <a:ext uri="{9D8B030D-6E8A-4147-A177-3AD203B41FA5}">
                      <a16:colId xmlns:a16="http://schemas.microsoft.com/office/drawing/2014/main" val="4124004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10984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Auto Doczekal - 2017-04-07 16:25:20</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7413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Auto Doczekal - 2017-04-07 16:25:20</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5306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- 2017-04-02 09:33:50</a:t>
                      </a:r>
                      <a:r>
                        <a:rPr kumimoji="0" lang="de-DE" sz="1000" b="0" i="0" u="none" strike="noStrike" kern="1200" cap="none" spc="0" normalizeH="0" baseline="0" noProof="0">
                          <a:ln>
                            <a:noFill/>
                          </a:ln>
                          <a:solidFill>
                            <a:prstClr val="black"/>
                          </a:solidFill>
                          <a:effectLst/>
                          <a:uLnTx/>
                          <a:uFillTx/>
                          <a:latin typeface="+mn-lt"/>
                          <a:ea typeface="+mn-ea"/>
                          <a:cs typeface="+mn-cs"/>
                        </a:rPr>
                        <a:t>
Besuchen Sie uns heute noch auf der Motomotion in Oberwart!
Messebonus für alle Opel und Suzuki Modelle!!!
#AutoDoczekal #Opel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19623459"/>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903284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Postings/Wochentag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61220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34716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82997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44186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Postingtypen (Verteilung)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06766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07997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Interaktionsrate/Postingtyp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63674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942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Antwortzeit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09725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59228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59475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41968215"/>
                    </a:ext>
                  </a:extLst>
                </a:gridCol>
                <a:gridCol w="2468880">
                  <a:extLst>
                    <a:ext uri="{9D8B030D-6E8A-4147-A177-3AD203B41FA5}">
                      <a16:colId xmlns:a16="http://schemas.microsoft.com/office/drawing/2014/main" val="3241796270"/>
                    </a:ext>
                  </a:extLst>
                </a:gridCol>
                <a:gridCol w="822960">
                  <a:extLst>
                    <a:ext uri="{9D8B030D-6E8A-4147-A177-3AD203B41FA5}">
                      <a16:colId xmlns:a16="http://schemas.microsoft.com/office/drawing/2014/main" val="411820415"/>
                    </a:ext>
                  </a:extLst>
                </a:gridCol>
                <a:gridCol w="822960">
                  <a:extLst>
                    <a:ext uri="{9D8B030D-6E8A-4147-A177-3AD203B41FA5}">
                      <a16:colId xmlns:a16="http://schemas.microsoft.com/office/drawing/2014/main" val="1769418451"/>
                    </a:ext>
                  </a:extLst>
                </a:gridCol>
                <a:gridCol w="822960">
                  <a:extLst>
                    <a:ext uri="{9D8B030D-6E8A-4147-A177-3AD203B41FA5}">
                      <a16:colId xmlns:a16="http://schemas.microsoft.com/office/drawing/2014/main" val="905056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63565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Karl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51671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Thomas Bauer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89859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Miklos Nikolics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36049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Dietmar Mannert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616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Katharina Anastasia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26517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Raimund Koller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28817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 Frisch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78435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Bajo Lucic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07818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Thomas Mörth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05654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Jennifer Gall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16516040"/>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2956617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1506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48574795"/>
                    </a:ext>
                  </a:extLst>
                </a:gridCol>
                <a:gridCol w="2468880">
                  <a:extLst>
                    <a:ext uri="{9D8B030D-6E8A-4147-A177-3AD203B41FA5}">
                      <a16:colId xmlns:a16="http://schemas.microsoft.com/office/drawing/2014/main" val="2080554876"/>
                    </a:ext>
                  </a:extLst>
                </a:gridCol>
                <a:gridCol w="822960">
                  <a:extLst>
                    <a:ext uri="{9D8B030D-6E8A-4147-A177-3AD203B41FA5}">
                      <a16:colId xmlns:a16="http://schemas.microsoft.com/office/drawing/2014/main" val="3129580377"/>
                    </a:ext>
                  </a:extLst>
                </a:gridCol>
                <a:gridCol w="822960">
                  <a:extLst>
                    <a:ext uri="{9D8B030D-6E8A-4147-A177-3AD203B41FA5}">
                      <a16:colId xmlns:a16="http://schemas.microsoft.com/office/drawing/2014/main" val="3580035735"/>
                    </a:ext>
                  </a:extLst>
                </a:gridCol>
                <a:gridCol w="822960">
                  <a:extLst>
                    <a:ext uri="{9D8B030D-6E8A-4147-A177-3AD203B41FA5}">
                      <a16:colId xmlns:a16="http://schemas.microsoft.com/office/drawing/2014/main" val="3309312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870003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Lindacher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3680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Max Schrank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1057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Christoph Glätzle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45885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Gregor Keusch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44642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Cristina Kreuzer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77168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Welte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3206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Wurm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92446788"/>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4192809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Check Ins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64376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54552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0382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44536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Impressionen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49607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6785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17693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05126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Engagierte User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13623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50278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Views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57066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00885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Fans Online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42320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24740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18211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55797873"/>
                    </a:ext>
                  </a:extLst>
                </a:gridCol>
                <a:gridCol w="740664">
                  <a:extLst>
                    <a:ext uri="{9D8B030D-6E8A-4147-A177-3AD203B41FA5}">
                      <a16:colId xmlns:a16="http://schemas.microsoft.com/office/drawing/2014/main" val="2356483703"/>
                    </a:ext>
                  </a:extLst>
                </a:gridCol>
                <a:gridCol w="740664">
                  <a:extLst>
                    <a:ext uri="{9D8B030D-6E8A-4147-A177-3AD203B41FA5}">
                      <a16:colId xmlns:a16="http://schemas.microsoft.com/office/drawing/2014/main" val="1326777273"/>
                    </a:ext>
                  </a:extLst>
                </a:gridCol>
                <a:gridCol w="740664">
                  <a:extLst>
                    <a:ext uri="{9D8B030D-6E8A-4147-A177-3AD203B41FA5}">
                      <a16:colId xmlns:a16="http://schemas.microsoft.com/office/drawing/2014/main" val="845527900"/>
                    </a:ext>
                  </a:extLst>
                </a:gridCol>
                <a:gridCol w="740664">
                  <a:extLst>
                    <a:ext uri="{9D8B030D-6E8A-4147-A177-3AD203B41FA5}">
                      <a16:colId xmlns:a16="http://schemas.microsoft.com/office/drawing/2014/main" val="3524969135"/>
                    </a:ext>
                  </a:extLst>
                </a:gridCol>
                <a:gridCol w="740664">
                  <a:extLst>
                    <a:ext uri="{9D8B030D-6E8A-4147-A177-3AD203B41FA5}">
                      <a16:colId xmlns:a16="http://schemas.microsoft.com/office/drawing/2014/main" val="30076123"/>
                    </a:ext>
                  </a:extLst>
                </a:gridCol>
                <a:gridCol w="740664">
                  <a:extLst>
                    <a:ext uri="{9D8B030D-6E8A-4147-A177-3AD203B41FA5}">
                      <a16:colId xmlns:a16="http://schemas.microsoft.com/office/drawing/2014/main" val="4130486962"/>
                    </a:ext>
                  </a:extLst>
                </a:gridCol>
                <a:gridCol w="740664">
                  <a:extLst>
                    <a:ext uri="{9D8B030D-6E8A-4147-A177-3AD203B41FA5}">
                      <a16:colId xmlns:a16="http://schemas.microsoft.com/office/drawing/2014/main" val="1495875584"/>
                    </a:ext>
                  </a:extLst>
                </a:gridCol>
                <a:gridCol w="740664">
                  <a:extLst>
                    <a:ext uri="{9D8B030D-6E8A-4147-A177-3AD203B41FA5}">
                      <a16:colId xmlns:a16="http://schemas.microsoft.com/office/drawing/2014/main" val="1381247802"/>
                    </a:ext>
                  </a:extLst>
                </a:gridCol>
                <a:gridCol w="740664">
                  <a:extLst>
                    <a:ext uri="{9D8B030D-6E8A-4147-A177-3AD203B41FA5}">
                      <a16:colId xmlns:a16="http://schemas.microsoft.com/office/drawing/2014/main" val="30959089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05110103"/>
                  </a:ext>
                </a:extLst>
              </a:tr>
              <a:tr h="370840">
                <a:tc>
                  <a:txBody>
                    <a:bodyPr/>
                    <a:lstStyle/>
                    <a:p>
                      <a:r>
                        <a:rPr lang="en-US" sz="1000"/>
                        <a:t>Auto Doczekal</a:t>
                      </a:r>
                    </a:p>
                  </a:txBody>
                  <a:tcPr/>
                </a:tc>
                <a:tc>
                  <a:txBody>
                    <a:bodyPr/>
                    <a:lstStyle/>
                    <a:p>
                      <a:r>
                        <a:rPr lang="en-US" sz="1000"/>
                        <a:t>779</a:t>
                      </a:r>
                    </a:p>
                  </a:txBody>
                  <a:tcPr/>
                </a:tc>
                <a:tc>
                  <a:txBody>
                    <a:bodyPr/>
                    <a:lstStyle/>
                    <a:p>
                      <a:r>
                        <a:rPr lang="en-US" sz="1000"/>
                        <a:t>139</a:t>
                      </a:r>
                    </a:p>
                  </a:txBody>
                  <a:tcPr/>
                </a:tc>
                <a:tc>
                  <a:txBody>
                    <a:bodyPr/>
                    <a:lstStyle/>
                    <a:p>
                      <a:r>
                        <a:rPr lang="en-US" sz="1000"/>
                        <a:t>10</a:t>
                      </a:r>
                    </a:p>
                  </a:txBody>
                  <a:tcPr/>
                </a:tc>
                <a:tc>
                  <a:txBody>
                    <a:bodyPr/>
                    <a:lstStyle/>
                    <a:p>
                      <a:r>
                        <a:rPr lang="en-US" sz="1000"/>
                        <a:t>169</a:t>
                      </a:r>
                    </a:p>
                  </a:txBody>
                  <a:tcPr/>
                </a:tc>
                <a:tc>
                  <a:txBody>
                    <a:bodyPr/>
                    <a:lstStyle/>
                    <a:p>
                      <a:r>
                        <a:rPr lang="en-US" sz="1000"/>
                        <a:t>18</a:t>
                      </a:r>
                    </a:p>
                  </a:txBody>
                  <a:tcPr/>
                </a:tc>
                <a:tc>
                  <a:txBody>
                    <a:bodyPr/>
                    <a:lstStyle/>
                    <a:p>
                      <a:r>
                        <a:rPr lang="en-US" sz="1000"/>
                        <a:t>34</a:t>
                      </a:r>
                    </a:p>
                  </a:txBody>
                  <a:tcPr/>
                </a:tc>
                <a:tc>
                  <a:txBody>
                    <a:bodyPr/>
                    <a:lstStyle/>
                    <a:p>
                      <a:r>
                        <a:rPr lang="en-US" sz="1000"/>
                        <a:t>0</a:t>
                      </a:r>
                    </a:p>
                  </a:txBody>
                  <a:tcPr/>
                </a:tc>
                <a:tc>
                  <a:txBody>
                    <a:bodyPr/>
                    <a:lstStyle/>
                    <a:p>
                      <a:r>
                        <a:rPr lang="en-US" sz="1000"/>
                        <a:t>3.1171%</a:t>
                      </a:r>
                    </a:p>
                  </a:txBody>
                  <a:tcPr/>
                </a:tc>
                <a:tc>
                  <a:txBody>
                    <a:bodyPr/>
                    <a:lstStyle/>
                    <a:p>
                      <a:r>
                        <a:rPr lang="en-US" sz="1000"/>
                        <a:t>0.0%</a:t>
                      </a:r>
                    </a:p>
                  </a:txBody>
                  <a:tcPr/>
                </a:tc>
                <a:extLst>
                  <a:ext uri="{0D108BD9-81ED-4DB2-BD59-A6C34878D82A}">
                    <a16:rowId xmlns:a16="http://schemas.microsoft.com/office/drawing/2014/main" val="735708437"/>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4258740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62416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26952922"/>
                    </a:ext>
                  </a:extLst>
                </a:gridCol>
                <a:gridCol w="2468880">
                  <a:extLst>
                    <a:ext uri="{9D8B030D-6E8A-4147-A177-3AD203B41FA5}">
                      <a16:colId xmlns:a16="http://schemas.microsoft.com/office/drawing/2014/main" val="1764582886"/>
                    </a:ext>
                  </a:extLst>
                </a:gridCol>
                <a:gridCol w="2468880">
                  <a:extLst>
                    <a:ext uri="{9D8B030D-6E8A-4147-A177-3AD203B41FA5}">
                      <a16:colId xmlns:a16="http://schemas.microsoft.com/office/drawing/2014/main" val="2123004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136589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extLst>
                  <a:ext uri="{0D108BD9-81ED-4DB2-BD59-A6C34878D82A}">
                    <a16:rowId xmlns:a16="http://schemas.microsoft.com/office/drawing/2014/main" val="3994688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a:t>
                      </a:r>
                    </a:p>
                  </a:txBody>
                  <a:tcPr/>
                </a:tc>
                <a:extLst>
                  <a:ext uri="{0D108BD9-81ED-4DB2-BD59-A6C34878D82A}">
                    <a16:rowId xmlns:a16="http://schemas.microsoft.com/office/drawing/2014/main" val="92878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extLst>
                  <a:ext uri="{0D108BD9-81ED-4DB2-BD59-A6C34878D82A}">
                    <a16:rowId xmlns:a16="http://schemas.microsoft.com/office/drawing/2014/main" val="848612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extLst>
                  <a:ext uri="{0D108BD9-81ED-4DB2-BD59-A6C34878D82A}">
                    <a16:rowId xmlns:a16="http://schemas.microsoft.com/office/drawing/2014/main" val="1620997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974988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965336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2382</a:t>
                      </a:r>
                    </a:p>
                  </a:txBody>
                  <a:tcPr/>
                </a:tc>
                <a:extLst>
                  <a:ext uri="{0D108BD9-81ED-4DB2-BD59-A6C34878D82A}">
                    <a16:rowId xmlns:a16="http://schemas.microsoft.com/office/drawing/2014/main" val="1552318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extLst>
                  <a:ext uri="{0D108BD9-81ED-4DB2-BD59-A6C34878D82A}">
                    <a16:rowId xmlns:a16="http://schemas.microsoft.com/office/drawing/2014/main" val="390882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a:t>
                      </a:r>
                    </a:p>
                  </a:txBody>
                  <a:tcPr/>
                </a:tc>
                <a:extLst>
                  <a:ext uri="{0D108BD9-81ED-4DB2-BD59-A6C34878D82A}">
                    <a16:rowId xmlns:a16="http://schemas.microsoft.com/office/drawing/2014/main" val="3637534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3308</a:t>
                      </a:r>
                    </a:p>
                  </a:txBody>
                  <a:tcPr/>
                </a:tc>
                <a:extLst>
                  <a:ext uri="{0D108BD9-81ED-4DB2-BD59-A6C34878D82A}">
                    <a16:rowId xmlns:a16="http://schemas.microsoft.com/office/drawing/2014/main" val="3939784108"/>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7537355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00789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39255075"/>
                    </a:ext>
                  </a:extLst>
                </a:gridCol>
                <a:gridCol w="2468880">
                  <a:extLst>
                    <a:ext uri="{9D8B030D-6E8A-4147-A177-3AD203B41FA5}">
                      <a16:colId xmlns:a16="http://schemas.microsoft.com/office/drawing/2014/main" val="1201355686"/>
                    </a:ext>
                  </a:extLst>
                </a:gridCol>
                <a:gridCol w="2468880">
                  <a:extLst>
                    <a:ext uri="{9D8B030D-6E8A-4147-A177-3AD203B41FA5}">
                      <a16:colId xmlns:a16="http://schemas.microsoft.com/office/drawing/2014/main" val="515130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072576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a:t>
                      </a:r>
                    </a:p>
                  </a:txBody>
                  <a:tcPr/>
                </a:tc>
                <a:extLst>
                  <a:ext uri="{0D108BD9-81ED-4DB2-BD59-A6C34878D82A}">
                    <a16:rowId xmlns:a16="http://schemas.microsoft.com/office/drawing/2014/main" val="3303329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5757</a:t>
                      </a:r>
                    </a:p>
                  </a:txBody>
                  <a:tcPr/>
                </a:tc>
                <a:extLst>
                  <a:ext uri="{0D108BD9-81ED-4DB2-BD59-A6C34878D82A}">
                    <a16:rowId xmlns:a16="http://schemas.microsoft.com/office/drawing/2014/main" val="3693023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7684</a:t>
                      </a:r>
                    </a:p>
                  </a:txBody>
                  <a:tcPr/>
                </a:tc>
                <a:extLst>
                  <a:ext uri="{0D108BD9-81ED-4DB2-BD59-A6C34878D82A}">
                    <a16:rowId xmlns:a16="http://schemas.microsoft.com/office/drawing/2014/main" val="3164370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6760</a:t>
                      </a:r>
                    </a:p>
                  </a:txBody>
                  <a:tcPr/>
                </a:tc>
                <a:extLst>
                  <a:ext uri="{0D108BD9-81ED-4DB2-BD59-A6C34878D82A}">
                    <a16:rowId xmlns:a16="http://schemas.microsoft.com/office/drawing/2014/main" val="2968056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9477</a:t>
                      </a:r>
                    </a:p>
                  </a:txBody>
                  <a:tcPr/>
                </a:tc>
                <a:extLst>
                  <a:ext uri="{0D108BD9-81ED-4DB2-BD59-A6C34878D82A}">
                    <a16:rowId xmlns:a16="http://schemas.microsoft.com/office/drawing/2014/main" val="152045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7663</a:t>
                      </a:r>
                    </a:p>
                  </a:txBody>
                  <a:tcPr/>
                </a:tc>
                <a:extLst>
                  <a:ext uri="{0D108BD9-81ED-4DB2-BD59-A6C34878D82A}">
                    <a16:rowId xmlns:a16="http://schemas.microsoft.com/office/drawing/2014/main" val="1520492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6918</a:t>
                      </a:r>
                    </a:p>
                  </a:txBody>
                  <a:tcPr/>
                </a:tc>
                <a:extLst>
                  <a:ext uri="{0D108BD9-81ED-4DB2-BD59-A6C34878D82A}">
                    <a16:rowId xmlns:a16="http://schemas.microsoft.com/office/drawing/2014/main" val="1996460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10243</a:t>
                      </a:r>
                    </a:p>
                  </a:txBody>
                  <a:tcPr/>
                </a:tc>
                <a:extLst>
                  <a:ext uri="{0D108BD9-81ED-4DB2-BD59-A6C34878D82A}">
                    <a16:rowId xmlns:a16="http://schemas.microsoft.com/office/drawing/2014/main" val="2270444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11219</a:t>
                      </a:r>
                    </a:p>
                  </a:txBody>
                  <a:tcPr/>
                </a:tc>
                <a:extLst>
                  <a:ext uri="{0D108BD9-81ED-4DB2-BD59-A6C34878D82A}">
                    <a16:rowId xmlns:a16="http://schemas.microsoft.com/office/drawing/2014/main" val="75281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7609</a:t>
                      </a:r>
                    </a:p>
                  </a:txBody>
                  <a:tcPr/>
                </a:tc>
                <a:extLst>
                  <a:ext uri="{0D108BD9-81ED-4DB2-BD59-A6C34878D82A}">
                    <a16:rowId xmlns:a16="http://schemas.microsoft.com/office/drawing/2014/main" val="3676310305"/>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23346616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45248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89596850"/>
                    </a:ext>
                  </a:extLst>
                </a:gridCol>
                <a:gridCol w="2468880">
                  <a:extLst>
                    <a:ext uri="{9D8B030D-6E8A-4147-A177-3AD203B41FA5}">
                      <a16:colId xmlns:a16="http://schemas.microsoft.com/office/drawing/2014/main" val="2441500039"/>
                    </a:ext>
                  </a:extLst>
                </a:gridCol>
                <a:gridCol w="2468880">
                  <a:extLst>
                    <a:ext uri="{9D8B030D-6E8A-4147-A177-3AD203B41FA5}">
                      <a16:colId xmlns:a16="http://schemas.microsoft.com/office/drawing/2014/main" val="3429544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31436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7304</a:t>
                      </a:r>
                    </a:p>
                  </a:txBody>
                  <a:tcPr/>
                </a:tc>
                <a:extLst>
                  <a:ext uri="{0D108BD9-81ED-4DB2-BD59-A6C34878D82A}">
                    <a16:rowId xmlns:a16="http://schemas.microsoft.com/office/drawing/2014/main" val="3477650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6177</a:t>
                      </a:r>
                    </a:p>
                  </a:txBody>
                  <a:tcPr/>
                </a:tc>
                <a:extLst>
                  <a:ext uri="{0D108BD9-81ED-4DB2-BD59-A6C34878D82A}">
                    <a16:rowId xmlns:a16="http://schemas.microsoft.com/office/drawing/2014/main" val="3544907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7203</a:t>
                      </a:r>
                    </a:p>
                  </a:txBody>
                  <a:tcPr/>
                </a:tc>
                <a:extLst>
                  <a:ext uri="{0D108BD9-81ED-4DB2-BD59-A6C34878D82A}">
                    <a16:rowId xmlns:a16="http://schemas.microsoft.com/office/drawing/2014/main" val="3078183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6316</a:t>
                      </a:r>
                    </a:p>
                  </a:txBody>
                  <a:tcPr/>
                </a:tc>
                <a:extLst>
                  <a:ext uri="{0D108BD9-81ED-4DB2-BD59-A6C34878D82A}">
                    <a16:rowId xmlns:a16="http://schemas.microsoft.com/office/drawing/2014/main" val="16394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7753</a:t>
                      </a:r>
                    </a:p>
                  </a:txBody>
                  <a:tcPr/>
                </a:tc>
                <a:extLst>
                  <a:ext uri="{0D108BD9-81ED-4DB2-BD59-A6C34878D82A}">
                    <a16:rowId xmlns:a16="http://schemas.microsoft.com/office/drawing/2014/main" val="3701029174"/>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39364529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22067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82148465"/>
                    </a:ext>
                  </a:extLst>
                </a:gridCol>
                <a:gridCol w="2468880">
                  <a:extLst>
                    <a:ext uri="{9D8B030D-6E8A-4147-A177-3AD203B41FA5}">
                      <a16:colId xmlns:a16="http://schemas.microsoft.com/office/drawing/2014/main" val="1516930678"/>
                    </a:ext>
                  </a:extLst>
                </a:gridCol>
                <a:gridCol w="2468880">
                  <a:extLst>
                    <a:ext uri="{9D8B030D-6E8A-4147-A177-3AD203B41FA5}">
                      <a16:colId xmlns:a16="http://schemas.microsoft.com/office/drawing/2014/main" val="1426111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88764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extLst>
                  <a:ext uri="{0D108BD9-81ED-4DB2-BD59-A6C34878D82A}">
                    <a16:rowId xmlns:a16="http://schemas.microsoft.com/office/drawing/2014/main" val="1100268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extLst>
                  <a:ext uri="{0D108BD9-81ED-4DB2-BD59-A6C34878D82A}">
                    <a16:rowId xmlns:a16="http://schemas.microsoft.com/office/drawing/2014/main" val="87805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extLst>
                  <a:ext uri="{0D108BD9-81ED-4DB2-BD59-A6C34878D82A}">
                    <a16:rowId xmlns:a16="http://schemas.microsoft.com/office/drawing/2014/main" val="2070470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246409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045772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50077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extLst>
                  <a:ext uri="{0D108BD9-81ED-4DB2-BD59-A6C34878D82A}">
                    <a16:rowId xmlns:a16="http://schemas.microsoft.com/office/drawing/2014/main" val="83378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extLst>
                  <a:ext uri="{0D108BD9-81ED-4DB2-BD59-A6C34878D82A}">
                    <a16:rowId xmlns:a16="http://schemas.microsoft.com/office/drawing/2014/main" val="2014426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a:t>
                      </a:r>
                    </a:p>
                  </a:txBody>
                  <a:tcPr/>
                </a:tc>
                <a:extLst>
                  <a:ext uri="{0D108BD9-81ED-4DB2-BD59-A6C34878D82A}">
                    <a16:rowId xmlns:a16="http://schemas.microsoft.com/office/drawing/2014/main" val="565275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extLst>
                  <a:ext uri="{0D108BD9-81ED-4DB2-BD59-A6C34878D82A}">
                    <a16:rowId xmlns:a16="http://schemas.microsoft.com/office/drawing/2014/main" val="3180376354"/>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20854438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59485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90788712"/>
                    </a:ext>
                  </a:extLst>
                </a:gridCol>
                <a:gridCol w="2468880">
                  <a:extLst>
                    <a:ext uri="{9D8B030D-6E8A-4147-A177-3AD203B41FA5}">
                      <a16:colId xmlns:a16="http://schemas.microsoft.com/office/drawing/2014/main" val="3744928858"/>
                    </a:ext>
                  </a:extLst>
                </a:gridCol>
                <a:gridCol w="2468880">
                  <a:extLst>
                    <a:ext uri="{9D8B030D-6E8A-4147-A177-3AD203B41FA5}">
                      <a16:colId xmlns:a16="http://schemas.microsoft.com/office/drawing/2014/main" val="2747062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2657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a:t>
                      </a:r>
                    </a:p>
                  </a:txBody>
                  <a:tcPr/>
                </a:tc>
                <a:extLst>
                  <a:ext uri="{0D108BD9-81ED-4DB2-BD59-A6C34878D82A}">
                    <a16:rowId xmlns:a16="http://schemas.microsoft.com/office/drawing/2014/main" val="4200587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4616</a:t>
                      </a:r>
                    </a:p>
                  </a:txBody>
                  <a:tcPr/>
                </a:tc>
                <a:extLst>
                  <a:ext uri="{0D108BD9-81ED-4DB2-BD59-A6C34878D82A}">
                    <a16:rowId xmlns:a16="http://schemas.microsoft.com/office/drawing/2014/main" val="2863789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6625</a:t>
                      </a:r>
                    </a:p>
                  </a:txBody>
                  <a:tcPr/>
                </a:tc>
                <a:extLst>
                  <a:ext uri="{0D108BD9-81ED-4DB2-BD59-A6C34878D82A}">
                    <a16:rowId xmlns:a16="http://schemas.microsoft.com/office/drawing/2014/main" val="2526084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6112</a:t>
                      </a:r>
                    </a:p>
                  </a:txBody>
                  <a:tcPr/>
                </a:tc>
                <a:extLst>
                  <a:ext uri="{0D108BD9-81ED-4DB2-BD59-A6C34878D82A}">
                    <a16:rowId xmlns:a16="http://schemas.microsoft.com/office/drawing/2014/main" val="4023928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7093</a:t>
                      </a:r>
                    </a:p>
                  </a:txBody>
                  <a:tcPr/>
                </a:tc>
                <a:extLst>
                  <a:ext uri="{0D108BD9-81ED-4DB2-BD59-A6C34878D82A}">
                    <a16:rowId xmlns:a16="http://schemas.microsoft.com/office/drawing/2014/main" val="986835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6494</a:t>
                      </a:r>
                    </a:p>
                  </a:txBody>
                  <a:tcPr/>
                </a:tc>
                <a:extLst>
                  <a:ext uri="{0D108BD9-81ED-4DB2-BD59-A6C34878D82A}">
                    <a16:rowId xmlns:a16="http://schemas.microsoft.com/office/drawing/2014/main" val="2524211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6074</a:t>
                      </a:r>
                    </a:p>
                  </a:txBody>
                  <a:tcPr/>
                </a:tc>
                <a:extLst>
                  <a:ext uri="{0D108BD9-81ED-4DB2-BD59-A6C34878D82A}">
                    <a16:rowId xmlns:a16="http://schemas.microsoft.com/office/drawing/2014/main" val="3014157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7387</a:t>
                      </a:r>
                    </a:p>
                  </a:txBody>
                  <a:tcPr/>
                </a:tc>
                <a:extLst>
                  <a:ext uri="{0D108BD9-81ED-4DB2-BD59-A6C34878D82A}">
                    <a16:rowId xmlns:a16="http://schemas.microsoft.com/office/drawing/2014/main" val="544634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7096</a:t>
                      </a:r>
                    </a:p>
                  </a:txBody>
                  <a:tcPr/>
                </a:tc>
                <a:extLst>
                  <a:ext uri="{0D108BD9-81ED-4DB2-BD59-A6C34878D82A}">
                    <a16:rowId xmlns:a16="http://schemas.microsoft.com/office/drawing/2014/main" val="279161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6426</a:t>
                      </a:r>
                    </a:p>
                  </a:txBody>
                  <a:tcPr/>
                </a:tc>
                <a:extLst>
                  <a:ext uri="{0D108BD9-81ED-4DB2-BD59-A6C34878D82A}">
                    <a16:rowId xmlns:a16="http://schemas.microsoft.com/office/drawing/2014/main" val="3819833222"/>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12101248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88612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27394172"/>
                    </a:ext>
                  </a:extLst>
                </a:gridCol>
                <a:gridCol w="2468880">
                  <a:extLst>
                    <a:ext uri="{9D8B030D-6E8A-4147-A177-3AD203B41FA5}">
                      <a16:colId xmlns:a16="http://schemas.microsoft.com/office/drawing/2014/main" val="3909269939"/>
                    </a:ext>
                  </a:extLst>
                </a:gridCol>
                <a:gridCol w="2468880">
                  <a:extLst>
                    <a:ext uri="{9D8B030D-6E8A-4147-A177-3AD203B41FA5}">
                      <a16:colId xmlns:a16="http://schemas.microsoft.com/office/drawing/2014/main" val="3637827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91557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6334</a:t>
                      </a:r>
                    </a:p>
                  </a:txBody>
                  <a:tcPr/>
                </a:tc>
                <a:extLst>
                  <a:ext uri="{0D108BD9-81ED-4DB2-BD59-A6C34878D82A}">
                    <a16:rowId xmlns:a16="http://schemas.microsoft.com/office/drawing/2014/main" val="3683092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5635</a:t>
                      </a:r>
                    </a:p>
                  </a:txBody>
                  <a:tcPr/>
                </a:tc>
                <a:extLst>
                  <a:ext uri="{0D108BD9-81ED-4DB2-BD59-A6C34878D82A}">
                    <a16:rowId xmlns:a16="http://schemas.microsoft.com/office/drawing/2014/main" val="1783885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6520</a:t>
                      </a:r>
                    </a:p>
                  </a:txBody>
                  <a:tcPr/>
                </a:tc>
                <a:extLst>
                  <a:ext uri="{0D108BD9-81ED-4DB2-BD59-A6C34878D82A}">
                    <a16:rowId xmlns:a16="http://schemas.microsoft.com/office/drawing/2014/main" val="4099878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5676</a:t>
                      </a:r>
                    </a:p>
                  </a:txBody>
                  <a:tcPr/>
                </a:tc>
                <a:extLst>
                  <a:ext uri="{0D108BD9-81ED-4DB2-BD59-A6C34878D82A}">
                    <a16:rowId xmlns:a16="http://schemas.microsoft.com/office/drawing/2014/main" val="4293611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5366</a:t>
                      </a:r>
                    </a:p>
                  </a:txBody>
                  <a:tcPr/>
                </a:tc>
                <a:extLst>
                  <a:ext uri="{0D108BD9-81ED-4DB2-BD59-A6C34878D82A}">
                    <a16:rowId xmlns:a16="http://schemas.microsoft.com/office/drawing/2014/main" val="1312009615"/>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16854610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w. User Post RR</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64818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21392843"/>
                    </a:ext>
                  </a:extLst>
                </a:gridCol>
                <a:gridCol w="740664">
                  <a:extLst>
                    <a:ext uri="{9D8B030D-6E8A-4147-A177-3AD203B41FA5}">
                      <a16:colId xmlns:a16="http://schemas.microsoft.com/office/drawing/2014/main" val="2384193158"/>
                    </a:ext>
                  </a:extLst>
                </a:gridCol>
                <a:gridCol w="740664">
                  <a:extLst>
                    <a:ext uri="{9D8B030D-6E8A-4147-A177-3AD203B41FA5}">
                      <a16:colId xmlns:a16="http://schemas.microsoft.com/office/drawing/2014/main" val="2043728496"/>
                    </a:ext>
                  </a:extLst>
                </a:gridCol>
                <a:gridCol w="740664">
                  <a:extLst>
                    <a:ext uri="{9D8B030D-6E8A-4147-A177-3AD203B41FA5}">
                      <a16:colId xmlns:a16="http://schemas.microsoft.com/office/drawing/2014/main" val="3941045663"/>
                    </a:ext>
                  </a:extLst>
                </a:gridCol>
                <a:gridCol w="740664">
                  <a:extLst>
                    <a:ext uri="{9D8B030D-6E8A-4147-A177-3AD203B41FA5}">
                      <a16:colId xmlns:a16="http://schemas.microsoft.com/office/drawing/2014/main" val="395432806"/>
                    </a:ext>
                  </a:extLst>
                </a:gridCol>
                <a:gridCol w="740664">
                  <a:extLst>
                    <a:ext uri="{9D8B030D-6E8A-4147-A177-3AD203B41FA5}">
                      <a16:colId xmlns:a16="http://schemas.microsoft.com/office/drawing/2014/main" val="4057511974"/>
                    </a:ext>
                  </a:extLst>
                </a:gridCol>
                <a:gridCol w="740664">
                  <a:extLst>
                    <a:ext uri="{9D8B030D-6E8A-4147-A177-3AD203B41FA5}">
                      <a16:colId xmlns:a16="http://schemas.microsoft.com/office/drawing/2014/main" val="3267389382"/>
                    </a:ext>
                  </a:extLst>
                </a:gridCol>
                <a:gridCol w="740664">
                  <a:extLst>
                    <a:ext uri="{9D8B030D-6E8A-4147-A177-3AD203B41FA5}">
                      <a16:colId xmlns:a16="http://schemas.microsoft.com/office/drawing/2014/main" val="768390870"/>
                    </a:ext>
                  </a:extLst>
                </a:gridCol>
                <a:gridCol w="740664">
                  <a:extLst>
                    <a:ext uri="{9D8B030D-6E8A-4147-A177-3AD203B41FA5}">
                      <a16:colId xmlns:a16="http://schemas.microsoft.com/office/drawing/2014/main" val="486590066"/>
                    </a:ext>
                  </a:extLst>
                </a:gridCol>
                <a:gridCol w="740664">
                  <a:extLst>
                    <a:ext uri="{9D8B030D-6E8A-4147-A177-3AD203B41FA5}">
                      <a16:colId xmlns:a16="http://schemas.microsoft.com/office/drawing/2014/main" val="21707355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79366637"/>
                  </a:ext>
                </a:extLst>
              </a:tr>
              <a:tr h="370840">
                <a:tc>
                  <a:txBody>
                    <a:bodyPr/>
                    <a:lstStyle/>
                    <a:p>
                      <a:r>
                        <a:rPr lang="en-US" sz="1000"/>
                        <a:t>Auto Doczekal</a:t>
                      </a:r>
                    </a:p>
                  </a:txBody>
                  <a:tcPr/>
                </a:tc>
                <a:tc>
                  <a:txBody>
                    <a:bodyPr/>
                    <a:lstStyle/>
                    <a:p>
                      <a:r>
                        <a:rPr lang="en-US" sz="1000"/>
                        <a:t>779</a:t>
                      </a:r>
                    </a:p>
                  </a:txBody>
                  <a:tcPr/>
                </a:tc>
                <a:tc>
                  <a:txBody>
                    <a:bodyPr/>
                    <a:lstStyle/>
                    <a:p>
                      <a:r>
                        <a:rPr lang="en-US" sz="1000"/>
                        <a:t>139</a:t>
                      </a:r>
                    </a:p>
                  </a:txBody>
                  <a:tcPr/>
                </a:tc>
                <a:tc>
                  <a:txBody>
                    <a:bodyPr/>
                    <a:lstStyle/>
                    <a:p>
                      <a:r>
                        <a:rPr lang="en-US" sz="1000"/>
                        <a:t>10</a:t>
                      </a:r>
                    </a:p>
                  </a:txBody>
                  <a:tcPr/>
                </a:tc>
                <a:tc>
                  <a:txBody>
                    <a:bodyPr/>
                    <a:lstStyle/>
                    <a:p>
                      <a:r>
                        <a:rPr lang="en-US" sz="1000"/>
                        <a:t>169</a:t>
                      </a:r>
                    </a:p>
                  </a:txBody>
                  <a:tcPr/>
                </a:tc>
                <a:tc>
                  <a:txBody>
                    <a:bodyPr/>
                    <a:lstStyle/>
                    <a:p>
                      <a:r>
                        <a:rPr lang="en-US" sz="1000"/>
                        <a:t>18</a:t>
                      </a:r>
                    </a:p>
                  </a:txBody>
                  <a:tcPr/>
                </a:tc>
                <a:tc>
                  <a:txBody>
                    <a:bodyPr/>
                    <a:lstStyle/>
                    <a:p>
                      <a:r>
                        <a:rPr lang="en-US" sz="1000"/>
                        <a:t>34</a:t>
                      </a:r>
                    </a:p>
                  </a:txBody>
                  <a:tcPr/>
                </a:tc>
                <a:tc>
                  <a:txBody>
                    <a:bodyPr/>
                    <a:lstStyle/>
                    <a:p>
                      <a:r>
                        <a:rPr lang="en-US" sz="1000"/>
                        <a:t>0</a:t>
                      </a:r>
                    </a:p>
                  </a:txBody>
                  <a:tcPr/>
                </a:tc>
                <a:tc>
                  <a:txBody>
                    <a:bodyPr/>
                    <a:lstStyle/>
                    <a:p>
                      <a:r>
                        <a:rPr lang="en-US" sz="1000"/>
                        <a:t>3.1171%</a:t>
                      </a:r>
                    </a:p>
                  </a:txBody>
                  <a:tcPr/>
                </a:tc>
                <a:tc>
                  <a:txBody>
                    <a:bodyPr/>
                    <a:lstStyle/>
                    <a:p>
                      <a:r>
                        <a:rPr lang="en-US" sz="1000"/>
                        <a:t>0.0%</a:t>
                      </a:r>
                    </a:p>
                  </a:txBody>
                  <a:tcPr/>
                </a:tc>
                <a:extLst>
                  <a:ext uri="{0D108BD9-81ED-4DB2-BD59-A6C34878D82A}">
                    <a16:rowId xmlns:a16="http://schemas.microsoft.com/office/drawing/2014/main" val="1345903293"/>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15729269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1342</Words>
  <Application>Microsoft Office PowerPoint</Application>
  <PresentationFormat>On-screen Show (4:3)</PresentationFormat>
  <Paragraphs>720</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Facebook Page Report</vt:lpstr>
      <vt:lpstr>Wichtigste Werte (KPI's)</vt:lpstr>
      <vt:lpstr>Fans (Übersicht)</vt:lpstr>
      <vt:lpstr>Facebook Fans Total</vt:lpstr>
      <vt:lpstr>Fanwachstum</vt:lpstr>
      <vt:lpstr>Verlorene Fans</vt:lpstr>
      <vt:lpstr>Eigene Beiträge (Postings) - 1 of 7</vt:lpstr>
      <vt:lpstr>Eigene Beiträge (Postings) - 2 of 7</vt:lpstr>
      <vt:lpstr>Eigene Beiträge (Postings) - 3 of 7</vt:lpstr>
      <vt:lpstr>Eigene Beiträge (Postings) - 4 of 7</vt:lpstr>
      <vt:lpstr>Eigene Beiträge (Postings) - 5 of 7</vt:lpstr>
      <vt:lpstr>Eigene Beiträge (Postings) - 6 of 7</vt:lpstr>
      <vt:lpstr>Eigene Beiträge (Postings) - 7 of 7</vt:lpstr>
      <vt:lpstr>Eigene Beiträge (Postings) + Reactions - 1 of 8</vt:lpstr>
      <vt:lpstr>Eigene Beiträge (Postings) + Reactions - 2 of 8</vt:lpstr>
      <vt:lpstr>Eigene Beiträge (Postings) + Reactions - 3 of 8</vt:lpstr>
      <vt:lpstr>Eigene Beiträge (Postings) + Reactions - 4 of 8</vt:lpstr>
      <vt:lpstr>Eigene Beiträge (Postings) + Reactions - 5 of 8</vt:lpstr>
      <vt:lpstr>Eigene Beiträge (Postings) + Reactions - 6 of 8</vt:lpstr>
      <vt:lpstr>Eigene Beiträge (Postings) + Reactions - 7 of 8</vt:lpstr>
      <vt:lpstr>Eigene Beiträge (Postings) + Reactions - 8 of 8</vt:lpstr>
      <vt:lpstr>Postings/Wochentag</vt:lpstr>
      <vt:lpstr>Interaktionsrate</vt:lpstr>
      <vt:lpstr>Postingtypen (Verteilung)</vt:lpstr>
      <vt:lpstr>Interaktionsrate/Postingtyp</vt:lpstr>
      <vt:lpstr>Antwortzeit</vt:lpstr>
      <vt:lpstr>Wichtige Influencer - 1 of 2</vt:lpstr>
      <vt:lpstr>Wichtige Influencer - 2 of 2</vt:lpstr>
      <vt:lpstr>Facebook Check Ins</vt:lpstr>
      <vt:lpstr>Fan Demographie</vt:lpstr>
      <vt:lpstr>Impressionen</vt:lpstr>
      <vt:lpstr>Reichweite</vt:lpstr>
      <vt:lpstr>Engagierte User</vt:lpstr>
      <vt:lpstr>Page Views</vt:lpstr>
      <vt:lpstr>Page Fans Online</vt:lpstr>
      <vt:lpstr>Facebook Key Metrics Table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Key Metrics Table w. User Post RR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2017-04-26T13:47:24Z</dcterms:created>
  <dcterms:modified xsi:type="dcterms:W3CDTF">2017-04-26T13:48:30Z</dcterms:modified>
</cp:coreProperties>
</file>