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587</c:v>
                </c:pt>
                <c:pt idx="1">
                  <c:v>591</c:v>
                </c:pt>
                <c:pt idx="2">
                  <c:v>595</c:v>
                </c:pt>
                <c:pt idx="3">
                  <c:v>598</c:v>
                </c:pt>
                <c:pt idx="4">
                  <c:v>600</c:v>
                </c:pt>
                <c:pt idx="5">
                  <c:v>602</c:v>
                </c:pt>
                <c:pt idx="6">
                  <c:v>602</c:v>
                </c:pt>
                <c:pt idx="7">
                  <c:v>602</c:v>
                </c:pt>
                <c:pt idx="8">
                  <c:v>602</c:v>
                </c:pt>
                <c:pt idx="9">
                  <c:v>602</c:v>
                </c:pt>
                <c:pt idx="10">
                  <c:v>601</c:v>
                </c:pt>
                <c:pt idx="11">
                  <c:v>602</c:v>
                </c:pt>
                <c:pt idx="12">
                  <c:v>602</c:v>
                </c:pt>
                <c:pt idx="13">
                  <c:v>607</c:v>
                </c:pt>
                <c:pt idx="14">
                  <c:v>612</c:v>
                </c:pt>
                <c:pt idx="15">
                  <c:v>615</c:v>
                </c:pt>
                <c:pt idx="16">
                  <c:v>618</c:v>
                </c:pt>
                <c:pt idx="17">
                  <c:v>618</c:v>
                </c:pt>
                <c:pt idx="18">
                  <c:v>618</c:v>
                </c:pt>
                <c:pt idx="19">
                  <c:v>618</c:v>
                </c:pt>
                <c:pt idx="20">
                  <c:v>619</c:v>
                </c:pt>
                <c:pt idx="21">
                  <c:v>619</c:v>
                </c:pt>
                <c:pt idx="22">
                  <c:v>619</c:v>
                </c:pt>
                <c:pt idx="23">
                  <c:v>619</c:v>
                </c:pt>
                <c:pt idx="24">
                  <c:v>620</c:v>
                </c:pt>
                <c:pt idx="25">
                  <c:v>620</c:v>
                </c:pt>
                <c:pt idx="26">
                  <c:v>620</c:v>
                </c:pt>
                <c:pt idx="27">
                  <c:v>620</c:v>
                </c:pt>
                <c:pt idx="28">
                  <c:v>620</c:v>
                </c:pt>
                <c:pt idx="29">
                  <c:v>621</c:v>
                </c:pt>
                <c:pt idx="30">
                  <c:v>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8A-4B22-B258-B702DDBD44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432776"/>
        <c:axId val="266428840"/>
      </c:lineChart>
      <c:dateAx>
        <c:axId val="266432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28840"/>
        <c:crosses val="autoZero"/>
        <c:auto val="1"/>
        <c:lblOffset val="100"/>
        <c:baseTimeUnit val="days"/>
      </c:dateAx>
      <c:valAx>
        <c:axId val="26642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3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-1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8</c:v>
                </c:pt>
                <c:pt idx="15">
                  <c:v>4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-1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37-4021-801C-A5131B6C4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432448"/>
        <c:axId val="266431792"/>
      </c:lineChart>
      <c:dateAx>
        <c:axId val="266432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31792"/>
        <c:crosses val="autoZero"/>
        <c:auto val="1"/>
        <c:lblOffset val="100"/>
        <c:baseTimeUnit val="days"/>
      </c:dateAx>
      <c:valAx>
        <c:axId val="26643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3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9F-41A0-B2FB-0C8826C97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428512"/>
        <c:axId val="269455184"/>
      </c:lineChart>
      <c:dateAx>
        <c:axId val="26642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5184"/>
        <c:crosses val="autoZero"/>
        <c:auto val="1"/>
        <c:lblOffset val="100"/>
        <c:baseTimeUnit val="days"/>
      </c:dateAx>
      <c:valAx>
        <c:axId val="26945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42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3-4CA6-B323-7C3DDA2D02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366368"/>
        <c:axId val="272370960"/>
      </c:barChart>
      <c:catAx>
        <c:axId val="27236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70960"/>
        <c:crosses val="autoZero"/>
        <c:auto val="1"/>
        <c:lblAlgn val="ctr"/>
        <c:lblOffset val="100"/>
        <c:noMultiLvlLbl val="0"/>
      </c:catAx>
      <c:valAx>
        <c:axId val="27237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6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5.9900166389351002</c:v>
                </c:pt>
                <c:pt idx="11">
                  <c:v>0</c:v>
                </c:pt>
                <c:pt idx="12">
                  <c:v>0</c:v>
                </c:pt>
                <c:pt idx="13">
                  <c:v>12.292358803987</c:v>
                </c:pt>
                <c:pt idx="14">
                  <c:v>0</c:v>
                </c:pt>
                <c:pt idx="15">
                  <c:v>0</c:v>
                </c:pt>
                <c:pt idx="16">
                  <c:v>4.5454545454544997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F8-46A5-B122-D4D334DCFC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71944"/>
        <c:axId val="272370632"/>
      </c:lineChart>
      <c:dateAx>
        <c:axId val="272371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70632"/>
        <c:crosses val="autoZero"/>
        <c:auto val="1"/>
        <c:lblOffset val="100"/>
        <c:baseTimeUnit val="days"/>
      </c:dateAx>
      <c:valAx>
        <c:axId val="27237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7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Mark's New York Bar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CE-4098-A757-3D771F11D7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Mark's New York Bar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CE-4098-A757-3D771F11D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045376"/>
        <c:axId val="307049968"/>
      </c:barChart>
      <c:catAx>
        <c:axId val="30704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49968"/>
        <c:crosses val="autoZero"/>
        <c:auto val="1"/>
        <c:lblAlgn val="ctr"/>
        <c:lblOffset val="100"/>
        <c:noMultiLvlLbl val="0"/>
      </c:catAx>
      <c:valAx>
        <c:axId val="30704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4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8.4115515702783004</c:v>
                </c:pt>
                <c:pt idx="2">
                  <c:v>0</c:v>
                </c:pt>
                <c:pt idx="3">
                  <c:v>0</c:v>
                </c:pt>
                <c:pt idx="4">
                  <c:v>5.9900166389351002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2B-4C3A-A522-165F8D570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051936"/>
        <c:axId val="307044392"/>
      </c:barChart>
      <c:catAx>
        <c:axId val="30705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44392"/>
        <c:crosses val="autoZero"/>
        <c:auto val="1"/>
        <c:lblAlgn val="ctr"/>
        <c:lblOffset val="100"/>
        <c:noMultiLvlLbl val="0"/>
      </c:catAx>
      <c:valAx>
        <c:axId val="30704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5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20-4AE3-8E73-A80611444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053248"/>
        <c:axId val="307053576"/>
      </c:barChart>
      <c:catAx>
        <c:axId val="30705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53576"/>
        <c:crosses val="autoZero"/>
        <c:auto val="1"/>
        <c:lblAlgn val="ctr"/>
        <c:lblOffset val="100"/>
        <c:noMultiLvlLbl val="0"/>
      </c:catAx>
      <c:valAx>
        <c:axId val="307053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152</c:v>
                </c:pt>
                <c:pt idx="1">
                  <c:v>152</c:v>
                </c:pt>
                <c:pt idx="2">
                  <c:v>152</c:v>
                </c:pt>
                <c:pt idx="3">
                  <c:v>152</c:v>
                </c:pt>
                <c:pt idx="4">
                  <c:v>152</c:v>
                </c:pt>
                <c:pt idx="5">
                  <c:v>152</c:v>
                </c:pt>
                <c:pt idx="6">
                  <c:v>152</c:v>
                </c:pt>
                <c:pt idx="7">
                  <c:v>152</c:v>
                </c:pt>
                <c:pt idx="8">
                  <c:v>152</c:v>
                </c:pt>
                <c:pt idx="9">
                  <c:v>153</c:v>
                </c:pt>
                <c:pt idx="10">
                  <c:v>154</c:v>
                </c:pt>
                <c:pt idx="11">
                  <c:v>154</c:v>
                </c:pt>
                <c:pt idx="12">
                  <c:v>154</c:v>
                </c:pt>
                <c:pt idx="13">
                  <c:v>154</c:v>
                </c:pt>
                <c:pt idx="14">
                  <c:v>154</c:v>
                </c:pt>
                <c:pt idx="15">
                  <c:v>154</c:v>
                </c:pt>
                <c:pt idx="16">
                  <c:v>154</c:v>
                </c:pt>
                <c:pt idx="17">
                  <c:v>154</c:v>
                </c:pt>
                <c:pt idx="18">
                  <c:v>154</c:v>
                </c:pt>
                <c:pt idx="19">
                  <c:v>154</c:v>
                </c:pt>
                <c:pt idx="20">
                  <c:v>154</c:v>
                </c:pt>
                <c:pt idx="21">
                  <c:v>154</c:v>
                </c:pt>
                <c:pt idx="22">
                  <c:v>156</c:v>
                </c:pt>
                <c:pt idx="23">
                  <c:v>156</c:v>
                </c:pt>
                <c:pt idx="24">
                  <c:v>156</c:v>
                </c:pt>
                <c:pt idx="25">
                  <c:v>156</c:v>
                </c:pt>
                <c:pt idx="26">
                  <c:v>156</c:v>
                </c:pt>
                <c:pt idx="27">
                  <c:v>156</c:v>
                </c:pt>
                <c:pt idx="28">
                  <c:v>156</c:v>
                </c:pt>
                <c:pt idx="29">
                  <c:v>156</c:v>
                </c:pt>
                <c:pt idx="30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6E-49FF-97C8-8898481B8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093000"/>
        <c:axId val="308094312"/>
      </c:lineChart>
      <c:dateAx>
        <c:axId val="30809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4312"/>
        <c:crosses val="autoZero"/>
        <c:auto val="1"/>
        <c:lblOffset val="100"/>
        <c:baseTimeUnit val="days"/>
      </c:dateAx>
      <c:valAx>
        <c:axId val="30809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09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60</c:v>
                </c:pt>
                <c:pt idx="2">
                  <c:v>105</c:v>
                </c:pt>
                <c:pt idx="3">
                  <c:v>78</c:v>
                </c:pt>
                <c:pt idx="4">
                  <c:v>70</c:v>
                </c:pt>
                <c:pt idx="5">
                  <c:v>16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B9-4963-91FB-374FD26321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35</c:v>
                </c:pt>
                <c:pt idx="2">
                  <c:v>103</c:v>
                </c:pt>
                <c:pt idx="3">
                  <c:v>73</c:v>
                </c:pt>
                <c:pt idx="4">
                  <c:v>51</c:v>
                </c:pt>
                <c:pt idx="5">
                  <c:v>14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B9-4963-91FB-374FD2632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834504"/>
        <c:axId val="310836472"/>
      </c:barChart>
      <c:catAx>
        <c:axId val="31083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36472"/>
        <c:crosses val="autoZero"/>
        <c:auto val="1"/>
        <c:lblAlgn val="ctr"/>
        <c:lblOffset val="100"/>
        <c:noMultiLvlLbl val="0"/>
      </c:catAx>
      <c:valAx>
        <c:axId val="31083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3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4489</c:v>
                </c:pt>
                <c:pt idx="1">
                  <c:v>6438</c:v>
                </c:pt>
                <c:pt idx="2">
                  <c:v>2930</c:v>
                </c:pt>
                <c:pt idx="3">
                  <c:v>3652</c:v>
                </c:pt>
                <c:pt idx="4">
                  <c:v>272</c:v>
                </c:pt>
                <c:pt idx="5">
                  <c:v>83</c:v>
                </c:pt>
                <c:pt idx="6">
                  <c:v>64</c:v>
                </c:pt>
                <c:pt idx="7">
                  <c:v>20</c:v>
                </c:pt>
                <c:pt idx="8">
                  <c:v>4</c:v>
                </c:pt>
                <c:pt idx="9">
                  <c:v>574</c:v>
                </c:pt>
                <c:pt idx="10">
                  <c:v>3065</c:v>
                </c:pt>
                <c:pt idx="11">
                  <c:v>839</c:v>
                </c:pt>
                <c:pt idx="12">
                  <c:v>823</c:v>
                </c:pt>
                <c:pt idx="13">
                  <c:v>3344</c:v>
                </c:pt>
                <c:pt idx="14">
                  <c:v>3310</c:v>
                </c:pt>
                <c:pt idx="15">
                  <c:v>2854</c:v>
                </c:pt>
                <c:pt idx="16">
                  <c:v>2569</c:v>
                </c:pt>
                <c:pt idx="17">
                  <c:v>1998</c:v>
                </c:pt>
                <c:pt idx="18">
                  <c:v>1932</c:v>
                </c:pt>
                <c:pt idx="19">
                  <c:v>55</c:v>
                </c:pt>
                <c:pt idx="20">
                  <c:v>72</c:v>
                </c:pt>
                <c:pt idx="21">
                  <c:v>394</c:v>
                </c:pt>
                <c:pt idx="22">
                  <c:v>177</c:v>
                </c:pt>
                <c:pt idx="23">
                  <c:v>42</c:v>
                </c:pt>
                <c:pt idx="24">
                  <c:v>53</c:v>
                </c:pt>
                <c:pt idx="25">
                  <c:v>38</c:v>
                </c:pt>
                <c:pt idx="26">
                  <c:v>24</c:v>
                </c:pt>
                <c:pt idx="27">
                  <c:v>40</c:v>
                </c:pt>
                <c:pt idx="28">
                  <c:v>49</c:v>
                </c:pt>
                <c:pt idx="29">
                  <c:v>19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88-4053-A2DC-A986C9ADD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37456"/>
        <c:axId val="310838112"/>
      </c:lineChart>
      <c:dateAx>
        <c:axId val="310837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38112"/>
        <c:crosses val="autoZero"/>
        <c:auto val="1"/>
        <c:lblOffset val="100"/>
        <c:baseTimeUnit val="days"/>
      </c:dateAx>
      <c:valAx>
        <c:axId val="31083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3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2467</c:v>
                </c:pt>
                <c:pt idx="1">
                  <c:v>2373</c:v>
                </c:pt>
                <c:pt idx="2">
                  <c:v>1782</c:v>
                </c:pt>
                <c:pt idx="3">
                  <c:v>2210</c:v>
                </c:pt>
                <c:pt idx="4">
                  <c:v>210</c:v>
                </c:pt>
                <c:pt idx="5">
                  <c:v>57</c:v>
                </c:pt>
                <c:pt idx="6">
                  <c:v>22</c:v>
                </c:pt>
                <c:pt idx="7">
                  <c:v>8</c:v>
                </c:pt>
                <c:pt idx="8">
                  <c:v>3</c:v>
                </c:pt>
                <c:pt idx="9">
                  <c:v>286</c:v>
                </c:pt>
                <c:pt idx="10">
                  <c:v>951</c:v>
                </c:pt>
                <c:pt idx="11">
                  <c:v>306</c:v>
                </c:pt>
                <c:pt idx="12">
                  <c:v>252</c:v>
                </c:pt>
                <c:pt idx="13">
                  <c:v>2288</c:v>
                </c:pt>
                <c:pt idx="14">
                  <c:v>2187</c:v>
                </c:pt>
                <c:pt idx="15">
                  <c:v>2187</c:v>
                </c:pt>
                <c:pt idx="16">
                  <c:v>1882</c:v>
                </c:pt>
                <c:pt idx="17">
                  <c:v>1489</c:v>
                </c:pt>
                <c:pt idx="18">
                  <c:v>1522</c:v>
                </c:pt>
                <c:pt idx="19">
                  <c:v>39</c:v>
                </c:pt>
                <c:pt idx="20">
                  <c:v>32</c:v>
                </c:pt>
                <c:pt idx="21">
                  <c:v>228</c:v>
                </c:pt>
                <c:pt idx="22">
                  <c:v>123</c:v>
                </c:pt>
                <c:pt idx="23">
                  <c:v>24</c:v>
                </c:pt>
                <c:pt idx="24">
                  <c:v>28</c:v>
                </c:pt>
                <c:pt idx="25">
                  <c:v>22</c:v>
                </c:pt>
                <c:pt idx="26">
                  <c:v>10</c:v>
                </c:pt>
                <c:pt idx="27">
                  <c:v>10</c:v>
                </c:pt>
                <c:pt idx="28">
                  <c:v>7</c:v>
                </c:pt>
                <c:pt idx="29">
                  <c:v>7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78-4640-A449-68BDE8608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41064"/>
        <c:axId val="310831224"/>
      </c:lineChart>
      <c:dateAx>
        <c:axId val="31084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31224"/>
        <c:crosses val="autoZero"/>
        <c:auto val="1"/>
        <c:lblOffset val="100"/>
        <c:baseTimeUnit val="days"/>
      </c:dateAx>
      <c:valAx>
        <c:axId val="31083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4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</c:v>
                </c:pt>
                <c:pt idx="1">
                  <c:v>39</c:v>
                </c:pt>
                <c:pt idx="2">
                  <c:v>24</c:v>
                </c:pt>
                <c:pt idx="3">
                  <c:v>30</c:v>
                </c:pt>
                <c:pt idx="4">
                  <c:v>7</c:v>
                </c:pt>
                <c:pt idx="5">
                  <c:v>5</c:v>
                </c:pt>
                <c:pt idx="6">
                  <c:v>1</c:v>
                </c:pt>
                <c:pt idx="7">
                  <c:v>2</c:v>
                </c:pt>
                <c:pt idx="8">
                  <c:v>0</c:v>
                </c:pt>
                <c:pt idx="9">
                  <c:v>16</c:v>
                </c:pt>
                <c:pt idx="10">
                  <c:v>85</c:v>
                </c:pt>
                <c:pt idx="11">
                  <c:v>20</c:v>
                </c:pt>
                <c:pt idx="12">
                  <c:v>13</c:v>
                </c:pt>
                <c:pt idx="13">
                  <c:v>68</c:v>
                </c:pt>
                <c:pt idx="14">
                  <c:v>51</c:v>
                </c:pt>
                <c:pt idx="15">
                  <c:v>33</c:v>
                </c:pt>
                <c:pt idx="16">
                  <c:v>44</c:v>
                </c:pt>
                <c:pt idx="17">
                  <c:v>27</c:v>
                </c:pt>
                <c:pt idx="18">
                  <c:v>15</c:v>
                </c:pt>
                <c:pt idx="19">
                  <c:v>1</c:v>
                </c:pt>
                <c:pt idx="20">
                  <c:v>4</c:v>
                </c:pt>
                <c:pt idx="21">
                  <c:v>33</c:v>
                </c:pt>
                <c:pt idx="22">
                  <c:v>7</c:v>
                </c:pt>
                <c:pt idx="23">
                  <c:v>0</c:v>
                </c:pt>
                <c:pt idx="24">
                  <c:v>6</c:v>
                </c:pt>
                <c:pt idx="25">
                  <c:v>3</c:v>
                </c:pt>
                <c:pt idx="26">
                  <c:v>2</c:v>
                </c:pt>
                <c:pt idx="27">
                  <c:v>4</c:v>
                </c:pt>
                <c:pt idx="28">
                  <c:v>2</c:v>
                </c:pt>
                <c:pt idx="29">
                  <c:v>1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C5-436D-9665-B3B1488BC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42048"/>
        <c:axId val="310842376"/>
      </c:lineChart>
      <c:dateAx>
        <c:axId val="31084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42376"/>
        <c:crosses val="autoZero"/>
        <c:auto val="1"/>
        <c:lblOffset val="100"/>
        <c:baseTimeUnit val="days"/>
      </c:dateAx>
      <c:valAx>
        <c:axId val="31084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4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Mark's New York Bar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6</c:v>
                </c:pt>
                <c:pt idx="10">
                  <c:v>4</c:v>
                </c:pt>
                <c:pt idx="11">
                  <c:v>4</c:v>
                </c:pt>
                <c:pt idx="12">
                  <c:v>2</c:v>
                </c:pt>
                <c:pt idx="13">
                  <c:v>8</c:v>
                </c:pt>
                <c:pt idx="14">
                  <c:v>7</c:v>
                </c:pt>
                <c:pt idx="15">
                  <c:v>6</c:v>
                </c:pt>
                <c:pt idx="16">
                  <c:v>12</c:v>
                </c:pt>
                <c:pt idx="17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4">
                  <c:v>11</c:v>
                </c:pt>
                <c:pt idx="25">
                  <c:v>6</c:v>
                </c:pt>
                <c:pt idx="26">
                  <c:v>10</c:v>
                </c:pt>
                <c:pt idx="27">
                  <c:v>19</c:v>
                </c:pt>
                <c:pt idx="28">
                  <c:v>8</c:v>
                </c:pt>
                <c:pt idx="29">
                  <c:v>8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EC-4913-988C-7FBC4E5D2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55512"/>
        <c:axId val="307046688"/>
      </c:lineChart>
      <c:dateAx>
        <c:axId val="269455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046688"/>
        <c:crosses val="autoZero"/>
        <c:auto val="1"/>
        <c:lblOffset val="100"/>
        <c:baseTimeUnit val="days"/>
      </c:dateAx>
      <c:valAx>
        <c:axId val="30704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5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94540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481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233645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4567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2224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6979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40218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13743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2165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03521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6979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1505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37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Mark's New York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732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71392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754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407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878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454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721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093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0733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60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2980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84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Mark's New York Bar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926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97214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3501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08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281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3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6465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649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550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17501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60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171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340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754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740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317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7474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575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 - 2017-03-17 17:30:00</a:t>
                      </a:r>
                      <a:r>
                        <a:rPr lang="de-DE" sz="1000"/>
                        <a:t>
Wenn das Kleeblatt Geburtstag feiert! ☘️🍺 🍀🍺
St. Patrick’s Day ist inzwischen ein weltbekannter Feiertag, der nicht nur Iren begeistert. Hier erfahrt Ihr alles was man über diesen Tag wissen muss!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21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 - 2017-03-14 16:30:00</a:t>
                      </a:r>
                      <a:r>
                        <a:rPr lang="de-DE" sz="1000"/>
                        <a:t>
Wie schmecken Frühlingscocktails?
Fruchtig? Süß? Oder ganz anders? Wer es wissen möchte, sollte reinlesen in unseren Bar-Blog, dabei New Yorker Barflair schnuppern und reinschmecken in unsere Frühlingscocktails...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12.2924%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7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 - 2017-03-11 11:00:39</a:t>
                      </a:r>
                      <a:r>
                        <a:rPr lang="de-DE" sz="1000"/>
                        <a:t>
Verehrte Freunde des guten Geschmacks!
Es gibt wieder was neues für Gin &amp; Tonic Fans, ab sofort gibt es bei uns das neue Doctor Polidori's Dry Tonic Walter und das ist auf jeden Fall einen Versuch wert!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71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084589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337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73968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568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276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203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69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816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774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59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55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 - 2017-03-17 17:30:00</a:t>
                      </a:r>
                      <a:r>
                        <a:rPr lang="de-DE" sz="1000"/>
                        <a:t>
Wenn das Kleeblatt Geburtstag feiert! ☘️🍺 🍀🍺
St. Patrick’s Day ist inzwischen ein weltbekannter Feiertag, der nicht nur Iren begeistert. Hier erfahrt Ihr alles was man über diesen Tag wissen muss!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86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 - 2017-03-14 16:30:00</a:t>
                      </a:r>
                      <a:r>
                        <a:rPr lang="de-DE" sz="1000"/>
                        <a:t>
Wie schmecken Frühlingscocktails?
Fruchtig? Süß? Oder ganz anders? Wer es wissen möchte, sollte reinlesen in unseren Bar-Blog, dabei New Yorker Barflair schnuppern und reinschmecken in unsere Frühlingscocktails...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22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 - 2017-03-11 11:00:39</a:t>
                      </a:r>
                      <a:r>
                        <a:rPr lang="de-DE" sz="1000"/>
                        <a:t>
Verehrte Freunde des guten Geschmacks!
Es gibt wieder was neues für Gin &amp; Tonic Fans, ab sofort gibt es bei uns das neue Doctor Polidori's Dry Tonic Walter und das ist auf jeden Fall einen Versuch wert!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4285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293498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5919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184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1163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339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2298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58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6231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16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 von Fans (Nutzern)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442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87919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091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8343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906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846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216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798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</a:t>
                      </a:r>
                      <a:r>
                        <a:rPr lang="de-DE" sz="1000"/>
                        <a:t> got a post by </a:t>
                      </a:r>
                      <a:r>
                        <a:rPr lang="de-DE" sz="1000" b="1"/>
                        <a:t>Nina Juni - 2017-03-28 18:17:29</a:t>
                      </a:r>
                      <a:r>
                        <a:rPr lang="de-DE" sz="1000"/>
                        <a:t>
Gibts denn auch noch nen White Russian? Oder nur noch was in der Karte steht?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03/28/2017 21:06:33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13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Mark's New York Bar</a:t>
                      </a:r>
                      <a:r>
                        <a:rPr lang="de-DE" sz="1000"/>
                        <a:t> got a post by </a:t>
                      </a:r>
                      <a:r>
                        <a:rPr lang="de-DE" sz="1000" b="1"/>
                        <a:t>Georges Berger - 2017-03-05 13:33:21</a:t>
                      </a:r>
                      <a:r>
                        <a:rPr lang="de-DE" sz="1000"/>
                        <a:t>
Danke Markus für die tolle Rum Empehlung. Leider haben wir uns gestern nicht richtig verabschiedet! Wir freuen uns schon auf en Wiedersehen im Oktober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03/06/2017 08:33:45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7162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953729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7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14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314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839145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00192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582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346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949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23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Carola Stürmer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Mark's New York Bar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56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Georges 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Mark's New York Bar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1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Peter Klammer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Mark's New York Bar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80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David Penker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Mark's New York Bar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86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Michael Jehle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Mark's New York Bar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95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Franziska Gratzl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Mark's New York Bar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7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Nina Juni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Mark's New York Bar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2778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833591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8969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408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299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06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2778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667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9465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467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8676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531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2990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493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569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4394294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4271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788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1808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04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Mark's New York Bar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Meggi Illig - 2017-03-25 09:56:18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8559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4705573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495</Words>
  <Application>Microsoft Office PowerPoint</Application>
  <PresentationFormat>On-screen Show (4:3)</PresentationFormat>
  <Paragraphs>224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Facebook Page Report</vt:lpstr>
      <vt:lpstr>Wichtigste Werte (KPI's)</vt:lpstr>
      <vt:lpstr>Fans (Übersicht)</vt:lpstr>
      <vt:lpstr>Facebook Fans Total</vt:lpstr>
      <vt:lpstr>Fanwachstum</vt:lpstr>
      <vt:lpstr>Verlorene Fans</vt:lpstr>
      <vt:lpstr>Eigene Beiträge (Postings)</vt:lpstr>
      <vt:lpstr>Eigene Beiträge (Postings) + Reactions</vt:lpstr>
      <vt:lpstr>Postings/Wochentag</vt:lpstr>
      <vt:lpstr>Interaktionsrate</vt:lpstr>
      <vt:lpstr>Postingtypen (Verteilung)</vt:lpstr>
      <vt:lpstr>Interaktionsrate/Postingtyp</vt:lpstr>
      <vt:lpstr>Postings von Fans (Nutzern)</vt:lpstr>
      <vt:lpstr>Antwortzeit</vt:lpstr>
      <vt:lpstr>Wichtige Influencer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2017-04-03T12:05:49Z</dcterms:created>
  <dcterms:modified xsi:type="dcterms:W3CDTF">2017-04-03T12:06:14Z</dcterms:modified>
</cp:coreProperties>
</file>