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990</c:v>
                </c:pt>
                <c:pt idx="1">
                  <c:v>990</c:v>
                </c:pt>
                <c:pt idx="2">
                  <c:v>990</c:v>
                </c:pt>
                <c:pt idx="3">
                  <c:v>989</c:v>
                </c:pt>
                <c:pt idx="4">
                  <c:v>990</c:v>
                </c:pt>
                <c:pt idx="5">
                  <c:v>990</c:v>
                </c:pt>
                <c:pt idx="6">
                  <c:v>991</c:v>
                </c:pt>
                <c:pt idx="7">
                  <c:v>991</c:v>
                </c:pt>
                <c:pt idx="8">
                  <c:v>993</c:v>
                </c:pt>
                <c:pt idx="9">
                  <c:v>993</c:v>
                </c:pt>
                <c:pt idx="10">
                  <c:v>993</c:v>
                </c:pt>
                <c:pt idx="11">
                  <c:v>995</c:v>
                </c:pt>
                <c:pt idx="12">
                  <c:v>995</c:v>
                </c:pt>
                <c:pt idx="13">
                  <c:v>995</c:v>
                </c:pt>
                <c:pt idx="14">
                  <c:v>997</c:v>
                </c:pt>
                <c:pt idx="15">
                  <c:v>997</c:v>
                </c:pt>
                <c:pt idx="16">
                  <c:v>998</c:v>
                </c:pt>
                <c:pt idx="17">
                  <c:v>998</c:v>
                </c:pt>
                <c:pt idx="18">
                  <c:v>998</c:v>
                </c:pt>
                <c:pt idx="19">
                  <c:v>998</c:v>
                </c:pt>
                <c:pt idx="20">
                  <c:v>998</c:v>
                </c:pt>
                <c:pt idx="21">
                  <c:v>998</c:v>
                </c:pt>
                <c:pt idx="22">
                  <c:v>998</c:v>
                </c:pt>
                <c:pt idx="23">
                  <c:v>998</c:v>
                </c:pt>
                <c:pt idx="24">
                  <c:v>998</c:v>
                </c:pt>
                <c:pt idx="25">
                  <c:v>998</c:v>
                </c:pt>
                <c:pt idx="26">
                  <c:v>998</c:v>
                </c:pt>
                <c:pt idx="27">
                  <c:v>998</c:v>
                </c:pt>
                <c:pt idx="28">
                  <c:v>999</c:v>
                </c:pt>
                <c:pt idx="29">
                  <c:v>1001</c:v>
                </c:pt>
                <c:pt idx="30">
                  <c:v>1010</c:v>
                </c:pt>
              </c:numCache>
            </c:numRef>
          </c:val>
          <c:smooth val="0"/>
          <c:extLst>
            <c:ext xmlns:c16="http://schemas.microsoft.com/office/drawing/2014/chart" uri="{C3380CC4-5D6E-409C-BE32-E72D297353CC}">
              <c16:uniqueId val="{00000000-4857-436D-98A5-E950C0AAC2B0}"/>
            </c:ext>
          </c:extLst>
        </c:ser>
        <c:dLbls>
          <c:showLegendKey val="0"/>
          <c:showVal val="0"/>
          <c:showCatName val="0"/>
          <c:showSerName val="0"/>
          <c:showPercent val="0"/>
          <c:showBubbleSize val="0"/>
        </c:dLbls>
        <c:smooth val="0"/>
        <c:axId val="237279072"/>
        <c:axId val="237279728"/>
      </c:lineChart>
      <c:dateAx>
        <c:axId val="23727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79728"/>
        <c:crosses val="autoZero"/>
        <c:auto val="1"/>
        <c:lblOffset val="100"/>
        <c:baseTimeUnit val="days"/>
      </c:dateAx>
      <c:valAx>
        <c:axId val="23727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7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c:v>
                </c:pt>
                <c:pt idx="1">
                  <c:v>0</c:v>
                </c:pt>
                <c:pt idx="2">
                  <c:v>0</c:v>
                </c:pt>
                <c:pt idx="3">
                  <c:v>0</c:v>
                </c:pt>
                <c:pt idx="4">
                  <c:v>-1</c:v>
                </c:pt>
                <c:pt idx="5">
                  <c:v>1</c:v>
                </c:pt>
                <c:pt idx="6">
                  <c:v>0</c:v>
                </c:pt>
                <c:pt idx="7">
                  <c:v>1</c:v>
                </c:pt>
                <c:pt idx="8">
                  <c:v>0</c:v>
                </c:pt>
                <c:pt idx="9">
                  <c:v>2</c:v>
                </c:pt>
                <c:pt idx="10">
                  <c:v>0</c:v>
                </c:pt>
                <c:pt idx="11">
                  <c:v>0</c:v>
                </c:pt>
                <c:pt idx="12">
                  <c:v>2</c:v>
                </c:pt>
                <c:pt idx="13">
                  <c:v>0</c:v>
                </c:pt>
                <c:pt idx="14">
                  <c:v>2</c:v>
                </c:pt>
                <c:pt idx="15">
                  <c:v>0</c:v>
                </c:pt>
                <c:pt idx="16">
                  <c:v>1</c:v>
                </c:pt>
                <c:pt idx="17">
                  <c:v>0</c:v>
                </c:pt>
                <c:pt idx="18">
                  <c:v>0</c:v>
                </c:pt>
                <c:pt idx="19">
                  <c:v>0</c:v>
                </c:pt>
                <c:pt idx="20">
                  <c:v>0</c:v>
                </c:pt>
                <c:pt idx="21">
                  <c:v>0</c:v>
                </c:pt>
                <c:pt idx="22">
                  <c:v>0</c:v>
                </c:pt>
                <c:pt idx="23">
                  <c:v>0</c:v>
                </c:pt>
                <c:pt idx="24">
                  <c:v>0</c:v>
                </c:pt>
                <c:pt idx="25">
                  <c:v>0</c:v>
                </c:pt>
                <c:pt idx="26">
                  <c:v>0</c:v>
                </c:pt>
                <c:pt idx="27">
                  <c:v>1</c:v>
                </c:pt>
                <c:pt idx="28">
                  <c:v>0</c:v>
                </c:pt>
                <c:pt idx="29">
                  <c:v>3</c:v>
                </c:pt>
                <c:pt idx="30">
                  <c:v>12</c:v>
                </c:pt>
              </c:numCache>
            </c:numRef>
          </c:val>
          <c:smooth val="0"/>
          <c:extLst>
            <c:ext xmlns:c16="http://schemas.microsoft.com/office/drawing/2014/chart" uri="{C3380CC4-5D6E-409C-BE32-E72D297353CC}">
              <c16:uniqueId val="{00000000-D037-46A2-9F29-479C810724BB}"/>
            </c:ext>
          </c:extLst>
        </c:ser>
        <c:dLbls>
          <c:showLegendKey val="0"/>
          <c:showVal val="0"/>
          <c:showCatName val="0"/>
          <c:showSerName val="0"/>
          <c:showPercent val="0"/>
          <c:showBubbleSize val="0"/>
        </c:dLbls>
        <c:smooth val="0"/>
        <c:axId val="236499464"/>
        <c:axId val="236503400"/>
      </c:lineChart>
      <c:dateAx>
        <c:axId val="23649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03400"/>
        <c:crosses val="autoZero"/>
        <c:auto val="1"/>
        <c:lblOffset val="100"/>
        <c:baseTimeUnit val="days"/>
      </c:dateAx>
      <c:valAx>
        <c:axId val="23650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9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2</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D1F1-44ED-8E68-9ADF7E9781E0}"/>
            </c:ext>
          </c:extLst>
        </c:ser>
        <c:dLbls>
          <c:showLegendKey val="0"/>
          <c:showVal val="0"/>
          <c:showCatName val="0"/>
          <c:showSerName val="0"/>
          <c:showPercent val="0"/>
          <c:showBubbleSize val="0"/>
        </c:dLbls>
        <c:smooth val="0"/>
        <c:axId val="236502088"/>
        <c:axId val="236501104"/>
      </c:lineChart>
      <c:dateAx>
        <c:axId val="23650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01104"/>
        <c:crosses val="autoZero"/>
        <c:auto val="1"/>
        <c:lblOffset val="100"/>
        <c:baseTimeUnit val="days"/>
      </c:dateAx>
      <c:valAx>
        <c:axId val="23650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0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3</c:v>
                </c:pt>
                <c:pt idx="3">
                  <c:v>3</c:v>
                </c:pt>
                <c:pt idx="4">
                  <c:v>3</c:v>
                </c:pt>
                <c:pt idx="5">
                  <c:v>0</c:v>
                </c:pt>
                <c:pt idx="6">
                  <c:v>0</c:v>
                </c:pt>
              </c:numCache>
            </c:numRef>
          </c:val>
          <c:extLst>
            <c:ext xmlns:c16="http://schemas.microsoft.com/office/drawing/2014/chart" uri="{C3380CC4-5D6E-409C-BE32-E72D297353CC}">
              <c16:uniqueId val="{00000000-7D58-4FD7-A4A0-C843B781E274}"/>
            </c:ext>
          </c:extLst>
        </c:ser>
        <c:dLbls>
          <c:showLegendKey val="0"/>
          <c:showVal val="0"/>
          <c:showCatName val="0"/>
          <c:showSerName val="0"/>
          <c:showPercent val="0"/>
          <c:showBubbleSize val="0"/>
        </c:dLbls>
        <c:gapWidth val="219"/>
        <c:overlap val="-27"/>
        <c:axId val="335167712"/>
        <c:axId val="335163120"/>
      </c:barChart>
      <c:catAx>
        <c:axId val="33516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63120"/>
        <c:crosses val="autoZero"/>
        <c:auto val="1"/>
        <c:lblAlgn val="ctr"/>
        <c:lblOffset val="100"/>
        <c:noMultiLvlLbl val="0"/>
      </c:catAx>
      <c:valAx>
        <c:axId val="33516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6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c:v>
                </c:pt>
                <c:pt idx="1">
                  <c:v>1.3131313131313</c:v>
                </c:pt>
                <c:pt idx="2">
                  <c:v>0</c:v>
                </c:pt>
                <c:pt idx="3">
                  <c:v>0</c:v>
                </c:pt>
                <c:pt idx="4">
                  <c:v>0</c:v>
                </c:pt>
                <c:pt idx="5">
                  <c:v>0</c:v>
                </c:pt>
                <c:pt idx="6">
                  <c:v>1.2121212121211999</c:v>
                </c:pt>
                <c:pt idx="7">
                  <c:v>0</c:v>
                </c:pt>
                <c:pt idx="8">
                  <c:v>5.3481331987890997</c:v>
                </c:pt>
                <c:pt idx="9">
                  <c:v>0</c:v>
                </c:pt>
                <c:pt idx="10">
                  <c:v>0</c:v>
                </c:pt>
                <c:pt idx="11">
                  <c:v>0</c:v>
                </c:pt>
                <c:pt idx="12">
                  <c:v>0</c:v>
                </c:pt>
                <c:pt idx="13">
                  <c:v>0</c:v>
                </c:pt>
                <c:pt idx="14">
                  <c:v>5.1204819277107996</c:v>
                </c:pt>
                <c:pt idx="15">
                  <c:v>2.5075225677030999</c:v>
                </c:pt>
                <c:pt idx="16">
                  <c:v>0</c:v>
                </c:pt>
                <c:pt idx="17">
                  <c:v>0</c:v>
                </c:pt>
                <c:pt idx="18">
                  <c:v>0</c:v>
                </c:pt>
                <c:pt idx="19">
                  <c:v>0</c:v>
                </c:pt>
                <c:pt idx="20">
                  <c:v>0.90180360721442998</c:v>
                </c:pt>
                <c:pt idx="21">
                  <c:v>2.1042084168336999</c:v>
                </c:pt>
                <c:pt idx="22">
                  <c:v>0</c:v>
                </c:pt>
                <c:pt idx="23">
                  <c:v>0.90180360721442998</c:v>
                </c:pt>
                <c:pt idx="24">
                  <c:v>0</c:v>
                </c:pt>
                <c:pt idx="25">
                  <c:v>0</c:v>
                </c:pt>
                <c:pt idx="26">
                  <c:v>0</c:v>
                </c:pt>
                <c:pt idx="27">
                  <c:v>0</c:v>
                </c:pt>
                <c:pt idx="28">
                  <c:v>3.2032032032031998</c:v>
                </c:pt>
                <c:pt idx="29">
                  <c:v>0</c:v>
                </c:pt>
                <c:pt idx="30">
                  <c:v>4.4642857142857002</c:v>
                </c:pt>
              </c:numCache>
            </c:numRef>
          </c:val>
          <c:smooth val="0"/>
          <c:extLst>
            <c:ext xmlns:c16="http://schemas.microsoft.com/office/drawing/2014/chart" uri="{C3380CC4-5D6E-409C-BE32-E72D297353CC}">
              <c16:uniqueId val="{00000000-73C9-43A7-8F41-7825DE74270D}"/>
            </c:ext>
          </c:extLst>
        </c:ser>
        <c:dLbls>
          <c:showLegendKey val="0"/>
          <c:showVal val="0"/>
          <c:showCatName val="0"/>
          <c:showSerName val="0"/>
          <c:showPercent val="0"/>
          <c:showBubbleSize val="0"/>
        </c:dLbls>
        <c:smooth val="0"/>
        <c:axId val="335164104"/>
        <c:axId val="335166728"/>
      </c:lineChart>
      <c:dateAx>
        <c:axId val="33516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66728"/>
        <c:crosses val="autoZero"/>
        <c:auto val="1"/>
        <c:lblOffset val="100"/>
        <c:baseTimeUnit val="days"/>
      </c:dateAx>
      <c:valAx>
        <c:axId val="33516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6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10</c:v>
                </c:pt>
              </c:numCache>
            </c:numRef>
          </c:val>
          <c:extLst>
            <c:ext xmlns:c16="http://schemas.microsoft.com/office/drawing/2014/chart" uri="{C3380CC4-5D6E-409C-BE32-E72D297353CC}">
              <c16:uniqueId val="{00000000-3238-4025-889A-75DF8BF362CA}"/>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c:v>
                </c:pt>
              </c:numCache>
            </c:numRef>
          </c:val>
          <c:extLst>
            <c:ext xmlns:c16="http://schemas.microsoft.com/office/drawing/2014/chart" uri="{C3380CC4-5D6E-409C-BE32-E72D297353CC}">
              <c16:uniqueId val="{00000001-3238-4025-889A-75DF8BF362CA}"/>
            </c:ext>
          </c:extLst>
        </c:ser>
        <c:dLbls>
          <c:showLegendKey val="0"/>
          <c:showVal val="0"/>
          <c:showCatName val="0"/>
          <c:showSerName val="0"/>
          <c:showPercent val="0"/>
          <c:showBubbleSize val="0"/>
        </c:dLbls>
        <c:gapWidth val="150"/>
        <c:overlap val="100"/>
        <c:axId val="335173616"/>
        <c:axId val="335173288"/>
      </c:barChart>
      <c:catAx>
        <c:axId val="33517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3288"/>
        <c:crosses val="autoZero"/>
        <c:auto val="1"/>
        <c:lblAlgn val="ctr"/>
        <c:lblOffset val="100"/>
        <c:noMultiLvlLbl val="0"/>
      </c:catAx>
      <c:valAx>
        <c:axId val="335173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2.6734825381902998</c:v>
                </c:pt>
                <c:pt idx="3">
                  <c:v>0</c:v>
                </c:pt>
                <c:pt idx="4">
                  <c:v>1.2121212121211999</c:v>
                </c:pt>
                <c:pt idx="5">
                  <c:v>0</c:v>
                </c:pt>
                <c:pt idx="6">
                  <c:v>0</c:v>
                </c:pt>
              </c:numCache>
            </c:numRef>
          </c:val>
          <c:extLst>
            <c:ext xmlns:c16="http://schemas.microsoft.com/office/drawing/2014/chart" uri="{C3380CC4-5D6E-409C-BE32-E72D297353CC}">
              <c16:uniqueId val="{00000000-1052-443E-A701-03D809224331}"/>
            </c:ext>
          </c:extLst>
        </c:ser>
        <c:dLbls>
          <c:showLegendKey val="0"/>
          <c:showVal val="0"/>
          <c:showCatName val="0"/>
          <c:showSerName val="0"/>
          <c:showPercent val="0"/>
          <c:showBubbleSize val="0"/>
        </c:dLbls>
        <c:gapWidth val="219"/>
        <c:overlap val="-27"/>
        <c:axId val="335174600"/>
        <c:axId val="335174928"/>
      </c:barChart>
      <c:catAx>
        <c:axId val="33517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4928"/>
        <c:crosses val="autoZero"/>
        <c:auto val="1"/>
        <c:lblAlgn val="ctr"/>
        <c:lblOffset val="100"/>
        <c:noMultiLvlLbl val="0"/>
      </c:catAx>
      <c:valAx>
        <c:axId val="33517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7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5BE-4516-B197-D7CE8FB77305}"/>
            </c:ext>
          </c:extLst>
        </c:ser>
        <c:dLbls>
          <c:showLegendKey val="0"/>
          <c:showVal val="0"/>
          <c:showCatName val="0"/>
          <c:showSerName val="0"/>
          <c:showPercent val="0"/>
          <c:showBubbleSize val="0"/>
        </c:dLbls>
        <c:gapWidth val="219"/>
        <c:overlap val="-27"/>
        <c:axId val="339567560"/>
        <c:axId val="339569200"/>
      </c:barChart>
      <c:catAx>
        <c:axId val="33956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69200"/>
        <c:crosses val="autoZero"/>
        <c:auto val="1"/>
        <c:lblAlgn val="ctr"/>
        <c:lblOffset val="100"/>
        <c:noMultiLvlLbl val="0"/>
      </c:catAx>
      <c:valAx>
        <c:axId val="33956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6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26">
                  <c:v>104</c:v>
                </c:pt>
                <c:pt idx="27">
                  <c:v>104</c:v>
                </c:pt>
                <c:pt idx="28">
                  <c:v>104</c:v>
                </c:pt>
                <c:pt idx="29">
                  <c:v>104</c:v>
                </c:pt>
                <c:pt idx="30">
                  <c:v>104</c:v>
                </c:pt>
              </c:numCache>
            </c:numRef>
          </c:val>
          <c:smooth val="0"/>
          <c:extLst>
            <c:ext xmlns:c16="http://schemas.microsoft.com/office/drawing/2014/chart" uri="{C3380CC4-5D6E-409C-BE32-E72D297353CC}">
              <c16:uniqueId val="{00000000-B67B-4782-B8CB-D34CC1CD7889}"/>
            </c:ext>
          </c:extLst>
        </c:ser>
        <c:dLbls>
          <c:showLegendKey val="0"/>
          <c:showVal val="0"/>
          <c:showCatName val="0"/>
          <c:showSerName val="0"/>
          <c:showPercent val="0"/>
          <c:showBubbleSize val="0"/>
        </c:dLbls>
        <c:smooth val="0"/>
        <c:axId val="339551816"/>
        <c:axId val="339552144"/>
      </c:lineChart>
      <c:dateAx>
        <c:axId val="33955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2144"/>
        <c:crosses val="autoZero"/>
        <c:auto val="1"/>
        <c:lblOffset val="100"/>
        <c:baseTimeUnit val="days"/>
      </c:dateAx>
      <c:valAx>
        <c:axId val="33955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69</c:v>
                </c:pt>
                <c:pt idx="2">
                  <c:v>106</c:v>
                </c:pt>
                <c:pt idx="3">
                  <c:v>65</c:v>
                </c:pt>
                <c:pt idx="4">
                  <c:v>46</c:v>
                </c:pt>
                <c:pt idx="5">
                  <c:v>18</c:v>
                </c:pt>
                <c:pt idx="6">
                  <c:v>9</c:v>
                </c:pt>
              </c:numCache>
            </c:numRef>
          </c:val>
          <c:extLst>
            <c:ext xmlns:c16="http://schemas.microsoft.com/office/drawing/2014/chart" uri="{C3380CC4-5D6E-409C-BE32-E72D297353CC}">
              <c16:uniqueId val="{00000000-83B0-4C69-90A8-0D9242B71A0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c:v>
                </c:pt>
                <c:pt idx="1">
                  <c:v>190</c:v>
                </c:pt>
                <c:pt idx="2">
                  <c:v>211</c:v>
                </c:pt>
                <c:pt idx="3">
                  <c:v>135</c:v>
                </c:pt>
                <c:pt idx="4">
                  <c:v>82</c:v>
                </c:pt>
                <c:pt idx="5">
                  <c:v>35</c:v>
                </c:pt>
                <c:pt idx="6">
                  <c:v>9</c:v>
                </c:pt>
              </c:numCache>
            </c:numRef>
          </c:val>
          <c:extLst>
            <c:ext xmlns:c16="http://schemas.microsoft.com/office/drawing/2014/chart" uri="{C3380CC4-5D6E-409C-BE32-E72D297353CC}">
              <c16:uniqueId val="{00000001-83B0-4C69-90A8-0D9242B71A03}"/>
            </c:ext>
          </c:extLst>
        </c:ser>
        <c:dLbls>
          <c:showLegendKey val="0"/>
          <c:showVal val="0"/>
          <c:showCatName val="0"/>
          <c:showSerName val="0"/>
          <c:showPercent val="0"/>
          <c:showBubbleSize val="0"/>
        </c:dLbls>
        <c:gapWidth val="219"/>
        <c:overlap val="-27"/>
        <c:axId val="339545912"/>
        <c:axId val="339546240"/>
      </c:barChart>
      <c:catAx>
        <c:axId val="33954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6240"/>
        <c:crosses val="autoZero"/>
        <c:auto val="1"/>
        <c:lblAlgn val="ctr"/>
        <c:lblOffset val="100"/>
        <c:noMultiLvlLbl val="0"/>
      </c:catAx>
      <c:valAx>
        <c:axId val="33954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33</c:v>
                </c:pt>
                <c:pt idx="1">
                  <c:v>870</c:v>
                </c:pt>
                <c:pt idx="2">
                  <c:v>70</c:v>
                </c:pt>
                <c:pt idx="3">
                  <c:v>23</c:v>
                </c:pt>
                <c:pt idx="4">
                  <c:v>16</c:v>
                </c:pt>
                <c:pt idx="5">
                  <c:v>10</c:v>
                </c:pt>
                <c:pt idx="6">
                  <c:v>1121</c:v>
                </c:pt>
                <c:pt idx="7">
                  <c:v>85</c:v>
                </c:pt>
                <c:pt idx="8">
                  <c:v>3164</c:v>
                </c:pt>
                <c:pt idx="9">
                  <c:v>1865</c:v>
                </c:pt>
                <c:pt idx="10">
                  <c:v>1045</c:v>
                </c:pt>
                <c:pt idx="11">
                  <c:v>377</c:v>
                </c:pt>
                <c:pt idx="12">
                  <c:v>72</c:v>
                </c:pt>
                <c:pt idx="13">
                  <c:v>28</c:v>
                </c:pt>
                <c:pt idx="14">
                  <c:v>3873</c:v>
                </c:pt>
                <c:pt idx="15">
                  <c:v>2692</c:v>
                </c:pt>
                <c:pt idx="16">
                  <c:v>778</c:v>
                </c:pt>
                <c:pt idx="17">
                  <c:v>238</c:v>
                </c:pt>
                <c:pt idx="18">
                  <c:v>38</c:v>
                </c:pt>
                <c:pt idx="19">
                  <c:v>14</c:v>
                </c:pt>
                <c:pt idx="20">
                  <c:v>1065</c:v>
                </c:pt>
                <c:pt idx="21">
                  <c:v>2503</c:v>
                </c:pt>
                <c:pt idx="22">
                  <c:v>773</c:v>
                </c:pt>
                <c:pt idx="23">
                  <c:v>1814</c:v>
                </c:pt>
                <c:pt idx="24">
                  <c:v>778</c:v>
                </c:pt>
                <c:pt idx="25">
                  <c:v>519</c:v>
                </c:pt>
                <c:pt idx="26">
                  <c:v>133</c:v>
                </c:pt>
                <c:pt idx="27">
                  <c:v>33</c:v>
                </c:pt>
                <c:pt idx="28">
                  <c:v>2035</c:v>
                </c:pt>
                <c:pt idx="29">
                  <c:v>6219</c:v>
                </c:pt>
                <c:pt idx="30">
                  <c:v>9162</c:v>
                </c:pt>
              </c:numCache>
            </c:numRef>
          </c:val>
          <c:smooth val="0"/>
          <c:extLst>
            <c:ext xmlns:c16="http://schemas.microsoft.com/office/drawing/2014/chart" uri="{C3380CC4-5D6E-409C-BE32-E72D297353CC}">
              <c16:uniqueId val="{00000000-981A-477D-97CC-2A0A3BEEAC85}"/>
            </c:ext>
          </c:extLst>
        </c:ser>
        <c:dLbls>
          <c:showLegendKey val="0"/>
          <c:showVal val="0"/>
          <c:showCatName val="0"/>
          <c:showSerName val="0"/>
          <c:showPercent val="0"/>
          <c:showBubbleSize val="0"/>
        </c:dLbls>
        <c:smooth val="0"/>
        <c:axId val="339563952"/>
        <c:axId val="339559032"/>
      </c:lineChart>
      <c:dateAx>
        <c:axId val="33956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9032"/>
        <c:crosses val="autoZero"/>
        <c:auto val="1"/>
        <c:lblOffset val="100"/>
        <c:baseTimeUnit val="days"/>
      </c:dateAx>
      <c:valAx>
        <c:axId val="33955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6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11</c:v>
                </c:pt>
                <c:pt idx="1">
                  <c:v>567</c:v>
                </c:pt>
                <c:pt idx="2">
                  <c:v>52</c:v>
                </c:pt>
                <c:pt idx="3">
                  <c:v>20</c:v>
                </c:pt>
                <c:pt idx="4">
                  <c:v>6</c:v>
                </c:pt>
                <c:pt idx="5">
                  <c:v>7</c:v>
                </c:pt>
                <c:pt idx="6">
                  <c:v>764</c:v>
                </c:pt>
                <c:pt idx="7">
                  <c:v>75</c:v>
                </c:pt>
                <c:pt idx="8">
                  <c:v>2046</c:v>
                </c:pt>
                <c:pt idx="9">
                  <c:v>1295</c:v>
                </c:pt>
                <c:pt idx="10">
                  <c:v>733</c:v>
                </c:pt>
                <c:pt idx="11">
                  <c:v>320</c:v>
                </c:pt>
                <c:pt idx="12">
                  <c:v>58</c:v>
                </c:pt>
                <c:pt idx="13">
                  <c:v>15</c:v>
                </c:pt>
                <c:pt idx="14">
                  <c:v>2231</c:v>
                </c:pt>
                <c:pt idx="15">
                  <c:v>1582</c:v>
                </c:pt>
                <c:pt idx="16">
                  <c:v>457</c:v>
                </c:pt>
                <c:pt idx="17">
                  <c:v>162</c:v>
                </c:pt>
                <c:pt idx="18">
                  <c:v>33</c:v>
                </c:pt>
                <c:pt idx="19">
                  <c:v>11</c:v>
                </c:pt>
                <c:pt idx="20">
                  <c:v>611</c:v>
                </c:pt>
                <c:pt idx="21">
                  <c:v>1386</c:v>
                </c:pt>
                <c:pt idx="22">
                  <c:v>435</c:v>
                </c:pt>
                <c:pt idx="23">
                  <c:v>866</c:v>
                </c:pt>
                <c:pt idx="24">
                  <c:v>513</c:v>
                </c:pt>
                <c:pt idx="25">
                  <c:v>354</c:v>
                </c:pt>
                <c:pt idx="26">
                  <c:v>113</c:v>
                </c:pt>
                <c:pt idx="27">
                  <c:v>22</c:v>
                </c:pt>
                <c:pt idx="28">
                  <c:v>1470</c:v>
                </c:pt>
                <c:pt idx="29">
                  <c:v>4827</c:v>
                </c:pt>
                <c:pt idx="30">
                  <c:v>7754</c:v>
                </c:pt>
              </c:numCache>
            </c:numRef>
          </c:val>
          <c:smooth val="0"/>
          <c:extLst>
            <c:ext xmlns:c16="http://schemas.microsoft.com/office/drawing/2014/chart" uri="{C3380CC4-5D6E-409C-BE32-E72D297353CC}">
              <c16:uniqueId val="{00000000-B305-474B-99D9-141F44AD8548}"/>
            </c:ext>
          </c:extLst>
        </c:ser>
        <c:dLbls>
          <c:showLegendKey val="0"/>
          <c:showVal val="0"/>
          <c:showCatName val="0"/>
          <c:showSerName val="0"/>
          <c:showPercent val="0"/>
          <c:showBubbleSize val="0"/>
        </c:dLbls>
        <c:smooth val="0"/>
        <c:axId val="339556408"/>
        <c:axId val="339556736"/>
      </c:lineChart>
      <c:dateAx>
        <c:axId val="33955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6736"/>
        <c:crosses val="autoZero"/>
        <c:auto val="1"/>
        <c:lblOffset val="100"/>
        <c:baseTimeUnit val="days"/>
      </c:dateAx>
      <c:valAx>
        <c:axId val="33955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2</c:v>
                </c:pt>
                <c:pt idx="1">
                  <c:v>51</c:v>
                </c:pt>
                <c:pt idx="2">
                  <c:v>3</c:v>
                </c:pt>
                <c:pt idx="3">
                  <c:v>2</c:v>
                </c:pt>
                <c:pt idx="4">
                  <c:v>2</c:v>
                </c:pt>
                <c:pt idx="5">
                  <c:v>2</c:v>
                </c:pt>
                <c:pt idx="6">
                  <c:v>25</c:v>
                </c:pt>
                <c:pt idx="7">
                  <c:v>3</c:v>
                </c:pt>
                <c:pt idx="8">
                  <c:v>105</c:v>
                </c:pt>
                <c:pt idx="9">
                  <c:v>29</c:v>
                </c:pt>
                <c:pt idx="10">
                  <c:v>5</c:v>
                </c:pt>
                <c:pt idx="11">
                  <c:v>8</c:v>
                </c:pt>
                <c:pt idx="12">
                  <c:v>3</c:v>
                </c:pt>
                <c:pt idx="13">
                  <c:v>2</c:v>
                </c:pt>
                <c:pt idx="14">
                  <c:v>451</c:v>
                </c:pt>
                <c:pt idx="15">
                  <c:v>199</c:v>
                </c:pt>
                <c:pt idx="16">
                  <c:v>41</c:v>
                </c:pt>
                <c:pt idx="17">
                  <c:v>11</c:v>
                </c:pt>
                <c:pt idx="18">
                  <c:v>4</c:v>
                </c:pt>
                <c:pt idx="19">
                  <c:v>2</c:v>
                </c:pt>
                <c:pt idx="20">
                  <c:v>31</c:v>
                </c:pt>
                <c:pt idx="21">
                  <c:v>172</c:v>
                </c:pt>
                <c:pt idx="22">
                  <c:v>21</c:v>
                </c:pt>
                <c:pt idx="23">
                  <c:v>63</c:v>
                </c:pt>
                <c:pt idx="24">
                  <c:v>23</c:v>
                </c:pt>
                <c:pt idx="25">
                  <c:v>3</c:v>
                </c:pt>
                <c:pt idx="26">
                  <c:v>1</c:v>
                </c:pt>
                <c:pt idx="27">
                  <c:v>4</c:v>
                </c:pt>
                <c:pt idx="28">
                  <c:v>105</c:v>
                </c:pt>
                <c:pt idx="29">
                  <c:v>268</c:v>
                </c:pt>
                <c:pt idx="30">
                  <c:v>320</c:v>
                </c:pt>
              </c:numCache>
            </c:numRef>
          </c:val>
          <c:smooth val="0"/>
          <c:extLst>
            <c:ext xmlns:c16="http://schemas.microsoft.com/office/drawing/2014/chart" uri="{C3380CC4-5D6E-409C-BE32-E72D297353CC}">
              <c16:uniqueId val="{00000000-1B2E-46BC-9FE4-318F5B3F3E0F}"/>
            </c:ext>
          </c:extLst>
        </c:ser>
        <c:dLbls>
          <c:showLegendKey val="0"/>
          <c:showVal val="0"/>
          <c:showCatName val="0"/>
          <c:showSerName val="0"/>
          <c:showPercent val="0"/>
          <c:showBubbleSize val="0"/>
        </c:dLbls>
        <c:smooth val="0"/>
        <c:axId val="339558704"/>
        <c:axId val="339560672"/>
      </c:lineChart>
      <c:dateAx>
        <c:axId val="33955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60672"/>
        <c:crosses val="autoZero"/>
        <c:auto val="1"/>
        <c:lblOffset val="100"/>
        <c:baseTimeUnit val="days"/>
      </c:dateAx>
      <c:valAx>
        <c:axId val="33956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9</c:v>
                </c:pt>
                <c:pt idx="2">
                  <c:v>5</c:v>
                </c:pt>
                <c:pt idx="5">
                  <c:v>5</c:v>
                </c:pt>
                <c:pt idx="6">
                  <c:v>16</c:v>
                </c:pt>
                <c:pt idx="7">
                  <c:v>1</c:v>
                </c:pt>
                <c:pt idx="8">
                  <c:v>10</c:v>
                </c:pt>
                <c:pt idx="9">
                  <c:v>9</c:v>
                </c:pt>
                <c:pt idx="12">
                  <c:v>2</c:v>
                </c:pt>
                <c:pt idx="13">
                  <c:v>13</c:v>
                </c:pt>
                <c:pt idx="14">
                  <c:v>13</c:v>
                </c:pt>
                <c:pt idx="15">
                  <c:v>12</c:v>
                </c:pt>
                <c:pt idx="16">
                  <c:v>4</c:v>
                </c:pt>
                <c:pt idx="17">
                  <c:v>1</c:v>
                </c:pt>
                <c:pt idx="19">
                  <c:v>1</c:v>
                </c:pt>
                <c:pt idx="20">
                  <c:v>10</c:v>
                </c:pt>
                <c:pt idx="21">
                  <c:v>15</c:v>
                </c:pt>
                <c:pt idx="22">
                  <c:v>8</c:v>
                </c:pt>
                <c:pt idx="23">
                  <c:v>6</c:v>
                </c:pt>
                <c:pt idx="24">
                  <c:v>5</c:v>
                </c:pt>
                <c:pt idx="25">
                  <c:v>1</c:v>
                </c:pt>
                <c:pt idx="26">
                  <c:v>9</c:v>
                </c:pt>
                <c:pt idx="27">
                  <c:v>7</c:v>
                </c:pt>
                <c:pt idx="28">
                  <c:v>22</c:v>
                </c:pt>
                <c:pt idx="29">
                  <c:v>19</c:v>
                </c:pt>
                <c:pt idx="30">
                  <c:v>2</c:v>
                </c:pt>
              </c:numCache>
            </c:numRef>
          </c:val>
          <c:smooth val="0"/>
          <c:extLst>
            <c:ext xmlns:c16="http://schemas.microsoft.com/office/drawing/2014/chart" uri="{C3380CC4-5D6E-409C-BE32-E72D297353CC}">
              <c16:uniqueId val="{00000000-E7A1-4EAE-979B-93EFB6A8F9B0}"/>
            </c:ext>
          </c:extLst>
        </c:ser>
        <c:dLbls>
          <c:showLegendKey val="0"/>
          <c:showVal val="0"/>
          <c:showCatName val="0"/>
          <c:showSerName val="0"/>
          <c:showPercent val="0"/>
          <c:showBubbleSize val="0"/>
        </c:dLbls>
        <c:smooth val="0"/>
        <c:axId val="306052080"/>
        <c:axId val="306059296"/>
      </c:lineChart>
      <c:dateAx>
        <c:axId val="30605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9296"/>
        <c:crosses val="autoZero"/>
        <c:auto val="1"/>
        <c:lblOffset val="100"/>
        <c:baseTimeUnit val="days"/>
      </c:dateAx>
      <c:valAx>
        <c:axId val="30605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936694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39033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36775299"/>
                    </a:ext>
                  </a:extLst>
                </a:gridCol>
                <a:gridCol w="740664">
                  <a:extLst>
                    <a:ext uri="{9D8B030D-6E8A-4147-A177-3AD203B41FA5}">
                      <a16:colId xmlns:a16="http://schemas.microsoft.com/office/drawing/2014/main" val="254217629"/>
                    </a:ext>
                  </a:extLst>
                </a:gridCol>
                <a:gridCol w="740664">
                  <a:extLst>
                    <a:ext uri="{9D8B030D-6E8A-4147-A177-3AD203B41FA5}">
                      <a16:colId xmlns:a16="http://schemas.microsoft.com/office/drawing/2014/main" val="1636734751"/>
                    </a:ext>
                  </a:extLst>
                </a:gridCol>
                <a:gridCol w="740664">
                  <a:extLst>
                    <a:ext uri="{9D8B030D-6E8A-4147-A177-3AD203B41FA5}">
                      <a16:colId xmlns:a16="http://schemas.microsoft.com/office/drawing/2014/main" val="2118298644"/>
                    </a:ext>
                  </a:extLst>
                </a:gridCol>
                <a:gridCol w="740664">
                  <a:extLst>
                    <a:ext uri="{9D8B030D-6E8A-4147-A177-3AD203B41FA5}">
                      <a16:colId xmlns:a16="http://schemas.microsoft.com/office/drawing/2014/main" val="1310440461"/>
                    </a:ext>
                  </a:extLst>
                </a:gridCol>
                <a:gridCol w="740664">
                  <a:extLst>
                    <a:ext uri="{9D8B030D-6E8A-4147-A177-3AD203B41FA5}">
                      <a16:colId xmlns:a16="http://schemas.microsoft.com/office/drawing/2014/main" val="254979218"/>
                    </a:ext>
                  </a:extLst>
                </a:gridCol>
                <a:gridCol w="740664">
                  <a:extLst>
                    <a:ext uri="{9D8B030D-6E8A-4147-A177-3AD203B41FA5}">
                      <a16:colId xmlns:a16="http://schemas.microsoft.com/office/drawing/2014/main" val="3839561059"/>
                    </a:ext>
                  </a:extLst>
                </a:gridCol>
                <a:gridCol w="740664">
                  <a:extLst>
                    <a:ext uri="{9D8B030D-6E8A-4147-A177-3AD203B41FA5}">
                      <a16:colId xmlns:a16="http://schemas.microsoft.com/office/drawing/2014/main" val="3217780151"/>
                    </a:ext>
                  </a:extLst>
                </a:gridCol>
                <a:gridCol w="740664">
                  <a:extLst>
                    <a:ext uri="{9D8B030D-6E8A-4147-A177-3AD203B41FA5}">
                      <a16:colId xmlns:a16="http://schemas.microsoft.com/office/drawing/2014/main" val="3212022045"/>
                    </a:ext>
                  </a:extLst>
                </a:gridCol>
                <a:gridCol w="740664">
                  <a:extLst>
                    <a:ext uri="{9D8B030D-6E8A-4147-A177-3AD203B41FA5}">
                      <a16:colId xmlns:a16="http://schemas.microsoft.com/office/drawing/2014/main" val="28882901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2232850"/>
                  </a:ext>
                </a:extLst>
              </a:tr>
              <a:tr h="370840">
                <a:tc>
                  <a:txBody>
                    <a:bodyPr/>
                    <a:lstStyle/>
                    <a:p>
                      <a:r>
                        <a:rPr lang="en-US" sz="1000"/>
                        <a:t>Kohla-Strauss GmbH</a:t>
                      </a:r>
                    </a:p>
                  </a:txBody>
                  <a:tcPr/>
                </a:tc>
                <a:tc>
                  <a:txBody>
                    <a:bodyPr/>
                    <a:lstStyle/>
                    <a:p>
                      <a:r>
                        <a:rPr lang="en-US" sz="1000"/>
                        <a:t>1014</a:t>
                      </a:r>
                    </a:p>
                  </a:txBody>
                  <a:tcPr/>
                </a:tc>
                <a:tc>
                  <a:txBody>
                    <a:bodyPr/>
                    <a:lstStyle/>
                    <a:p>
                      <a:r>
                        <a:rPr lang="en-US" sz="1000"/>
                        <a:t>24</a:t>
                      </a:r>
                    </a:p>
                  </a:txBody>
                  <a:tcPr/>
                </a:tc>
                <a:tc>
                  <a:txBody>
                    <a:bodyPr/>
                    <a:lstStyle/>
                    <a:p>
                      <a:r>
                        <a:rPr lang="en-US" sz="1000"/>
                        <a:t>11</a:t>
                      </a:r>
                    </a:p>
                  </a:txBody>
                  <a:tcPr/>
                </a:tc>
                <a:tc>
                  <a:txBody>
                    <a:bodyPr/>
                    <a:lstStyle/>
                    <a:p>
                      <a:r>
                        <a:rPr lang="en-US" sz="1000"/>
                        <a:t>228</a:t>
                      </a:r>
                    </a:p>
                  </a:txBody>
                  <a:tcPr/>
                </a:tc>
                <a:tc>
                  <a:txBody>
                    <a:bodyPr/>
                    <a:lstStyle/>
                    <a:p>
                      <a:r>
                        <a:rPr lang="en-US" sz="1000"/>
                        <a:t>9</a:t>
                      </a:r>
                    </a:p>
                  </a:txBody>
                  <a:tcPr/>
                </a:tc>
                <a:tc>
                  <a:txBody>
                    <a:bodyPr/>
                    <a:lstStyle/>
                    <a:p>
                      <a:r>
                        <a:rPr lang="en-US" sz="1000"/>
                        <a:t>42</a:t>
                      </a:r>
                    </a:p>
                  </a:txBody>
                  <a:tcPr/>
                </a:tc>
                <a:tc>
                  <a:txBody>
                    <a:bodyPr/>
                    <a:lstStyle/>
                    <a:p>
                      <a:r>
                        <a:rPr lang="en-US" sz="1000"/>
                        <a:t>1</a:t>
                      </a:r>
                    </a:p>
                  </a:txBody>
                  <a:tcPr/>
                </a:tc>
                <a:tc>
                  <a:txBody>
                    <a:bodyPr/>
                    <a:lstStyle/>
                    <a:p>
                      <a:r>
                        <a:rPr lang="en-US" sz="1000"/>
                        <a:t>2.5313%</a:t>
                      </a:r>
                    </a:p>
                  </a:txBody>
                  <a:tcPr/>
                </a:tc>
                <a:tc>
                  <a:txBody>
                    <a:bodyPr/>
                    <a:lstStyle/>
                    <a:p>
                      <a:r>
                        <a:rPr lang="en-US" sz="1000"/>
                        <a:t>0.0%</a:t>
                      </a:r>
                    </a:p>
                  </a:txBody>
                  <a:tcPr/>
                </a:tc>
                <a:extLst>
                  <a:ext uri="{0D108BD9-81ED-4DB2-BD59-A6C34878D82A}">
                    <a16:rowId xmlns:a16="http://schemas.microsoft.com/office/drawing/2014/main" val="261077306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93606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003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9207697"/>
                    </a:ext>
                  </a:extLst>
                </a:gridCol>
                <a:gridCol w="1234440">
                  <a:extLst>
                    <a:ext uri="{9D8B030D-6E8A-4147-A177-3AD203B41FA5}">
                      <a16:colId xmlns:a16="http://schemas.microsoft.com/office/drawing/2014/main" val="3679086911"/>
                    </a:ext>
                  </a:extLst>
                </a:gridCol>
                <a:gridCol w="822960">
                  <a:extLst>
                    <a:ext uri="{9D8B030D-6E8A-4147-A177-3AD203B41FA5}">
                      <a16:colId xmlns:a16="http://schemas.microsoft.com/office/drawing/2014/main" val="2205758263"/>
                    </a:ext>
                  </a:extLst>
                </a:gridCol>
                <a:gridCol w="822960">
                  <a:extLst>
                    <a:ext uri="{9D8B030D-6E8A-4147-A177-3AD203B41FA5}">
                      <a16:colId xmlns:a16="http://schemas.microsoft.com/office/drawing/2014/main" val="295159296"/>
                    </a:ext>
                  </a:extLst>
                </a:gridCol>
                <a:gridCol w="822960">
                  <a:extLst>
                    <a:ext uri="{9D8B030D-6E8A-4147-A177-3AD203B41FA5}">
                      <a16:colId xmlns:a16="http://schemas.microsoft.com/office/drawing/2014/main" val="4225532131"/>
                    </a:ext>
                  </a:extLst>
                </a:gridCol>
                <a:gridCol w="822960">
                  <a:extLst>
                    <a:ext uri="{9D8B030D-6E8A-4147-A177-3AD203B41FA5}">
                      <a16:colId xmlns:a16="http://schemas.microsoft.com/office/drawing/2014/main" val="3614361916"/>
                    </a:ext>
                  </a:extLst>
                </a:gridCol>
                <a:gridCol w="822960">
                  <a:extLst>
                    <a:ext uri="{9D8B030D-6E8A-4147-A177-3AD203B41FA5}">
                      <a16:colId xmlns:a16="http://schemas.microsoft.com/office/drawing/2014/main" val="291419494"/>
                    </a:ext>
                  </a:extLst>
                </a:gridCol>
                <a:gridCol w="822960">
                  <a:extLst>
                    <a:ext uri="{9D8B030D-6E8A-4147-A177-3AD203B41FA5}">
                      <a16:colId xmlns:a16="http://schemas.microsoft.com/office/drawing/2014/main" val="16170561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21322733"/>
                  </a:ext>
                </a:extLst>
              </a:tr>
              <a:tr h="370840">
                <a:tc>
                  <a:txBody>
                    <a:bodyPr/>
                    <a:lstStyle/>
                    <a:p>
                      <a:r>
                        <a:rPr lang="en-US" sz="1000"/>
                        <a:t>Kohla-Strauss GmbH</a:t>
                      </a:r>
                    </a:p>
                  </a:txBody>
                  <a:tcPr/>
                </a:tc>
                <a:tc>
                  <a:txBody>
                    <a:bodyPr/>
                    <a:lstStyle/>
                    <a:p>
                      <a:r>
                        <a:rPr lang="en-US" sz="1000"/>
                        <a:t>1014</a:t>
                      </a:r>
                    </a:p>
                  </a:txBody>
                  <a:tcPr/>
                </a:tc>
                <a:tc>
                  <a:txBody>
                    <a:bodyPr/>
                    <a:lstStyle/>
                    <a:p>
                      <a:r>
                        <a:rPr lang="en-US" sz="1000"/>
                        <a:t>15</a:t>
                      </a:r>
                    </a:p>
                  </a:txBody>
                  <a:tcPr/>
                </a:tc>
                <a:tc>
                  <a:txBody>
                    <a:bodyPr/>
                    <a:lstStyle/>
                    <a:p>
                      <a:r>
                        <a:rPr lang="en-US" sz="1000"/>
                        <a:t>1.5%</a:t>
                      </a:r>
                    </a:p>
                  </a:txBody>
                  <a:tcPr/>
                </a:tc>
                <a:tc>
                  <a:txBody>
                    <a:bodyPr/>
                    <a:lstStyle/>
                    <a:p>
                      <a:r>
                        <a:rPr lang="en-US" sz="1000"/>
                        <a:t>16</a:t>
                      </a:r>
                    </a:p>
                  </a:txBody>
                  <a:tcPr/>
                </a:tc>
                <a:tc>
                  <a:txBody>
                    <a:bodyPr/>
                    <a:lstStyle/>
                    <a:p>
                      <a:r>
                        <a:rPr lang="en-US" sz="1000"/>
                        <a:t>1.6%</a:t>
                      </a:r>
                    </a:p>
                  </a:txBody>
                  <a:tcPr/>
                </a:tc>
                <a:tc>
                  <a:txBody>
                    <a:bodyPr/>
                    <a:lstStyle/>
                    <a:p>
                      <a:r>
                        <a:rPr lang="en-US" sz="1000"/>
                        <a:t>24</a:t>
                      </a:r>
                    </a:p>
                  </a:txBody>
                  <a:tcPr/>
                </a:tc>
                <a:tc>
                  <a:txBody>
                    <a:bodyPr/>
                    <a:lstStyle/>
                    <a:p>
                      <a:r>
                        <a:rPr lang="en-US" sz="1000"/>
                        <a:t>2.4%</a:t>
                      </a:r>
                    </a:p>
                  </a:txBody>
                  <a:tcPr/>
                </a:tc>
                <a:extLst>
                  <a:ext uri="{0D108BD9-81ED-4DB2-BD59-A6C34878D82A}">
                    <a16:rowId xmlns:a16="http://schemas.microsoft.com/office/drawing/2014/main" val="101655051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596406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4617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7164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91098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16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1011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315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789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1276180"/>
                    </a:ext>
                  </a:extLst>
                </a:gridCol>
                <a:gridCol w="658368">
                  <a:extLst>
                    <a:ext uri="{9D8B030D-6E8A-4147-A177-3AD203B41FA5}">
                      <a16:colId xmlns:a16="http://schemas.microsoft.com/office/drawing/2014/main" val="2929785649"/>
                    </a:ext>
                  </a:extLst>
                </a:gridCol>
                <a:gridCol w="658368">
                  <a:extLst>
                    <a:ext uri="{9D8B030D-6E8A-4147-A177-3AD203B41FA5}">
                      <a16:colId xmlns:a16="http://schemas.microsoft.com/office/drawing/2014/main" val="2113509977"/>
                    </a:ext>
                  </a:extLst>
                </a:gridCol>
                <a:gridCol w="658368">
                  <a:extLst>
                    <a:ext uri="{9D8B030D-6E8A-4147-A177-3AD203B41FA5}">
                      <a16:colId xmlns:a16="http://schemas.microsoft.com/office/drawing/2014/main" val="760684204"/>
                    </a:ext>
                  </a:extLst>
                </a:gridCol>
                <a:gridCol w="658368">
                  <a:extLst>
                    <a:ext uri="{9D8B030D-6E8A-4147-A177-3AD203B41FA5}">
                      <a16:colId xmlns:a16="http://schemas.microsoft.com/office/drawing/2014/main" val="3448872505"/>
                    </a:ext>
                  </a:extLst>
                </a:gridCol>
                <a:gridCol w="658368">
                  <a:extLst>
                    <a:ext uri="{9D8B030D-6E8A-4147-A177-3AD203B41FA5}">
                      <a16:colId xmlns:a16="http://schemas.microsoft.com/office/drawing/2014/main" val="1856574808"/>
                    </a:ext>
                  </a:extLst>
                </a:gridCol>
                <a:gridCol w="658368">
                  <a:extLst>
                    <a:ext uri="{9D8B030D-6E8A-4147-A177-3AD203B41FA5}">
                      <a16:colId xmlns:a16="http://schemas.microsoft.com/office/drawing/2014/main" val="3646530809"/>
                    </a:ext>
                  </a:extLst>
                </a:gridCol>
                <a:gridCol w="658368">
                  <a:extLst>
                    <a:ext uri="{9D8B030D-6E8A-4147-A177-3AD203B41FA5}">
                      <a16:colId xmlns:a16="http://schemas.microsoft.com/office/drawing/2014/main" val="3682921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220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- 2017-03-31 06:46:41</a:t>
                      </a:r>
                      <a:r>
                        <a:rPr kumimoji="0" lang="de-DE" sz="1000" b="0" i="0" u="none" strike="noStrike" kern="1200" cap="none" spc="0" normalizeH="0" baseline="0" noProof="0">
                          <a:ln>
                            <a:noFill/>
                          </a:ln>
                          <a:solidFill>
                            <a:prstClr val="black"/>
                          </a:solidFill>
                          <a:effectLst/>
                          <a:uLnTx/>
                          <a:uFillTx/>
                          <a:latin typeface="+mn-lt"/>
                          <a:ea typeface="+mn-ea"/>
                          <a:cs typeface="+mn-cs"/>
                        </a:rPr>
                        <a:t>
Welcher MINI gefällt Euch am besten...?
Wir haben noch 3 sehr fesche MINI ONE und Cooper auf Lager. Im Leasing bereits ab € 175 pro Monat! Schaut vorbei und nutzt das ☀️ Wetter für eine Probefahrt in St. Michael oder Oberpullendorf 😎
Unsere Kontaktdaten findet Ihr hier 👉🏻 https://goo.gl/LZE2HW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990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- 2017-03-29 16:32:50</a:t>
                      </a:r>
                      <a:r>
                        <a:rPr kumimoji="0" lang="en-US" sz="1000" b="0" i="0" u="none" strike="noStrike" kern="1200" cap="none" spc="0" normalizeH="0" baseline="0" noProof="0">
                          <a:ln>
                            <a:noFill/>
                          </a:ln>
                          <a:solidFill>
                            <a:prstClr val="black"/>
                          </a:solidFill>
                          <a:effectLst/>
                          <a:uLnTx/>
                          <a:uFillTx/>
                          <a:latin typeface="+mn-lt"/>
                          <a:ea typeface="+mn-ea"/>
                          <a:cs typeface="+mn-cs"/>
                        </a:rPr>
                        <a:t>
🛠 ⏳ Es geht los - der Aufbau für die Motomotion hat begonnen. 
Wir werden auch dieses Jahr mit tollen Fahrzeugen vertreten sein:
🚙 BMW X6M - BMW X1 xDrive - BMW 530d xDrive - BMW 420d xDrive Gran Coupé - BMW X4 xDrive - BMW 225xe Active Tourer - BMW i3 eDrive BEV - MINI One - MINI Cooper Clubman - MINI Cooper D Countryman - MINI Cooper S Cabrio 🚙
Wir freuen uns auf deinen Besuch! 
➡ Freitag 09 - 18 Uhr
➡ Samstag 09 - 18 Uhr
➡ Sonntag 09 - 18 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083066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94689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85157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7005419"/>
                    </a:ext>
                  </a:extLst>
                </a:gridCol>
                <a:gridCol w="658368">
                  <a:extLst>
                    <a:ext uri="{9D8B030D-6E8A-4147-A177-3AD203B41FA5}">
                      <a16:colId xmlns:a16="http://schemas.microsoft.com/office/drawing/2014/main" val="1073042896"/>
                    </a:ext>
                  </a:extLst>
                </a:gridCol>
                <a:gridCol w="658368">
                  <a:extLst>
                    <a:ext uri="{9D8B030D-6E8A-4147-A177-3AD203B41FA5}">
                      <a16:colId xmlns:a16="http://schemas.microsoft.com/office/drawing/2014/main" val="4103908643"/>
                    </a:ext>
                  </a:extLst>
                </a:gridCol>
                <a:gridCol w="658368">
                  <a:extLst>
                    <a:ext uri="{9D8B030D-6E8A-4147-A177-3AD203B41FA5}">
                      <a16:colId xmlns:a16="http://schemas.microsoft.com/office/drawing/2014/main" val="735854272"/>
                    </a:ext>
                  </a:extLst>
                </a:gridCol>
                <a:gridCol w="658368">
                  <a:extLst>
                    <a:ext uri="{9D8B030D-6E8A-4147-A177-3AD203B41FA5}">
                      <a16:colId xmlns:a16="http://schemas.microsoft.com/office/drawing/2014/main" val="2546719360"/>
                    </a:ext>
                  </a:extLst>
                </a:gridCol>
                <a:gridCol w="658368">
                  <a:extLst>
                    <a:ext uri="{9D8B030D-6E8A-4147-A177-3AD203B41FA5}">
                      <a16:colId xmlns:a16="http://schemas.microsoft.com/office/drawing/2014/main" val="2964133115"/>
                    </a:ext>
                  </a:extLst>
                </a:gridCol>
                <a:gridCol w="658368">
                  <a:extLst>
                    <a:ext uri="{9D8B030D-6E8A-4147-A177-3AD203B41FA5}">
                      <a16:colId xmlns:a16="http://schemas.microsoft.com/office/drawing/2014/main" val="2268056053"/>
                    </a:ext>
                  </a:extLst>
                </a:gridCol>
                <a:gridCol w="658368">
                  <a:extLst>
                    <a:ext uri="{9D8B030D-6E8A-4147-A177-3AD203B41FA5}">
                      <a16:colId xmlns:a16="http://schemas.microsoft.com/office/drawing/2014/main" val="102353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605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- 2017-03-24 11:43:37</a:t>
                      </a:r>
                      <a:r>
                        <a:rPr kumimoji="0" lang="de-DE" sz="1000" b="0" i="0" u="none" strike="noStrike" kern="1200" cap="none" spc="0" normalizeH="0" baseline="0" noProof="0">
                          <a:ln>
                            <a:noFill/>
                          </a:ln>
                          <a:solidFill>
                            <a:prstClr val="black"/>
                          </a:solidFill>
                          <a:effectLst/>
                          <a:uLnTx/>
                          <a:uFillTx/>
                          <a:latin typeface="+mn-lt"/>
                          <a:ea typeface="+mn-ea"/>
                          <a:cs typeface="+mn-cs"/>
                        </a:rPr>
                        <a:t>
📣 📣 BMW VORTEILSTAGE 📣 📣
BMW PREMIUM SELECTION. GEBRAUCHTE AUTOMOBILE. JETZT BEI UNS ZUM BESTEN PREIS.
‼ Von 25. März bis 21. April erwarten euch besondere Aktionen ‼
⏩ Jünger als 5 Jahre, unter 120.000 km Laufleistung, lückenloser BMW Service, europaweite Mobilitätsgarantie und attraktive Finanzierungsmöglichkeiten. Die Fahrzeuge der BMW Premium Selection erfüllen höchste Ansprüche - für Fahrfreude wie am ersten Tag. Zusätzlich gibt es zu ausgewählte BMW Premium Selection Fahrzeuge das BMW Paket Care (4 Jahre oder 100.000 km) kostenlos!
⏩ Möchtest du dein Auto finanzieren, bietet dir BMW Financial Services ein maßgeschneidertes Finanzierungsangebot zu Top-Konditionen. Sichere dir im Zeitraum der BMW Vorteilstage bei Abschluss einer Finanzierung einen sensationellen variablen Sonderzinssatz von 2,49%!
⏩ Kommt bei uns vorbei und überzeugt euch von den tollen Fahrzeugangebote. Unsere Verkäufer stehen euch mit Rat und Tat zu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601788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969508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086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6247462"/>
                    </a:ext>
                  </a:extLst>
                </a:gridCol>
                <a:gridCol w="658368">
                  <a:extLst>
                    <a:ext uri="{9D8B030D-6E8A-4147-A177-3AD203B41FA5}">
                      <a16:colId xmlns:a16="http://schemas.microsoft.com/office/drawing/2014/main" val="467838018"/>
                    </a:ext>
                  </a:extLst>
                </a:gridCol>
                <a:gridCol w="658368">
                  <a:extLst>
                    <a:ext uri="{9D8B030D-6E8A-4147-A177-3AD203B41FA5}">
                      <a16:colId xmlns:a16="http://schemas.microsoft.com/office/drawing/2014/main" val="2589781972"/>
                    </a:ext>
                  </a:extLst>
                </a:gridCol>
                <a:gridCol w="658368">
                  <a:extLst>
                    <a:ext uri="{9D8B030D-6E8A-4147-A177-3AD203B41FA5}">
                      <a16:colId xmlns:a16="http://schemas.microsoft.com/office/drawing/2014/main" val="1245302288"/>
                    </a:ext>
                  </a:extLst>
                </a:gridCol>
                <a:gridCol w="658368">
                  <a:extLst>
                    <a:ext uri="{9D8B030D-6E8A-4147-A177-3AD203B41FA5}">
                      <a16:colId xmlns:a16="http://schemas.microsoft.com/office/drawing/2014/main" val="3909576485"/>
                    </a:ext>
                  </a:extLst>
                </a:gridCol>
                <a:gridCol w="658368">
                  <a:extLst>
                    <a:ext uri="{9D8B030D-6E8A-4147-A177-3AD203B41FA5}">
                      <a16:colId xmlns:a16="http://schemas.microsoft.com/office/drawing/2014/main" val="43116169"/>
                    </a:ext>
                  </a:extLst>
                </a:gridCol>
                <a:gridCol w="658368">
                  <a:extLst>
                    <a:ext uri="{9D8B030D-6E8A-4147-A177-3AD203B41FA5}">
                      <a16:colId xmlns:a16="http://schemas.microsoft.com/office/drawing/2014/main" val="3417252668"/>
                    </a:ext>
                  </a:extLst>
                </a:gridCol>
                <a:gridCol w="658368">
                  <a:extLst>
                    <a:ext uri="{9D8B030D-6E8A-4147-A177-3AD203B41FA5}">
                      <a16:colId xmlns:a16="http://schemas.microsoft.com/office/drawing/2014/main" val="4007686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470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- 2017-03-24 11:30:02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091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- 2017-03-22 11:50:18</a:t>
                      </a:r>
                      <a:r>
                        <a:rPr kumimoji="0" lang="en-US" sz="1000" b="0" i="0" u="none" strike="noStrike" kern="1200" cap="none" spc="0" normalizeH="0" baseline="0" noProof="0">
                          <a:ln>
                            <a:noFill/>
                          </a:ln>
                          <a:solidFill>
                            <a:prstClr val="black"/>
                          </a:solidFill>
                          <a:effectLst/>
                          <a:uLnTx/>
                          <a:uFillTx/>
                          <a:latin typeface="+mn-lt"/>
                          <a:ea typeface="+mn-ea"/>
                          <a:cs typeface="+mn-cs"/>
                        </a:rPr>
                        <a:t>
👉 BMW steht für Freude am Fahren. 
Diese Woche übernahm Landtagsabgeordneter Mag. Johann Richter seinen top ausgestatteten BMW X3 xDrive30d M Sport Edition (258 PS, Head-Up-Display, Sportsitze, adaptive LED-Scheinwerfer, Navigationssystem uvm.)
Wir wünschen ihm viel Freude am 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376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- 2017-03-21 08:47:10</a:t>
                      </a:r>
                      <a:r>
                        <a:rPr kumimoji="0" lang="de-DE" sz="1000" b="0" i="0" u="none" strike="noStrike" kern="1200" cap="none" spc="0" normalizeH="0" baseline="0" noProof="0">
                          <a:ln>
                            <a:noFill/>
                          </a:ln>
                          <a:solidFill>
                            <a:prstClr val="black"/>
                          </a:solidFill>
                          <a:effectLst/>
                          <a:uLnTx/>
                          <a:uFillTx/>
                          <a:latin typeface="+mn-lt"/>
                          <a:ea typeface="+mn-ea"/>
                          <a:cs typeface="+mn-cs"/>
                        </a:rPr>
                        <a:t>
➡ Die Auslosung unseres Gewinnspieles fand vergangenen Freitag statt!
Die Gewinner werden per PN verständigt - wir gratulieren recht herzlich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491866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32805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1921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9579381"/>
                    </a:ext>
                  </a:extLst>
                </a:gridCol>
                <a:gridCol w="658368">
                  <a:extLst>
                    <a:ext uri="{9D8B030D-6E8A-4147-A177-3AD203B41FA5}">
                      <a16:colId xmlns:a16="http://schemas.microsoft.com/office/drawing/2014/main" val="2265213940"/>
                    </a:ext>
                  </a:extLst>
                </a:gridCol>
                <a:gridCol w="658368">
                  <a:extLst>
                    <a:ext uri="{9D8B030D-6E8A-4147-A177-3AD203B41FA5}">
                      <a16:colId xmlns:a16="http://schemas.microsoft.com/office/drawing/2014/main" val="1693054078"/>
                    </a:ext>
                  </a:extLst>
                </a:gridCol>
                <a:gridCol w="658368">
                  <a:extLst>
                    <a:ext uri="{9D8B030D-6E8A-4147-A177-3AD203B41FA5}">
                      <a16:colId xmlns:a16="http://schemas.microsoft.com/office/drawing/2014/main" val="1799130094"/>
                    </a:ext>
                  </a:extLst>
                </a:gridCol>
                <a:gridCol w="658368">
                  <a:extLst>
                    <a:ext uri="{9D8B030D-6E8A-4147-A177-3AD203B41FA5}">
                      <a16:colId xmlns:a16="http://schemas.microsoft.com/office/drawing/2014/main" val="1404883881"/>
                    </a:ext>
                  </a:extLst>
                </a:gridCol>
                <a:gridCol w="658368">
                  <a:extLst>
                    <a:ext uri="{9D8B030D-6E8A-4147-A177-3AD203B41FA5}">
                      <a16:colId xmlns:a16="http://schemas.microsoft.com/office/drawing/2014/main" val="1792848357"/>
                    </a:ext>
                  </a:extLst>
                </a:gridCol>
                <a:gridCol w="658368">
                  <a:extLst>
                    <a:ext uri="{9D8B030D-6E8A-4147-A177-3AD203B41FA5}">
                      <a16:colId xmlns:a16="http://schemas.microsoft.com/office/drawing/2014/main" val="412447889"/>
                    </a:ext>
                  </a:extLst>
                </a:gridCol>
                <a:gridCol w="658368">
                  <a:extLst>
                    <a:ext uri="{9D8B030D-6E8A-4147-A177-3AD203B41FA5}">
                      <a16:colId xmlns:a16="http://schemas.microsoft.com/office/drawing/2014/main" val="367955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255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- 2017-03-16 10:32:00</a:t>
                      </a:r>
                      <a:r>
                        <a:rPr kumimoji="0" lang="en-US" sz="1000" b="0" i="0" u="none" strike="noStrike" kern="1200" cap="none" spc="0" normalizeH="0" baseline="0" noProof="0">
                          <a:ln>
                            <a:noFill/>
                          </a:ln>
                          <a:solidFill>
                            <a:prstClr val="black"/>
                          </a:solidFill>
                          <a:effectLst/>
                          <a:uLnTx/>
                          <a:uFillTx/>
                          <a:latin typeface="+mn-lt"/>
                          <a:ea typeface="+mn-ea"/>
                          <a:cs typeface="+mn-cs"/>
                        </a:rPr>
                        <a:t>
🚗 ... ein MINI erobert die Welt ... 🌏
Manuela Sommer-Schuster (Ledergalanterie 👜 Manuela in Wörterberg) freut sich über ihren top ausgestatteten MINI Cooper Clubman in moonwalk grey metallic (150 PS, Austrian Chili Paket, Navigationssystem, LED-Scheinwerfer uvm.).
Wir wünschen ihr viel Freude am Fahren - BE MINI!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998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- 2017-03-15 08:16:16</a:t>
                      </a:r>
                      <a:r>
                        <a:rPr kumimoji="0" lang="de-DE" sz="1000" b="0" i="0" u="none" strike="noStrike" kern="1200" cap="none" spc="0" normalizeH="0" baseline="0" noProof="0">
                          <a:ln>
                            <a:noFill/>
                          </a:ln>
                          <a:solidFill>
                            <a:prstClr val="black"/>
                          </a:solidFill>
                          <a:effectLst/>
                          <a:uLnTx/>
                          <a:uFillTx/>
                          <a:latin typeface="+mn-lt"/>
                          <a:ea typeface="+mn-ea"/>
                          <a:cs typeface="+mn-cs"/>
                        </a:rPr>
                        <a:t>
... die BMW - Familie wird wieder größer 
Unsere Mitarbeiterin Elisabeth freut sich über ihren neuen BMW X1 in schwarz (150 PS, Allrad, Navigationssystem, Rückfahrkamera, LED-Scheinwerfer uvm.).
Wir wünschen ihr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780774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71934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8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4174215"/>
                    </a:ext>
                  </a:extLst>
                </a:gridCol>
                <a:gridCol w="658368">
                  <a:extLst>
                    <a:ext uri="{9D8B030D-6E8A-4147-A177-3AD203B41FA5}">
                      <a16:colId xmlns:a16="http://schemas.microsoft.com/office/drawing/2014/main" val="3131162211"/>
                    </a:ext>
                  </a:extLst>
                </a:gridCol>
                <a:gridCol w="658368">
                  <a:extLst>
                    <a:ext uri="{9D8B030D-6E8A-4147-A177-3AD203B41FA5}">
                      <a16:colId xmlns:a16="http://schemas.microsoft.com/office/drawing/2014/main" val="3605772786"/>
                    </a:ext>
                  </a:extLst>
                </a:gridCol>
                <a:gridCol w="658368">
                  <a:extLst>
                    <a:ext uri="{9D8B030D-6E8A-4147-A177-3AD203B41FA5}">
                      <a16:colId xmlns:a16="http://schemas.microsoft.com/office/drawing/2014/main" val="3829117435"/>
                    </a:ext>
                  </a:extLst>
                </a:gridCol>
                <a:gridCol w="658368">
                  <a:extLst>
                    <a:ext uri="{9D8B030D-6E8A-4147-A177-3AD203B41FA5}">
                      <a16:colId xmlns:a16="http://schemas.microsoft.com/office/drawing/2014/main" val="932047213"/>
                    </a:ext>
                  </a:extLst>
                </a:gridCol>
                <a:gridCol w="658368">
                  <a:extLst>
                    <a:ext uri="{9D8B030D-6E8A-4147-A177-3AD203B41FA5}">
                      <a16:colId xmlns:a16="http://schemas.microsoft.com/office/drawing/2014/main" val="196045303"/>
                    </a:ext>
                  </a:extLst>
                </a:gridCol>
                <a:gridCol w="658368">
                  <a:extLst>
                    <a:ext uri="{9D8B030D-6E8A-4147-A177-3AD203B41FA5}">
                      <a16:colId xmlns:a16="http://schemas.microsoft.com/office/drawing/2014/main" val="2053926966"/>
                    </a:ext>
                  </a:extLst>
                </a:gridCol>
                <a:gridCol w="658368">
                  <a:extLst>
                    <a:ext uri="{9D8B030D-6E8A-4147-A177-3AD203B41FA5}">
                      <a16:colId xmlns:a16="http://schemas.microsoft.com/office/drawing/2014/main" val="69967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927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- 2017-03-09 14:47:06</a:t>
                      </a:r>
                      <a:r>
                        <a:rPr kumimoji="0" lang="de-DE" sz="1000" b="0" i="0" u="none" strike="noStrike" kern="1200" cap="none" spc="0" normalizeH="0" baseline="0" noProof="0">
                          <a:ln>
                            <a:noFill/>
                          </a:ln>
                          <a:solidFill>
                            <a:prstClr val="black"/>
                          </a:solidFill>
                          <a:effectLst/>
                          <a:uLnTx/>
                          <a:uFillTx/>
                          <a:latin typeface="+mn-lt"/>
                          <a:ea typeface="+mn-ea"/>
                          <a:cs typeface="+mn-cs"/>
                        </a:rPr>
                        <a:t>
➡➡ G E W I N N S P I E L ⬅⬅
Interessiert euch die 15. Motomotion??
Dann nehmt an unserem Gewinnspiel teil - 
wir verlosen 5x 1 EINTRITTSKARTEN ❗️❗️❗️
❌ Was ihr tun müsst? Einfach diesen Beitrag liken und schon kommt ihr in den Lostopf! Die Ziehung findet am 17. März 2017 / 10 Uhr statt. Die Gewinner werden anschließend verständigt! 
Die 15. Motomotion findet heuer von 31. März bis 2. April in der Informhalle Oberwart statt.
Facebook steht mit diesem Gewinnspiel in keiner Verbindung und steht nicht als Ansprechpartner für das jeweilige Gewinnspiel zur Verfügung.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482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- 2017-03-07 12:53:29</a:t>
                      </a:r>
                      <a:r>
                        <a:rPr kumimoji="0" lang="de-DE" sz="1000" b="0" i="0" u="none" strike="noStrike" kern="1200" cap="none" spc="0" normalizeH="0" baseline="0" noProof="0">
                          <a:ln>
                            <a:noFill/>
                          </a:ln>
                          <a:solidFill>
                            <a:prstClr val="black"/>
                          </a:solidFill>
                          <a:effectLst/>
                          <a:uLnTx/>
                          <a:uFillTx/>
                          <a:latin typeface="+mn-lt"/>
                          <a:ea typeface="+mn-ea"/>
                          <a:cs typeface="+mn-cs"/>
                        </a:rPr>
                        <a:t>
➡ 20 Millionen ⬅
... diese unvorstellbare Zahl erreichte jetzt das BMW Werk Steyr. Hier wurde vor kurzem der 20 millionste Motor gebaut...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31505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69239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3050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1656261"/>
                    </a:ext>
                  </a:extLst>
                </a:gridCol>
                <a:gridCol w="658368">
                  <a:extLst>
                    <a:ext uri="{9D8B030D-6E8A-4147-A177-3AD203B41FA5}">
                      <a16:colId xmlns:a16="http://schemas.microsoft.com/office/drawing/2014/main" val="3556257144"/>
                    </a:ext>
                  </a:extLst>
                </a:gridCol>
                <a:gridCol w="658368">
                  <a:extLst>
                    <a:ext uri="{9D8B030D-6E8A-4147-A177-3AD203B41FA5}">
                      <a16:colId xmlns:a16="http://schemas.microsoft.com/office/drawing/2014/main" val="846730516"/>
                    </a:ext>
                  </a:extLst>
                </a:gridCol>
                <a:gridCol w="658368">
                  <a:extLst>
                    <a:ext uri="{9D8B030D-6E8A-4147-A177-3AD203B41FA5}">
                      <a16:colId xmlns:a16="http://schemas.microsoft.com/office/drawing/2014/main" val="1774696687"/>
                    </a:ext>
                  </a:extLst>
                </a:gridCol>
                <a:gridCol w="658368">
                  <a:extLst>
                    <a:ext uri="{9D8B030D-6E8A-4147-A177-3AD203B41FA5}">
                      <a16:colId xmlns:a16="http://schemas.microsoft.com/office/drawing/2014/main" val="2376450566"/>
                    </a:ext>
                  </a:extLst>
                </a:gridCol>
                <a:gridCol w="658368">
                  <a:extLst>
                    <a:ext uri="{9D8B030D-6E8A-4147-A177-3AD203B41FA5}">
                      <a16:colId xmlns:a16="http://schemas.microsoft.com/office/drawing/2014/main" val="1197816957"/>
                    </a:ext>
                  </a:extLst>
                </a:gridCol>
                <a:gridCol w="658368">
                  <a:extLst>
                    <a:ext uri="{9D8B030D-6E8A-4147-A177-3AD203B41FA5}">
                      <a16:colId xmlns:a16="http://schemas.microsoft.com/office/drawing/2014/main" val="2357065440"/>
                    </a:ext>
                  </a:extLst>
                </a:gridCol>
                <a:gridCol w="658368">
                  <a:extLst>
                    <a:ext uri="{9D8B030D-6E8A-4147-A177-3AD203B41FA5}">
                      <a16:colId xmlns:a16="http://schemas.microsoft.com/office/drawing/2014/main" val="3570869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433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- 2017-03-02 10:48:55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60489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593100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03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42294232"/>
                    </a:ext>
                  </a:extLst>
                </a:gridCol>
                <a:gridCol w="822960">
                  <a:extLst>
                    <a:ext uri="{9D8B030D-6E8A-4147-A177-3AD203B41FA5}">
                      <a16:colId xmlns:a16="http://schemas.microsoft.com/office/drawing/2014/main" val="3405657295"/>
                    </a:ext>
                  </a:extLst>
                </a:gridCol>
                <a:gridCol w="822960">
                  <a:extLst>
                    <a:ext uri="{9D8B030D-6E8A-4147-A177-3AD203B41FA5}">
                      <a16:colId xmlns:a16="http://schemas.microsoft.com/office/drawing/2014/main" val="3474239852"/>
                    </a:ext>
                  </a:extLst>
                </a:gridCol>
                <a:gridCol w="822960">
                  <a:extLst>
                    <a:ext uri="{9D8B030D-6E8A-4147-A177-3AD203B41FA5}">
                      <a16:colId xmlns:a16="http://schemas.microsoft.com/office/drawing/2014/main" val="560845693"/>
                    </a:ext>
                  </a:extLst>
                </a:gridCol>
                <a:gridCol w="822960">
                  <a:extLst>
                    <a:ext uri="{9D8B030D-6E8A-4147-A177-3AD203B41FA5}">
                      <a16:colId xmlns:a16="http://schemas.microsoft.com/office/drawing/2014/main" val="3726877389"/>
                    </a:ext>
                  </a:extLst>
                </a:gridCol>
                <a:gridCol w="822960">
                  <a:extLst>
                    <a:ext uri="{9D8B030D-6E8A-4147-A177-3AD203B41FA5}">
                      <a16:colId xmlns:a16="http://schemas.microsoft.com/office/drawing/2014/main" val="3388763184"/>
                    </a:ext>
                  </a:extLst>
                </a:gridCol>
                <a:gridCol w="822960">
                  <a:extLst>
                    <a:ext uri="{9D8B030D-6E8A-4147-A177-3AD203B41FA5}">
                      <a16:colId xmlns:a16="http://schemas.microsoft.com/office/drawing/2014/main" val="326077967"/>
                    </a:ext>
                  </a:extLst>
                </a:gridCol>
                <a:gridCol w="822960">
                  <a:extLst>
                    <a:ext uri="{9D8B030D-6E8A-4147-A177-3AD203B41FA5}">
                      <a16:colId xmlns:a16="http://schemas.microsoft.com/office/drawing/2014/main" val="204412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9770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- 2017-03-31 06:46:41</a:t>
                      </a:r>
                      <a:r>
                        <a:rPr kumimoji="0" lang="de-DE" sz="1000" b="0" i="0" u="none" strike="noStrike" kern="1200" cap="none" spc="0" normalizeH="0" baseline="0" noProof="0">
                          <a:ln>
                            <a:noFill/>
                          </a:ln>
                          <a:solidFill>
                            <a:prstClr val="black"/>
                          </a:solidFill>
                          <a:effectLst/>
                          <a:uLnTx/>
                          <a:uFillTx/>
                          <a:latin typeface="+mn-lt"/>
                          <a:ea typeface="+mn-ea"/>
                          <a:cs typeface="+mn-cs"/>
                        </a:rPr>
                        <a:t>
Welcher MINI gefällt Euch am besten...?
Wir haben noch 3 sehr fesche MINI ONE und Cooper auf Lager. Im Leasing bereits ab € 175 pro Monat! Schaut vorbei und nutzt das ☀️ Wetter für eine Probefahrt in St. Michael oder Oberpullendorf 😎
Unsere Kontaktdaten findet Ihr hier 👉🏻 https://goo.gl/LZE2HW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299470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95817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0698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7787042"/>
                    </a:ext>
                  </a:extLst>
                </a:gridCol>
                <a:gridCol w="822960">
                  <a:extLst>
                    <a:ext uri="{9D8B030D-6E8A-4147-A177-3AD203B41FA5}">
                      <a16:colId xmlns:a16="http://schemas.microsoft.com/office/drawing/2014/main" val="2581493448"/>
                    </a:ext>
                  </a:extLst>
                </a:gridCol>
                <a:gridCol w="822960">
                  <a:extLst>
                    <a:ext uri="{9D8B030D-6E8A-4147-A177-3AD203B41FA5}">
                      <a16:colId xmlns:a16="http://schemas.microsoft.com/office/drawing/2014/main" val="55234726"/>
                    </a:ext>
                  </a:extLst>
                </a:gridCol>
                <a:gridCol w="822960">
                  <a:extLst>
                    <a:ext uri="{9D8B030D-6E8A-4147-A177-3AD203B41FA5}">
                      <a16:colId xmlns:a16="http://schemas.microsoft.com/office/drawing/2014/main" val="3642796540"/>
                    </a:ext>
                  </a:extLst>
                </a:gridCol>
                <a:gridCol w="822960">
                  <a:extLst>
                    <a:ext uri="{9D8B030D-6E8A-4147-A177-3AD203B41FA5}">
                      <a16:colId xmlns:a16="http://schemas.microsoft.com/office/drawing/2014/main" val="2384887072"/>
                    </a:ext>
                  </a:extLst>
                </a:gridCol>
                <a:gridCol w="822960">
                  <a:extLst>
                    <a:ext uri="{9D8B030D-6E8A-4147-A177-3AD203B41FA5}">
                      <a16:colId xmlns:a16="http://schemas.microsoft.com/office/drawing/2014/main" val="2479393147"/>
                    </a:ext>
                  </a:extLst>
                </a:gridCol>
                <a:gridCol w="822960">
                  <a:extLst>
                    <a:ext uri="{9D8B030D-6E8A-4147-A177-3AD203B41FA5}">
                      <a16:colId xmlns:a16="http://schemas.microsoft.com/office/drawing/2014/main" val="1986291785"/>
                    </a:ext>
                  </a:extLst>
                </a:gridCol>
                <a:gridCol w="822960">
                  <a:extLst>
                    <a:ext uri="{9D8B030D-6E8A-4147-A177-3AD203B41FA5}">
                      <a16:colId xmlns:a16="http://schemas.microsoft.com/office/drawing/2014/main" val="2709518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1768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- 2017-03-29 16:32:50</a:t>
                      </a:r>
                      <a:r>
                        <a:rPr kumimoji="0" lang="en-US" sz="1000" b="0" i="0" u="none" strike="noStrike" kern="1200" cap="none" spc="0" normalizeH="0" baseline="0" noProof="0">
                          <a:ln>
                            <a:noFill/>
                          </a:ln>
                          <a:solidFill>
                            <a:prstClr val="black"/>
                          </a:solidFill>
                          <a:effectLst/>
                          <a:uLnTx/>
                          <a:uFillTx/>
                          <a:latin typeface="+mn-lt"/>
                          <a:ea typeface="+mn-ea"/>
                          <a:cs typeface="+mn-cs"/>
                        </a:rPr>
                        <a:t>
🛠 ⏳ Es geht los - der Aufbau für die Motomotion hat begonnen. 
Wir werden auch dieses Jahr mit tollen Fahrzeugen vertreten sein:
🚙 BMW X6M - BMW X1 xDrive - BMW 530d xDrive - BMW 420d xDrive Gran Coupé - BMW X4 xDrive - BMW 225xe Active Tourer - BMW i3 eDrive BEV - MINI One - MINI Cooper Clubman - MINI Cooper D Countryman - MINI Cooper S Cabrio 🚙
Wir freuen uns auf deinen Besuch! 
➡ Freitag 09 - 18 Uhr
➡ Samstag 09 - 18 Uhr
➡ Sonntag 09 - 18 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434600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325042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002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9337974"/>
                    </a:ext>
                  </a:extLst>
                </a:gridCol>
                <a:gridCol w="822960">
                  <a:extLst>
                    <a:ext uri="{9D8B030D-6E8A-4147-A177-3AD203B41FA5}">
                      <a16:colId xmlns:a16="http://schemas.microsoft.com/office/drawing/2014/main" val="3409469025"/>
                    </a:ext>
                  </a:extLst>
                </a:gridCol>
                <a:gridCol w="822960">
                  <a:extLst>
                    <a:ext uri="{9D8B030D-6E8A-4147-A177-3AD203B41FA5}">
                      <a16:colId xmlns:a16="http://schemas.microsoft.com/office/drawing/2014/main" val="813800587"/>
                    </a:ext>
                  </a:extLst>
                </a:gridCol>
                <a:gridCol w="822960">
                  <a:extLst>
                    <a:ext uri="{9D8B030D-6E8A-4147-A177-3AD203B41FA5}">
                      <a16:colId xmlns:a16="http://schemas.microsoft.com/office/drawing/2014/main" val="3879938196"/>
                    </a:ext>
                  </a:extLst>
                </a:gridCol>
                <a:gridCol w="822960">
                  <a:extLst>
                    <a:ext uri="{9D8B030D-6E8A-4147-A177-3AD203B41FA5}">
                      <a16:colId xmlns:a16="http://schemas.microsoft.com/office/drawing/2014/main" val="4098229608"/>
                    </a:ext>
                  </a:extLst>
                </a:gridCol>
                <a:gridCol w="822960">
                  <a:extLst>
                    <a:ext uri="{9D8B030D-6E8A-4147-A177-3AD203B41FA5}">
                      <a16:colId xmlns:a16="http://schemas.microsoft.com/office/drawing/2014/main" val="1949045682"/>
                    </a:ext>
                  </a:extLst>
                </a:gridCol>
                <a:gridCol w="822960">
                  <a:extLst>
                    <a:ext uri="{9D8B030D-6E8A-4147-A177-3AD203B41FA5}">
                      <a16:colId xmlns:a16="http://schemas.microsoft.com/office/drawing/2014/main" val="3419662851"/>
                    </a:ext>
                  </a:extLst>
                </a:gridCol>
                <a:gridCol w="822960">
                  <a:extLst>
                    <a:ext uri="{9D8B030D-6E8A-4147-A177-3AD203B41FA5}">
                      <a16:colId xmlns:a16="http://schemas.microsoft.com/office/drawing/2014/main" val="4241290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625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- 2017-03-24 11:43:37</a:t>
                      </a:r>
                      <a:r>
                        <a:rPr kumimoji="0" lang="de-DE" sz="1000" b="0" i="0" u="none" strike="noStrike" kern="1200" cap="none" spc="0" normalizeH="0" baseline="0" noProof="0">
                          <a:ln>
                            <a:noFill/>
                          </a:ln>
                          <a:solidFill>
                            <a:prstClr val="black"/>
                          </a:solidFill>
                          <a:effectLst/>
                          <a:uLnTx/>
                          <a:uFillTx/>
                          <a:latin typeface="+mn-lt"/>
                          <a:ea typeface="+mn-ea"/>
                          <a:cs typeface="+mn-cs"/>
                        </a:rPr>
                        <a:t>
📣 📣 BMW VORTEILSTAGE 📣 📣
BMW PREMIUM SELECTION. GEBRAUCHTE AUTOMOBILE. JETZT BEI UNS ZUM BESTEN PREIS.
‼ Von 25. März bis 21. April erwarten euch besondere Aktionen ‼
⏩ Jünger als 5 Jahre, unter 120.000 km Laufleistung, lückenloser BMW Service, europaweite Mobilitätsgarantie und attraktive Finanzierungsmöglichkeiten. Die Fahrzeuge der BMW Premium Selection erfüllen höchste Ansprüche - für Fahrfreude wie am ersten Tag. Zusätzlich gibt es zu ausgewählte BMW Premium Selection Fahrzeuge das BMW Paket Care (4 Jahre oder 100.000 km) kostenlos!
⏩ Möchtest du dein Auto finanzieren, bietet dir BMW Financial Services ein maßgeschneidertes Finanzierungsangebot zu Top-Konditionen. Sichere dir im Zeitraum der BMW Vorteilstage bei Abschluss einer Finanzierung einen sensationellen variablen Sonderzinssatz von 2,49%!
⏩ Kommt bei uns vorbei und überzeugt euch von den tollen Fahrzeugangebote. Unsere Verkäufer stehen euch mit Rat und Tat zu Seite.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587567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5329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4032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0322184"/>
                    </a:ext>
                  </a:extLst>
                </a:gridCol>
                <a:gridCol w="822960">
                  <a:extLst>
                    <a:ext uri="{9D8B030D-6E8A-4147-A177-3AD203B41FA5}">
                      <a16:colId xmlns:a16="http://schemas.microsoft.com/office/drawing/2014/main" val="3100795790"/>
                    </a:ext>
                  </a:extLst>
                </a:gridCol>
                <a:gridCol w="822960">
                  <a:extLst>
                    <a:ext uri="{9D8B030D-6E8A-4147-A177-3AD203B41FA5}">
                      <a16:colId xmlns:a16="http://schemas.microsoft.com/office/drawing/2014/main" val="1487851022"/>
                    </a:ext>
                  </a:extLst>
                </a:gridCol>
                <a:gridCol w="822960">
                  <a:extLst>
                    <a:ext uri="{9D8B030D-6E8A-4147-A177-3AD203B41FA5}">
                      <a16:colId xmlns:a16="http://schemas.microsoft.com/office/drawing/2014/main" val="3466374047"/>
                    </a:ext>
                  </a:extLst>
                </a:gridCol>
                <a:gridCol w="822960">
                  <a:extLst>
                    <a:ext uri="{9D8B030D-6E8A-4147-A177-3AD203B41FA5}">
                      <a16:colId xmlns:a16="http://schemas.microsoft.com/office/drawing/2014/main" val="2925221720"/>
                    </a:ext>
                  </a:extLst>
                </a:gridCol>
                <a:gridCol w="822960">
                  <a:extLst>
                    <a:ext uri="{9D8B030D-6E8A-4147-A177-3AD203B41FA5}">
                      <a16:colId xmlns:a16="http://schemas.microsoft.com/office/drawing/2014/main" val="1993097879"/>
                    </a:ext>
                  </a:extLst>
                </a:gridCol>
                <a:gridCol w="822960">
                  <a:extLst>
                    <a:ext uri="{9D8B030D-6E8A-4147-A177-3AD203B41FA5}">
                      <a16:colId xmlns:a16="http://schemas.microsoft.com/office/drawing/2014/main" val="2169030589"/>
                    </a:ext>
                  </a:extLst>
                </a:gridCol>
                <a:gridCol w="822960">
                  <a:extLst>
                    <a:ext uri="{9D8B030D-6E8A-4147-A177-3AD203B41FA5}">
                      <a16:colId xmlns:a16="http://schemas.microsoft.com/office/drawing/2014/main" val="261332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624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- 2017-03-24 11:30:02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450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- 2017-03-22 11:50:18</a:t>
                      </a:r>
                      <a:r>
                        <a:rPr kumimoji="0" lang="en-US" sz="1000" b="0" i="0" u="none" strike="noStrike" kern="1200" cap="none" spc="0" normalizeH="0" baseline="0" noProof="0">
                          <a:ln>
                            <a:noFill/>
                          </a:ln>
                          <a:solidFill>
                            <a:prstClr val="black"/>
                          </a:solidFill>
                          <a:effectLst/>
                          <a:uLnTx/>
                          <a:uFillTx/>
                          <a:latin typeface="+mn-lt"/>
                          <a:ea typeface="+mn-ea"/>
                          <a:cs typeface="+mn-cs"/>
                        </a:rPr>
                        <a:t>
👉 BMW steht für Freude am Fahren. 
Diese Woche übernahm Landtagsabgeordneter Mag. Johann Richter seinen top ausgestatteten BMW X3 xDrive30d M Sport Edition (258 PS, Head-Up-Display, Sportsitze, adaptive LED-Scheinwerfer, Navigationssystem uvm.)
Wir wünschen ihm viel Freude am 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527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- 2017-03-21 08:47:10</a:t>
                      </a:r>
                      <a:r>
                        <a:rPr kumimoji="0" lang="de-DE" sz="1000" b="0" i="0" u="none" strike="noStrike" kern="1200" cap="none" spc="0" normalizeH="0" baseline="0" noProof="0">
                          <a:ln>
                            <a:noFill/>
                          </a:ln>
                          <a:solidFill>
                            <a:prstClr val="black"/>
                          </a:solidFill>
                          <a:effectLst/>
                          <a:uLnTx/>
                          <a:uFillTx/>
                          <a:latin typeface="+mn-lt"/>
                          <a:ea typeface="+mn-ea"/>
                          <a:cs typeface="+mn-cs"/>
                        </a:rPr>
                        <a:t>
➡ Die Auslosung unseres Gewinnspieles fand vergangenen Freitag statt!
Die Gewinner werden per PN verständigt - wir gratulieren recht herzlich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348530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652648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662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2684680"/>
                    </a:ext>
                  </a:extLst>
                </a:gridCol>
                <a:gridCol w="822960">
                  <a:extLst>
                    <a:ext uri="{9D8B030D-6E8A-4147-A177-3AD203B41FA5}">
                      <a16:colId xmlns:a16="http://schemas.microsoft.com/office/drawing/2014/main" val="3239292974"/>
                    </a:ext>
                  </a:extLst>
                </a:gridCol>
                <a:gridCol w="822960">
                  <a:extLst>
                    <a:ext uri="{9D8B030D-6E8A-4147-A177-3AD203B41FA5}">
                      <a16:colId xmlns:a16="http://schemas.microsoft.com/office/drawing/2014/main" val="3651647371"/>
                    </a:ext>
                  </a:extLst>
                </a:gridCol>
                <a:gridCol w="822960">
                  <a:extLst>
                    <a:ext uri="{9D8B030D-6E8A-4147-A177-3AD203B41FA5}">
                      <a16:colId xmlns:a16="http://schemas.microsoft.com/office/drawing/2014/main" val="2833739125"/>
                    </a:ext>
                  </a:extLst>
                </a:gridCol>
                <a:gridCol w="822960">
                  <a:extLst>
                    <a:ext uri="{9D8B030D-6E8A-4147-A177-3AD203B41FA5}">
                      <a16:colId xmlns:a16="http://schemas.microsoft.com/office/drawing/2014/main" val="962750378"/>
                    </a:ext>
                  </a:extLst>
                </a:gridCol>
                <a:gridCol w="822960">
                  <a:extLst>
                    <a:ext uri="{9D8B030D-6E8A-4147-A177-3AD203B41FA5}">
                      <a16:colId xmlns:a16="http://schemas.microsoft.com/office/drawing/2014/main" val="3909030042"/>
                    </a:ext>
                  </a:extLst>
                </a:gridCol>
                <a:gridCol w="822960">
                  <a:extLst>
                    <a:ext uri="{9D8B030D-6E8A-4147-A177-3AD203B41FA5}">
                      <a16:colId xmlns:a16="http://schemas.microsoft.com/office/drawing/2014/main" val="198496828"/>
                    </a:ext>
                  </a:extLst>
                </a:gridCol>
                <a:gridCol w="822960">
                  <a:extLst>
                    <a:ext uri="{9D8B030D-6E8A-4147-A177-3AD203B41FA5}">
                      <a16:colId xmlns:a16="http://schemas.microsoft.com/office/drawing/2014/main" val="46146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6879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- 2017-03-16 10:32:00</a:t>
                      </a:r>
                      <a:r>
                        <a:rPr kumimoji="0" lang="en-US" sz="1000" b="0" i="0" u="none" strike="noStrike" kern="1200" cap="none" spc="0" normalizeH="0" baseline="0" noProof="0">
                          <a:ln>
                            <a:noFill/>
                          </a:ln>
                          <a:solidFill>
                            <a:prstClr val="black"/>
                          </a:solidFill>
                          <a:effectLst/>
                          <a:uLnTx/>
                          <a:uFillTx/>
                          <a:latin typeface="+mn-lt"/>
                          <a:ea typeface="+mn-ea"/>
                          <a:cs typeface="+mn-cs"/>
                        </a:rPr>
                        <a:t>
🚗 ... ein MINI erobert die Welt ... 🌏
Manuela Sommer-Schuster (Ledergalanterie 👜 Manuela in Wörterberg) freut sich über ihren top ausgestatteten MINI Cooper Clubman in moonwalk grey metallic (150 PS, Austrian Chili Paket, Navigationssystem, LED-Scheinwerfer uvm.).
Wir wünschen ihr viel Freude am Fahren - BE MINI!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822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- 2017-03-15 08:16:16</a:t>
                      </a:r>
                      <a:r>
                        <a:rPr kumimoji="0" lang="de-DE" sz="1000" b="0" i="0" u="none" strike="noStrike" kern="1200" cap="none" spc="0" normalizeH="0" baseline="0" noProof="0">
                          <a:ln>
                            <a:noFill/>
                          </a:ln>
                          <a:solidFill>
                            <a:prstClr val="black"/>
                          </a:solidFill>
                          <a:effectLst/>
                          <a:uLnTx/>
                          <a:uFillTx/>
                          <a:latin typeface="+mn-lt"/>
                          <a:ea typeface="+mn-ea"/>
                          <a:cs typeface="+mn-cs"/>
                        </a:rPr>
                        <a:t>
... die BMW - Familie wird wieder größer 
Unsere Mitarbeiterin Elisabeth freut sich über ihren neuen BMW X1 in schwarz (150 PS, Allrad, Navigationssystem, Rückfahrkamera, LED-Scheinwerfer uvm.).
Wir wünschen ihr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568824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99376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8986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5483738"/>
                    </a:ext>
                  </a:extLst>
                </a:gridCol>
                <a:gridCol w="822960">
                  <a:extLst>
                    <a:ext uri="{9D8B030D-6E8A-4147-A177-3AD203B41FA5}">
                      <a16:colId xmlns:a16="http://schemas.microsoft.com/office/drawing/2014/main" val="858847334"/>
                    </a:ext>
                  </a:extLst>
                </a:gridCol>
                <a:gridCol w="822960">
                  <a:extLst>
                    <a:ext uri="{9D8B030D-6E8A-4147-A177-3AD203B41FA5}">
                      <a16:colId xmlns:a16="http://schemas.microsoft.com/office/drawing/2014/main" val="1126006080"/>
                    </a:ext>
                  </a:extLst>
                </a:gridCol>
                <a:gridCol w="822960">
                  <a:extLst>
                    <a:ext uri="{9D8B030D-6E8A-4147-A177-3AD203B41FA5}">
                      <a16:colId xmlns:a16="http://schemas.microsoft.com/office/drawing/2014/main" val="1662115287"/>
                    </a:ext>
                  </a:extLst>
                </a:gridCol>
                <a:gridCol w="822960">
                  <a:extLst>
                    <a:ext uri="{9D8B030D-6E8A-4147-A177-3AD203B41FA5}">
                      <a16:colId xmlns:a16="http://schemas.microsoft.com/office/drawing/2014/main" val="1004615542"/>
                    </a:ext>
                  </a:extLst>
                </a:gridCol>
                <a:gridCol w="822960">
                  <a:extLst>
                    <a:ext uri="{9D8B030D-6E8A-4147-A177-3AD203B41FA5}">
                      <a16:colId xmlns:a16="http://schemas.microsoft.com/office/drawing/2014/main" val="2010092425"/>
                    </a:ext>
                  </a:extLst>
                </a:gridCol>
                <a:gridCol w="822960">
                  <a:extLst>
                    <a:ext uri="{9D8B030D-6E8A-4147-A177-3AD203B41FA5}">
                      <a16:colId xmlns:a16="http://schemas.microsoft.com/office/drawing/2014/main" val="1728704419"/>
                    </a:ext>
                  </a:extLst>
                </a:gridCol>
                <a:gridCol w="822960">
                  <a:extLst>
                    <a:ext uri="{9D8B030D-6E8A-4147-A177-3AD203B41FA5}">
                      <a16:colId xmlns:a16="http://schemas.microsoft.com/office/drawing/2014/main" val="757025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8715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- 2017-03-09 14:47:06</a:t>
                      </a:r>
                      <a:r>
                        <a:rPr kumimoji="0" lang="de-DE" sz="1000" b="0" i="0" u="none" strike="noStrike" kern="1200" cap="none" spc="0" normalizeH="0" baseline="0" noProof="0">
                          <a:ln>
                            <a:noFill/>
                          </a:ln>
                          <a:solidFill>
                            <a:prstClr val="black"/>
                          </a:solidFill>
                          <a:effectLst/>
                          <a:uLnTx/>
                          <a:uFillTx/>
                          <a:latin typeface="+mn-lt"/>
                          <a:ea typeface="+mn-ea"/>
                          <a:cs typeface="+mn-cs"/>
                        </a:rPr>
                        <a:t>
➡➡ G E W I N N S P I E L ⬅⬅
Interessiert euch die 15. Motomotion??
Dann nehmt an unserem Gewinnspiel teil - 
wir verlosen 5x 1 EINTRITTSKARTEN ❗️❗️❗️
❌ Was ihr tun müsst? Einfach diesen Beitrag liken und schon kommt ihr in den Lostopf! Die Ziehung findet am 17. März 2017 / 10 Uhr statt. Die Gewinner werden anschließend verständigt! 
Die 15. Motomotion findet heuer von 31. März bis 2. April in der Informhalle Oberwart statt.
Facebook steht mit diesem Gewinnspiel in keiner Verbindung und steht nicht als Ansprechpartner für das jeweilige Gewinnspiel zur Verfügung.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228641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26327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72315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5438876"/>
                    </a:ext>
                  </a:extLst>
                </a:gridCol>
                <a:gridCol w="822960">
                  <a:extLst>
                    <a:ext uri="{9D8B030D-6E8A-4147-A177-3AD203B41FA5}">
                      <a16:colId xmlns:a16="http://schemas.microsoft.com/office/drawing/2014/main" val="2821842396"/>
                    </a:ext>
                  </a:extLst>
                </a:gridCol>
                <a:gridCol w="822960">
                  <a:extLst>
                    <a:ext uri="{9D8B030D-6E8A-4147-A177-3AD203B41FA5}">
                      <a16:colId xmlns:a16="http://schemas.microsoft.com/office/drawing/2014/main" val="3112616976"/>
                    </a:ext>
                  </a:extLst>
                </a:gridCol>
                <a:gridCol w="822960">
                  <a:extLst>
                    <a:ext uri="{9D8B030D-6E8A-4147-A177-3AD203B41FA5}">
                      <a16:colId xmlns:a16="http://schemas.microsoft.com/office/drawing/2014/main" val="3534083912"/>
                    </a:ext>
                  </a:extLst>
                </a:gridCol>
                <a:gridCol w="822960">
                  <a:extLst>
                    <a:ext uri="{9D8B030D-6E8A-4147-A177-3AD203B41FA5}">
                      <a16:colId xmlns:a16="http://schemas.microsoft.com/office/drawing/2014/main" val="1328146254"/>
                    </a:ext>
                  </a:extLst>
                </a:gridCol>
                <a:gridCol w="822960">
                  <a:extLst>
                    <a:ext uri="{9D8B030D-6E8A-4147-A177-3AD203B41FA5}">
                      <a16:colId xmlns:a16="http://schemas.microsoft.com/office/drawing/2014/main" val="2442104027"/>
                    </a:ext>
                  </a:extLst>
                </a:gridCol>
                <a:gridCol w="822960">
                  <a:extLst>
                    <a:ext uri="{9D8B030D-6E8A-4147-A177-3AD203B41FA5}">
                      <a16:colId xmlns:a16="http://schemas.microsoft.com/office/drawing/2014/main" val="1967586246"/>
                    </a:ext>
                  </a:extLst>
                </a:gridCol>
                <a:gridCol w="822960">
                  <a:extLst>
                    <a:ext uri="{9D8B030D-6E8A-4147-A177-3AD203B41FA5}">
                      <a16:colId xmlns:a16="http://schemas.microsoft.com/office/drawing/2014/main" val="120600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2274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- 2017-03-07 12:53:29</a:t>
                      </a:r>
                      <a:r>
                        <a:rPr kumimoji="0" lang="de-DE" sz="1000" b="0" i="0" u="none" strike="noStrike" kern="1200" cap="none" spc="0" normalizeH="0" baseline="0" noProof="0">
                          <a:ln>
                            <a:noFill/>
                          </a:ln>
                          <a:solidFill>
                            <a:prstClr val="black"/>
                          </a:solidFill>
                          <a:effectLst/>
                          <a:uLnTx/>
                          <a:uFillTx/>
                          <a:latin typeface="+mn-lt"/>
                          <a:ea typeface="+mn-ea"/>
                          <a:cs typeface="+mn-cs"/>
                        </a:rPr>
                        <a:t>
➡ 20 Millionen ⬅
... diese unvorstellbare Zahl erreichte jetzt das BMW Werk Steyr. Hier wurde vor kurzem der 20 millionste Motor gebaut...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01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- 2017-03-02 10:48:55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029970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022068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31066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642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0261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383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67235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082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5185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340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4687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36913806"/>
                    </a:ext>
                  </a:extLst>
                </a:gridCol>
                <a:gridCol w="822960">
                  <a:extLst>
                    <a:ext uri="{9D8B030D-6E8A-4147-A177-3AD203B41FA5}">
                      <a16:colId xmlns:a16="http://schemas.microsoft.com/office/drawing/2014/main" val="666919746"/>
                    </a:ext>
                  </a:extLst>
                </a:gridCol>
                <a:gridCol w="822960">
                  <a:extLst>
                    <a:ext uri="{9D8B030D-6E8A-4147-A177-3AD203B41FA5}">
                      <a16:colId xmlns:a16="http://schemas.microsoft.com/office/drawing/2014/main" val="1005247224"/>
                    </a:ext>
                  </a:extLst>
                </a:gridCol>
                <a:gridCol w="822960">
                  <a:extLst>
                    <a:ext uri="{9D8B030D-6E8A-4147-A177-3AD203B41FA5}">
                      <a16:colId xmlns:a16="http://schemas.microsoft.com/office/drawing/2014/main" val="1856910364"/>
                    </a:ext>
                  </a:extLst>
                </a:gridCol>
                <a:gridCol w="822960">
                  <a:extLst>
                    <a:ext uri="{9D8B030D-6E8A-4147-A177-3AD203B41FA5}">
                      <a16:colId xmlns:a16="http://schemas.microsoft.com/office/drawing/2014/main" val="1982144126"/>
                    </a:ext>
                  </a:extLst>
                </a:gridCol>
                <a:gridCol w="822960">
                  <a:extLst>
                    <a:ext uri="{9D8B030D-6E8A-4147-A177-3AD203B41FA5}">
                      <a16:colId xmlns:a16="http://schemas.microsoft.com/office/drawing/2014/main" val="423939691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455498219"/>
                  </a:ext>
                </a:extLst>
              </a:tr>
              <a:tr h="370840">
                <a:tc>
                  <a:txBody>
                    <a:bodyPr/>
                    <a:lstStyle/>
                    <a:p>
                      <a:r>
                        <a:rPr lang="en-US" sz="1000" b="1"/>
                        <a:t>Kohla-Strauss GmbH</a:t>
                      </a:r>
                      <a:r>
                        <a:rPr lang="en-US" sz="1000"/>
                        <a:t> got a post by </a:t>
                      </a:r>
                      <a:r>
                        <a:rPr lang="en-US" sz="1000" b="1"/>
                        <a:t>Margit Polly - 2017-03-29 16:06:09</a:t>
                      </a:r>
                      <a:r>
                        <a:rPr lang="en-US" sz="1000"/>
                        <a:t>
Spontan ermöglichter Servicebesuch und Abholung eines weiteren Neuwagens i3 und Blumen bekommen...so macht das Kohla-Strauß-Team Kund/innen happy!</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tc>
                  <a:txBody>
                    <a:bodyPr/>
                    <a:lstStyle/>
                    <a:p>
                      <a:r>
                        <a:rPr lang="en-US" sz="1000"/>
                        <a:t>03/29/2017 16:18:07</a:t>
                      </a:r>
                    </a:p>
                  </a:txBody>
                  <a:tcPr/>
                </a:tc>
                <a:extLst>
                  <a:ext uri="{0D108BD9-81ED-4DB2-BD59-A6C34878D82A}">
                    <a16:rowId xmlns:a16="http://schemas.microsoft.com/office/drawing/2014/main" val="98648106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20323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98800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059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3478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30941"/>
                    </a:ext>
                  </a:extLst>
                </a:gridCol>
                <a:gridCol w="2468880">
                  <a:extLst>
                    <a:ext uri="{9D8B030D-6E8A-4147-A177-3AD203B41FA5}">
                      <a16:colId xmlns:a16="http://schemas.microsoft.com/office/drawing/2014/main" val="3266965548"/>
                    </a:ext>
                  </a:extLst>
                </a:gridCol>
                <a:gridCol w="822960">
                  <a:extLst>
                    <a:ext uri="{9D8B030D-6E8A-4147-A177-3AD203B41FA5}">
                      <a16:colId xmlns:a16="http://schemas.microsoft.com/office/drawing/2014/main" val="1180754072"/>
                    </a:ext>
                  </a:extLst>
                </a:gridCol>
                <a:gridCol w="822960">
                  <a:extLst>
                    <a:ext uri="{9D8B030D-6E8A-4147-A177-3AD203B41FA5}">
                      <a16:colId xmlns:a16="http://schemas.microsoft.com/office/drawing/2014/main" val="2724420606"/>
                    </a:ext>
                  </a:extLst>
                </a:gridCol>
                <a:gridCol w="822960">
                  <a:extLst>
                    <a:ext uri="{9D8B030D-6E8A-4147-A177-3AD203B41FA5}">
                      <a16:colId xmlns:a16="http://schemas.microsoft.com/office/drawing/2014/main" val="1737083337"/>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04199414"/>
                  </a:ext>
                </a:extLst>
              </a:tr>
              <a:tr h="370840">
                <a:tc>
                  <a:txBody>
                    <a:bodyPr/>
                    <a:lstStyle/>
                    <a:p>
                      <a:r>
                        <a:rPr lang="en-US" sz="1000"/>
                        <a:t>Josef Karassowitsch</a:t>
                      </a:r>
                    </a:p>
                  </a:txBody>
                  <a:tcPr/>
                </a:tc>
                <a:tc>
                  <a:txBody>
                    <a:bodyPr/>
                    <a:lstStyle/>
                    <a:p>
                      <a:r>
                        <a:rPr lang="en-US" sz="1000"/>
                        <a:t>Kohla-Strauss GmbH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3115239992"/>
                  </a:ext>
                </a:extLst>
              </a:tr>
              <a:tr h="370840">
                <a:tc>
                  <a:txBody>
                    <a:bodyPr/>
                    <a:lstStyle/>
                    <a:p>
                      <a:r>
                        <a:rPr lang="en-US" sz="1000"/>
                        <a:t>Robert Posavec</a:t>
                      </a:r>
                    </a:p>
                  </a:txBody>
                  <a:tcPr/>
                </a:tc>
                <a:tc>
                  <a:txBody>
                    <a:bodyPr/>
                    <a:lstStyle/>
                    <a:p>
                      <a:r>
                        <a:rPr lang="en-US" sz="1000"/>
                        <a:t>Kohla-Strauss GmbH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530741189"/>
                  </a:ext>
                </a:extLst>
              </a:tr>
              <a:tr h="370840">
                <a:tc>
                  <a:txBody>
                    <a:bodyPr/>
                    <a:lstStyle/>
                    <a:p>
                      <a:r>
                        <a:rPr lang="en-US" sz="1000"/>
                        <a:t>Ernst Stangl</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609429573"/>
                  </a:ext>
                </a:extLst>
              </a:tr>
              <a:tr h="370840">
                <a:tc>
                  <a:txBody>
                    <a:bodyPr/>
                    <a:lstStyle/>
                    <a:p>
                      <a:r>
                        <a:rPr lang="en-US" sz="1000"/>
                        <a:t>Elisabeth Garger</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10302612"/>
                  </a:ext>
                </a:extLst>
              </a:tr>
              <a:tr h="370840">
                <a:tc>
                  <a:txBody>
                    <a:bodyPr/>
                    <a:lstStyle/>
                    <a:p>
                      <a:r>
                        <a:rPr lang="en-US" sz="1000"/>
                        <a:t>Claudia Radits</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94391555"/>
                  </a:ext>
                </a:extLst>
              </a:tr>
              <a:tr h="370840">
                <a:tc>
                  <a:txBody>
                    <a:bodyPr/>
                    <a:lstStyle/>
                    <a:p>
                      <a:r>
                        <a:rPr lang="en-US" sz="1000"/>
                        <a:t>Margit Polly</a:t>
                      </a:r>
                    </a:p>
                  </a:txBody>
                  <a:tcPr/>
                </a:tc>
                <a:tc>
                  <a:txBody>
                    <a:bodyPr/>
                    <a:lstStyle/>
                    <a:p>
                      <a:r>
                        <a:rPr lang="en-US" sz="1000"/>
                        <a:t>Kohla-Strauss GmbH (1)</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41389847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41192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05404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412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87281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214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7382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857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03650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428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82734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980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53734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29247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860</Words>
  <Application>Microsoft Office PowerPoint</Application>
  <PresentationFormat>On-screen Show (4:3)</PresentationFormat>
  <Paragraphs>441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Facebook Page Report</vt:lpstr>
      <vt:lpstr>Wichtigste Werte (KPI's)</vt:lpstr>
      <vt:lpstr>Fans (Übersicht)</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Postings von Fans (Nutzern)</vt:lpstr>
      <vt:lpstr>Antwortzeit</vt:lpstr>
      <vt:lpstr>Wichtige Influencer</vt:lpstr>
      <vt:lpstr>Facebook Check Ins</vt:lpstr>
      <vt:lpstr>Fan Demographie</vt:lpstr>
      <vt:lpstr>Impressionen</vt:lpstr>
      <vt:lpstr>Reichweite</vt:lpstr>
      <vt:lpstr>Engagierte User</vt:lpstr>
      <vt:lpstr>Page 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2017-04-03T07:42:00Z</dcterms:created>
  <dcterms:modified xsi:type="dcterms:W3CDTF">2017-04-03T07:42:44Z</dcterms:modified>
</cp:coreProperties>
</file>