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9" r:id="rId32"/>
    <p:sldId id="290" r:id="rId33"/>
    <p:sldId id="291" r:id="rId34"/>
    <p:sldId id="292" r:id="rId35"/>
    <p:sldId id="293" r:id="rId36"/>
    <p:sldId id="294"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952</c:v>
                </c:pt>
                <c:pt idx="1">
                  <c:v>952</c:v>
                </c:pt>
                <c:pt idx="2">
                  <c:v>952</c:v>
                </c:pt>
                <c:pt idx="3">
                  <c:v>952</c:v>
                </c:pt>
                <c:pt idx="4">
                  <c:v>953</c:v>
                </c:pt>
                <c:pt idx="5">
                  <c:v>955</c:v>
                </c:pt>
                <c:pt idx="6">
                  <c:v>955</c:v>
                </c:pt>
                <c:pt idx="7">
                  <c:v>956</c:v>
                </c:pt>
                <c:pt idx="8">
                  <c:v>957</c:v>
                </c:pt>
                <c:pt idx="9">
                  <c:v>958</c:v>
                </c:pt>
                <c:pt idx="10">
                  <c:v>958</c:v>
                </c:pt>
                <c:pt idx="11">
                  <c:v>957</c:v>
                </c:pt>
                <c:pt idx="12">
                  <c:v>960</c:v>
                </c:pt>
                <c:pt idx="13">
                  <c:v>959</c:v>
                </c:pt>
                <c:pt idx="14">
                  <c:v>963</c:v>
                </c:pt>
                <c:pt idx="15">
                  <c:v>966</c:v>
                </c:pt>
                <c:pt idx="16">
                  <c:v>966</c:v>
                </c:pt>
                <c:pt idx="17">
                  <c:v>965</c:v>
                </c:pt>
                <c:pt idx="18">
                  <c:v>965</c:v>
                </c:pt>
                <c:pt idx="19">
                  <c:v>965</c:v>
                </c:pt>
                <c:pt idx="20">
                  <c:v>965</c:v>
                </c:pt>
                <c:pt idx="21">
                  <c:v>966</c:v>
                </c:pt>
                <c:pt idx="22">
                  <c:v>966</c:v>
                </c:pt>
                <c:pt idx="23">
                  <c:v>966</c:v>
                </c:pt>
                <c:pt idx="24">
                  <c:v>966</c:v>
                </c:pt>
                <c:pt idx="25">
                  <c:v>969</c:v>
                </c:pt>
                <c:pt idx="26">
                  <c:v>969</c:v>
                </c:pt>
                <c:pt idx="27">
                  <c:v>974</c:v>
                </c:pt>
                <c:pt idx="28">
                  <c:v>976</c:v>
                </c:pt>
                <c:pt idx="29">
                  <c:v>977</c:v>
                </c:pt>
                <c:pt idx="30">
                  <c:v>979</c:v>
                </c:pt>
              </c:numCache>
            </c:numRef>
          </c:val>
          <c:smooth val="0"/>
          <c:extLst>
            <c:ext xmlns:c16="http://schemas.microsoft.com/office/drawing/2014/chart" uri="{C3380CC4-5D6E-409C-BE32-E72D297353CC}">
              <c16:uniqueId val="{00000000-C500-4310-8A86-BD528D0954E2}"/>
            </c:ext>
          </c:extLst>
        </c:ser>
        <c:dLbls>
          <c:showLegendKey val="0"/>
          <c:showVal val="0"/>
          <c:showCatName val="0"/>
          <c:showSerName val="0"/>
          <c:showPercent val="0"/>
          <c:showBubbleSize val="0"/>
        </c:dLbls>
        <c:smooth val="0"/>
        <c:axId val="232139704"/>
        <c:axId val="227696568"/>
      </c:lineChart>
      <c:dateAx>
        <c:axId val="232139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696568"/>
        <c:crosses val="autoZero"/>
        <c:auto val="1"/>
        <c:lblOffset val="100"/>
        <c:baseTimeUnit val="days"/>
      </c:dateAx>
      <c:valAx>
        <c:axId val="227696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139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1</c:v>
                </c:pt>
                <c:pt idx="1">
                  <c:v>1</c:v>
                </c:pt>
                <c:pt idx="2">
                  <c:v>0</c:v>
                </c:pt>
                <c:pt idx="3">
                  <c:v>0</c:v>
                </c:pt>
                <c:pt idx="4">
                  <c:v>1</c:v>
                </c:pt>
                <c:pt idx="5">
                  <c:v>2</c:v>
                </c:pt>
                <c:pt idx="6">
                  <c:v>0</c:v>
                </c:pt>
                <c:pt idx="7">
                  <c:v>0</c:v>
                </c:pt>
                <c:pt idx="8">
                  <c:v>2</c:v>
                </c:pt>
                <c:pt idx="9">
                  <c:v>1</c:v>
                </c:pt>
                <c:pt idx="10">
                  <c:v>0</c:v>
                </c:pt>
                <c:pt idx="11">
                  <c:v>-1</c:v>
                </c:pt>
                <c:pt idx="12">
                  <c:v>2</c:v>
                </c:pt>
                <c:pt idx="13">
                  <c:v>0</c:v>
                </c:pt>
                <c:pt idx="14">
                  <c:v>3</c:v>
                </c:pt>
                <c:pt idx="15">
                  <c:v>2</c:v>
                </c:pt>
                <c:pt idx="16">
                  <c:v>2</c:v>
                </c:pt>
                <c:pt idx="17">
                  <c:v>-1</c:v>
                </c:pt>
                <c:pt idx="18">
                  <c:v>0</c:v>
                </c:pt>
                <c:pt idx="19">
                  <c:v>0</c:v>
                </c:pt>
                <c:pt idx="20">
                  <c:v>0</c:v>
                </c:pt>
                <c:pt idx="21">
                  <c:v>1</c:v>
                </c:pt>
                <c:pt idx="22">
                  <c:v>0</c:v>
                </c:pt>
                <c:pt idx="23">
                  <c:v>0</c:v>
                </c:pt>
                <c:pt idx="24">
                  <c:v>0</c:v>
                </c:pt>
                <c:pt idx="25">
                  <c:v>3</c:v>
                </c:pt>
                <c:pt idx="26">
                  <c:v>3</c:v>
                </c:pt>
                <c:pt idx="27">
                  <c:v>3</c:v>
                </c:pt>
                <c:pt idx="28">
                  <c:v>2</c:v>
                </c:pt>
                <c:pt idx="29">
                  <c:v>1</c:v>
                </c:pt>
                <c:pt idx="30">
                  <c:v>1</c:v>
                </c:pt>
              </c:numCache>
            </c:numRef>
          </c:val>
          <c:smooth val="0"/>
          <c:extLst>
            <c:ext xmlns:c16="http://schemas.microsoft.com/office/drawing/2014/chart" uri="{C3380CC4-5D6E-409C-BE32-E72D297353CC}">
              <c16:uniqueId val="{00000000-4BFC-44D1-A978-C59127731D5F}"/>
            </c:ext>
          </c:extLst>
        </c:ser>
        <c:dLbls>
          <c:showLegendKey val="0"/>
          <c:showVal val="0"/>
          <c:showCatName val="0"/>
          <c:showSerName val="0"/>
          <c:showPercent val="0"/>
          <c:showBubbleSize val="0"/>
        </c:dLbls>
        <c:smooth val="0"/>
        <c:axId val="266408536"/>
        <c:axId val="266404928"/>
      </c:lineChart>
      <c:dateAx>
        <c:axId val="266408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404928"/>
        <c:crosses val="autoZero"/>
        <c:auto val="1"/>
        <c:lblOffset val="100"/>
        <c:baseTimeUnit val="days"/>
      </c:dateAx>
      <c:valAx>
        <c:axId val="266404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40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0</c:v>
                </c:pt>
                <c:pt idx="1">
                  <c:v>0</c:v>
                </c:pt>
                <c:pt idx="2">
                  <c:v>0</c:v>
                </c:pt>
                <c:pt idx="3">
                  <c:v>0</c:v>
                </c:pt>
                <c:pt idx="4">
                  <c:v>0</c:v>
                </c:pt>
                <c:pt idx="5">
                  <c:v>0</c:v>
                </c:pt>
                <c:pt idx="6">
                  <c:v>0</c:v>
                </c:pt>
                <c:pt idx="7">
                  <c:v>1</c:v>
                </c:pt>
                <c:pt idx="8">
                  <c:v>0</c:v>
                </c:pt>
                <c:pt idx="9">
                  <c:v>0</c:v>
                </c:pt>
                <c:pt idx="10">
                  <c:v>0</c:v>
                </c:pt>
                <c:pt idx="11">
                  <c:v>1</c:v>
                </c:pt>
                <c:pt idx="12">
                  <c:v>1</c:v>
                </c:pt>
                <c:pt idx="13">
                  <c:v>1</c:v>
                </c:pt>
                <c:pt idx="14">
                  <c:v>0</c:v>
                </c:pt>
                <c:pt idx="15">
                  <c:v>0</c:v>
                </c:pt>
                <c:pt idx="16">
                  <c:v>0</c:v>
                </c:pt>
                <c:pt idx="17">
                  <c:v>1</c:v>
                </c:pt>
                <c:pt idx="18">
                  <c:v>0</c:v>
                </c:pt>
                <c:pt idx="19">
                  <c:v>0</c:v>
                </c:pt>
                <c:pt idx="20">
                  <c:v>0</c:v>
                </c:pt>
                <c:pt idx="21">
                  <c:v>0</c:v>
                </c:pt>
                <c:pt idx="22">
                  <c:v>0</c:v>
                </c:pt>
                <c:pt idx="23">
                  <c:v>0</c:v>
                </c:pt>
                <c:pt idx="24">
                  <c:v>1</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A6BC-43E1-BC59-2F2DC8FA978B}"/>
            </c:ext>
          </c:extLst>
        </c:ser>
        <c:dLbls>
          <c:showLegendKey val="0"/>
          <c:showVal val="0"/>
          <c:showCatName val="0"/>
          <c:showSerName val="0"/>
          <c:showPercent val="0"/>
          <c:showBubbleSize val="0"/>
        </c:dLbls>
        <c:smooth val="0"/>
        <c:axId val="268215304"/>
        <c:axId val="268218912"/>
      </c:lineChart>
      <c:dateAx>
        <c:axId val="268215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218912"/>
        <c:crosses val="autoZero"/>
        <c:auto val="1"/>
        <c:lblOffset val="100"/>
        <c:baseTimeUnit val="days"/>
      </c:dateAx>
      <c:valAx>
        <c:axId val="268218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21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FM Automobile: KFZ-Ankauf in Ö und 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3</c:v>
                </c:pt>
                <c:pt idx="2">
                  <c:v>4</c:v>
                </c:pt>
                <c:pt idx="3">
                  <c:v>2</c:v>
                </c:pt>
                <c:pt idx="4">
                  <c:v>5</c:v>
                </c:pt>
                <c:pt idx="5">
                  <c:v>2</c:v>
                </c:pt>
                <c:pt idx="6">
                  <c:v>3</c:v>
                </c:pt>
              </c:numCache>
            </c:numRef>
          </c:val>
          <c:extLst>
            <c:ext xmlns:c16="http://schemas.microsoft.com/office/drawing/2014/chart" uri="{C3380CC4-5D6E-409C-BE32-E72D297353CC}">
              <c16:uniqueId val="{00000000-D007-44C7-9E57-123C98E48A0D}"/>
            </c:ext>
          </c:extLst>
        </c:ser>
        <c:dLbls>
          <c:showLegendKey val="0"/>
          <c:showVal val="0"/>
          <c:showCatName val="0"/>
          <c:showSerName val="0"/>
          <c:showPercent val="0"/>
          <c:showBubbleSize val="0"/>
        </c:dLbls>
        <c:gapWidth val="219"/>
        <c:overlap val="-27"/>
        <c:axId val="357816160"/>
        <c:axId val="357812880"/>
      </c:barChart>
      <c:catAx>
        <c:axId val="357816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12880"/>
        <c:crosses val="autoZero"/>
        <c:auto val="1"/>
        <c:lblAlgn val="ctr"/>
        <c:lblOffset val="100"/>
        <c:noMultiLvlLbl val="0"/>
      </c:catAx>
      <c:valAx>
        <c:axId val="357812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16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0.10526315789474</c:v>
                </c:pt>
                <c:pt idx="1">
                  <c:v>0</c:v>
                </c:pt>
                <c:pt idx="2">
                  <c:v>0.31512605042017</c:v>
                </c:pt>
                <c:pt idx="3">
                  <c:v>0</c:v>
                </c:pt>
                <c:pt idx="4">
                  <c:v>0.42016806722688999</c:v>
                </c:pt>
                <c:pt idx="5">
                  <c:v>0.52410901467505</c:v>
                </c:pt>
                <c:pt idx="6">
                  <c:v>0.10471204188482</c:v>
                </c:pt>
                <c:pt idx="7">
                  <c:v>0.10471204188482</c:v>
                </c:pt>
                <c:pt idx="8">
                  <c:v>0</c:v>
                </c:pt>
                <c:pt idx="9">
                  <c:v>0.31347962382444999</c:v>
                </c:pt>
                <c:pt idx="10">
                  <c:v>0</c:v>
                </c:pt>
                <c:pt idx="11">
                  <c:v>0.10449320794148</c:v>
                </c:pt>
                <c:pt idx="12">
                  <c:v>0</c:v>
                </c:pt>
                <c:pt idx="13">
                  <c:v>0.10427528675703999</c:v>
                </c:pt>
                <c:pt idx="14">
                  <c:v>0</c:v>
                </c:pt>
                <c:pt idx="15">
                  <c:v>0.83073727933540997</c:v>
                </c:pt>
                <c:pt idx="16">
                  <c:v>0.62176165803108996</c:v>
                </c:pt>
                <c:pt idx="17">
                  <c:v>0.10362694300517999</c:v>
                </c:pt>
                <c:pt idx="18">
                  <c:v>0</c:v>
                </c:pt>
                <c:pt idx="19">
                  <c:v>0.10362694300517999</c:v>
                </c:pt>
                <c:pt idx="20">
                  <c:v>0</c:v>
                </c:pt>
                <c:pt idx="21">
                  <c:v>0.62176165803108996</c:v>
                </c:pt>
                <c:pt idx="22">
                  <c:v>0.72463768115941996</c:v>
                </c:pt>
                <c:pt idx="23">
                  <c:v>0</c:v>
                </c:pt>
                <c:pt idx="24">
                  <c:v>0</c:v>
                </c:pt>
                <c:pt idx="25">
                  <c:v>0.20682523267839001</c:v>
                </c:pt>
                <c:pt idx="26">
                  <c:v>0</c:v>
                </c:pt>
                <c:pt idx="27">
                  <c:v>0.10277492291881</c:v>
                </c:pt>
                <c:pt idx="28">
                  <c:v>0.40983606557377</c:v>
                </c:pt>
                <c:pt idx="29">
                  <c:v>0</c:v>
                </c:pt>
                <c:pt idx="30">
                  <c:v>0</c:v>
                </c:pt>
              </c:numCache>
            </c:numRef>
          </c:val>
          <c:smooth val="0"/>
          <c:extLst>
            <c:ext xmlns:c16="http://schemas.microsoft.com/office/drawing/2014/chart" uri="{C3380CC4-5D6E-409C-BE32-E72D297353CC}">
              <c16:uniqueId val="{00000000-9141-4F3B-9398-5FDF74B0585A}"/>
            </c:ext>
          </c:extLst>
        </c:ser>
        <c:dLbls>
          <c:showLegendKey val="0"/>
          <c:showVal val="0"/>
          <c:showCatName val="0"/>
          <c:showSerName val="0"/>
          <c:showPercent val="0"/>
          <c:showBubbleSize val="0"/>
        </c:dLbls>
        <c:smooth val="0"/>
        <c:axId val="357818128"/>
        <c:axId val="357821080"/>
      </c:lineChart>
      <c:dateAx>
        <c:axId val="357818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21080"/>
        <c:crosses val="autoZero"/>
        <c:auto val="1"/>
        <c:lblOffset val="100"/>
        <c:baseTimeUnit val="days"/>
      </c:dateAx>
      <c:valAx>
        <c:axId val="357821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18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FM Automobile: KFZ-Ankauf in Ö und D</c:v>
                </c:pt>
              </c:strCache>
            </c:strRef>
          </c:cat>
          <c:val>
            <c:numRef>
              <c:f>Sheet1!$B$2</c:f>
              <c:numCache>
                <c:formatCode>General</c:formatCode>
                <c:ptCount val="1"/>
                <c:pt idx="0">
                  <c:v>3</c:v>
                </c:pt>
              </c:numCache>
            </c:numRef>
          </c:val>
          <c:extLst>
            <c:ext xmlns:c16="http://schemas.microsoft.com/office/drawing/2014/chart" uri="{C3380CC4-5D6E-409C-BE32-E72D297353CC}">
              <c16:uniqueId val="{00000000-4D4E-44FD-9D7C-95901EE362C6}"/>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FM Automobile: KFZ-Ankauf in Ö und D</c:v>
                </c:pt>
              </c:strCache>
            </c:strRef>
          </c:cat>
          <c:val>
            <c:numRef>
              <c:f>Sheet1!$C$2</c:f>
              <c:numCache>
                <c:formatCode>General</c:formatCode>
                <c:ptCount val="1"/>
                <c:pt idx="0">
                  <c:v>13</c:v>
                </c:pt>
              </c:numCache>
            </c:numRef>
          </c:val>
          <c:extLst>
            <c:ext xmlns:c16="http://schemas.microsoft.com/office/drawing/2014/chart" uri="{C3380CC4-5D6E-409C-BE32-E72D297353CC}">
              <c16:uniqueId val="{00000001-4D4E-44FD-9D7C-95901EE362C6}"/>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FM Automobile: KFZ-Ankauf in Ö und D</c:v>
                </c:pt>
              </c:strCache>
            </c:strRef>
          </c:cat>
          <c:val>
            <c:numRef>
              <c:f>Sheet1!$D$2</c:f>
              <c:numCache>
                <c:formatCode>General</c:formatCode>
                <c:ptCount val="1"/>
                <c:pt idx="0">
                  <c:v>5</c:v>
                </c:pt>
              </c:numCache>
            </c:numRef>
          </c:val>
          <c:extLst>
            <c:ext xmlns:c16="http://schemas.microsoft.com/office/drawing/2014/chart" uri="{C3380CC4-5D6E-409C-BE32-E72D297353CC}">
              <c16:uniqueId val="{00000002-4D4E-44FD-9D7C-95901EE362C6}"/>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FM Automobile: KFZ-Ankauf in Ö und D</c:v>
                </c:pt>
              </c:strCache>
            </c:strRef>
          </c:cat>
          <c:val>
            <c:numRef>
              <c:f>Sheet1!$E$2</c:f>
              <c:numCache>
                <c:formatCode>General</c:formatCode>
                <c:ptCount val="1"/>
                <c:pt idx="0">
                  <c:v>2</c:v>
                </c:pt>
              </c:numCache>
            </c:numRef>
          </c:val>
          <c:extLst>
            <c:ext xmlns:c16="http://schemas.microsoft.com/office/drawing/2014/chart" uri="{C3380CC4-5D6E-409C-BE32-E72D297353CC}">
              <c16:uniqueId val="{00000003-4D4E-44FD-9D7C-95901EE362C6}"/>
            </c:ext>
          </c:extLst>
        </c:ser>
        <c:dLbls>
          <c:showLegendKey val="0"/>
          <c:showVal val="0"/>
          <c:showCatName val="0"/>
          <c:showSerName val="0"/>
          <c:showPercent val="0"/>
          <c:showBubbleSize val="0"/>
        </c:dLbls>
        <c:gapWidth val="150"/>
        <c:overlap val="100"/>
        <c:axId val="357841088"/>
        <c:axId val="357841416"/>
      </c:barChart>
      <c:catAx>
        <c:axId val="357841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41416"/>
        <c:crosses val="autoZero"/>
        <c:auto val="1"/>
        <c:lblAlgn val="ctr"/>
        <c:lblOffset val="100"/>
        <c:noMultiLvlLbl val="0"/>
      </c:catAx>
      <c:valAx>
        <c:axId val="3578414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41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FM Automobile: KFZ-Ankauf in Ö und D</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0.10495434588894</c:v>
                </c:pt>
                <c:pt idx="1">
                  <c:v>0.45342427322774997</c:v>
                </c:pt>
                <c:pt idx="2">
                  <c:v>0.36700230121777</c:v>
                </c:pt>
                <c:pt idx="3">
                  <c:v>0</c:v>
                </c:pt>
                <c:pt idx="4">
                  <c:v>0.104169492445</c:v>
                </c:pt>
                <c:pt idx="5">
                  <c:v>0</c:v>
                </c:pt>
                <c:pt idx="6">
                  <c:v>0</c:v>
                </c:pt>
              </c:numCache>
            </c:numRef>
          </c:val>
          <c:extLst>
            <c:ext xmlns:c16="http://schemas.microsoft.com/office/drawing/2014/chart" uri="{C3380CC4-5D6E-409C-BE32-E72D297353CC}">
              <c16:uniqueId val="{00000000-7ABA-4F24-B4BA-A979B0018AE5}"/>
            </c:ext>
          </c:extLst>
        </c:ser>
        <c:dLbls>
          <c:showLegendKey val="0"/>
          <c:showVal val="0"/>
          <c:showCatName val="0"/>
          <c:showSerName val="0"/>
          <c:showPercent val="0"/>
          <c:showBubbleSize val="0"/>
        </c:dLbls>
        <c:gapWidth val="219"/>
        <c:overlap val="-27"/>
        <c:axId val="357844368"/>
        <c:axId val="357844696"/>
      </c:barChart>
      <c:catAx>
        <c:axId val="357844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44696"/>
        <c:crosses val="autoZero"/>
        <c:auto val="1"/>
        <c:lblAlgn val="ctr"/>
        <c:lblOffset val="100"/>
        <c:noMultiLvlLbl val="0"/>
      </c:catAx>
      <c:valAx>
        <c:axId val="357844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4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FM Automobile: KFZ-Ankauf in Ö und D</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C10-442C-81A4-79573AFD3F0C}"/>
            </c:ext>
          </c:extLst>
        </c:ser>
        <c:dLbls>
          <c:showLegendKey val="0"/>
          <c:showVal val="0"/>
          <c:showCatName val="0"/>
          <c:showSerName val="0"/>
          <c:showPercent val="0"/>
          <c:showBubbleSize val="0"/>
        </c:dLbls>
        <c:gapWidth val="219"/>
        <c:overlap val="-27"/>
        <c:axId val="264191640"/>
        <c:axId val="264190656"/>
      </c:barChart>
      <c:catAx>
        <c:axId val="264191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190656"/>
        <c:crosses val="autoZero"/>
        <c:auto val="1"/>
        <c:lblAlgn val="ctr"/>
        <c:lblOffset val="100"/>
        <c:noMultiLvlLbl val="0"/>
      </c:catAx>
      <c:valAx>
        <c:axId val="264190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191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6</c:v>
                </c:pt>
                <c:pt idx="1">
                  <c:v>6</c:v>
                </c:pt>
                <c:pt idx="2">
                  <c:v>6</c:v>
                </c:pt>
                <c:pt idx="3">
                  <c:v>6</c:v>
                </c:pt>
                <c:pt idx="4">
                  <c:v>6</c:v>
                </c:pt>
                <c:pt idx="5">
                  <c:v>6</c:v>
                </c:pt>
                <c:pt idx="6">
                  <c:v>6</c:v>
                </c:pt>
                <c:pt idx="7">
                  <c:v>6</c:v>
                </c:pt>
                <c:pt idx="8">
                  <c:v>6</c:v>
                </c:pt>
                <c:pt idx="9">
                  <c:v>6</c:v>
                </c:pt>
                <c:pt idx="10">
                  <c:v>6</c:v>
                </c:pt>
                <c:pt idx="11">
                  <c:v>6</c:v>
                </c:pt>
                <c:pt idx="12">
                  <c:v>6</c:v>
                </c:pt>
                <c:pt idx="13">
                  <c:v>6</c:v>
                </c:pt>
                <c:pt idx="14">
                  <c:v>6</c:v>
                </c:pt>
                <c:pt idx="15">
                  <c:v>6</c:v>
                </c:pt>
                <c:pt idx="16">
                  <c:v>6</c:v>
                </c:pt>
                <c:pt idx="17">
                  <c:v>6</c:v>
                </c:pt>
                <c:pt idx="18">
                  <c:v>6</c:v>
                </c:pt>
                <c:pt idx="19">
                  <c:v>6</c:v>
                </c:pt>
                <c:pt idx="20">
                  <c:v>6</c:v>
                </c:pt>
                <c:pt idx="21">
                  <c:v>6</c:v>
                </c:pt>
                <c:pt idx="22">
                  <c:v>6</c:v>
                </c:pt>
                <c:pt idx="23">
                  <c:v>6</c:v>
                </c:pt>
                <c:pt idx="24">
                  <c:v>6</c:v>
                </c:pt>
                <c:pt idx="25">
                  <c:v>6</c:v>
                </c:pt>
                <c:pt idx="26">
                  <c:v>6</c:v>
                </c:pt>
                <c:pt idx="27">
                  <c:v>6</c:v>
                </c:pt>
                <c:pt idx="28">
                  <c:v>6</c:v>
                </c:pt>
                <c:pt idx="29">
                  <c:v>6</c:v>
                </c:pt>
                <c:pt idx="30">
                  <c:v>6</c:v>
                </c:pt>
              </c:numCache>
            </c:numRef>
          </c:val>
          <c:smooth val="0"/>
          <c:extLst>
            <c:ext xmlns:c16="http://schemas.microsoft.com/office/drawing/2014/chart" uri="{C3380CC4-5D6E-409C-BE32-E72D297353CC}">
              <c16:uniqueId val="{00000000-E1B3-4C44-966A-C95F96B6BDA1}"/>
            </c:ext>
          </c:extLst>
        </c:ser>
        <c:dLbls>
          <c:showLegendKey val="0"/>
          <c:showVal val="0"/>
          <c:showCatName val="0"/>
          <c:showSerName val="0"/>
          <c:showPercent val="0"/>
          <c:showBubbleSize val="0"/>
        </c:dLbls>
        <c:smooth val="0"/>
        <c:axId val="264196560"/>
        <c:axId val="264201480"/>
      </c:lineChart>
      <c:dateAx>
        <c:axId val="264196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201480"/>
        <c:crosses val="autoZero"/>
        <c:auto val="1"/>
        <c:lblOffset val="100"/>
        <c:baseTimeUnit val="days"/>
      </c:dateAx>
      <c:valAx>
        <c:axId val="264201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196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43</c:v>
                </c:pt>
                <c:pt idx="2">
                  <c:v>55</c:v>
                </c:pt>
                <c:pt idx="3">
                  <c:v>43</c:v>
                </c:pt>
                <c:pt idx="4">
                  <c:v>55</c:v>
                </c:pt>
                <c:pt idx="5">
                  <c:v>35</c:v>
                </c:pt>
                <c:pt idx="6">
                  <c:v>14</c:v>
                </c:pt>
              </c:numCache>
            </c:numRef>
          </c:val>
          <c:extLst>
            <c:ext xmlns:c16="http://schemas.microsoft.com/office/drawing/2014/chart" uri="{C3380CC4-5D6E-409C-BE32-E72D297353CC}">
              <c16:uniqueId val="{00000000-E291-48C9-9785-1768ED5CE3B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c:v>
                </c:pt>
                <c:pt idx="1">
                  <c:v>172</c:v>
                </c:pt>
                <c:pt idx="2">
                  <c:v>227</c:v>
                </c:pt>
                <c:pt idx="3">
                  <c:v>164</c:v>
                </c:pt>
                <c:pt idx="4">
                  <c:v>93</c:v>
                </c:pt>
                <c:pt idx="5">
                  <c:v>45</c:v>
                </c:pt>
                <c:pt idx="6">
                  <c:v>26</c:v>
                </c:pt>
              </c:numCache>
            </c:numRef>
          </c:val>
          <c:extLst>
            <c:ext xmlns:c16="http://schemas.microsoft.com/office/drawing/2014/chart" uri="{C3380CC4-5D6E-409C-BE32-E72D297353CC}">
              <c16:uniqueId val="{00000001-E291-48C9-9785-1768ED5CE3B2}"/>
            </c:ext>
          </c:extLst>
        </c:ser>
        <c:dLbls>
          <c:showLegendKey val="0"/>
          <c:showVal val="0"/>
          <c:showCatName val="0"/>
          <c:showSerName val="0"/>
          <c:showPercent val="0"/>
          <c:showBubbleSize val="0"/>
        </c:dLbls>
        <c:gapWidth val="219"/>
        <c:overlap val="-27"/>
        <c:axId val="264202792"/>
        <c:axId val="264198528"/>
      </c:barChart>
      <c:catAx>
        <c:axId val="264202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198528"/>
        <c:crosses val="autoZero"/>
        <c:auto val="1"/>
        <c:lblAlgn val="ctr"/>
        <c:lblOffset val="100"/>
        <c:noMultiLvlLbl val="0"/>
      </c:catAx>
      <c:valAx>
        <c:axId val="264198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20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10298</c:v>
                </c:pt>
                <c:pt idx="1">
                  <c:v>29962</c:v>
                </c:pt>
                <c:pt idx="2">
                  <c:v>31524</c:v>
                </c:pt>
                <c:pt idx="3">
                  <c:v>31604</c:v>
                </c:pt>
                <c:pt idx="4">
                  <c:v>22333</c:v>
                </c:pt>
                <c:pt idx="5">
                  <c:v>1536</c:v>
                </c:pt>
                <c:pt idx="6">
                  <c:v>4122</c:v>
                </c:pt>
                <c:pt idx="7">
                  <c:v>4912</c:v>
                </c:pt>
                <c:pt idx="8">
                  <c:v>4350</c:v>
                </c:pt>
                <c:pt idx="9">
                  <c:v>4470</c:v>
                </c:pt>
                <c:pt idx="10">
                  <c:v>4734</c:v>
                </c:pt>
                <c:pt idx="11">
                  <c:v>4900</c:v>
                </c:pt>
                <c:pt idx="12">
                  <c:v>2470</c:v>
                </c:pt>
                <c:pt idx="13">
                  <c:v>5241</c:v>
                </c:pt>
                <c:pt idx="14">
                  <c:v>5183</c:v>
                </c:pt>
                <c:pt idx="15">
                  <c:v>5409</c:v>
                </c:pt>
                <c:pt idx="16">
                  <c:v>4860</c:v>
                </c:pt>
                <c:pt idx="17">
                  <c:v>539</c:v>
                </c:pt>
                <c:pt idx="18">
                  <c:v>121</c:v>
                </c:pt>
                <c:pt idx="19">
                  <c:v>259</c:v>
                </c:pt>
                <c:pt idx="20">
                  <c:v>216</c:v>
                </c:pt>
                <c:pt idx="21">
                  <c:v>6007</c:v>
                </c:pt>
                <c:pt idx="22">
                  <c:v>6961</c:v>
                </c:pt>
                <c:pt idx="23">
                  <c:v>6412</c:v>
                </c:pt>
                <c:pt idx="24">
                  <c:v>7014</c:v>
                </c:pt>
                <c:pt idx="25">
                  <c:v>7251</c:v>
                </c:pt>
                <c:pt idx="26">
                  <c:v>7550</c:v>
                </c:pt>
                <c:pt idx="27">
                  <c:v>7173</c:v>
                </c:pt>
                <c:pt idx="28">
                  <c:v>6673</c:v>
                </c:pt>
                <c:pt idx="29">
                  <c:v>6232</c:v>
                </c:pt>
                <c:pt idx="30">
                  <c:v>1874</c:v>
                </c:pt>
              </c:numCache>
            </c:numRef>
          </c:val>
          <c:smooth val="0"/>
          <c:extLst>
            <c:ext xmlns:c16="http://schemas.microsoft.com/office/drawing/2014/chart" uri="{C3380CC4-5D6E-409C-BE32-E72D297353CC}">
              <c16:uniqueId val="{00000000-DA72-4E54-8026-6F7AF790F396}"/>
            </c:ext>
          </c:extLst>
        </c:ser>
        <c:dLbls>
          <c:showLegendKey val="0"/>
          <c:showVal val="0"/>
          <c:showCatName val="0"/>
          <c:showSerName val="0"/>
          <c:showPercent val="0"/>
          <c:showBubbleSize val="0"/>
        </c:dLbls>
        <c:smooth val="0"/>
        <c:axId val="264197872"/>
        <c:axId val="264200496"/>
      </c:lineChart>
      <c:dateAx>
        <c:axId val="264197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200496"/>
        <c:crosses val="autoZero"/>
        <c:auto val="1"/>
        <c:lblOffset val="100"/>
        <c:baseTimeUnit val="days"/>
      </c:dateAx>
      <c:valAx>
        <c:axId val="264200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19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6590</c:v>
                </c:pt>
                <c:pt idx="1">
                  <c:v>16070</c:v>
                </c:pt>
                <c:pt idx="2">
                  <c:v>16459</c:v>
                </c:pt>
                <c:pt idx="3">
                  <c:v>16735</c:v>
                </c:pt>
                <c:pt idx="4">
                  <c:v>12872</c:v>
                </c:pt>
                <c:pt idx="5">
                  <c:v>816</c:v>
                </c:pt>
                <c:pt idx="6">
                  <c:v>3140</c:v>
                </c:pt>
                <c:pt idx="7">
                  <c:v>4251</c:v>
                </c:pt>
                <c:pt idx="8">
                  <c:v>4097</c:v>
                </c:pt>
                <c:pt idx="9">
                  <c:v>3867</c:v>
                </c:pt>
                <c:pt idx="10">
                  <c:v>4332</c:v>
                </c:pt>
                <c:pt idx="11">
                  <c:v>4382</c:v>
                </c:pt>
                <c:pt idx="12">
                  <c:v>2392</c:v>
                </c:pt>
                <c:pt idx="13">
                  <c:v>4837</c:v>
                </c:pt>
                <c:pt idx="14">
                  <c:v>4891</c:v>
                </c:pt>
                <c:pt idx="15">
                  <c:v>4816</c:v>
                </c:pt>
                <c:pt idx="16">
                  <c:v>4173</c:v>
                </c:pt>
                <c:pt idx="17">
                  <c:v>330</c:v>
                </c:pt>
                <c:pt idx="18">
                  <c:v>92</c:v>
                </c:pt>
                <c:pt idx="19">
                  <c:v>156</c:v>
                </c:pt>
                <c:pt idx="20">
                  <c:v>125</c:v>
                </c:pt>
                <c:pt idx="21">
                  <c:v>5241</c:v>
                </c:pt>
                <c:pt idx="22">
                  <c:v>6455</c:v>
                </c:pt>
                <c:pt idx="23">
                  <c:v>5769</c:v>
                </c:pt>
                <c:pt idx="24">
                  <c:v>6212</c:v>
                </c:pt>
                <c:pt idx="25">
                  <c:v>6411</c:v>
                </c:pt>
                <c:pt idx="26">
                  <c:v>6962</c:v>
                </c:pt>
                <c:pt idx="27">
                  <c:v>6479</c:v>
                </c:pt>
                <c:pt idx="28">
                  <c:v>6137</c:v>
                </c:pt>
                <c:pt idx="29">
                  <c:v>5963</c:v>
                </c:pt>
                <c:pt idx="30">
                  <c:v>1739</c:v>
                </c:pt>
              </c:numCache>
            </c:numRef>
          </c:val>
          <c:smooth val="0"/>
          <c:extLst>
            <c:ext xmlns:c16="http://schemas.microsoft.com/office/drawing/2014/chart" uri="{C3380CC4-5D6E-409C-BE32-E72D297353CC}">
              <c16:uniqueId val="{00000000-834E-4820-9BA8-7385632B753F}"/>
            </c:ext>
          </c:extLst>
        </c:ser>
        <c:dLbls>
          <c:showLegendKey val="0"/>
          <c:showVal val="0"/>
          <c:showCatName val="0"/>
          <c:showSerName val="0"/>
          <c:showPercent val="0"/>
          <c:showBubbleSize val="0"/>
        </c:dLbls>
        <c:smooth val="0"/>
        <c:axId val="264213944"/>
        <c:axId val="264215256"/>
      </c:lineChart>
      <c:dateAx>
        <c:axId val="264213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215256"/>
        <c:crosses val="autoZero"/>
        <c:auto val="1"/>
        <c:lblOffset val="100"/>
        <c:baseTimeUnit val="days"/>
      </c:dateAx>
      <c:valAx>
        <c:axId val="264215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213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97</c:v>
                </c:pt>
                <c:pt idx="1">
                  <c:v>217</c:v>
                </c:pt>
                <c:pt idx="2">
                  <c:v>233</c:v>
                </c:pt>
                <c:pt idx="3">
                  <c:v>242</c:v>
                </c:pt>
                <c:pt idx="4">
                  <c:v>208</c:v>
                </c:pt>
                <c:pt idx="5">
                  <c:v>27</c:v>
                </c:pt>
                <c:pt idx="6">
                  <c:v>49</c:v>
                </c:pt>
                <c:pt idx="7">
                  <c:v>44</c:v>
                </c:pt>
                <c:pt idx="8">
                  <c:v>30</c:v>
                </c:pt>
                <c:pt idx="9">
                  <c:v>40</c:v>
                </c:pt>
                <c:pt idx="10">
                  <c:v>32</c:v>
                </c:pt>
                <c:pt idx="11">
                  <c:v>40</c:v>
                </c:pt>
                <c:pt idx="12">
                  <c:v>22</c:v>
                </c:pt>
                <c:pt idx="13">
                  <c:v>39</c:v>
                </c:pt>
                <c:pt idx="14">
                  <c:v>33</c:v>
                </c:pt>
                <c:pt idx="15">
                  <c:v>51</c:v>
                </c:pt>
                <c:pt idx="16">
                  <c:v>41</c:v>
                </c:pt>
                <c:pt idx="17">
                  <c:v>7</c:v>
                </c:pt>
                <c:pt idx="18">
                  <c:v>0</c:v>
                </c:pt>
                <c:pt idx="19">
                  <c:v>4</c:v>
                </c:pt>
                <c:pt idx="20">
                  <c:v>3</c:v>
                </c:pt>
                <c:pt idx="21">
                  <c:v>57</c:v>
                </c:pt>
                <c:pt idx="22">
                  <c:v>78</c:v>
                </c:pt>
                <c:pt idx="23">
                  <c:v>64</c:v>
                </c:pt>
                <c:pt idx="24">
                  <c:v>61</c:v>
                </c:pt>
                <c:pt idx="25">
                  <c:v>62</c:v>
                </c:pt>
                <c:pt idx="26">
                  <c:v>56</c:v>
                </c:pt>
                <c:pt idx="27">
                  <c:v>74</c:v>
                </c:pt>
                <c:pt idx="28">
                  <c:v>64</c:v>
                </c:pt>
                <c:pt idx="29">
                  <c:v>50</c:v>
                </c:pt>
                <c:pt idx="30">
                  <c:v>13</c:v>
                </c:pt>
              </c:numCache>
            </c:numRef>
          </c:val>
          <c:smooth val="0"/>
          <c:extLst>
            <c:ext xmlns:c16="http://schemas.microsoft.com/office/drawing/2014/chart" uri="{C3380CC4-5D6E-409C-BE32-E72D297353CC}">
              <c16:uniqueId val="{00000000-4E5F-4D46-BDEE-16341433F268}"/>
            </c:ext>
          </c:extLst>
        </c:ser>
        <c:dLbls>
          <c:showLegendKey val="0"/>
          <c:showVal val="0"/>
          <c:showCatName val="0"/>
          <c:showSerName val="0"/>
          <c:showPercent val="0"/>
          <c:showBubbleSize val="0"/>
        </c:dLbls>
        <c:smooth val="0"/>
        <c:axId val="264211976"/>
        <c:axId val="264210336"/>
      </c:lineChart>
      <c:dateAx>
        <c:axId val="264211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210336"/>
        <c:crosses val="autoZero"/>
        <c:auto val="1"/>
        <c:lblOffset val="100"/>
        <c:baseTimeUnit val="days"/>
      </c:dateAx>
      <c:valAx>
        <c:axId val="264210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211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4</c:v>
                </c:pt>
                <c:pt idx="1">
                  <c:v>4</c:v>
                </c:pt>
                <c:pt idx="2">
                  <c:v>6</c:v>
                </c:pt>
                <c:pt idx="4">
                  <c:v>3</c:v>
                </c:pt>
                <c:pt idx="5">
                  <c:v>22</c:v>
                </c:pt>
                <c:pt idx="6">
                  <c:v>18</c:v>
                </c:pt>
                <c:pt idx="7">
                  <c:v>9</c:v>
                </c:pt>
                <c:pt idx="8">
                  <c:v>3</c:v>
                </c:pt>
                <c:pt idx="9">
                  <c:v>7</c:v>
                </c:pt>
                <c:pt idx="10">
                  <c:v>4</c:v>
                </c:pt>
                <c:pt idx="11">
                  <c:v>3</c:v>
                </c:pt>
                <c:pt idx="12">
                  <c:v>11</c:v>
                </c:pt>
                <c:pt idx="13">
                  <c:v>4</c:v>
                </c:pt>
                <c:pt idx="14">
                  <c:v>12</c:v>
                </c:pt>
                <c:pt idx="15">
                  <c:v>12</c:v>
                </c:pt>
                <c:pt idx="16">
                  <c:v>3</c:v>
                </c:pt>
                <c:pt idx="17">
                  <c:v>2</c:v>
                </c:pt>
                <c:pt idx="18">
                  <c:v>1</c:v>
                </c:pt>
                <c:pt idx="19">
                  <c:v>10</c:v>
                </c:pt>
                <c:pt idx="20">
                  <c:v>5</c:v>
                </c:pt>
                <c:pt idx="21">
                  <c:v>5</c:v>
                </c:pt>
                <c:pt idx="22">
                  <c:v>5</c:v>
                </c:pt>
                <c:pt idx="23">
                  <c:v>5</c:v>
                </c:pt>
                <c:pt idx="24">
                  <c:v>3</c:v>
                </c:pt>
                <c:pt idx="25">
                  <c:v>2</c:v>
                </c:pt>
                <c:pt idx="26">
                  <c:v>11</c:v>
                </c:pt>
                <c:pt idx="27">
                  <c:v>6</c:v>
                </c:pt>
                <c:pt idx="28">
                  <c:v>4</c:v>
                </c:pt>
                <c:pt idx="29">
                  <c:v>8</c:v>
                </c:pt>
                <c:pt idx="30">
                  <c:v>7</c:v>
                </c:pt>
              </c:numCache>
            </c:numRef>
          </c:val>
          <c:smooth val="0"/>
          <c:extLst>
            <c:ext xmlns:c16="http://schemas.microsoft.com/office/drawing/2014/chart" uri="{C3380CC4-5D6E-409C-BE32-E72D297353CC}">
              <c16:uniqueId val="{00000000-0401-48D0-8BB2-8229C08EA8C0}"/>
            </c:ext>
          </c:extLst>
        </c:ser>
        <c:dLbls>
          <c:showLegendKey val="0"/>
          <c:showVal val="0"/>
          <c:showCatName val="0"/>
          <c:showSerName val="0"/>
          <c:showPercent val="0"/>
          <c:showBubbleSize val="0"/>
        </c:dLbls>
        <c:smooth val="0"/>
        <c:axId val="264208368"/>
        <c:axId val="264207056"/>
      </c:lineChart>
      <c:dateAx>
        <c:axId val="264208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207056"/>
        <c:crosses val="autoZero"/>
        <c:auto val="1"/>
        <c:lblOffset val="100"/>
        <c:baseTimeUnit val="days"/>
      </c:dateAx>
      <c:valAx>
        <c:axId val="264207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20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Facebook Page Report</a:t>
            </a:r>
          </a:p>
        </p:txBody>
      </p:sp>
      <p:sp>
        <p:nvSpPr>
          <p:cNvPr id="3" name="Subtitle 2"/>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745559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Wichtigste Werte (KPI's)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24736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58807693"/>
                    </a:ext>
                  </a:extLst>
                </a:gridCol>
                <a:gridCol w="740664">
                  <a:extLst>
                    <a:ext uri="{9D8B030D-6E8A-4147-A177-3AD203B41FA5}">
                      <a16:colId xmlns:a16="http://schemas.microsoft.com/office/drawing/2014/main" val="4254555836"/>
                    </a:ext>
                  </a:extLst>
                </a:gridCol>
                <a:gridCol w="740664">
                  <a:extLst>
                    <a:ext uri="{9D8B030D-6E8A-4147-A177-3AD203B41FA5}">
                      <a16:colId xmlns:a16="http://schemas.microsoft.com/office/drawing/2014/main" val="2824291694"/>
                    </a:ext>
                  </a:extLst>
                </a:gridCol>
                <a:gridCol w="740664">
                  <a:extLst>
                    <a:ext uri="{9D8B030D-6E8A-4147-A177-3AD203B41FA5}">
                      <a16:colId xmlns:a16="http://schemas.microsoft.com/office/drawing/2014/main" val="2531035432"/>
                    </a:ext>
                  </a:extLst>
                </a:gridCol>
                <a:gridCol w="740664">
                  <a:extLst>
                    <a:ext uri="{9D8B030D-6E8A-4147-A177-3AD203B41FA5}">
                      <a16:colId xmlns:a16="http://schemas.microsoft.com/office/drawing/2014/main" val="523441192"/>
                    </a:ext>
                  </a:extLst>
                </a:gridCol>
                <a:gridCol w="740664">
                  <a:extLst>
                    <a:ext uri="{9D8B030D-6E8A-4147-A177-3AD203B41FA5}">
                      <a16:colId xmlns:a16="http://schemas.microsoft.com/office/drawing/2014/main" val="1954421220"/>
                    </a:ext>
                  </a:extLst>
                </a:gridCol>
                <a:gridCol w="740664">
                  <a:extLst>
                    <a:ext uri="{9D8B030D-6E8A-4147-A177-3AD203B41FA5}">
                      <a16:colId xmlns:a16="http://schemas.microsoft.com/office/drawing/2014/main" val="3753965728"/>
                    </a:ext>
                  </a:extLst>
                </a:gridCol>
                <a:gridCol w="740664">
                  <a:extLst>
                    <a:ext uri="{9D8B030D-6E8A-4147-A177-3AD203B41FA5}">
                      <a16:colId xmlns:a16="http://schemas.microsoft.com/office/drawing/2014/main" val="2830360993"/>
                    </a:ext>
                  </a:extLst>
                </a:gridCol>
                <a:gridCol w="740664">
                  <a:extLst>
                    <a:ext uri="{9D8B030D-6E8A-4147-A177-3AD203B41FA5}">
                      <a16:colId xmlns:a16="http://schemas.microsoft.com/office/drawing/2014/main" val="299849254"/>
                    </a:ext>
                  </a:extLst>
                </a:gridCol>
                <a:gridCol w="740664">
                  <a:extLst>
                    <a:ext uri="{9D8B030D-6E8A-4147-A177-3AD203B41FA5}">
                      <a16:colId xmlns:a16="http://schemas.microsoft.com/office/drawing/2014/main" val="6214609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0459904"/>
                  </a:ext>
                </a:extLst>
              </a:tr>
              <a:tr h="370840">
                <a:tc>
                  <a:txBody>
                    <a:bodyPr/>
                    <a:lstStyle/>
                    <a:p>
                      <a:r>
                        <a:rPr lang="de-DE" sz="1000"/>
                        <a:t>FM Automobile: KFZ-Ankauf in Ö und D</a:t>
                      </a:r>
                      <a:endParaRPr lang="en-US" sz="1000"/>
                    </a:p>
                  </a:txBody>
                  <a:tcPr/>
                </a:tc>
                <a:tc>
                  <a:txBody>
                    <a:bodyPr/>
                    <a:lstStyle/>
                    <a:p>
                      <a:r>
                        <a:rPr lang="en-US" sz="1000"/>
                        <a:t>979</a:t>
                      </a:r>
                    </a:p>
                  </a:txBody>
                  <a:tcPr/>
                </a:tc>
                <a:tc>
                  <a:txBody>
                    <a:bodyPr/>
                    <a:lstStyle/>
                    <a:p>
                      <a:r>
                        <a:rPr lang="en-US" sz="1000"/>
                        <a:t>29</a:t>
                      </a:r>
                    </a:p>
                  </a:txBody>
                  <a:tcPr/>
                </a:tc>
                <a:tc>
                  <a:txBody>
                    <a:bodyPr/>
                    <a:lstStyle/>
                    <a:p>
                      <a:r>
                        <a:rPr lang="en-US" sz="1000"/>
                        <a:t>23</a:t>
                      </a:r>
                    </a:p>
                  </a:txBody>
                  <a:tcPr/>
                </a:tc>
                <a:tc>
                  <a:txBody>
                    <a:bodyPr/>
                    <a:lstStyle/>
                    <a:p>
                      <a:r>
                        <a:rPr lang="en-US" sz="1000"/>
                        <a:t>59</a:t>
                      </a:r>
                    </a:p>
                  </a:txBody>
                  <a:tcPr/>
                </a:tc>
                <a:tc>
                  <a:txBody>
                    <a:bodyPr/>
                    <a:lstStyle/>
                    <a:p>
                      <a:r>
                        <a:rPr lang="en-US" sz="1000"/>
                        <a:t>0</a:t>
                      </a:r>
                    </a:p>
                  </a:txBody>
                  <a:tcPr/>
                </a:tc>
                <a:tc>
                  <a:txBody>
                    <a:bodyPr/>
                    <a:lstStyle/>
                    <a:p>
                      <a:r>
                        <a:rPr lang="en-US" sz="1000"/>
                        <a:t>7</a:t>
                      </a:r>
                    </a:p>
                  </a:txBody>
                  <a:tcPr/>
                </a:tc>
                <a:tc>
                  <a:txBody>
                    <a:bodyPr/>
                    <a:lstStyle/>
                    <a:p>
                      <a:r>
                        <a:rPr lang="en-US" sz="1000"/>
                        <a:t>1</a:t>
                      </a:r>
                    </a:p>
                  </a:txBody>
                  <a:tcPr/>
                </a:tc>
                <a:tc>
                  <a:txBody>
                    <a:bodyPr/>
                    <a:lstStyle/>
                    <a:p>
                      <a:r>
                        <a:rPr lang="en-US" sz="1000"/>
                        <a:t>0.2977%</a:t>
                      </a:r>
                    </a:p>
                  </a:txBody>
                  <a:tcPr/>
                </a:tc>
                <a:tc>
                  <a:txBody>
                    <a:bodyPr/>
                    <a:lstStyle/>
                    <a:p>
                      <a:r>
                        <a:rPr lang="en-US" sz="1000"/>
                        <a:t>0.0%</a:t>
                      </a:r>
                    </a:p>
                  </a:txBody>
                  <a:tcPr/>
                </a:tc>
                <a:extLst>
                  <a:ext uri="{0D108BD9-81ED-4DB2-BD59-A6C34878D82A}">
                    <a16:rowId xmlns:a16="http://schemas.microsoft.com/office/drawing/2014/main" val="1106158878"/>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64704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(Übersicht)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99342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25963716"/>
                    </a:ext>
                  </a:extLst>
                </a:gridCol>
                <a:gridCol w="1234440">
                  <a:extLst>
                    <a:ext uri="{9D8B030D-6E8A-4147-A177-3AD203B41FA5}">
                      <a16:colId xmlns:a16="http://schemas.microsoft.com/office/drawing/2014/main" val="129789686"/>
                    </a:ext>
                  </a:extLst>
                </a:gridCol>
                <a:gridCol w="822960">
                  <a:extLst>
                    <a:ext uri="{9D8B030D-6E8A-4147-A177-3AD203B41FA5}">
                      <a16:colId xmlns:a16="http://schemas.microsoft.com/office/drawing/2014/main" val="1881463449"/>
                    </a:ext>
                  </a:extLst>
                </a:gridCol>
                <a:gridCol w="822960">
                  <a:extLst>
                    <a:ext uri="{9D8B030D-6E8A-4147-A177-3AD203B41FA5}">
                      <a16:colId xmlns:a16="http://schemas.microsoft.com/office/drawing/2014/main" val="1770985978"/>
                    </a:ext>
                  </a:extLst>
                </a:gridCol>
                <a:gridCol w="822960">
                  <a:extLst>
                    <a:ext uri="{9D8B030D-6E8A-4147-A177-3AD203B41FA5}">
                      <a16:colId xmlns:a16="http://schemas.microsoft.com/office/drawing/2014/main" val="136585390"/>
                    </a:ext>
                  </a:extLst>
                </a:gridCol>
                <a:gridCol w="822960">
                  <a:extLst>
                    <a:ext uri="{9D8B030D-6E8A-4147-A177-3AD203B41FA5}">
                      <a16:colId xmlns:a16="http://schemas.microsoft.com/office/drawing/2014/main" val="3307303994"/>
                    </a:ext>
                  </a:extLst>
                </a:gridCol>
                <a:gridCol w="822960">
                  <a:extLst>
                    <a:ext uri="{9D8B030D-6E8A-4147-A177-3AD203B41FA5}">
                      <a16:colId xmlns:a16="http://schemas.microsoft.com/office/drawing/2014/main" val="431425605"/>
                    </a:ext>
                  </a:extLst>
                </a:gridCol>
                <a:gridCol w="822960">
                  <a:extLst>
                    <a:ext uri="{9D8B030D-6E8A-4147-A177-3AD203B41FA5}">
                      <a16:colId xmlns:a16="http://schemas.microsoft.com/office/drawing/2014/main" val="380519432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977697768"/>
                  </a:ext>
                </a:extLst>
              </a:tr>
              <a:tr h="370840">
                <a:tc>
                  <a:txBody>
                    <a:bodyPr/>
                    <a:lstStyle/>
                    <a:p>
                      <a:r>
                        <a:rPr lang="de-DE" sz="1000"/>
                        <a:t>FM Automobile: KFZ-Ankauf in Ö und D</a:t>
                      </a:r>
                      <a:endParaRPr lang="en-US" sz="1000"/>
                    </a:p>
                  </a:txBody>
                  <a:tcPr/>
                </a:tc>
                <a:tc>
                  <a:txBody>
                    <a:bodyPr/>
                    <a:lstStyle/>
                    <a:p>
                      <a:r>
                        <a:rPr lang="en-US" sz="1000"/>
                        <a:t>979</a:t>
                      </a:r>
                    </a:p>
                  </a:txBody>
                  <a:tcPr/>
                </a:tc>
                <a:tc>
                  <a:txBody>
                    <a:bodyPr/>
                    <a:lstStyle/>
                    <a:p>
                      <a:r>
                        <a:rPr lang="en-US" sz="1000"/>
                        <a:t>4</a:t>
                      </a:r>
                    </a:p>
                  </a:txBody>
                  <a:tcPr/>
                </a:tc>
                <a:tc>
                  <a:txBody>
                    <a:bodyPr/>
                    <a:lstStyle/>
                    <a:p>
                      <a:r>
                        <a:rPr lang="en-US" sz="1000"/>
                        <a:t>0.4%</a:t>
                      </a:r>
                    </a:p>
                  </a:txBody>
                  <a:tcPr/>
                </a:tc>
                <a:tc>
                  <a:txBody>
                    <a:bodyPr/>
                    <a:lstStyle/>
                    <a:p>
                      <a:r>
                        <a:rPr lang="en-US" sz="1000"/>
                        <a:t>13</a:t>
                      </a:r>
                    </a:p>
                  </a:txBody>
                  <a:tcPr/>
                </a:tc>
                <a:tc>
                  <a:txBody>
                    <a:bodyPr/>
                    <a:lstStyle/>
                    <a:p>
                      <a:r>
                        <a:rPr lang="en-US" sz="1000"/>
                        <a:t>1.3%</a:t>
                      </a:r>
                    </a:p>
                  </a:txBody>
                  <a:tcPr/>
                </a:tc>
                <a:tc>
                  <a:txBody>
                    <a:bodyPr/>
                    <a:lstStyle/>
                    <a:p>
                      <a:r>
                        <a:rPr lang="en-US" sz="1000"/>
                        <a:t>28</a:t>
                      </a:r>
                    </a:p>
                  </a:txBody>
                  <a:tcPr/>
                </a:tc>
                <a:tc>
                  <a:txBody>
                    <a:bodyPr/>
                    <a:lstStyle/>
                    <a:p>
                      <a:r>
                        <a:rPr lang="en-US" sz="1000"/>
                        <a:t>2.9%</a:t>
                      </a:r>
                    </a:p>
                  </a:txBody>
                  <a:tcPr/>
                </a:tc>
                <a:extLst>
                  <a:ext uri="{0D108BD9-81ED-4DB2-BD59-A6C34878D82A}">
                    <a16:rowId xmlns:a16="http://schemas.microsoft.com/office/drawing/2014/main" val="2473778467"/>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174990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51644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915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Fanwachstum</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31229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4892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Verlorene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13129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4677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- 1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85436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57259996"/>
                    </a:ext>
                  </a:extLst>
                </a:gridCol>
                <a:gridCol w="658368">
                  <a:extLst>
                    <a:ext uri="{9D8B030D-6E8A-4147-A177-3AD203B41FA5}">
                      <a16:colId xmlns:a16="http://schemas.microsoft.com/office/drawing/2014/main" val="2403100409"/>
                    </a:ext>
                  </a:extLst>
                </a:gridCol>
                <a:gridCol w="658368">
                  <a:extLst>
                    <a:ext uri="{9D8B030D-6E8A-4147-A177-3AD203B41FA5}">
                      <a16:colId xmlns:a16="http://schemas.microsoft.com/office/drawing/2014/main" val="2663609995"/>
                    </a:ext>
                  </a:extLst>
                </a:gridCol>
                <a:gridCol w="658368">
                  <a:extLst>
                    <a:ext uri="{9D8B030D-6E8A-4147-A177-3AD203B41FA5}">
                      <a16:colId xmlns:a16="http://schemas.microsoft.com/office/drawing/2014/main" val="2515874459"/>
                    </a:ext>
                  </a:extLst>
                </a:gridCol>
                <a:gridCol w="658368">
                  <a:extLst>
                    <a:ext uri="{9D8B030D-6E8A-4147-A177-3AD203B41FA5}">
                      <a16:colId xmlns:a16="http://schemas.microsoft.com/office/drawing/2014/main" val="2705020055"/>
                    </a:ext>
                  </a:extLst>
                </a:gridCol>
                <a:gridCol w="658368">
                  <a:extLst>
                    <a:ext uri="{9D8B030D-6E8A-4147-A177-3AD203B41FA5}">
                      <a16:colId xmlns:a16="http://schemas.microsoft.com/office/drawing/2014/main" val="1454449823"/>
                    </a:ext>
                  </a:extLst>
                </a:gridCol>
                <a:gridCol w="658368">
                  <a:extLst>
                    <a:ext uri="{9D8B030D-6E8A-4147-A177-3AD203B41FA5}">
                      <a16:colId xmlns:a16="http://schemas.microsoft.com/office/drawing/2014/main" val="3964826526"/>
                    </a:ext>
                  </a:extLst>
                </a:gridCol>
                <a:gridCol w="658368">
                  <a:extLst>
                    <a:ext uri="{9D8B030D-6E8A-4147-A177-3AD203B41FA5}">
                      <a16:colId xmlns:a16="http://schemas.microsoft.com/office/drawing/2014/main" val="3348368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1766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- 2017-03-31 18:56:00</a:t>
                      </a:r>
                      <a:r>
                        <a:rPr kumimoji="0" lang="de-DE" sz="1000" b="0" i="0" u="none" strike="noStrike" kern="1200" cap="none" spc="0" normalizeH="0" baseline="0" noProof="0">
                          <a:ln>
                            <a:noFill/>
                          </a:ln>
                          <a:solidFill>
                            <a:prstClr val="black"/>
                          </a:solidFill>
                          <a:effectLst/>
                          <a:uLnTx/>
                          <a:uFillTx/>
                          <a:latin typeface="+mn-lt"/>
                          <a:ea typeface="+mn-ea"/>
                          <a:cs typeface="+mn-cs"/>
                        </a:rPr>
                        <a:t>
Tja, mal wieder Zeit für einen Neuen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1465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- 2017-03-29 15:28:00</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über eine hervorragende Abwicklung mit Herrn Luisser Alois aus Eberau, aus dem wundschönen #südburgenland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5692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- 2017-03-28 18:58:00</a:t>
                      </a:r>
                      <a:r>
                        <a:rPr kumimoji="0" lang="de-DE" sz="1000" b="0" i="0" u="none" strike="noStrike" kern="1200" cap="none" spc="0" normalizeH="0" baseline="0" noProof="0">
                          <a:ln>
                            <a:noFill/>
                          </a:ln>
                          <a:solidFill>
                            <a:prstClr val="black"/>
                          </a:solidFill>
                          <a:effectLst/>
                          <a:uLnTx/>
                          <a:uFillTx/>
                          <a:latin typeface="+mn-lt"/>
                          <a:ea typeface="+mn-ea"/>
                          <a:cs typeface="+mn-cs"/>
                        </a:rPr>
                        <a:t>
"Danke für die prompte Autoabholung. Ich werde dir wieder Autos vermitteln! Nochmals danke!" Herr Walter Schuster, Zwettl in Niederösterreich
Auch wir bedanken uns bei an Herrn Walter Schuster für die reibungslose Abwicklung. Wir mögen gut gelaunte Kunden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225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- 2017-03-26 11:39:00</a:t>
                      </a:r>
                      <a:r>
                        <a:rPr kumimoji="0" lang="de-DE" sz="1000" b="0" i="0" u="none" strike="noStrike" kern="1200" cap="none" spc="0" normalizeH="0" baseline="0" noProof="0">
                          <a:ln>
                            <a:noFill/>
                          </a:ln>
                          <a:solidFill>
                            <a:prstClr val="black"/>
                          </a:solidFill>
                          <a:effectLst/>
                          <a:uLnTx/>
                          <a:uFillTx/>
                          <a:latin typeface="+mn-lt"/>
                          <a:ea typeface="+mn-ea"/>
                          <a:cs typeface="+mn-cs"/>
                        </a:rPr>
                        <a:t>
Netter Witz 😆 
WIR können euch definitiv aber immer noch was beim  Preis machen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0413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- 2017-03-25 14:39:55</a:t>
                      </a:r>
                      <a:r>
                        <a:rPr kumimoji="0" lang="de-DE" sz="1000" b="0" i="0" u="none" strike="noStrike" kern="1200" cap="none" spc="0" normalizeH="0" baseline="0" noProof="0">
                          <a:ln>
                            <a:noFill/>
                          </a:ln>
                          <a:solidFill>
                            <a:prstClr val="black"/>
                          </a:solidFill>
                          <a:effectLst/>
                          <a:uLnTx/>
                          <a:uFillTx/>
                          <a:latin typeface="+mn-lt"/>
                          <a:ea typeface="+mn-ea"/>
                          <a:cs typeface="+mn-cs"/>
                        </a:rPr>
                        <a:t>
Monika Westhaus aus Heimnig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861862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316380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- 2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60389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87070023"/>
                    </a:ext>
                  </a:extLst>
                </a:gridCol>
                <a:gridCol w="658368">
                  <a:extLst>
                    <a:ext uri="{9D8B030D-6E8A-4147-A177-3AD203B41FA5}">
                      <a16:colId xmlns:a16="http://schemas.microsoft.com/office/drawing/2014/main" val="72639033"/>
                    </a:ext>
                  </a:extLst>
                </a:gridCol>
                <a:gridCol w="658368">
                  <a:extLst>
                    <a:ext uri="{9D8B030D-6E8A-4147-A177-3AD203B41FA5}">
                      <a16:colId xmlns:a16="http://schemas.microsoft.com/office/drawing/2014/main" val="2086405974"/>
                    </a:ext>
                  </a:extLst>
                </a:gridCol>
                <a:gridCol w="658368">
                  <a:extLst>
                    <a:ext uri="{9D8B030D-6E8A-4147-A177-3AD203B41FA5}">
                      <a16:colId xmlns:a16="http://schemas.microsoft.com/office/drawing/2014/main" val="670025995"/>
                    </a:ext>
                  </a:extLst>
                </a:gridCol>
                <a:gridCol w="658368">
                  <a:extLst>
                    <a:ext uri="{9D8B030D-6E8A-4147-A177-3AD203B41FA5}">
                      <a16:colId xmlns:a16="http://schemas.microsoft.com/office/drawing/2014/main" val="2974470022"/>
                    </a:ext>
                  </a:extLst>
                </a:gridCol>
                <a:gridCol w="658368">
                  <a:extLst>
                    <a:ext uri="{9D8B030D-6E8A-4147-A177-3AD203B41FA5}">
                      <a16:colId xmlns:a16="http://schemas.microsoft.com/office/drawing/2014/main" val="1199590138"/>
                    </a:ext>
                  </a:extLst>
                </a:gridCol>
                <a:gridCol w="658368">
                  <a:extLst>
                    <a:ext uri="{9D8B030D-6E8A-4147-A177-3AD203B41FA5}">
                      <a16:colId xmlns:a16="http://schemas.microsoft.com/office/drawing/2014/main" val="2446278560"/>
                    </a:ext>
                  </a:extLst>
                </a:gridCol>
                <a:gridCol w="658368">
                  <a:extLst>
                    <a:ext uri="{9D8B030D-6E8A-4147-A177-3AD203B41FA5}">
                      <a16:colId xmlns:a16="http://schemas.microsoft.com/office/drawing/2014/main" val="2675245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34971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- 2017-03-24 20:36:00</a:t>
                      </a:r>
                      <a:r>
                        <a:rPr kumimoji="0" lang="de-DE" sz="1000" b="0" i="0" u="none" strike="noStrike" kern="1200" cap="none" spc="0" normalizeH="0" baseline="0" noProof="0">
                          <a:ln>
                            <a:noFill/>
                          </a:ln>
                          <a:solidFill>
                            <a:prstClr val="black"/>
                          </a:solidFill>
                          <a:effectLst/>
                          <a:uLnTx/>
                          <a:uFillTx/>
                          <a:latin typeface="+mn-lt"/>
                          <a:ea typeface="+mn-ea"/>
                          <a:cs typeface="+mn-cs"/>
                        </a:rPr>
                        <a:t>
Willst du dein Auto rasch, zum besten Preis und mit dem geringsten Aufwand verkaufen? Dann schreib uns einfach. Wir beraten dich gerne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0612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- 2017-03-23 19:30:42</a:t>
                      </a:r>
                      <a:r>
                        <a:rPr kumimoji="0" lang="de-DE" sz="1000" b="0" i="0" u="none" strike="noStrike" kern="1200" cap="none" spc="0" normalizeH="0" baseline="0" noProof="0">
                          <a:ln>
                            <a:noFill/>
                          </a:ln>
                          <a:solidFill>
                            <a:prstClr val="black"/>
                          </a:solidFill>
                          <a:effectLst/>
                          <a:uLnTx/>
                          <a:uFillTx/>
                          <a:latin typeface="+mn-lt"/>
                          <a:ea typeface="+mn-ea"/>
                          <a:cs typeface="+mn-cs"/>
                        </a:rPr>
                        <a:t>
Nach 9 sehr intensiven Jahren verlässt uns heute unser treuer Abschleppwagen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9660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- 2017-03-22 16:08:00</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über einen glücklichen Kunden 😁
Danke an Frau Gollien Stefanie aus St.Georgen im Lavanttal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1070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- 2017-03-20 14:59:01</a:t>
                      </a:r>
                      <a:r>
                        <a:rPr kumimoji="0" lang="de-DE" sz="1000" b="0" i="0" u="none" strike="noStrike" kern="1200" cap="none" spc="0" normalizeH="0" baseline="0" noProof="0">
                          <a:ln>
                            <a:noFill/>
                          </a:ln>
                          <a:solidFill>
                            <a:prstClr val="black"/>
                          </a:solidFill>
                          <a:effectLst/>
                          <a:uLnTx/>
                          <a:uFillTx/>
                          <a:latin typeface="+mn-lt"/>
                          <a:ea typeface="+mn-ea"/>
                          <a:cs typeface="+mn-cs"/>
                        </a:rPr>
                        <a:t>
Kennt ihr schon unsere überarbeitete Webseite? Wir haben euch zahlreiche Kontaktmöglichkeiten bereit gestellt und auch unser kostenloses Bewertungsformular praktischer gestaltet! Schaut mal vorbei 👉🏻  www.kfz-ankauf.de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8387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- 2017-03-18 07:55:00</a:t>
                      </a:r>
                      <a:r>
                        <a:rPr kumimoji="0" lang="de-DE" sz="1000" b="0" i="0" u="none" strike="noStrike" kern="1200" cap="none" spc="0" normalizeH="0" baseline="0" noProof="0">
                          <a:ln>
                            <a:noFill/>
                          </a:ln>
                          <a:solidFill>
                            <a:prstClr val="black"/>
                          </a:solidFill>
                          <a:effectLst/>
                          <a:uLnTx/>
                          <a:uFillTx/>
                          <a:latin typeface="+mn-lt"/>
                          <a:ea typeface="+mn-ea"/>
                          <a:cs typeface="+mn-cs"/>
                        </a:rPr>
                        <a:t>
Ja, so haben wir das auch gerne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090856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537558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- 3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67904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49698677"/>
                    </a:ext>
                  </a:extLst>
                </a:gridCol>
                <a:gridCol w="658368">
                  <a:extLst>
                    <a:ext uri="{9D8B030D-6E8A-4147-A177-3AD203B41FA5}">
                      <a16:colId xmlns:a16="http://schemas.microsoft.com/office/drawing/2014/main" val="4217758411"/>
                    </a:ext>
                  </a:extLst>
                </a:gridCol>
                <a:gridCol w="658368">
                  <a:extLst>
                    <a:ext uri="{9D8B030D-6E8A-4147-A177-3AD203B41FA5}">
                      <a16:colId xmlns:a16="http://schemas.microsoft.com/office/drawing/2014/main" val="2541788928"/>
                    </a:ext>
                  </a:extLst>
                </a:gridCol>
                <a:gridCol w="658368">
                  <a:extLst>
                    <a:ext uri="{9D8B030D-6E8A-4147-A177-3AD203B41FA5}">
                      <a16:colId xmlns:a16="http://schemas.microsoft.com/office/drawing/2014/main" val="174948586"/>
                    </a:ext>
                  </a:extLst>
                </a:gridCol>
                <a:gridCol w="658368">
                  <a:extLst>
                    <a:ext uri="{9D8B030D-6E8A-4147-A177-3AD203B41FA5}">
                      <a16:colId xmlns:a16="http://schemas.microsoft.com/office/drawing/2014/main" val="1545366895"/>
                    </a:ext>
                  </a:extLst>
                </a:gridCol>
                <a:gridCol w="658368">
                  <a:extLst>
                    <a:ext uri="{9D8B030D-6E8A-4147-A177-3AD203B41FA5}">
                      <a16:colId xmlns:a16="http://schemas.microsoft.com/office/drawing/2014/main" val="3379706457"/>
                    </a:ext>
                  </a:extLst>
                </a:gridCol>
                <a:gridCol w="658368">
                  <a:extLst>
                    <a:ext uri="{9D8B030D-6E8A-4147-A177-3AD203B41FA5}">
                      <a16:colId xmlns:a16="http://schemas.microsoft.com/office/drawing/2014/main" val="3419267771"/>
                    </a:ext>
                  </a:extLst>
                </a:gridCol>
                <a:gridCol w="658368">
                  <a:extLst>
                    <a:ext uri="{9D8B030D-6E8A-4147-A177-3AD203B41FA5}">
                      <a16:colId xmlns:a16="http://schemas.microsoft.com/office/drawing/2014/main" val="3491609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48557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- 2017-03-17 20:55:01</a:t>
                      </a:r>
                      <a:r>
                        <a:rPr kumimoji="0" lang="de-DE" sz="1000" b="0" i="0" u="none" strike="noStrike" kern="1200" cap="none" spc="0" normalizeH="0" baseline="0" noProof="0">
                          <a:ln>
                            <a:noFill/>
                          </a:ln>
                          <a:solidFill>
                            <a:prstClr val="black"/>
                          </a:solidFill>
                          <a:effectLst/>
                          <a:uLnTx/>
                          <a:uFillTx/>
                          <a:latin typeface="+mn-lt"/>
                          <a:ea typeface="+mn-ea"/>
                          <a:cs typeface="+mn-cs"/>
                        </a:rPr>
                        <a:t>
... jo in die Berg, do samma gern 🗻
Danke 🙏🏻  Felicitas Soriat für den freundlichen Empfang in Saafelden am Steinernen Meer. War toll, mit dir Geschäfte zu machen!!! So macht die Arbeit richtig Spass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1744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- 2017-03-16 08:56:01</a:t>
                      </a:r>
                      <a:r>
                        <a:rPr kumimoji="0" lang="de-DE" sz="1000" b="0" i="0" u="none" strike="noStrike" kern="1200" cap="none" spc="0" normalizeH="0" baseline="0" noProof="0">
                          <a:ln>
                            <a:noFill/>
                          </a:ln>
                          <a:solidFill>
                            <a:prstClr val="black"/>
                          </a:solidFill>
                          <a:effectLst/>
                          <a:uLnTx/>
                          <a:uFillTx/>
                          <a:latin typeface="+mn-lt"/>
                          <a:ea typeface="+mn-ea"/>
                          <a:cs typeface="+mn-cs"/>
                        </a:rPr>
                        <a:t>
Danke an Herr Johann Weinberger aus Wien für die unkomplizierte und sympathische Kauf-Abwicklung! Wir kommen immer gerne in eure schöne Stadt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3967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- 2017-03-14 07:50:01</a:t>
                      </a:r>
                      <a:r>
                        <a:rPr kumimoji="0" lang="de-DE" sz="1000" b="0" i="0" u="none" strike="noStrike" kern="1200" cap="none" spc="0" normalizeH="0" baseline="0" noProof="0">
                          <a:ln>
                            <a:noFill/>
                          </a:ln>
                          <a:solidFill>
                            <a:prstClr val="black"/>
                          </a:solidFill>
                          <a:effectLst/>
                          <a:uLnTx/>
                          <a:uFillTx/>
                          <a:latin typeface="+mn-lt"/>
                          <a:ea typeface="+mn-ea"/>
                          <a:cs typeface="+mn-cs"/>
                        </a:rPr>
                        <a:t>
Willst du wissen, was dein Auto noch wert ist? 
Gerne senden wir dir eine kostenlose Bewertung. Sende uns eine PN oder geh auf www.kfz-ankauf.de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3302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- 2017-03-12 09:33:01</a:t>
                      </a:r>
                      <a:r>
                        <a:rPr kumimoji="0" lang="de-DE" sz="1000" b="0" i="0" u="none" strike="noStrike" kern="1200" cap="none" spc="0" normalizeH="0" baseline="0" noProof="0">
                          <a:ln>
                            <a:noFill/>
                          </a:ln>
                          <a:solidFill>
                            <a:prstClr val="black"/>
                          </a:solidFill>
                          <a:effectLst/>
                          <a:uLnTx/>
                          <a:uFillTx/>
                          <a:latin typeface="+mn-lt"/>
                          <a:ea typeface="+mn-ea"/>
                          <a:cs typeface="+mn-cs"/>
                        </a:rPr>
                        <a:t>
Wusstet ihr... wenn wir euren Wagen an ankaufen führen wir die Bezahlung und Abmeldung kostenfrei und ohne Aufwand für euch durch!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7454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- 2017-03-10 13:57:03</a:t>
                      </a:r>
                      <a:r>
                        <a:rPr kumimoji="0" lang="de-DE" sz="1000" b="0" i="0" u="none" strike="noStrike" kern="1200" cap="none" spc="0" normalizeH="0" baseline="0" noProof="0">
                          <a:ln>
                            <a:noFill/>
                          </a:ln>
                          <a:solidFill>
                            <a:prstClr val="black"/>
                          </a:solidFill>
                          <a:effectLst/>
                          <a:uLnTx/>
                          <a:uFillTx/>
                          <a:latin typeface="+mn-lt"/>
                          <a:ea typeface="+mn-ea"/>
                          <a:cs typeface="+mn-cs"/>
                        </a:rPr>
                        <a:t>
Das ist mal ein legendäres Auto, mit legendärem Vorbesitzer: Der Ferrari F50 von Mike Tyson wird verkauft. Der ist aber leider etwas zu alt für uns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5110637"/>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4137936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- 4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95646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0357318"/>
                    </a:ext>
                  </a:extLst>
                </a:gridCol>
                <a:gridCol w="658368">
                  <a:extLst>
                    <a:ext uri="{9D8B030D-6E8A-4147-A177-3AD203B41FA5}">
                      <a16:colId xmlns:a16="http://schemas.microsoft.com/office/drawing/2014/main" val="3783109257"/>
                    </a:ext>
                  </a:extLst>
                </a:gridCol>
                <a:gridCol w="658368">
                  <a:extLst>
                    <a:ext uri="{9D8B030D-6E8A-4147-A177-3AD203B41FA5}">
                      <a16:colId xmlns:a16="http://schemas.microsoft.com/office/drawing/2014/main" val="661366821"/>
                    </a:ext>
                  </a:extLst>
                </a:gridCol>
                <a:gridCol w="658368">
                  <a:extLst>
                    <a:ext uri="{9D8B030D-6E8A-4147-A177-3AD203B41FA5}">
                      <a16:colId xmlns:a16="http://schemas.microsoft.com/office/drawing/2014/main" val="3460043997"/>
                    </a:ext>
                  </a:extLst>
                </a:gridCol>
                <a:gridCol w="658368">
                  <a:extLst>
                    <a:ext uri="{9D8B030D-6E8A-4147-A177-3AD203B41FA5}">
                      <a16:colId xmlns:a16="http://schemas.microsoft.com/office/drawing/2014/main" val="4065088583"/>
                    </a:ext>
                  </a:extLst>
                </a:gridCol>
                <a:gridCol w="658368">
                  <a:extLst>
                    <a:ext uri="{9D8B030D-6E8A-4147-A177-3AD203B41FA5}">
                      <a16:colId xmlns:a16="http://schemas.microsoft.com/office/drawing/2014/main" val="404430732"/>
                    </a:ext>
                  </a:extLst>
                </a:gridCol>
                <a:gridCol w="658368">
                  <a:extLst>
                    <a:ext uri="{9D8B030D-6E8A-4147-A177-3AD203B41FA5}">
                      <a16:colId xmlns:a16="http://schemas.microsoft.com/office/drawing/2014/main" val="3265738297"/>
                    </a:ext>
                  </a:extLst>
                </a:gridCol>
                <a:gridCol w="658368">
                  <a:extLst>
                    <a:ext uri="{9D8B030D-6E8A-4147-A177-3AD203B41FA5}">
                      <a16:colId xmlns:a16="http://schemas.microsoft.com/office/drawing/2014/main" val="2521076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40933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- 2017-03-08 08:40:01</a:t>
                      </a:r>
                      <a:r>
                        <a:rPr kumimoji="0" lang="de-DE" sz="1000" b="0" i="0" u="none" strike="noStrike" kern="1200" cap="none" spc="0" normalizeH="0" baseline="0" noProof="0">
                          <a:ln>
                            <a:noFill/>
                          </a:ln>
                          <a:solidFill>
                            <a:prstClr val="black"/>
                          </a:solidFill>
                          <a:effectLst/>
                          <a:uLnTx/>
                          <a:uFillTx/>
                          <a:latin typeface="+mn-lt"/>
                          <a:ea typeface="+mn-ea"/>
                          <a:cs typeface="+mn-cs"/>
                        </a:rPr>
                        <a:t>
Würdet ihr 150.000 Franken (141.000 EUR) für ein Kennzeichen bezahlen?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4048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- 2017-03-07 13:41:40</a:t>
                      </a:r>
                      <a:r>
                        <a:rPr kumimoji="0" lang="de-DE" sz="1000" b="0" i="0" u="none" strike="noStrike" kern="1200" cap="none" spc="0" normalizeH="0" baseline="0" noProof="0">
                          <a:ln>
                            <a:noFill/>
                          </a:ln>
                          <a:solidFill>
                            <a:prstClr val="black"/>
                          </a:solidFill>
                          <a:effectLst/>
                          <a:uLnTx/>
                          <a:uFillTx/>
                          <a:latin typeface="+mn-lt"/>
                          <a:ea typeface="+mn-ea"/>
                          <a:cs typeface="+mn-cs"/>
                        </a:rPr>
                        <a:t>
Er hat's drauf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5457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- 2017-03-06 15:13:26</a:t>
                      </a:r>
                      <a:r>
                        <a:rPr kumimoji="0" lang="de-DE" sz="1000" b="0" i="0" u="none" strike="noStrike" kern="1200" cap="none" spc="0" normalizeH="0" baseline="0" noProof="0">
                          <a:ln>
                            <a:noFill/>
                          </a:ln>
                          <a:solidFill>
                            <a:prstClr val="black"/>
                          </a:solidFill>
                          <a:effectLst/>
                          <a:uLnTx/>
                          <a:uFillTx/>
                          <a:latin typeface="+mn-lt"/>
                          <a:ea typeface="+mn-ea"/>
                          <a:cs typeface="+mn-cs"/>
                        </a:rPr>
                        <a:t>
Peugeot kauft Opel. 
Wir kaufen euer Auto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3969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- 2017-03-06 11:33:59</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7614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- 2017-03-06 09:58:53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3526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- 2017-03-05 12:49:01</a:t>
                      </a:r>
                      <a:r>
                        <a:rPr kumimoji="0" lang="de-DE" sz="1000" b="0" i="0" u="none" strike="noStrike" kern="1200" cap="none" spc="0" normalizeH="0" baseline="0" noProof="0">
                          <a:ln>
                            <a:noFill/>
                          </a:ln>
                          <a:solidFill>
                            <a:prstClr val="black"/>
                          </a:solidFill>
                          <a:effectLst/>
                          <a:uLnTx/>
                          <a:uFillTx/>
                          <a:latin typeface="+mn-lt"/>
                          <a:ea typeface="+mn-ea"/>
                          <a:cs typeface="+mn-cs"/>
                        </a:rPr>
                        <a:t>
Willst du wissen, was dein Auto noch wert ist? 
Gerne senden wir dir eine kostenlose Bewertung. Sende uns eine PN oder geh auf www.kfz-ankauf.de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4933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- 2017-03-03 12:36:00</a:t>
                      </a:r>
                      <a:r>
                        <a:rPr kumimoji="0" lang="de-DE" sz="1000" b="0" i="0" u="none" strike="noStrike" kern="1200" cap="none" spc="0" normalizeH="0" baseline="0" noProof="0">
                          <a:ln>
                            <a:noFill/>
                          </a:ln>
                          <a:solidFill>
                            <a:prstClr val="black"/>
                          </a:solidFill>
                          <a:effectLst/>
                          <a:uLnTx/>
                          <a:uFillTx/>
                          <a:latin typeface="+mn-lt"/>
                          <a:ea typeface="+mn-ea"/>
                          <a:cs typeface="+mn-cs"/>
                        </a:rPr>
                        <a:t>
Hast du schon daran gedacht, dein Auto noch vor Start der Neuwagensaison zu verkaufen? Wir helfen dir gerne!  So kommst du rasch zu deinem Startkapital für deinen neuen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573156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605348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- 5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26956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39622563"/>
                    </a:ext>
                  </a:extLst>
                </a:gridCol>
                <a:gridCol w="658368">
                  <a:extLst>
                    <a:ext uri="{9D8B030D-6E8A-4147-A177-3AD203B41FA5}">
                      <a16:colId xmlns:a16="http://schemas.microsoft.com/office/drawing/2014/main" val="1288679552"/>
                    </a:ext>
                  </a:extLst>
                </a:gridCol>
                <a:gridCol w="658368">
                  <a:extLst>
                    <a:ext uri="{9D8B030D-6E8A-4147-A177-3AD203B41FA5}">
                      <a16:colId xmlns:a16="http://schemas.microsoft.com/office/drawing/2014/main" val="1902560971"/>
                    </a:ext>
                  </a:extLst>
                </a:gridCol>
                <a:gridCol w="658368">
                  <a:extLst>
                    <a:ext uri="{9D8B030D-6E8A-4147-A177-3AD203B41FA5}">
                      <a16:colId xmlns:a16="http://schemas.microsoft.com/office/drawing/2014/main" val="966867565"/>
                    </a:ext>
                  </a:extLst>
                </a:gridCol>
                <a:gridCol w="658368">
                  <a:extLst>
                    <a:ext uri="{9D8B030D-6E8A-4147-A177-3AD203B41FA5}">
                      <a16:colId xmlns:a16="http://schemas.microsoft.com/office/drawing/2014/main" val="645022706"/>
                    </a:ext>
                  </a:extLst>
                </a:gridCol>
                <a:gridCol w="658368">
                  <a:extLst>
                    <a:ext uri="{9D8B030D-6E8A-4147-A177-3AD203B41FA5}">
                      <a16:colId xmlns:a16="http://schemas.microsoft.com/office/drawing/2014/main" val="1143106508"/>
                    </a:ext>
                  </a:extLst>
                </a:gridCol>
                <a:gridCol w="658368">
                  <a:extLst>
                    <a:ext uri="{9D8B030D-6E8A-4147-A177-3AD203B41FA5}">
                      <a16:colId xmlns:a16="http://schemas.microsoft.com/office/drawing/2014/main" val="1927931847"/>
                    </a:ext>
                  </a:extLst>
                </a:gridCol>
                <a:gridCol w="658368">
                  <a:extLst>
                    <a:ext uri="{9D8B030D-6E8A-4147-A177-3AD203B41FA5}">
                      <a16:colId xmlns:a16="http://schemas.microsoft.com/office/drawing/2014/main" val="1528740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4675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- 2017-03-01 17:51:44</a:t>
                      </a:r>
                      <a:r>
                        <a:rPr kumimoji="0" lang="de-DE" sz="1000" b="0" i="0" u="none" strike="noStrike" kern="1200" cap="none" spc="0" normalizeH="0" baseline="0" noProof="0">
                          <a:ln>
                            <a:noFill/>
                          </a:ln>
                          <a:solidFill>
                            <a:prstClr val="black"/>
                          </a:solidFill>
                          <a:effectLst/>
                          <a:uLnTx/>
                          <a:uFillTx/>
                          <a:latin typeface="+mn-lt"/>
                          <a:ea typeface="+mn-ea"/>
                          <a:cs typeface="+mn-cs"/>
                        </a:rPr>
                        <a:t>
Die Neuwagensaison steht vor der Tür!!!!
Viele Gebrauchtwagen kommen jetzt auf dem Markt, was den privaten Verkauf etwas erschwert. Es kann jetzt länger dauern, ein Auto zu verkaufen. 
Gerne helfen wir euch dabei und schauen, dass ihr euer Auto schnell und gut verkauft. Schreibt uns einfach eine PN!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90888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194655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86046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94860003"/>
                    </a:ext>
                  </a:extLst>
                </a:gridCol>
                <a:gridCol w="822960">
                  <a:extLst>
                    <a:ext uri="{9D8B030D-6E8A-4147-A177-3AD203B41FA5}">
                      <a16:colId xmlns:a16="http://schemas.microsoft.com/office/drawing/2014/main" val="3987650441"/>
                    </a:ext>
                  </a:extLst>
                </a:gridCol>
                <a:gridCol w="822960">
                  <a:extLst>
                    <a:ext uri="{9D8B030D-6E8A-4147-A177-3AD203B41FA5}">
                      <a16:colId xmlns:a16="http://schemas.microsoft.com/office/drawing/2014/main" val="2384178584"/>
                    </a:ext>
                  </a:extLst>
                </a:gridCol>
                <a:gridCol w="822960">
                  <a:extLst>
                    <a:ext uri="{9D8B030D-6E8A-4147-A177-3AD203B41FA5}">
                      <a16:colId xmlns:a16="http://schemas.microsoft.com/office/drawing/2014/main" val="1622821619"/>
                    </a:ext>
                  </a:extLst>
                </a:gridCol>
                <a:gridCol w="822960">
                  <a:extLst>
                    <a:ext uri="{9D8B030D-6E8A-4147-A177-3AD203B41FA5}">
                      <a16:colId xmlns:a16="http://schemas.microsoft.com/office/drawing/2014/main" val="1116234943"/>
                    </a:ext>
                  </a:extLst>
                </a:gridCol>
                <a:gridCol w="822960">
                  <a:extLst>
                    <a:ext uri="{9D8B030D-6E8A-4147-A177-3AD203B41FA5}">
                      <a16:colId xmlns:a16="http://schemas.microsoft.com/office/drawing/2014/main" val="1782396734"/>
                    </a:ext>
                  </a:extLst>
                </a:gridCol>
                <a:gridCol w="822960">
                  <a:extLst>
                    <a:ext uri="{9D8B030D-6E8A-4147-A177-3AD203B41FA5}">
                      <a16:colId xmlns:a16="http://schemas.microsoft.com/office/drawing/2014/main" val="766969855"/>
                    </a:ext>
                  </a:extLst>
                </a:gridCol>
                <a:gridCol w="822960">
                  <a:extLst>
                    <a:ext uri="{9D8B030D-6E8A-4147-A177-3AD203B41FA5}">
                      <a16:colId xmlns:a16="http://schemas.microsoft.com/office/drawing/2014/main" val="1033407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92451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- 2017-03-31 18:56:00</a:t>
                      </a:r>
                      <a:r>
                        <a:rPr kumimoji="0" lang="de-DE" sz="1000" b="0" i="0" u="none" strike="noStrike" kern="1200" cap="none" spc="0" normalizeH="0" baseline="0" noProof="0">
                          <a:ln>
                            <a:noFill/>
                          </a:ln>
                          <a:solidFill>
                            <a:prstClr val="black"/>
                          </a:solidFill>
                          <a:effectLst/>
                          <a:uLnTx/>
                          <a:uFillTx/>
                          <a:latin typeface="+mn-lt"/>
                          <a:ea typeface="+mn-ea"/>
                          <a:cs typeface="+mn-cs"/>
                        </a:rPr>
                        <a:t>
Tja, mal wieder Zeit für einen Neuen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87331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- 2017-03-29 15:28:00</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über eine hervorragende Abwicklung mit Herrn Luisser Alois aus Eberau, aus dem wundschönen #südburgenland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1642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- 2017-03-28 18:58:00</a:t>
                      </a:r>
                      <a:r>
                        <a:rPr kumimoji="0" lang="de-DE" sz="1000" b="0" i="0" u="none" strike="noStrike" kern="1200" cap="none" spc="0" normalizeH="0" baseline="0" noProof="0">
                          <a:ln>
                            <a:noFill/>
                          </a:ln>
                          <a:solidFill>
                            <a:prstClr val="black"/>
                          </a:solidFill>
                          <a:effectLst/>
                          <a:uLnTx/>
                          <a:uFillTx/>
                          <a:latin typeface="+mn-lt"/>
                          <a:ea typeface="+mn-ea"/>
                          <a:cs typeface="+mn-cs"/>
                        </a:rPr>
                        <a:t>
"Danke für die prompte Autoabholung. Ich werde dir wieder Autos vermitteln! Nochmals danke!" Herr Walter Schuster, Zwettl in Niederösterreich
Auch wir bedanken uns bei an Herrn Walter Schuster für die reibungslose Abwicklung. Wir mögen gut gelaunte Kunden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06200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- 2017-03-26 11:39:00</a:t>
                      </a:r>
                      <a:r>
                        <a:rPr kumimoji="0" lang="de-DE" sz="1000" b="0" i="0" u="none" strike="noStrike" kern="1200" cap="none" spc="0" normalizeH="0" baseline="0" noProof="0">
                          <a:ln>
                            <a:noFill/>
                          </a:ln>
                          <a:solidFill>
                            <a:prstClr val="black"/>
                          </a:solidFill>
                          <a:effectLst/>
                          <a:uLnTx/>
                          <a:uFillTx/>
                          <a:latin typeface="+mn-lt"/>
                          <a:ea typeface="+mn-ea"/>
                          <a:cs typeface="+mn-cs"/>
                        </a:rPr>
                        <a:t>
Netter Witz 😆 
WIR können euch definitiv aber immer noch was beim  Preis machen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38520042"/>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682492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- 2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76194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31816877"/>
                    </a:ext>
                  </a:extLst>
                </a:gridCol>
                <a:gridCol w="822960">
                  <a:extLst>
                    <a:ext uri="{9D8B030D-6E8A-4147-A177-3AD203B41FA5}">
                      <a16:colId xmlns:a16="http://schemas.microsoft.com/office/drawing/2014/main" val="2405516387"/>
                    </a:ext>
                  </a:extLst>
                </a:gridCol>
                <a:gridCol w="822960">
                  <a:extLst>
                    <a:ext uri="{9D8B030D-6E8A-4147-A177-3AD203B41FA5}">
                      <a16:colId xmlns:a16="http://schemas.microsoft.com/office/drawing/2014/main" val="3714323315"/>
                    </a:ext>
                  </a:extLst>
                </a:gridCol>
                <a:gridCol w="822960">
                  <a:extLst>
                    <a:ext uri="{9D8B030D-6E8A-4147-A177-3AD203B41FA5}">
                      <a16:colId xmlns:a16="http://schemas.microsoft.com/office/drawing/2014/main" val="1121960124"/>
                    </a:ext>
                  </a:extLst>
                </a:gridCol>
                <a:gridCol w="822960">
                  <a:extLst>
                    <a:ext uri="{9D8B030D-6E8A-4147-A177-3AD203B41FA5}">
                      <a16:colId xmlns:a16="http://schemas.microsoft.com/office/drawing/2014/main" val="3508140045"/>
                    </a:ext>
                  </a:extLst>
                </a:gridCol>
                <a:gridCol w="822960">
                  <a:extLst>
                    <a:ext uri="{9D8B030D-6E8A-4147-A177-3AD203B41FA5}">
                      <a16:colId xmlns:a16="http://schemas.microsoft.com/office/drawing/2014/main" val="3419594920"/>
                    </a:ext>
                  </a:extLst>
                </a:gridCol>
                <a:gridCol w="822960">
                  <a:extLst>
                    <a:ext uri="{9D8B030D-6E8A-4147-A177-3AD203B41FA5}">
                      <a16:colId xmlns:a16="http://schemas.microsoft.com/office/drawing/2014/main" val="1905365902"/>
                    </a:ext>
                  </a:extLst>
                </a:gridCol>
                <a:gridCol w="822960">
                  <a:extLst>
                    <a:ext uri="{9D8B030D-6E8A-4147-A177-3AD203B41FA5}">
                      <a16:colId xmlns:a16="http://schemas.microsoft.com/office/drawing/2014/main" val="3271393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404655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- 2017-03-25 14:39:55</a:t>
                      </a:r>
                      <a:r>
                        <a:rPr kumimoji="0" lang="de-DE" sz="1000" b="0" i="0" u="none" strike="noStrike" kern="1200" cap="none" spc="0" normalizeH="0" baseline="0" noProof="0">
                          <a:ln>
                            <a:noFill/>
                          </a:ln>
                          <a:solidFill>
                            <a:prstClr val="black"/>
                          </a:solidFill>
                          <a:effectLst/>
                          <a:uLnTx/>
                          <a:uFillTx/>
                          <a:latin typeface="+mn-lt"/>
                          <a:ea typeface="+mn-ea"/>
                          <a:cs typeface="+mn-cs"/>
                        </a:rPr>
                        <a:t>
Monika Westhaus aus Heimnig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99562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- 2017-03-24 20:36:00</a:t>
                      </a:r>
                      <a:r>
                        <a:rPr kumimoji="0" lang="de-DE" sz="1000" b="0" i="0" u="none" strike="noStrike" kern="1200" cap="none" spc="0" normalizeH="0" baseline="0" noProof="0">
                          <a:ln>
                            <a:noFill/>
                          </a:ln>
                          <a:solidFill>
                            <a:prstClr val="black"/>
                          </a:solidFill>
                          <a:effectLst/>
                          <a:uLnTx/>
                          <a:uFillTx/>
                          <a:latin typeface="+mn-lt"/>
                          <a:ea typeface="+mn-ea"/>
                          <a:cs typeface="+mn-cs"/>
                        </a:rPr>
                        <a:t>
Willst du dein Auto rasch, zum besten Preis und mit dem geringsten Aufwand verkaufen? Dann schreib uns einfach. Wir beraten dich gerne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82829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- 2017-03-23 19:30:42</a:t>
                      </a:r>
                      <a:r>
                        <a:rPr kumimoji="0" lang="de-DE" sz="1000" b="0" i="0" u="none" strike="noStrike" kern="1200" cap="none" spc="0" normalizeH="0" baseline="0" noProof="0">
                          <a:ln>
                            <a:noFill/>
                          </a:ln>
                          <a:solidFill>
                            <a:prstClr val="black"/>
                          </a:solidFill>
                          <a:effectLst/>
                          <a:uLnTx/>
                          <a:uFillTx/>
                          <a:latin typeface="+mn-lt"/>
                          <a:ea typeface="+mn-ea"/>
                          <a:cs typeface="+mn-cs"/>
                        </a:rPr>
                        <a:t>
Nach 9 sehr intensiven Jahren verlässt uns heute unser treuer Abschleppwagen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51433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- 2017-03-22 16:08:00</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über einen glücklichen Kunden 😁
Danke an Frau Gollien Stefanie aus St.Georgen im Lavanttal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932875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691681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- 3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30816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74445054"/>
                    </a:ext>
                  </a:extLst>
                </a:gridCol>
                <a:gridCol w="822960">
                  <a:extLst>
                    <a:ext uri="{9D8B030D-6E8A-4147-A177-3AD203B41FA5}">
                      <a16:colId xmlns:a16="http://schemas.microsoft.com/office/drawing/2014/main" val="551682317"/>
                    </a:ext>
                  </a:extLst>
                </a:gridCol>
                <a:gridCol w="822960">
                  <a:extLst>
                    <a:ext uri="{9D8B030D-6E8A-4147-A177-3AD203B41FA5}">
                      <a16:colId xmlns:a16="http://schemas.microsoft.com/office/drawing/2014/main" val="2088359727"/>
                    </a:ext>
                  </a:extLst>
                </a:gridCol>
                <a:gridCol w="822960">
                  <a:extLst>
                    <a:ext uri="{9D8B030D-6E8A-4147-A177-3AD203B41FA5}">
                      <a16:colId xmlns:a16="http://schemas.microsoft.com/office/drawing/2014/main" val="779353145"/>
                    </a:ext>
                  </a:extLst>
                </a:gridCol>
                <a:gridCol w="822960">
                  <a:extLst>
                    <a:ext uri="{9D8B030D-6E8A-4147-A177-3AD203B41FA5}">
                      <a16:colId xmlns:a16="http://schemas.microsoft.com/office/drawing/2014/main" val="2953124561"/>
                    </a:ext>
                  </a:extLst>
                </a:gridCol>
                <a:gridCol w="822960">
                  <a:extLst>
                    <a:ext uri="{9D8B030D-6E8A-4147-A177-3AD203B41FA5}">
                      <a16:colId xmlns:a16="http://schemas.microsoft.com/office/drawing/2014/main" val="4086748096"/>
                    </a:ext>
                  </a:extLst>
                </a:gridCol>
                <a:gridCol w="822960">
                  <a:extLst>
                    <a:ext uri="{9D8B030D-6E8A-4147-A177-3AD203B41FA5}">
                      <a16:colId xmlns:a16="http://schemas.microsoft.com/office/drawing/2014/main" val="2419471179"/>
                    </a:ext>
                  </a:extLst>
                </a:gridCol>
                <a:gridCol w="822960">
                  <a:extLst>
                    <a:ext uri="{9D8B030D-6E8A-4147-A177-3AD203B41FA5}">
                      <a16:colId xmlns:a16="http://schemas.microsoft.com/office/drawing/2014/main" val="389749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87419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- 2017-03-20 14:59:01</a:t>
                      </a:r>
                      <a:r>
                        <a:rPr kumimoji="0" lang="de-DE" sz="1000" b="0" i="0" u="none" strike="noStrike" kern="1200" cap="none" spc="0" normalizeH="0" baseline="0" noProof="0">
                          <a:ln>
                            <a:noFill/>
                          </a:ln>
                          <a:solidFill>
                            <a:prstClr val="black"/>
                          </a:solidFill>
                          <a:effectLst/>
                          <a:uLnTx/>
                          <a:uFillTx/>
                          <a:latin typeface="+mn-lt"/>
                          <a:ea typeface="+mn-ea"/>
                          <a:cs typeface="+mn-cs"/>
                        </a:rPr>
                        <a:t>
Kennt ihr schon unsere überarbeitete Webseite? Wir haben euch zahlreiche Kontaktmöglichkeiten bereit gestellt und auch unser kostenloses Bewertungsformular praktischer gestaltet! Schaut mal vorbei 👉🏻  www.kfz-ankauf.de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34496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- 2017-03-18 07:55:00</a:t>
                      </a:r>
                      <a:r>
                        <a:rPr kumimoji="0" lang="de-DE" sz="1000" b="0" i="0" u="none" strike="noStrike" kern="1200" cap="none" spc="0" normalizeH="0" baseline="0" noProof="0">
                          <a:ln>
                            <a:noFill/>
                          </a:ln>
                          <a:solidFill>
                            <a:prstClr val="black"/>
                          </a:solidFill>
                          <a:effectLst/>
                          <a:uLnTx/>
                          <a:uFillTx/>
                          <a:latin typeface="+mn-lt"/>
                          <a:ea typeface="+mn-ea"/>
                          <a:cs typeface="+mn-cs"/>
                        </a:rPr>
                        <a:t>
Ja, so haben wir das auch gerne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57756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- 2017-03-17 20:55:01</a:t>
                      </a:r>
                      <a:r>
                        <a:rPr kumimoji="0" lang="de-DE" sz="1000" b="0" i="0" u="none" strike="noStrike" kern="1200" cap="none" spc="0" normalizeH="0" baseline="0" noProof="0">
                          <a:ln>
                            <a:noFill/>
                          </a:ln>
                          <a:solidFill>
                            <a:prstClr val="black"/>
                          </a:solidFill>
                          <a:effectLst/>
                          <a:uLnTx/>
                          <a:uFillTx/>
                          <a:latin typeface="+mn-lt"/>
                          <a:ea typeface="+mn-ea"/>
                          <a:cs typeface="+mn-cs"/>
                        </a:rPr>
                        <a:t>
... jo in die Berg, do samma gern 🗻
Danke 🙏🏻  Felicitas Soriat für den freundlichen Empfang in Saafelden am Steinernen Meer. War toll, mit dir Geschäfte zu machen!!! So macht die Arbeit richtig Spass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3528956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3044215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- 4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76058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42278146"/>
                    </a:ext>
                  </a:extLst>
                </a:gridCol>
                <a:gridCol w="822960">
                  <a:extLst>
                    <a:ext uri="{9D8B030D-6E8A-4147-A177-3AD203B41FA5}">
                      <a16:colId xmlns:a16="http://schemas.microsoft.com/office/drawing/2014/main" val="1434952758"/>
                    </a:ext>
                  </a:extLst>
                </a:gridCol>
                <a:gridCol w="822960">
                  <a:extLst>
                    <a:ext uri="{9D8B030D-6E8A-4147-A177-3AD203B41FA5}">
                      <a16:colId xmlns:a16="http://schemas.microsoft.com/office/drawing/2014/main" val="894511911"/>
                    </a:ext>
                  </a:extLst>
                </a:gridCol>
                <a:gridCol w="822960">
                  <a:extLst>
                    <a:ext uri="{9D8B030D-6E8A-4147-A177-3AD203B41FA5}">
                      <a16:colId xmlns:a16="http://schemas.microsoft.com/office/drawing/2014/main" val="3691035424"/>
                    </a:ext>
                  </a:extLst>
                </a:gridCol>
                <a:gridCol w="822960">
                  <a:extLst>
                    <a:ext uri="{9D8B030D-6E8A-4147-A177-3AD203B41FA5}">
                      <a16:colId xmlns:a16="http://schemas.microsoft.com/office/drawing/2014/main" val="2663916176"/>
                    </a:ext>
                  </a:extLst>
                </a:gridCol>
                <a:gridCol w="822960">
                  <a:extLst>
                    <a:ext uri="{9D8B030D-6E8A-4147-A177-3AD203B41FA5}">
                      <a16:colId xmlns:a16="http://schemas.microsoft.com/office/drawing/2014/main" val="3068441647"/>
                    </a:ext>
                  </a:extLst>
                </a:gridCol>
                <a:gridCol w="822960">
                  <a:extLst>
                    <a:ext uri="{9D8B030D-6E8A-4147-A177-3AD203B41FA5}">
                      <a16:colId xmlns:a16="http://schemas.microsoft.com/office/drawing/2014/main" val="1387421415"/>
                    </a:ext>
                  </a:extLst>
                </a:gridCol>
                <a:gridCol w="822960">
                  <a:extLst>
                    <a:ext uri="{9D8B030D-6E8A-4147-A177-3AD203B41FA5}">
                      <a16:colId xmlns:a16="http://schemas.microsoft.com/office/drawing/2014/main" val="3877937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14478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- 2017-03-16 08:56:01</a:t>
                      </a:r>
                      <a:r>
                        <a:rPr kumimoji="0" lang="de-DE" sz="1000" b="0" i="0" u="none" strike="noStrike" kern="1200" cap="none" spc="0" normalizeH="0" baseline="0" noProof="0">
                          <a:ln>
                            <a:noFill/>
                          </a:ln>
                          <a:solidFill>
                            <a:prstClr val="black"/>
                          </a:solidFill>
                          <a:effectLst/>
                          <a:uLnTx/>
                          <a:uFillTx/>
                          <a:latin typeface="+mn-lt"/>
                          <a:ea typeface="+mn-ea"/>
                          <a:cs typeface="+mn-cs"/>
                        </a:rPr>
                        <a:t>
Danke an Herr Johann Weinberger aus Wien für die unkomplizierte und sympathische Kauf-Abwicklung! Wir kommen immer gerne in eure schöne Stadt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15877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- 2017-03-14 07:50:01</a:t>
                      </a:r>
                      <a:r>
                        <a:rPr kumimoji="0" lang="de-DE" sz="1000" b="0" i="0" u="none" strike="noStrike" kern="1200" cap="none" spc="0" normalizeH="0" baseline="0" noProof="0">
                          <a:ln>
                            <a:noFill/>
                          </a:ln>
                          <a:solidFill>
                            <a:prstClr val="black"/>
                          </a:solidFill>
                          <a:effectLst/>
                          <a:uLnTx/>
                          <a:uFillTx/>
                          <a:latin typeface="+mn-lt"/>
                          <a:ea typeface="+mn-ea"/>
                          <a:cs typeface="+mn-cs"/>
                        </a:rPr>
                        <a:t>
Willst du wissen, was dein Auto noch wert ist? 
Gerne senden wir dir eine kostenlose Bewertung. Sende uns eine PN oder geh auf www.kfz-ankauf.de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11271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- 2017-03-12 09:33:01</a:t>
                      </a:r>
                      <a:r>
                        <a:rPr kumimoji="0" lang="de-DE" sz="1000" b="0" i="0" u="none" strike="noStrike" kern="1200" cap="none" spc="0" normalizeH="0" baseline="0" noProof="0">
                          <a:ln>
                            <a:noFill/>
                          </a:ln>
                          <a:solidFill>
                            <a:prstClr val="black"/>
                          </a:solidFill>
                          <a:effectLst/>
                          <a:uLnTx/>
                          <a:uFillTx/>
                          <a:latin typeface="+mn-lt"/>
                          <a:ea typeface="+mn-ea"/>
                          <a:cs typeface="+mn-cs"/>
                        </a:rPr>
                        <a:t>
Wusstet ihr... wenn wir euren Wagen an ankaufen führen wir die Bezahlung und Abmeldung kostenfrei und ohne Aufwand für euch durch!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0793138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4034735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- 5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40503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48826108"/>
                    </a:ext>
                  </a:extLst>
                </a:gridCol>
                <a:gridCol w="822960">
                  <a:extLst>
                    <a:ext uri="{9D8B030D-6E8A-4147-A177-3AD203B41FA5}">
                      <a16:colId xmlns:a16="http://schemas.microsoft.com/office/drawing/2014/main" val="3129761719"/>
                    </a:ext>
                  </a:extLst>
                </a:gridCol>
                <a:gridCol w="822960">
                  <a:extLst>
                    <a:ext uri="{9D8B030D-6E8A-4147-A177-3AD203B41FA5}">
                      <a16:colId xmlns:a16="http://schemas.microsoft.com/office/drawing/2014/main" val="3114921319"/>
                    </a:ext>
                  </a:extLst>
                </a:gridCol>
                <a:gridCol w="822960">
                  <a:extLst>
                    <a:ext uri="{9D8B030D-6E8A-4147-A177-3AD203B41FA5}">
                      <a16:colId xmlns:a16="http://schemas.microsoft.com/office/drawing/2014/main" val="2020393444"/>
                    </a:ext>
                  </a:extLst>
                </a:gridCol>
                <a:gridCol w="822960">
                  <a:extLst>
                    <a:ext uri="{9D8B030D-6E8A-4147-A177-3AD203B41FA5}">
                      <a16:colId xmlns:a16="http://schemas.microsoft.com/office/drawing/2014/main" val="634860674"/>
                    </a:ext>
                  </a:extLst>
                </a:gridCol>
                <a:gridCol w="822960">
                  <a:extLst>
                    <a:ext uri="{9D8B030D-6E8A-4147-A177-3AD203B41FA5}">
                      <a16:colId xmlns:a16="http://schemas.microsoft.com/office/drawing/2014/main" val="156841233"/>
                    </a:ext>
                  </a:extLst>
                </a:gridCol>
                <a:gridCol w="822960">
                  <a:extLst>
                    <a:ext uri="{9D8B030D-6E8A-4147-A177-3AD203B41FA5}">
                      <a16:colId xmlns:a16="http://schemas.microsoft.com/office/drawing/2014/main" val="4166182142"/>
                    </a:ext>
                  </a:extLst>
                </a:gridCol>
                <a:gridCol w="822960">
                  <a:extLst>
                    <a:ext uri="{9D8B030D-6E8A-4147-A177-3AD203B41FA5}">
                      <a16:colId xmlns:a16="http://schemas.microsoft.com/office/drawing/2014/main" val="2934204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99455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- 2017-03-10 13:57:03</a:t>
                      </a:r>
                      <a:r>
                        <a:rPr kumimoji="0" lang="de-DE" sz="1000" b="0" i="0" u="none" strike="noStrike" kern="1200" cap="none" spc="0" normalizeH="0" baseline="0" noProof="0">
                          <a:ln>
                            <a:noFill/>
                          </a:ln>
                          <a:solidFill>
                            <a:prstClr val="black"/>
                          </a:solidFill>
                          <a:effectLst/>
                          <a:uLnTx/>
                          <a:uFillTx/>
                          <a:latin typeface="+mn-lt"/>
                          <a:ea typeface="+mn-ea"/>
                          <a:cs typeface="+mn-cs"/>
                        </a:rPr>
                        <a:t>
Das ist mal ein legendäres Auto, mit legendärem Vorbesitzer: Der Ferrari F50 von Mike Tyson wird verkauft. Der ist aber leider etwas zu alt für uns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31920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- 2017-03-08 08:40:01</a:t>
                      </a:r>
                      <a:r>
                        <a:rPr kumimoji="0" lang="de-DE" sz="1000" b="0" i="0" u="none" strike="noStrike" kern="1200" cap="none" spc="0" normalizeH="0" baseline="0" noProof="0">
                          <a:ln>
                            <a:noFill/>
                          </a:ln>
                          <a:solidFill>
                            <a:prstClr val="black"/>
                          </a:solidFill>
                          <a:effectLst/>
                          <a:uLnTx/>
                          <a:uFillTx/>
                          <a:latin typeface="+mn-lt"/>
                          <a:ea typeface="+mn-ea"/>
                          <a:cs typeface="+mn-cs"/>
                        </a:rPr>
                        <a:t>
Würdet ihr 150.000 Franken (141.000 EUR) für ein Kennzeichen bezahlen?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25179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- 2017-03-07 13:41:40</a:t>
                      </a:r>
                      <a:r>
                        <a:rPr kumimoji="0" lang="de-DE" sz="1000" b="0" i="0" u="none" strike="noStrike" kern="1200" cap="none" spc="0" normalizeH="0" baseline="0" noProof="0">
                          <a:ln>
                            <a:noFill/>
                          </a:ln>
                          <a:solidFill>
                            <a:prstClr val="black"/>
                          </a:solidFill>
                          <a:effectLst/>
                          <a:uLnTx/>
                          <a:uFillTx/>
                          <a:latin typeface="+mn-lt"/>
                          <a:ea typeface="+mn-ea"/>
                          <a:cs typeface="+mn-cs"/>
                        </a:rPr>
                        <a:t>
Er hat's drauf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70901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- 2017-03-06 15:13:26</a:t>
                      </a:r>
                      <a:r>
                        <a:rPr kumimoji="0" lang="de-DE" sz="1000" b="0" i="0" u="none" strike="noStrike" kern="1200" cap="none" spc="0" normalizeH="0" baseline="0" noProof="0">
                          <a:ln>
                            <a:noFill/>
                          </a:ln>
                          <a:solidFill>
                            <a:prstClr val="black"/>
                          </a:solidFill>
                          <a:effectLst/>
                          <a:uLnTx/>
                          <a:uFillTx/>
                          <a:latin typeface="+mn-lt"/>
                          <a:ea typeface="+mn-ea"/>
                          <a:cs typeface="+mn-cs"/>
                        </a:rPr>
                        <a:t>
Peugeot kauft Opel. 
Wir kaufen euer Auto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01846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- 2017-03-06 11:33:59</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01508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- 2017-03-06 09:58:53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80745028"/>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642367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- 6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18180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07020482"/>
                    </a:ext>
                  </a:extLst>
                </a:gridCol>
                <a:gridCol w="822960">
                  <a:extLst>
                    <a:ext uri="{9D8B030D-6E8A-4147-A177-3AD203B41FA5}">
                      <a16:colId xmlns:a16="http://schemas.microsoft.com/office/drawing/2014/main" val="1719580797"/>
                    </a:ext>
                  </a:extLst>
                </a:gridCol>
                <a:gridCol w="822960">
                  <a:extLst>
                    <a:ext uri="{9D8B030D-6E8A-4147-A177-3AD203B41FA5}">
                      <a16:colId xmlns:a16="http://schemas.microsoft.com/office/drawing/2014/main" val="420929882"/>
                    </a:ext>
                  </a:extLst>
                </a:gridCol>
                <a:gridCol w="822960">
                  <a:extLst>
                    <a:ext uri="{9D8B030D-6E8A-4147-A177-3AD203B41FA5}">
                      <a16:colId xmlns:a16="http://schemas.microsoft.com/office/drawing/2014/main" val="1618424496"/>
                    </a:ext>
                  </a:extLst>
                </a:gridCol>
                <a:gridCol w="822960">
                  <a:extLst>
                    <a:ext uri="{9D8B030D-6E8A-4147-A177-3AD203B41FA5}">
                      <a16:colId xmlns:a16="http://schemas.microsoft.com/office/drawing/2014/main" val="2497066057"/>
                    </a:ext>
                  </a:extLst>
                </a:gridCol>
                <a:gridCol w="822960">
                  <a:extLst>
                    <a:ext uri="{9D8B030D-6E8A-4147-A177-3AD203B41FA5}">
                      <a16:colId xmlns:a16="http://schemas.microsoft.com/office/drawing/2014/main" val="1610307466"/>
                    </a:ext>
                  </a:extLst>
                </a:gridCol>
                <a:gridCol w="822960">
                  <a:extLst>
                    <a:ext uri="{9D8B030D-6E8A-4147-A177-3AD203B41FA5}">
                      <a16:colId xmlns:a16="http://schemas.microsoft.com/office/drawing/2014/main" val="795571947"/>
                    </a:ext>
                  </a:extLst>
                </a:gridCol>
                <a:gridCol w="822960">
                  <a:extLst>
                    <a:ext uri="{9D8B030D-6E8A-4147-A177-3AD203B41FA5}">
                      <a16:colId xmlns:a16="http://schemas.microsoft.com/office/drawing/2014/main" val="2141114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29852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- 2017-03-05 12:49:01</a:t>
                      </a:r>
                      <a:r>
                        <a:rPr kumimoji="0" lang="de-DE" sz="1000" b="0" i="0" u="none" strike="noStrike" kern="1200" cap="none" spc="0" normalizeH="0" baseline="0" noProof="0">
                          <a:ln>
                            <a:noFill/>
                          </a:ln>
                          <a:solidFill>
                            <a:prstClr val="black"/>
                          </a:solidFill>
                          <a:effectLst/>
                          <a:uLnTx/>
                          <a:uFillTx/>
                          <a:latin typeface="+mn-lt"/>
                          <a:ea typeface="+mn-ea"/>
                          <a:cs typeface="+mn-cs"/>
                        </a:rPr>
                        <a:t>
Willst du wissen, was dein Auto noch wert ist? 
Gerne senden wir dir eine kostenlose Bewertung. Sende uns eine PN oder geh auf www.kfz-ankauf.de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13734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- 2017-03-03 12:36:00</a:t>
                      </a:r>
                      <a:r>
                        <a:rPr kumimoji="0" lang="de-DE" sz="1000" b="0" i="0" u="none" strike="noStrike" kern="1200" cap="none" spc="0" normalizeH="0" baseline="0" noProof="0">
                          <a:ln>
                            <a:noFill/>
                          </a:ln>
                          <a:solidFill>
                            <a:prstClr val="black"/>
                          </a:solidFill>
                          <a:effectLst/>
                          <a:uLnTx/>
                          <a:uFillTx/>
                          <a:latin typeface="+mn-lt"/>
                          <a:ea typeface="+mn-ea"/>
                          <a:cs typeface="+mn-cs"/>
                        </a:rPr>
                        <a:t>
Hast du schon daran gedacht, dein Auto noch vor Start der Neuwagensaison zu verkaufen? Wir helfen dir gerne!  So kommst du rasch zu deinem Startkapital für deinen neuen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03331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- 2017-03-01 17:51:44</a:t>
                      </a:r>
                      <a:r>
                        <a:rPr kumimoji="0" lang="de-DE" sz="1000" b="0" i="0" u="none" strike="noStrike" kern="1200" cap="none" spc="0" normalizeH="0" baseline="0" noProof="0">
                          <a:ln>
                            <a:noFill/>
                          </a:ln>
                          <a:solidFill>
                            <a:prstClr val="black"/>
                          </a:solidFill>
                          <a:effectLst/>
                          <a:uLnTx/>
                          <a:uFillTx/>
                          <a:latin typeface="+mn-lt"/>
                          <a:ea typeface="+mn-ea"/>
                          <a:cs typeface="+mn-cs"/>
                        </a:rPr>
                        <a:t>
Die Neuwagensaison steht vor der Tür!!!!
Viele Gebrauchtwagen kommen jetzt auf dem Markt, was den privaten Verkauf etwas erschwert. Es kann jetzt länger dauern, ein Auto zu verkaufen. 
Gerne helfen wir euch dabei und schauen, dass ihr euer Auto schnell und gut verkauft. Schreibt uns einfach eine PN!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78105477"/>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40605305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Postings/Wochentag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74610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4833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58633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0806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Postingtypen (Verteilung)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635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65572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Interaktionsrate/Postingtyp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878128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5533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Postings von Fans (Nutzern)</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16395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04101871"/>
                    </a:ext>
                  </a:extLst>
                </a:gridCol>
                <a:gridCol w="822960">
                  <a:extLst>
                    <a:ext uri="{9D8B030D-6E8A-4147-A177-3AD203B41FA5}">
                      <a16:colId xmlns:a16="http://schemas.microsoft.com/office/drawing/2014/main" val="4181354918"/>
                    </a:ext>
                  </a:extLst>
                </a:gridCol>
                <a:gridCol w="822960">
                  <a:extLst>
                    <a:ext uri="{9D8B030D-6E8A-4147-A177-3AD203B41FA5}">
                      <a16:colId xmlns:a16="http://schemas.microsoft.com/office/drawing/2014/main" val="3413345461"/>
                    </a:ext>
                  </a:extLst>
                </a:gridCol>
                <a:gridCol w="822960">
                  <a:extLst>
                    <a:ext uri="{9D8B030D-6E8A-4147-A177-3AD203B41FA5}">
                      <a16:colId xmlns:a16="http://schemas.microsoft.com/office/drawing/2014/main" val="997682665"/>
                    </a:ext>
                  </a:extLst>
                </a:gridCol>
                <a:gridCol w="822960">
                  <a:extLst>
                    <a:ext uri="{9D8B030D-6E8A-4147-A177-3AD203B41FA5}">
                      <a16:colId xmlns:a16="http://schemas.microsoft.com/office/drawing/2014/main" val="2882974698"/>
                    </a:ext>
                  </a:extLst>
                </a:gridCol>
                <a:gridCol w="822960">
                  <a:extLst>
                    <a:ext uri="{9D8B030D-6E8A-4147-A177-3AD203B41FA5}">
                      <a16:colId xmlns:a16="http://schemas.microsoft.com/office/drawing/2014/main" val="3598210698"/>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2518581937"/>
                  </a:ext>
                </a:extLst>
              </a:tr>
              <a:tr h="370840">
                <a:tc>
                  <a:txBody>
                    <a:bodyPr/>
                    <a:lstStyle/>
                    <a:p>
                      <a:r>
                        <a:rPr lang="en-US" sz="1000" b="1"/>
                        <a:t>FM Automobile: KFZ-Ankauf in Ö und D</a:t>
                      </a:r>
                      <a:r>
                        <a:rPr lang="en-US" sz="1000"/>
                        <a:t> got a post by </a:t>
                      </a:r>
                      <a:r>
                        <a:rPr lang="en-US" sz="1000" b="1"/>
                        <a:t>August Deimel - 2017-03-27 11:41:19</a:t>
                      </a:r>
                      <a:r>
                        <a:rPr lang="en-US" sz="1000"/>
                        <a:t>
</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Photo</a:t>
                      </a:r>
                    </a:p>
                  </a:txBody>
                  <a:tcPr/>
                </a:tc>
                <a:tc>
                  <a:txBody>
                    <a:bodyPr/>
                    <a:lstStyle/>
                    <a:p>
                      <a:r>
                        <a:rPr lang="en-US" sz="1000"/>
                        <a:t>n/a</a:t>
                      </a:r>
                    </a:p>
                  </a:txBody>
                  <a:tcPr/>
                </a:tc>
                <a:extLst>
                  <a:ext uri="{0D108BD9-81ED-4DB2-BD59-A6C34878D82A}">
                    <a16:rowId xmlns:a16="http://schemas.microsoft.com/office/drawing/2014/main" val="3243637102"/>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271764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Antwortzeit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81332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05776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82752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83247308"/>
                    </a:ext>
                  </a:extLst>
                </a:gridCol>
                <a:gridCol w="2468880">
                  <a:extLst>
                    <a:ext uri="{9D8B030D-6E8A-4147-A177-3AD203B41FA5}">
                      <a16:colId xmlns:a16="http://schemas.microsoft.com/office/drawing/2014/main" val="228582456"/>
                    </a:ext>
                  </a:extLst>
                </a:gridCol>
                <a:gridCol w="822960">
                  <a:extLst>
                    <a:ext uri="{9D8B030D-6E8A-4147-A177-3AD203B41FA5}">
                      <a16:colId xmlns:a16="http://schemas.microsoft.com/office/drawing/2014/main" val="2270055435"/>
                    </a:ext>
                  </a:extLst>
                </a:gridCol>
                <a:gridCol w="822960">
                  <a:extLst>
                    <a:ext uri="{9D8B030D-6E8A-4147-A177-3AD203B41FA5}">
                      <a16:colId xmlns:a16="http://schemas.microsoft.com/office/drawing/2014/main" val="2185091819"/>
                    </a:ext>
                  </a:extLst>
                </a:gridCol>
                <a:gridCol w="822960">
                  <a:extLst>
                    <a:ext uri="{9D8B030D-6E8A-4147-A177-3AD203B41FA5}">
                      <a16:colId xmlns:a16="http://schemas.microsoft.com/office/drawing/2014/main" val="3262585265"/>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3143840619"/>
                  </a:ext>
                </a:extLst>
              </a:tr>
              <a:tr h="370840">
                <a:tc>
                  <a:txBody>
                    <a:bodyPr/>
                    <a:lstStyle/>
                    <a:p>
                      <a:r>
                        <a:rPr lang="en-US" sz="1000"/>
                        <a:t>August Deimel</a:t>
                      </a:r>
                    </a:p>
                  </a:txBody>
                  <a:tcPr/>
                </a:tc>
                <a:tc>
                  <a:txBody>
                    <a:bodyPr/>
                    <a:lstStyle/>
                    <a:p>
                      <a:r>
                        <a:rPr lang="de-DE" sz="1000"/>
                        <a:t>FM Automobile: KFZ-Ankauf in Ö und D (1)</a:t>
                      </a:r>
                      <a:endParaRPr lang="en-US" sz="1000"/>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232543640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658113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Check Ins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698761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1646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 Demographie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10449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8813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Impressionen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76813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63037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86132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68177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Engagierte User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63163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88297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Views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05774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21190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Direktnachrichten von Usern - 1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77437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55541326"/>
                    </a:ext>
                  </a:extLst>
                </a:gridCol>
                <a:gridCol w="2057400">
                  <a:extLst>
                    <a:ext uri="{9D8B030D-6E8A-4147-A177-3AD203B41FA5}">
                      <a16:colId xmlns:a16="http://schemas.microsoft.com/office/drawing/2014/main" val="2991219530"/>
                    </a:ext>
                  </a:extLst>
                </a:gridCol>
                <a:gridCol w="822960">
                  <a:extLst>
                    <a:ext uri="{9D8B030D-6E8A-4147-A177-3AD203B41FA5}">
                      <a16:colId xmlns:a16="http://schemas.microsoft.com/office/drawing/2014/main" val="2476803938"/>
                    </a:ext>
                  </a:extLst>
                </a:gridCol>
                <a:gridCol w="1234440">
                  <a:extLst>
                    <a:ext uri="{9D8B030D-6E8A-4147-A177-3AD203B41FA5}">
                      <a16:colId xmlns:a16="http://schemas.microsoft.com/office/drawing/2014/main" val="3432628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05953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Stefan Müllner - 2017-03-30 14:39:05</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Stefan Müllner replied to an ad. This is the last ad you 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03/30/2017 14:39:07</a:t>
                      </a:r>
                    </a:p>
                  </a:txBody>
                  <a:tcPr/>
                </a:tc>
                <a:extLst>
                  <a:ext uri="{0D108BD9-81ED-4DB2-BD59-A6C34878D82A}">
                    <a16:rowId xmlns:a16="http://schemas.microsoft.com/office/drawing/2014/main" val="964941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Wolfgang Spiss - 2017-03-29 20:50:01</a:t>
                      </a:r>
                      <a:r>
                        <a:rPr kumimoji="0" lang="en-US" sz="1000" b="0" i="0" u="none" strike="noStrike" kern="1200" cap="none" spc="0" normalizeH="0" baseline="0" noProof="0">
                          <a:ln>
                            <a:noFill/>
                          </a:ln>
                          <a:solidFill>
                            <a:prstClr val="black"/>
                          </a:solidFill>
                          <a:effectLst/>
                          <a:uLnTx/>
                          <a:uFillTx/>
                          <a:latin typeface="+mn-lt"/>
                          <a:ea typeface="+mn-ea"/>
                          <a:cs typeface="+mn-cs"/>
                        </a:rPr>
                        <a:t>
Hallo 
Mein Auto audi a3 sportback quattro bj.6.07 140ps tdi akoyasilber ambition sporthahrwerk Kilometer 180000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Spiss replied to an ad. This is the last ad you 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03/29/2017 20:50:02</a:t>
                      </a:r>
                    </a:p>
                  </a:txBody>
                  <a:tcPr/>
                </a:tc>
                <a:extLst>
                  <a:ext uri="{0D108BD9-81ED-4DB2-BD59-A6C34878D82A}">
                    <a16:rowId xmlns:a16="http://schemas.microsoft.com/office/drawing/2014/main" val="1228829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Arian Vi - 2017-03-29 01:26:28</a:t>
                      </a:r>
                      <a:r>
                        <a:rPr kumimoji="0" lang="de-DE" sz="1000" b="0" i="0" u="none" strike="noStrike" kern="1200" cap="none" spc="0" normalizeH="0" baseline="0" noProof="0">
                          <a:ln>
                            <a:noFill/>
                          </a:ln>
                          <a:solidFill>
                            <a:prstClr val="black"/>
                          </a:solidFill>
                          <a:effectLst/>
                          <a:uLnTx/>
                          <a:uFillTx/>
                          <a:latin typeface="+mn-lt"/>
                          <a:ea typeface="+mn-ea"/>
                          <a:cs typeface="+mn-cs"/>
                        </a:rPr>
                        <a:t>
Hallo grüß euch !
Ich möchte mich gern bei euch bewerben, als Auto-Ankäufer. Ich habe Erfahrung was Autos betrifft und habe bis vor kurzem bei Auto1 bzw. bei Wirkaufendeinauto.at als Ankäufer gearbeitet.
Vielleicht kann man sich in der nächsten Zeit mal zu einem Kaffee treffen? Würde mich sehr interessieren 🙂
Beste Grüße aus Linz / Österreich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Arian Vi replied to an ad. This is the last ad you 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03/29/2017 01:26:29</a:t>
                      </a:r>
                    </a:p>
                  </a:txBody>
                  <a:tcPr/>
                </a:tc>
                <a:extLst>
                  <a:ext uri="{0D108BD9-81ED-4DB2-BD59-A6C34878D82A}">
                    <a16:rowId xmlns:a16="http://schemas.microsoft.com/office/drawing/2014/main" val="4006764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Sasa Stefanovic - 2017-03-28 18:12:33</a:t>
                      </a:r>
                      <a:r>
                        <a:rPr kumimoji="0" lang="en-US" sz="1000" b="0" i="0" u="none" strike="noStrike" kern="1200" cap="none" spc="0" normalizeH="0" baseline="0" noProof="0">
                          <a:ln>
                            <a:noFill/>
                          </a:ln>
                          <a:solidFill>
                            <a:prstClr val="black"/>
                          </a:solidFill>
                          <a:effectLst/>
                          <a:uLnTx/>
                          <a:uFillTx/>
                          <a:latin typeface="+mn-lt"/>
                          <a:ea typeface="+mn-ea"/>
                          <a:cs typeface="+mn-cs"/>
                        </a:rPr>
                        <a:t>
Hay habe vw passar 2009 2.0 tdi combi bussines 137500tkm 140ps comorail diezel viel extra zb..xenon . auto hold. Isofix 2stück kindersitze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Sasa Stefanovic replied to an ad. This is the last ad you 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03/28/2017 18:12:35</a:t>
                      </a:r>
                    </a:p>
                  </a:txBody>
                  <a:tcPr/>
                </a:tc>
                <a:extLst>
                  <a:ext uri="{0D108BD9-81ED-4DB2-BD59-A6C34878D82A}">
                    <a16:rowId xmlns:a16="http://schemas.microsoft.com/office/drawing/2014/main" val="2276238660"/>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5758351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Direktnachrichten von Usern - 2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52069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87485148"/>
                    </a:ext>
                  </a:extLst>
                </a:gridCol>
                <a:gridCol w="2057400">
                  <a:extLst>
                    <a:ext uri="{9D8B030D-6E8A-4147-A177-3AD203B41FA5}">
                      <a16:colId xmlns:a16="http://schemas.microsoft.com/office/drawing/2014/main" val="922157844"/>
                    </a:ext>
                  </a:extLst>
                </a:gridCol>
                <a:gridCol w="822960">
                  <a:extLst>
                    <a:ext uri="{9D8B030D-6E8A-4147-A177-3AD203B41FA5}">
                      <a16:colId xmlns:a16="http://schemas.microsoft.com/office/drawing/2014/main" val="3636828607"/>
                    </a:ext>
                  </a:extLst>
                </a:gridCol>
                <a:gridCol w="1234440">
                  <a:extLst>
                    <a:ext uri="{9D8B030D-6E8A-4147-A177-3AD203B41FA5}">
                      <a16:colId xmlns:a16="http://schemas.microsoft.com/office/drawing/2014/main" val="2963323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28697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Patrick Prinz - 2017-03-28 12:49:53</a:t>
                      </a:r>
                      <a:r>
                        <a:rPr kumimoji="0" lang="en-US" sz="1000" b="0" i="0" u="none" strike="noStrike" kern="1200" cap="none" spc="0" normalizeH="0" baseline="0" noProof="0">
                          <a:ln>
                            <a:noFill/>
                          </a:ln>
                          <a:solidFill>
                            <a:prstClr val="black"/>
                          </a:solidFill>
                          <a:effectLst/>
                          <a:uLnTx/>
                          <a:uFillTx/>
                          <a:latin typeface="+mn-lt"/>
                          <a:ea typeface="+mn-ea"/>
                          <a:cs typeface="+mn-cs"/>
                        </a:rPr>
                        <a:t>
Nissan 350z premium pack
280 ps bj2005 80k km
schwarz metallic 
ohne winterreifen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Patrick Prinz replied to an ad. This is the last ad you 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03/28/2017 12:49:54</a:t>
                      </a:r>
                    </a:p>
                  </a:txBody>
                  <a:tcPr/>
                </a:tc>
                <a:extLst>
                  <a:ext uri="{0D108BD9-81ED-4DB2-BD59-A6C34878D82A}">
                    <a16:rowId xmlns:a16="http://schemas.microsoft.com/office/drawing/2014/main" val="3025151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Halil Yesilöz - 2017-03-28 06:43:48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Halil Yesilöz replied to an ad. This is the last ad you 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03/28/2017 06:43:50</a:t>
                      </a:r>
                    </a:p>
                  </a:txBody>
                  <a:tcPr/>
                </a:tc>
                <a:extLst>
                  <a:ext uri="{0D108BD9-81ED-4DB2-BD59-A6C34878D82A}">
                    <a16:rowId xmlns:a16="http://schemas.microsoft.com/office/drawing/2014/main" val="2362863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Susanne Prieler - 2017-03-27 22:23:42</a:t>
                      </a:r>
                      <a:r>
                        <a:rPr kumimoji="0" lang="en-US" sz="1000" b="0" i="0" u="none" strike="noStrike" kern="1200" cap="none" spc="0" normalizeH="0" baseline="0" noProof="0">
                          <a:ln>
                            <a:noFill/>
                          </a:ln>
                          <a:solidFill>
                            <a:prstClr val="black"/>
                          </a:solidFill>
                          <a:effectLst/>
                          <a:uLnTx/>
                          <a:uFillTx/>
                          <a:latin typeface="+mn-lt"/>
                          <a:ea typeface="+mn-ea"/>
                          <a:cs typeface="+mn-cs"/>
                        </a:rPr>
                        <a:t>
Na danke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Susanne Prieler replied to an ad. This is the last ad you 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03/27/2017 22:23:43</a:t>
                      </a:r>
                    </a:p>
                  </a:txBody>
                  <a:tcPr/>
                </a:tc>
                <a:extLst>
                  <a:ext uri="{0D108BD9-81ED-4DB2-BD59-A6C34878D82A}">
                    <a16:rowId xmlns:a16="http://schemas.microsoft.com/office/drawing/2014/main" val="1826915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Alex Arambasic - 2017-03-27 18:00:34</a:t>
                      </a:r>
                      <a:r>
                        <a:rPr kumimoji="0" lang="en-US" sz="1000" b="0" i="0" u="none" strike="noStrike" kern="1200" cap="none" spc="0" normalizeH="0" baseline="0" noProof="0">
                          <a:ln>
                            <a:noFill/>
                          </a:ln>
                          <a:solidFill>
                            <a:prstClr val="black"/>
                          </a:solidFill>
                          <a:effectLst/>
                          <a:uLnTx/>
                          <a:uFillTx/>
                          <a:latin typeface="+mn-lt"/>
                          <a:ea typeface="+mn-ea"/>
                          <a:cs typeface="+mn-cs"/>
                        </a:rPr>
                        <a:t>
Nein?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Alex Arambasic replied to an ad. This is the last ad you 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03/27/2017 18:00:35</a:t>
                      </a:r>
                    </a:p>
                  </a:txBody>
                  <a:tcPr/>
                </a:tc>
                <a:extLst>
                  <a:ext uri="{0D108BD9-81ED-4DB2-BD59-A6C34878D82A}">
                    <a16:rowId xmlns:a16="http://schemas.microsoft.com/office/drawing/2014/main" val="3911007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Dušan Murak Jovanović - 2017-03-27 11:07:54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Dušan Murak Jovanović replied to an ad. This is the last ad you 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03/27/2017 11:07:56</a:t>
                      </a:r>
                    </a:p>
                  </a:txBody>
                  <a:tcPr/>
                </a:tc>
                <a:extLst>
                  <a:ext uri="{0D108BD9-81ED-4DB2-BD59-A6C34878D82A}">
                    <a16:rowId xmlns:a16="http://schemas.microsoft.com/office/drawing/2014/main" val="530560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August Deimel - 2017-03-27 07:41:45</a:t>
                      </a:r>
                      <a:r>
                        <a:rPr kumimoji="0" lang="en-US" sz="1000" b="0" i="0" u="none" strike="noStrike" kern="1200" cap="none" spc="0" normalizeH="0" baseline="0" noProof="0">
                          <a:ln>
                            <a:noFill/>
                          </a:ln>
                          <a:solidFill>
                            <a:prstClr val="black"/>
                          </a:solidFill>
                          <a:effectLst/>
                          <a:uLnTx/>
                          <a:uFillTx/>
                          <a:latin typeface="+mn-lt"/>
                          <a:ea typeface="+mn-ea"/>
                          <a:cs typeface="+mn-cs"/>
                        </a:rPr>
                        <a:t>
Mercedes Benz190 , Benzin.Bj.1989. 
250 t km. Tech. 1a.Rostfrei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August, kannst du uns bitte ein paar Fotos senden? gerne auch per whats app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03/27/2017 11:11:33</a:t>
                      </a:r>
                    </a:p>
                  </a:txBody>
                  <a:tcPr/>
                </a:tc>
                <a:extLst>
                  <a:ext uri="{0D108BD9-81ED-4DB2-BD59-A6C34878D82A}">
                    <a16:rowId xmlns:a16="http://schemas.microsoft.com/office/drawing/2014/main" val="169281450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7178998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Direktnachrichten von Usern - 3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48441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21787314"/>
                    </a:ext>
                  </a:extLst>
                </a:gridCol>
                <a:gridCol w="2057400">
                  <a:extLst>
                    <a:ext uri="{9D8B030D-6E8A-4147-A177-3AD203B41FA5}">
                      <a16:colId xmlns:a16="http://schemas.microsoft.com/office/drawing/2014/main" val="1302511853"/>
                    </a:ext>
                  </a:extLst>
                </a:gridCol>
                <a:gridCol w="822960">
                  <a:extLst>
                    <a:ext uri="{9D8B030D-6E8A-4147-A177-3AD203B41FA5}">
                      <a16:colId xmlns:a16="http://schemas.microsoft.com/office/drawing/2014/main" val="653940943"/>
                    </a:ext>
                  </a:extLst>
                </a:gridCol>
                <a:gridCol w="1234440">
                  <a:extLst>
                    <a:ext uri="{9D8B030D-6E8A-4147-A177-3AD203B41FA5}">
                      <a16:colId xmlns:a16="http://schemas.microsoft.com/office/drawing/2014/main" val="1581489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88424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Kevin Plautz - 2017-03-27 06:50:34</a:t>
                      </a:r>
                      <a:r>
                        <a:rPr kumimoji="0" lang="en-US" sz="1000" b="0" i="0" u="none" strike="noStrike" kern="1200" cap="none" spc="0" normalizeH="0" baseline="0" noProof="0">
                          <a:ln>
                            <a:noFill/>
                          </a:ln>
                          <a:solidFill>
                            <a:prstClr val="black"/>
                          </a:solidFill>
                          <a:effectLst/>
                          <a:uLnTx/>
                          <a:uFillTx/>
                          <a:latin typeface="+mn-lt"/>
                          <a:ea typeface="+mn-ea"/>
                          <a:cs typeface="+mn-cs"/>
                        </a:rPr>
                        <a:t>
Ich habe einen Vw passat, baujahr oktober 2014 
103000 kilometer , hihline kombi 
Was hat das auto noch an wert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Herr Plautz, ist das ein 1,9 Tdi ? oder können Sie uns evtl. ein paar Fotos senden gerne auch per whats app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03/27/2017 11:12:42</a:t>
                      </a:r>
                    </a:p>
                  </a:txBody>
                  <a:tcPr/>
                </a:tc>
                <a:extLst>
                  <a:ext uri="{0D108BD9-81ED-4DB2-BD59-A6C34878D82A}">
                    <a16:rowId xmlns:a16="http://schemas.microsoft.com/office/drawing/2014/main" val="916450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Pascal Schuster - 2017-03-27 00:35:36</a:t>
                      </a:r>
                      <a:r>
                        <a:rPr kumimoji="0" lang="en-US" sz="1000" b="0" i="0" u="none" strike="noStrike" kern="1200" cap="none" spc="0" normalizeH="0" baseline="0" noProof="0">
                          <a:ln>
                            <a:noFill/>
                          </a:ln>
                          <a:solidFill>
                            <a:prstClr val="black"/>
                          </a:solidFill>
                          <a:effectLst/>
                          <a:uLnTx/>
                          <a:uFillTx/>
                          <a:latin typeface="+mn-lt"/>
                          <a:ea typeface="+mn-ea"/>
                          <a:cs typeface="+mn-cs"/>
                        </a:rPr>
                        <a:t>
Hallo habe BMW 525d e39 Limousine in titansilber zu verkaufen. Hat 198000km, Ledersitze, Sportpaket, Sitzheizung navi usw
Preis 4500€ vhb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vielen Dank, da sind wir preislich zu weit auseinander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03/27/2017 11:13:27</a:t>
                      </a:r>
                    </a:p>
                  </a:txBody>
                  <a:tcPr/>
                </a:tc>
                <a:extLst>
                  <a:ext uri="{0D108BD9-81ED-4DB2-BD59-A6C34878D82A}">
                    <a16:rowId xmlns:a16="http://schemas.microsoft.com/office/drawing/2014/main" val="165069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Carina-verena Kern - 2017-03-26 21:17:28</a:t>
                      </a:r>
                      <a:r>
                        <a:rPr kumimoji="0" lang="de-DE" sz="1000" b="0" i="0" u="none" strike="noStrike" kern="1200" cap="none" spc="0" normalizeH="0" baseline="0" noProof="0">
                          <a:ln>
                            <a:noFill/>
                          </a:ln>
                          <a:solidFill>
                            <a:prstClr val="black"/>
                          </a:solidFill>
                          <a:effectLst/>
                          <a:uLnTx/>
                          <a:uFillTx/>
                          <a:latin typeface="+mn-lt"/>
                          <a:ea typeface="+mn-ea"/>
                          <a:cs typeface="+mn-cs"/>
                        </a:rPr>
                        <a:t>
Nein ich möchte das nicht!  Mit freundlichen Grüßen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Carina-verena Kern replied to an ad. This is the last ad you 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03/26/2017 21:17:30</a:t>
                      </a:r>
                    </a:p>
                  </a:txBody>
                  <a:tcPr/>
                </a:tc>
                <a:extLst>
                  <a:ext uri="{0D108BD9-81ED-4DB2-BD59-A6C34878D82A}">
                    <a16:rowId xmlns:a16="http://schemas.microsoft.com/office/drawing/2014/main" val="2805918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Markus Bayer - 2017-03-26 10:05:54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markus , sende uns bitte deine Telefonnummer gerne kannst du auch anrufen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03/26/2017 18:53:35</a:t>
                      </a:r>
                    </a:p>
                  </a:txBody>
                  <a:tcPr/>
                </a:tc>
                <a:extLst>
                  <a:ext uri="{0D108BD9-81ED-4DB2-BD59-A6C34878D82A}">
                    <a16:rowId xmlns:a16="http://schemas.microsoft.com/office/drawing/2014/main" val="73322929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8313281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Direktnachrichten von Usern - 4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85190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01704693"/>
                    </a:ext>
                  </a:extLst>
                </a:gridCol>
                <a:gridCol w="2057400">
                  <a:extLst>
                    <a:ext uri="{9D8B030D-6E8A-4147-A177-3AD203B41FA5}">
                      <a16:colId xmlns:a16="http://schemas.microsoft.com/office/drawing/2014/main" val="73646322"/>
                    </a:ext>
                  </a:extLst>
                </a:gridCol>
                <a:gridCol w="822960">
                  <a:extLst>
                    <a:ext uri="{9D8B030D-6E8A-4147-A177-3AD203B41FA5}">
                      <a16:colId xmlns:a16="http://schemas.microsoft.com/office/drawing/2014/main" val="2863801008"/>
                    </a:ext>
                  </a:extLst>
                </a:gridCol>
                <a:gridCol w="1234440">
                  <a:extLst>
                    <a:ext uri="{9D8B030D-6E8A-4147-A177-3AD203B41FA5}">
                      <a16:colId xmlns:a16="http://schemas.microsoft.com/office/drawing/2014/main" val="1998581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051945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Kevin Gumpoltsberger - 2017-03-25 17:28:34</a:t>
                      </a:r>
                      <a:r>
                        <a:rPr kumimoji="0" lang="en-US" sz="1000" b="0" i="0" u="none" strike="noStrike" kern="1200" cap="none" spc="0" normalizeH="0" baseline="0" noProof="0">
                          <a:ln>
                            <a:noFill/>
                          </a:ln>
                          <a:solidFill>
                            <a:prstClr val="black"/>
                          </a:solidFill>
                          <a:effectLst/>
                          <a:uLnTx/>
                          <a:uFillTx/>
                          <a:latin typeface="+mn-lt"/>
                          <a:ea typeface="+mn-ea"/>
                          <a:cs typeface="+mn-cs"/>
                        </a:rPr>
                        <a:t>
Hallo.
Golf 4 Limousine
1,9 TDI Pumpedüse
101PS
BJ 2000
243.000KM
Neues Pickerl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Kevin Gumpoltsberger replied to an ad. This is the last ad you 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03/25/2017 17:28:35</a:t>
                      </a:r>
                    </a:p>
                  </a:txBody>
                  <a:tcPr/>
                </a:tc>
                <a:extLst>
                  <a:ext uri="{0D108BD9-81ED-4DB2-BD59-A6C34878D82A}">
                    <a16:rowId xmlns:a16="http://schemas.microsoft.com/office/drawing/2014/main" val="2674961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Branko Juric - 2017-03-25 14:27:03</a:t>
                      </a:r>
                      <a:r>
                        <a:rPr kumimoji="0" lang="en-US" sz="1000" b="0" i="0" u="none" strike="noStrike" kern="1200" cap="none" spc="0" normalizeH="0" baseline="0" noProof="0">
                          <a:ln>
                            <a:noFill/>
                          </a:ln>
                          <a:solidFill>
                            <a:prstClr val="black"/>
                          </a:solidFill>
                          <a:effectLst/>
                          <a:uLnTx/>
                          <a:uFillTx/>
                          <a:latin typeface="+mn-lt"/>
                          <a:ea typeface="+mn-ea"/>
                          <a:cs typeface="+mn-cs"/>
                        </a:rPr>
                        <a:t>
Audi A6 Bj 2003 km320,000 preis gute Zustand  Leder neue Getriebe 302000km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Branko Juric replied to an ad. This is the last ad you 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03/25/2017 14:27:05</a:t>
                      </a:r>
                    </a:p>
                  </a:txBody>
                  <a:tcPr/>
                </a:tc>
                <a:extLst>
                  <a:ext uri="{0D108BD9-81ED-4DB2-BD59-A6C34878D82A}">
                    <a16:rowId xmlns:a16="http://schemas.microsoft.com/office/drawing/2014/main" val="4211186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Ivica Vukovic - 2017-03-25 08:09:20</a:t>
                      </a:r>
                      <a:r>
                        <a:rPr kumimoji="0" lang="en-US" sz="1000" b="0" i="0" u="none" strike="noStrike" kern="1200" cap="none" spc="0" normalizeH="0" baseline="0" noProof="0">
                          <a:ln>
                            <a:noFill/>
                          </a:ln>
                          <a:solidFill>
                            <a:prstClr val="black"/>
                          </a:solidFill>
                          <a:effectLst/>
                          <a:uLnTx/>
                          <a:uFillTx/>
                          <a:latin typeface="+mn-lt"/>
                          <a:ea typeface="+mn-ea"/>
                          <a:cs typeface="+mn-cs"/>
                        </a:rPr>
                        <a:t>
Golf. 5 2007 Trendline, silbermetalick, 220 tkm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Ivica Vukovic replied to an ad. This is the last ad you 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03/25/2017 08:09:21</a:t>
                      </a:r>
                    </a:p>
                  </a:txBody>
                  <a:tcPr/>
                </a:tc>
                <a:extLst>
                  <a:ext uri="{0D108BD9-81ED-4DB2-BD59-A6C34878D82A}">
                    <a16:rowId xmlns:a16="http://schemas.microsoft.com/office/drawing/2014/main" val="562189894"/>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6245701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Direktnachrichten von Usern - 5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31470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63599716"/>
                    </a:ext>
                  </a:extLst>
                </a:gridCol>
                <a:gridCol w="2057400">
                  <a:extLst>
                    <a:ext uri="{9D8B030D-6E8A-4147-A177-3AD203B41FA5}">
                      <a16:colId xmlns:a16="http://schemas.microsoft.com/office/drawing/2014/main" val="871299500"/>
                    </a:ext>
                  </a:extLst>
                </a:gridCol>
                <a:gridCol w="822960">
                  <a:extLst>
                    <a:ext uri="{9D8B030D-6E8A-4147-A177-3AD203B41FA5}">
                      <a16:colId xmlns:a16="http://schemas.microsoft.com/office/drawing/2014/main" val="1967175921"/>
                    </a:ext>
                  </a:extLst>
                </a:gridCol>
                <a:gridCol w="1234440">
                  <a:extLst>
                    <a:ext uri="{9D8B030D-6E8A-4147-A177-3AD203B41FA5}">
                      <a16:colId xmlns:a16="http://schemas.microsoft.com/office/drawing/2014/main" val="3808195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27072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Rupert Wagner - 2017-03-24 21:33:04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Du willst wissen wie viel Dein Auto noch wert ist?
Wir sagen es dir... 😉
Schick uns über unser Kontaktformular oder per FB-Nachricht ein paar Infos zu Deinem Fahrzeug, wir melden uns mit einer KOSTENLOSEN Bewertung bei Dir 👉🏻 www.kfz-ankauf.at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03/24/2017 21:33:05</a:t>
                      </a:r>
                    </a:p>
                  </a:txBody>
                  <a:tcPr/>
                </a:tc>
                <a:extLst>
                  <a:ext uri="{0D108BD9-81ED-4DB2-BD59-A6C34878D82A}">
                    <a16:rowId xmlns:a16="http://schemas.microsoft.com/office/drawing/2014/main" val="524754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Luca Subara Ex Martinovic - 2017-03-24 18:49:10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Luca Subara Ex Martinovic replied to an ad. This is the last ad you 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03/24/2017 18:49:11</a:t>
                      </a:r>
                    </a:p>
                  </a:txBody>
                  <a:tcPr/>
                </a:tc>
                <a:extLst>
                  <a:ext uri="{0D108BD9-81ED-4DB2-BD59-A6C34878D82A}">
                    <a16:rowId xmlns:a16="http://schemas.microsoft.com/office/drawing/2014/main" val="2223648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Gerald Reithofer - 2017-03-23 22:20:49</a:t>
                      </a:r>
                      <a:r>
                        <a:rPr kumimoji="0" lang="en-US" sz="1000" b="0" i="0" u="none" strike="noStrike" kern="1200" cap="none" spc="0" normalizeH="0" baseline="0" noProof="0">
                          <a:ln>
                            <a:noFill/>
                          </a:ln>
                          <a:solidFill>
                            <a:prstClr val="black"/>
                          </a:solidFill>
                          <a:effectLst/>
                          <a:uLnTx/>
                          <a:uFillTx/>
                          <a:latin typeface="+mn-lt"/>
                          <a:ea typeface="+mn-ea"/>
                          <a:cs typeface="+mn-cs"/>
                        </a:rPr>
                        <a:t>
Opel Astra j bj11/13 km 21000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Gerald Reithofer replied to an ad. This is the last ad you 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03/23/2017 22:20:50</a:t>
                      </a:r>
                    </a:p>
                  </a:txBody>
                  <a:tcPr/>
                </a:tc>
                <a:extLst>
                  <a:ext uri="{0D108BD9-81ED-4DB2-BD59-A6C34878D82A}">
                    <a16:rowId xmlns:a16="http://schemas.microsoft.com/office/drawing/2014/main" val="3111682159"/>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40653488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Direktnachrichten von Usern - 6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2311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62706118"/>
                    </a:ext>
                  </a:extLst>
                </a:gridCol>
                <a:gridCol w="2057400">
                  <a:extLst>
                    <a:ext uri="{9D8B030D-6E8A-4147-A177-3AD203B41FA5}">
                      <a16:colId xmlns:a16="http://schemas.microsoft.com/office/drawing/2014/main" val="3031975508"/>
                    </a:ext>
                  </a:extLst>
                </a:gridCol>
                <a:gridCol w="822960">
                  <a:extLst>
                    <a:ext uri="{9D8B030D-6E8A-4147-A177-3AD203B41FA5}">
                      <a16:colId xmlns:a16="http://schemas.microsoft.com/office/drawing/2014/main" val="3767790246"/>
                    </a:ext>
                  </a:extLst>
                </a:gridCol>
                <a:gridCol w="1234440">
                  <a:extLst>
                    <a:ext uri="{9D8B030D-6E8A-4147-A177-3AD203B41FA5}">
                      <a16:colId xmlns:a16="http://schemas.microsoft.com/office/drawing/2014/main" val="2013034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32295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Luigji Nga Peja - 2017-03-23 12:17:20</a:t>
                      </a:r>
                      <a:r>
                        <a:rPr kumimoji="0" lang="en-US" sz="1000" b="0" i="0" u="none" strike="noStrike" kern="1200" cap="none" spc="0" normalizeH="0" baseline="0" noProof="0">
                          <a:ln>
                            <a:noFill/>
                          </a:ln>
                          <a:solidFill>
                            <a:prstClr val="black"/>
                          </a:solidFill>
                          <a:effectLst/>
                          <a:uLnTx/>
                          <a:uFillTx/>
                          <a:latin typeface="+mn-lt"/>
                          <a:ea typeface="+mn-ea"/>
                          <a:cs typeface="+mn-cs"/>
                        </a:rPr>
                        <a:t>
Guten Tag 
Habe ein Citroen DS 5
Bj 2012 Diesel 
65000 km 
163 ps 
Zu verkaufen 
Mfg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Luigji Nga Peja replied to an ad. This is the last ad you 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03/23/2017 12:17:21</a:t>
                      </a:r>
                    </a:p>
                  </a:txBody>
                  <a:tcPr/>
                </a:tc>
                <a:extLst>
                  <a:ext uri="{0D108BD9-81ED-4DB2-BD59-A6C34878D82A}">
                    <a16:rowId xmlns:a16="http://schemas.microsoft.com/office/drawing/2014/main" val="2153600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Jankovic Dragan Dragance - 2017-03-23 00:19:56</a:t>
                      </a:r>
                      <a:r>
                        <a:rPr kumimoji="0" lang="en-US" sz="1000" b="0" i="0" u="none" strike="noStrike" kern="1200" cap="none" spc="0" normalizeH="0" baseline="0" noProof="0">
                          <a:ln>
                            <a:noFill/>
                          </a:ln>
                          <a:solidFill>
                            <a:prstClr val="black"/>
                          </a:solidFill>
                          <a:effectLst/>
                          <a:uLnTx/>
                          <a:uFillTx/>
                          <a:latin typeface="+mn-lt"/>
                          <a:ea typeface="+mn-ea"/>
                          <a:cs typeface="+mn-cs"/>
                        </a:rPr>
                        <a:t>
Mercedes-Benz c200cdi 2002bj 85kw 116ps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Jankovic Dragan Dragance replied to an ad. This is the last ad you 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03/23/2017 00:19:58</a:t>
                      </a:r>
                    </a:p>
                  </a:txBody>
                  <a:tcPr/>
                </a:tc>
                <a:extLst>
                  <a:ext uri="{0D108BD9-81ED-4DB2-BD59-A6C34878D82A}">
                    <a16:rowId xmlns:a16="http://schemas.microsoft.com/office/drawing/2014/main" val="1956305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Bianca Stocker - 2017-03-22 19:01:06</a:t>
                      </a:r>
                      <a:r>
                        <a:rPr kumimoji="0" lang="en-US" sz="1000" b="0" i="0" u="none" strike="noStrike" kern="1200" cap="none" spc="0" normalizeH="0" baseline="0" noProof="0">
                          <a:ln>
                            <a:noFill/>
                          </a:ln>
                          <a:solidFill>
                            <a:prstClr val="black"/>
                          </a:solidFill>
                          <a:effectLst/>
                          <a:uLnTx/>
                          <a:uFillTx/>
                          <a:latin typeface="+mn-lt"/>
                          <a:ea typeface="+mn-ea"/>
                          <a:cs typeface="+mn-cs"/>
                        </a:rPr>
                        <a:t>
Bj.11.2007 Citroën c4 neuer unterboden Schutz beide federn und Dom Lager neu Winter und Sommerreifen auf Stahl Felgen neu Tempomat Klima Automatik 5 Türen Abs Airbag usw grau metalic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Bianca Stocker replied to an ad. This is the last ad you 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03/22/2017 19:01:08</a:t>
                      </a:r>
                    </a:p>
                  </a:txBody>
                  <a:tcPr/>
                </a:tc>
                <a:extLst>
                  <a:ext uri="{0D108BD9-81ED-4DB2-BD59-A6C34878D82A}">
                    <a16:rowId xmlns:a16="http://schemas.microsoft.com/office/drawing/2014/main" val="2624807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End Res - 2017-03-22 17:49:30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End Res replied to an ad. This is the last ad you 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03/22/2017 17:49:31</a:t>
                      </a:r>
                    </a:p>
                  </a:txBody>
                  <a:tcPr/>
                </a:tc>
                <a:extLst>
                  <a:ext uri="{0D108BD9-81ED-4DB2-BD59-A6C34878D82A}">
                    <a16:rowId xmlns:a16="http://schemas.microsoft.com/office/drawing/2014/main" val="57994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Ahmad Hussaini - 2017-03-22 12:45:11</a:t>
                      </a:r>
                      <a:r>
                        <a:rPr kumimoji="0" lang="en-US" sz="1000" b="0" i="0" u="none" strike="noStrike" kern="1200" cap="none" spc="0" normalizeH="0" baseline="0" noProof="0">
                          <a:ln>
                            <a:noFill/>
                          </a:ln>
                          <a:solidFill>
                            <a:prstClr val="black"/>
                          </a:solidFill>
                          <a:effectLst/>
                          <a:uLnTx/>
                          <a:uFillTx/>
                          <a:latin typeface="+mn-lt"/>
                          <a:ea typeface="+mn-ea"/>
                          <a:cs typeface="+mn-cs"/>
                        </a:rPr>
                        <a:t>
Danke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Ahmad Hussaini replied to an ad. This is the last ad you 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03/22/2017 12:45:12</a:t>
                      </a:r>
                    </a:p>
                  </a:txBody>
                  <a:tcPr/>
                </a:tc>
                <a:extLst>
                  <a:ext uri="{0D108BD9-81ED-4DB2-BD59-A6C34878D82A}">
                    <a16:rowId xmlns:a16="http://schemas.microsoft.com/office/drawing/2014/main" val="797675752"/>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0157838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2361</Words>
  <Application>Microsoft Office PowerPoint</Application>
  <PresentationFormat>On-screen Show (4:3)</PresentationFormat>
  <Paragraphs>724</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Facebook Page Report</vt:lpstr>
      <vt:lpstr>Wichtigste Werte (KPI's)</vt:lpstr>
      <vt:lpstr>Fans (Übersicht)</vt:lpstr>
      <vt:lpstr>Facebook Fans Total</vt:lpstr>
      <vt:lpstr>Fanwachstum</vt:lpstr>
      <vt:lpstr>Verlorene Fans</vt:lpstr>
      <vt:lpstr>Eigene Beiträge (Postings) - 1 of 5</vt:lpstr>
      <vt:lpstr>Eigene Beiträge (Postings) - 2 of 5</vt:lpstr>
      <vt:lpstr>Eigene Beiträge (Postings) - 3 of 5</vt:lpstr>
      <vt:lpstr>Eigene Beiträge (Postings) - 4 of 5</vt:lpstr>
      <vt:lpstr>Eigene Beiträge (Postings) - 5 of 5</vt:lpstr>
      <vt:lpstr>Eigene Beiträge (Postings) + Reactions - 1 of 6</vt:lpstr>
      <vt:lpstr>Eigene Beiträge (Postings) + Reactions - 2 of 6</vt:lpstr>
      <vt:lpstr>Eigene Beiträge (Postings) + Reactions - 3 of 6</vt:lpstr>
      <vt:lpstr>Eigene Beiträge (Postings) + Reactions - 4 of 6</vt:lpstr>
      <vt:lpstr>Eigene Beiträge (Postings) + Reactions - 5 of 6</vt:lpstr>
      <vt:lpstr>Eigene Beiträge (Postings) + Reactions - 6 of 6</vt:lpstr>
      <vt:lpstr>Postings/Wochentag</vt:lpstr>
      <vt:lpstr>Interaktionsrate</vt:lpstr>
      <vt:lpstr>Postingtypen (Verteilung)</vt:lpstr>
      <vt:lpstr>Interaktionsrate/Postingtyp</vt:lpstr>
      <vt:lpstr>Postings von Fans (Nutzern)</vt:lpstr>
      <vt:lpstr>Antwortzeit</vt:lpstr>
      <vt:lpstr>Wichtige Influencer</vt:lpstr>
      <vt:lpstr>Facebook Check Ins</vt:lpstr>
      <vt:lpstr>Fan Demographie</vt:lpstr>
      <vt:lpstr>Impressionen</vt:lpstr>
      <vt:lpstr>Reichweite</vt:lpstr>
      <vt:lpstr>Engagierte User</vt:lpstr>
      <vt:lpstr>Page Views</vt:lpstr>
      <vt:lpstr>Direktnachrichten von Usern - 1 of 6</vt:lpstr>
      <vt:lpstr>Direktnachrichten von Usern - 2 of 6</vt:lpstr>
      <vt:lpstr>Direktnachrichten von Usern - 3 of 6</vt:lpstr>
      <vt:lpstr>Direktnachrichten von Usern - 4 of 6</vt:lpstr>
      <vt:lpstr>Direktnachrichten von Usern - 5 of 6</vt:lpstr>
      <vt:lpstr>Direktnachrichten von Usern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2017-04-03T07:35:45Z</dcterms:created>
  <dcterms:modified xsi:type="dcterms:W3CDTF">2017-04-03T07:37:03Z</dcterms:modified>
</cp:coreProperties>
</file>