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 id="269" r:id="rId14"/>
    <p:sldId id="270"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90" r:id="rId33"/>
    <p:sldId id="291" r:id="rId34"/>
    <p:sldId id="292" r:id="rId35"/>
    <p:sldId id="293" r:id="rId36"/>
    <p:sldId id="294" r:id="rId37"/>
    <p:sldId id="295" r:id="rId38"/>
    <p:sldId id="296" r:id="rId39"/>
    <p:sldId id="297" r:id="rId40"/>
    <p:sldId id="298" r:id="rId41"/>
    <p:sldId id="299" r:id="rId42"/>
  </p:sldIdLst>
  <p:sldSz cx="9144000" cy="6858000" type="screen4x3"/>
  <p:notesSz cx="6858000" cy="9144000"/>
  <p:embeddedFontLst>
    <p:embeddedFont>
      <p:font typeface="Calibri" panose="020F0502020204030204" pitchFamily="34" charset="0"/>
      <p:regular r:id="rId43"/>
      <p:bold r:id="rId44"/>
      <p:italic r:id="rId45"/>
      <p:boldItalic r:id="rId4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1.fntdata"/><Relationship Id="rId48" Type="http://schemas.openxmlformats.org/officeDocument/2006/relationships/viewProps" Target="view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Sheet1!$A$2:$A$32</c:f>
              <c:numCache>
                <c:formatCode>m/d/yyyy</c:formatCode>
                <c:ptCount val="31"/>
                <c:pt idx="0">
                  <c:v>42795</c:v>
                </c:pt>
                <c:pt idx="1">
                  <c:v>42796</c:v>
                </c:pt>
                <c:pt idx="2">
                  <c:v>42797</c:v>
                </c:pt>
                <c:pt idx="3">
                  <c:v>42798</c:v>
                </c:pt>
                <c:pt idx="4">
                  <c:v>42799</c:v>
                </c:pt>
                <c:pt idx="5">
                  <c:v>42800</c:v>
                </c:pt>
                <c:pt idx="6">
                  <c:v>42801</c:v>
                </c:pt>
                <c:pt idx="7">
                  <c:v>42802</c:v>
                </c:pt>
                <c:pt idx="8">
                  <c:v>42803</c:v>
                </c:pt>
                <c:pt idx="9">
                  <c:v>42804</c:v>
                </c:pt>
                <c:pt idx="10">
                  <c:v>42805</c:v>
                </c:pt>
                <c:pt idx="11">
                  <c:v>42806</c:v>
                </c:pt>
                <c:pt idx="12">
                  <c:v>42807</c:v>
                </c:pt>
                <c:pt idx="13">
                  <c:v>42808</c:v>
                </c:pt>
                <c:pt idx="14">
                  <c:v>42809</c:v>
                </c:pt>
                <c:pt idx="15">
                  <c:v>42810</c:v>
                </c:pt>
                <c:pt idx="16">
                  <c:v>42811</c:v>
                </c:pt>
                <c:pt idx="17">
                  <c:v>42812</c:v>
                </c:pt>
                <c:pt idx="18">
                  <c:v>42813</c:v>
                </c:pt>
                <c:pt idx="19">
                  <c:v>42814</c:v>
                </c:pt>
                <c:pt idx="20">
                  <c:v>42815</c:v>
                </c:pt>
                <c:pt idx="21">
                  <c:v>42816</c:v>
                </c:pt>
                <c:pt idx="22">
                  <c:v>42817</c:v>
                </c:pt>
                <c:pt idx="23">
                  <c:v>42818</c:v>
                </c:pt>
                <c:pt idx="24">
                  <c:v>42819</c:v>
                </c:pt>
                <c:pt idx="25">
                  <c:v>42820</c:v>
                </c:pt>
                <c:pt idx="26">
                  <c:v>42821</c:v>
                </c:pt>
                <c:pt idx="27">
                  <c:v>42822</c:v>
                </c:pt>
                <c:pt idx="28">
                  <c:v>42823</c:v>
                </c:pt>
                <c:pt idx="29">
                  <c:v>42824</c:v>
                </c:pt>
                <c:pt idx="30">
                  <c:v>42825</c:v>
                </c:pt>
              </c:numCache>
            </c:numRef>
          </c:cat>
          <c:val>
            <c:numRef>
              <c:f>Sheet1!$B$2:$B$32</c:f>
              <c:numCache>
                <c:formatCode>General</c:formatCode>
                <c:ptCount val="31"/>
                <c:pt idx="0">
                  <c:v>1239</c:v>
                </c:pt>
                <c:pt idx="1">
                  <c:v>1239</c:v>
                </c:pt>
                <c:pt idx="2">
                  <c:v>1247</c:v>
                </c:pt>
                <c:pt idx="3">
                  <c:v>1248</c:v>
                </c:pt>
                <c:pt idx="4">
                  <c:v>1249</c:v>
                </c:pt>
                <c:pt idx="5">
                  <c:v>1252</c:v>
                </c:pt>
                <c:pt idx="6">
                  <c:v>1255</c:v>
                </c:pt>
                <c:pt idx="7">
                  <c:v>1260</c:v>
                </c:pt>
                <c:pt idx="8">
                  <c:v>1266</c:v>
                </c:pt>
                <c:pt idx="9">
                  <c:v>1269</c:v>
                </c:pt>
                <c:pt idx="10">
                  <c:v>1272</c:v>
                </c:pt>
                <c:pt idx="11">
                  <c:v>1280</c:v>
                </c:pt>
                <c:pt idx="12">
                  <c:v>1295</c:v>
                </c:pt>
                <c:pt idx="13">
                  <c:v>1295</c:v>
                </c:pt>
                <c:pt idx="14">
                  <c:v>1295</c:v>
                </c:pt>
                <c:pt idx="15">
                  <c:v>1299</c:v>
                </c:pt>
                <c:pt idx="16">
                  <c:v>1301</c:v>
                </c:pt>
                <c:pt idx="17">
                  <c:v>1302</c:v>
                </c:pt>
                <c:pt idx="18">
                  <c:v>1304</c:v>
                </c:pt>
                <c:pt idx="19">
                  <c:v>1310</c:v>
                </c:pt>
                <c:pt idx="20">
                  <c:v>1316</c:v>
                </c:pt>
                <c:pt idx="21">
                  <c:v>1318</c:v>
                </c:pt>
                <c:pt idx="22">
                  <c:v>1320</c:v>
                </c:pt>
                <c:pt idx="23">
                  <c:v>1324</c:v>
                </c:pt>
                <c:pt idx="24">
                  <c:v>1326</c:v>
                </c:pt>
                <c:pt idx="25">
                  <c:v>1329</c:v>
                </c:pt>
                <c:pt idx="26">
                  <c:v>1331</c:v>
                </c:pt>
                <c:pt idx="27">
                  <c:v>1331</c:v>
                </c:pt>
                <c:pt idx="28">
                  <c:v>1331</c:v>
                </c:pt>
                <c:pt idx="29">
                  <c:v>1333</c:v>
                </c:pt>
                <c:pt idx="30">
                  <c:v>1336</c:v>
                </c:pt>
              </c:numCache>
            </c:numRef>
          </c:val>
          <c:smooth val="0"/>
          <c:extLst>
            <c:ext xmlns:c16="http://schemas.microsoft.com/office/drawing/2014/chart" uri="{C3380CC4-5D6E-409C-BE32-E72D297353CC}">
              <c16:uniqueId val="{00000000-FC70-4493-AB32-901825019D5C}"/>
            </c:ext>
          </c:extLst>
        </c:ser>
        <c:dLbls>
          <c:showLegendKey val="0"/>
          <c:showVal val="0"/>
          <c:showCatName val="0"/>
          <c:showSerName val="0"/>
          <c:showPercent val="0"/>
          <c:showBubbleSize val="0"/>
        </c:dLbls>
        <c:smooth val="0"/>
        <c:axId val="278847896"/>
        <c:axId val="278842976"/>
      </c:lineChart>
      <c:dateAx>
        <c:axId val="2788478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8842976"/>
        <c:crosses val="autoZero"/>
        <c:auto val="1"/>
        <c:lblOffset val="100"/>
        <c:baseTimeUnit val="days"/>
      </c:dateAx>
      <c:valAx>
        <c:axId val="278842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8847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Sheet1!$A$2:$A$32</c:f>
              <c:numCache>
                <c:formatCode>m/d/yyyy</c:formatCode>
                <c:ptCount val="31"/>
                <c:pt idx="0">
                  <c:v>42795</c:v>
                </c:pt>
                <c:pt idx="1">
                  <c:v>42796</c:v>
                </c:pt>
                <c:pt idx="2">
                  <c:v>42797</c:v>
                </c:pt>
                <c:pt idx="3">
                  <c:v>42798</c:v>
                </c:pt>
                <c:pt idx="4">
                  <c:v>42799</c:v>
                </c:pt>
                <c:pt idx="5">
                  <c:v>42800</c:v>
                </c:pt>
                <c:pt idx="6">
                  <c:v>42801</c:v>
                </c:pt>
                <c:pt idx="7">
                  <c:v>42802</c:v>
                </c:pt>
                <c:pt idx="8">
                  <c:v>42803</c:v>
                </c:pt>
                <c:pt idx="9">
                  <c:v>42804</c:v>
                </c:pt>
                <c:pt idx="10">
                  <c:v>42805</c:v>
                </c:pt>
                <c:pt idx="11">
                  <c:v>42806</c:v>
                </c:pt>
                <c:pt idx="12">
                  <c:v>42807</c:v>
                </c:pt>
                <c:pt idx="13">
                  <c:v>42808</c:v>
                </c:pt>
                <c:pt idx="14">
                  <c:v>42809</c:v>
                </c:pt>
                <c:pt idx="15">
                  <c:v>42810</c:v>
                </c:pt>
                <c:pt idx="16">
                  <c:v>42811</c:v>
                </c:pt>
                <c:pt idx="17">
                  <c:v>42812</c:v>
                </c:pt>
                <c:pt idx="18">
                  <c:v>42813</c:v>
                </c:pt>
                <c:pt idx="19">
                  <c:v>42814</c:v>
                </c:pt>
                <c:pt idx="20">
                  <c:v>42815</c:v>
                </c:pt>
                <c:pt idx="21">
                  <c:v>42816</c:v>
                </c:pt>
                <c:pt idx="22">
                  <c:v>42817</c:v>
                </c:pt>
                <c:pt idx="23">
                  <c:v>42818</c:v>
                </c:pt>
                <c:pt idx="24">
                  <c:v>42819</c:v>
                </c:pt>
                <c:pt idx="25">
                  <c:v>42820</c:v>
                </c:pt>
                <c:pt idx="26">
                  <c:v>42821</c:v>
                </c:pt>
                <c:pt idx="27">
                  <c:v>42822</c:v>
                </c:pt>
                <c:pt idx="28">
                  <c:v>42823</c:v>
                </c:pt>
                <c:pt idx="29">
                  <c:v>42824</c:v>
                </c:pt>
                <c:pt idx="30">
                  <c:v>42825</c:v>
                </c:pt>
              </c:numCache>
            </c:numRef>
          </c:cat>
          <c:val>
            <c:numRef>
              <c:f>Sheet1!$B$2:$B$32</c:f>
              <c:numCache>
                <c:formatCode>General</c:formatCode>
                <c:ptCount val="31"/>
                <c:pt idx="0">
                  <c:v>-1</c:v>
                </c:pt>
                <c:pt idx="1">
                  <c:v>2</c:v>
                </c:pt>
                <c:pt idx="2">
                  <c:v>3</c:v>
                </c:pt>
                <c:pt idx="3">
                  <c:v>4</c:v>
                </c:pt>
                <c:pt idx="4">
                  <c:v>2</c:v>
                </c:pt>
                <c:pt idx="5">
                  <c:v>4</c:v>
                </c:pt>
                <c:pt idx="6">
                  <c:v>2</c:v>
                </c:pt>
                <c:pt idx="7">
                  <c:v>3</c:v>
                </c:pt>
                <c:pt idx="8">
                  <c:v>4</c:v>
                </c:pt>
                <c:pt idx="9">
                  <c:v>7</c:v>
                </c:pt>
                <c:pt idx="10">
                  <c:v>3</c:v>
                </c:pt>
                <c:pt idx="11">
                  <c:v>3</c:v>
                </c:pt>
                <c:pt idx="12">
                  <c:v>22</c:v>
                </c:pt>
                <c:pt idx="13">
                  <c:v>0</c:v>
                </c:pt>
                <c:pt idx="14">
                  <c:v>0</c:v>
                </c:pt>
                <c:pt idx="15">
                  <c:v>5</c:v>
                </c:pt>
                <c:pt idx="16">
                  <c:v>1</c:v>
                </c:pt>
                <c:pt idx="17">
                  <c:v>2</c:v>
                </c:pt>
                <c:pt idx="18">
                  <c:v>0</c:v>
                </c:pt>
                <c:pt idx="19">
                  <c:v>5</c:v>
                </c:pt>
                <c:pt idx="20">
                  <c:v>7</c:v>
                </c:pt>
                <c:pt idx="21">
                  <c:v>1</c:v>
                </c:pt>
                <c:pt idx="22">
                  <c:v>2</c:v>
                </c:pt>
                <c:pt idx="23">
                  <c:v>5</c:v>
                </c:pt>
                <c:pt idx="24">
                  <c:v>3</c:v>
                </c:pt>
                <c:pt idx="25">
                  <c:v>2</c:v>
                </c:pt>
                <c:pt idx="26">
                  <c:v>1</c:v>
                </c:pt>
                <c:pt idx="27">
                  <c:v>0</c:v>
                </c:pt>
                <c:pt idx="28">
                  <c:v>1</c:v>
                </c:pt>
                <c:pt idx="29">
                  <c:v>3</c:v>
                </c:pt>
                <c:pt idx="30">
                  <c:v>2</c:v>
                </c:pt>
              </c:numCache>
            </c:numRef>
          </c:val>
          <c:smooth val="0"/>
          <c:extLst>
            <c:ext xmlns:c16="http://schemas.microsoft.com/office/drawing/2014/chart" uri="{C3380CC4-5D6E-409C-BE32-E72D297353CC}">
              <c16:uniqueId val="{00000000-1A48-4EB6-B143-312C2DF21214}"/>
            </c:ext>
          </c:extLst>
        </c:ser>
        <c:dLbls>
          <c:showLegendKey val="0"/>
          <c:showVal val="0"/>
          <c:showCatName val="0"/>
          <c:showSerName val="0"/>
          <c:showPercent val="0"/>
          <c:showBubbleSize val="0"/>
        </c:dLbls>
        <c:smooth val="0"/>
        <c:axId val="278846584"/>
        <c:axId val="278847240"/>
      </c:lineChart>
      <c:dateAx>
        <c:axId val="2788465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8847240"/>
        <c:crosses val="autoZero"/>
        <c:auto val="1"/>
        <c:lblOffset val="100"/>
        <c:baseTimeUnit val="days"/>
      </c:dateAx>
      <c:valAx>
        <c:axId val="278847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8846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Sheet1!$A$2:$A$32</c:f>
              <c:numCache>
                <c:formatCode>m/d/yyyy</c:formatCode>
                <c:ptCount val="31"/>
                <c:pt idx="0">
                  <c:v>42795</c:v>
                </c:pt>
                <c:pt idx="1">
                  <c:v>42796</c:v>
                </c:pt>
                <c:pt idx="2">
                  <c:v>42797</c:v>
                </c:pt>
                <c:pt idx="3">
                  <c:v>42798</c:v>
                </c:pt>
                <c:pt idx="4">
                  <c:v>42799</c:v>
                </c:pt>
                <c:pt idx="5">
                  <c:v>42800</c:v>
                </c:pt>
                <c:pt idx="6">
                  <c:v>42801</c:v>
                </c:pt>
                <c:pt idx="7">
                  <c:v>42802</c:v>
                </c:pt>
                <c:pt idx="8">
                  <c:v>42803</c:v>
                </c:pt>
                <c:pt idx="9">
                  <c:v>42804</c:v>
                </c:pt>
                <c:pt idx="10">
                  <c:v>42805</c:v>
                </c:pt>
                <c:pt idx="11">
                  <c:v>42806</c:v>
                </c:pt>
                <c:pt idx="12">
                  <c:v>42807</c:v>
                </c:pt>
                <c:pt idx="13">
                  <c:v>42808</c:v>
                </c:pt>
                <c:pt idx="14">
                  <c:v>42809</c:v>
                </c:pt>
                <c:pt idx="15">
                  <c:v>42810</c:v>
                </c:pt>
                <c:pt idx="16">
                  <c:v>42811</c:v>
                </c:pt>
                <c:pt idx="17">
                  <c:v>42812</c:v>
                </c:pt>
                <c:pt idx="18">
                  <c:v>42813</c:v>
                </c:pt>
                <c:pt idx="19">
                  <c:v>42814</c:v>
                </c:pt>
                <c:pt idx="20">
                  <c:v>42815</c:v>
                </c:pt>
                <c:pt idx="21">
                  <c:v>42816</c:v>
                </c:pt>
                <c:pt idx="22">
                  <c:v>42817</c:v>
                </c:pt>
                <c:pt idx="23">
                  <c:v>42818</c:v>
                </c:pt>
                <c:pt idx="24">
                  <c:v>42819</c:v>
                </c:pt>
                <c:pt idx="25">
                  <c:v>42820</c:v>
                </c:pt>
                <c:pt idx="26">
                  <c:v>42821</c:v>
                </c:pt>
                <c:pt idx="27">
                  <c:v>42822</c:v>
                </c:pt>
                <c:pt idx="28">
                  <c:v>42823</c:v>
                </c:pt>
                <c:pt idx="29">
                  <c:v>42824</c:v>
                </c:pt>
                <c:pt idx="30">
                  <c:v>42825</c:v>
                </c:pt>
              </c:numCache>
            </c:numRef>
          </c:cat>
          <c:val>
            <c:numRef>
              <c:f>Sheet1!$B$2:$B$32</c:f>
              <c:numCache>
                <c:formatCode>General</c:formatCode>
                <c:ptCount val="31"/>
                <c:pt idx="0">
                  <c:v>1</c:v>
                </c:pt>
                <c:pt idx="1">
                  <c:v>0</c:v>
                </c:pt>
                <c:pt idx="2">
                  <c:v>0</c:v>
                </c:pt>
                <c:pt idx="3">
                  <c:v>1</c:v>
                </c:pt>
                <c:pt idx="4">
                  <c:v>0</c:v>
                </c:pt>
                <c:pt idx="5">
                  <c:v>0</c:v>
                </c:pt>
                <c:pt idx="6">
                  <c:v>1</c:v>
                </c:pt>
                <c:pt idx="7">
                  <c:v>1</c:v>
                </c:pt>
                <c:pt idx="8">
                  <c:v>1</c:v>
                </c:pt>
                <c:pt idx="9">
                  <c:v>0</c:v>
                </c:pt>
                <c:pt idx="10">
                  <c:v>0</c:v>
                </c:pt>
                <c:pt idx="11">
                  <c:v>0</c:v>
                </c:pt>
                <c:pt idx="12">
                  <c:v>1</c:v>
                </c:pt>
                <c:pt idx="13">
                  <c:v>0</c:v>
                </c:pt>
                <c:pt idx="14">
                  <c:v>1</c:v>
                </c:pt>
                <c:pt idx="15">
                  <c:v>1</c:v>
                </c:pt>
                <c:pt idx="16">
                  <c:v>0</c:v>
                </c:pt>
                <c:pt idx="17">
                  <c:v>1</c:v>
                </c:pt>
                <c:pt idx="18">
                  <c:v>0</c:v>
                </c:pt>
                <c:pt idx="19">
                  <c:v>1</c:v>
                </c:pt>
                <c:pt idx="20">
                  <c:v>1</c:v>
                </c:pt>
                <c:pt idx="21">
                  <c:v>0</c:v>
                </c:pt>
                <c:pt idx="22">
                  <c:v>1</c:v>
                </c:pt>
                <c:pt idx="23">
                  <c:v>0</c:v>
                </c:pt>
                <c:pt idx="24">
                  <c:v>0</c:v>
                </c:pt>
                <c:pt idx="25">
                  <c:v>0</c:v>
                </c:pt>
                <c:pt idx="26">
                  <c:v>0</c:v>
                </c:pt>
                <c:pt idx="27">
                  <c:v>0</c:v>
                </c:pt>
                <c:pt idx="28">
                  <c:v>2</c:v>
                </c:pt>
                <c:pt idx="29">
                  <c:v>0</c:v>
                </c:pt>
                <c:pt idx="30">
                  <c:v>1</c:v>
                </c:pt>
              </c:numCache>
            </c:numRef>
          </c:val>
          <c:smooth val="0"/>
          <c:extLst>
            <c:ext xmlns:c16="http://schemas.microsoft.com/office/drawing/2014/chart" uri="{C3380CC4-5D6E-409C-BE32-E72D297353CC}">
              <c16:uniqueId val="{00000000-D1C0-4AB3-9F64-9AD4A2CC7F50}"/>
            </c:ext>
          </c:extLst>
        </c:ser>
        <c:dLbls>
          <c:showLegendKey val="0"/>
          <c:showVal val="0"/>
          <c:showCatName val="0"/>
          <c:showSerName val="0"/>
          <c:showPercent val="0"/>
          <c:showBubbleSize val="0"/>
        </c:dLbls>
        <c:smooth val="0"/>
        <c:axId val="280658240"/>
        <c:axId val="280655944"/>
      </c:lineChart>
      <c:dateAx>
        <c:axId val="2806582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655944"/>
        <c:crosses val="autoZero"/>
        <c:auto val="1"/>
        <c:lblOffset val="100"/>
        <c:baseTimeUnit val="days"/>
      </c:dateAx>
      <c:valAx>
        <c:axId val="280655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658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Autohaus Strauss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c:v>
                </c:pt>
                <c:pt idx="1">
                  <c:v>4</c:v>
                </c:pt>
                <c:pt idx="2">
                  <c:v>10</c:v>
                </c:pt>
                <c:pt idx="3">
                  <c:v>3</c:v>
                </c:pt>
                <c:pt idx="4">
                  <c:v>6</c:v>
                </c:pt>
                <c:pt idx="5">
                  <c:v>0</c:v>
                </c:pt>
                <c:pt idx="6">
                  <c:v>2</c:v>
                </c:pt>
              </c:numCache>
            </c:numRef>
          </c:val>
          <c:extLst>
            <c:ext xmlns:c16="http://schemas.microsoft.com/office/drawing/2014/chart" uri="{C3380CC4-5D6E-409C-BE32-E72D297353CC}">
              <c16:uniqueId val="{00000000-FD47-42B9-B7FC-96D3CD6972F0}"/>
            </c:ext>
          </c:extLst>
        </c:ser>
        <c:dLbls>
          <c:showLegendKey val="0"/>
          <c:showVal val="0"/>
          <c:showCatName val="0"/>
          <c:showSerName val="0"/>
          <c:showPercent val="0"/>
          <c:showBubbleSize val="0"/>
        </c:dLbls>
        <c:gapWidth val="219"/>
        <c:overlap val="-27"/>
        <c:axId val="382817872"/>
        <c:axId val="382818528"/>
      </c:barChart>
      <c:catAx>
        <c:axId val="3828178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2818528"/>
        <c:crosses val="autoZero"/>
        <c:auto val="1"/>
        <c:lblAlgn val="ctr"/>
        <c:lblOffset val="100"/>
        <c:noMultiLvlLbl val="0"/>
      </c:catAx>
      <c:valAx>
        <c:axId val="382818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2817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Sheet1!$A$2:$A$32</c:f>
              <c:numCache>
                <c:formatCode>m/d/yyyy</c:formatCode>
                <c:ptCount val="31"/>
                <c:pt idx="0">
                  <c:v>42795</c:v>
                </c:pt>
                <c:pt idx="1">
                  <c:v>42796</c:v>
                </c:pt>
                <c:pt idx="2">
                  <c:v>42797</c:v>
                </c:pt>
                <c:pt idx="3">
                  <c:v>42798</c:v>
                </c:pt>
                <c:pt idx="4">
                  <c:v>42799</c:v>
                </c:pt>
                <c:pt idx="5">
                  <c:v>42800</c:v>
                </c:pt>
                <c:pt idx="6">
                  <c:v>42801</c:v>
                </c:pt>
                <c:pt idx="7">
                  <c:v>42802</c:v>
                </c:pt>
                <c:pt idx="8">
                  <c:v>42803</c:v>
                </c:pt>
                <c:pt idx="9">
                  <c:v>42804</c:v>
                </c:pt>
                <c:pt idx="10">
                  <c:v>42805</c:v>
                </c:pt>
                <c:pt idx="11">
                  <c:v>42806</c:v>
                </c:pt>
                <c:pt idx="12">
                  <c:v>42807</c:v>
                </c:pt>
                <c:pt idx="13">
                  <c:v>42808</c:v>
                </c:pt>
                <c:pt idx="14">
                  <c:v>42809</c:v>
                </c:pt>
                <c:pt idx="15">
                  <c:v>42810</c:v>
                </c:pt>
                <c:pt idx="16">
                  <c:v>42811</c:v>
                </c:pt>
                <c:pt idx="17">
                  <c:v>42812</c:v>
                </c:pt>
                <c:pt idx="18">
                  <c:v>42813</c:v>
                </c:pt>
                <c:pt idx="19">
                  <c:v>42814</c:v>
                </c:pt>
                <c:pt idx="20">
                  <c:v>42815</c:v>
                </c:pt>
                <c:pt idx="21">
                  <c:v>42816</c:v>
                </c:pt>
                <c:pt idx="22">
                  <c:v>42817</c:v>
                </c:pt>
                <c:pt idx="23">
                  <c:v>42818</c:v>
                </c:pt>
                <c:pt idx="24">
                  <c:v>42819</c:v>
                </c:pt>
                <c:pt idx="25">
                  <c:v>42820</c:v>
                </c:pt>
                <c:pt idx="26">
                  <c:v>42821</c:v>
                </c:pt>
                <c:pt idx="27">
                  <c:v>42822</c:v>
                </c:pt>
                <c:pt idx="28">
                  <c:v>42823</c:v>
                </c:pt>
                <c:pt idx="29">
                  <c:v>42824</c:v>
                </c:pt>
                <c:pt idx="30">
                  <c:v>42825</c:v>
                </c:pt>
              </c:numCache>
            </c:numRef>
          </c:cat>
          <c:val>
            <c:numRef>
              <c:f>Sheet1!$B$2:$B$32</c:f>
              <c:numCache>
                <c:formatCode>General</c:formatCode>
                <c:ptCount val="31"/>
                <c:pt idx="0">
                  <c:v>4.1632983023444003</c:v>
                </c:pt>
                <c:pt idx="1">
                  <c:v>1.2116316639742</c:v>
                </c:pt>
                <c:pt idx="2">
                  <c:v>5.8870967741935001</c:v>
                </c:pt>
                <c:pt idx="3">
                  <c:v>0</c:v>
                </c:pt>
                <c:pt idx="4">
                  <c:v>0</c:v>
                </c:pt>
                <c:pt idx="5">
                  <c:v>0</c:v>
                </c:pt>
                <c:pt idx="6">
                  <c:v>8.2202713487629993</c:v>
                </c:pt>
                <c:pt idx="7">
                  <c:v>0.99601593625497997</c:v>
                </c:pt>
                <c:pt idx="8">
                  <c:v>0</c:v>
                </c:pt>
                <c:pt idx="9">
                  <c:v>0</c:v>
                </c:pt>
                <c:pt idx="10">
                  <c:v>0</c:v>
                </c:pt>
                <c:pt idx="11">
                  <c:v>0</c:v>
                </c:pt>
                <c:pt idx="12">
                  <c:v>0</c:v>
                </c:pt>
                <c:pt idx="13">
                  <c:v>0</c:v>
                </c:pt>
                <c:pt idx="14">
                  <c:v>1.6975308641975</c:v>
                </c:pt>
                <c:pt idx="15">
                  <c:v>0</c:v>
                </c:pt>
                <c:pt idx="16">
                  <c:v>0</c:v>
                </c:pt>
                <c:pt idx="17">
                  <c:v>0</c:v>
                </c:pt>
                <c:pt idx="18">
                  <c:v>0</c:v>
                </c:pt>
                <c:pt idx="19">
                  <c:v>2.2588055130167999</c:v>
                </c:pt>
                <c:pt idx="20">
                  <c:v>2.2865853658536999</c:v>
                </c:pt>
                <c:pt idx="21">
                  <c:v>0</c:v>
                </c:pt>
                <c:pt idx="22">
                  <c:v>0</c:v>
                </c:pt>
                <c:pt idx="23">
                  <c:v>0</c:v>
                </c:pt>
                <c:pt idx="24">
                  <c:v>0</c:v>
                </c:pt>
                <c:pt idx="25">
                  <c:v>1.0542168674699</c:v>
                </c:pt>
                <c:pt idx="26">
                  <c:v>0</c:v>
                </c:pt>
                <c:pt idx="27">
                  <c:v>1.4285714285714</c:v>
                </c:pt>
                <c:pt idx="28">
                  <c:v>0.90225563909773998</c:v>
                </c:pt>
                <c:pt idx="29">
                  <c:v>1.8768768768769</c:v>
                </c:pt>
                <c:pt idx="30">
                  <c:v>2.1722846441948001</c:v>
                </c:pt>
              </c:numCache>
            </c:numRef>
          </c:val>
          <c:smooth val="0"/>
          <c:extLst>
            <c:ext xmlns:c16="http://schemas.microsoft.com/office/drawing/2014/chart" uri="{C3380CC4-5D6E-409C-BE32-E72D297353CC}">
              <c16:uniqueId val="{00000000-23E3-43ED-BFB8-03C10B851C58}"/>
            </c:ext>
          </c:extLst>
        </c:ser>
        <c:dLbls>
          <c:showLegendKey val="0"/>
          <c:showVal val="0"/>
          <c:showCatName val="0"/>
          <c:showSerName val="0"/>
          <c:showPercent val="0"/>
          <c:showBubbleSize val="0"/>
        </c:dLbls>
        <c:smooth val="0"/>
        <c:axId val="394154400"/>
        <c:axId val="394153744"/>
      </c:lineChart>
      <c:dateAx>
        <c:axId val="3941544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153744"/>
        <c:crosses val="autoZero"/>
        <c:auto val="1"/>
        <c:lblOffset val="100"/>
        <c:baseTimeUnit val="days"/>
      </c:dateAx>
      <c:valAx>
        <c:axId val="394153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154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Autohaus Strauss</c:v>
                </c:pt>
              </c:strCache>
            </c:strRef>
          </c:cat>
          <c:val>
            <c:numRef>
              <c:f>Sheet1!$B$2</c:f>
              <c:numCache>
                <c:formatCode>General</c:formatCode>
                <c:ptCount val="1"/>
                <c:pt idx="0">
                  <c:v>2</c:v>
                </c:pt>
              </c:numCache>
            </c:numRef>
          </c:val>
          <c:extLst>
            <c:ext xmlns:c16="http://schemas.microsoft.com/office/drawing/2014/chart" uri="{C3380CC4-5D6E-409C-BE32-E72D297353CC}">
              <c16:uniqueId val="{00000000-8859-428F-8A47-FDDFF4E28C95}"/>
            </c:ext>
          </c:extLst>
        </c:ser>
        <c:ser>
          <c:idx val="1"/>
          <c:order val="1"/>
          <c:tx>
            <c:strRef>
              <c:f>Sheet1!$C$1</c:f>
              <c:strCache>
                <c:ptCount val="1"/>
                <c:pt idx="0">
                  <c:v>Misc</c:v>
                </c:pt>
              </c:strCache>
            </c:strRef>
          </c:tx>
          <c:spPr>
            <a:solidFill>
              <a:schemeClr val="accent2"/>
            </a:solidFill>
            <a:ln>
              <a:noFill/>
            </a:ln>
            <a:effectLst/>
          </c:spPr>
          <c:invertIfNegative val="0"/>
          <c:cat>
            <c:strRef>
              <c:f>Sheet1!$A$2</c:f>
              <c:strCache>
                <c:ptCount val="1"/>
                <c:pt idx="0">
                  <c:v>Autohaus Strauss</c:v>
                </c:pt>
              </c:strCache>
            </c:strRef>
          </c:cat>
          <c:val>
            <c:numRef>
              <c:f>Sheet1!$C$2</c:f>
              <c:numCache>
                <c:formatCode>General</c:formatCode>
                <c:ptCount val="1"/>
                <c:pt idx="0">
                  <c:v>1</c:v>
                </c:pt>
              </c:numCache>
            </c:numRef>
          </c:val>
          <c:extLst>
            <c:ext xmlns:c16="http://schemas.microsoft.com/office/drawing/2014/chart" uri="{C3380CC4-5D6E-409C-BE32-E72D297353CC}">
              <c16:uniqueId val="{00000001-8859-428F-8A47-FDDFF4E28C95}"/>
            </c:ext>
          </c:extLst>
        </c:ser>
        <c:ser>
          <c:idx val="2"/>
          <c:order val="2"/>
          <c:tx>
            <c:strRef>
              <c:f>Sheet1!$D$1</c:f>
              <c:strCache>
                <c:ptCount val="1"/>
                <c:pt idx="0">
                  <c:v>Photo</c:v>
                </c:pt>
              </c:strCache>
            </c:strRef>
          </c:tx>
          <c:spPr>
            <a:solidFill>
              <a:schemeClr val="accent3"/>
            </a:solidFill>
            <a:ln>
              <a:noFill/>
            </a:ln>
            <a:effectLst/>
          </c:spPr>
          <c:invertIfNegative val="0"/>
          <c:cat>
            <c:strRef>
              <c:f>Sheet1!$A$2</c:f>
              <c:strCache>
                <c:ptCount val="1"/>
                <c:pt idx="0">
                  <c:v>Autohaus Strauss</c:v>
                </c:pt>
              </c:strCache>
            </c:strRef>
          </c:cat>
          <c:val>
            <c:numRef>
              <c:f>Sheet1!$D$2</c:f>
              <c:numCache>
                <c:formatCode>General</c:formatCode>
                <c:ptCount val="1"/>
                <c:pt idx="0">
                  <c:v>19</c:v>
                </c:pt>
              </c:numCache>
            </c:numRef>
          </c:val>
          <c:extLst>
            <c:ext xmlns:c16="http://schemas.microsoft.com/office/drawing/2014/chart" uri="{C3380CC4-5D6E-409C-BE32-E72D297353CC}">
              <c16:uniqueId val="{00000002-8859-428F-8A47-FDDFF4E28C95}"/>
            </c:ext>
          </c:extLst>
        </c:ser>
        <c:ser>
          <c:idx val="3"/>
          <c:order val="3"/>
          <c:tx>
            <c:strRef>
              <c:f>Sheet1!$E$1</c:f>
              <c:strCache>
                <c:ptCount val="1"/>
                <c:pt idx="0">
                  <c:v>Status</c:v>
                </c:pt>
              </c:strCache>
            </c:strRef>
          </c:tx>
          <c:spPr>
            <a:solidFill>
              <a:schemeClr val="accent4"/>
            </a:solidFill>
            <a:ln>
              <a:noFill/>
            </a:ln>
            <a:effectLst/>
          </c:spPr>
          <c:invertIfNegative val="0"/>
          <c:cat>
            <c:strRef>
              <c:f>Sheet1!$A$2</c:f>
              <c:strCache>
                <c:ptCount val="1"/>
                <c:pt idx="0">
                  <c:v>Autohaus Strauss</c:v>
                </c:pt>
              </c:strCache>
            </c:strRef>
          </c:cat>
          <c:val>
            <c:numRef>
              <c:f>Sheet1!$E$2</c:f>
              <c:numCache>
                <c:formatCode>General</c:formatCode>
                <c:ptCount val="1"/>
                <c:pt idx="0">
                  <c:v>1</c:v>
                </c:pt>
              </c:numCache>
            </c:numRef>
          </c:val>
          <c:extLst>
            <c:ext xmlns:c16="http://schemas.microsoft.com/office/drawing/2014/chart" uri="{C3380CC4-5D6E-409C-BE32-E72D297353CC}">
              <c16:uniqueId val="{00000003-8859-428F-8A47-FDDFF4E28C95}"/>
            </c:ext>
          </c:extLst>
        </c:ser>
        <c:ser>
          <c:idx val="4"/>
          <c:order val="4"/>
          <c:tx>
            <c:strRef>
              <c:f>Sheet1!$F$1</c:f>
              <c:strCache>
                <c:ptCount val="1"/>
                <c:pt idx="0">
                  <c:v>Video</c:v>
                </c:pt>
              </c:strCache>
            </c:strRef>
          </c:tx>
          <c:spPr>
            <a:solidFill>
              <a:schemeClr val="accent5"/>
            </a:solidFill>
            <a:ln>
              <a:noFill/>
            </a:ln>
            <a:effectLst/>
          </c:spPr>
          <c:invertIfNegative val="0"/>
          <c:cat>
            <c:strRef>
              <c:f>Sheet1!$A$2</c:f>
              <c:strCache>
                <c:ptCount val="1"/>
                <c:pt idx="0">
                  <c:v>Autohaus Strauss</c:v>
                </c:pt>
              </c:strCache>
            </c:strRef>
          </c:cat>
          <c:val>
            <c:numRef>
              <c:f>Sheet1!$F$2</c:f>
              <c:numCache>
                <c:formatCode>General</c:formatCode>
                <c:ptCount val="1"/>
                <c:pt idx="0">
                  <c:v>4</c:v>
                </c:pt>
              </c:numCache>
            </c:numRef>
          </c:val>
          <c:extLst>
            <c:ext xmlns:c16="http://schemas.microsoft.com/office/drawing/2014/chart" uri="{C3380CC4-5D6E-409C-BE32-E72D297353CC}">
              <c16:uniqueId val="{00000004-8859-428F-8A47-FDDFF4E28C95}"/>
            </c:ext>
          </c:extLst>
        </c:ser>
        <c:dLbls>
          <c:showLegendKey val="0"/>
          <c:showVal val="0"/>
          <c:showCatName val="0"/>
          <c:showSerName val="0"/>
          <c:showPercent val="0"/>
          <c:showBubbleSize val="0"/>
        </c:dLbls>
        <c:gapWidth val="150"/>
        <c:overlap val="100"/>
        <c:axId val="394152760"/>
        <c:axId val="394150136"/>
      </c:barChart>
      <c:catAx>
        <c:axId val="394152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150136"/>
        <c:crosses val="autoZero"/>
        <c:auto val="1"/>
        <c:lblAlgn val="ctr"/>
        <c:lblOffset val="100"/>
        <c:noMultiLvlLbl val="0"/>
      </c:catAx>
      <c:valAx>
        <c:axId val="39415013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152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Autohaus Strauss</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0.29985007496251997</c:v>
                </c:pt>
                <c:pt idx="1">
                  <c:v>1.9748569284173001</c:v>
                </c:pt>
                <c:pt idx="2">
                  <c:v>3.3580721362718999</c:v>
                </c:pt>
                <c:pt idx="3">
                  <c:v>0</c:v>
                </c:pt>
                <c:pt idx="4">
                  <c:v>1.5656693210670001</c:v>
                </c:pt>
                <c:pt idx="5">
                  <c:v>0</c:v>
                </c:pt>
                <c:pt idx="6">
                  <c:v>0.87509944311854004</c:v>
                </c:pt>
              </c:numCache>
            </c:numRef>
          </c:val>
          <c:extLst>
            <c:ext xmlns:c16="http://schemas.microsoft.com/office/drawing/2014/chart" uri="{C3380CC4-5D6E-409C-BE32-E72D297353CC}">
              <c16:uniqueId val="{00000000-93ED-4388-A419-266A7EFA4375}"/>
            </c:ext>
          </c:extLst>
        </c:ser>
        <c:dLbls>
          <c:showLegendKey val="0"/>
          <c:showVal val="0"/>
          <c:showCatName val="0"/>
          <c:showSerName val="0"/>
          <c:showPercent val="0"/>
          <c:showBubbleSize val="0"/>
        </c:dLbls>
        <c:gapWidth val="219"/>
        <c:overlap val="-27"/>
        <c:axId val="394153416"/>
        <c:axId val="394156368"/>
      </c:barChart>
      <c:catAx>
        <c:axId val="3941534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156368"/>
        <c:crosses val="autoZero"/>
        <c:auto val="1"/>
        <c:lblAlgn val="ctr"/>
        <c:lblOffset val="100"/>
        <c:noMultiLvlLbl val="0"/>
      </c:catAx>
      <c:valAx>
        <c:axId val="394156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153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Autohaus Strauss</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414E-4BCE-AB4F-8BDC92D0E3F4}"/>
            </c:ext>
          </c:extLst>
        </c:ser>
        <c:dLbls>
          <c:showLegendKey val="0"/>
          <c:showVal val="0"/>
          <c:showCatName val="0"/>
          <c:showSerName val="0"/>
          <c:showPercent val="0"/>
          <c:showBubbleSize val="0"/>
        </c:dLbls>
        <c:gapWidth val="219"/>
        <c:overlap val="-27"/>
        <c:axId val="394161616"/>
        <c:axId val="394168832"/>
      </c:barChart>
      <c:catAx>
        <c:axId val="394161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168832"/>
        <c:crosses val="autoZero"/>
        <c:auto val="1"/>
        <c:lblAlgn val="ctr"/>
        <c:lblOffset val="100"/>
        <c:noMultiLvlLbl val="0"/>
      </c:catAx>
      <c:valAx>
        <c:axId val="394168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161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Sheet1!$A$2:$A$32</c:f>
              <c:numCache>
                <c:formatCode>m/d/yyyy</c:formatCode>
                <c:ptCount val="31"/>
                <c:pt idx="0">
                  <c:v>42795</c:v>
                </c:pt>
                <c:pt idx="1">
                  <c:v>42796</c:v>
                </c:pt>
                <c:pt idx="2">
                  <c:v>42797</c:v>
                </c:pt>
                <c:pt idx="3">
                  <c:v>42798</c:v>
                </c:pt>
                <c:pt idx="4">
                  <c:v>42799</c:v>
                </c:pt>
                <c:pt idx="5">
                  <c:v>42800</c:v>
                </c:pt>
                <c:pt idx="6">
                  <c:v>42801</c:v>
                </c:pt>
                <c:pt idx="7">
                  <c:v>42802</c:v>
                </c:pt>
                <c:pt idx="8">
                  <c:v>42803</c:v>
                </c:pt>
                <c:pt idx="9">
                  <c:v>42804</c:v>
                </c:pt>
                <c:pt idx="10">
                  <c:v>42805</c:v>
                </c:pt>
                <c:pt idx="11">
                  <c:v>42806</c:v>
                </c:pt>
                <c:pt idx="12">
                  <c:v>42807</c:v>
                </c:pt>
                <c:pt idx="13">
                  <c:v>42808</c:v>
                </c:pt>
                <c:pt idx="14">
                  <c:v>42809</c:v>
                </c:pt>
                <c:pt idx="15">
                  <c:v>42810</c:v>
                </c:pt>
                <c:pt idx="16">
                  <c:v>42811</c:v>
                </c:pt>
                <c:pt idx="17">
                  <c:v>42812</c:v>
                </c:pt>
                <c:pt idx="18">
                  <c:v>42813</c:v>
                </c:pt>
                <c:pt idx="19">
                  <c:v>42814</c:v>
                </c:pt>
                <c:pt idx="20">
                  <c:v>42815</c:v>
                </c:pt>
                <c:pt idx="21">
                  <c:v>42816</c:v>
                </c:pt>
                <c:pt idx="22">
                  <c:v>42817</c:v>
                </c:pt>
                <c:pt idx="23">
                  <c:v>42818</c:v>
                </c:pt>
                <c:pt idx="24">
                  <c:v>42819</c:v>
                </c:pt>
                <c:pt idx="25">
                  <c:v>42820</c:v>
                </c:pt>
                <c:pt idx="26">
                  <c:v>42821</c:v>
                </c:pt>
                <c:pt idx="27">
                  <c:v>42822</c:v>
                </c:pt>
                <c:pt idx="28">
                  <c:v>42823</c:v>
                </c:pt>
                <c:pt idx="29">
                  <c:v>42824</c:v>
                </c:pt>
                <c:pt idx="30">
                  <c:v>42825</c:v>
                </c:pt>
              </c:numCache>
            </c:numRef>
          </c:cat>
          <c:val>
            <c:numRef>
              <c:f>Sheet1!$B$2:$B$32</c:f>
              <c:numCache>
                <c:formatCode>General</c:formatCode>
                <c:ptCount val="31"/>
                <c:pt idx="0">
                  <c:v>100</c:v>
                </c:pt>
                <c:pt idx="1">
                  <c:v>99</c:v>
                </c:pt>
                <c:pt idx="2">
                  <c:v>99</c:v>
                </c:pt>
                <c:pt idx="3">
                  <c:v>99</c:v>
                </c:pt>
                <c:pt idx="4">
                  <c:v>99</c:v>
                </c:pt>
                <c:pt idx="5">
                  <c:v>100</c:v>
                </c:pt>
                <c:pt idx="6">
                  <c:v>100</c:v>
                </c:pt>
                <c:pt idx="7">
                  <c:v>100</c:v>
                </c:pt>
                <c:pt idx="8">
                  <c:v>101</c:v>
                </c:pt>
                <c:pt idx="9">
                  <c:v>101</c:v>
                </c:pt>
                <c:pt idx="10">
                  <c:v>101</c:v>
                </c:pt>
                <c:pt idx="11">
                  <c:v>101</c:v>
                </c:pt>
                <c:pt idx="12">
                  <c:v>101</c:v>
                </c:pt>
                <c:pt idx="13">
                  <c:v>101</c:v>
                </c:pt>
                <c:pt idx="14">
                  <c:v>101</c:v>
                </c:pt>
                <c:pt idx="15">
                  <c:v>101</c:v>
                </c:pt>
                <c:pt idx="16">
                  <c:v>101</c:v>
                </c:pt>
                <c:pt idx="17">
                  <c:v>101</c:v>
                </c:pt>
                <c:pt idx="18">
                  <c:v>101</c:v>
                </c:pt>
                <c:pt idx="19">
                  <c:v>101</c:v>
                </c:pt>
                <c:pt idx="20">
                  <c:v>101</c:v>
                </c:pt>
                <c:pt idx="21">
                  <c:v>102</c:v>
                </c:pt>
                <c:pt idx="22">
                  <c:v>102</c:v>
                </c:pt>
                <c:pt idx="23">
                  <c:v>102</c:v>
                </c:pt>
                <c:pt idx="24">
                  <c:v>102</c:v>
                </c:pt>
                <c:pt idx="25">
                  <c:v>102</c:v>
                </c:pt>
                <c:pt idx="26">
                  <c:v>102</c:v>
                </c:pt>
                <c:pt idx="27">
                  <c:v>102</c:v>
                </c:pt>
                <c:pt idx="28">
                  <c:v>115</c:v>
                </c:pt>
                <c:pt idx="29">
                  <c:v>115</c:v>
                </c:pt>
                <c:pt idx="30">
                  <c:v>115</c:v>
                </c:pt>
              </c:numCache>
            </c:numRef>
          </c:val>
          <c:smooth val="0"/>
          <c:extLst>
            <c:ext xmlns:c16="http://schemas.microsoft.com/office/drawing/2014/chart" uri="{C3380CC4-5D6E-409C-BE32-E72D297353CC}">
              <c16:uniqueId val="{00000000-8B2F-48EB-8B1A-AB0A99DB3241}"/>
            </c:ext>
          </c:extLst>
        </c:ser>
        <c:dLbls>
          <c:showLegendKey val="0"/>
          <c:showVal val="0"/>
          <c:showCatName val="0"/>
          <c:showSerName val="0"/>
          <c:showPercent val="0"/>
          <c:showBubbleSize val="0"/>
        </c:dLbls>
        <c:smooth val="0"/>
        <c:axId val="409288008"/>
        <c:axId val="409290632"/>
      </c:lineChart>
      <c:dateAx>
        <c:axId val="4092880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290632"/>
        <c:crosses val="autoZero"/>
        <c:auto val="1"/>
        <c:lblOffset val="100"/>
        <c:baseTimeUnit val="days"/>
      </c:dateAx>
      <c:valAx>
        <c:axId val="409290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288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2</c:v>
                </c:pt>
                <c:pt idx="1">
                  <c:v>59</c:v>
                </c:pt>
                <c:pt idx="2">
                  <c:v>118</c:v>
                </c:pt>
                <c:pt idx="3">
                  <c:v>113</c:v>
                </c:pt>
                <c:pt idx="4">
                  <c:v>62</c:v>
                </c:pt>
                <c:pt idx="5">
                  <c:v>23</c:v>
                </c:pt>
                <c:pt idx="6">
                  <c:v>9</c:v>
                </c:pt>
              </c:numCache>
            </c:numRef>
          </c:val>
          <c:extLst>
            <c:ext xmlns:c16="http://schemas.microsoft.com/office/drawing/2014/chart" uri="{C3380CC4-5D6E-409C-BE32-E72D297353CC}">
              <c16:uniqueId val="{00000000-118B-4C8F-81C7-C3C95CB139F5}"/>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14</c:v>
                </c:pt>
                <c:pt idx="1">
                  <c:v>197</c:v>
                </c:pt>
                <c:pt idx="2">
                  <c:v>288</c:v>
                </c:pt>
                <c:pt idx="3">
                  <c:v>213</c:v>
                </c:pt>
                <c:pt idx="4">
                  <c:v>157</c:v>
                </c:pt>
                <c:pt idx="5">
                  <c:v>45</c:v>
                </c:pt>
                <c:pt idx="6">
                  <c:v>29</c:v>
                </c:pt>
              </c:numCache>
            </c:numRef>
          </c:val>
          <c:extLst>
            <c:ext xmlns:c16="http://schemas.microsoft.com/office/drawing/2014/chart" uri="{C3380CC4-5D6E-409C-BE32-E72D297353CC}">
              <c16:uniqueId val="{00000001-118B-4C8F-81C7-C3C95CB139F5}"/>
            </c:ext>
          </c:extLst>
        </c:ser>
        <c:dLbls>
          <c:showLegendKey val="0"/>
          <c:showVal val="0"/>
          <c:showCatName val="0"/>
          <c:showSerName val="0"/>
          <c:showPercent val="0"/>
          <c:showBubbleSize val="0"/>
        </c:dLbls>
        <c:gapWidth val="219"/>
        <c:overlap val="-27"/>
        <c:axId val="409292600"/>
        <c:axId val="409292272"/>
      </c:barChart>
      <c:catAx>
        <c:axId val="4092926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292272"/>
        <c:crosses val="autoZero"/>
        <c:auto val="1"/>
        <c:lblAlgn val="ctr"/>
        <c:lblOffset val="100"/>
        <c:noMultiLvlLbl val="0"/>
      </c:catAx>
      <c:valAx>
        <c:axId val="409292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292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Sheet1!$A$2:$A$32</c:f>
              <c:numCache>
                <c:formatCode>m/d/yyyy</c:formatCode>
                <c:ptCount val="31"/>
                <c:pt idx="0">
                  <c:v>42795</c:v>
                </c:pt>
                <c:pt idx="1">
                  <c:v>42796</c:v>
                </c:pt>
                <c:pt idx="2">
                  <c:v>42797</c:v>
                </c:pt>
                <c:pt idx="3">
                  <c:v>42798</c:v>
                </c:pt>
                <c:pt idx="4">
                  <c:v>42799</c:v>
                </c:pt>
                <c:pt idx="5">
                  <c:v>42800</c:v>
                </c:pt>
                <c:pt idx="6">
                  <c:v>42801</c:v>
                </c:pt>
                <c:pt idx="7">
                  <c:v>42802</c:v>
                </c:pt>
                <c:pt idx="8">
                  <c:v>42803</c:v>
                </c:pt>
                <c:pt idx="9">
                  <c:v>42804</c:v>
                </c:pt>
                <c:pt idx="10">
                  <c:v>42805</c:v>
                </c:pt>
                <c:pt idx="11">
                  <c:v>42806</c:v>
                </c:pt>
                <c:pt idx="12">
                  <c:v>42807</c:v>
                </c:pt>
                <c:pt idx="13">
                  <c:v>42808</c:v>
                </c:pt>
                <c:pt idx="14">
                  <c:v>42809</c:v>
                </c:pt>
                <c:pt idx="15">
                  <c:v>42810</c:v>
                </c:pt>
                <c:pt idx="16">
                  <c:v>42811</c:v>
                </c:pt>
                <c:pt idx="17">
                  <c:v>42812</c:v>
                </c:pt>
                <c:pt idx="18">
                  <c:v>42813</c:v>
                </c:pt>
                <c:pt idx="19">
                  <c:v>42814</c:v>
                </c:pt>
                <c:pt idx="20">
                  <c:v>42815</c:v>
                </c:pt>
                <c:pt idx="21">
                  <c:v>42816</c:v>
                </c:pt>
                <c:pt idx="22">
                  <c:v>42817</c:v>
                </c:pt>
                <c:pt idx="23">
                  <c:v>42818</c:v>
                </c:pt>
                <c:pt idx="24">
                  <c:v>42819</c:v>
                </c:pt>
                <c:pt idx="25">
                  <c:v>42820</c:v>
                </c:pt>
                <c:pt idx="26">
                  <c:v>42821</c:v>
                </c:pt>
                <c:pt idx="27">
                  <c:v>42822</c:v>
                </c:pt>
                <c:pt idx="28">
                  <c:v>42823</c:v>
                </c:pt>
                <c:pt idx="29">
                  <c:v>42824</c:v>
                </c:pt>
                <c:pt idx="30">
                  <c:v>42825</c:v>
                </c:pt>
              </c:numCache>
            </c:numRef>
          </c:cat>
          <c:val>
            <c:numRef>
              <c:f>Sheet1!$B$2:$B$32</c:f>
              <c:numCache>
                <c:formatCode>General</c:formatCode>
                <c:ptCount val="31"/>
                <c:pt idx="0">
                  <c:v>9347</c:v>
                </c:pt>
                <c:pt idx="1">
                  <c:v>6393</c:v>
                </c:pt>
                <c:pt idx="2">
                  <c:v>11242</c:v>
                </c:pt>
                <c:pt idx="3">
                  <c:v>7557</c:v>
                </c:pt>
                <c:pt idx="4">
                  <c:v>4822</c:v>
                </c:pt>
                <c:pt idx="5">
                  <c:v>5336</c:v>
                </c:pt>
                <c:pt idx="6">
                  <c:v>15183</c:v>
                </c:pt>
                <c:pt idx="7">
                  <c:v>18582</c:v>
                </c:pt>
                <c:pt idx="8">
                  <c:v>11978</c:v>
                </c:pt>
                <c:pt idx="9">
                  <c:v>8656</c:v>
                </c:pt>
                <c:pt idx="10">
                  <c:v>7931</c:v>
                </c:pt>
                <c:pt idx="11">
                  <c:v>7848</c:v>
                </c:pt>
                <c:pt idx="12">
                  <c:v>7246</c:v>
                </c:pt>
                <c:pt idx="13">
                  <c:v>6520</c:v>
                </c:pt>
                <c:pt idx="14">
                  <c:v>7411</c:v>
                </c:pt>
                <c:pt idx="15">
                  <c:v>7559</c:v>
                </c:pt>
                <c:pt idx="16">
                  <c:v>6708</c:v>
                </c:pt>
                <c:pt idx="17">
                  <c:v>6654</c:v>
                </c:pt>
                <c:pt idx="18">
                  <c:v>8751</c:v>
                </c:pt>
                <c:pt idx="19">
                  <c:v>19656</c:v>
                </c:pt>
                <c:pt idx="20">
                  <c:v>16236</c:v>
                </c:pt>
                <c:pt idx="21">
                  <c:v>15881</c:v>
                </c:pt>
                <c:pt idx="22">
                  <c:v>14228</c:v>
                </c:pt>
                <c:pt idx="23">
                  <c:v>10581</c:v>
                </c:pt>
                <c:pt idx="24">
                  <c:v>3633</c:v>
                </c:pt>
                <c:pt idx="25">
                  <c:v>5934</c:v>
                </c:pt>
                <c:pt idx="26">
                  <c:v>537</c:v>
                </c:pt>
                <c:pt idx="27">
                  <c:v>2431</c:v>
                </c:pt>
                <c:pt idx="28">
                  <c:v>30352</c:v>
                </c:pt>
                <c:pt idx="29">
                  <c:v>12255</c:v>
                </c:pt>
                <c:pt idx="30">
                  <c:v>10101</c:v>
                </c:pt>
              </c:numCache>
            </c:numRef>
          </c:val>
          <c:smooth val="0"/>
          <c:extLst>
            <c:ext xmlns:c16="http://schemas.microsoft.com/office/drawing/2014/chart" uri="{C3380CC4-5D6E-409C-BE32-E72D297353CC}">
              <c16:uniqueId val="{00000000-E79B-4106-96F6-1E242BD3708A}"/>
            </c:ext>
          </c:extLst>
        </c:ser>
        <c:dLbls>
          <c:showLegendKey val="0"/>
          <c:showVal val="0"/>
          <c:showCatName val="0"/>
          <c:showSerName val="0"/>
          <c:showPercent val="0"/>
          <c:showBubbleSize val="0"/>
        </c:dLbls>
        <c:smooth val="0"/>
        <c:axId val="359442472"/>
        <c:axId val="359442800"/>
      </c:lineChart>
      <c:dateAx>
        <c:axId val="3594424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442800"/>
        <c:crosses val="autoZero"/>
        <c:auto val="1"/>
        <c:lblOffset val="100"/>
        <c:baseTimeUnit val="days"/>
      </c:dateAx>
      <c:valAx>
        <c:axId val="359442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442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Sheet1!$A$2:$A$32</c:f>
              <c:numCache>
                <c:formatCode>m/d/yyyy</c:formatCode>
                <c:ptCount val="31"/>
                <c:pt idx="0">
                  <c:v>42795</c:v>
                </c:pt>
                <c:pt idx="1">
                  <c:v>42796</c:v>
                </c:pt>
                <c:pt idx="2">
                  <c:v>42797</c:v>
                </c:pt>
                <c:pt idx="3">
                  <c:v>42798</c:v>
                </c:pt>
                <c:pt idx="4">
                  <c:v>42799</c:v>
                </c:pt>
                <c:pt idx="5">
                  <c:v>42800</c:v>
                </c:pt>
                <c:pt idx="6">
                  <c:v>42801</c:v>
                </c:pt>
                <c:pt idx="7">
                  <c:v>42802</c:v>
                </c:pt>
                <c:pt idx="8">
                  <c:v>42803</c:v>
                </c:pt>
                <c:pt idx="9">
                  <c:v>42804</c:v>
                </c:pt>
                <c:pt idx="10">
                  <c:v>42805</c:v>
                </c:pt>
                <c:pt idx="11">
                  <c:v>42806</c:v>
                </c:pt>
                <c:pt idx="12">
                  <c:v>42807</c:v>
                </c:pt>
                <c:pt idx="13">
                  <c:v>42808</c:v>
                </c:pt>
                <c:pt idx="14">
                  <c:v>42809</c:v>
                </c:pt>
                <c:pt idx="15">
                  <c:v>42810</c:v>
                </c:pt>
                <c:pt idx="16">
                  <c:v>42811</c:v>
                </c:pt>
                <c:pt idx="17">
                  <c:v>42812</c:v>
                </c:pt>
                <c:pt idx="18">
                  <c:v>42813</c:v>
                </c:pt>
                <c:pt idx="19">
                  <c:v>42814</c:v>
                </c:pt>
                <c:pt idx="20">
                  <c:v>42815</c:v>
                </c:pt>
                <c:pt idx="21">
                  <c:v>42816</c:v>
                </c:pt>
                <c:pt idx="22">
                  <c:v>42817</c:v>
                </c:pt>
                <c:pt idx="23">
                  <c:v>42818</c:v>
                </c:pt>
                <c:pt idx="24">
                  <c:v>42819</c:v>
                </c:pt>
                <c:pt idx="25">
                  <c:v>42820</c:v>
                </c:pt>
                <c:pt idx="26">
                  <c:v>42821</c:v>
                </c:pt>
                <c:pt idx="27">
                  <c:v>42822</c:v>
                </c:pt>
                <c:pt idx="28">
                  <c:v>42823</c:v>
                </c:pt>
                <c:pt idx="29">
                  <c:v>42824</c:v>
                </c:pt>
                <c:pt idx="30">
                  <c:v>42825</c:v>
                </c:pt>
              </c:numCache>
            </c:numRef>
          </c:cat>
          <c:val>
            <c:numRef>
              <c:f>Sheet1!$B$2:$B$32</c:f>
              <c:numCache>
                <c:formatCode>General</c:formatCode>
                <c:ptCount val="31"/>
                <c:pt idx="0">
                  <c:v>4816</c:v>
                </c:pt>
                <c:pt idx="1">
                  <c:v>4607</c:v>
                </c:pt>
                <c:pt idx="2">
                  <c:v>6695</c:v>
                </c:pt>
                <c:pt idx="3">
                  <c:v>5442</c:v>
                </c:pt>
                <c:pt idx="4">
                  <c:v>3510</c:v>
                </c:pt>
                <c:pt idx="5">
                  <c:v>3365</c:v>
                </c:pt>
                <c:pt idx="6">
                  <c:v>11247</c:v>
                </c:pt>
                <c:pt idx="7">
                  <c:v>12713</c:v>
                </c:pt>
                <c:pt idx="8">
                  <c:v>9645</c:v>
                </c:pt>
                <c:pt idx="9">
                  <c:v>8012</c:v>
                </c:pt>
                <c:pt idx="10">
                  <c:v>7819</c:v>
                </c:pt>
                <c:pt idx="11">
                  <c:v>7475</c:v>
                </c:pt>
                <c:pt idx="12">
                  <c:v>6823</c:v>
                </c:pt>
                <c:pt idx="13">
                  <c:v>6302</c:v>
                </c:pt>
                <c:pt idx="14">
                  <c:v>6696</c:v>
                </c:pt>
                <c:pt idx="15">
                  <c:v>7072</c:v>
                </c:pt>
                <c:pt idx="16">
                  <c:v>6747</c:v>
                </c:pt>
                <c:pt idx="17">
                  <c:v>6394</c:v>
                </c:pt>
                <c:pt idx="18">
                  <c:v>8277</c:v>
                </c:pt>
                <c:pt idx="19">
                  <c:v>10373</c:v>
                </c:pt>
                <c:pt idx="20">
                  <c:v>12287</c:v>
                </c:pt>
                <c:pt idx="21">
                  <c:v>11838</c:v>
                </c:pt>
                <c:pt idx="22">
                  <c:v>11951</c:v>
                </c:pt>
                <c:pt idx="23">
                  <c:v>10399</c:v>
                </c:pt>
                <c:pt idx="24">
                  <c:v>3482</c:v>
                </c:pt>
                <c:pt idx="25">
                  <c:v>2276</c:v>
                </c:pt>
                <c:pt idx="26">
                  <c:v>212</c:v>
                </c:pt>
                <c:pt idx="27">
                  <c:v>1659</c:v>
                </c:pt>
                <c:pt idx="28">
                  <c:v>4754</c:v>
                </c:pt>
                <c:pt idx="29">
                  <c:v>3660</c:v>
                </c:pt>
                <c:pt idx="30">
                  <c:v>3182</c:v>
                </c:pt>
              </c:numCache>
            </c:numRef>
          </c:val>
          <c:smooth val="0"/>
          <c:extLst>
            <c:ext xmlns:c16="http://schemas.microsoft.com/office/drawing/2014/chart" uri="{C3380CC4-5D6E-409C-BE32-E72D297353CC}">
              <c16:uniqueId val="{00000000-A258-4B62-8E97-1609BA7B3046}"/>
            </c:ext>
          </c:extLst>
        </c:ser>
        <c:dLbls>
          <c:showLegendKey val="0"/>
          <c:showVal val="0"/>
          <c:showCatName val="0"/>
          <c:showSerName val="0"/>
          <c:showPercent val="0"/>
          <c:showBubbleSize val="0"/>
        </c:dLbls>
        <c:smooth val="0"/>
        <c:axId val="359435256"/>
        <c:axId val="359439192"/>
      </c:lineChart>
      <c:dateAx>
        <c:axId val="3594352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439192"/>
        <c:crosses val="autoZero"/>
        <c:auto val="1"/>
        <c:lblOffset val="100"/>
        <c:baseTimeUnit val="days"/>
      </c:dateAx>
      <c:valAx>
        <c:axId val="359439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435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Sheet1!$A$2:$A$32</c:f>
              <c:numCache>
                <c:formatCode>m/d/yyyy</c:formatCode>
                <c:ptCount val="31"/>
                <c:pt idx="0">
                  <c:v>42795</c:v>
                </c:pt>
                <c:pt idx="1">
                  <c:v>42796</c:v>
                </c:pt>
                <c:pt idx="2">
                  <c:v>42797</c:v>
                </c:pt>
                <c:pt idx="3">
                  <c:v>42798</c:v>
                </c:pt>
                <c:pt idx="4">
                  <c:v>42799</c:v>
                </c:pt>
                <c:pt idx="5">
                  <c:v>42800</c:v>
                </c:pt>
                <c:pt idx="6">
                  <c:v>42801</c:v>
                </c:pt>
                <c:pt idx="7">
                  <c:v>42802</c:v>
                </c:pt>
                <c:pt idx="8">
                  <c:v>42803</c:v>
                </c:pt>
                <c:pt idx="9">
                  <c:v>42804</c:v>
                </c:pt>
                <c:pt idx="10">
                  <c:v>42805</c:v>
                </c:pt>
                <c:pt idx="11">
                  <c:v>42806</c:v>
                </c:pt>
                <c:pt idx="12">
                  <c:v>42807</c:v>
                </c:pt>
                <c:pt idx="13">
                  <c:v>42808</c:v>
                </c:pt>
                <c:pt idx="14">
                  <c:v>42809</c:v>
                </c:pt>
                <c:pt idx="15">
                  <c:v>42810</c:v>
                </c:pt>
                <c:pt idx="16">
                  <c:v>42811</c:v>
                </c:pt>
                <c:pt idx="17">
                  <c:v>42812</c:v>
                </c:pt>
                <c:pt idx="18">
                  <c:v>42813</c:v>
                </c:pt>
                <c:pt idx="19">
                  <c:v>42814</c:v>
                </c:pt>
                <c:pt idx="20">
                  <c:v>42815</c:v>
                </c:pt>
                <c:pt idx="21">
                  <c:v>42816</c:v>
                </c:pt>
                <c:pt idx="22">
                  <c:v>42817</c:v>
                </c:pt>
                <c:pt idx="23">
                  <c:v>42818</c:v>
                </c:pt>
                <c:pt idx="24">
                  <c:v>42819</c:v>
                </c:pt>
                <c:pt idx="25">
                  <c:v>42820</c:v>
                </c:pt>
                <c:pt idx="26">
                  <c:v>42821</c:v>
                </c:pt>
                <c:pt idx="27">
                  <c:v>42822</c:v>
                </c:pt>
                <c:pt idx="28">
                  <c:v>42823</c:v>
                </c:pt>
                <c:pt idx="29">
                  <c:v>42824</c:v>
                </c:pt>
                <c:pt idx="30">
                  <c:v>42825</c:v>
                </c:pt>
              </c:numCache>
            </c:numRef>
          </c:cat>
          <c:val>
            <c:numRef>
              <c:f>Sheet1!$B$2:$B$32</c:f>
              <c:numCache>
                <c:formatCode>General</c:formatCode>
                <c:ptCount val="31"/>
                <c:pt idx="0">
                  <c:v>270</c:v>
                </c:pt>
                <c:pt idx="1">
                  <c:v>226</c:v>
                </c:pt>
                <c:pt idx="2">
                  <c:v>546</c:v>
                </c:pt>
                <c:pt idx="3">
                  <c:v>253</c:v>
                </c:pt>
                <c:pt idx="4">
                  <c:v>115</c:v>
                </c:pt>
                <c:pt idx="5">
                  <c:v>182</c:v>
                </c:pt>
                <c:pt idx="6">
                  <c:v>524</c:v>
                </c:pt>
                <c:pt idx="7">
                  <c:v>727</c:v>
                </c:pt>
                <c:pt idx="8">
                  <c:v>352</c:v>
                </c:pt>
                <c:pt idx="9">
                  <c:v>336</c:v>
                </c:pt>
                <c:pt idx="10">
                  <c:v>236</c:v>
                </c:pt>
                <c:pt idx="11">
                  <c:v>262</c:v>
                </c:pt>
                <c:pt idx="12">
                  <c:v>197</c:v>
                </c:pt>
                <c:pt idx="13">
                  <c:v>209</c:v>
                </c:pt>
                <c:pt idx="14">
                  <c:v>229</c:v>
                </c:pt>
                <c:pt idx="15">
                  <c:v>223</c:v>
                </c:pt>
                <c:pt idx="16">
                  <c:v>180</c:v>
                </c:pt>
                <c:pt idx="17">
                  <c:v>188</c:v>
                </c:pt>
                <c:pt idx="18">
                  <c:v>278</c:v>
                </c:pt>
                <c:pt idx="19">
                  <c:v>352</c:v>
                </c:pt>
                <c:pt idx="20">
                  <c:v>547</c:v>
                </c:pt>
                <c:pt idx="21">
                  <c:v>654</c:v>
                </c:pt>
                <c:pt idx="22">
                  <c:v>469</c:v>
                </c:pt>
                <c:pt idx="23">
                  <c:v>309</c:v>
                </c:pt>
                <c:pt idx="24">
                  <c:v>116</c:v>
                </c:pt>
                <c:pt idx="25">
                  <c:v>294</c:v>
                </c:pt>
                <c:pt idx="26">
                  <c:v>24</c:v>
                </c:pt>
                <c:pt idx="27">
                  <c:v>174</c:v>
                </c:pt>
                <c:pt idx="28">
                  <c:v>841</c:v>
                </c:pt>
                <c:pt idx="29">
                  <c:v>371</c:v>
                </c:pt>
                <c:pt idx="30">
                  <c:v>333</c:v>
                </c:pt>
              </c:numCache>
            </c:numRef>
          </c:val>
          <c:smooth val="0"/>
          <c:extLst>
            <c:ext xmlns:c16="http://schemas.microsoft.com/office/drawing/2014/chart" uri="{C3380CC4-5D6E-409C-BE32-E72D297353CC}">
              <c16:uniqueId val="{00000000-F014-4672-BE24-2594B83DBA19}"/>
            </c:ext>
          </c:extLst>
        </c:ser>
        <c:dLbls>
          <c:showLegendKey val="0"/>
          <c:showVal val="0"/>
          <c:showCatName val="0"/>
          <c:showSerName val="0"/>
          <c:showPercent val="0"/>
          <c:showBubbleSize val="0"/>
        </c:dLbls>
        <c:smooth val="0"/>
        <c:axId val="359439848"/>
        <c:axId val="359436896"/>
      </c:lineChart>
      <c:dateAx>
        <c:axId val="3594398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436896"/>
        <c:crosses val="autoZero"/>
        <c:auto val="1"/>
        <c:lblOffset val="100"/>
        <c:baseTimeUnit val="days"/>
      </c:dateAx>
      <c:valAx>
        <c:axId val="359436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439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Sheet1!$A$2:$A$32</c:f>
              <c:numCache>
                <c:formatCode>m/d/yyyy</c:formatCode>
                <c:ptCount val="31"/>
                <c:pt idx="0">
                  <c:v>42795</c:v>
                </c:pt>
                <c:pt idx="1">
                  <c:v>42796</c:v>
                </c:pt>
                <c:pt idx="2">
                  <c:v>42797</c:v>
                </c:pt>
                <c:pt idx="3">
                  <c:v>42798</c:v>
                </c:pt>
                <c:pt idx="4">
                  <c:v>42799</c:v>
                </c:pt>
                <c:pt idx="5">
                  <c:v>42800</c:v>
                </c:pt>
                <c:pt idx="6">
                  <c:v>42801</c:v>
                </c:pt>
                <c:pt idx="7">
                  <c:v>42802</c:v>
                </c:pt>
                <c:pt idx="8">
                  <c:v>42803</c:v>
                </c:pt>
                <c:pt idx="9">
                  <c:v>42804</c:v>
                </c:pt>
                <c:pt idx="10">
                  <c:v>42805</c:v>
                </c:pt>
                <c:pt idx="11">
                  <c:v>42806</c:v>
                </c:pt>
                <c:pt idx="12">
                  <c:v>42807</c:v>
                </c:pt>
                <c:pt idx="13">
                  <c:v>42808</c:v>
                </c:pt>
                <c:pt idx="14">
                  <c:v>42809</c:v>
                </c:pt>
                <c:pt idx="15">
                  <c:v>42810</c:v>
                </c:pt>
                <c:pt idx="16">
                  <c:v>42811</c:v>
                </c:pt>
                <c:pt idx="17">
                  <c:v>42812</c:v>
                </c:pt>
                <c:pt idx="18">
                  <c:v>42813</c:v>
                </c:pt>
                <c:pt idx="19">
                  <c:v>42814</c:v>
                </c:pt>
                <c:pt idx="20">
                  <c:v>42815</c:v>
                </c:pt>
                <c:pt idx="21">
                  <c:v>42816</c:v>
                </c:pt>
                <c:pt idx="22">
                  <c:v>42817</c:v>
                </c:pt>
                <c:pt idx="23">
                  <c:v>42818</c:v>
                </c:pt>
                <c:pt idx="24">
                  <c:v>42819</c:v>
                </c:pt>
                <c:pt idx="25">
                  <c:v>42820</c:v>
                </c:pt>
                <c:pt idx="26">
                  <c:v>42821</c:v>
                </c:pt>
                <c:pt idx="27">
                  <c:v>42822</c:v>
                </c:pt>
                <c:pt idx="28">
                  <c:v>42823</c:v>
                </c:pt>
                <c:pt idx="29">
                  <c:v>42824</c:v>
                </c:pt>
                <c:pt idx="30">
                  <c:v>42825</c:v>
                </c:pt>
              </c:numCache>
            </c:numRef>
          </c:cat>
          <c:val>
            <c:numRef>
              <c:f>Sheet1!$B$2:$B$32</c:f>
              <c:numCache>
                <c:formatCode>General</c:formatCode>
                <c:ptCount val="31"/>
                <c:pt idx="0">
                  <c:v>36</c:v>
                </c:pt>
                <c:pt idx="1">
                  <c:v>30</c:v>
                </c:pt>
                <c:pt idx="2">
                  <c:v>17</c:v>
                </c:pt>
                <c:pt idx="3">
                  <c:v>4</c:v>
                </c:pt>
                <c:pt idx="4">
                  <c:v>11</c:v>
                </c:pt>
                <c:pt idx="5">
                  <c:v>19</c:v>
                </c:pt>
                <c:pt idx="6">
                  <c:v>49</c:v>
                </c:pt>
                <c:pt idx="7">
                  <c:v>37</c:v>
                </c:pt>
                <c:pt idx="8">
                  <c:v>17</c:v>
                </c:pt>
                <c:pt idx="9">
                  <c:v>8</c:v>
                </c:pt>
                <c:pt idx="10">
                  <c:v>12</c:v>
                </c:pt>
                <c:pt idx="11">
                  <c:v>23</c:v>
                </c:pt>
                <c:pt idx="12">
                  <c:v>33</c:v>
                </c:pt>
                <c:pt idx="13">
                  <c:v>17</c:v>
                </c:pt>
                <c:pt idx="14">
                  <c:v>22</c:v>
                </c:pt>
                <c:pt idx="15">
                  <c:v>11</c:v>
                </c:pt>
                <c:pt idx="16">
                  <c:v>1</c:v>
                </c:pt>
                <c:pt idx="17">
                  <c:v>9</c:v>
                </c:pt>
                <c:pt idx="18">
                  <c:v>10</c:v>
                </c:pt>
                <c:pt idx="19">
                  <c:v>32</c:v>
                </c:pt>
                <c:pt idx="20">
                  <c:v>45</c:v>
                </c:pt>
                <c:pt idx="21">
                  <c:v>42</c:v>
                </c:pt>
                <c:pt idx="22">
                  <c:v>14</c:v>
                </c:pt>
                <c:pt idx="23">
                  <c:v>13</c:v>
                </c:pt>
                <c:pt idx="24">
                  <c:v>4</c:v>
                </c:pt>
                <c:pt idx="25">
                  <c:v>7</c:v>
                </c:pt>
                <c:pt idx="26">
                  <c:v>3</c:v>
                </c:pt>
                <c:pt idx="27">
                  <c:v>17</c:v>
                </c:pt>
                <c:pt idx="28">
                  <c:v>38</c:v>
                </c:pt>
                <c:pt idx="29">
                  <c:v>39</c:v>
                </c:pt>
                <c:pt idx="30">
                  <c:v>20</c:v>
                </c:pt>
              </c:numCache>
            </c:numRef>
          </c:val>
          <c:smooth val="0"/>
          <c:extLst>
            <c:ext xmlns:c16="http://schemas.microsoft.com/office/drawing/2014/chart" uri="{C3380CC4-5D6E-409C-BE32-E72D297353CC}">
              <c16:uniqueId val="{00000000-1926-44DE-99FC-117E4F6C8C40}"/>
            </c:ext>
          </c:extLst>
        </c:ser>
        <c:dLbls>
          <c:showLegendKey val="0"/>
          <c:showVal val="0"/>
          <c:showCatName val="0"/>
          <c:showSerName val="0"/>
          <c:showPercent val="0"/>
          <c:showBubbleSize val="0"/>
        </c:dLbls>
        <c:smooth val="0"/>
        <c:axId val="359446080"/>
        <c:axId val="359444112"/>
      </c:lineChart>
      <c:dateAx>
        <c:axId val="3594460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444112"/>
        <c:crosses val="autoZero"/>
        <c:auto val="1"/>
        <c:lblOffset val="100"/>
        <c:baseTimeUnit val="days"/>
      </c:dateAx>
      <c:valAx>
        <c:axId val="359444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446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Facebook Page Report</a:t>
            </a:r>
          </a:p>
        </p:txBody>
      </p:sp>
      <p:sp>
        <p:nvSpPr>
          <p:cNvPr id="3" name="Subtitle 2"/>
          <p:cNvSpPr>
            <a:spLocks noGrp="1"/>
          </p:cNvSpPr>
          <p:nvPr>
            <p:ph type="subTitle" idx="1"/>
          </p:nvPr>
        </p:nvSpPr>
        <p:spPr/>
        <p:txBody>
          <a:bodyPr/>
          <a:lstStyle/>
          <a:p>
            <a:r>
              <a:rPr lang="en-US"/>
              <a:t>23 | new marketing experiences</a:t>
            </a:r>
          </a:p>
        </p:txBody>
      </p:sp>
    </p:spTree>
    <p:extLst>
      <p:ext uri="{BB962C8B-B14F-4D97-AF65-F5344CB8AC3E}">
        <p14:creationId xmlns:p14="http://schemas.microsoft.com/office/powerpoint/2010/main" val="4523243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Wichtigste Werte (KPI's)</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5588288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751350346"/>
                    </a:ext>
                  </a:extLst>
                </a:gridCol>
                <a:gridCol w="740664">
                  <a:extLst>
                    <a:ext uri="{9D8B030D-6E8A-4147-A177-3AD203B41FA5}">
                      <a16:colId xmlns:a16="http://schemas.microsoft.com/office/drawing/2014/main" val="744762081"/>
                    </a:ext>
                  </a:extLst>
                </a:gridCol>
                <a:gridCol w="740664">
                  <a:extLst>
                    <a:ext uri="{9D8B030D-6E8A-4147-A177-3AD203B41FA5}">
                      <a16:colId xmlns:a16="http://schemas.microsoft.com/office/drawing/2014/main" val="3150341934"/>
                    </a:ext>
                  </a:extLst>
                </a:gridCol>
                <a:gridCol w="740664">
                  <a:extLst>
                    <a:ext uri="{9D8B030D-6E8A-4147-A177-3AD203B41FA5}">
                      <a16:colId xmlns:a16="http://schemas.microsoft.com/office/drawing/2014/main" val="807852652"/>
                    </a:ext>
                  </a:extLst>
                </a:gridCol>
                <a:gridCol w="740664">
                  <a:extLst>
                    <a:ext uri="{9D8B030D-6E8A-4147-A177-3AD203B41FA5}">
                      <a16:colId xmlns:a16="http://schemas.microsoft.com/office/drawing/2014/main" val="3413331517"/>
                    </a:ext>
                  </a:extLst>
                </a:gridCol>
                <a:gridCol w="740664">
                  <a:extLst>
                    <a:ext uri="{9D8B030D-6E8A-4147-A177-3AD203B41FA5}">
                      <a16:colId xmlns:a16="http://schemas.microsoft.com/office/drawing/2014/main" val="1725870743"/>
                    </a:ext>
                  </a:extLst>
                </a:gridCol>
                <a:gridCol w="740664">
                  <a:extLst>
                    <a:ext uri="{9D8B030D-6E8A-4147-A177-3AD203B41FA5}">
                      <a16:colId xmlns:a16="http://schemas.microsoft.com/office/drawing/2014/main" val="3585016925"/>
                    </a:ext>
                  </a:extLst>
                </a:gridCol>
                <a:gridCol w="740664">
                  <a:extLst>
                    <a:ext uri="{9D8B030D-6E8A-4147-A177-3AD203B41FA5}">
                      <a16:colId xmlns:a16="http://schemas.microsoft.com/office/drawing/2014/main" val="4217519921"/>
                    </a:ext>
                  </a:extLst>
                </a:gridCol>
                <a:gridCol w="740664">
                  <a:extLst>
                    <a:ext uri="{9D8B030D-6E8A-4147-A177-3AD203B41FA5}">
                      <a16:colId xmlns:a16="http://schemas.microsoft.com/office/drawing/2014/main" val="2792474840"/>
                    </a:ext>
                  </a:extLst>
                </a:gridCol>
                <a:gridCol w="740664">
                  <a:extLst>
                    <a:ext uri="{9D8B030D-6E8A-4147-A177-3AD203B41FA5}">
                      <a16:colId xmlns:a16="http://schemas.microsoft.com/office/drawing/2014/main" val="255170108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688027757"/>
                  </a:ext>
                </a:extLst>
              </a:tr>
              <a:tr h="370840">
                <a:tc>
                  <a:txBody>
                    <a:bodyPr/>
                    <a:lstStyle/>
                    <a:p>
                      <a:r>
                        <a:rPr lang="en-US" sz="1000"/>
                        <a:t>Autohaus Strauss</a:t>
                      </a:r>
                    </a:p>
                  </a:txBody>
                  <a:tcPr/>
                </a:tc>
                <a:tc>
                  <a:txBody>
                    <a:bodyPr/>
                    <a:lstStyle/>
                    <a:p>
                      <a:r>
                        <a:rPr lang="en-US" sz="1000"/>
                        <a:t>1336</a:t>
                      </a:r>
                    </a:p>
                  </a:txBody>
                  <a:tcPr/>
                </a:tc>
                <a:tc>
                  <a:txBody>
                    <a:bodyPr/>
                    <a:lstStyle/>
                    <a:p>
                      <a:r>
                        <a:rPr lang="en-US" sz="1000"/>
                        <a:t>98</a:t>
                      </a:r>
                    </a:p>
                  </a:txBody>
                  <a:tcPr/>
                </a:tc>
                <a:tc>
                  <a:txBody>
                    <a:bodyPr/>
                    <a:lstStyle/>
                    <a:p>
                      <a:r>
                        <a:rPr lang="en-US" sz="1000"/>
                        <a:t>27</a:t>
                      </a:r>
                    </a:p>
                  </a:txBody>
                  <a:tcPr/>
                </a:tc>
                <a:tc>
                  <a:txBody>
                    <a:bodyPr/>
                    <a:lstStyle/>
                    <a:p>
                      <a:r>
                        <a:rPr lang="en-US" sz="1000"/>
                        <a:t>806</a:t>
                      </a:r>
                    </a:p>
                  </a:txBody>
                  <a:tcPr/>
                </a:tc>
                <a:tc>
                  <a:txBody>
                    <a:bodyPr/>
                    <a:lstStyle/>
                    <a:p>
                      <a:r>
                        <a:rPr lang="en-US" sz="1000"/>
                        <a:t>54</a:t>
                      </a:r>
                    </a:p>
                  </a:txBody>
                  <a:tcPr/>
                </a:tc>
                <a:tc>
                  <a:txBody>
                    <a:bodyPr/>
                    <a:lstStyle/>
                    <a:p>
                      <a:r>
                        <a:rPr lang="en-US" sz="1000"/>
                        <a:t>98</a:t>
                      </a:r>
                    </a:p>
                  </a:txBody>
                  <a:tcPr/>
                </a:tc>
                <a:tc>
                  <a:txBody>
                    <a:bodyPr/>
                    <a:lstStyle/>
                    <a:p>
                      <a:r>
                        <a:rPr lang="en-US" sz="1000"/>
                        <a:t>1</a:t>
                      </a:r>
                    </a:p>
                  </a:txBody>
                  <a:tcPr/>
                </a:tc>
                <a:tc>
                  <a:txBody>
                    <a:bodyPr/>
                    <a:lstStyle/>
                    <a:p>
                      <a:r>
                        <a:rPr lang="en-US" sz="1000"/>
                        <a:t>2.7569%</a:t>
                      </a:r>
                    </a:p>
                  </a:txBody>
                  <a:tcPr/>
                </a:tc>
                <a:tc>
                  <a:txBody>
                    <a:bodyPr/>
                    <a:lstStyle/>
                    <a:p>
                      <a:r>
                        <a:rPr lang="en-US" sz="1000"/>
                        <a:t>0.0%</a:t>
                      </a:r>
                    </a:p>
                  </a:txBody>
                  <a:tcPr/>
                </a:tc>
                <a:extLst>
                  <a:ext uri="{0D108BD9-81ED-4DB2-BD59-A6C34878D82A}">
                    <a16:rowId xmlns:a16="http://schemas.microsoft.com/office/drawing/2014/main" val="3520320427"/>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29919957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(Übersicht)</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2795436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301932876"/>
                    </a:ext>
                  </a:extLst>
                </a:gridCol>
                <a:gridCol w="1234440">
                  <a:extLst>
                    <a:ext uri="{9D8B030D-6E8A-4147-A177-3AD203B41FA5}">
                      <a16:colId xmlns:a16="http://schemas.microsoft.com/office/drawing/2014/main" val="1685727842"/>
                    </a:ext>
                  </a:extLst>
                </a:gridCol>
                <a:gridCol w="822960">
                  <a:extLst>
                    <a:ext uri="{9D8B030D-6E8A-4147-A177-3AD203B41FA5}">
                      <a16:colId xmlns:a16="http://schemas.microsoft.com/office/drawing/2014/main" val="3550295672"/>
                    </a:ext>
                  </a:extLst>
                </a:gridCol>
                <a:gridCol w="822960">
                  <a:extLst>
                    <a:ext uri="{9D8B030D-6E8A-4147-A177-3AD203B41FA5}">
                      <a16:colId xmlns:a16="http://schemas.microsoft.com/office/drawing/2014/main" val="1917284179"/>
                    </a:ext>
                  </a:extLst>
                </a:gridCol>
                <a:gridCol w="822960">
                  <a:extLst>
                    <a:ext uri="{9D8B030D-6E8A-4147-A177-3AD203B41FA5}">
                      <a16:colId xmlns:a16="http://schemas.microsoft.com/office/drawing/2014/main" val="1174514690"/>
                    </a:ext>
                  </a:extLst>
                </a:gridCol>
                <a:gridCol w="822960">
                  <a:extLst>
                    <a:ext uri="{9D8B030D-6E8A-4147-A177-3AD203B41FA5}">
                      <a16:colId xmlns:a16="http://schemas.microsoft.com/office/drawing/2014/main" val="2955559481"/>
                    </a:ext>
                  </a:extLst>
                </a:gridCol>
                <a:gridCol w="822960">
                  <a:extLst>
                    <a:ext uri="{9D8B030D-6E8A-4147-A177-3AD203B41FA5}">
                      <a16:colId xmlns:a16="http://schemas.microsoft.com/office/drawing/2014/main" val="1637840295"/>
                    </a:ext>
                  </a:extLst>
                </a:gridCol>
                <a:gridCol w="822960">
                  <a:extLst>
                    <a:ext uri="{9D8B030D-6E8A-4147-A177-3AD203B41FA5}">
                      <a16:colId xmlns:a16="http://schemas.microsoft.com/office/drawing/2014/main" val="31532699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2491457803"/>
                  </a:ext>
                </a:extLst>
              </a:tr>
              <a:tr h="370840">
                <a:tc>
                  <a:txBody>
                    <a:bodyPr/>
                    <a:lstStyle/>
                    <a:p>
                      <a:r>
                        <a:rPr lang="en-US" sz="1000"/>
                        <a:t>Autohaus Strauss</a:t>
                      </a:r>
                    </a:p>
                  </a:txBody>
                  <a:tcPr/>
                </a:tc>
                <a:tc>
                  <a:txBody>
                    <a:bodyPr/>
                    <a:lstStyle/>
                    <a:p>
                      <a:r>
                        <a:rPr lang="en-US" sz="1000"/>
                        <a:t>1336</a:t>
                      </a:r>
                    </a:p>
                  </a:txBody>
                  <a:tcPr/>
                </a:tc>
                <a:tc>
                  <a:txBody>
                    <a:bodyPr/>
                    <a:lstStyle/>
                    <a:p>
                      <a:r>
                        <a:rPr lang="en-US" sz="1000"/>
                        <a:t>6</a:t>
                      </a:r>
                    </a:p>
                  </a:txBody>
                  <a:tcPr/>
                </a:tc>
                <a:tc>
                  <a:txBody>
                    <a:bodyPr/>
                    <a:lstStyle/>
                    <a:p>
                      <a:r>
                        <a:rPr lang="en-US" sz="1000"/>
                        <a:t>0.5%</a:t>
                      </a:r>
                    </a:p>
                  </a:txBody>
                  <a:tcPr/>
                </a:tc>
                <a:tc>
                  <a:txBody>
                    <a:bodyPr/>
                    <a:lstStyle/>
                    <a:p>
                      <a:r>
                        <a:rPr lang="en-US" sz="1000"/>
                        <a:t>12</a:t>
                      </a:r>
                    </a:p>
                  </a:txBody>
                  <a:tcPr/>
                </a:tc>
                <a:tc>
                  <a:txBody>
                    <a:bodyPr/>
                    <a:lstStyle/>
                    <a:p>
                      <a:r>
                        <a:rPr lang="en-US" sz="1000"/>
                        <a:t>0.9%</a:t>
                      </a:r>
                    </a:p>
                  </a:txBody>
                  <a:tcPr/>
                </a:tc>
                <a:tc>
                  <a:txBody>
                    <a:bodyPr/>
                    <a:lstStyle/>
                    <a:p>
                      <a:r>
                        <a:rPr lang="en-US" sz="1000"/>
                        <a:t>99</a:t>
                      </a:r>
                    </a:p>
                  </a:txBody>
                  <a:tcPr/>
                </a:tc>
                <a:tc>
                  <a:txBody>
                    <a:bodyPr/>
                    <a:lstStyle/>
                    <a:p>
                      <a:r>
                        <a:rPr lang="en-US" sz="1000"/>
                        <a:t>8.0%</a:t>
                      </a:r>
                    </a:p>
                  </a:txBody>
                  <a:tcPr/>
                </a:tc>
                <a:extLst>
                  <a:ext uri="{0D108BD9-81ED-4DB2-BD59-A6C34878D82A}">
                    <a16:rowId xmlns:a16="http://schemas.microsoft.com/office/drawing/2014/main" val="4007032661"/>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9397795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Fans Total</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7724519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115404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Fanwachstum</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5418598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308838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Verlorene Fans</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5756833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398068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Beiträge (Postings) - 1 of 8</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3882300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051597884"/>
                    </a:ext>
                  </a:extLst>
                </a:gridCol>
                <a:gridCol w="658368">
                  <a:extLst>
                    <a:ext uri="{9D8B030D-6E8A-4147-A177-3AD203B41FA5}">
                      <a16:colId xmlns:a16="http://schemas.microsoft.com/office/drawing/2014/main" val="2239753719"/>
                    </a:ext>
                  </a:extLst>
                </a:gridCol>
                <a:gridCol w="658368">
                  <a:extLst>
                    <a:ext uri="{9D8B030D-6E8A-4147-A177-3AD203B41FA5}">
                      <a16:colId xmlns:a16="http://schemas.microsoft.com/office/drawing/2014/main" val="592573533"/>
                    </a:ext>
                  </a:extLst>
                </a:gridCol>
                <a:gridCol w="658368">
                  <a:extLst>
                    <a:ext uri="{9D8B030D-6E8A-4147-A177-3AD203B41FA5}">
                      <a16:colId xmlns:a16="http://schemas.microsoft.com/office/drawing/2014/main" val="1454208362"/>
                    </a:ext>
                  </a:extLst>
                </a:gridCol>
                <a:gridCol w="658368">
                  <a:extLst>
                    <a:ext uri="{9D8B030D-6E8A-4147-A177-3AD203B41FA5}">
                      <a16:colId xmlns:a16="http://schemas.microsoft.com/office/drawing/2014/main" val="3929844356"/>
                    </a:ext>
                  </a:extLst>
                </a:gridCol>
                <a:gridCol w="658368">
                  <a:extLst>
                    <a:ext uri="{9D8B030D-6E8A-4147-A177-3AD203B41FA5}">
                      <a16:colId xmlns:a16="http://schemas.microsoft.com/office/drawing/2014/main" val="1991211619"/>
                    </a:ext>
                  </a:extLst>
                </a:gridCol>
                <a:gridCol w="658368">
                  <a:extLst>
                    <a:ext uri="{9D8B030D-6E8A-4147-A177-3AD203B41FA5}">
                      <a16:colId xmlns:a16="http://schemas.microsoft.com/office/drawing/2014/main" val="2760566838"/>
                    </a:ext>
                  </a:extLst>
                </a:gridCol>
                <a:gridCol w="658368">
                  <a:extLst>
                    <a:ext uri="{9D8B030D-6E8A-4147-A177-3AD203B41FA5}">
                      <a16:colId xmlns:a16="http://schemas.microsoft.com/office/drawing/2014/main" val="20335510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056272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- 2017-03-31 19:45:00</a:t>
                      </a:r>
                      <a:r>
                        <a:rPr kumimoji="0" lang="de-DE" sz="1000" b="0" i="0" u="none" strike="noStrike" kern="1200" cap="none" spc="0" normalizeH="0" baseline="0" noProof="0">
                          <a:ln>
                            <a:noFill/>
                          </a:ln>
                          <a:solidFill>
                            <a:prstClr val="black"/>
                          </a:solidFill>
                          <a:effectLst/>
                          <a:uLnTx/>
                          <a:uFillTx/>
                          <a:latin typeface="+mn-lt"/>
                          <a:ea typeface="+mn-ea"/>
                          <a:cs typeface="+mn-cs"/>
                        </a:rPr>
                        <a:t>
Auf dem Genfer Autosalon hat Land Rover das „Project Hero“ präsentiert. Dahinter verbirgt sich ein neuer Land Rover Discovery. Der vielseitige Discovery hat eine eigene leistungsfähige Drohne an Bord, die sogar während der Fahrt auf dem Geländewagen starten und landen kann! Das österreichische Rote Kreuz wird die Fähigkeiten von Project Hero demnächst in der Praxis erproben! Genial 👍🏻  
PS: Hier erfahrt ihr mehr 👉🏻  https://goo.gl/vaL2J4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003277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- 2017-03-31 13:47:58</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4735595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- 2017-03-31 11:11:40</a:t>
                      </a:r>
                      <a:r>
                        <a:rPr kumimoji="0" lang="de-DE" sz="1000" b="0" i="0" u="none" strike="noStrike" kern="1200" cap="none" spc="0" normalizeH="0" baseline="0" noProof="0">
                          <a:ln>
                            <a:noFill/>
                          </a:ln>
                          <a:solidFill>
                            <a:prstClr val="black"/>
                          </a:solidFill>
                          <a:effectLst/>
                          <a:uLnTx/>
                          <a:uFillTx/>
                          <a:latin typeface="+mn-lt"/>
                          <a:ea typeface="+mn-ea"/>
                          <a:cs typeface="+mn-cs"/>
                        </a:rPr>
                        <a:t>
Dieser Ford GT hat nach einer Meile satte 472,5 Stundenkilometer auf der Uhr. Glaubt ihr nicht? Hier das Beweisvideo...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449006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- 2017-03-31 10:27:30</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9437010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- 2017-03-30 16:59:16</a:t>
                      </a:r>
                      <a:r>
                        <a:rPr kumimoji="0" lang="de-DE" sz="1000" b="0" i="0" u="none" strike="noStrike" kern="1200" cap="none" spc="0" normalizeH="0" baseline="0" noProof="0">
                          <a:ln>
                            <a:noFill/>
                          </a:ln>
                          <a:solidFill>
                            <a:prstClr val="black"/>
                          </a:solidFill>
                          <a:effectLst/>
                          <a:uLnTx/>
                          <a:uFillTx/>
                          <a:latin typeface="+mn-lt"/>
                          <a:ea typeface="+mn-ea"/>
                          <a:cs typeface="+mn-cs"/>
                        </a:rPr>
                        <a:t>
Es geht los 😁 MOTOMOTION 2017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457020168"/>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18467161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Beiträge (Postings) - 2 of 8</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6099283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625263776"/>
                    </a:ext>
                  </a:extLst>
                </a:gridCol>
                <a:gridCol w="658368">
                  <a:extLst>
                    <a:ext uri="{9D8B030D-6E8A-4147-A177-3AD203B41FA5}">
                      <a16:colId xmlns:a16="http://schemas.microsoft.com/office/drawing/2014/main" val="2474445645"/>
                    </a:ext>
                  </a:extLst>
                </a:gridCol>
                <a:gridCol w="658368">
                  <a:extLst>
                    <a:ext uri="{9D8B030D-6E8A-4147-A177-3AD203B41FA5}">
                      <a16:colId xmlns:a16="http://schemas.microsoft.com/office/drawing/2014/main" val="2820120697"/>
                    </a:ext>
                  </a:extLst>
                </a:gridCol>
                <a:gridCol w="658368">
                  <a:extLst>
                    <a:ext uri="{9D8B030D-6E8A-4147-A177-3AD203B41FA5}">
                      <a16:colId xmlns:a16="http://schemas.microsoft.com/office/drawing/2014/main" val="1073186109"/>
                    </a:ext>
                  </a:extLst>
                </a:gridCol>
                <a:gridCol w="658368">
                  <a:extLst>
                    <a:ext uri="{9D8B030D-6E8A-4147-A177-3AD203B41FA5}">
                      <a16:colId xmlns:a16="http://schemas.microsoft.com/office/drawing/2014/main" val="3757927382"/>
                    </a:ext>
                  </a:extLst>
                </a:gridCol>
                <a:gridCol w="658368">
                  <a:extLst>
                    <a:ext uri="{9D8B030D-6E8A-4147-A177-3AD203B41FA5}">
                      <a16:colId xmlns:a16="http://schemas.microsoft.com/office/drawing/2014/main" val="2626423896"/>
                    </a:ext>
                  </a:extLst>
                </a:gridCol>
                <a:gridCol w="658368">
                  <a:extLst>
                    <a:ext uri="{9D8B030D-6E8A-4147-A177-3AD203B41FA5}">
                      <a16:colId xmlns:a16="http://schemas.microsoft.com/office/drawing/2014/main" val="2507655633"/>
                    </a:ext>
                  </a:extLst>
                </a:gridCol>
                <a:gridCol w="658368">
                  <a:extLst>
                    <a:ext uri="{9D8B030D-6E8A-4147-A177-3AD203B41FA5}">
                      <a16:colId xmlns:a16="http://schemas.microsoft.com/office/drawing/2014/main" val="42583094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830917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- 2017-03-30 10:45:11</a:t>
                      </a:r>
                      <a:r>
                        <a:rPr kumimoji="0" lang="de-DE" sz="1000" b="0" i="0" u="none" strike="noStrike" kern="1200" cap="none" spc="0" normalizeH="0" baseline="0" noProof="0">
                          <a:ln>
                            <a:noFill/>
                          </a:ln>
                          <a:solidFill>
                            <a:prstClr val="black"/>
                          </a:solidFill>
                          <a:effectLst/>
                          <a:uLnTx/>
                          <a:uFillTx/>
                          <a:latin typeface="+mn-lt"/>
                          <a:ea typeface="+mn-ea"/>
                          <a:cs typeface="+mn-cs"/>
                        </a:rPr>
                        <a:t>
Nachdem morgen die Motomotion in der Oberwarter Informhalle startet, die Vorbereitungen bereits auf Hochtouren laufen, wird unser Gewinnspiel wie angekündigt, beendet. 
Das Los hat entschieden und die Gewinner wurden per PN verständigt. Jetzt heißt es Postfach kontrollieren. 
Wir würden uns über Impressionen von Eurem Besuch freuen - einfach ein paar Bilder auf unserer Facebook Seite posten.
Herzliche Gratulation an die glücklichen Gewinner und viel Spaß auf der Automesse.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684282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- 2017-03-29 18:32:43</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709450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- 2017-03-29 14:05:30</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772866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- 2017-03-29 13:10:42</a:t>
                      </a:r>
                      <a:r>
                        <a:rPr kumimoji="0" lang="de-DE" sz="1000" b="0" i="0" u="none" strike="noStrike" kern="1200" cap="none" spc="0" normalizeH="0" baseline="0" noProof="0">
                          <a:ln>
                            <a:noFill/>
                          </a:ln>
                          <a:solidFill>
                            <a:prstClr val="black"/>
                          </a:solidFill>
                          <a:effectLst/>
                          <a:uLnTx/>
                          <a:uFillTx/>
                          <a:latin typeface="+mn-lt"/>
                          <a:ea typeface="+mn-ea"/>
                          <a:cs typeface="+mn-cs"/>
                        </a:rPr>
                        <a:t>
Roland Pfeiffer aus Markt Allhau mit seinem neuen Ford RANGER DK LIMITED mit Allradantrieb - ein Pick Up, der keine Grenzen kennt. Daniel Pausch, Ford Verkaufsspezialist übergibt den stolzen Besitzern das geniale Nutzfahrzeug. Das Team vom Autohaus Strauss wünscht Gute Fahrt.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11168793"/>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23301334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Beiträge (Postings) - 3 of 8</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7280502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99297189"/>
                    </a:ext>
                  </a:extLst>
                </a:gridCol>
                <a:gridCol w="658368">
                  <a:extLst>
                    <a:ext uri="{9D8B030D-6E8A-4147-A177-3AD203B41FA5}">
                      <a16:colId xmlns:a16="http://schemas.microsoft.com/office/drawing/2014/main" val="383226495"/>
                    </a:ext>
                  </a:extLst>
                </a:gridCol>
                <a:gridCol w="658368">
                  <a:extLst>
                    <a:ext uri="{9D8B030D-6E8A-4147-A177-3AD203B41FA5}">
                      <a16:colId xmlns:a16="http://schemas.microsoft.com/office/drawing/2014/main" val="81817476"/>
                    </a:ext>
                  </a:extLst>
                </a:gridCol>
                <a:gridCol w="658368">
                  <a:extLst>
                    <a:ext uri="{9D8B030D-6E8A-4147-A177-3AD203B41FA5}">
                      <a16:colId xmlns:a16="http://schemas.microsoft.com/office/drawing/2014/main" val="2825041472"/>
                    </a:ext>
                  </a:extLst>
                </a:gridCol>
                <a:gridCol w="658368">
                  <a:extLst>
                    <a:ext uri="{9D8B030D-6E8A-4147-A177-3AD203B41FA5}">
                      <a16:colId xmlns:a16="http://schemas.microsoft.com/office/drawing/2014/main" val="3470615963"/>
                    </a:ext>
                  </a:extLst>
                </a:gridCol>
                <a:gridCol w="658368">
                  <a:extLst>
                    <a:ext uri="{9D8B030D-6E8A-4147-A177-3AD203B41FA5}">
                      <a16:colId xmlns:a16="http://schemas.microsoft.com/office/drawing/2014/main" val="4257737417"/>
                    </a:ext>
                  </a:extLst>
                </a:gridCol>
                <a:gridCol w="658368">
                  <a:extLst>
                    <a:ext uri="{9D8B030D-6E8A-4147-A177-3AD203B41FA5}">
                      <a16:colId xmlns:a16="http://schemas.microsoft.com/office/drawing/2014/main" val="1905916889"/>
                    </a:ext>
                  </a:extLst>
                </a:gridCol>
                <a:gridCol w="658368">
                  <a:extLst>
                    <a:ext uri="{9D8B030D-6E8A-4147-A177-3AD203B41FA5}">
                      <a16:colId xmlns:a16="http://schemas.microsoft.com/office/drawing/2014/main" val="34972388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375189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- 2017-03-28 09:55:20</a:t>
                      </a:r>
                      <a:r>
                        <a:rPr kumimoji="0" lang="de-DE" sz="1000" b="0" i="0" u="none" strike="noStrike" kern="1200" cap="none" spc="0" normalizeH="0" baseline="0" noProof="0">
                          <a:ln>
                            <a:noFill/>
                          </a:ln>
                          <a:solidFill>
                            <a:prstClr val="black"/>
                          </a:solidFill>
                          <a:effectLst/>
                          <a:uLnTx/>
                          <a:uFillTx/>
                          <a:latin typeface="+mn-lt"/>
                          <a:ea typeface="+mn-ea"/>
                          <a:cs typeface="+mn-cs"/>
                        </a:rPr>
                        <a:t>
Gebaut für die Straße, entwickelt für die Rennstrecke. 
Familie Deutsch darf sich über einen Ford FIESTA ST mit 200PS und preisgekrönter Ecoboost Motorisierung freuen. Armin Bauer hat das Fahrzeug mit dem atemberaubenden Sportwagen Feeling und der kompromisslosen Leistung an die neuen Besitzer übergeben. 
Wir wünschen viel Spaß und natürlich Gute Fahrt!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171516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- 2017-03-26 09:45:37</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385923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- 2017-03-26 09:33:12</a:t>
                      </a:r>
                      <a:r>
                        <a:rPr kumimoji="0" lang="de-DE" sz="1000" b="0" i="0" u="none" strike="noStrike" kern="1200" cap="none" spc="0" normalizeH="0" baseline="0" noProof="0">
                          <a:ln>
                            <a:noFill/>
                          </a:ln>
                          <a:solidFill>
                            <a:prstClr val="black"/>
                          </a:solidFill>
                          <a:effectLst/>
                          <a:uLnTx/>
                          <a:uFillTx/>
                          <a:latin typeface="+mn-lt"/>
                          <a:ea typeface="+mn-ea"/>
                          <a:cs typeface="+mn-cs"/>
                        </a:rPr>
                        <a:t>
Es ist soweit! 
Heute findet unsere Hausmesse statt! 
Überzeugt euch von unserem tollen Fahrzeugangebot an Ford, Land Rover und geprüften Gebrauchtwägen, den günstigen Umbau-Rabatt Aktionen, unseren maßgeschneiderten Finanzierungsangeboten, einem tollen Rahmenprogramm u.v.m.! 
Wir stehen schon in den Startlöchern und freuen uns auf Euren Besuch!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22230101"/>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16719539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Beiträge (Postings) - 4 of 8</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2898203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097801771"/>
                    </a:ext>
                  </a:extLst>
                </a:gridCol>
                <a:gridCol w="658368">
                  <a:extLst>
                    <a:ext uri="{9D8B030D-6E8A-4147-A177-3AD203B41FA5}">
                      <a16:colId xmlns:a16="http://schemas.microsoft.com/office/drawing/2014/main" val="4208394550"/>
                    </a:ext>
                  </a:extLst>
                </a:gridCol>
                <a:gridCol w="658368">
                  <a:extLst>
                    <a:ext uri="{9D8B030D-6E8A-4147-A177-3AD203B41FA5}">
                      <a16:colId xmlns:a16="http://schemas.microsoft.com/office/drawing/2014/main" val="3347786226"/>
                    </a:ext>
                  </a:extLst>
                </a:gridCol>
                <a:gridCol w="658368">
                  <a:extLst>
                    <a:ext uri="{9D8B030D-6E8A-4147-A177-3AD203B41FA5}">
                      <a16:colId xmlns:a16="http://schemas.microsoft.com/office/drawing/2014/main" val="3054932256"/>
                    </a:ext>
                  </a:extLst>
                </a:gridCol>
                <a:gridCol w="658368">
                  <a:extLst>
                    <a:ext uri="{9D8B030D-6E8A-4147-A177-3AD203B41FA5}">
                      <a16:colId xmlns:a16="http://schemas.microsoft.com/office/drawing/2014/main" val="3074475303"/>
                    </a:ext>
                  </a:extLst>
                </a:gridCol>
                <a:gridCol w="658368">
                  <a:extLst>
                    <a:ext uri="{9D8B030D-6E8A-4147-A177-3AD203B41FA5}">
                      <a16:colId xmlns:a16="http://schemas.microsoft.com/office/drawing/2014/main" val="3052102753"/>
                    </a:ext>
                  </a:extLst>
                </a:gridCol>
                <a:gridCol w="658368">
                  <a:extLst>
                    <a:ext uri="{9D8B030D-6E8A-4147-A177-3AD203B41FA5}">
                      <a16:colId xmlns:a16="http://schemas.microsoft.com/office/drawing/2014/main" val="1740178859"/>
                    </a:ext>
                  </a:extLst>
                </a:gridCol>
                <a:gridCol w="658368">
                  <a:extLst>
                    <a:ext uri="{9D8B030D-6E8A-4147-A177-3AD203B41FA5}">
                      <a16:colId xmlns:a16="http://schemas.microsoft.com/office/drawing/2014/main" val="8335008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855593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- 2017-03-21 10:05:13</a:t>
                      </a:r>
                      <a:r>
                        <a:rPr kumimoji="0" lang="de-DE" sz="1000" b="0" i="0" u="none" strike="noStrike" kern="1200" cap="none" spc="0" normalizeH="0" baseline="0" noProof="0">
                          <a:ln>
                            <a:noFill/>
                          </a:ln>
                          <a:solidFill>
                            <a:prstClr val="black"/>
                          </a:solidFill>
                          <a:effectLst/>
                          <a:uLnTx/>
                          <a:uFillTx/>
                          <a:latin typeface="+mn-lt"/>
                          <a:ea typeface="+mn-ea"/>
                          <a:cs typeface="+mn-cs"/>
                        </a:rPr>
                        <a:t>
In ein paar Tagen ist es soweit!
Die traditionelle Hausmesse findet am Sonntag, 26.3 im Autohaus Strauss statt. 
Kommt gemeinsam mit Familie und Freunden - überzeugt euch von unseren unschlagbaren Rabatt- und Lagerabverkaufsaktionen, während sich die Kleinsten bei Ponyreiten und Hüpfburg austoben können. Für Euer leibliches Wohl ist wie immer gesorgt und die Hausmusiklebenshilfe sorgt für die musikalische Unterhaltung. 
Was euch sonst noch erwartet: Armin Bauer und Daniel Pausch warten mit dem neuen Ford-Aushängeschild dem Ford Kuga auf Euch, Öl- und Filteraktionen gibts bei Christian Franyi im Teilelager, Manfred Rosenkranz stellt seine New Holland Traktoren in den unterschiedlichen PS-Klassen für seine Gäste aus, Marcel Hummel und Ingo Lehr präsentieren die exklusiv im Autohaus Strauss erhältichen Range Rover Evoque und Discovery Sport "Oxford"-Modelle, u.v.m. 
Wir freuen uns auf Euren Besuch
Das Team vom Autohaus Strauss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323658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- 2017-03-20 20:13:08</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3521862"/>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2133670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Beiträge (Postings) - 5 of 8</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5440422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410597506"/>
                    </a:ext>
                  </a:extLst>
                </a:gridCol>
                <a:gridCol w="658368">
                  <a:extLst>
                    <a:ext uri="{9D8B030D-6E8A-4147-A177-3AD203B41FA5}">
                      <a16:colId xmlns:a16="http://schemas.microsoft.com/office/drawing/2014/main" val="1074325148"/>
                    </a:ext>
                  </a:extLst>
                </a:gridCol>
                <a:gridCol w="658368">
                  <a:extLst>
                    <a:ext uri="{9D8B030D-6E8A-4147-A177-3AD203B41FA5}">
                      <a16:colId xmlns:a16="http://schemas.microsoft.com/office/drawing/2014/main" val="1050487369"/>
                    </a:ext>
                  </a:extLst>
                </a:gridCol>
                <a:gridCol w="658368">
                  <a:extLst>
                    <a:ext uri="{9D8B030D-6E8A-4147-A177-3AD203B41FA5}">
                      <a16:colId xmlns:a16="http://schemas.microsoft.com/office/drawing/2014/main" val="2306388314"/>
                    </a:ext>
                  </a:extLst>
                </a:gridCol>
                <a:gridCol w="658368">
                  <a:extLst>
                    <a:ext uri="{9D8B030D-6E8A-4147-A177-3AD203B41FA5}">
                      <a16:colId xmlns:a16="http://schemas.microsoft.com/office/drawing/2014/main" val="172671942"/>
                    </a:ext>
                  </a:extLst>
                </a:gridCol>
                <a:gridCol w="658368">
                  <a:extLst>
                    <a:ext uri="{9D8B030D-6E8A-4147-A177-3AD203B41FA5}">
                      <a16:colId xmlns:a16="http://schemas.microsoft.com/office/drawing/2014/main" val="1656754572"/>
                    </a:ext>
                  </a:extLst>
                </a:gridCol>
                <a:gridCol w="658368">
                  <a:extLst>
                    <a:ext uri="{9D8B030D-6E8A-4147-A177-3AD203B41FA5}">
                      <a16:colId xmlns:a16="http://schemas.microsoft.com/office/drawing/2014/main" val="282125876"/>
                    </a:ext>
                  </a:extLst>
                </a:gridCol>
                <a:gridCol w="658368">
                  <a:extLst>
                    <a:ext uri="{9D8B030D-6E8A-4147-A177-3AD203B41FA5}">
                      <a16:colId xmlns:a16="http://schemas.microsoft.com/office/drawing/2014/main" val="39837010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113983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- 2017-03-20 08:39:44</a:t>
                      </a:r>
                      <a:r>
                        <a:rPr kumimoji="0" lang="de-DE" sz="1000" b="0" i="0" u="none" strike="noStrike" kern="1200" cap="none" spc="0" normalizeH="0" baseline="0" noProof="0">
                          <a:ln>
                            <a:noFill/>
                          </a:ln>
                          <a:solidFill>
                            <a:prstClr val="black"/>
                          </a:solidFill>
                          <a:effectLst/>
                          <a:uLnTx/>
                          <a:uFillTx/>
                          <a:latin typeface="+mn-lt"/>
                          <a:ea typeface="+mn-ea"/>
                          <a:cs typeface="+mn-cs"/>
                        </a:rPr>
                        <a:t>
Wie wärs pünktlich zu Frühlingsbeginn mit einem Ausritt mit dem Ford Mustang? Auf geht´s,...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440364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- 2017-03-15 14:07:14</a:t>
                      </a:r>
                      <a:r>
                        <a:rPr kumimoji="0" lang="de-DE" sz="1000" b="0" i="0" u="none" strike="noStrike" kern="1200" cap="none" spc="0" normalizeH="0" baseline="0" noProof="0">
                          <a:ln>
                            <a:noFill/>
                          </a:ln>
                          <a:solidFill>
                            <a:prstClr val="black"/>
                          </a:solidFill>
                          <a:effectLst/>
                          <a:uLnTx/>
                          <a:uFillTx/>
                          <a:latin typeface="+mn-lt"/>
                          <a:ea typeface="+mn-ea"/>
                          <a:cs typeface="+mn-cs"/>
                        </a:rPr>
                        <a:t>
Der Ford Ecosport ist dynamisch, kompakt und effizient. Wegweisende Technologien sorgen außerdem dafür, dass Adelheid Brenner ab sofort bei jeder Fahrt ein Maximum an Komfort genießen kann. Daniel Pausch übergibt Familie Brenner einen wunderschönen Ford Ecosport mit preisgekrönter Ecoboost Motorisierung, 125PS, einem Lifestyle Paket u.v.m. 
Wir wünschen Frau Adelheid Brenner viel Spaß und natürlich Gute Fahrt!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566744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- 2017-03-08 14:01:29</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Event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193618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- 2017-03-08 09:03:19</a:t>
                      </a:r>
                      <a:r>
                        <a:rPr kumimoji="0" lang="de-DE" sz="1000" b="0" i="0" u="none" strike="noStrike" kern="1200" cap="none" spc="0" normalizeH="0" baseline="0" noProof="0">
                          <a:ln>
                            <a:noFill/>
                          </a:ln>
                          <a:solidFill>
                            <a:prstClr val="black"/>
                          </a:solidFill>
                          <a:effectLst/>
                          <a:uLnTx/>
                          <a:uFillTx/>
                          <a:latin typeface="+mn-lt"/>
                          <a:ea typeface="+mn-ea"/>
                          <a:cs typeface="+mn-cs"/>
                        </a:rPr>
                        <a:t>
Rene und Bernadette Pal aus Oberdorf dürfen sich über Ihren neuen Fiesta Trend in iridium-schwarz freuen. Der Ford Fiesta kombiniert zeitgemäßen Stil in topaktueller Technologie, damit jede Autofahrt zu einem sicheren, komfortablen und unterhaltsamen Vergnügen wird. Armin Bauer übergibt der neuen Besitzerin das tolle Fahrzeug &amp; das gesamte Team vom Autohaus Strauss wünscht GUTE FAHRT!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25178606"/>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32131065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Beiträge (Postings) - 6 of 8</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8381531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143753531"/>
                    </a:ext>
                  </a:extLst>
                </a:gridCol>
                <a:gridCol w="658368">
                  <a:extLst>
                    <a:ext uri="{9D8B030D-6E8A-4147-A177-3AD203B41FA5}">
                      <a16:colId xmlns:a16="http://schemas.microsoft.com/office/drawing/2014/main" val="3841317095"/>
                    </a:ext>
                  </a:extLst>
                </a:gridCol>
                <a:gridCol w="658368">
                  <a:extLst>
                    <a:ext uri="{9D8B030D-6E8A-4147-A177-3AD203B41FA5}">
                      <a16:colId xmlns:a16="http://schemas.microsoft.com/office/drawing/2014/main" val="1164451174"/>
                    </a:ext>
                  </a:extLst>
                </a:gridCol>
                <a:gridCol w="658368">
                  <a:extLst>
                    <a:ext uri="{9D8B030D-6E8A-4147-A177-3AD203B41FA5}">
                      <a16:colId xmlns:a16="http://schemas.microsoft.com/office/drawing/2014/main" val="4117132873"/>
                    </a:ext>
                  </a:extLst>
                </a:gridCol>
                <a:gridCol w="658368">
                  <a:extLst>
                    <a:ext uri="{9D8B030D-6E8A-4147-A177-3AD203B41FA5}">
                      <a16:colId xmlns:a16="http://schemas.microsoft.com/office/drawing/2014/main" val="2752094599"/>
                    </a:ext>
                  </a:extLst>
                </a:gridCol>
                <a:gridCol w="658368">
                  <a:extLst>
                    <a:ext uri="{9D8B030D-6E8A-4147-A177-3AD203B41FA5}">
                      <a16:colId xmlns:a16="http://schemas.microsoft.com/office/drawing/2014/main" val="1321320687"/>
                    </a:ext>
                  </a:extLst>
                </a:gridCol>
                <a:gridCol w="658368">
                  <a:extLst>
                    <a:ext uri="{9D8B030D-6E8A-4147-A177-3AD203B41FA5}">
                      <a16:colId xmlns:a16="http://schemas.microsoft.com/office/drawing/2014/main" val="79484429"/>
                    </a:ext>
                  </a:extLst>
                </a:gridCol>
                <a:gridCol w="658368">
                  <a:extLst>
                    <a:ext uri="{9D8B030D-6E8A-4147-A177-3AD203B41FA5}">
                      <a16:colId xmlns:a16="http://schemas.microsoft.com/office/drawing/2014/main" val="24636334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869680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- 2017-03-07 11:50:25</a:t>
                      </a:r>
                      <a:r>
                        <a:rPr kumimoji="0" lang="de-DE" sz="1000" b="0" i="0" u="none" strike="noStrike" kern="1200" cap="none" spc="0" normalizeH="0" baseline="0" noProof="0">
                          <a:ln>
                            <a:noFill/>
                          </a:ln>
                          <a:solidFill>
                            <a:prstClr val="black"/>
                          </a:solidFill>
                          <a:effectLst/>
                          <a:uLnTx/>
                          <a:uFillTx/>
                          <a:latin typeface="+mn-lt"/>
                          <a:ea typeface="+mn-ea"/>
                          <a:cs typeface="+mn-cs"/>
                        </a:rPr>
                        <a:t>
😁  ES GIBT WAS ZU GEWINNEN 😁
Wollt Ihr heuer mit uns zur 15. Motomotion und 05. Pannonia Custom Show in Oberwart? Das Autohaus Strauss verlost 2x2 Stück Eintrittskarten!
Um zu gewinnen, müsst Ihr einfach dieses Posting liken oder kommentieren. Wenn ihr in den Kommentaren schreibt, mit wem und warum Ihr zur Motomotion kommen wollt, erhöht Ihr Eure Gewinnchancen 👍🏻  Die Motomotion findet heuer vom 31. März bis 02. April 2017 statt.
Die Gewinner werden am 30. März per PN von uns kontaktiert.
.
.
.
Facebook steht mit diesem Gewinnspiel in keinerlei Verbindung und steht nicht als Ansprechpartner für das jeweilige Gewinnspiel zur Verfügung. Autohaus Strauss GmbH, St. Michael (https://goo.gl/4EbjpC)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45062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- 2017-03-07 07:53:15</a:t>
                      </a:r>
                      <a:r>
                        <a:rPr kumimoji="0" lang="de-DE" sz="1000" b="0" i="0" u="none" strike="noStrike" kern="1200" cap="none" spc="0" normalizeH="0" baseline="0" noProof="0">
                          <a:ln>
                            <a:noFill/>
                          </a:ln>
                          <a:solidFill>
                            <a:prstClr val="black"/>
                          </a:solidFill>
                          <a:effectLst/>
                          <a:uLnTx/>
                          <a:uFillTx/>
                          <a:latin typeface="+mn-lt"/>
                          <a:ea typeface="+mn-ea"/>
                          <a:cs typeface="+mn-cs"/>
                        </a:rPr>
                        <a:t>
Entdecken Sie den neuen Ford GT - das schnellste Serienfahrzeug aller Zeiten!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27625076"/>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28940180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Beiträge (Postings) - 7 of 8</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787024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723906291"/>
                    </a:ext>
                  </a:extLst>
                </a:gridCol>
                <a:gridCol w="658368">
                  <a:extLst>
                    <a:ext uri="{9D8B030D-6E8A-4147-A177-3AD203B41FA5}">
                      <a16:colId xmlns:a16="http://schemas.microsoft.com/office/drawing/2014/main" val="2827548830"/>
                    </a:ext>
                  </a:extLst>
                </a:gridCol>
                <a:gridCol w="658368">
                  <a:extLst>
                    <a:ext uri="{9D8B030D-6E8A-4147-A177-3AD203B41FA5}">
                      <a16:colId xmlns:a16="http://schemas.microsoft.com/office/drawing/2014/main" val="2749239840"/>
                    </a:ext>
                  </a:extLst>
                </a:gridCol>
                <a:gridCol w="658368">
                  <a:extLst>
                    <a:ext uri="{9D8B030D-6E8A-4147-A177-3AD203B41FA5}">
                      <a16:colId xmlns:a16="http://schemas.microsoft.com/office/drawing/2014/main" val="277303490"/>
                    </a:ext>
                  </a:extLst>
                </a:gridCol>
                <a:gridCol w="658368">
                  <a:extLst>
                    <a:ext uri="{9D8B030D-6E8A-4147-A177-3AD203B41FA5}">
                      <a16:colId xmlns:a16="http://schemas.microsoft.com/office/drawing/2014/main" val="3994945033"/>
                    </a:ext>
                  </a:extLst>
                </a:gridCol>
                <a:gridCol w="658368">
                  <a:extLst>
                    <a:ext uri="{9D8B030D-6E8A-4147-A177-3AD203B41FA5}">
                      <a16:colId xmlns:a16="http://schemas.microsoft.com/office/drawing/2014/main" val="285441541"/>
                    </a:ext>
                  </a:extLst>
                </a:gridCol>
                <a:gridCol w="658368">
                  <a:extLst>
                    <a:ext uri="{9D8B030D-6E8A-4147-A177-3AD203B41FA5}">
                      <a16:colId xmlns:a16="http://schemas.microsoft.com/office/drawing/2014/main" val="419766100"/>
                    </a:ext>
                  </a:extLst>
                </a:gridCol>
                <a:gridCol w="658368">
                  <a:extLst>
                    <a:ext uri="{9D8B030D-6E8A-4147-A177-3AD203B41FA5}">
                      <a16:colId xmlns:a16="http://schemas.microsoft.com/office/drawing/2014/main" val="34836099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960610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Strauss - 2017-03-03 11:50:13</a:t>
                      </a:r>
                      <a:r>
                        <a:rPr kumimoji="0" lang="en-US" sz="1000" b="0" i="0" u="none" strike="noStrike" kern="1200" cap="none" spc="0" normalizeH="0" baseline="0" noProof="0">
                          <a:ln>
                            <a:noFill/>
                          </a:ln>
                          <a:solidFill>
                            <a:prstClr val="black"/>
                          </a:solidFill>
                          <a:effectLst/>
                          <a:uLnTx/>
                          <a:uFillTx/>
                          <a:latin typeface="+mn-lt"/>
                          <a:ea typeface="+mn-ea"/>
                          <a:cs typeface="+mn-cs"/>
                        </a:rPr>
                        <a:t>
Bevor unser grosser Umbau startet: 
Wir laden zur HAUSMESSE am Sonntag, 26. März  👨‍👨‍👦‍👦 🍗 🚘 🏠
Überzeugt euch von unseren neuen Modellen sowie tollen Rabatt- und Lagerabverkaufsaktionen 👍🏻  Wir freuen uns auf euch!!! Euer Team vom Autohaus Strauss | Mehr Infos findet ihr hier 👉🏻  https://goo.gl/LcNpfD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055907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- 2017-03-03 10:54:36</a:t>
                      </a:r>
                      <a:r>
                        <a:rPr kumimoji="0" lang="de-DE" sz="1000" b="0" i="0" u="none" strike="noStrike" kern="1200" cap="none" spc="0" normalizeH="0" baseline="0" noProof="0">
                          <a:ln>
                            <a:noFill/>
                          </a:ln>
                          <a:solidFill>
                            <a:prstClr val="black"/>
                          </a:solidFill>
                          <a:effectLst/>
                          <a:uLnTx/>
                          <a:uFillTx/>
                          <a:latin typeface="+mn-lt"/>
                          <a:ea typeface="+mn-ea"/>
                          <a:cs typeface="+mn-cs"/>
                        </a:rPr>
                        <a:t>
Familie Skrapits mit ihrem neuen DISCOVERY SPORT SE 2.0TD4 150PS. Der vielseitige Kompakt SUV der britischen Traditionsmarke Land Rover überzeugt nicht nur mit seinem attraktiven Design, sondern auch mit jeder Menge Sonderausstattungen. 
Das Team vom Autohaus Strauss rund um Land Rover Verkaufsspezialist Marcel Hummel wünscht Gute Fahrt!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244069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- 2017-03-02 00:49:22</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40130304"/>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11225652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Beiträge (Postings) - 8 of 8</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6724716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263761348"/>
                    </a:ext>
                  </a:extLst>
                </a:gridCol>
                <a:gridCol w="658368">
                  <a:extLst>
                    <a:ext uri="{9D8B030D-6E8A-4147-A177-3AD203B41FA5}">
                      <a16:colId xmlns:a16="http://schemas.microsoft.com/office/drawing/2014/main" val="1497125895"/>
                    </a:ext>
                  </a:extLst>
                </a:gridCol>
                <a:gridCol w="658368">
                  <a:extLst>
                    <a:ext uri="{9D8B030D-6E8A-4147-A177-3AD203B41FA5}">
                      <a16:colId xmlns:a16="http://schemas.microsoft.com/office/drawing/2014/main" val="1922561293"/>
                    </a:ext>
                  </a:extLst>
                </a:gridCol>
                <a:gridCol w="658368">
                  <a:extLst>
                    <a:ext uri="{9D8B030D-6E8A-4147-A177-3AD203B41FA5}">
                      <a16:colId xmlns:a16="http://schemas.microsoft.com/office/drawing/2014/main" val="3088943128"/>
                    </a:ext>
                  </a:extLst>
                </a:gridCol>
                <a:gridCol w="658368">
                  <a:extLst>
                    <a:ext uri="{9D8B030D-6E8A-4147-A177-3AD203B41FA5}">
                      <a16:colId xmlns:a16="http://schemas.microsoft.com/office/drawing/2014/main" val="729083972"/>
                    </a:ext>
                  </a:extLst>
                </a:gridCol>
                <a:gridCol w="658368">
                  <a:extLst>
                    <a:ext uri="{9D8B030D-6E8A-4147-A177-3AD203B41FA5}">
                      <a16:colId xmlns:a16="http://schemas.microsoft.com/office/drawing/2014/main" val="3788297123"/>
                    </a:ext>
                  </a:extLst>
                </a:gridCol>
                <a:gridCol w="658368">
                  <a:extLst>
                    <a:ext uri="{9D8B030D-6E8A-4147-A177-3AD203B41FA5}">
                      <a16:colId xmlns:a16="http://schemas.microsoft.com/office/drawing/2014/main" val="1265716194"/>
                    </a:ext>
                  </a:extLst>
                </a:gridCol>
                <a:gridCol w="658368">
                  <a:extLst>
                    <a:ext uri="{9D8B030D-6E8A-4147-A177-3AD203B41FA5}">
                      <a16:colId xmlns:a16="http://schemas.microsoft.com/office/drawing/2014/main" val="1348515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277405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- 2017-03-01 17:47:12</a:t>
                      </a:r>
                      <a:r>
                        <a:rPr kumimoji="0" lang="de-DE" sz="1000" b="0" i="0" u="none" strike="noStrike" kern="1200" cap="none" spc="0" normalizeH="0" baseline="0" noProof="0">
                          <a:ln>
                            <a:noFill/>
                          </a:ln>
                          <a:solidFill>
                            <a:prstClr val="black"/>
                          </a:solidFill>
                          <a:effectLst/>
                          <a:uLnTx/>
                          <a:uFillTx/>
                          <a:latin typeface="+mn-lt"/>
                          <a:ea typeface="+mn-ea"/>
                          <a:cs typeface="+mn-cs"/>
                        </a:rPr>
                        <a:t>
Kennt ihr schon unsere neuen Ford Austria SUV Modelle "Kuga" und "EcoSport"? 🤔
Der handliche, kompakte EcoSport ist perfekt für den Großstadtdschungel und darüber hinaus. Sein grosser Bruder, der neue Kuga bringt euch wirklich überall hin - egal ob mit Familie oder Sportgerät. 🔝
Wir haben beide Kraftprotze 💪 zum Probefahren für euch bereit gestellt! Bei Fragen helfen euch wie immer unsere Ford-Experten Armin Bauer und Daniel Pausch gerne weiter!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213527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- 2017-03-01 15:17:59</a:t>
                      </a:r>
                      <a:r>
                        <a:rPr kumimoji="0" lang="de-DE" sz="1000" b="0" i="0" u="none" strike="noStrike" kern="1200" cap="none" spc="0" normalizeH="0" baseline="0" noProof="0">
                          <a:ln>
                            <a:noFill/>
                          </a:ln>
                          <a:solidFill>
                            <a:prstClr val="black"/>
                          </a:solidFill>
                          <a:effectLst/>
                          <a:uLnTx/>
                          <a:uFillTx/>
                          <a:latin typeface="+mn-lt"/>
                          <a:ea typeface="+mn-ea"/>
                          <a:cs typeface="+mn-cs"/>
                        </a:rPr>
                        <a:t>
Armin Bauer übergibt Matthias Radakovits einen neuen Ford Focus in Titanium Top-Ausstattung mit 120PS starkem Dieselmotor. Sonderausstattungen wie Business-, Winter- und Stylepaket, sowie ein Scheinwerfer Assistent machen jede Fahrt zum reinsten Vergnügen! Wir gratulieren zur tollen Wahl und wünschen Gute und unfallfreie Fahrt!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32578011"/>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6649110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Beiträge (Postings) + Reactions - 1 of 11</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4128453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99018579"/>
                    </a:ext>
                  </a:extLst>
                </a:gridCol>
                <a:gridCol w="822960">
                  <a:extLst>
                    <a:ext uri="{9D8B030D-6E8A-4147-A177-3AD203B41FA5}">
                      <a16:colId xmlns:a16="http://schemas.microsoft.com/office/drawing/2014/main" val="1808700297"/>
                    </a:ext>
                  </a:extLst>
                </a:gridCol>
                <a:gridCol w="822960">
                  <a:extLst>
                    <a:ext uri="{9D8B030D-6E8A-4147-A177-3AD203B41FA5}">
                      <a16:colId xmlns:a16="http://schemas.microsoft.com/office/drawing/2014/main" val="2792233222"/>
                    </a:ext>
                  </a:extLst>
                </a:gridCol>
                <a:gridCol w="822960">
                  <a:extLst>
                    <a:ext uri="{9D8B030D-6E8A-4147-A177-3AD203B41FA5}">
                      <a16:colId xmlns:a16="http://schemas.microsoft.com/office/drawing/2014/main" val="3813352318"/>
                    </a:ext>
                  </a:extLst>
                </a:gridCol>
                <a:gridCol w="822960">
                  <a:extLst>
                    <a:ext uri="{9D8B030D-6E8A-4147-A177-3AD203B41FA5}">
                      <a16:colId xmlns:a16="http://schemas.microsoft.com/office/drawing/2014/main" val="1948793854"/>
                    </a:ext>
                  </a:extLst>
                </a:gridCol>
                <a:gridCol w="822960">
                  <a:extLst>
                    <a:ext uri="{9D8B030D-6E8A-4147-A177-3AD203B41FA5}">
                      <a16:colId xmlns:a16="http://schemas.microsoft.com/office/drawing/2014/main" val="3486384681"/>
                    </a:ext>
                  </a:extLst>
                </a:gridCol>
                <a:gridCol w="822960">
                  <a:extLst>
                    <a:ext uri="{9D8B030D-6E8A-4147-A177-3AD203B41FA5}">
                      <a16:colId xmlns:a16="http://schemas.microsoft.com/office/drawing/2014/main" val="3865256564"/>
                    </a:ext>
                  </a:extLst>
                </a:gridCol>
                <a:gridCol w="822960">
                  <a:extLst>
                    <a:ext uri="{9D8B030D-6E8A-4147-A177-3AD203B41FA5}">
                      <a16:colId xmlns:a16="http://schemas.microsoft.com/office/drawing/2014/main" val="8529901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9716006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- 2017-03-31 19:45:00</a:t>
                      </a:r>
                      <a:r>
                        <a:rPr kumimoji="0" lang="de-DE" sz="1000" b="0" i="0" u="none" strike="noStrike" kern="1200" cap="none" spc="0" normalizeH="0" baseline="0" noProof="0">
                          <a:ln>
                            <a:noFill/>
                          </a:ln>
                          <a:solidFill>
                            <a:prstClr val="black"/>
                          </a:solidFill>
                          <a:effectLst/>
                          <a:uLnTx/>
                          <a:uFillTx/>
                          <a:latin typeface="+mn-lt"/>
                          <a:ea typeface="+mn-ea"/>
                          <a:cs typeface="+mn-cs"/>
                        </a:rPr>
                        <a:t>
Auf dem Genfer Autosalon hat Land Rover das „Project Hero“ präsentiert. Dahinter verbirgt sich ein neuer Land Rover Discovery. Der vielseitige Discovery hat eine eigene leistungsfähige Drohne an Bord, die sogar während der Fahrt auf dem Geländewagen starten und landen kann! Das österreichische Rote Kreuz wird die Fähigkeiten von Project Hero demnächst in der Praxis erproben! Genial 👍🏻  
PS: Hier erfahrt ihr mehr 👉🏻  https://goo.gl/vaL2J4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0117949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- 2017-03-31 13:47:58</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2921380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- 2017-03-31 11:11:40</a:t>
                      </a:r>
                      <a:r>
                        <a:rPr kumimoji="0" lang="de-DE" sz="1000" b="0" i="0" u="none" strike="noStrike" kern="1200" cap="none" spc="0" normalizeH="0" baseline="0" noProof="0">
                          <a:ln>
                            <a:noFill/>
                          </a:ln>
                          <a:solidFill>
                            <a:prstClr val="black"/>
                          </a:solidFill>
                          <a:effectLst/>
                          <a:uLnTx/>
                          <a:uFillTx/>
                          <a:latin typeface="+mn-lt"/>
                          <a:ea typeface="+mn-ea"/>
                          <a:cs typeface="+mn-cs"/>
                        </a:rPr>
                        <a:t>
Dieser Ford GT hat nach einer Meile satte 472,5 Stundenkilometer auf der Uhr. Glaubt ihr nicht? Hier das Beweisvideo...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3168279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- 2017-03-31 10:27:30</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507662789"/>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30881120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Beiträge (Postings) + Reactions - 2 of 11</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0963348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310248811"/>
                    </a:ext>
                  </a:extLst>
                </a:gridCol>
                <a:gridCol w="822960">
                  <a:extLst>
                    <a:ext uri="{9D8B030D-6E8A-4147-A177-3AD203B41FA5}">
                      <a16:colId xmlns:a16="http://schemas.microsoft.com/office/drawing/2014/main" val="1566145584"/>
                    </a:ext>
                  </a:extLst>
                </a:gridCol>
                <a:gridCol w="822960">
                  <a:extLst>
                    <a:ext uri="{9D8B030D-6E8A-4147-A177-3AD203B41FA5}">
                      <a16:colId xmlns:a16="http://schemas.microsoft.com/office/drawing/2014/main" val="1288065487"/>
                    </a:ext>
                  </a:extLst>
                </a:gridCol>
                <a:gridCol w="822960">
                  <a:extLst>
                    <a:ext uri="{9D8B030D-6E8A-4147-A177-3AD203B41FA5}">
                      <a16:colId xmlns:a16="http://schemas.microsoft.com/office/drawing/2014/main" val="1878581576"/>
                    </a:ext>
                  </a:extLst>
                </a:gridCol>
                <a:gridCol w="822960">
                  <a:extLst>
                    <a:ext uri="{9D8B030D-6E8A-4147-A177-3AD203B41FA5}">
                      <a16:colId xmlns:a16="http://schemas.microsoft.com/office/drawing/2014/main" val="2700503178"/>
                    </a:ext>
                  </a:extLst>
                </a:gridCol>
                <a:gridCol w="822960">
                  <a:extLst>
                    <a:ext uri="{9D8B030D-6E8A-4147-A177-3AD203B41FA5}">
                      <a16:colId xmlns:a16="http://schemas.microsoft.com/office/drawing/2014/main" val="22590306"/>
                    </a:ext>
                  </a:extLst>
                </a:gridCol>
                <a:gridCol w="822960">
                  <a:extLst>
                    <a:ext uri="{9D8B030D-6E8A-4147-A177-3AD203B41FA5}">
                      <a16:colId xmlns:a16="http://schemas.microsoft.com/office/drawing/2014/main" val="2524540552"/>
                    </a:ext>
                  </a:extLst>
                </a:gridCol>
                <a:gridCol w="822960">
                  <a:extLst>
                    <a:ext uri="{9D8B030D-6E8A-4147-A177-3AD203B41FA5}">
                      <a16:colId xmlns:a16="http://schemas.microsoft.com/office/drawing/2014/main" val="21916965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8973175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- 2017-03-30 16:59:16</a:t>
                      </a:r>
                      <a:r>
                        <a:rPr kumimoji="0" lang="de-DE" sz="1000" b="0" i="0" u="none" strike="noStrike" kern="1200" cap="none" spc="0" normalizeH="0" baseline="0" noProof="0">
                          <a:ln>
                            <a:noFill/>
                          </a:ln>
                          <a:solidFill>
                            <a:prstClr val="black"/>
                          </a:solidFill>
                          <a:effectLst/>
                          <a:uLnTx/>
                          <a:uFillTx/>
                          <a:latin typeface="+mn-lt"/>
                          <a:ea typeface="+mn-ea"/>
                          <a:cs typeface="+mn-cs"/>
                        </a:rPr>
                        <a:t>
Es geht los 😁 MOTOMOTION 2017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705532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- 2017-03-30 10:45:11</a:t>
                      </a:r>
                      <a:r>
                        <a:rPr kumimoji="0" lang="de-DE" sz="1000" b="0" i="0" u="none" strike="noStrike" kern="1200" cap="none" spc="0" normalizeH="0" baseline="0" noProof="0">
                          <a:ln>
                            <a:noFill/>
                          </a:ln>
                          <a:solidFill>
                            <a:prstClr val="black"/>
                          </a:solidFill>
                          <a:effectLst/>
                          <a:uLnTx/>
                          <a:uFillTx/>
                          <a:latin typeface="+mn-lt"/>
                          <a:ea typeface="+mn-ea"/>
                          <a:cs typeface="+mn-cs"/>
                        </a:rPr>
                        <a:t>
Nachdem morgen die Motomotion in der Oberwarter Informhalle startet, die Vorbereitungen bereits auf Hochtouren laufen, wird unser Gewinnspiel wie angekündigt, beendet. 
Das Los hat entschieden und die Gewinner wurden per PN verständigt. Jetzt heißt es Postfach kontrollieren. 
Wir würden uns über Impressionen von Eurem Besuch freuen - einfach ein paar Bilder auf unserer Facebook Seite posten.
Herzliche Gratulation an die glücklichen Gewinner und viel Spaß auf der Automesse.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7501478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- 2017-03-29 18:32:43</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9791187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- 2017-03-29 14:05:30</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462013186"/>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12176507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Beiträge (Postings) + Reactions - 3 of 11</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1041883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043418964"/>
                    </a:ext>
                  </a:extLst>
                </a:gridCol>
                <a:gridCol w="822960">
                  <a:extLst>
                    <a:ext uri="{9D8B030D-6E8A-4147-A177-3AD203B41FA5}">
                      <a16:colId xmlns:a16="http://schemas.microsoft.com/office/drawing/2014/main" val="863936904"/>
                    </a:ext>
                  </a:extLst>
                </a:gridCol>
                <a:gridCol w="822960">
                  <a:extLst>
                    <a:ext uri="{9D8B030D-6E8A-4147-A177-3AD203B41FA5}">
                      <a16:colId xmlns:a16="http://schemas.microsoft.com/office/drawing/2014/main" val="2449314512"/>
                    </a:ext>
                  </a:extLst>
                </a:gridCol>
                <a:gridCol w="822960">
                  <a:extLst>
                    <a:ext uri="{9D8B030D-6E8A-4147-A177-3AD203B41FA5}">
                      <a16:colId xmlns:a16="http://schemas.microsoft.com/office/drawing/2014/main" val="1023526415"/>
                    </a:ext>
                  </a:extLst>
                </a:gridCol>
                <a:gridCol w="822960">
                  <a:extLst>
                    <a:ext uri="{9D8B030D-6E8A-4147-A177-3AD203B41FA5}">
                      <a16:colId xmlns:a16="http://schemas.microsoft.com/office/drawing/2014/main" val="595362671"/>
                    </a:ext>
                  </a:extLst>
                </a:gridCol>
                <a:gridCol w="822960">
                  <a:extLst>
                    <a:ext uri="{9D8B030D-6E8A-4147-A177-3AD203B41FA5}">
                      <a16:colId xmlns:a16="http://schemas.microsoft.com/office/drawing/2014/main" val="1897856859"/>
                    </a:ext>
                  </a:extLst>
                </a:gridCol>
                <a:gridCol w="822960">
                  <a:extLst>
                    <a:ext uri="{9D8B030D-6E8A-4147-A177-3AD203B41FA5}">
                      <a16:colId xmlns:a16="http://schemas.microsoft.com/office/drawing/2014/main" val="1441140852"/>
                    </a:ext>
                  </a:extLst>
                </a:gridCol>
                <a:gridCol w="822960">
                  <a:extLst>
                    <a:ext uri="{9D8B030D-6E8A-4147-A177-3AD203B41FA5}">
                      <a16:colId xmlns:a16="http://schemas.microsoft.com/office/drawing/2014/main" val="25469473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8709582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- 2017-03-29 13:10:42</a:t>
                      </a:r>
                      <a:r>
                        <a:rPr kumimoji="0" lang="de-DE" sz="1000" b="0" i="0" u="none" strike="noStrike" kern="1200" cap="none" spc="0" normalizeH="0" baseline="0" noProof="0">
                          <a:ln>
                            <a:noFill/>
                          </a:ln>
                          <a:solidFill>
                            <a:prstClr val="black"/>
                          </a:solidFill>
                          <a:effectLst/>
                          <a:uLnTx/>
                          <a:uFillTx/>
                          <a:latin typeface="+mn-lt"/>
                          <a:ea typeface="+mn-ea"/>
                          <a:cs typeface="+mn-cs"/>
                        </a:rPr>
                        <a:t>
Roland Pfeiffer aus Markt Allhau mit seinem neuen Ford RANGER DK LIMITED mit Allradantrieb - ein Pick Up, der keine Grenzen kennt. Daniel Pausch, Ford Verkaufsspezialist übergibt den stolzen Besitzern das geniale Nutzfahrzeug. Das Team vom Autohaus Strauss wünscht Gute Fahrt.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0914450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- 2017-03-28 09:55:20</a:t>
                      </a:r>
                      <a:r>
                        <a:rPr kumimoji="0" lang="de-DE" sz="1000" b="0" i="0" u="none" strike="noStrike" kern="1200" cap="none" spc="0" normalizeH="0" baseline="0" noProof="0">
                          <a:ln>
                            <a:noFill/>
                          </a:ln>
                          <a:solidFill>
                            <a:prstClr val="black"/>
                          </a:solidFill>
                          <a:effectLst/>
                          <a:uLnTx/>
                          <a:uFillTx/>
                          <a:latin typeface="+mn-lt"/>
                          <a:ea typeface="+mn-ea"/>
                          <a:cs typeface="+mn-cs"/>
                        </a:rPr>
                        <a:t>
Gebaut für die Straße, entwickelt für die Rennstrecke. 
Familie Deutsch darf sich über einen Ford FIESTA ST mit 200PS und preisgekrönter Ecoboost Motorisierung freuen. Armin Bauer hat das Fahrzeug mit dem atemberaubenden Sportwagen Feeling und der kompromisslosen Leistung an die neuen Besitzer übergeben. 
Wir wünschen viel Spaß und natürlich Gute Fahrt!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4965920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- 2017-03-26 09:45:37</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781433246"/>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32607828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Beiträge (Postings) + Reactions - 4 of 11</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9166890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21531270"/>
                    </a:ext>
                  </a:extLst>
                </a:gridCol>
                <a:gridCol w="822960">
                  <a:extLst>
                    <a:ext uri="{9D8B030D-6E8A-4147-A177-3AD203B41FA5}">
                      <a16:colId xmlns:a16="http://schemas.microsoft.com/office/drawing/2014/main" val="831094617"/>
                    </a:ext>
                  </a:extLst>
                </a:gridCol>
                <a:gridCol w="822960">
                  <a:extLst>
                    <a:ext uri="{9D8B030D-6E8A-4147-A177-3AD203B41FA5}">
                      <a16:colId xmlns:a16="http://schemas.microsoft.com/office/drawing/2014/main" val="2602803101"/>
                    </a:ext>
                  </a:extLst>
                </a:gridCol>
                <a:gridCol w="822960">
                  <a:extLst>
                    <a:ext uri="{9D8B030D-6E8A-4147-A177-3AD203B41FA5}">
                      <a16:colId xmlns:a16="http://schemas.microsoft.com/office/drawing/2014/main" val="3248060362"/>
                    </a:ext>
                  </a:extLst>
                </a:gridCol>
                <a:gridCol w="822960">
                  <a:extLst>
                    <a:ext uri="{9D8B030D-6E8A-4147-A177-3AD203B41FA5}">
                      <a16:colId xmlns:a16="http://schemas.microsoft.com/office/drawing/2014/main" val="180239984"/>
                    </a:ext>
                  </a:extLst>
                </a:gridCol>
                <a:gridCol w="822960">
                  <a:extLst>
                    <a:ext uri="{9D8B030D-6E8A-4147-A177-3AD203B41FA5}">
                      <a16:colId xmlns:a16="http://schemas.microsoft.com/office/drawing/2014/main" val="3920712943"/>
                    </a:ext>
                  </a:extLst>
                </a:gridCol>
                <a:gridCol w="822960">
                  <a:extLst>
                    <a:ext uri="{9D8B030D-6E8A-4147-A177-3AD203B41FA5}">
                      <a16:colId xmlns:a16="http://schemas.microsoft.com/office/drawing/2014/main" val="797944088"/>
                    </a:ext>
                  </a:extLst>
                </a:gridCol>
                <a:gridCol w="822960">
                  <a:extLst>
                    <a:ext uri="{9D8B030D-6E8A-4147-A177-3AD203B41FA5}">
                      <a16:colId xmlns:a16="http://schemas.microsoft.com/office/drawing/2014/main" val="6260514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42331812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- 2017-03-26 09:33:12</a:t>
                      </a:r>
                      <a:r>
                        <a:rPr kumimoji="0" lang="de-DE" sz="1000" b="0" i="0" u="none" strike="noStrike" kern="1200" cap="none" spc="0" normalizeH="0" baseline="0" noProof="0">
                          <a:ln>
                            <a:noFill/>
                          </a:ln>
                          <a:solidFill>
                            <a:prstClr val="black"/>
                          </a:solidFill>
                          <a:effectLst/>
                          <a:uLnTx/>
                          <a:uFillTx/>
                          <a:latin typeface="+mn-lt"/>
                          <a:ea typeface="+mn-ea"/>
                          <a:cs typeface="+mn-cs"/>
                        </a:rPr>
                        <a:t>
Es ist soweit! 
Heute findet unsere Hausmesse statt! 
Überzeugt euch von unserem tollen Fahrzeugangebot an Ford, Land Rover und geprüften Gebrauchtwägen, den günstigen Umbau-Rabatt Aktionen, unseren maßgeschneiderten Finanzierungsangeboten, einem tollen Rahmenprogramm u.v.m.! 
Wir stehen schon in den Startlöchern und freuen uns auf Euren Besuch!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625958177"/>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21640337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Beiträge (Postings) + Reactions - 5 of 11</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5715133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719469634"/>
                    </a:ext>
                  </a:extLst>
                </a:gridCol>
                <a:gridCol w="822960">
                  <a:extLst>
                    <a:ext uri="{9D8B030D-6E8A-4147-A177-3AD203B41FA5}">
                      <a16:colId xmlns:a16="http://schemas.microsoft.com/office/drawing/2014/main" val="4282582620"/>
                    </a:ext>
                  </a:extLst>
                </a:gridCol>
                <a:gridCol w="822960">
                  <a:extLst>
                    <a:ext uri="{9D8B030D-6E8A-4147-A177-3AD203B41FA5}">
                      <a16:colId xmlns:a16="http://schemas.microsoft.com/office/drawing/2014/main" val="2726162013"/>
                    </a:ext>
                  </a:extLst>
                </a:gridCol>
                <a:gridCol w="822960">
                  <a:extLst>
                    <a:ext uri="{9D8B030D-6E8A-4147-A177-3AD203B41FA5}">
                      <a16:colId xmlns:a16="http://schemas.microsoft.com/office/drawing/2014/main" val="1138375547"/>
                    </a:ext>
                  </a:extLst>
                </a:gridCol>
                <a:gridCol w="822960">
                  <a:extLst>
                    <a:ext uri="{9D8B030D-6E8A-4147-A177-3AD203B41FA5}">
                      <a16:colId xmlns:a16="http://schemas.microsoft.com/office/drawing/2014/main" val="236648844"/>
                    </a:ext>
                  </a:extLst>
                </a:gridCol>
                <a:gridCol w="822960">
                  <a:extLst>
                    <a:ext uri="{9D8B030D-6E8A-4147-A177-3AD203B41FA5}">
                      <a16:colId xmlns:a16="http://schemas.microsoft.com/office/drawing/2014/main" val="2139536201"/>
                    </a:ext>
                  </a:extLst>
                </a:gridCol>
                <a:gridCol w="822960">
                  <a:extLst>
                    <a:ext uri="{9D8B030D-6E8A-4147-A177-3AD203B41FA5}">
                      <a16:colId xmlns:a16="http://schemas.microsoft.com/office/drawing/2014/main" val="4036629109"/>
                    </a:ext>
                  </a:extLst>
                </a:gridCol>
                <a:gridCol w="822960">
                  <a:extLst>
                    <a:ext uri="{9D8B030D-6E8A-4147-A177-3AD203B41FA5}">
                      <a16:colId xmlns:a16="http://schemas.microsoft.com/office/drawing/2014/main" val="4330708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6552378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- 2017-03-21 10:05:13</a:t>
                      </a:r>
                      <a:r>
                        <a:rPr kumimoji="0" lang="de-DE" sz="1000" b="0" i="0" u="none" strike="noStrike" kern="1200" cap="none" spc="0" normalizeH="0" baseline="0" noProof="0">
                          <a:ln>
                            <a:noFill/>
                          </a:ln>
                          <a:solidFill>
                            <a:prstClr val="black"/>
                          </a:solidFill>
                          <a:effectLst/>
                          <a:uLnTx/>
                          <a:uFillTx/>
                          <a:latin typeface="+mn-lt"/>
                          <a:ea typeface="+mn-ea"/>
                          <a:cs typeface="+mn-cs"/>
                        </a:rPr>
                        <a:t>
In ein paar Tagen ist es soweit!
Die traditionelle Hausmesse findet am Sonntag, 26.3 im Autohaus Strauss statt. 
Kommt gemeinsam mit Familie und Freunden - überzeugt euch von unseren unschlagbaren Rabatt- und Lagerabverkaufsaktionen, während sich die Kleinsten bei Ponyreiten und Hüpfburg austoben können. Für Euer leibliches Wohl ist wie immer gesorgt und die Hausmusiklebenshilfe sorgt für die musikalische Unterhaltung. 
Was euch sonst noch erwartet: Armin Bauer und Daniel Pausch warten mit dem neuen Ford-Aushängeschild dem Ford Kuga auf Euch, Öl- und Filteraktionen gibts bei Christian Franyi im Teilelager, Manfred Rosenkranz stellt seine New Holland Traktoren in den unterschiedlichen PS-Klassen für seine Gäste aus, Marcel Hummel und Ingo Lehr präsentieren die exklusiv im Autohaus Strauss erhältichen Range Rover Evoque und Discovery Sport "Oxford"-Modelle, u.v.m. 
Wir freuen uns auf Euren Besuch
Das Team vom Autohaus Strauss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4124906"/>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4852887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Beiträge (Postings) + Reactions - 6 of 11</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9812846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154726072"/>
                    </a:ext>
                  </a:extLst>
                </a:gridCol>
                <a:gridCol w="822960">
                  <a:extLst>
                    <a:ext uri="{9D8B030D-6E8A-4147-A177-3AD203B41FA5}">
                      <a16:colId xmlns:a16="http://schemas.microsoft.com/office/drawing/2014/main" val="860651008"/>
                    </a:ext>
                  </a:extLst>
                </a:gridCol>
                <a:gridCol w="822960">
                  <a:extLst>
                    <a:ext uri="{9D8B030D-6E8A-4147-A177-3AD203B41FA5}">
                      <a16:colId xmlns:a16="http://schemas.microsoft.com/office/drawing/2014/main" val="3641826828"/>
                    </a:ext>
                  </a:extLst>
                </a:gridCol>
                <a:gridCol w="822960">
                  <a:extLst>
                    <a:ext uri="{9D8B030D-6E8A-4147-A177-3AD203B41FA5}">
                      <a16:colId xmlns:a16="http://schemas.microsoft.com/office/drawing/2014/main" val="3253544345"/>
                    </a:ext>
                  </a:extLst>
                </a:gridCol>
                <a:gridCol w="822960">
                  <a:extLst>
                    <a:ext uri="{9D8B030D-6E8A-4147-A177-3AD203B41FA5}">
                      <a16:colId xmlns:a16="http://schemas.microsoft.com/office/drawing/2014/main" val="172453838"/>
                    </a:ext>
                  </a:extLst>
                </a:gridCol>
                <a:gridCol w="822960">
                  <a:extLst>
                    <a:ext uri="{9D8B030D-6E8A-4147-A177-3AD203B41FA5}">
                      <a16:colId xmlns:a16="http://schemas.microsoft.com/office/drawing/2014/main" val="4169907490"/>
                    </a:ext>
                  </a:extLst>
                </a:gridCol>
                <a:gridCol w="822960">
                  <a:extLst>
                    <a:ext uri="{9D8B030D-6E8A-4147-A177-3AD203B41FA5}">
                      <a16:colId xmlns:a16="http://schemas.microsoft.com/office/drawing/2014/main" val="2432183344"/>
                    </a:ext>
                  </a:extLst>
                </a:gridCol>
                <a:gridCol w="822960">
                  <a:extLst>
                    <a:ext uri="{9D8B030D-6E8A-4147-A177-3AD203B41FA5}">
                      <a16:colId xmlns:a16="http://schemas.microsoft.com/office/drawing/2014/main" val="7092288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9221423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- 2017-03-20 20:13:08</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7428052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- 2017-03-20 08:39:44</a:t>
                      </a:r>
                      <a:r>
                        <a:rPr kumimoji="0" lang="de-DE" sz="1000" b="0" i="0" u="none" strike="noStrike" kern="1200" cap="none" spc="0" normalizeH="0" baseline="0" noProof="0">
                          <a:ln>
                            <a:noFill/>
                          </a:ln>
                          <a:solidFill>
                            <a:prstClr val="black"/>
                          </a:solidFill>
                          <a:effectLst/>
                          <a:uLnTx/>
                          <a:uFillTx/>
                          <a:latin typeface="+mn-lt"/>
                          <a:ea typeface="+mn-ea"/>
                          <a:cs typeface="+mn-cs"/>
                        </a:rPr>
                        <a:t>
Wie wärs pünktlich zu Frühlingsbeginn mit einem Ausritt mit dem Ford Mustang? Auf geht´s,...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9249422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- 2017-03-15 14:07:14</a:t>
                      </a:r>
                      <a:r>
                        <a:rPr kumimoji="0" lang="de-DE" sz="1000" b="0" i="0" u="none" strike="noStrike" kern="1200" cap="none" spc="0" normalizeH="0" baseline="0" noProof="0">
                          <a:ln>
                            <a:noFill/>
                          </a:ln>
                          <a:solidFill>
                            <a:prstClr val="black"/>
                          </a:solidFill>
                          <a:effectLst/>
                          <a:uLnTx/>
                          <a:uFillTx/>
                          <a:latin typeface="+mn-lt"/>
                          <a:ea typeface="+mn-ea"/>
                          <a:cs typeface="+mn-cs"/>
                        </a:rPr>
                        <a:t>
Der Ford Ecosport ist dynamisch, kompakt und effizient. Wegweisende Technologien sorgen außerdem dafür, dass Adelheid Brenner ab sofort bei jeder Fahrt ein Maximum an Komfort genießen kann. Daniel Pausch übergibt Familie Brenner einen wunderschönen Ford Ecosport mit preisgekrönter Ecoboost Motorisierung, 125PS, einem Lifestyle Paket u.v.m. 
Wir wünschen Frau Adelheid Brenner viel Spaß und natürlich Gute Fahrt!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8030178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- 2017-03-08 14:01:29</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462019985"/>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29620748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Beiträge (Postings) + Reactions - 7 of 11</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8971936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033747513"/>
                    </a:ext>
                  </a:extLst>
                </a:gridCol>
                <a:gridCol w="822960">
                  <a:extLst>
                    <a:ext uri="{9D8B030D-6E8A-4147-A177-3AD203B41FA5}">
                      <a16:colId xmlns:a16="http://schemas.microsoft.com/office/drawing/2014/main" val="3870091933"/>
                    </a:ext>
                  </a:extLst>
                </a:gridCol>
                <a:gridCol w="822960">
                  <a:extLst>
                    <a:ext uri="{9D8B030D-6E8A-4147-A177-3AD203B41FA5}">
                      <a16:colId xmlns:a16="http://schemas.microsoft.com/office/drawing/2014/main" val="1024869504"/>
                    </a:ext>
                  </a:extLst>
                </a:gridCol>
                <a:gridCol w="822960">
                  <a:extLst>
                    <a:ext uri="{9D8B030D-6E8A-4147-A177-3AD203B41FA5}">
                      <a16:colId xmlns:a16="http://schemas.microsoft.com/office/drawing/2014/main" val="2924397485"/>
                    </a:ext>
                  </a:extLst>
                </a:gridCol>
                <a:gridCol w="822960">
                  <a:extLst>
                    <a:ext uri="{9D8B030D-6E8A-4147-A177-3AD203B41FA5}">
                      <a16:colId xmlns:a16="http://schemas.microsoft.com/office/drawing/2014/main" val="2743100868"/>
                    </a:ext>
                  </a:extLst>
                </a:gridCol>
                <a:gridCol w="822960">
                  <a:extLst>
                    <a:ext uri="{9D8B030D-6E8A-4147-A177-3AD203B41FA5}">
                      <a16:colId xmlns:a16="http://schemas.microsoft.com/office/drawing/2014/main" val="3787858758"/>
                    </a:ext>
                  </a:extLst>
                </a:gridCol>
                <a:gridCol w="822960">
                  <a:extLst>
                    <a:ext uri="{9D8B030D-6E8A-4147-A177-3AD203B41FA5}">
                      <a16:colId xmlns:a16="http://schemas.microsoft.com/office/drawing/2014/main" val="62826019"/>
                    </a:ext>
                  </a:extLst>
                </a:gridCol>
                <a:gridCol w="822960">
                  <a:extLst>
                    <a:ext uri="{9D8B030D-6E8A-4147-A177-3AD203B41FA5}">
                      <a16:colId xmlns:a16="http://schemas.microsoft.com/office/drawing/2014/main" val="1460862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6834186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- 2017-03-08 09:03:19</a:t>
                      </a:r>
                      <a:r>
                        <a:rPr kumimoji="0" lang="de-DE" sz="1000" b="0" i="0" u="none" strike="noStrike" kern="1200" cap="none" spc="0" normalizeH="0" baseline="0" noProof="0">
                          <a:ln>
                            <a:noFill/>
                          </a:ln>
                          <a:solidFill>
                            <a:prstClr val="black"/>
                          </a:solidFill>
                          <a:effectLst/>
                          <a:uLnTx/>
                          <a:uFillTx/>
                          <a:latin typeface="+mn-lt"/>
                          <a:ea typeface="+mn-ea"/>
                          <a:cs typeface="+mn-cs"/>
                        </a:rPr>
                        <a:t>
Rene und Bernadette Pal aus Oberdorf dürfen sich über Ihren neuen Fiesta Trend in iridium-schwarz freuen. Der Ford Fiesta kombiniert zeitgemäßen Stil in topaktueller Technologie, damit jede Autofahrt zu einem sicheren, komfortablen und unterhaltsamen Vergnügen wird. Armin Bauer übergibt der neuen Besitzerin das tolle Fahrzeug &amp; das gesamte Team vom Autohaus Strauss wünscht GUTE FAHRT!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272843660"/>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40261671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Beiträge (Postings) + Reactions - 8 of 11</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0179828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73241079"/>
                    </a:ext>
                  </a:extLst>
                </a:gridCol>
                <a:gridCol w="822960">
                  <a:extLst>
                    <a:ext uri="{9D8B030D-6E8A-4147-A177-3AD203B41FA5}">
                      <a16:colId xmlns:a16="http://schemas.microsoft.com/office/drawing/2014/main" val="1489965770"/>
                    </a:ext>
                  </a:extLst>
                </a:gridCol>
                <a:gridCol w="822960">
                  <a:extLst>
                    <a:ext uri="{9D8B030D-6E8A-4147-A177-3AD203B41FA5}">
                      <a16:colId xmlns:a16="http://schemas.microsoft.com/office/drawing/2014/main" val="1840618720"/>
                    </a:ext>
                  </a:extLst>
                </a:gridCol>
                <a:gridCol w="822960">
                  <a:extLst>
                    <a:ext uri="{9D8B030D-6E8A-4147-A177-3AD203B41FA5}">
                      <a16:colId xmlns:a16="http://schemas.microsoft.com/office/drawing/2014/main" val="394805489"/>
                    </a:ext>
                  </a:extLst>
                </a:gridCol>
                <a:gridCol w="822960">
                  <a:extLst>
                    <a:ext uri="{9D8B030D-6E8A-4147-A177-3AD203B41FA5}">
                      <a16:colId xmlns:a16="http://schemas.microsoft.com/office/drawing/2014/main" val="2647707406"/>
                    </a:ext>
                  </a:extLst>
                </a:gridCol>
                <a:gridCol w="822960">
                  <a:extLst>
                    <a:ext uri="{9D8B030D-6E8A-4147-A177-3AD203B41FA5}">
                      <a16:colId xmlns:a16="http://schemas.microsoft.com/office/drawing/2014/main" val="1097999480"/>
                    </a:ext>
                  </a:extLst>
                </a:gridCol>
                <a:gridCol w="822960">
                  <a:extLst>
                    <a:ext uri="{9D8B030D-6E8A-4147-A177-3AD203B41FA5}">
                      <a16:colId xmlns:a16="http://schemas.microsoft.com/office/drawing/2014/main" val="195924765"/>
                    </a:ext>
                  </a:extLst>
                </a:gridCol>
                <a:gridCol w="822960">
                  <a:extLst>
                    <a:ext uri="{9D8B030D-6E8A-4147-A177-3AD203B41FA5}">
                      <a16:colId xmlns:a16="http://schemas.microsoft.com/office/drawing/2014/main" val="33935991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42594877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- 2017-03-07 11:50:25</a:t>
                      </a:r>
                      <a:r>
                        <a:rPr kumimoji="0" lang="de-DE" sz="1000" b="0" i="0" u="none" strike="noStrike" kern="1200" cap="none" spc="0" normalizeH="0" baseline="0" noProof="0">
                          <a:ln>
                            <a:noFill/>
                          </a:ln>
                          <a:solidFill>
                            <a:prstClr val="black"/>
                          </a:solidFill>
                          <a:effectLst/>
                          <a:uLnTx/>
                          <a:uFillTx/>
                          <a:latin typeface="+mn-lt"/>
                          <a:ea typeface="+mn-ea"/>
                          <a:cs typeface="+mn-cs"/>
                        </a:rPr>
                        <a:t>
😁  ES GIBT WAS ZU GEWINNEN 😁
Wollt Ihr heuer mit uns zur 15. Motomotion und 05. Pannonia Custom Show in Oberwart? Das Autohaus Strauss verlost 2x2 Stück Eintrittskarten!
Um zu gewinnen, müsst Ihr einfach dieses Posting liken oder kommentieren. Wenn ihr in den Kommentaren schreibt, mit wem und warum Ihr zur Motomotion kommen wollt, erhöht Ihr Eure Gewinnchancen 👍🏻  Die Motomotion findet heuer vom 31. März bis 02. April 2017 statt.
Die Gewinner werden am 30. März per PN von uns kontaktiert.
.
.
.
Facebook steht mit diesem Gewinnspiel in keinerlei Verbindung und steht nicht als Ansprechpartner für das jeweilige Gewinnspiel zur Verfügung. Autohaus Strauss GmbH, St. Michael (https://goo.gl/4EbjpC)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084370966"/>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13945598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Beiträge (Postings) + Reactions - 9 of 11</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1459576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70199862"/>
                    </a:ext>
                  </a:extLst>
                </a:gridCol>
                <a:gridCol w="822960">
                  <a:extLst>
                    <a:ext uri="{9D8B030D-6E8A-4147-A177-3AD203B41FA5}">
                      <a16:colId xmlns:a16="http://schemas.microsoft.com/office/drawing/2014/main" val="322028880"/>
                    </a:ext>
                  </a:extLst>
                </a:gridCol>
                <a:gridCol w="822960">
                  <a:extLst>
                    <a:ext uri="{9D8B030D-6E8A-4147-A177-3AD203B41FA5}">
                      <a16:colId xmlns:a16="http://schemas.microsoft.com/office/drawing/2014/main" val="1890558209"/>
                    </a:ext>
                  </a:extLst>
                </a:gridCol>
                <a:gridCol w="822960">
                  <a:extLst>
                    <a:ext uri="{9D8B030D-6E8A-4147-A177-3AD203B41FA5}">
                      <a16:colId xmlns:a16="http://schemas.microsoft.com/office/drawing/2014/main" val="2003081501"/>
                    </a:ext>
                  </a:extLst>
                </a:gridCol>
                <a:gridCol w="822960">
                  <a:extLst>
                    <a:ext uri="{9D8B030D-6E8A-4147-A177-3AD203B41FA5}">
                      <a16:colId xmlns:a16="http://schemas.microsoft.com/office/drawing/2014/main" val="655423433"/>
                    </a:ext>
                  </a:extLst>
                </a:gridCol>
                <a:gridCol w="822960">
                  <a:extLst>
                    <a:ext uri="{9D8B030D-6E8A-4147-A177-3AD203B41FA5}">
                      <a16:colId xmlns:a16="http://schemas.microsoft.com/office/drawing/2014/main" val="394090802"/>
                    </a:ext>
                  </a:extLst>
                </a:gridCol>
                <a:gridCol w="822960">
                  <a:extLst>
                    <a:ext uri="{9D8B030D-6E8A-4147-A177-3AD203B41FA5}">
                      <a16:colId xmlns:a16="http://schemas.microsoft.com/office/drawing/2014/main" val="814056487"/>
                    </a:ext>
                  </a:extLst>
                </a:gridCol>
                <a:gridCol w="822960">
                  <a:extLst>
                    <a:ext uri="{9D8B030D-6E8A-4147-A177-3AD203B41FA5}">
                      <a16:colId xmlns:a16="http://schemas.microsoft.com/office/drawing/2014/main" val="13507865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7281290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- 2017-03-07 07:53:15</a:t>
                      </a:r>
                      <a:r>
                        <a:rPr kumimoji="0" lang="de-DE" sz="1000" b="0" i="0" u="none" strike="noStrike" kern="1200" cap="none" spc="0" normalizeH="0" baseline="0" noProof="0">
                          <a:ln>
                            <a:noFill/>
                          </a:ln>
                          <a:solidFill>
                            <a:prstClr val="black"/>
                          </a:solidFill>
                          <a:effectLst/>
                          <a:uLnTx/>
                          <a:uFillTx/>
                          <a:latin typeface="+mn-lt"/>
                          <a:ea typeface="+mn-ea"/>
                          <a:cs typeface="+mn-cs"/>
                        </a:rPr>
                        <a:t>
Entdecken Sie den neuen Ford GT - das schnellste Serienfahrzeug aller Zeiten!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6009472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Strauss - 2017-03-03 11:50:13</a:t>
                      </a:r>
                      <a:r>
                        <a:rPr kumimoji="0" lang="en-US" sz="1000" b="0" i="0" u="none" strike="noStrike" kern="1200" cap="none" spc="0" normalizeH="0" baseline="0" noProof="0">
                          <a:ln>
                            <a:noFill/>
                          </a:ln>
                          <a:solidFill>
                            <a:prstClr val="black"/>
                          </a:solidFill>
                          <a:effectLst/>
                          <a:uLnTx/>
                          <a:uFillTx/>
                          <a:latin typeface="+mn-lt"/>
                          <a:ea typeface="+mn-ea"/>
                          <a:cs typeface="+mn-cs"/>
                        </a:rPr>
                        <a:t>
Bevor unser grosser Umbau startet: 
Wir laden zur HAUSMESSE am Sonntag, 26. März  👨‍👨‍👦‍👦 🍗 🚘 🏠
Überzeugt euch von unseren neuen Modellen sowie tollen Rabatt- und Lagerabverkaufsaktionen 👍🏻  Wir freuen uns auf euch!!! Euer Team vom Autohaus Strauss | Mehr Infos findet ihr hier 👉🏻  https://goo.gl/LcNpfD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201846955"/>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4415907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Beiträge (Postings) + Reactions - 10 of 11</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5421545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097545148"/>
                    </a:ext>
                  </a:extLst>
                </a:gridCol>
                <a:gridCol w="822960">
                  <a:extLst>
                    <a:ext uri="{9D8B030D-6E8A-4147-A177-3AD203B41FA5}">
                      <a16:colId xmlns:a16="http://schemas.microsoft.com/office/drawing/2014/main" val="2939703651"/>
                    </a:ext>
                  </a:extLst>
                </a:gridCol>
                <a:gridCol w="822960">
                  <a:extLst>
                    <a:ext uri="{9D8B030D-6E8A-4147-A177-3AD203B41FA5}">
                      <a16:colId xmlns:a16="http://schemas.microsoft.com/office/drawing/2014/main" val="1853572518"/>
                    </a:ext>
                  </a:extLst>
                </a:gridCol>
                <a:gridCol w="822960">
                  <a:extLst>
                    <a:ext uri="{9D8B030D-6E8A-4147-A177-3AD203B41FA5}">
                      <a16:colId xmlns:a16="http://schemas.microsoft.com/office/drawing/2014/main" val="2769608402"/>
                    </a:ext>
                  </a:extLst>
                </a:gridCol>
                <a:gridCol w="822960">
                  <a:extLst>
                    <a:ext uri="{9D8B030D-6E8A-4147-A177-3AD203B41FA5}">
                      <a16:colId xmlns:a16="http://schemas.microsoft.com/office/drawing/2014/main" val="1375087961"/>
                    </a:ext>
                  </a:extLst>
                </a:gridCol>
                <a:gridCol w="822960">
                  <a:extLst>
                    <a:ext uri="{9D8B030D-6E8A-4147-A177-3AD203B41FA5}">
                      <a16:colId xmlns:a16="http://schemas.microsoft.com/office/drawing/2014/main" val="1253693213"/>
                    </a:ext>
                  </a:extLst>
                </a:gridCol>
                <a:gridCol w="822960">
                  <a:extLst>
                    <a:ext uri="{9D8B030D-6E8A-4147-A177-3AD203B41FA5}">
                      <a16:colId xmlns:a16="http://schemas.microsoft.com/office/drawing/2014/main" val="3766877738"/>
                    </a:ext>
                  </a:extLst>
                </a:gridCol>
                <a:gridCol w="822960">
                  <a:extLst>
                    <a:ext uri="{9D8B030D-6E8A-4147-A177-3AD203B41FA5}">
                      <a16:colId xmlns:a16="http://schemas.microsoft.com/office/drawing/2014/main" val="1038729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6454552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- 2017-03-03 10:54:36</a:t>
                      </a:r>
                      <a:r>
                        <a:rPr kumimoji="0" lang="de-DE" sz="1000" b="0" i="0" u="none" strike="noStrike" kern="1200" cap="none" spc="0" normalizeH="0" baseline="0" noProof="0">
                          <a:ln>
                            <a:noFill/>
                          </a:ln>
                          <a:solidFill>
                            <a:prstClr val="black"/>
                          </a:solidFill>
                          <a:effectLst/>
                          <a:uLnTx/>
                          <a:uFillTx/>
                          <a:latin typeface="+mn-lt"/>
                          <a:ea typeface="+mn-ea"/>
                          <a:cs typeface="+mn-cs"/>
                        </a:rPr>
                        <a:t>
Familie Skrapits mit ihrem neuen DISCOVERY SPORT SE 2.0TD4 150PS. Der vielseitige Kompakt SUV der britischen Traditionsmarke Land Rover überzeugt nicht nur mit seinem attraktiven Design, sondern auch mit jeder Menge Sonderausstattungen. 
Das Team vom Autohaus Strauss rund um Land Rover Verkaufsspezialist Marcel Hummel wünscht Gute Fahrt!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9564589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- 2017-03-02 00:49:22</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692849123"/>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7098547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Beiträge (Postings) + Reactions - 11 of 11</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139988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970696443"/>
                    </a:ext>
                  </a:extLst>
                </a:gridCol>
                <a:gridCol w="822960">
                  <a:extLst>
                    <a:ext uri="{9D8B030D-6E8A-4147-A177-3AD203B41FA5}">
                      <a16:colId xmlns:a16="http://schemas.microsoft.com/office/drawing/2014/main" val="3137734187"/>
                    </a:ext>
                  </a:extLst>
                </a:gridCol>
                <a:gridCol w="822960">
                  <a:extLst>
                    <a:ext uri="{9D8B030D-6E8A-4147-A177-3AD203B41FA5}">
                      <a16:colId xmlns:a16="http://schemas.microsoft.com/office/drawing/2014/main" val="959702258"/>
                    </a:ext>
                  </a:extLst>
                </a:gridCol>
                <a:gridCol w="822960">
                  <a:extLst>
                    <a:ext uri="{9D8B030D-6E8A-4147-A177-3AD203B41FA5}">
                      <a16:colId xmlns:a16="http://schemas.microsoft.com/office/drawing/2014/main" val="1749883738"/>
                    </a:ext>
                  </a:extLst>
                </a:gridCol>
                <a:gridCol w="822960">
                  <a:extLst>
                    <a:ext uri="{9D8B030D-6E8A-4147-A177-3AD203B41FA5}">
                      <a16:colId xmlns:a16="http://schemas.microsoft.com/office/drawing/2014/main" val="234012365"/>
                    </a:ext>
                  </a:extLst>
                </a:gridCol>
                <a:gridCol w="822960">
                  <a:extLst>
                    <a:ext uri="{9D8B030D-6E8A-4147-A177-3AD203B41FA5}">
                      <a16:colId xmlns:a16="http://schemas.microsoft.com/office/drawing/2014/main" val="2333619271"/>
                    </a:ext>
                  </a:extLst>
                </a:gridCol>
                <a:gridCol w="822960">
                  <a:extLst>
                    <a:ext uri="{9D8B030D-6E8A-4147-A177-3AD203B41FA5}">
                      <a16:colId xmlns:a16="http://schemas.microsoft.com/office/drawing/2014/main" val="3213992363"/>
                    </a:ext>
                  </a:extLst>
                </a:gridCol>
                <a:gridCol w="822960">
                  <a:extLst>
                    <a:ext uri="{9D8B030D-6E8A-4147-A177-3AD203B41FA5}">
                      <a16:colId xmlns:a16="http://schemas.microsoft.com/office/drawing/2014/main" val="5481178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0124304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- 2017-03-01 17:47:12</a:t>
                      </a:r>
                      <a:r>
                        <a:rPr kumimoji="0" lang="de-DE" sz="1000" b="0" i="0" u="none" strike="noStrike" kern="1200" cap="none" spc="0" normalizeH="0" baseline="0" noProof="0">
                          <a:ln>
                            <a:noFill/>
                          </a:ln>
                          <a:solidFill>
                            <a:prstClr val="black"/>
                          </a:solidFill>
                          <a:effectLst/>
                          <a:uLnTx/>
                          <a:uFillTx/>
                          <a:latin typeface="+mn-lt"/>
                          <a:ea typeface="+mn-ea"/>
                          <a:cs typeface="+mn-cs"/>
                        </a:rPr>
                        <a:t>
Kennt ihr schon unsere neuen Ford Austria SUV Modelle "Kuga" und "EcoSport"? 🤔
Der handliche, kompakte EcoSport ist perfekt für den Großstadtdschungel und darüber hinaus. Sein grosser Bruder, der neue Kuga bringt euch wirklich überall hin - egal ob mit Familie oder Sportgerät. 🔝
Wir haben beide Kraftprotze 💪 zum Probefahren für euch bereit gestellt! Bei Fragen helfen euch wie immer unsere Ford-Experten Armin Bauer und Daniel Pausch gerne weiter!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520156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- 2017-03-01 15:17:59</a:t>
                      </a:r>
                      <a:r>
                        <a:rPr kumimoji="0" lang="de-DE" sz="1000" b="0" i="0" u="none" strike="noStrike" kern="1200" cap="none" spc="0" normalizeH="0" baseline="0" noProof="0">
                          <a:ln>
                            <a:noFill/>
                          </a:ln>
                          <a:solidFill>
                            <a:prstClr val="black"/>
                          </a:solidFill>
                          <a:effectLst/>
                          <a:uLnTx/>
                          <a:uFillTx/>
                          <a:latin typeface="+mn-lt"/>
                          <a:ea typeface="+mn-ea"/>
                          <a:cs typeface="+mn-cs"/>
                        </a:rPr>
                        <a:t>
Armin Bauer übergibt Matthias Radakovits einen neuen Ford Focus in Titanium Top-Ausstattung mit 120PS starkem Dieselmotor. Sonderausstattungen wie Business-, Winter- und Stylepaket, sowie ein Scheinwerfer Assistent machen jede Fahrt zum reinsten Vergnügen! Wir gratulieren zur tollen Wahl und wünschen Gute und unfallfreie Fahrt!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128608043"/>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17292523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Postings/Wochentag</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4074649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9275883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Interaktionsrate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2832470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7852088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Postingtypen (Verteilung)</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3365192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8677548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Interaktionsrate/Postingtyp</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268705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633613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Postings von Fans (Nutzern)</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5426772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872153801"/>
                    </a:ext>
                  </a:extLst>
                </a:gridCol>
                <a:gridCol w="822960">
                  <a:extLst>
                    <a:ext uri="{9D8B030D-6E8A-4147-A177-3AD203B41FA5}">
                      <a16:colId xmlns:a16="http://schemas.microsoft.com/office/drawing/2014/main" val="2174799656"/>
                    </a:ext>
                  </a:extLst>
                </a:gridCol>
                <a:gridCol w="822960">
                  <a:extLst>
                    <a:ext uri="{9D8B030D-6E8A-4147-A177-3AD203B41FA5}">
                      <a16:colId xmlns:a16="http://schemas.microsoft.com/office/drawing/2014/main" val="998530833"/>
                    </a:ext>
                  </a:extLst>
                </a:gridCol>
                <a:gridCol w="822960">
                  <a:extLst>
                    <a:ext uri="{9D8B030D-6E8A-4147-A177-3AD203B41FA5}">
                      <a16:colId xmlns:a16="http://schemas.microsoft.com/office/drawing/2014/main" val="1317739585"/>
                    </a:ext>
                  </a:extLst>
                </a:gridCol>
                <a:gridCol w="822960">
                  <a:extLst>
                    <a:ext uri="{9D8B030D-6E8A-4147-A177-3AD203B41FA5}">
                      <a16:colId xmlns:a16="http://schemas.microsoft.com/office/drawing/2014/main" val="360980942"/>
                    </a:ext>
                  </a:extLst>
                </a:gridCol>
                <a:gridCol w="822960">
                  <a:extLst>
                    <a:ext uri="{9D8B030D-6E8A-4147-A177-3AD203B41FA5}">
                      <a16:colId xmlns:a16="http://schemas.microsoft.com/office/drawing/2014/main" val="2447183742"/>
                    </a:ext>
                  </a:extLst>
                </a:gridCol>
              </a:tblGrid>
              <a:tr h="370840">
                <a:tc>
                  <a:txBody>
                    <a:bodyPr/>
                    <a:lstStyle/>
                    <a:p>
                      <a:r>
                        <a:rPr lang="en-US" sz="1000"/>
                        <a:t>Post</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Type</a:t>
                      </a:r>
                    </a:p>
                  </a:txBody>
                  <a:tcPr/>
                </a:tc>
                <a:tc>
                  <a:txBody>
                    <a:bodyPr/>
                    <a:lstStyle/>
                    <a:p>
                      <a:r>
                        <a:rPr lang="en-US" sz="1000"/>
                        <a:t>Response Time</a:t>
                      </a:r>
                    </a:p>
                  </a:txBody>
                  <a:tcPr/>
                </a:tc>
                <a:extLst>
                  <a:ext uri="{0D108BD9-81ED-4DB2-BD59-A6C34878D82A}">
                    <a16:rowId xmlns:a16="http://schemas.microsoft.com/office/drawing/2014/main" val="1374919099"/>
                  </a:ext>
                </a:extLst>
              </a:tr>
              <a:tr h="370840">
                <a:tc>
                  <a:txBody>
                    <a:bodyPr/>
                    <a:lstStyle/>
                    <a:p>
                      <a:r>
                        <a:rPr lang="de-DE" sz="1000" b="1"/>
                        <a:t>Autohaus Strauss</a:t>
                      </a:r>
                      <a:r>
                        <a:rPr lang="de-DE" sz="1000"/>
                        <a:t> got a post by </a:t>
                      </a:r>
                      <a:r>
                        <a:rPr lang="de-DE" sz="1000" b="1"/>
                        <a:t>Hotel Mozart - 2017-03-21 17:22:46</a:t>
                      </a:r>
                      <a:r>
                        <a:rPr lang="de-DE" sz="1000"/>
                        <a:t>
Den Vorführ Transit den wir vor 10 Jahren bei euch gekauft haben... der fährt immer noch einwandfrei :-) schöne Grüße aus Gastein</a:t>
                      </a:r>
                      <a:endParaRPr lang="en-US" sz="1000"/>
                    </a:p>
                  </a:txBody>
                  <a:tcPr/>
                </a:tc>
                <a:tc>
                  <a:txBody>
                    <a:bodyPr/>
                    <a:lstStyle/>
                    <a:p>
                      <a:r>
                        <a:rPr lang="en-US" sz="1000"/>
                        <a:t>5</a:t>
                      </a:r>
                    </a:p>
                  </a:txBody>
                  <a:tcPr/>
                </a:tc>
                <a:tc>
                  <a:txBody>
                    <a:bodyPr/>
                    <a:lstStyle/>
                    <a:p>
                      <a:r>
                        <a:rPr lang="en-US" sz="1000"/>
                        <a:t>1</a:t>
                      </a:r>
                    </a:p>
                  </a:txBody>
                  <a:tcPr/>
                </a:tc>
                <a:tc>
                  <a:txBody>
                    <a:bodyPr/>
                    <a:lstStyle/>
                    <a:p>
                      <a:r>
                        <a:rPr lang="en-US" sz="1000"/>
                        <a:t>0</a:t>
                      </a:r>
                    </a:p>
                  </a:txBody>
                  <a:tcPr/>
                </a:tc>
                <a:tc>
                  <a:txBody>
                    <a:bodyPr/>
                    <a:lstStyle/>
                    <a:p>
                      <a:r>
                        <a:rPr lang="en-US" sz="1000"/>
                        <a:t>Photo</a:t>
                      </a:r>
                    </a:p>
                  </a:txBody>
                  <a:tcPr/>
                </a:tc>
                <a:tc>
                  <a:txBody>
                    <a:bodyPr/>
                    <a:lstStyle/>
                    <a:p>
                      <a:r>
                        <a:rPr lang="en-US" sz="1000"/>
                        <a:t>03/22/2017 13:07:08</a:t>
                      </a:r>
                    </a:p>
                  </a:txBody>
                  <a:tcPr/>
                </a:tc>
                <a:extLst>
                  <a:ext uri="{0D108BD9-81ED-4DB2-BD59-A6C34878D82A}">
                    <a16:rowId xmlns:a16="http://schemas.microsoft.com/office/drawing/2014/main" val="4022695962"/>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235188647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Antwortzeit</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7124035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5316840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Wichtige Influencer - 1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0100212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542786442"/>
                    </a:ext>
                  </a:extLst>
                </a:gridCol>
                <a:gridCol w="2468880">
                  <a:extLst>
                    <a:ext uri="{9D8B030D-6E8A-4147-A177-3AD203B41FA5}">
                      <a16:colId xmlns:a16="http://schemas.microsoft.com/office/drawing/2014/main" val="1435866928"/>
                    </a:ext>
                  </a:extLst>
                </a:gridCol>
                <a:gridCol w="822960">
                  <a:extLst>
                    <a:ext uri="{9D8B030D-6E8A-4147-A177-3AD203B41FA5}">
                      <a16:colId xmlns:a16="http://schemas.microsoft.com/office/drawing/2014/main" val="3829141234"/>
                    </a:ext>
                  </a:extLst>
                </a:gridCol>
                <a:gridCol w="822960">
                  <a:extLst>
                    <a:ext uri="{9D8B030D-6E8A-4147-A177-3AD203B41FA5}">
                      <a16:colId xmlns:a16="http://schemas.microsoft.com/office/drawing/2014/main" val="2962737137"/>
                    </a:ext>
                  </a:extLst>
                </a:gridCol>
                <a:gridCol w="822960">
                  <a:extLst>
                    <a:ext uri="{9D8B030D-6E8A-4147-A177-3AD203B41FA5}">
                      <a16:colId xmlns:a16="http://schemas.microsoft.com/office/drawing/2014/main" val="17167221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32008963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Roland Pfeiffer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2301842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Nicole Pausch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2529733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Wolfgang Gschaider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3525872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Marcel Hummel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3003581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Andrea Von Den Bergen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0729963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Christian Schendlinger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735876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Thomas Garber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4510769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Jeanine Gritscher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5207826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Helene Luipersbeck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9761483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Christoph Fritz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095381315"/>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19566037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Wichtige Influencer - 2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9453895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942359945"/>
                    </a:ext>
                  </a:extLst>
                </a:gridCol>
                <a:gridCol w="2468880">
                  <a:extLst>
                    <a:ext uri="{9D8B030D-6E8A-4147-A177-3AD203B41FA5}">
                      <a16:colId xmlns:a16="http://schemas.microsoft.com/office/drawing/2014/main" val="3899620661"/>
                    </a:ext>
                  </a:extLst>
                </a:gridCol>
                <a:gridCol w="822960">
                  <a:extLst>
                    <a:ext uri="{9D8B030D-6E8A-4147-A177-3AD203B41FA5}">
                      <a16:colId xmlns:a16="http://schemas.microsoft.com/office/drawing/2014/main" val="3812585972"/>
                    </a:ext>
                  </a:extLst>
                </a:gridCol>
                <a:gridCol w="822960">
                  <a:extLst>
                    <a:ext uri="{9D8B030D-6E8A-4147-A177-3AD203B41FA5}">
                      <a16:colId xmlns:a16="http://schemas.microsoft.com/office/drawing/2014/main" val="81929803"/>
                    </a:ext>
                  </a:extLst>
                </a:gridCol>
                <a:gridCol w="822960">
                  <a:extLst>
                    <a:ext uri="{9D8B030D-6E8A-4147-A177-3AD203B41FA5}">
                      <a16:colId xmlns:a16="http://schemas.microsoft.com/office/drawing/2014/main" val="24332717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15061776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Sascha Schwarz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1221879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Franz Oswald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8009986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Christian Horvath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41318851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Gregor Dorner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5829370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Heinz Novosel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7010739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Gernot Anselm Dorner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4056534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Marco Scheumi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8194847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Lisa Hafner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8990406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Franz Horky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9632479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Georg Bruckner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709636280"/>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97840678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Wichtige Influencer - 3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7716043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422655533"/>
                    </a:ext>
                  </a:extLst>
                </a:gridCol>
                <a:gridCol w="2468880">
                  <a:extLst>
                    <a:ext uri="{9D8B030D-6E8A-4147-A177-3AD203B41FA5}">
                      <a16:colId xmlns:a16="http://schemas.microsoft.com/office/drawing/2014/main" val="1486589036"/>
                    </a:ext>
                  </a:extLst>
                </a:gridCol>
                <a:gridCol w="822960">
                  <a:extLst>
                    <a:ext uri="{9D8B030D-6E8A-4147-A177-3AD203B41FA5}">
                      <a16:colId xmlns:a16="http://schemas.microsoft.com/office/drawing/2014/main" val="754132086"/>
                    </a:ext>
                  </a:extLst>
                </a:gridCol>
                <a:gridCol w="822960">
                  <a:extLst>
                    <a:ext uri="{9D8B030D-6E8A-4147-A177-3AD203B41FA5}">
                      <a16:colId xmlns:a16="http://schemas.microsoft.com/office/drawing/2014/main" val="767600696"/>
                    </a:ext>
                  </a:extLst>
                </a:gridCol>
                <a:gridCol w="822960">
                  <a:extLst>
                    <a:ext uri="{9D8B030D-6E8A-4147-A177-3AD203B41FA5}">
                      <a16:colId xmlns:a16="http://schemas.microsoft.com/office/drawing/2014/main" val="39972069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7786606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Kurt Danzer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6531733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Pete Vienna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6873711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Egon Zweifler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4885777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Ronald Jallitsch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2051595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Roberto Tauschmann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405045671"/>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215261740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Check Ins</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2009567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6599005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 Demographie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6522043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5568606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Impressionen</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6381303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9399766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Reichweite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5551905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8576291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Engagierte User</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2878845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4388469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Page Views</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5508471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7139094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Direktnachrichten von Usern</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8828630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76815373"/>
                    </a:ext>
                  </a:extLst>
                </a:gridCol>
                <a:gridCol w="2057400">
                  <a:extLst>
                    <a:ext uri="{9D8B030D-6E8A-4147-A177-3AD203B41FA5}">
                      <a16:colId xmlns:a16="http://schemas.microsoft.com/office/drawing/2014/main" val="658024611"/>
                    </a:ext>
                  </a:extLst>
                </a:gridCol>
                <a:gridCol w="822960">
                  <a:extLst>
                    <a:ext uri="{9D8B030D-6E8A-4147-A177-3AD203B41FA5}">
                      <a16:colId xmlns:a16="http://schemas.microsoft.com/office/drawing/2014/main" val="2009918394"/>
                    </a:ext>
                  </a:extLst>
                </a:gridCol>
                <a:gridCol w="1234440">
                  <a:extLst>
                    <a:ext uri="{9D8B030D-6E8A-4147-A177-3AD203B41FA5}">
                      <a16:colId xmlns:a16="http://schemas.microsoft.com/office/drawing/2014/main" val="2763204252"/>
                    </a:ext>
                  </a:extLst>
                </a:gridCol>
              </a:tblGrid>
              <a:tr h="370840">
                <a:tc>
                  <a:txBody>
                    <a:bodyPr/>
                    <a:lstStyle/>
                    <a:p>
                      <a:r>
                        <a:rPr lang="en-US" sz="1000"/>
                        <a:t>Message</a:t>
                      </a:r>
                    </a:p>
                  </a:txBody>
                  <a:tcPr/>
                </a:tc>
                <a:tc>
                  <a:txBody>
                    <a:bodyPr/>
                    <a:lstStyle/>
                    <a:p>
                      <a:r>
                        <a:rPr lang="en-US" sz="1000"/>
                        <a:t>First Reply</a:t>
                      </a:r>
                    </a:p>
                  </a:txBody>
                  <a:tcPr/>
                </a:tc>
                <a:tc>
                  <a:txBody>
                    <a:bodyPr/>
                    <a:lstStyle/>
                    <a:p>
                      <a:r>
                        <a:rPr lang="en-US" sz="1000"/>
                        <a:t>Messages</a:t>
                      </a:r>
                    </a:p>
                  </a:txBody>
                  <a:tcPr/>
                </a:tc>
                <a:tc>
                  <a:txBody>
                    <a:bodyPr/>
                    <a:lstStyle/>
                    <a:p>
                      <a:r>
                        <a:rPr lang="en-US" sz="1000"/>
                        <a:t>Response Time</a:t>
                      </a:r>
                    </a:p>
                  </a:txBody>
                  <a:tcPr/>
                </a:tc>
                <a:extLst>
                  <a:ext uri="{0D108BD9-81ED-4DB2-BD59-A6C34878D82A}">
                    <a16:rowId xmlns:a16="http://schemas.microsoft.com/office/drawing/2014/main" val="2084692699"/>
                  </a:ext>
                </a:extLst>
              </a:tr>
              <a:tr h="370840">
                <a:tc>
                  <a:txBody>
                    <a:bodyPr/>
                    <a:lstStyle/>
                    <a:p>
                      <a:r>
                        <a:rPr lang="en-US" sz="1000" b="1"/>
                        <a:t>Autohaus Strauss</a:t>
                      </a:r>
                      <a:r>
                        <a:rPr lang="en-US" sz="1000"/>
                        <a:t> got a message by </a:t>
                      </a:r>
                      <a:r>
                        <a:rPr lang="en-US" sz="1000" b="1"/>
                        <a:t>Franz Oswald - 2017-03-30 10:56:32</a:t>
                      </a:r>
                      <a:r>
                        <a:rPr lang="en-US" sz="1000"/>
                        <a:t>
You are responding to Franz's comment: "Franz Oswald Patrick Oswald"</a:t>
                      </a:r>
                    </a:p>
                  </a:txBody>
                  <a:tcPr/>
                </a:tc>
                <a:tc>
                  <a:txBody>
                    <a:bodyPr/>
                    <a:lstStyle/>
                    <a:p>
                      <a:r>
                        <a:rPr lang="en-US" sz="1000"/>
                        <a:t>You are responding to Franz's comment: "Franz Oswald Patrick Oswald"</a:t>
                      </a:r>
                    </a:p>
                  </a:txBody>
                  <a:tcPr/>
                </a:tc>
                <a:tc>
                  <a:txBody>
                    <a:bodyPr/>
                    <a:lstStyle/>
                    <a:p>
                      <a:r>
                        <a:rPr lang="en-US" sz="1000"/>
                        <a:t>2</a:t>
                      </a:r>
                    </a:p>
                  </a:txBody>
                  <a:tcPr/>
                </a:tc>
                <a:tc>
                  <a:txBody>
                    <a:bodyPr/>
                    <a:lstStyle/>
                    <a:p>
                      <a:r>
                        <a:rPr lang="en-US" sz="1000"/>
                        <a:t>03/30/2017 10:56:32</a:t>
                      </a:r>
                    </a:p>
                  </a:txBody>
                  <a:tcPr/>
                </a:tc>
                <a:extLst>
                  <a:ext uri="{0D108BD9-81ED-4DB2-BD59-A6C34878D82A}">
                    <a16:rowId xmlns:a16="http://schemas.microsoft.com/office/drawing/2014/main" val="4289650400"/>
                  </a:ext>
                </a:extLst>
              </a:tr>
              <a:tr h="370840">
                <a:tc>
                  <a:txBody>
                    <a:bodyPr/>
                    <a:lstStyle/>
                    <a:p>
                      <a:r>
                        <a:rPr lang="en-US" sz="1000" b="1"/>
                        <a:t>Autohaus Strauss</a:t>
                      </a:r>
                      <a:r>
                        <a:rPr lang="en-US" sz="1000"/>
                        <a:t> got a message by </a:t>
                      </a:r>
                      <a:r>
                        <a:rPr lang="en-US" sz="1000" b="1"/>
                        <a:t>Andrea Von Den Bergen - 2017-03-30 10:54:12</a:t>
                      </a:r>
                      <a:r>
                        <a:rPr lang="en-US" sz="1000"/>
                        <a:t>
You are responding to Andrea's comment: "Unbedingt, weil wir Motoren und vor allem eure Autos..."</a:t>
                      </a:r>
                    </a:p>
                  </a:txBody>
                  <a:tcPr/>
                </a:tc>
                <a:tc>
                  <a:txBody>
                    <a:bodyPr/>
                    <a:lstStyle/>
                    <a:p>
                      <a:r>
                        <a:rPr lang="de-DE" sz="1000"/>
                        <a:t>You are responding to Andrea's comment: "Unbedingt, weil wir Motoren und vor allem eure Autos..."</a:t>
                      </a:r>
                      <a:endParaRPr lang="en-US" sz="1000"/>
                    </a:p>
                  </a:txBody>
                  <a:tcPr/>
                </a:tc>
                <a:tc>
                  <a:txBody>
                    <a:bodyPr/>
                    <a:lstStyle/>
                    <a:p>
                      <a:r>
                        <a:rPr lang="en-US" sz="1000"/>
                        <a:t>2</a:t>
                      </a:r>
                    </a:p>
                  </a:txBody>
                  <a:tcPr/>
                </a:tc>
                <a:tc>
                  <a:txBody>
                    <a:bodyPr/>
                    <a:lstStyle/>
                    <a:p>
                      <a:r>
                        <a:rPr lang="en-US" sz="1000"/>
                        <a:t>03/30/2017 10:54:12</a:t>
                      </a:r>
                    </a:p>
                  </a:txBody>
                  <a:tcPr/>
                </a:tc>
                <a:extLst>
                  <a:ext uri="{0D108BD9-81ED-4DB2-BD59-A6C34878D82A}">
                    <a16:rowId xmlns:a16="http://schemas.microsoft.com/office/drawing/2014/main" val="3083909378"/>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139552140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1657</Words>
  <Application>Microsoft Office PowerPoint</Application>
  <PresentationFormat>On-screen Show (4:3)</PresentationFormat>
  <Paragraphs>848</Paragraphs>
  <Slides>41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41</vt:i4>
      </vt:variant>
    </vt:vector>
  </HeadingPairs>
  <TitlesOfParts>
    <vt:vector size="44" baseType="lpstr">
      <vt:lpstr>Calibri</vt:lpstr>
      <vt:lpstr>Arial</vt:lpstr>
      <vt:lpstr>quintly_template</vt:lpstr>
      <vt:lpstr>Facebook Page Report</vt:lpstr>
      <vt:lpstr>Wichtigste Werte (KPI's)</vt:lpstr>
      <vt:lpstr>Fans (Übersicht)</vt:lpstr>
      <vt:lpstr>Facebook Fans Total</vt:lpstr>
      <vt:lpstr>Fanwachstum</vt:lpstr>
      <vt:lpstr>Verlorene Fans</vt:lpstr>
      <vt:lpstr>Eigene Beiträge (Postings) - 1 of 8</vt:lpstr>
      <vt:lpstr>Eigene Beiträge (Postings) - 2 of 8</vt:lpstr>
      <vt:lpstr>Eigene Beiträge (Postings) - 3 of 8</vt:lpstr>
      <vt:lpstr>Eigene Beiträge (Postings) - 4 of 8</vt:lpstr>
      <vt:lpstr>Eigene Beiträge (Postings) - 5 of 8</vt:lpstr>
      <vt:lpstr>Eigene Beiträge (Postings) - 6 of 8</vt:lpstr>
      <vt:lpstr>Eigene Beiträge (Postings) - 7 of 8</vt:lpstr>
      <vt:lpstr>Eigene Beiträge (Postings) - 8 of 8</vt:lpstr>
      <vt:lpstr>Eigene Beiträge (Postings) + Reactions - 1 of 11</vt:lpstr>
      <vt:lpstr>Eigene Beiträge (Postings) + Reactions - 2 of 11</vt:lpstr>
      <vt:lpstr>Eigene Beiträge (Postings) + Reactions - 3 of 11</vt:lpstr>
      <vt:lpstr>Eigene Beiträge (Postings) + Reactions - 4 of 11</vt:lpstr>
      <vt:lpstr>Eigene Beiträge (Postings) + Reactions - 5 of 11</vt:lpstr>
      <vt:lpstr>Eigene Beiträge (Postings) + Reactions - 6 of 11</vt:lpstr>
      <vt:lpstr>Eigene Beiträge (Postings) + Reactions - 7 of 11</vt:lpstr>
      <vt:lpstr>Eigene Beiträge (Postings) + Reactions - 8 of 11</vt:lpstr>
      <vt:lpstr>Eigene Beiträge (Postings) + Reactions - 9 of 11</vt:lpstr>
      <vt:lpstr>Eigene Beiträge (Postings) + Reactions - 10 of 11</vt:lpstr>
      <vt:lpstr>Eigene Beiträge (Postings) + Reactions - 11 of 11</vt:lpstr>
      <vt:lpstr>Postings/Wochentag</vt:lpstr>
      <vt:lpstr>Interaktionsrate</vt:lpstr>
      <vt:lpstr>Postingtypen (Verteilung)</vt:lpstr>
      <vt:lpstr>Interaktionsrate/Postingtyp</vt:lpstr>
      <vt:lpstr>Postings von Fans (Nutzern)</vt:lpstr>
      <vt:lpstr>Antwortzeit</vt:lpstr>
      <vt:lpstr>Wichtige Influencer - 1 of 3</vt:lpstr>
      <vt:lpstr>Wichtige Influencer - 2 of 3</vt:lpstr>
      <vt:lpstr>Wichtige Influencer - 3 of 3</vt:lpstr>
      <vt:lpstr>Facebook Check Ins</vt:lpstr>
      <vt:lpstr>Fan Demographie</vt:lpstr>
      <vt:lpstr>Impressionen</vt:lpstr>
      <vt:lpstr>Reichweite</vt:lpstr>
      <vt:lpstr>Engagierte User</vt:lpstr>
      <vt:lpstr>Page Views</vt:lpstr>
      <vt:lpstr>Direktnachrichten von Usern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Page Report</dc:title>
  <dc:creator>Administrator</dc:creator>
  <cp:lastModifiedBy>Administrator</cp:lastModifiedBy>
  <cp:revision>1</cp:revision>
  <dcterms:created xsi:type="dcterms:W3CDTF">2017-04-03T07:30:52Z</dcterms:created>
  <dcterms:modified xsi:type="dcterms:W3CDTF">2017-04-03T07:32:16Z</dcterms:modified>
</cp:coreProperties>
</file>