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3" r:id="rId26"/>
    <p:sldId id="284" r:id="rId27"/>
    <p:sldId id="285" r:id="rId28"/>
    <p:sldId id="286" r:id="rId29"/>
    <p:sldId id="287" r:id="rId30"/>
    <p:sldId id="288" r:id="rId31"/>
    <p:sldId id="289" r:id="rId32"/>
    <p:sldId id="290" r:id="rId33"/>
    <p:sldId id="291" r:id="rId34"/>
    <p:sldId id="292" r:id="rId3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6"/>
      <p:bold r:id="rId37"/>
      <p:italic r:id="rId38"/>
      <p:boldItalic r:id="rId3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539</c:v>
                </c:pt>
                <c:pt idx="1">
                  <c:v>542</c:v>
                </c:pt>
                <c:pt idx="2">
                  <c:v>545</c:v>
                </c:pt>
                <c:pt idx="3">
                  <c:v>548</c:v>
                </c:pt>
                <c:pt idx="4">
                  <c:v>552</c:v>
                </c:pt>
                <c:pt idx="5">
                  <c:v>558</c:v>
                </c:pt>
                <c:pt idx="6">
                  <c:v>563</c:v>
                </c:pt>
                <c:pt idx="7">
                  <c:v>565</c:v>
                </c:pt>
                <c:pt idx="8">
                  <c:v>567</c:v>
                </c:pt>
                <c:pt idx="9">
                  <c:v>570</c:v>
                </c:pt>
                <c:pt idx="10">
                  <c:v>572</c:v>
                </c:pt>
                <c:pt idx="11">
                  <c:v>575</c:v>
                </c:pt>
                <c:pt idx="12">
                  <c:v>578</c:v>
                </c:pt>
                <c:pt idx="13">
                  <c:v>578</c:v>
                </c:pt>
                <c:pt idx="14">
                  <c:v>581</c:v>
                </c:pt>
                <c:pt idx="15">
                  <c:v>583</c:v>
                </c:pt>
                <c:pt idx="16">
                  <c:v>584</c:v>
                </c:pt>
                <c:pt idx="17">
                  <c:v>584</c:v>
                </c:pt>
                <c:pt idx="18">
                  <c:v>584</c:v>
                </c:pt>
                <c:pt idx="19">
                  <c:v>585</c:v>
                </c:pt>
                <c:pt idx="20">
                  <c:v>618</c:v>
                </c:pt>
                <c:pt idx="21">
                  <c:v>633</c:v>
                </c:pt>
                <c:pt idx="22">
                  <c:v>643</c:v>
                </c:pt>
                <c:pt idx="23">
                  <c:v>649</c:v>
                </c:pt>
                <c:pt idx="24">
                  <c:v>665</c:v>
                </c:pt>
                <c:pt idx="25">
                  <c:v>675</c:v>
                </c:pt>
                <c:pt idx="26">
                  <c:v>677</c:v>
                </c:pt>
                <c:pt idx="27">
                  <c:v>683</c:v>
                </c:pt>
                <c:pt idx="28">
                  <c:v>690</c:v>
                </c:pt>
                <c:pt idx="29">
                  <c:v>699</c:v>
                </c:pt>
                <c:pt idx="30">
                  <c:v>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97F-4F1B-A831-C352DB67D5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7179360"/>
        <c:axId val="234428752"/>
      </c:lineChart>
      <c:dateAx>
        <c:axId val="267179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428752"/>
        <c:crosses val="autoZero"/>
        <c:auto val="1"/>
        <c:lblOffset val="100"/>
        <c:baseTimeUnit val="days"/>
      </c:dateAx>
      <c:valAx>
        <c:axId val="23442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179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</c:v>
                </c:pt>
                <c:pt idx="1">
                  <c:v>4</c:v>
                </c:pt>
                <c:pt idx="2">
                  <c:v>5</c:v>
                </c:pt>
                <c:pt idx="3">
                  <c:v>2</c:v>
                </c:pt>
                <c:pt idx="4">
                  <c:v>4</c:v>
                </c:pt>
                <c:pt idx="5">
                  <c:v>5</c:v>
                </c:pt>
                <c:pt idx="6">
                  <c:v>4</c:v>
                </c:pt>
                <c:pt idx="7">
                  <c:v>5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5</c:v>
                </c:pt>
                <c:pt idx="12">
                  <c:v>1</c:v>
                </c:pt>
                <c:pt idx="13">
                  <c:v>2</c:v>
                </c:pt>
                <c:pt idx="14">
                  <c:v>1</c:v>
                </c:pt>
                <c:pt idx="15">
                  <c:v>4</c:v>
                </c:pt>
                <c:pt idx="16">
                  <c:v>1</c:v>
                </c:pt>
                <c:pt idx="17">
                  <c:v>1</c:v>
                </c:pt>
                <c:pt idx="18">
                  <c:v>0</c:v>
                </c:pt>
                <c:pt idx="19">
                  <c:v>1</c:v>
                </c:pt>
                <c:pt idx="20">
                  <c:v>15</c:v>
                </c:pt>
                <c:pt idx="21">
                  <c:v>29</c:v>
                </c:pt>
                <c:pt idx="22">
                  <c:v>8</c:v>
                </c:pt>
                <c:pt idx="23">
                  <c:v>10</c:v>
                </c:pt>
                <c:pt idx="24">
                  <c:v>17</c:v>
                </c:pt>
                <c:pt idx="25">
                  <c:v>8</c:v>
                </c:pt>
                <c:pt idx="26">
                  <c:v>11</c:v>
                </c:pt>
                <c:pt idx="27">
                  <c:v>6</c:v>
                </c:pt>
                <c:pt idx="28">
                  <c:v>5</c:v>
                </c:pt>
                <c:pt idx="29">
                  <c:v>6</c:v>
                </c:pt>
                <c:pt idx="30">
                  <c:v>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B13-48B1-B579-45C6B5B50F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578752"/>
        <c:axId val="266583016"/>
      </c:lineChart>
      <c:dateAx>
        <c:axId val="266578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83016"/>
        <c:crosses val="autoZero"/>
        <c:auto val="1"/>
        <c:lblOffset val="100"/>
        <c:baseTimeUnit val="days"/>
      </c:dateAx>
      <c:valAx>
        <c:axId val="266583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578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3</c:v>
                </c:pt>
                <c:pt idx="3">
                  <c:v>2</c:v>
                </c:pt>
                <c:pt idx="4">
                  <c:v>0</c:v>
                </c:pt>
                <c:pt idx="5">
                  <c:v>3</c:v>
                </c:pt>
                <c:pt idx="6">
                  <c:v>0</c:v>
                </c:pt>
                <c:pt idx="7">
                  <c:v>2</c:v>
                </c:pt>
                <c:pt idx="8">
                  <c:v>0</c:v>
                </c:pt>
                <c:pt idx="9">
                  <c:v>0</c:v>
                </c:pt>
                <c:pt idx="10">
                  <c:v>2</c:v>
                </c:pt>
                <c:pt idx="11">
                  <c:v>2</c:v>
                </c:pt>
                <c:pt idx="12">
                  <c:v>0</c:v>
                </c:pt>
                <c:pt idx="13">
                  <c:v>1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1</c:v>
                </c:pt>
                <c:pt idx="24">
                  <c:v>2</c:v>
                </c:pt>
                <c:pt idx="25">
                  <c:v>1</c:v>
                </c:pt>
                <c:pt idx="26">
                  <c:v>2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6FC-4EBE-A541-631F349911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8839096"/>
        <c:axId val="271370360"/>
      </c:lineChart>
      <c:dateAx>
        <c:axId val="1588390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1370360"/>
        <c:crosses val="autoZero"/>
        <c:auto val="1"/>
        <c:lblOffset val="100"/>
        <c:baseTimeUnit val="days"/>
      </c:dateAx>
      <c:valAx>
        <c:axId val="271370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8839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44-4764-84DB-436C90A913A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877888"/>
        <c:axId val="311870344"/>
      </c:barChart>
      <c:catAx>
        <c:axId val="311877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70344"/>
        <c:crosses val="autoZero"/>
        <c:auto val="1"/>
        <c:lblAlgn val="ctr"/>
        <c:lblOffset val="100"/>
        <c:noMultiLvlLbl val="0"/>
      </c:catAx>
      <c:valAx>
        <c:axId val="311870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7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2.029520295203</c:v>
                </c:pt>
                <c:pt idx="3">
                  <c:v>0</c:v>
                </c:pt>
                <c:pt idx="4">
                  <c:v>0</c:v>
                </c:pt>
                <c:pt idx="5">
                  <c:v>1.8083182640144999</c:v>
                </c:pt>
                <c:pt idx="6">
                  <c:v>1.7921146953405001</c:v>
                </c:pt>
                <c:pt idx="7">
                  <c:v>2.1352313167260002</c:v>
                </c:pt>
                <c:pt idx="8">
                  <c:v>3.1802120141343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1.7421602787456001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1.8835616438356</c:v>
                </c:pt>
                <c:pt idx="20">
                  <c:v>39.527027027027003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0.76335877862595003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3.9603960396039999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A54-42E8-8919-72211AAE8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1871984"/>
        <c:axId val="311872312"/>
      </c:lineChart>
      <c:dateAx>
        <c:axId val="311871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72312"/>
        <c:crosses val="autoZero"/>
        <c:auto val="1"/>
        <c:lblOffset val="100"/>
        <c:baseTimeUnit val="days"/>
      </c:dateAx>
      <c:valAx>
        <c:axId val="311872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7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0-4DE4-9FC7-AB341BBD15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620-4DE4-9FC7-AB341BBD15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Fürst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620-4DE4-9FC7-AB341BBD1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1875592"/>
        <c:axId val="311876904"/>
      </c:barChart>
      <c:catAx>
        <c:axId val="311875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76904"/>
        <c:crosses val="autoZero"/>
        <c:auto val="1"/>
        <c:lblAlgn val="ctr"/>
        <c:lblOffset val="100"/>
        <c:noMultiLvlLbl val="0"/>
      </c:catAx>
      <c:valAx>
        <c:axId val="311876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75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1.9784172661871</c:v>
                </c:pt>
                <c:pt idx="2">
                  <c:v>11.242753029677999</c:v>
                </c:pt>
                <c:pt idx="3">
                  <c:v>0</c:v>
                </c:pt>
                <c:pt idx="4">
                  <c:v>2.3577645595994001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58F-408C-8467-001F636AF8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11854928"/>
        <c:axId val="322171416"/>
      </c:barChart>
      <c:catAx>
        <c:axId val="311854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71416"/>
        <c:crosses val="autoZero"/>
        <c:auto val="1"/>
        <c:lblAlgn val="ctr"/>
        <c:lblOffset val="100"/>
        <c:noMultiLvlLbl val="0"/>
      </c:catAx>
      <c:valAx>
        <c:axId val="322171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18549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EB-47B8-B102-35EAB10230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2162560"/>
        <c:axId val="322168792"/>
      </c:barChart>
      <c:catAx>
        <c:axId val="322162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68792"/>
        <c:crosses val="autoZero"/>
        <c:auto val="1"/>
        <c:lblAlgn val="ctr"/>
        <c:lblOffset val="100"/>
        <c:noMultiLvlLbl val="0"/>
      </c:catAx>
      <c:valAx>
        <c:axId val="322168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2162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51</c:v>
                </c:pt>
                <c:pt idx="1">
                  <c:v>51</c:v>
                </c:pt>
                <c:pt idx="2">
                  <c:v>51</c:v>
                </c:pt>
                <c:pt idx="3">
                  <c:v>51</c:v>
                </c:pt>
                <c:pt idx="4">
                  <c:v>51</c:v>
                </c:pt>
                <c:pt idx="5">
                  <c:v>51</c:v>
                </c:pt>
                <c:pt idx="6">
                  <c:v>51</c:v>
                </c:pt>
                <c:pt idx="7">
                  <c:v>51</c:v>
                </c:pt>
                <c:pt idx="8">
                  <c:v>51</c:v>
                </c:pt>
                <c:pt idx="9">
                  <c:v>51</c:v>
                </c:pt>
                <c:pt idx="10">
                  <c:v>51</c:v>
                </c:pt>
                <c:pt idx="11">
                  <c:v>51</c:v>
                </c:pt>
                <c:pt idx="12">
                  <c:v>51</c:v>
                </c:pt>
                <c:pt idx="13">
                  <c:v>51</c:v>
                </c:pt>
                <c:pt idx="14">
                  <c:v>51</c:v>
                </c:pt>
                <c:pt idx="15">
                  <c:v>51</c:v>
                </c:pt>
                <c:pt idx="16">
                  <c:v>51</c:v>
                </c:pt>
                <c:pt idx="17">
                  <c:v>51</c:v>
                </c:pt>
                <c:pt idx="18">
                  <c:v>51</c:v>
                </c:pt>
                <c:pt idx="19">
                  <c:v>51</c:v>
                </c:pt>
                <c:pt idx="20">
                  <c:v>51</c:v>
                </c:pt>
                <c:pt idx="21">
                  <c:v>51</c:v>
                </c:pt>
                <c:pt idx="22">
                  <c:v>51</c:v>
                </c:pt>
                <c:pt idx="23">
                  <c:v>51</c:v>
                </c:pt>
                <c:pt idx="24">
                  <c:v>51</c:v>
                </c:pt>
                <c:pt idx="25">
                  <c:v>51</c:v>
                </c:pt>
                <c:pt idx="26">
                  <c:v>51</c:v>
                </c:pt>
                <c:pt idx="27">
                  <c:v>51</c:v>
                </c:pt>
                <c:pt idx="28">
                  <c:v>51</c:v>
                </c:pt>
                <c:pt idx="29">
                  <c:v>51</c:v>
                </c:pt>
                <c:pt idx="30">
                  <c:v>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B0-4437-8209-1F9E54019B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9525232"/>
        <c:axId val="372987928"/>
      </c:lineChart>
      <c:dateAx>
        <c:axId val="3395252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87928"/>
        <c:crosses val="autoZero"/>
        <c:auto val="1"/>
        <c:lblOffset val="100"/>
        <c:baseTimeUnit val="days"/>
      </c:dateAx>
      <c:valAx>
        <c:axId val="3729879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9525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11</c:v>
                </c:pt>
                <c:pt idx="1">
                  <c:v>60</c:v>
                </c:pt>
                <c:pt idx="2">
                  <c:v>67</c:v>
                </c:pt>
                <c:pt idx="3">
                  <c:v>62</c:v>
                </c:pt>
                <c:pt idx="4">
                  <c:v>58</c:v>
                </c:pt>
                <c:pt idx="5">
                  <c:v>26</c:v>
                </c:pt>
                <c:pt idx="6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DE-4A81-A7D2-43A1DAC8218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14</c:v>
                </c:pt>
                <c:pt idx="1">
                  <c:v>107</c:v>
                </c:pt>
                <c:pt idx="2">
                  <c:v>101</c:v>
                </c:pt>
                <c:pt idx="3">
                  <c:v>80</c:v>
                </c:pt>
                <c:pt idx="4">
                  <c:v>78</c:v>
                </c:pt>
                <c:pt idx="5">
                  <c:v>28</c:v>
                </c:pt>
                <c:pt idx="6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DE-4A81-A7D2-43A1DAC821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2991864"/>
        <c:axId val="372986616"/>
      </c:barChart>
      <c:catAx>
        <c:axId val="37299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86616"/>
        <c:crosses val="autoZero"/>
        <c:auto val="1"/>
        <c:lblAlgn val="ctr"/>
        <c:lblOffset val="100"/>
        <c:noMultiLvlLbl val="0"/>
      </c:catAx>
      <c:valAx>
        <c:axId val="372986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3837</c:v>
                </c:pt>
                <c:pt idx="1">
                  <c:v>5067</c:v>
                </c:pt>
                <c:pt idx="2">
                  <c:v>4876</c:v>
                </c:pt>
                <c:pt idx="3">
                  <c:v>4529</c:v>
                </c:pt>
                <c:pt idx="4">
                  <c:v>4078</c:v>
                </c:pt>
                <c:pt idx="5">
                  <c:v>4114</c:v>
                </c:pt>
                <c:pt idx="6">
                  <c:v>3546</c:v>
                </c:pt>
                <c:pt idx="7">
                  <c:v>3223</c:v>
                </c:pt>
                <c:pt idx="8">
                  <c:v>3441</c:v>
                </c:pt>
                <c:pt idx="9">
                  <c:v>2463</c:v>
                </c:pt>
                <c:pt idx="10">
                  <c:v>2172</c:v>
                </c:pt>
                <c:pt idx="11">
                  <c:v>2952</c:v>
                </c:pt>
                <c:pt idx="12">
                  <c:v>2700</c:v>
                </c:pt>
                <c:pt idx="13">
                  <c:v>1662</c:v>
                </c:pt>
                <c:pt idx="14">
                  <c:v>1917</c:v>
                </c:pt>
                <c:pt idx="15">
                  <c:v>1467</c:v>
                </c:pt>
                <c:pt idx="16">
                  <c:v>4474</c:v>
                </c:pt>
                <c:pt idx="17">
                  <c:v>3923</c:v>
                </c:pt>
                <c:pt idx="18">
                  <c:v>3318</c:v>
                </c:pt>
                <c:pt idx="19">
                  <c:v>3739</c:v>
                </c:pt>
                <c:pt idx="20">
                  <c:v>16277</c:v>
                </c:pt>
                <c:pt idx="21">
                  <c:v>11946</c:v>
                </c:pt>
                <c:pt idx="22">
                  <c:v>11499</c:v>
                </c:pt>
                <c:pt idx="23">
                  <c:v>9909</c:v>
                </c:pt>
                <c:pt idx="24">
                  <c:v>12801</c:v>
                </c:pt>
                <c:pt idx="25">
                  <c:v>13115</c:v>
                </c:pt>
                <c:pt idx="26">
                  <c:v>9270</c:v>
                </c:pt>
                <c:pt idx="27">
                  <c:v>8857</c:v>
                </c:pt>
                <c:pt idx="28">
                  <c:v>9460</c:v>
                </c:pt>
                <c:pt idx="29">
                  <c:v>2925</c:v>
                </c:pt>
                <c:pt idx="30">
                  <c:v>2095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EF-4706-B175-622DBAFFDA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990880"/>
        <c:axId val="372993504"/>
      </c:lineChart>
      <c:dateAx>
        <c:axId val="372990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3504"/>
        <c:crosses val="autoZero"/>
        <c:auto val="1"/>
        <c:lblOffset val="100"/>
        <c:baseTimeUnit val="days"/>
      </c:dateAx>
      <c:valAx>
        <c:axId val="372993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0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3402</c:v>
                </c:pt>
                <c:pt idx="1">
                  <c:v>3854</c:v>
                </c:pt>
                <c:pt idx="2">
                  <c:v>3867</c:v>
                </c:pt>
                <c:pt idx="3">
                  <c:v>3720</c:v>
                </c:pt>
                <c:pt idx="4">
                  <c:v>3482</c:v>
                </c:pt>
                <c:pt idx="5">
                  <c:v>3023</c:v>
                </c:pt>
                <c:pt idx="6">
                  <c:v>2577</c:v>
                </c:pt>
                <c:pt idx="7">
                  <c:v>1988</c:v>
                </c:pt>
                <c:pt idx="8">
                  <c:v>2074</c:v>
                </c:pt>
                <c:pt idx="9">
                  <c:v>1595</c:v>
                </c:pt>
                <c:pt idx="10">
                  <c:v>1539</c:v>
                </c:pt>
                <c:pt idx="11">
                  <c:v>2152</c:v>
                </c:pt>
                <c:pt idx="12">
                  <c:v>1907</c:v>
                </c:pt>
                <c:pt idx="13">
                  <c:v>1178</c:v>
                </c:pt>
                <c:pt idx="14">
                  <c:v>1545</c:v>
                </c:pt>
                <c:pt idx="15">
                  <c:v>1059</c:v>
                </c:pt>
                <c:pt idx="16">
                  <c:v>4165</c:v>
                </c:pt>
                <c:pt idx="17">
                  <c:v>3867</c:v>
                </c:pt>
                <c:pt idx="18">
                  <c:v>3259</c:v>
                </c:pt>
                <c:pt idx="19">
                  <c:v>3355</c:v>
                </c:pt>
                <c:pt idx="20">
                  <c:v>11578</c:v>
                </c:pt>
                <c:pt idx="21">
                  <c:v>9643</c:v>
                </c:pt>
                <c:pt idx="22">
                  <c:v>9774</c:v>
                </c:pt>
                <c:pt idx="23">
                  <c:v>9366</c:v>
                </c:pt>
                <c:pt idx="24">
                  <c:v>11593</c:v>
                </c:pt>
                <c:pt idx="25">
                  <c:v>11783</c:v>
                </c:pt>
                <c:pt idx="26">
                  <c:v>8753</c:v>
                </c:pt>
                <c:pt idx="27">
                  <c:v>8302</c:v>
                </c:pt>
                <c:pt idx="28">
                  <c:v>8894</c:v>
                </c:pt>
                <c:pt idx="29">
                  <c:v>2570</c:v>
                </c:pt>
                <c:pt idx="30">
                  <c:v>1362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7C4-4D5B-957E-C40A7D933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004000"/>
        <c:axId val="373004328"/>
      </c:lineChart>
      <c:dateAx>
        <c:axId val="3730040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04328"/>
        <c:crosses val="autoZero"/>
        <c:auto val="1"/>
        <c:lblOffset val="100"/>
        <c:baseTimeUnit val="days"/>
      </c:dateAx>
      <c:valAx>
        <c:axId val="373004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04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155</c:v>
                </c:pt>
                <c:pt idx="1">
                  <c:v>163</c:v>
                </c:pt>
                <c:pt idx="2">
                  <c:v>164</c:v>
                </c:pt>
                <c:pt idx="3">
                  <c:v>144</c:v>
                </c:pt>
                <c:pt idx="4">
                  <c:v>160</c:v>
                </c:pt>
                <c:pt idx="5">
                  <c:v>109</c:v>
                </c:pt>
                <c:pt idx="6">
                  <c:v>51</c:v>
                </c:pt>
                <c:pt idx="7">
                  <c:v>44</c:v>
                </c:pt>
                <c:pt idx="8">
                  <c:v>59</c:v>
                </c:pt>
                <c:pt idx="9">
                  <c:v>27</c:v>
                </c:pt>
                <c:pt idx="10">
                  <c:v>30</c:v>
                </c:pt>
                <c:pt idx="11">
                  <c:v>36</c:v>
                </c:pt>
                <c:pt idx="12">
                  <c:v>28</c:v>
                </c:pt>
                <c:pt idx="13">
                  <c:v>15</c:v>
                </c:pt>
                <c:pt idx="14">
                  <c:v>13</c:v>
                </c:pt>
                <c:pt idx="15">
                  <c:v>15</c:v>
                </c:pt>
                <c:pt idx="16">
                  <c:v>19</c:v>
                </c:pt>
                <c:pt idx="17">
                  <c:v>24</c:v>
                </c:pt>
                <c:pt idx="18">
                  <c:v>28</c:v>
                </c:pt>
                <c:pt idx="19">
                  <c:v>38</c:v>
                </c:pt>
                <c:pt idx="20">
                  <c:v>489</c:v>
                </c:pt>
                <c:pt idx="21">
                  <c:v>264</c:v>
                </c:pt>
                <c:pt idx="22">
                  <c:v>269</c:v>
                </c:pt>
                <c:pt idx="23">
                  <c:v>186</c:v>
                </c:pt>
                <c:pt idx="24">
                  <c:v>279</c:v>
                </c:pt>
                <c:pt idx="25">
                  <c:v>284</c:v>
                </c:pt>
                <c:pt idx="26">
                  <c:v>138</c:v>
                </c:pt>
                <c:pt idx="27">
                  <c:v>205</c:v>
                </c:pt>
                <c:pt idx="28">
                  <c:v>185</c:v>
                </c:pt>
                <c:pt idx="29">
                  <c:v>29</c:v>
                </c:pt>
                <c:pt idx="30">
                  <c:v>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A9-40A5-81D9-175A4DB7A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2999408"/>
        <c:axId val="372995472"/>
      </c:lineChart>
      <c:dateAx>
        <c:axId val="372999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5472"/>
        <c:crosses val="autoZero"/>
        <c:auto val="1"/>
        <c:lblOffset val="100"/>
        <c:baseTimeUnit val="days"/>
      </c:dateAx>
      <c:valAx>
        <c:axId val="372995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9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Fürst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</c:v>
                </c:pt>
                <c:pt idx="1">
                  <c:v>7</c:v>
                </c:pt>
                <c:pt idx="2">
                  <c:v>2</c:v>
                </c:pt>
                <c:pt idx="3">
                  <c:v>3</c:v>
                </c:pt>
                <c:pt idx="4">
                  <c:v>3</c:v>
                </c:pt>
                <c:pt idx="5">
                  <c:v>22</c:v>
                </c:pt>
                <c:pt idx="6">
                  <c:v>5</c:v>
                </c:pt>
                <c:pt idx="7">
                  <c:v>6</c:v>
                </c:pt>
                <c:pt idx="8">
                  <c:v>5</c:v>
                </c:pt>
                <c:pt idx="9">
                  <c:v>2</c:v>
                </c:pt>
                <c:pt idx="11">
                  <c:v>1</c:v>
                </c:pt>
                <c:pt idx="12">
                  <c:v>5</c:v>
                </c:pt>
                <c:pt idx="13">
                  <c:v>6</c:v>
                </c:pt>
                <c:pt idx="14">
                  <c:v>1</c:v>
                </c:pt>
                <c:pt idx="15">
                  <c:v>3</c:v>
                </c:pt>
                <c:pt idx="16">
                  <c:v>6</c:v>
                </c:pt>
                <c:pt idx="17">
                  <c:v>5</c:v>
                </c:pt>
                <c:pt idx="19">
                  <c:v>8</c:v>
                </c:pt>
                <c:pt idx="20">
                  <c:v>34</c:v>
                </c:pt>
                <c:pt idx="21">
                  <c:v>10</c:v>
                </c:pt>
                <c:pt idx="22">
                  <c:v>12</c:v>
                </c:pt>
                <c:pt idx="23">
                  <c:v>5</c:v>
                </c:pt>
                <c:pt idx="24">
                  <c:v>13</c:v>
                </c:pt>
                <c:pt idx="25">
                  <c:v>9</c:v>
                </c:pt>
                <c:pt idx="26">
                  <c:v>5</c:v>
                </c:pt>
                <c:pt idx="27">
                  <c:v>5</c:v>
                </c:pt>
                <c:pt idx="28">
                  <c:v>2</c:v>
                </c:pt>
                <c:pt idx="29">
                  <c:v>22</c:v>
                </c:pt>
                <c:pt idx="30">
                  <c:v>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529-40BA-B21A-164E9671A2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002688"/>
        <c:axId val="372998752"/>
      </c:lineChart>
      <c:dateAx>
        <c:axId val="373002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2998752"/>
        <c:crosses val="autoZero"/>
        <c:auto val="1"/>
        <c:lblOffset val="100"/>
        <c:baseTimeUnit val="days"/>
      </c:dateAx>
      <c:valAx>
        <c:axId val="372998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002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14884939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Wichtigste Werte (KPI's)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91862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59140423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008409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947027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291720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3364199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9972504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51637361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5715091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385426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662496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3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7.9320%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01752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4261786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(Übersicht)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15343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835656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866709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327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903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74026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63350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8294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33933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40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990758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814721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979096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036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7256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16613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Verlorene Fans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034164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3524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- 1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3684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4897380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4798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51740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378857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9596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8352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61646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2688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6884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- 2017-03-31 09:57:00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😀 Wir bauen für Euch um! 🏗️ 🌁 
🏗️ Mit einer speziellen vollverzinkten Stahlkonstruktion, gedeckt mit einem PVC-beschichteten Polyestergewebe, finden unter der neuen Überdachung bis zu 76 Fahrzeuge geschützten Unterstand.
🔌 Zusätzlich errichten wir zwei 22kW Ladesäulen, an denen Ihr zukünfig den Hyundai Ioniq Elektro laden könnt!  ⚡
"Vor Hagelschäden bleiben wir in Zukunft geschützt", so Roman Fürst, Geschäftsführer des Autohaus Fürst, „Wir wollen unsere Besucher bei den spannenden Hyundai und Toyota Modellen nicht im Regen stehen lassen". 😀
Mehr Infos unter: http://www.autohaus-fuerst.at/aktionen/Umbau-2017.32004.php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028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- 2017-03-25 10:15:30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Hyundai Österreich ist auch für die kommende Saison Partner des #ÖFB 🏁 🇦🇹 ⚽
Wir gratulieren zum Erfolgsspiel gegen #Moldavien mit dem Endstand 2:0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1998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5948146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- 2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9797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21631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835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54557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0926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63213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138810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39071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95412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128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- 2017-03-21 10:45:43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⚫️🔴 WIR ERÖFFNEN UNSER MOTOMOTION GEWINNSPIEL 🔴⚫️
Um die Vorfreude auf die heurige Motomotion in Oberwart anzukurbeln, verlosen wir an unsere Facebook-Community 3 x 2 Eintrittskarten. Das ist uns für unsere #fans aber noch nicht gut genug! 😁
Wir legen ein Häppchen drauf und verlosen einen Werkstatt-Gutschein im Wert von € 50,00 !!! 👈🏻 😁 🚘 👨‍🔧 
Jeder kann mitmachen, der... 
1. dieses Posting liked und/oder teilt
2. unsere Facebook-Seite liked &gt; Autohaus Fürst
Wenn das erledigt ist, besucht uns auf der 15. Motomotion und 05. Pannonia Custom Show von 31. März - 02. April 2017! Kommt zu unserem Stand, sagt Servus und gewinnt ein Wochenende mit einem Hyundai IONIQ! Mehr dazu erfahrt ihr hier 👉🏻https://goo.gl/rWDx41
_
Facebook steht mit diesem Gewinnspiel in keinerlei Verbindung und steht nicht als Ansprechpartner für das jeweilige Gewinnspiel zur Verfügung. Die Gewinner werden am 30. März per Facebook-Message benachrichtigt. Autohaus Fürst GmbH, Unterwart (http://www.auto...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45446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743489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- 3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40462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79509806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55485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0480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45328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38839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03119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095297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683640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5241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- 2017-03-21 09:23:02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Besucht uns doch auf der Jagd Erleben am 29. und 30. April im Schloss Kohfidisch! 😎📯🐕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2.0000%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123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- 2017-03-20 19:54:24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Schritt für Schritt zum Autonomen Fahren! 💻 🚗 💤
Dieses Video zeigt Euch, wie Ihr den aktiven Spurhalteassistenten 📏 von Hyundai (LKAS) bei unseren aktuellen Modellen i30, i40, Ioniq und Tucson anwenden könnt. Den herkömmlichen Spurhalteassistenten ohne aktive Unterstützung gibt es auch beim i20 und beim SantaFe! 😀
Viel Spass beim Anschauen! 🚗 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1.8803%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95721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4947176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- 4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87598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7904371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08349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90746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0730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27674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79218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0250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3482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83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- 2017-03-13 13:00:32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 Jahre Garantie OHNE Kilometerbegrenzung überzeugen jeden #Unternehmer😎. #Firmenfahrzeuge, die zuverlässig, praktisch und leistungsstark sind, sowie mit moderner Dynamik, Vielfalt und Variabilität begeistern. Das ist #Hyundai mit dem 👉Hyundai H350👈 und dem 👉Hyundai H-1👈 für Ihren Job! 🏁
Ihre Ansprechpartner 👥 für Business - Lösungen:
(natürlich könnt Ihr uns auch einfach über eine Facebook Nachricht erreichen 😎)
👤 Manfred Stindl, Mobil: +43 664 4175433, E-Mail: verkauf3@autohaus-fuerst.at
👤 Ferenc Bauer, Mobil: +43 664 2438808, E-Mail: verkauf2@autohaus-fuerst.at
Wir beantworten gerne Ihre Fragen in Sachen #Mobilität! 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1.7391%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34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- 2017-03-09 11:33:55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uns ist es Morgens auch fast so 😂
🔧 Und wie stellt ihr euch einen Hyundai #WRC Mechaniker vor?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3.1746%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1837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8500704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- 5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088308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8018934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8783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64756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38447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192602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4924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4008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356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2524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- 2017-03-08 11:20:44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Nettes vom Genfer 🇨🇭 Autosalon: Neben dem neuen Hyundai i30 Kombi wurde auch das #Hyundai FE Fuel Cell Concept präsentiert. Inspiriert von der Kraft der Natur 🌬️ und der des Wassers 🌊 - mit einer Reichweite von bis zu 800 Kilometern. 😀 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4584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- 2017-03-07 11:08:00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Ihr Fahrzeug Fit für den Frühling? Wir checken es gerne für Sie durch! 💐 🌞
Terminvereinbarung online unter http://www.autohaus-fuerst.at/werkstaettenterminplanung.php oder ruft uns einfach an unter 03352 34763.
Wir freuen uns auf Euch! 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5554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- 2017-03-06 21:22:05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LET'S GO GUNNERS! 🏀 🏀 🏀
73-62 Endstand! 
#gunnersnation
Nettes Foto von unseren Sponsorfahrzeugen! ;-)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1.6187%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9764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0940588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- 6 of 6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5331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3111212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06117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20894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21181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774165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5159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249907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403004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428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- 2017-03-06 16:59:11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Passend zu den ersten warmen Sonnenstrahlen im März, ist unser aktuelles Gebrauchtwagenangebot: Mercedes-Benz SLK 200 Roadster.
Top Gebrauchtwagen! 🌞 🌞 🌞
https://www.gebrauchtwagen.at/detailansicht.php?id_fahrzeug=7263315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1.9784%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593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- 2017-03-03 10:18:00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❤️️ i30!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22674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837972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- 1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87902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543479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35115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219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638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8597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1701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67077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59247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2483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- 2017-03-31 09:57:00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😀 Wir bauen für Euch um! 🏗️ 🌁 
🏗️ Mit einer speziellen vollverzinkten Stahlkonstruktion, gedeckt mit einem PVC-beschichteten Polyestergewebe, finden unter der neuen Überdachung bis zu 76 Fahrzeuge geschützten Unterstand.
🔌 Zusätzlich errichten wir zwei 22kW Ladesäulen, an denen Ihr zukünfig den Hyundai Ioniq Elektro laden könnt!  ⚡
"Vor Hagelschäden bleiben wir in Zukunft geschützt", so Roman Fürst, Geschäftsführer des Autohaus Fürst, „Wir wollen unsere Besucher bei den spannenden Hyundai und Toyota Modellen nicht im Regen stehen lassen". 😀
Mehr Infos unter: http://www.autohaus-fuerst.at/aktionen/Umbau-2017.32004.php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28216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7365253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- 2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95142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6814407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95097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651228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180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9878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78109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4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88017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05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- 2017-03-25 10:15:30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Hyundai Österreich ist auch für die kommende Saison Partner des #ÖFB 🏁 🇦🇹 ⚽
Wir gratulieren zum Erfolgsspiel gegen #Moldavien mit dem Endstand 2:0 ⚽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2710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010598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- 3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612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3086237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440198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4869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596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74651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85139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60485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19298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89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- 2017-03-21 10:45:43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⚫️🔴 WIR ERÖFFNEN UNSER MOTOMOTION GEWINNSPIEL 🔴⚫️
Um die Vorfreude auf die heurige Motomotion in Oberwart anzukurbeln, verlosen wir an unsere Facebook-Community 3 x 2 Eintrittskarten. Das ist uns für unsere #fans aber noch nicht gut genug! 😁
Wir legen ein Häppchen drauf und verlosen einen Werkstatt-Gutschein im Wert von € 50,00 !!! 👈🏻 😁 🚘 👨‍🔧 
Jeder kann mitmachen, der... 
1. dieses Posting liked und/oder teilt
2. unsere Facebook-Seite liked &gt; Autohaus Fürst
Wenn das erledigt ist, besucht uns auf der 15. Motomotion und 05. Pannonia Custom Show von 31. März - 02. April 2017! Kommt zu unserem Stand, sagt Servus und gewinnt ein Wochenende mit einem Hyundai IONIQ! Mehr dazu erfahrt ihr hier 👉🏻https://goo.gl/rWDx41
_
Facebook steht mit diesem Gewinnspiel in keinerlei Verbindung und steht nicht als Ansprechpartner für das jeweilige Gewinnspiel zur Verfügung. Die Gewinner werden am 30. März per Facebook-Message benachrichtigt. Autohaus Fürst GmbH, Unterwart (http://www.auto...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79157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394009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- 4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10031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1164092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814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08834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8062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35034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272125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01260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901591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095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- 2017-03-21 09:23:02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Besucht uns doch auf der Jagd Erleben am 29. und 30. April im Schloss Kohfidisch! 😎📯🐕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5397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- 2017-03-20 19:54:24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Schritt für Schritt zum Autonomen Fahren! 💻 🚗 💤
Dieses Video zeigt Euch, wie Ihr den aktiven Spurhalteassistenten 📏 von Hyundai (LKAS) bei unseren aktuellen Modellen i30, i40, Ioniq und Tucson anwenden könnt. Den herkömmlichen Spurhalteassistenten ohne aktive Unterstützung gibt es auch beim i20 und beim SantaFe! 😀
Viel Spass beim Anschauen! 🚗 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68134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96074036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- 5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25862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272585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91959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9663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1717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1827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8659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91460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574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5542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- 2017-03-13 13:00:32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3 Jahre Garantie OHNE Kilometerbegrenzung überzeugen jeden #Unternehmer😎. #Firmenfahrzeuge, die zuverlässig, praktisch und leistungsstark sind, sowie mit moderner Dynamik, Vielfalt und Variabilität begeistern. Das ist #Hyundai mit dem 👉Hyundai H350👈 und dem 👉Hyundai H-1👈 für Ihren Job! 🏁
Ihre Ansprechpartner 👥 für Business - Lösungen:
(natürlich könnt Ihr uns auch einfach über eine Facebook Nachricht erreichen 😎)
👤 Manfred Stindl, Mobil: +43 664 4175433, E-Mail: verkauf3@autohaus-fuerst.at
👤 Ferenc Bauer, Mobil: +43 664 2438808, E-Mail: verkauf2@autohaus-fuerst.at
Wir beantworten gerne Ihre Fragen in Sachen #Mobilität! 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95210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3117645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- 6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33599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627359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81285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15662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8082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907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396871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128782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24192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7083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- 2017-03-09 11:33:55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Bei uns ist es Morgens auch fast so 😂
🔧 Und wie stellt ihr euch einen Hyundai #WRC Mechaniker vor? 😎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59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- 2017-03-08 11:20:44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Nettes vom Genfer 🇨🇭 Autosalon: Neben dem neuen Hyundai i30 Kombi wurde auch das #Hyundai FE Fuel Cell Concept präsentiert. Inspiriert von der Kraft der Natur 🌬️ und der des Wassers 🌊 - mit einer Reichweite von bis zu 800 Kilometern. 😀 👍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312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- 2017-03-07 11:08:00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Ist Ihr Fahrzeug Fit für den Frühling? Wir checken es gerne für Sie durch! 💐 🌞
Terminvereinbarung online unter http://www.autohaus-fuerst.at/werkstaettenterminplanung.php oder ruft uns einfach an unter 03352 34763.
Wir freuen uns auf Euch! 😀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2523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131948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Beiträge (Postings) + Reactions - 7 of 7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7131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788214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48606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44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24714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072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0342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731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85934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884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- 2017-03-06 21:22:05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LET'S GO GUNNERS! 🏀 🏀 🏀
73-62 Endstand! 
#gunnersnation
Nettes Foto von unseren Sponsorfahrzeugen! ;-)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5860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- 2017-03-06 16:59:11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Passend zu den ersten warmen Sonnenstrahlen im März, ist unser aktuelles Gebrauchtwagenangebot: Mercedes-Benz SLK 200 Roadster.
Top Gebrauchtwagen! 🌞 🌞 🌞
https://www.gebrauchtwagen.at/detailansicht.php?id_fahrzeug=7263315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2602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- 2017-03-03 10:18:00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❤️️ i30!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1403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41166147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Postings/Wochentag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39535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856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38767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77892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Postingtypen (Verteilung)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413210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165145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Interaktionsrate/Postingtyp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39682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6249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6885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018297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4116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23963811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690470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005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9206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48982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6167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Liane Maria Sauseng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9179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Kerstin Reiterer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912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Mark Leyrer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20759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Andreas Kogler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295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Doris Kuwalek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36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Wolfgang Fritz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1115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Michael Luipersbeck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6670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Schnadenberger Zsuzsanna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74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Ines Berger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88755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Stefan Szmolyan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32724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0763027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8686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26571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115592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2259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63099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493522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4187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Monika Zöger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615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Brigitte Schmaranzer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918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Daniel Lang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401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Claudia Horwath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738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Alexandra Oegas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4351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Adela Oegas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881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Ana Maria Sajowitz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9910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Denise Horvath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9233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Herta Wagner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128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Riki Greller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8075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222201810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Wichtige Influencer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1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305807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535430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244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6377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51274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572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Niniwe Nikles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2957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Marianna Koller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4346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Lukas Fürst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118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Mirela Mamic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921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Manuel Kaippel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Fürst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348042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9049961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66966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94999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 Demographie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19472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3228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99503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01785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04222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84192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Engagierte User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186496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1128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043978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26783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Direktnachrichten von Usern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323230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424842187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409928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01212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140447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First Reply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5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Autohaus Fürst</a:t>
                      </a:r>
                      <a:r>
                        <a:rPr lang="en-US" sz="1000"/>
                        <a:t> got a message by </a:t>
                      </a:r>
                      <a:r>
                        <a:rPr lang="en-US" sz="1000" b="1"/>
                        <a:t>Alfred Mihala - 2017-03-29 17:43:12</a:t>
                      </a:r>
                      <a:r>
                        <a:rPr lang="en-US" sz="1000"/>
                        <a:t>
Hallo. Mich würde ja mal interessieren ob ich meinen Tucson Chipen  kann? 2,0 CRDI VGT 4WD Diesel Baujahr 2008. Was kostet so etwas und schadet es dem Motor? Danke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Ja sollte schon gehen ich schau Dir gleich nach! Schaden ist immer schwer zu sagen, aber grundsätzlich nicht.. 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03/29/2017 17:45:56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08873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</p:spTree>
    <p:extLst>
      <p:ext uri="{BB962C8B-B14F-4D97-AF65-F5344CB8AC3E}">
        <p14:creationId xmlns:p14="http://schemas.microsoft.com/office/powerpoint/2010/main" val="195643647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1127</Words>
  <Application>Microsoft Office PowerPoint</Application>
  <PresentationFormat>On-screen Show (4:3)</PresentationFormat>
  <Paragraphs>562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7" baseType="lpstr">
      <vt:lpstr>Calibri</vt:lpstr>
      <vt:lpstr>Arial</vt:lpstr>
      <vt:lpstr>quintly_template</vt:lpstr>
      <vt:lpstr>Facebook Page Report</vt:lpstr>
      <vt:lpstr>Wichtigste Werte (KPI's)</vt:lpstr>
      <vt:lpstr>Fans (Übersicht)</vt:lpstr>
      <vt:lpstr>Facebook Fans Total</vt:lpstr>
      <vt:lpstr>Fanwachstum</vt:lpstr>
      <vt:lpstr>Verlorene Fans</vt:lpstr>
      <vt:lpstr>Eigene Beiträge (Postings) - 1 of 6</vt:lpstr>
      <vt:lpstr>Eigene Beiträge (Postings) - 2 of 6</vt:lpstr>
      <vt:lpstr>Eigene Beiträge (Postings) - 3 of 6</vt:lpstr>
      <vt:lpstr>Eigene Beiträge (Postings) - 4 of 6</vt:lpstr>
      <vt:lpstr>Eigene Beiträge (Postings) - 5 of 6</vt:lpstr>
      <vt:lpstr>Eigene Beiträge (Postings) - 6 of 6</vt:lpstr>
      <vt:lpstr>Eigene Beiträge (Postings) + Reactions - 1 of 7</vt:lpstr>
      <vt:lpstr>Eigene Beiträge (Postings) + Reactions - 2 of 7</vt:lpstr>
      <vt:lpstr>Eigene Beiträge (Postings) + Reactions - 3 of 7</vt:lpstr>
      <vt:lpstr>Eigene Beiträge (Postings) + Reactions - 4 of 7</vt:lpstr>
      <vt:lpstr>Eigene Beiträge (Postings) + Reactions - 5 of 7</vt:lpstr>
      <vt:lpstr>Eigene Beiträge (Postings) + Reactions - 6 of 7</vt:lpstr>
      <vt:lpstr>Eigene Beiträge (Postings) + Reactions - 7 of 7</vt:lpstr>
      <vt:lpstr>Postings/Wochentag</vt:lpstr>
      <vt:lpstr>Interaktionsrate</vt:lpstr>
      <vt:lpstr>Postingtypen (Verteilung)</vt:lpstr>
      <vt:lpstr>Interaktionsrate/Postingtyp</vt:lpstr>
      <vt:lpstr>Antwortzeit</vt:lpstr>
      <vt:lpstr>Wichtige Influencer - 1 of 3</vt:lpstr>
      <vt:lpstr>Wichtige Influencer - 2 of 3</vt:lpstr>
      <vt:lpstr>Wichtige Influencer - 3 of 3</vt:lpstr>
      <vt:lpstr>Facebook Check Ins</vt:lpstr>
      <vt:lpstr>Fan Demographie</vt:lpstr>
      <vt:lpstr>Impressionen</vt:lpstr>
      <vt:lpstr>Reichweite</vt:lpstr>
      <vt:lpstr>Engagierte User</vt:lpstr>
      <vt:lpstr>Page Views</vt:lpstr>
      <vt:lpstr>Direktnachrichten von Usern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2017-04-03T07:20:32Z</dcterms:created>
  <dcterms:modified xsi:type="dcterms:W3CDTF">2017-04-03T07:21:27Z</dcterms:modified>
</cp:coreProperties>
</file>