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569</c:v>
                </c:pt>
                <c:pt idx="1">
                  <c:v>570</c:v>
                </c:pt>
                <c:pt idx="2">
                  <c:v>570</c:v>
                </c:pt>
                <c:pt idx="3">
                  <c:v>570</c:v>
                </c:pt>
                <c:pt idx="4">
                  <c:v>569</c:v>
                </c:pt>
                <c:pt idx="5">
                  <c:v>569</c:v>
                </c:pt>
                <c:pt idx="6">
                  <c:v>570</c:v>
                </c:pt>
                <c:pt idx="7">
                  <c:v>571</c:v>
                </c:pt>
                <c:pt idx="8">
                  <c:v>571</c:v>
                </c:pt>
                <c:pt idx="9">
                  <c:v>571</c:v>
                </c:pt>
                <c:pt idx="10">
                  <c:v>572</c:v>
                </c:pt>
                <c:pt idx="11">
                  <c:v>572</c:v>
                </c:pt>
                <c:pt idx="12">
                  <c:v>573</c:v>
                </c:pt>
                <c:pt idx="13">
                  <c:v>573</c:v>
                </c:pt>
                <c:pt idx="14">
                  <c:v>573</c:v>
                </c:pt>
                <c:pt idx="15">
                  <c:v>573</c:v>
                </c:pt>
                <c:pt idx="16">
                  <c:v>574</c:v>
                </c:pt>
                <c:pt idx="17">
                  <c:v>605</c:v>
                </c:pt>
                <c:pt idx="18">
                  <c:v>629</c:v>
                </c:pt>
                <c:pt idx="19">
                  <c:v>635</c:v>
                </c:pt>
                <c:pt idx="20">
                  <c:v>636</c:v>
                </c:pt>
                <c:pt idx="21">
                  <c:v>637</c:v>
                </c:pt>
                <c:pt idx="22">
                  <c:v>637</c:v>
                </c:pt>
                <c:pt idx="23">
                  <c:v>637</c:v>
                </c:pt>
                <c:pt idx="24">
                  <c:v>637</c:v>
                </c:pt>
                <c:pt idx="25">
                  <c:v>637</c:v>
                </c:pt>
                <c:pt idx="26">
                  <c:v>637</c:v>
                </c:pt>
                <c:pt idx="27">
                  <c:v>639</c:v>
                </c:pt>
                <c:pt idx="28">
                  <c:v>639</c:v>
                </c:pt>
                <c:pt idx="29">
                  <c:v>639</c:v>
                </c:pt>
                <c:pt idx="30">
                  <c:v>639</c:v>
                </c:pt>
              </c:numCache>
            </c:numRef>
          </c:val>
          <c:smooth val="0"/>
          <c:extLst>
            <c:ext xmlns:c16="http://schemas.microsoft.com/office/drawing/2014/chart" uri="{C3380CC4-5D6E-409C-BE32-E72D297353CC}">
              <c16:uniqueId val="{00000000-48D2-4C66-9B90-653BD84CB22B}"/>
            </c:ext>
          </c:extLst>
        </c:ser>
        <c:dLbls>
          <c:showLegendKey val="0"/>
          <c:showVal val="0"/>
          <c:showCatName val="0"/>
          <c:showSerName val="0"/>
          <c:showPercent val="0"/>
          <c:showBubbleSize val="0"/>
        </c:dLbls>
        <c:smooth val="0"/>
        <c:axId val="280608264"/>
        <c:axId val="280610232"/>
      </c:lineChart>
      <c:dateAx>
        <c:axId val="28060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10232"/>
        <c:crosses val="autoZero"/>
        <c:auto val="1"/>
        <c:lblOffset val="100"/>
        <c:baseTimeUnit val="days"/>
      </c:dateAx>
      <c:valAx>
        <c:axId val="28061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0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1</c:v>
                </c:pt>
                <c:pt idx="3">
                  <c:v>0</c:v>
                </c:pt>
                <c:pt idx="4">
                  <c:v>0</c:v>
                </c:pt>
                <c:pt idx="5">
                  <c:v>-1</c:v>
                </c:pt>
                <c:pt idx="6">
                  <c:v>0</c:v>
                </c:pt>
                <c:pt idx="7">
                  <c:v>1</c:v>
                </c:pt>
                <c:pt idx="8">
                  <c:v>1</c:v>
                </c:pt>
                <c:pt idx="9">
                  <c:v>0</c:v>
                </c:pt>
                <c:pt idx="10">
                  <c:v>0</c:v>
                </c:pt>
                <c:pt idx="11">
                  <c:v>1</c:v>
                </c:pt>
                <c:pt idx="12">
                  <c:v>1</c:v>
                </c:pt>
                <c:pt idx="13">
                  <c:v>0</c:v>
                </c:pt>
                <c:pt idx="14">
                  <c:v>0</c:v>
                </c:pt>
                <c:pt idx="15">
                  <c:v>0</c:v>
                </c:pt>
                <c:pt idx="16">
                  <c:v>1</c:v>
                </c:pt>
                <c:pt idx="17">
                  <c:v>31</c:v>
                </c:pt>
                <c:pt idx="18">
                  <c:v>24</c:v>
                </c:pt>
                <c:pt idx="19">
                  <c:v>6</c:v>
                </c:pt>
                <c:pt idx="20">
                  <c:v>1</c:v>
                </c:pt>
                <c:pt idx="21">
                  <c:v>1</c:v>
                </c:pt>
                <c:pt idx="22">
                  <c:v>0</c:v>
                </c:pt>
                <c:pt idx="23">
                  <c:v>0</c:v>
                </c:pt>
                <c:pt idx="24">
                  <c:v>0</c:v>
                </c:pt>
                <c:pt idx="25">
                  <c:v>0</c:v>
                </c:pt>
                <c:pt idx="26">
                  <c:v>2</c:v>
                </c:pt>
                <c:pt idx="27">
                  <c:v>0</c:v>
                </c:pt>
                <c:pt idx="28">
                  <c:v>0</c:v>
                </c:pt>
                <c:pt idx="29">
                  <c:v>0</c:v>
                </c:pt>
                <c:pt idx="30">
                  <c:v>1</c:v>
                </c:pt>
              </c:numCache>
            </c:numRef>
          </c:val>
          <c:smooth val="0"/>
          <c:extLst>
            <c:ext xmlns:c16="http://schemas.microsoft.com/office/drawing/2014/chart" uri="{C3380CC4-5D6E-409C-BE32-E72D297353CC}">
              <c16:uniqueId val="{00000000-F318-4E78-AB4A-50AC9C840071}"/>
            </c:ext>
          </c:extLst>
        </c:ser>
        <c:dLbls>
          <c:showLegendKey val="0"/>
          <c:showVal val="0"/>
          <c:showCatName val="0"/>
          <c:showSerName val="0"/>
          <c:showPercent val="0"/>
          <c:showBubbleSize val="0"/>
        </c:dLbls>
        <c:smooth val="0"/>
        <c:axId val="249141280"/>
        <c:axId val="280559768"/>
      </c:lineChart>
      <c:dateAx>
        <c:axId val="24914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59768"/>
        <c:crosses val="autoZero"/>
        <c:auto val="1"/>
        <c:lblOffset val="100"/>
        <c:baseTimeUnit val="days"/>
      </c:dateAx>
      <c:valAx>
        <c:axId val="28055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4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1</c:v>
                </c:pt>
                <c:pt idx="11">
                  <c:v>0</c:v>
                </c:pt>
                <c:pt idx="12">
                  <c:v>0</c:v>
                </c:pt>
                <c:pt idx="13">
                  <c:v>0</c:v>
                </c:pt>
                <c:pt idx="14">
                  <c:v>0</c:v>
                </c:pt>
                <c:pt idx="15">
                  <c:v>0</c:v>
                </c:pt>
                <c:pt idx="16">
                  <c:v>0</c:v>
                </c:pt>
                <c:pt idx="17">
                  <c:v>4</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BAD-4349-BCC3-E969B1A76801}"/>
            </c:ext>
          </c:extLst>
        </c:ser>
        <c:dLbls>
          <c:showLegendKey val="0"/>
          <c:showVal val="0"/>
          <c:showCatName val="0"/>
          <c:showSerName val="0"/>
          <c:showPercent val="0"/>
          <c:showBubbleSize val="0"/>
        </c:dLbls>
        <c:smooth val="0"/>
        <c:axId val="280564688"/>
        <c:axId val="280560096"/>
      </c:lineChart>
      <c:dateAx>
        <c:axId val="28056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60096"/>
        <c:crosses val="autoZero"/>
        <c:auto val="1"/>
        <c:lblOffset val="100"/>
        <c:baseTimeUnit val="days"/>
      </c:dateAx>
      <c:valAx>
        <c:axId val="28056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2</c:v>
                </c:pt>
                <c:pt idx="4">
                  <c:v>1</c:v>
                </c:pt>
                <c:pt idx="5">
                  <c:v>3</c:v>
                </c:pt>
                <c:pt idx="6">
                  <c:v>0</c:v>
                </c:pt>
              </c:numCache>
            </c:numRef>
          </c:val>
          <c:extLst>
            <c:ext xmlns:c16="http://schemas.microsoft.com/office/drawing/2014/chart" uri="{C3380CC4-5D6E-409C-BE32-E72D297353CC}">
              <c16:uniqueId val="{00000000-F18F-474F-B5D7-7A7B75BCF37D}"/>
            </c:ext>
          </c:extLst>
        </c:ser>
        <c:dLbls>
          <c:showLegendKey val="0"/>
          <c:showVal val="0"/>
          <c:showCatName val="0"/>
          <c:showSerName val="0"/>
          <c:showPercent val="0"/>
          <c:showBubbleSize val="0"/>
        </c:dLbls>
        <c:gapWidth val="219"/>
        <c:overlap val="-27"/>
        <c:axId val="321874728"/>
        <c:axId val="321898344"/>
      </c:barChart>
      <c:catAx>
        <c:axId val="32187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98344"/>
        <c:crosses val="autoZero"/>
        <c:auto val="1"/>
        <c:lblAlgn val="ctr"/>
        <c:lblOffset val="100"/>
        <c:noMultiLvlLbl val="0"/>
      </c:catAx>
      <c:valAx>
        <c:axId val="32189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7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1.056338028169</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18.675721561968999</c:v>
                </c:pt>
                <c:pt idx="18">
                  <c:v>0</c:v>
                </c:pt>
                <c:pt idx="19">
                  <c:v>0</c:v>
                </c:pt>
                <c:pt idx="20">
                  <c:v>0</c:v>
                </c:pt>
                <c:pt idx="21">
                  <c:v>0</c:v>
                </c:pt>
                <c:pt idx="22">
                  <c:v>0</c:v>
                </c:pt>
                <c:pt idx="23">
                  <c:v>0</c:v>
                </c:pt>
                <c:pt idx="24">
                  <c:v>2.5117739403454</c:v>
                </c:pt>
                <c:pt idx="25">
                  <c:v>0</c:v>
                </c:pt>
                <c:pt idx="26">
                  <c:v>0</c:v>
                </c:pt>
                <c:pt idx="27">
                  <c:v>6.5727699530516004</c:v>
                </c:pt>
                <c:pt idx="28">
                  <c:v>0</c:v>
                </c:pt>
                <c:pt idx="29">
                  <c:v>5.9467918622848002</c:v>
                </c:pt>
                <c:pt idx="30">
                  <c:v>3.4428794992174998</c:v>
                </c:pt>
              </c:numCache>
            </c:numRef>
          </c:val>
          <c:smooth val="0"/>
          <c:extLst>
            <c:ext xmlns:c16="http://schemas.microsoft.com/office/drawing/2014/chart" uri="{C3380CC4-5D6E-409C-BE32-E72D297353CC}">
              <c16:uniqueId val="{00000000-C1DC-4CA2-B257-2FD39ED1E01E}"/>
            </c:ext>
          </c:extLst>
        </c:ser>
        <c:dLbls>
          <c:showLegendKey val="0"/>
          <c:showVal val="0"/>
          <c:showCatName val="0"/>
          <c:showSerName val="0"/>
          <c:showPercent val="0"/>
          <c:showBubbleSize val="0"/>
        </c:dLbls>
        <c:smooth val="0"/>
        <c:axId val="334147648"/>
        <c:axId val="334154208"/>
      </c:lineChart>
      <c:dateAx>
        <c:axId val="33414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54208"/>
        <c:crosses val="autoZero"/>
        <c:auto val="1"/>
        <c:lblOffset val="100"/>
        <c:baseTimeUnit val="days"/>
      </c:dateAx>
      <c:valAx>
        <c:axId val="33415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4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8E63-44C4-A948-5EFB32672DC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6</c:v>
                </c:pt>
              </c:numCache>
            </c:numRef>
          </c:val>
          <c:extLst>
            <c:ext xmlns:c16="http://schemas.microsoft.com/office/drawing/2014/chart" uri="{C3380CC4-5D6E-409C-BE32-E72D297353CC}">
              <c16:uniqueId val="{00000001-8E63-44C4-A948-5EFB32672DCF}"/>
            </c:ext>
          </c:extLst>
        </c:ser>
        <c:dLbls>
          <c:showLegendKey val="0"/>
          <c:showVal val="0"/>
          <c:showCatName val="0"/>
          <c:showSerName val="0"/>
          <c:showPercent val="0"/>
          <c:showBubbleSize val="0"/>
        </c:dLbls>
        <c:gapWidth val="150"/>
        <c:overlap val="100"/>
        <c:axId val="334149616"/>
        <c:axId val="334153880"/>
      </c:barChart>
      <c:catAx>
        <c:axId val="33414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53880"/>
        <c:crosses val="autoZero"/>
        <c:auto val="1"/>
        <c:lblAlgn val="ctr"/>
        <c:lblOffset val="100"/>
        <c:noMultiLvlLbl val="0"/>
      </c:catAx>
      <c:valAx>
        <c:axId val="334153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4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1.0544815465729001</c:v>
                </c:pt>
                <c:pt idx="2">
                  <c:v>9.1387453532195995</c:v>
                </c:pt>
                <c:pt idx="3">
                  <c:v>0</c:v>
                </c:pt>
                <c:pt idx="4">
                  <c:v>0</c:v>
                </c:pt>
                <c:pt idx="5">
                  <c:v>0</c:v>
                </c:pt>
                <c:pt idx="6">
                  <c:v>0</c:v>
                </c:pt>
              </c:numCache>
            </c:numRef>
          </c:val>
          <c:extLst>
            <c:ext xmlns:c16="http://schemas.microsoft.com/office/drawing/2014/chart" uri="{C3380CC4-5D6E-409C-BE32-E72D297353CC}">
              <c16:uniqueId val="{00000000-285E-4824-91B7-8EB8A16145A6}"/>
            </c:ext>
          </c:extLst>
        </c:ser>
        <c:dLbls>
          <c:showLegendKey val="0"/>
          <c:showVal val="0"/>
          <c:showCatName val="0"/>
          <c:showSerName val="0"/>
          <c:showPercent val="0"/>
          <c:showBubbleSize val="0"/>
        </c:dLbls>
        <c:gapWidth val="219"/>
        <c:overlap val="-27"/>
        <c:axId val="334150272"/>
        <c:axId val="334157816"/>
      </c:barChart>
      <c:catAx>
        <c:axId val="33415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57816"/>
        <c:crosses val="autoZero"/>
        <c:auto val="1"/>
        <c:lblAlgn val="ctr"/>
        <c:lblOffset val="100"/>
        <c:noMultiLvlLbl val="0"/>
      </c:catAx>
      <c:valAx>
        <c:axId val="33415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5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949-4541-85A0-B827894B1F07}"/>
            </c:ext>
          </c:extLst>
        </c:ser>
        <c:dLbls>
          <c:showLegendKey val="0"/>
          <c:showVal val="0"/>
          <c:showCatName val="0"/>
          <c:showSerName val="0"/>
          <c:showPercent val="0"/>
          <c:showBubbleSize val="0"/>
        </c:dLbls>
        <c:gapWidth val="219"/>
        <c:overlap val="-27"/>
        <c:axId val="334163720"/>
        <c:axId val="334163392"/>
      </c:barChart>
      <c:catAx>
        <c:axId val="33416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3392"/>
        <c:crosses val="autoZero"/>
        <c:auto val="1"/>
        <c:lblAlgn val="ctr"/>
        <c:lblOffset val="100"/>
        <c:noMultiLvlLbl val="0"/>
      </c:catAx>
      <c:valAx>
        <c:axId val="33416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26">
                  <c:v>146</c:v>
                </c:pt>
                <c:pt idx="27">
                  <c:v>146</c:v>
                </c:pt>
                <c:pt idx="28">
                  <c:v>146</c:v>
                </c:pt>
                <c:pt idx="29">
                  <c:v>146</c:v>
                </c:pt>
                <c:pt idx="30">
                  <c:v>146</c:v>
                </c:pt>
              </c:numCache>
            </c:numRef>
          </c:val>
          <c:smooth val="0"/>
          <c:extLst>
            <c:ext xmlns:c16="http://schemas.microsoft.com/office/drawing/2014/chart" uri="{C3380CC4-5D6E-409C-BE32-E72D297353CC}">
              <c16:uniqueId val="{00000000-F08E-48A3-9AA9-B7F11E4581C8}"/>
            </c:ext>
          </c:extLst>
        </c:ser>
        <c:dLbls>
          <c:showLegendKey val="0"/>
          <c:showVal val="0"/>
          <c:showCatName val="0"/>
          <c:showSerName val="0"/>
          <c:showPercent val="0"/>
          <c:showBubbleSize val="0"/>
        </c:dLbls>
        <c:smooth val="0"/>
        <c:axId val="335570616"/>
        <c:axId val="335575864"/>
      </c:lineChart>
      <c:dateAx>
        <c:axId val="33557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5864"/>
        <c:crosses val="autoZero"/>
        <c:auto val="1"/>
        <c:lblOffset val="100"/>
        <c:baseTimeUnit val="days"/>
      </c:dateAx>
      <c:valAx>
        <c:axId val="33557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c:v>
                </c:pt>
                <c:pt idx="1">
                  <c:v>24</c:v>
                </c:pt>
                <c:pt idx="2">
                  <c:v>64</c:v>
                </c:pt>
                <c:pt idx="3">
                  <c:v>67</c:v>
                </c:pt>
                <c:pt idx="4">
                  <c:v>44</c:v>
                </c:pt>
                <c:pt idx="5">
                  <c:v>15</c:v>
                </c:pt>
                <c:pt idx="6">
                  <c:v>2</c:v>
                </c:pt>
              </c:numCache>
            </c:numRef>
          </c:val>
          <c:extLst>
            <c:ext xmlns:c16="http://schemas.microsoft.com/office/drawing/2014/chart" uri="{C3380CC4-5D6E-409C-BE32-E72D297353CC}">
              <c16:uniqueId val="{00000000-186B-4E75-A828-0D26BBAC1B3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c:v>
                </c:pt>
                <c:pt idx="1">
                  <c:v>51</c:v>
                </c:pt>
                <c:pt idx="2">
                  <c:v>89</c:v>
                </c:pt>
                <c:pt idx="3">
                  <c:v>132</c:v>
                </c:pt>
                <c:pt idx="4">
                  <c:v>76</c:v>
                </c:pt>
                <c:pt idx="5">
                  <c:v>36</c:v>
                </c:pt>
                <c:pt idx="6">
                  <c:v>17</c:v>
                </c:pt>
              </c:numCache>
            </c:numRef>
          </c:val>
          <c:extLst>
            <c:ext xmlns:c16="http://schemas.microsoft.com/office/drawing/2014/chart" uri="{C3380CC4-5D6E-409C-BE32-E72D297353CC}">
              <c16:uniqueId val="{00000001-186B-4E75-A828-0D26BBAC1B33}"/>
            </c:ext>
          </c:extLst>
        </c:ser>
        <c:dLbls>
          <c:showLegendKey val="0"/>
          <c:showVal val="0"/>
          <c:showCatName val="0"/>
          <c:showSerName val="0"/>
          <c:showPercent val="0"/>
          <c:showBubbleSize val="0"/>
        </c:dLbls>
        <c:gapWidth val="219"/>
        <c:overlap val="-27"/>
        <c:axId val="335575208"/>
        <c:axId val="335575536"/>
      </c:barChart>
      <c:catAx>
        <c:axId val="33557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5536"/>
        <c:crosses val="autoZero"/>
        <c:auto val="1"/>
        <c:lblAlgn val="ctr"/>
        <c:lblOffset val="100"/>
        <c:noMultiLvlLbl val="0"/>
      </c:catAx>
      <c:valAx>
        <c:axId val="33557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7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4524</c:v>
                </c:pt>
                <c:pt idx="1">
                  <c:v>5382</c:v>
                </c:pt>
                <c:pt idx="2">
                  <c:v>4331</c:v>
                </c:pt>
                <c:pt idx="3">
                  <c:v>660</c:v>
                </c:pt>
                <c:pt idx="4">
                  <c:v>8</c:v>
                </c:pt>
                <c:pt idx="5">
                  <c:v>5</c:v>
                </c:pt>
                <c:pt idx="6">
                  <c:v>16</c:v>
                </c:pt>
                <c:pt idx="7">
                  <c:v>23</c:v>
                </c:pt>
                <c:pt idx="8">
                  <c:v>11</c:v>
                </c:pt>
                <c:pt idx="9">
                  <c:v>18</c:v>
                </c:pt>
                <c:pt idx="10">
                  <c:v>29</c:v>
                </c:pt>
                <c:pt idx="11">
                  <c:v>4</c:v>
                </c:pt>
                <c:pt idx="12">
                  <c:v>25</c:v>
                </c:pt>
                <c:pt idx="13">
                  <c:v>10</c:v>
                </c:pt>
                <c:pt idx="14">
                  <c:v>0</c:v>
                </c:pt>
                <c:pt idx="15">
                  <c:v>57</c:v>
                </c:pt>
                <c:pt idx="16">
                  <c:v>12</c:v>
                </c:pt>
                <c:pt idx="17">
                  <c:v>15744</c:v>
                </c:pt>
                <c:pt idx="18">
                  <c:v>13458</c:v>
                </c:pt>
                <c:pt idx="19">
                  <c:v>1932</c:v>
                </c:pt>
                <c:pt idx="20">
                  <c:v>323</c:v>
                </c:pt>
                <c:pt idx="21">
                  <c:v>257</c:v>
                </c:pt>
                <c:pt idx="22">
                  <c:v>45</c:v>
                </c:pt>
                <c:pt idx="23">
                  <c:v>29</c:v>
                </c:pt>
                <c:pt idx="24">
                  <c:v>1069</c:v>
                </c:pt>
                <c:pt idx="25">
                  <c:v>391</c:v>
                </c:pt>
                <c:pt idx="26">
                  <c:v>2245</c:v>
                </c:pt>
                <c:pt idx="27">
                  <c:v>2491</c:v>
                </c:pt>
                <c:pt idx="28">
                  <c:v>2060</c:v>
                </c:pt>
                <c:pt idx="29">
                  <c:v>2476</c:v>
                </c:pt>
                <c:pt idx="30">
                  <c:v>2624</c:v>
                </c:pt>
              </c:numCache>
            </c:numRef>
          </c:val>
          <c:smooth val="0"/>
          <c:extLst>
            <c:ext xmlns:c16="http://schemas.microsoft.com/office/drawing/2014/chart" uri="{C3380CC4-5D6E-409C-BE32-E72D297353CC}">
              <c16:uniqueId val="{00000000-7E93-4B52-B238-8158D59900B4}"/>
            </c:ext>
          </c:extLst>
        </c:ser>
        <c:dLbls>
          <c:showLegendKey val="0"/>
          <c:showVal val="0"/>
          <c:showCatName val="0"/>
          <c:showSerName val="0"/>
          <c:showPercent val="0"/>
          <c:showBubbleSize val="0"/>
        </c:dLbls>
        <c:smooth val="0"/>
        <c:axId val="335582424"/>
        <c:axId val="335583080"/>
      </c:lineChart>
      <c:dateAx>
        <c:axId val="33558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3080"/>
        <c:crosses val="autoZero"/>
        <c:auto val="1"/>
        <c:lblOffset val="100"/>
        <c:baseTimeUnit val="days"/>
      </c:dateAx>
      <c:valAx>
        <c:axId val="33558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4560</c:v>
                </c:pt>
                <c:pt idx="1">
                  <c:v>4180</c:v>
                </c:pt>
                <c:pt idx="2">
                  <c:v>4120</c:v>
                </c:pt>
                <c:pt idx="3">
                  <c:v>627</c:v>
                </c:pt>
                <c:pt idx="4">
                  <c:v>4</c:v>
                </c:pt>
                <c:pt idx="5">
                  <c:v>3</c:v>
                </c:pt>
                <c:pt idx="6">
                  <c:v>8</c:v>
                </c:pt>
                <c:pt idx="7">
                  <c:v>14</c:v>
                </c:pt>
                <c:pt idx="8">
                  <c:v>11</c:v>
                </c:pt>
                <c:pt idx="9">
                  <c:v>7</c:v>
                </c:pt>
                <c:pt idx="10">
                  <c:v>18</c:v>
                </c:pt>
                <c:pt idx="11">
                  <c:v>4</c:v>
                </c:pt>
                <c:pt idx="12">
                  <c:v>18</c:v>
                </c:pt>
                <c:pt idx="13">
                  <c:v>6</c:v>
                </c:pt>
                <c:pt idx="14">
                  <c:v>0</c:v>
                </c:pt>
                <c:pt idx="15">
                  <c:v>48</c:v>
                </c:pt>
                <c:pt idx="16">
                  <c:v>7</c:v>
                </c:pt>
                <c:pt idx="17">
                  <c:v>6157</c:v>
                </c:pt>
                <c:pt idx="18">
                  <c:v>7406</c:v>
                </c:pt>
                <c:pt idx="19">
                  <c:v>879</c:v>
                </c:pt>
                <c:pt idx="20">
                  <c:v>182</c:v>
                </c:pt>
                <c:pt idx="21">
                  <c:v>113</c:v>
                </c:pt>
                <c:pt idx="22">
                  <c:v>21</c:v>
                </c:pt>
                <c:pt idx="23">
                  <c:v>11</c:v>
                </c:pt>
                <c:pt idx="24">
                  <c:v>609</c:v>
                </c:pt>
                <c:pt idx="25">
                  <c:v>269</c:v>
                </c:pt>
                <c:pt idx="26">
                  <c:v>757</c:v>
                </c:pt>
                <c:pt idx="27">
                  <c:v>1316</c:v>
                </c:pt>
                <c:pt idx="28">
                  <c:v>1402</c:v>
                </c:pt>
                <c:pt idx="29">
                  <c:v>1337</c:v>
                </c:pt>
                <c:pt idx="30">
                  <c:v>1154</c:v>
                </c:pt>
              </c:numCache>
            </c:numRef>
          </c:val>
          <c:smooth val="0"/>
          <c:extLst>
            <c:ext xmlns:c16="http://schemas.microsoft.com/office/drawing/2014/chart" uri="{C3380CC4-5D6E-409C-BE32-E72D297353CC}">
              <c16:uniqueId val="{00000000-F9CB-4901-BF96-21A2010B7832}"/>
            </c:ext>
          </c:extLst>
        </c:ser>
        <c:dLbls>
          <c:showLegendKey val="0"/>
          <c:showVal val="0"/>
          <c:showCatName val="0"/>
          <c:showSerName val="0"/>
          <c:showPercent val="0"/>
          <c:showBubbleSize val="0"/>
        </c:dLbls>
        <c:smooth val="0"/>
        <c:axId val="335581440"/>
        <c:axId val="335587672"/>
      </c:lineChart>
      <c:dateAx>
        <c:axId val="33558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7672"/>
        <c:crosses val="autoZero"/>
        <c:auto val="1"/>
        <c:lblOffset val="100"/>
        <c:baseTimeUnit val="days"/>
      </c:dateAx>
      <c:valAx>
        <c:axId val="33558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5</c:v>
                </c:pt>
                <c:pt idx="1">
                  <c:v>34</c:v>
                </c:pt>
                <c:pt idx="2">
                  <c:v>10</c:v>
                </c:pt>
                <c:pt idx="3">
                  <c:v>0</c:v>
                </c:pt>
                <c:pt idx="4">
                  <c:v>0</c:v>
                </c:pt>
                <c:pt idx="5">
                  <c:v>1</c:v>
                </c:pt>
                <c:pt idx="6">
                  <c:v>1</c:v>
                </c:pt>
                <c:pt idx="7">
                  <c:v>3</c:v>
                </c:pt>
                <c:pt idx="8">
                  <c:v>0</c:v>
                </c:pt>
                <c:pt idx="9">
                  <c:v>2</c:v>
                </c:pt>
                <c:pt idx="10">
                  <c:v>5</c:v>
                </c:pt>
                <c:pt idx="11">
                  <c:v>0</c:v>
                </c:pt>
                <c:pt idx="12">
                  <c:v>1</c:v>
                </c:pt>
                <c:pt idx="13">
                  <c:v>0</c:v>
                </c:pt>
                <c:pt idx="14">
                  <c:v>0</c:v>
                </c:pt>
                <c:pt idx="15">
                  <c:v>1</c:v>
                </c:pt>
                <c:pt idx="16">
                  <c:v>2</c:v>
                </c:pt>
                <c:pt idx="17">
                  <c:v>227</c:v>
                </c:pt>
                <c:pt idx="18">
                  <c:v>177</c:v>
                </c:pt>
                <c:pt idx="19">
                  <c:v>17</c:v>
                </c:pt>
                <c:pt idx="20">
                  <c:v>3</c:v>
                </c:pt>
                <c:pt idx="21">
                  <c:v>7</c:v>
                </c:pt>
                <c:pt idx="22">
                  <c:v>0</c:v>
                </c:pt>
                <c:pt idx="23">
                  <c:v>0</c:v>
                </c:pt>
                <c:pt idx="24">
                  <c:v>73</c:v>
                </c:pt>
                <c:pt idx="25">
                  <c:v>12</c:v>
                </c:pt>
                <c:pt idx="26">
                  <c:v>34</c:v>
                </c:pt>
                <c:pt idx="27">
                  <c:v>145</c:v>
                </c:pt>
                <c:pt idx="28">
                  <c:v>105</c:v>
                </c:pt>
                <c:pt idx="29">
                  <c:v>136</c:v>
                </c:pt>
                <c:pt idx="30">
                  <c:v>74</c:v>
                </c:pt>
              </c:numCache>
            </c:numRef>
          </c:val>
          <c:smooth val="0"/>
          <c:extLst>
            <c:ext xmlns:c16="http://schemas.microsoft.com/office/drawing/2014/chart" uri="{C3380CC4-5D6E-409C-BE32-E72D297353CC}">
              <c16:uniqueId val="{00000000-D843-4E1B-9B08-E986CC15226B}"/>
            </c:ext>
          </c:extLst>
        </c:ser>
        <c:dLbls>
          <c:showLegendKey val="0"/>
          <c:showVal val="0"/>
          <c:showCatName val="0"/>
          <c:showSerName val="0"/>
          <c:showPercent val="0"/>
          <c:showBubbleSize val="0"/>
        </c:dLbls>
        <c:smooth val="0"/>
        <c:axId val="335583408"/>
        <c:axId val="335587016"/>
      </c:lineChart>
      <c:dateAx>
        <c:axId val="33558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7016"/>
        <c:crosses val="autoZero"/>
        <c:auto val="1"/>
        <c:lblOffset val="100"/>
        <c:baseTimeUnit val="days"/>
      </c:dateAx>
      <c:valAx>
        <c:axId val="33558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8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8</c:v>
                </c:pt>
                <c:pt idx="2">
                  <c:v>4</c:v>
                </c:pt>
                <c:pt idx="5">
                  <c:v>2</c:v>
                </c:pt>
                <c:pt idx="6">
                  <c:v>1</c:v>
                </c:pt>
                <c:pt idx="7">
                  <c:v>8</c:v>
                </c:pt>
                <c:pt idx="9">
                  <c:v>10</c:v>
                </c:pt>
                <c:pt idx="10">
                  <c:v>5</c:v>
                </c:pt>
                <c:pt idx="12">
                  <c:v>2</c:v>
                </c:pt>
                <c:pt idx="15">
                  <c:v>1</c:v>
                </c:pt>
                <c:pt idx="16">
                  <c:v>4</c:v>
                </c:pt>
                <c:pt idx="17">
                  <c:v>27</c:v>
                </c:pt>
                <c:pt idx="18">
                  <c:v>13</c:v>
                </c:pt>
                <c:pt idx="19">
                  <c:v>12</c:v>
                </c:pt>
                <c:pt idx="20">
                  <c:v>13</c:v>
                </c:pt>
                <c:pt idx="21">
                  <c:v>2</c:v>
                </c:pt>
                <c:pt idx="25">
                  <c:v>1</c:v>
                </c:pt>
                <c:pt idx="26">
                  <c:v>3</c:v>
                </c:pt>
                <c:pt idx="27">
                  <c:v>7</c:v>
                </c:pt>
                <c:pt idx="28">
                  <c:v>20</c:v>
                </c:pt>
                <c:pt idx="29">
                  <c:v>19</c:v>
                </c:pt>
                <c:pt idx="30">
                  <c:v>2</c:v>
                </c:pt>
              </c:numCache>
            </c:numRef>
          </c:val>
          <c:smooth val="0"/>
          <c:extLst>
            <c:ext xmlns:c16="http://schemas.microsoft.com/office/drawing/2014/chart" uri="{C3380CC4-5D6E-409C-BE32-E72D297353CC}">
              <c16:uniqueId val="{00000000-334E-4261-992E-F6519C668B95}"/>
            </c:ext>
          </c:extLst>
        </c:ser>
        <c:dLbls>
          <c:showLegendKey val="0"/>
          <c:showVal val="0"/>
          <c:showCatName val="0"/>
          <c:showSerName val="0"/>
          <c:showPercent val="0"/>
          <c:showBubbleSize val="0"/>
        </c:dLbls>
        <c:smooth val="0"/>
        <c:axId val="335600792"/>
        <c:axId val="335592264"/>
      </c:lineChart>
      <c:dateAx>
        <c:axId val="33560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92264"/>
        <c:crosses val="autoZero"/>
        <c:auto val="1"/>
        <c:lblOffset val="100"/>
        <c:baseTimeUnit val="days"/>
      </c:dateAx>
      <c:valAx>
        <c:axId val="33559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0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91230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164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54023301"/>
                    </a:ext>
                  </a:extLst>
                </a:gridCol>
                <a:gridCol w="740664">
                  <a:extLst>
                    <a:ext uri="{9D8B030D-6E8A-4147-A177-3AD203B41FA5}">
                      <a16:colId xmlns:a16="http://schemas.microsoft.com/office/drawing/2014/main" val="579376744"/>
                    </a:ext>
                  </a:extLst>
                </a:gridCol>
                <a:gridCol w="740664">
                  <a:extLst>
                    <a:ext uri="{9D8B030D-6E8A-4147-A177-3AD203B41FA5}">
                      <a16:colId xmlns:a16="http://schemas.microsoft.com/office/drawing/2014/main" val="1313033475"/>
                    </a:ext>
                  </a:extLst>
                </a:gridCol>
                <a:gridCol w="740664">
                  <a:extLst>
                    <a:ext uri="{9D8B030D-6E8A-4147-A177-3AD203B41FA5}">
                      <a16:colId xmlns:a16="http://schemas.microsoft.com/office/drawing/2014/main" val="4252520529"/>
                    </a:ext>
                  </a:extLst>
                </a:gridCol>
                <a:gridCol w="740664">
                  <a:extLst>
                    <a:ext uri="{9D8B030D-6E8A-4147-A177-3AD203B41FA5}">
                      <a16:colId xmlns:a16="http://schemas.microsoft.com/office/drawing/2014/main" val="194892369"/>
                    </a:ext>
                  </a:extLst>
                </a:gridCol>
                <a:gridCol w="740664">
                  <a:extLst>
                    <a:ext uri="{9D8B030D-6E8A-4147-A177-3AD203B41FA5}">
                      <a16:colId xmlns:a16="http://schemas.microsoft.com/office/drawing/2014/main" val="1567920393"/>
                    </a:ext>
                  </a:extLst>
                </a:gridCol>
                <a:gridCol w="740664">
                  <a:extLst>
                    <a:ext uri="{9D8B030D-6E8A-4147-A177-3AD203B41FA5}">
                      <a16:colId xmlns:a16="http://schemas.microsoft.com/office/drawing/2014/main" val="1700302131"/>
                    </a:ext>
                  </a:extLst>
                </a:gridCol>
                <a:gridCol w="740664">
                  <a:extLst>
                    <a:ext uri="{9D8B030D-6E8A-4147-A177-3AD203B41FA5}">
                      <a16:colId xmlns:a16="http://schemas.microsoft.com/office/drawing/2014/main" val="451708809"/>
                    </a:ext>
                  </a:extLst>
                </a:gridCol>
                <a:gridCol w="740664">
                  <a:extLst>
                    <a:ext uri="{9D8B030D-6E8A-4147-A177-3AD203B41FA5}">
                      <a16:colId xmlns:a16="http://schemas.microsoft.com/office/drawing/2014/main" val="3648120871"/>
                    </a:ext>
                  </a:extLst>
                </a:gridCol>
                <a:gridCol w="740664">
                  <a:extLst>
                    <a:ext uri="{9D8B030D-6E8A-4147-A177-3AD203B41FA5}">
                      <a16:colId xmlns:a16="http://schemas.microsoft.com/office/drawing/2014/main" val="37755233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2945289"/>
                  </a:ext>
                </a:extLst>
              </a:tr>
              <a:tr h="370840">
                <a:tc>
                  <a:txBody>
                    <a:bodyPr/>
                    <a:lstStyle/>
                    <a:p>
                      <a:r>
                        <a:rPr lang="en-US" sz="1000"/>
                        <a:t>Auto Doczekal</a:t>
                      </a:r>
                    </a:p>
                  </a:txBody>
                  <a:tcPr/>
                </a:tc>
                <a:tc>
                  <a:txBody>
                    <a:bodyPr/>
                    <a:lstStyle/>
                    <a:p>
                      <a:r>
                        <a:rPr lang="en-US" sz="1000"/>
                        <a:t>640</a:t>
                      </a:r>
                    </a:p>
                  </a:txBody>
                  <a:tcPr/>
                </a:tc>
                <a:tc>
                  <a:txBody>
                    <a:bodyPr/>
                    <a:lstStyle/>
                    <a:p>
                      <a:r>
                        <a:rPr lang="en-US" sz="1000"/>
                        <a:t>73</a:t>
                      </a:r>
                    </a:p>
                  </a:txBody>
                  <a:tcPr/>
                </a:tc>
                <a:tc>
                  <a:txBody>
                    <a:bodyPr/>
                    <a:lstStyle/>
                    <a:p>
                      <a:r>
                        <a:rPr lang="en-US" sz="1000"/>
                        <a:t>7</a:t>
                      </a:r>
                    </a:p>
                  </a:txBody>
                  <a:tcPr/>
                </a:tc>
                <a:tc>
                  <a:txBody>
                    <a:bodyPr/>
                    <a:lstStyle/>
                    <a:p>
                      <a:r>
                        <a:rPr lang="en-US" sz="1000"/>
                        <a:t>219</a:t>
                      </a:r>
                    </a:p>
                  </a:txBody>
                  <a:tcPr/>
                </a:tc>
                <a:tc>
                  <a:txBody>
                    <a:bodyPr/>
                    <a:lstStyle/>
                    <a:p>
                      <a:r>
                        <a:rPr lang="en-US" sz="1000"/>
                        <a:t>29</a:t>
                      </a:r>
                    </a:p>
                  </a:txBody>
                  <a:tcPr/>
                </a:tc>
                <a:tc>
                  <a:txBody>
                    <a:bodyPr/>
                    <a:lstStyle/>
                    <a:p>
                      <a:r>
                        <a:rPr lang="en-US" sz="1000"/>
                        <a:t>96</a:t>
                      </a:r>
                    </a:p>
                  </a:txBody>
                  <a:tcPr/>
                </a:tc>
                <a:tc>
                  <a:txBody>
                    <a:bodyPr/>
                    <a:lstStyle/>
                    <a:p>
                      <a:r>
                        <a:rPr lang="en-US" sz="1000"/>
                        <a:t>0</a:t>
                      </a:r>
                    </a:p>
                  </a:txBody>
                  <a:tcPr/>
                </a:tc>
                <a:tc>
                  <a:txBody>
                    <a:bodyPr/>
                    <a:lstStyle/>
                    <a:p>
                      <a:r>
                        <a:rPr lang="en-US" sz="1000"/>
                        <a:t>8.1497%</a:t>
                      </a:r>
                    </a:p>
                  </a:txBody>
                  <a:tcPr/>
                </a:tc>
                <a:tc>
                  <a:txBody>
                    <a:bodyPr/>
                    <a:lstStyle/>
                    <a:p>
                      <a:r>
                        <a:rPr lang="en-US" sz="1000"/>
                        <a:t>0.0%</a:t>
                      </a:r>
                    </a:p>
                  </a:txBody>
                  <a:tcPr/>
                </a:tc>
                <a:extLst>
                  <a:ext uri="{0D108BD9-81ED-4DB2-BD59-A6C34878D82A}">
                    <a16:rowId xmlns:a16="http://schemas.microsoft.com/office/drawing/2014/main" val="258585413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33374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338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9308119"/>
                    </a:ext>
                  </a:extLst>
                </a:gridCol>
                <a:gridCol w="1234440">
                  <a:extLst>
                    <a:ext uri="{9D8B030D-6E8A-4147-A177-3AD203B41FA5}">
                      <a16:colId xmlns:a16="http://schemas.microsoft.com/office/drawing/2014/main" val="3554304528"/>
                    </a:ext>
                  </a:extLst>
                </a:gridCol>
                <a:gridCol w="822960">
                  <a:extLst>
                    <a:ext uri="{9D8B030D-6E8A-4147-A177-3AD203B41FA5}">
                      <a16:colId xmlns:a16="http://schemas.microsoft.com/office/drawing/2014/main" val="439942000"/>
                    </a:ext>
                  </a:extLst>
                </a:gridCol>
                <a:gridCol w="822960">
                  <a:extLst>
                    <a:ext uri="{9D8B030D-6E8A-4147-A177-3AD203B41FA5}">
                      <a16:colId xmlns:a16="http://schemas.microsoft.com/office/drawing/2014/main" val="3546772054"/>
                    </a:ext>
                  </a:extLst>
                </a:gridCol>
                <a:gridCol w="822960">
                  <a:extLst>
                    <a:ext uri="{9D8B030D-6E8A-4147-A177-3AD203B41FA5}">
                      <a16:colId xmlns:a16="http://schemas.microsoft.com/office/drawing/2014/main" val="1575402263"/>
                    </a:ext>
                  </a:extLst>
                </a:gridCol>
                <a:gridCol w="822960">
                  <a:extLst>
                    <a:ext uri="{9D8B030D-6E8A-4147-A177-3AD203B41FA5}">
                      <a16:colId xmlns:a16="http://schemas.microsoft.com/office/drawing/2014/main" val="3680562607"/>
                    </a:ext>
                  </a:extLst>
                </a:gridCol>
                <a:gridCol w="822960">
                  <a:extLst>
                    <a:ext uri="{9D8B030D-6E8A-4147-A177-3AD203B41FA5}">
                      <a16:colId xmlns:a16="http://schemas.microsoft.com/office/drawing/2014/main" val="3141282990"/>
                    </a:ext>
                  </a:extLst>
                </a:gridCol>
                <a:gridCol w="822960">
                  <a:extLst>
                    <a:ext uri="{9D8B030D-6E8A-4147-A177-3AD203B41FA5}">
                      <a16:colId xmlns:a16="http://schemas.microsoft.com/office/drawing/2014/main" val="12848155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017342586"/>
                  </a:ext>
                </a:extLst>
              </a:tr>
              <a:tr h="370840">
                <a:tc>
                  <a:txBody>
                    <a:bodyPr/>
                    <a:lstStyle/>
                    <a:p>
                      <a:r>
                        <a:rPr lang="en-US" sz="1000"/>
                        <a:t>Auto Doczekal</a:t>
                      </a:r>
                    </a:p>
                  </a:txBody>
                  <a:tcPr/>
                </a:tc>
                <a:tc>
                  <a:txBody>
                    <a:bodyPr/>
                    <a:lstStyle/>
                    <a:p>
                      <a:r>
                        <a:rPr lang="en-US" sz="1000"/>
                        <a:t>640</a:t>
                      </a:r>
                    </a:p>
                  </a:txBody>
                  <a:tcPr/>
                </a:tc>
                <a:tc>
                  <a:txBody>
                    <a:bodyPr/>
                    <a:lstStyle/>
                    <a:p>
                      <a:r>
                        <a:rPr lang="en-US" sz="1000"/>
                        <a:t>1</a:t>
                      </a:r>
                    </a:p>
                  </a:txBody>
                  <a:tcPr/>
                </a:tc>
                <a:tc>
                  <a:txBody>
                    <a:bodyPr/>
                    <a:lstStyle/>
                    <a:p>
                      <a:r>
                        <a:rPr lang="en-US" sz="1000"/>
                        <a:t>0.2%</a:t>
                      </a:r>
                    </a:p>
                  </a:txBody>
                  <a:tcPr/>
                </a:tc>
                <a:tc>
                  <a:txBody>
                    <a:bodyPr/>
                    <a:lstStyle/>
                    <a:p>
                      <a:r>
                        <a:rPr lang="en-US" sz="1000"/>
                        <a:t>3</a:t>
                      </a:r>
                    </a:p>
                  </a:txBody>
                  <a:tcPr/>
                </a:tc>
                <a:tc>
                  <a:txBody>
                    <a:bodyPr/>
                    <a:lstStyle/>
                    <a:p>
                      <a:r>
                        <a:rPr lang="en-US" sz="1000"/>
                        <a:t>0.5%</a:t>
                      </a:r>
                    </a:p>
                  </a:txBody>
                  <a:tcPr/>
                </a:tc>
                <a:tc>
                  <a:txBody>
                    <a:bodyPr/>
                    <a:lstStyle/>
                    <a:p>
                      <a:r>
                        <a:rPr lang="en-US" sz="1000"/>
                        <a:t>72</a:t>
                      </a:r>
                    </a:p>
                  </a:txBody>
                  <a:tcPr/>
                </a:tc>
                <a:tc>
                  <a:txBody>
                    <a:bodyPr/>
                    <a:lstStyle/>
                    <a:p>
                      <a:r>
                        <a:rPr lang="en-US" sz="1000"/>
                        <a:t>12.7%</a:t>
                      </a:r>
                    </a:p>
                  </a:txBody>
                  <a:tcPr/>
                </a:tc>
                <a:extLst>
                  <a:ext uri="{0D108BD9-81ED-4DB2-BD59-A6C34878D82A}">
                    <a16:rowId xmlns:a16="http://schemas.microsoft.com/office/drawing/2014/main" val="162332629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4855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5896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72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3736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729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17689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2386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9181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4780064"/>
                    </a:ext>
                  </a:extLst>
                </a:gridCol>
                <a:gridCol w="658368">
                  <a:extLst>
                    <a:ext uri="{9D8B030D-6E8A-4147-A177-3AD203B41FA5}">
                      <a16:colId xmlns:a16="http://schemas.microsoft.com/office/drawing/2014/main" val="3089391013"/>
                    </a:ext>
                  </a:extLst>
                </a:gridCol>
                <a:gridCol w="658368">
                  <a:extLst>
                    <a:ext uri="{9D8B030D-6E8A-4147-A177-3AD203B41FA5}">
                      <a16:colId xmlns:a16="http://schemas.microsoft.com/office/drawing/2014/main" val="3582887663"/>
                    </a:ext>
                  </a:extLst>
                </a:gridCol>
                <a:gridCol w="658368">
                  <a:extLst>
                    <a:ext uri="{9D8B030D-6E8A-4147-A177-3AD203B41FA5}">
                      <a16:colId xmlns:a16="http://schemas.microsoft.com/office/drawing/2014/main" val="4101635083"/>
                    </a:ext>
                  </a:extLst>
                </a:gridCol>
                <a:gridCol w="658368">
                  <a:extLst>
                    <a:ext uri="{9D8B030D-6E8A-4147-A177-3AD203B41FA5}">
                      <a16:colId xmlns:a16="http://schemas.microsoft.com/office/drawing/2014/main" val="1978424994"/>
                    </a:ext>
                  </a:extLst>
                </a:gridCol>
                <a:gridCol w="658368">
                  <a:extLst>
                    <a:ext uri="{9D8B030D-6E8A-4147-A177-3AD203B41FA5}">
                      <a16:colId xmlns:a16="http://schemas.microsoft.com/office/drawing/2014/main" val="3230010179"/>
                    </a:ext>
                  </a:extLst>
                </a:gridCol>
                <a:gridCol w="658368">
                  <a:extLst>
                    <a:ext uri="{9D8B030D-6E8A-4147-A177-3AD203B41FA5}">
                      <a16:colId xmlns:a16="http://schemas.microsoft.com/office/drawing/2014/main" val="2858412934"/>
                    </a:ext>
                  </a:extLst>
                </a:gridCol>
                <a:gridCol w="658368">
                  <a:extLst>
                    <a:ext uri="{9D8B030D-6E8A-4147-A177-3AD203B41FA5}">
                      <a16:colId xmlns:a16="http://schemas.microsoft.com/office/drawing/2014/main" val="144172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072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- 2017-03-31 09:43:32</a:t>
                      </a:r>
                      <a:r>
                        <a:rPr kumimoji="0" lang="en-US" sz="1000" b="0" i="0" u="none" strike="noStrike" kern="1200" cap="none" spc="0" normalizeH="0" baseline="0" noProof="0">
                          <a:ln>
                            <a:noFill/>
                          </a:ln>
                          <a:solidFill>
                            <a:prstClr val="black"/>
                          </a:solidFill>
                          <a:effectLst/>
                          <a:uLnTx/>
                          <a:uFillTx/>
                          <a:latin typeface="+mn-lt"/>
                          <a:ea typeface="+mn-ea"/>
                          <a:cs typeface="+mn-cs"/>
                        </a:rPr>
                        <a:t>
Sommerreifen-Aktion // Kauf 4 - Zahl 3
Gültig für Continental Sommerreifen 205/55R16 und 225/45R17 nur am Messestand von Auto Doczekal im Zuge der Motomotion!!!
Nähere Infos und Beratung erhalten Sie am Messestand!!
Ein Besuch lohnt sich auf jeden Fall!
#AutoDoczekal #Continental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562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- 2017-03-30 15:55:25</a:t>
                      </a:r>
                      <a:r>
                        <a:rPr kumimoji="0" lang="de-DE" sz="1000" b="0" i="0" u="none" strike="noStrike" kern="1200" cap="none" spc="0" normalizeH="0" baseline="0" noProof="0">
                          <a:ln>
                            <a:noFill/>
                          </a:ln>
                          <a:solidFill>
                            <a:prstClr val="black"/>
                          </a:solidFill>
                          <a:effectLst/>
                          <a:uLnTx/>
                          <a:uFillTx/>
                          <a:latin typeface="+mn-lt"/>
                          <a:ea typeface="+mn-ea"/>
                          <a:cs typeface="+mn-cs"/>
                        </a:rPr>
                        <a:t>
Die Aufbauarbeiten für die Motomotion sind fast abgeschlossen! 
Wir freuen uns auf euren Besuch auf unserem Stand!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089423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8483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5188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7942947"/>
                    </a:ext>
                  </a:extLst>
                </a:gridCol>
                <a:gridCol w="658368">
                  <a:extLst>
                    <a:ext uri="{9D8B030D-6E8A-4147-A177-3AD203B41FA5}">
                      <a16:colId xmlns:a16="http://schemas.microsoft.com/office/drawing/2014/main" val="3929006730"/>
                    </a:ext>
                  </a:extLst>
                </a:gridCol>
                <a:gridCol w="658368">
                  <a:extLst>
                    <a:ext uri="{9D8B030D-6E8A-4147-A177-3AD203B41FA5}">
                      <a16:colId xmlns:a16="http://schemas.microsoft.com/office/drawing/2014/main" val="13170040"/>
                    </a:ext>
                  </a:extLst>
                </a:gridCol>
                <a:gridCol w="658368">
                  <a:extLst>
                    <a:ext uri="{9D8B030D-6E8A-4147-A177-3AD203B41FA5}">
                      <a16:colId xmlns:a16="http://schemas.microsoft.com/office/drawing/2014/main" val="3665774974"/>
                    </a:ext>
                  </a:extLst>
                </a:gridCol>
                <a:gridCol w="658368">
                  <a:extLst>
                    <a:ext uri="{9D8B030D-6E8A-4147-A177-3AD203B41FA5}">
                      <a16:colId xmlns:a16="http://schemas.microsoft.com/office/drawing/2014/main" val="3966056556"/>
                    </a:ext>
                  </a:extLst>
                </a:gridCol>
                <a:gridCol w="658368">
                  <a:extLst>
                    <a:ext uri="{9D8B030D-6E8A-4147-A177-3AD203B41FA5}">
                      <a16:colId xmlns:a16="http://schemas.microsoft.com/office/drawing/2014/main" val="2767944649"/>
                    </a:ext>
                  </a:extLst>
                </a:gridCol>
                <a:gridCol w="658368">
                  <a:extLst>
                    <a:ext uri="{9D8B030D-6E8A-4147-A177-3AD203B41FA5}">
                      <a16:colId xmlns:a16="http://schemas.microsoft.com/office/drawing/2014/main" val="488839745"/>
                    </a:ext>
                  </a:extLst>
                </a:gridCol>
                <a:gridCol w="658368">
                  <a:extLst>
                    <a:ext uri="{9D8B030D-6E8A-4147-A177-3AD203B41FA5}">
                      <a16:colId xmlns:a16="http://schemas.microsoft.com/office/drawing/2014/main" val="33648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083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- 2017-03-28 21:39:31</a:t>
                      </a:r>
                      <a:r>
                        <a:rPr kumimoji="0" lang="en-US" sz="1000" b="0" i="0" u="none" strike="noStrike" kern="1200" cap="none" spc="0" normalizeH="0" baseline="0" noProof="0">
                          <a:ln>
                            <a:noFill/>
                          </a:ln>
                          <a:solidFill>
                            <a:prstClr val="black"/>
                          </a:solidFill>
                          <a:effectLst/>
                          <a:uLnTx/>
                          <a:uFillTx/>
                          <a:latin typeface="+mn-lt"/>
                          <a:ea typeface="+mn-ea"/>
                          <a:cs typeface="+mn-cs"/>
                        </a:rPr>
                        <a:t>
Präsentation des neuen Opel Insignia
Bestellbar ab Anfang April
#AutoDoczekal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003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- 2017-03-25 10:22:18</a:t>
                      </a:r>
                      <a:r>
                        <a:rPr kumimoji="0" lang="en-US" sz="1000" b="0" i="0" u="none" strike="noStrike" kern="1200" cap="none" spc="0" normalizeH="0" baseline="0" noProof="0">
                          <a:ln>
                            <a:noFill/>
                          </a:ln>
                          <a:solidFill>
                            <a:prstClr val="black"/>
                          </a:solidFill>
                          <a:effectLst/>
                          <a:uLnTx/>
                          <a:uFillTx/>
                          <a:latin typeface="+mn-lt"/>
                          <a:ea typeface="+mn-ea"/>
                          <a:cs typeface="+mn-cs"/>
                        </a:rPr>
                        <a:t>
Auto Doczekal auf der Hartberger Autoshow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880237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52167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109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2875484"/>
                    </a:ext>
                  </a:extLst>
                </a:gridCol>
                <a:gridCol w="658368">
                  <a:extLst>
                    <a:ext uri="{9D8B030D-6E8A-4147-A177-3AD203B41FA5}">
                      <a16:colId xmlns:a16="http://schemas.microsoft.com/office/drawing/2014/main" val="1678864020"/>
                    </a:ext>
                  </a:extLst>
                </a:gridCol>
                <a:gridCol w="658368">
                  <a:extLst>
                    <a:ext uri="{9D8B030D-6E8A-4147-A177-3AD203B41FA5}">
                      <a16:colId xmlns:a16="http://schemas.microsoft.com/office/drawing/2014/main" val="1407206370"/>
                    </a:ext>
                  </a:extLst>
                </a:gridCol>
                <a:gridCol w="658368">
                  <a:extLst>
                    <a:ext uri="{9D8B030D-6E8A-4147-A177-3AD203B41FA5}">
                      <a16:colId xmlns:a16="http://schemas.microsoft.com/office/drawing/2014/main" val="1087183059"/>
                    </a:ext>
                  </a:extLst>
                </a:gridCol>
                <a:gridCol w="658368">
                  <a:extLst>
                    <a:ext uri="{9D8B030D-6E8A-4147-A177-3AD203B41FA5}">
                      <a16:colId xmlns:a16="http://schemas.microsoft.com/office/drawing/2014/main" val="3099617158"/>
                    </a:ext>
                  </a:extLst>
                </a:gridCol>
                <a:gridCol w="658368">
                  <a:extLst>
                    <a:ext uri="{9D8B030D-6E8A-4147-A177-3AD203B41FA5}">
                      <a16:colId xmlns:a16="http://schemas.microsoft.com/office/drawing/2014/main" val="2958524284"/>
                    </a:ext>
                  </a:extLst>
                </a:gridCol>
                <a:gridCol w="658368">
                  <a:extLst>
                    <a:ext uri="{9D8B030D-6E8A-4147-A177-3AD203B41FA5}">
                      <a16:colId xmlns:a16="http://schemas.microsoft.com/office/drawing/2014/main" val="2835721660"/>
                    </a:ext>
                  </a:extLst>
                </a:gridCol>
                <a:gridCol w="658368">
                  <a:extLst>
                    <a:ext uri="{9D8B030D-6E8A-4147-A177-3AD203B41FA5}">
                      <a16:colId xmlns:a16="http://schemas.microsoft.com/office/drawing/2014/main" val="1913257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8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- 2017-03-18 11:21:23</a:t>
                      </a:r>
                      <a:r>
                        <a:rPr kumimoji="0" lang="de-DE" sz="1000" b="0" i="0" u="none" strike="noStrike" kern="1200" cap="none" spc="0" normalizeH="0" baseline="0" noProof="0">
                          <a:ln>
                            <a:noFill/>
                          </a:ln>
                          <a:solidFill>
                            <a:prstClr val="black"/>
                          </a:solidFill>
                          <a:effectLst/>
                          <a:uLnTx/>
                          <a:uFillTx/>
                          <a:latin typeface="+mn-lt"/>
                          <a:ea typeface="+mn-ea"/>
                          <a:cs typeface="+mn-cs"/>
                        </a:rPr>
                        <a:t>
!!! MOTOMOTION GEWINNSPIEL !!!
Wir stellen auf der heurigen 15. Motomotion und 05. Pannonia Custom Show (31.3. - 2.4.2017) die neuesten Modelle von Opel und Suzuki aus. 
In diesem Zuge verlosen wir für unsere Facebook-Freunde Eintrittskarten sowie als Hauptpreis einen Servicegutschein im Wert von € 70,--.
Die Preise im Detail:
1. Preis: Servicegutschein über € 70,-- plus 2 Eintrittskarten zur Motomotion
2. Preis: 3 Eintrittskarten zur Motomotion
3. Preis: 2 Eintrittskarten zur Motomotion
Wie kannst du gewinnen?
1. Unsere Facebook-Seite liken
2. Diesen Post liken
Die Verlosung steht in keinem Zusammenhang zu Facebook und wird von Facebook in keinster Weise unterstützt. Die Gewinner werden über eine private Nachricht, nach Ende des Gewinnspiels, verständigt. Das Gewinnspiel endet am 29. März 2017 um 12:00 Uhr.
Wir wünschen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013929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6555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9945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7923659"/>
                    </a:ext>
                  </a:extLst>
                </a:gridCol>
                <a:gridCol w="658368">
                  <a:extLst>
                    <a:ext uri="{9D8B030D-6E8A-4147-A177-3AD203B41FA5}">
                      <a16:colId xmlns:a16="http://schemas.microsoft.com/office/drawing/2014/main" val="4261160010"/>
                    </a:ext>
                  </a:extLst>
                </a:gridCol>
                <a:gridCol w="658368">
                  <a:extLst>
                    <a:ext uri="{9D8B030D-6E8A-4147-A177-3AD203B41FA5}">
                      <a16:colId xmlns:a16="http://schemas.microsoft.com/office/drawing/2014/main" val="2621448432"/>
                    </a:ext>
                  </a:extLst>
                </a:gridCol>
                <a:gridCol w="658368">
                  <a:extLst>
                    <a:ext uri="{9D8B030D-6E8A-4147-A177-3AD203B41FA5}">
                      <a16:colId xmlns:a16="http://schemas.microsoft.com/office/drawing/2014/main" val="1896927985"/>
                    </a:ext>
                  </a:extLst>
                </a:gridCol>
                <a:gridCol w="658368">
                  <a:extLst>
                    <a:ext uri="{9D8B030D-6E8A-4147-A177-3AD203B41FA5}">
                      <a16:colId xmlns:a16="http://schemas.microsoft.com/office/drawing/2014/main" val="2707389909"/>
                    </a:ext>
                  </a:extLst>
                </a:gridCol>
                <a:gridCol w="658368">
                  <a:extLst>
                    <a:ext uri="{9D8B030D-6E8A-4147-A177-3AD203B41FA5}">
                      <a16:colId xmlns:a16="http://schemas.microsoft.com/office/drawing/2014/main" val="1103732612"/>
                    </a:ext>
                  </a:extLst>
                </a:gridCol>
                <a:gridCol w="658368">
                  <a:extLst>
                    <a:ext uri="{9D8B030D-6E8A-4147-A177-3AD203B41FA5}">
                      <a16:colId xmlns:a16="http://schemas.microsoft.com/office/drawing/2014/main" val="738544337"/>
                    </a:ext>
                  </a:extLst>
                </a:gridCol>
                <a:gridCol w="658368">
                  <a:extLst>
                    <a:ext uri="{9D8B030D-6E8A-4147-A177-3AD203B41FA5}">
                      <a16:colId xmlns:a16="http://schemas.microsoft.com/office/drawing/2014/main" val="91450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471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- 2017-03-18 10:24:00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105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- 2017-03-02 17:13:18</a:t>
                      </a:r>
                      <a:r>
                        <a:rPr kumimoji="0" lang="de-DE" sz="1000" b="0" i="0" u="none" strike="noStrike" kern="1200" cap="none" spc="0" normalizeH="0" baseline="0" noProof="0">
                          <a:ln>
                            <a:noFill/>
                          </a:ln>
                          <a:solidFill>
                            <a:prstClr val="black"/>
                          </a:solidFill>
                          <a:effectLst/>
                          <a:uLnTx/>
                          <a:uFillTx/>
                          <a:latin typeface="+mn-lt"/>
                          <a:ea typeface="+mn-ea"/>
                          <a:cs typeface="+mn-cs"/>
                        </a:rPr>
                        <a:t>
Denken Sie schon an das Umstecken auf Ihre Sommerreifen?
Wir haben spezielle Angebote für Sie, wie zum Beispiel einen Frühbucherbonus von 10% auf alle Continental Sommerreifen!!
Ein Blick auf unsere Aktionen lohnt sich! 
Unsere Kundendienstberater stehen Ihnen gerne für Auskünfte bereit.
#AutoDoczekal #Continental 
http://www.opel.auto-doczekal.at/service_reparatur/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985640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8876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156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5989316"/>
                    </a:ext>
                  </a:extLst>
                </a:gridCol>
                <a:gridCol w="822960">
                  <a:extLst>
                    <a:ext uri="{9D8B030D-6E8A-4147-A177-3AD203B41FA5}">
                      <a16:colId xmlns:a16="http://schemas.microsoft.com/office/drawing/2014/main" val="4141985993"/>
                    </a:ext>
                  </a:extLst>
                </a:gridCol>
                <a:gridCol w="822960">
                  <a:extLst>
                    <a:ext uri="{9D8B030D-6E8A-4147-A177-3AD203B41FA5}">
                      <a16:colId xmlns:a16="http://schemas.microsoft.com/office/drawing/2014/main" val="3745421606"/>
                    </a:ext>
                  </a:extLst>
                </a:gridCol>
                <a:gridCol w="822960">
                  <a:extLst>
                    <a:ext uri="{9D8B030D-6E8A-4147-A177-3AD203B41FA5}">
                      <a16:colId xmlns:a16="http://schemas.microsoft.com/office/drawing/2014/main" val="830383000"/>
                    </a:ext>
                  </a:extLst>
                </a:gridCol>
                <a:gridCol w="822960">
                  <a:extLst>
                    <a:ext uri="{9D8B030D-6E8A-4147-A177-3AD203B41FA5}">
                      <a16:colId xmlns:a16="http://schemas.microsoft.com/office/drawing/2014/main" val="2952744262"/>
                    </a:ext>
                  </a:extLst>
                </a:gridCol>
                <a:gridCol w="822960">
                  <a:extLst>
                    <a:ext uri="{9D8B030D-6E8A-4147-A177-3AD203B41FA5}">
                      <a16:colId xmlns:a16="http://schemas.microsoft.com/office/drawing/2014/main" val="2041206179"/>
                    </a:ext>
                  </a:extLst>
                </a:gridCol>
                <a:gridCol w="822960">
                  <a:extLst>
                    <a:ext uri="{9D8B030D-6E8A-4147-A177-3AD203B41FA5}">
                      <a16:colId xmlns:a16="http://schemas.microsoft.com/office/drawing/2014/main" val="2620740468"/>
                    </a:ext>
                  </a:extLst>
                </a:gridCol>
                <a:gridCol w="822960">
                  <a:extLst>
                    <a:ext uri="{9D8B030D-6E8A-4147-A177-3AD203B41FA5}">
                      <a16:colId xmlns:a16="http://schemas.microsoft.com/office/drawing/2014/main" val="146076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7124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- 2017-03-31 09:43:32</a:t>
                      </a:r>
                      <a:r>
                        <a:rPr kumimoji="0" lang="en-US" sz="1000" b="0" i="0" u="none" strike="noStrike" kern="1200" cap="none" spc="0" normalizeH="0" baseline="0" noProof="0">
                          <a:ln>
                            <a:noFill/>
                          </a:ln>
                          <a:solidFill>
                            <a:prstClr val="black"/>
                          </a:solidFill>
                          <a:effectLst/>
                          <a:uLnTx/>
                          <a:uFillTx/>
                          <a:latin typeface="+mn-lt"/>
                          <a:ea typeface="+mn-ea"/>
                          <a:cs typeface="+mn-cs"/>
                        </a:rPr>
                        <a:t>
Sommerreifen-Aktion // Kauf 4 - Zahl 3
Gültig für Continental Sommerreifen 205/55R16 und 225/45R17 nur am Messestand von Auto Doczekal im Zuge der Motomotion!!!
Nähere Infos und Beratung erhalten Sie am Messestand!!
Ein Besuch lohnt sich auf jeden Fall!
#AutoDoczekal #Continental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917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- 2017-03-30 15:55:25</a:t>
                      </a:r>
                      <a:r>
                        <a:rPr kumimoji="0" lang="de-DE" sz="1000" b="0" i="0" u="none" strike="noStrike" kern="1200" cap="none" spc="0" normalizeH="0" baseline="0" noProof="0">
                          <a:ln>
                            <a:noFill/>
                          </a:ln>
                          <a:solidFill>
                            <a:prstClr val="black"/>
                          </a:solidFill>
                          <a:effectLst/>
                          <a:uLnTx/>
                          <a:uFillTx/>
                          <a:latin typeface="+mn-lt"/>
                          <a:ea typeface="+mn-ea"/>
                          <a:cs typeface="+mn-cs"/>
                        </a:rPr>
                        <a:t>
Die Aufbauarbeiten für die Motomotion sind fast abgeschlossen! 
Wir freuen uns auf euren Besuch auf unserem Stand!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018509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72618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6997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0529307"/>
                    </a:ext>
                  </a:extLst>
                </a:gridCol>
                <a:gridCol w="822960">
                  <a:extLst>
                    <a:ext uri="{9D8B030D-6E8A-4147-A177-3AD203B41FA5}">
                      <a16:colId xmlns:a16="http://schemas.microsoft.com/office/drawing/2014/main" val="3927058029"/>
                    </a:ext>
                  </a:extLst>
                </a:gridCol>
                <a:gridCol w="822960">
                  <a:extLst>
                    <a:ext uri="{9D8B030D-6E8A-4147-A177-3AD203B41FA5}">
                      <a16:colId xmlns:a16="http://schemas.microsoft.com/office/drawing/2014/main" val="1721609398"/>
                    </a:ext>
                  </a:extLst>
                </a:gridCol>
                <a:gridCol w="822960">
                  <a:extLst>
                    <a:ext uri="{9D8B030D-6E8A-4147-A177-3AD203B41FA5}">
                      <a16:colId xmlns:a16="http://schemas.microsoft.com/office/drawing/2014/main" val="3594592793"/>
                    </a:ext>
                  </a:extLst>
                </a:gridCol>
                <a:gridCol w="822960">
                  <a:extLst>
                    <a:ext uri="{9D8B030D-6E8A-4147-A177-3AD203B41FA5}">
                      <a16:colId xmlns:a16="http://schemas.microsoft.com/office/drawing/2014/main" val="3609034210"/>
                    </a:ext>
                  </a:extLst>
                </a:gridCol>
                <a:gridCol w="822960">
                  <a:extLst>
                    <a:ext uri="{9D8B030D-6E8A-4147-A177-3AD203B41FA5}">
                      <a16:colId xmlns:a16="http://schemas.microsoft.com/office/drawing/2014/main" val="3253562536"/>
                    </a:ext>
                  </a:extLst>
                </a:gridCol>
                <a:gridCol w="822960">
                  <a:extLst>
                    <a:ext uri="{9D8B030D-6E8A-4147-A177-3AD203B41FA5}">
                      <a16:colId xmlns:a16="http://schemas.microsoft.com/office/drawing/2014/main" val="169935970"/>
                    </a:ext>
                  </a:extLst>
                </a:gridCol>
                <a:gridCol w="822960">
                  <a:extLst>
                    <a:ext uri="{9D8B030D-6E8A-4147-A177-3AD203B41FA5}">
                      <a16:colId xmlns:a16="http://schemas.microsoft.com/office/drawing/2014/main" val="47179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026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- 2017-03-28 21:39:31</a:t>
                      </a:r>
                      <a:r>
                        <a:rPr kumimoji="0" lang="en-US" sz="1000" b="0" i="0" u="none" strike="noStrike" kern="1200" cap="none" spc="0" normalizeH="0" baseline="0" noProof="0">
                          <a:ln>
                            <a:noFill/>
                          </a:ln>
                          <a:solidFill>
                            <a:prstClr val="black"/>
                          </a:solidFill>
                          <a:effectLst/>
                          <a:uLnTx/>
                          <a:uFillTx/>
                          <a:latin typeface="+mn-lt"/>
                          <a:ea typeface="+mn-ea"/>
                          <a:cs typeface="+mn-cs"/>
                        </a:rPr>
                        <a:t>
Präsentation des neuen Opel Insignia
Bestellbar ab Anfang April
#AutoDoczekal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073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- 2017-03-25 10:22:18</a:t>
                      </a:r>
                      <a:r>
                        <a:rPr kumimoji="0" lang="en-US" sz="1000" b="0" i="0" u="none" strike="noStrike" kern="1200" cap="none" spc="0" normalizeH="0" baseline="0" noProof="0">
                          <a:ln>
                            <a:noFill/>
                          </a:ln>
                          <a:solidFill>
                            <a:prstClr val="black"/>
                          </a:solidFill>
                          <a:effectLst/>
                          <a:uLnTx/>
                          <a:uFillTx/>
                          <a:latin typeface="+mn-lt"/>
                          <a:ea typeface="+mn-ea"/>
                          <a:cs typeface="+mn-cs"/>
                        </a:rPr>
                        <a:t>
Auto Doczekal auf der Hartberger Autoshow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774049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00207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5828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3962718"/>
                    </a:ext>
                  </a:extLst>
                </a:gridCol>
                <a:gridCol w="822960">
                  <a:extLst>
                    <a:ext uri="{9D8B030D-6E8A-4147-A177-3AD203B41FA5}">
                      <a16:colId xmlns:a16="http://schemas.microsoft.com/office/drawing/2014/main" val="1648427105"/>
                    </a:ext>
                  </a:extLst>
                </a:gridCol>
                <a:gridCol w="822960">
                  <a:extLst>
                    <a:ext uri="{9D8B030D-6E8A-4147-A177-3AD203B41FA5}">
                      <a16:colId xmlns:a16="http://schemas.microsoft.com/office/drawing/2014/main" val="2160494207"/>
                    </a:ext>
                  </a:extLst>
                </a:gridCol>
                <a:gridCol w="822960">
                  <a:extLst>
                    <a:ext uri="{9D8B030D-6E8A-4147-A177-3AD203B41FA5}">
                      <a16:colId xmlns:a16="http://schemas.microsoft.com/office/drawing/2014/main" val="832963091"/>
                    </a:ext>
                  </a:extLst>
                </a:gridCol>
                <a:gridCol w="822960">
                  <a:extLst>
                    <a:ext uri="{9D8B030D-6E8A-4147-A177-3AD203B41FA5}">
                      <a16:colId xmlns:a16="http://schemas.microsoft.com/office/drawing/2014/main" val="3951128322"/>
                    </a:ext>
                  </a:extLst>
                </a:gridCol>
                <a:gridCol w="822960">
                  <a:extLst>
                    <a:ext uri="{9D8B030D-6E8A-4147-A177-3AD203B41FA5}">
                      <a16:colId xmlns:a16="http://schemas.microsoft.com/office/drawing/2014/main" val="3343041256"/>
                    </a:ext>
                  </a:extLst>
                </a:gridCol>
                <a:gridCol w="822960">
                  <a:extLst>
                    <a:ext uri="{9D8B030D-6E8A-4147-A177-3AD203B41FA5}">
                      <a16:colId xmlns:a16="http://schemas.microsoft.com/office/drawing/2014/main" val="875556952"/>
                    </a:ext>
                  </a:extLst>
                </a:gridCol>
                <a:gridCol w="822960">
                  <a:extLst>
                    <a:ext uri="{9D8B030D-6E8A-4147-A177-3AD203B41FA5}">
                      <a16:colId xmlns:a16="http://schemas.microsoft.com/office/drawing/2014/main" val="213564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2581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- 2017-03-18 11:21:23</a:t>
                      </a:r>
                      <a:r>
                        <a:rPr kumimoji="0" lang="de-DE" sz="1000" b="0" i="0" u="none" strike="noStrike" kern="1200" cap="none" spc="0" normalizeH="0" baseline="0" noProof="0">
                          <a:ln>
                            <a:noFill/>
                          </a:ln>
                          <a:solidFill>
                            <a:prstClr val="black"/>
                          </a:solidFill>
                          <a:effectLst/>
                          <a:uLnTx/>
                          <a:uFillTx/>
                          <a:latin typeface="+mn-lt"/>
                          <a:ea typeface="+mn-ea"/>
                          <a:cs typeface="+mn-cs"/>
                        </a:rPr>
                        <a:t>
!!! MOTOMOTION GEWINNSPIEL !!!
Wir stellen auf der heurigen 15. Motomotion und 05. Pannonia Custom Show (31.3. - 2.4.2017) die neuesten Modelle von Opel und Suzuki aus. 
In diesem Zuge verlosen wir für unsere Facebook-Freunde Eintrittskarten sowie als Hauptpreis einen Servicegutschein im Wert von € 70,--.
Die Preise im Detail:
1. Preis: Servicegutschein über € 70,-- plus 2 Eintrittskarten zur Motomotion
2. Preis: 3 Eintrittskarten zur Motomotion
3. Preis: 2 Eintrittskarten zur Motomotion
Wie kannst du gewinnen?
1. Unsere Facebook-Seite liken
2. Diesen Post liken
Die Verlosung steht in keinem Zusammenhang zu Facebook und wird von Facebook in keinster Weise unterstützt. Die Gewinner werden über eine private Nachricht, nach Ende des Gewinnspiels, verständigt. Das Gewinnspiel endet am 29. März 2017 um 12:00 Uhr.
Wir wünschen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715645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41537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06299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94200873"/>
                    </a:ext>
                  </a:extLst>
                </a:gridCol>
                <a:gridCol w="822960">
                  <a:extLst>
                    <a:ext uri="{9D8B030D-6E8A-4147-A177-3AD203B41FA5}">
                      <a16:colId xmlns:a16="http://schemas.microsoft.com/office/drawing/2014/main" val="1731471106"/>
                    </a:ext>
                  </a:extLst>
                </a:gridCol>
                <a:gridCol w="822960">
                  <a:extLst>
                    <a:ext uri="{9D8B030D-6E8A-4147-A177-3AD203B41FA5}">
                      <a16:colId xmlns:a16="http://schemas.microsoft.com/office/drawing/2014/main" val="2606205624"/>
                    </a:ext>
                  </a:extLst>
                </a:gridCol>
                <a:gridCol w="822960">
                  <a:extLst>
                    <a:ext uri="{9D8B030D-6E8A-4147-A177-3AD203B41FA5}">
                      <a16:colId xmlns:a16="http://schemas.microsoft.com/office/drawing/2014/main" val="2023325846"/>
                    </a:ext>
                  </a:extLst>
                </a:gridCol>
                <a:gridCol w="822960">
                  <a:extLst>
                    <a:ext uri="{9D8B030D-6E8A-4147-A177-3AD203B41FA5}">
                      <a16:colId xmlns:a16="http://schemas.microsoft.com/office/drawing/2014/main" val="1940186266"/>
                    </a:ext>
                  </a:extLst>
                </a:gridCol>
                <a:gridCol w="822960">
                  <a:extLst>
                    <a:ext uri="{9D8B030D-6E8A-4147-A177-3AD203B41FA5}">
                      <a16:colId xmlns:a16="http://schemas.microsoft.com/office/drawing/2014/main" val="3893151563"/>
                    </a:ext>
                  </a:extLst>
                </a:gridCol>
                <a:gridCol w="822960">
                  <a:extLst>
                    <a:ext uri="{9D8B030D-6E8A-4147-A177-3AD203B41FA5}">
                      <a16:colId xmlns:a16="http://schemas.microsoft.com/office/drawing/2014/main" val="406291389"/>
                    </a:ext>
                  </a:extLst>
                </a:gridCol>
                <a:gridCol w="822960">
                  <a:extLst>
                    <a:ext uri="{9D8B030D-6E8A-4147-A177-3AD203B41FA5}">
                      <a16:colId xmlns:a16="http://schemas.microsoft.com/office/drawing/2014/main" val="281878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7042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- 2017-03-18 10:24:00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89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- 2017-03-02 17:13:18</a:t>
                      </a:r>
                      <a:r>
                        <a:rPr kumimoji="0" lang="de-DE" sz="1000" b="0" i="0" u="none" strike="noStrike" kern="1200" cap="none" spc="0" normalizeH="0" baseline="0" noProof="0">
                          <a:ln>
                            <a:noFill/>
                          </a:ln>
                          <a:solidFill>
                            <a:prstClr val="black"/>
                          </a:solidFill>
                          <a:effectLst/>
                          <a:uLnTx/>
                          <a:uFillTx/>
                          <a:latin typeface="+mn-lt"/>
                          <a:ea typeface="+mn-ea"/>
                          <a:cs typeface="+mn-cs"/>
                        </a:rPr>
                        <a:t>
Denken Sie schon an das Umstecken auf Ihre Sommerreifen?
Wir haben spezielle Angebote für Sie, wie zum Beispiel einen Frühbucherbonus von 10% auf alle Continental Sommerreifen!!
Ein Blick auf unsere Aktionen lohnt sich! 
Unsere Kundendienstberater stehen Ihnen gerne für Auskünfte bereit.
#AutoDoczekal #Continental 
http://www.opel.auto-doczekal.at/service_reparatur/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281649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19295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6636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72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5700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2090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4825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3705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68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6015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7283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919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2974875"/>
                    </a:ext>
                  </a:extLst>
                </a:gridCol>
                <a:gridCol w="2468880">
                  <a:extLst>
                    <a:ext uri="{9D8B030D-6E8A-4147-A177-3AD203B41FA5}">
                      <a16:colId xmlns:a16="http://schemas.microsoft.com/office/drawing/2014/main" val="2291928451"/>
                    </a:ext>
                  </a:extLst>
                </a:gridCol>
                <a:gridCol w="822960">
                  <a:extLst>
                    <a:ext uri="{9D8B030D-6E8A-4147-A177-3AD203B41FA5}">
                      <a16:colId xmlns:a16="http://schemas.microsoft.com/office/drawing/2014/main" val="3277143700"/>
                    </a:ext>
                  </a:extLst>
                </a:gridCol>
                <a:gridCol w="822960">
                  <a:extLst>
                    <a:ext uri="{9D8B030D-6E8A-4147-A177-3AD203B41FA5}">
                      <a16:colId xmlns:a16="http://schemas.microsoft.com/office/drawing/2014/main" val="965476783"/>
                    </a:ext>
                  </a:extLst>
                </a:gridCol>
                <a:gridCol w="822960">
                  <a:extLst>
                    <a:ext uri="{9D8B030D-6E8A-4147-A177-3AD203B41FA5}">
                      <a16:colId xmlns:a16="http://schemas.microsoft.com/office/drawing/2014/main" val="403029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2746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0992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Liane Maria Sauseng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0522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Helga Dobrovits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1141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Horky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4707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Nadine Baldasti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879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Susanne Pinter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361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Benjamin Jancik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6640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735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Wurm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045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Linser-winzer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2585336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21013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8975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5195192"/>
                    </a:ext>
                  </a:extLst>
                </a:gridCol>
                <a:gridCol w="2468880">
                  <a:extLst>
                    <a:ext uri="{9D8B030D-6E8A-4147-A177-3AD203B41FA5}">
                      <a16:colId xmlns:a16="http://schemas.microsoft.com/office/drawing/2014/main" val="1305036363"/>
                    </a:ext>
                  </a:extLst>
                </a:gridCol>
                <a:gridCol w="822960">
                  <a:extLst>
                    <a:ext uri="{9D8B030D-6E8A-4147-A177-3AD203B41FA5}">
                      <a16:colId xmlns:a16="http://schemas.microsoft.com/office/drawing/2014/main" val="3443584457"/>
                    </a:ext>
                  </a:extLst>
                </a:gridCol>
                <a:gridCol w="822960">
                  <a:extLst>
                    <a:ext uri="{9D8B030D-6E8A-4147-A177-3AD203B41FA5}">
                      <a16:colId xmlns:a16="http://schemas.microsoft.com/office/drawing/2014/main" val="2689077218"/>
                    </a:ext>
                  </a:extLst>
                </a:gridCol>
                <a:gridCol w="822960">
                  <a:extLst>
                    <a:ext uri="{9D8B030D-6E8A-4147-A177-3AD203B41FA5}">
                      <a16:colId xmlns:a16="http://schemas.microsoft.com/office/drawing/2014/main" val="4261954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6812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Doris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244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 Frisch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4426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244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Maringer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404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Petra Wagenhofer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142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Hafner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3182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Bresnig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449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Riccarda Treiber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2134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Franc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073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Gottfried Hirz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2618849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07114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7343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8319311"/>
                    </a:ext>
                  </a:extLst>
                </a:gridCol>
                <a:gridCol w="2468880">
                  <a:extLst>
                    <a:ext uri="{9D8B030D-6E8A-4147-A177-3AD203B41FA5}">
                      <a16:colId xmlns:a16="http://schemas.microsoft.com/office/drawing/2014/main" val="2790940394"/>
                    </a:ext>
                  </a:extLst>
                </a:gridCol>
                <a:gridCol w="822960">
                  <a:extLst>
                    <a:ext uri="{9D8B030D-6E8A-4147-A177-3AD203B41FA5}">
                      <a16:colId xmlns:a16="http://schemas.microsoft.com/office/drawing/2014/main" val="4142101034"/>
                    </a:ext>
                  </a:extLst>
                </a:gridCol>
                <a:gridCol w="822960">
                  <a:extLst>
                    <a:ext uri="{9D8B030D-6E8A-4147-A177-3AD203B41FA5}">
                      <a16:colId xmlns:a16="http://schemas.microsoft.com/office/drawing/2014/main" val="3257355461"/>
                    </a:ext>
                  </a:extLst>
                </a:gridCol>
                <a:gridCol w="822960">
                  <a:extLst>
                    <a:ext uri="{9D8B030D-6E8A-4147-A177-3AD203B41FA5}">
                      <a16:colId xmlns:a16="http://schemas.microsoft.com/office/drawing/2014/main" val="317019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1897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Richter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64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Rudi Bresnig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909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Mirela Mamic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235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Jennifer Pfeiffer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131159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62695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26607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657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09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514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0912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175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00663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368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38199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705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9070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46917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828</Words>
  <Application>Microsoft Office PowerPoint</Application>
  <PresentationFormat>On-screen Show (4:3)</PresentationFormat>
  <Paragraphs>417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4</vt:lpstr>
      <vt:lpstr>Eigene Beiträge (Postings) + Reactions - 2 of 4</vt:lpstr>
      <vt:lpstr>Eigene Beiträge (Postings) + Reactions - 3 of 4</vt:lpstr>
      <vt:lpstr>Eigene Beiträge (Postings) + Reactions - 4 of 4</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2017-04-03T07:11:57Z</dcterms:created>
  <dcterms:modified xsi:type="dcterms:W3CDTF">2017-04-03T07:12:39Z</dcterms:modified>
</cp:coreProperties>
</file>