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1142</c:v>
                </c:pt>
                <c:pt idx="1">
                  <c:v>1143</c:v>
                </c:pt>
                <c:pt idx="2">
                  <c:v>1143</c:v>
                </c:pt>
                <c:pt idx="3">
                  <c:v>1144</c:v>
                </c:pt>
                <c:pt idx="4">
                  <c:v>1144</c:v>
                </c:pt>
                <c:pt idx="5">
                  <c:v>1144</c:v>
                </c:pt>
                <c:pt idx="6">
                  <c:v>1143</c:v>
                </c:pt>
                <c:pt idx="7">
                  <c:v>1143</c:v>
                </c:pt>
                <c:pt idx="8">
                  <c:v>1145</c:v>
                </c:pt>
                <c:pt idx="9">
                  <c:v>1146</c:v>
                </c:pt>
                <c:pt idx="10">
                  <c:v>1151</c:v>
                </c:pt>
                <c:pt idx="11">
                  <c:v>1155</c:v>
                </c:pt>
                <c:pt idx="12">
                  <c:v>1171</c:v>
                </c:pt>
                <c:pt idx="13">
                  <c:v>1178</c:v>
                </c:pt>
                <c:pt idx="14">
                  <c:v>1180</c:v>
                </c:pt>
                <c:pt idx="15">
                  <c:v>1182</c:v>
                </c:pt>
                <c:pt idx="16">
                  <c:v>1193</c:v>
                </c:pt>
                <c:pt idx="17">
                  <c:v>1199</c:v>
                </c:pt>
                <c:pt idx="18">
                  <c:v>1202</c:v>
                </c:pt>
                <c:pt idx="19">
                  <c:v>1211</c:v>
                </c:pt>
                <c:pt idx="20">
                  <c:v>1219</c:v>
                </c:pt>
                <c:pt idx="21">
                  <c:v>1222</c:v>
                </c:pt>
                <c:pt idx="22">
                  <c:v>1226</c:v>
                </c:pt>
                <c:pt idx="23">
                  <c:v>1228</c:v>
                </c:pt>
                <c:pt idx="24">
                  <c:v>1228</c:v>
                </c:pt>
                <c:pt idx="25">
                  <c:v>1231</c:v>
                </c:pt>
                <c:pt idx="26">
                  <c:v>1237</c:v>
                </c:pt>
                <c:pt idx="27">
                  <c:v>1238</c:v>
                </c:pt>
              </c:numCache>
            </c:numRef>
          </c:val>
          <c:smooth val="0"/>
          <c:extLst>
            <c:ext xmlns:c16="http://schemas.microsoft.com/office/drawing/2014/chart" uri="{C3380CC4-5D6E-409C-BE32-E72D297353CC}">
              <c16:uniqueId val="{00000000-D696-4571-8A71-ED704237C16B}"/>
            </c:ext>
          </c:extLst>
        </c:ser>
        <c:dLbls>
          <c:showLegendKey val="0"/>
          <c:showVal val="0"/>
          <c:showCatName val="0"/>
          <c:showSerName val="0"/>
          <c:showPercent val="0"/>
          <c:showBubbleSize val="0"/>
        </c:dLbls>
        <c:smooth val="0"/>
        <c:axId val="231088520"/>
        <c:axId val="231084912"/>
      </c:lineChart>
      <c:dateAx>
        <c:axId val="23108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084912"/>
        <c:crosses val="autoZero"/>
        <c:auto val="1"/>
        <c:lblOffset val="100"/>
        <c:baseTimeUnit val="days"/>
      </c:dateAx>
      <c:valAx>
        <c:axId val="23108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08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2</c:v>
                </c:pt>
                <c:pt idx="1">
                  <c:v>0</c:v>
                </c:pt>
                <c:pt idx="2">
                  <c:v>0</c:v>
                </c:pt>
                <c:pt idx="3">
                  <c:v>1</c:v>
                </c:pt>
                <c:pt idx="4">
                  <c:v>0</c:v>
                </c:pt>
                <c:pt idx="5">
                  <c:v>0</c:v>
                </c:pt>
                <c:pt idx="6">
                  <c:v>1</c:v>
                </c:pt>
                <c:pt idx="7">
                  <c:v>-2</c:v>
                </c:pt>
                <c:pt idx="8">
                  <c:v>1</c:v>
                </c:pt>
                <c:pt idx="9">
                  <c:v>1</c:v>
                </c:pt>
                <c:pt idx="10">
                  <c:v>6</c:v>
                </c:pt>
                <c:pt idx="11">
                  <c:v>1</c:v>
                </c:pt>
                <c:pt idx="12">
                  <c:v>17</c:v>
                </c:pt>
                <c:pt idx="13">
                  <c:v>7</c:v>
                </c:pt>
                <c:pt idx="14">
                  <c:v>3</c:v>
                </c:pt>
                <c:pt idx="15">
                  <c:v>3</c:v>
                </c:pt>
                <c:pt idx="16">
                  <c:v>5</c:v>
                </c:pt>
                <c:pt idx="17">
                  <c:v>10</c:v>
                </c:pt>
                <c:pt idx="18">
                  <c:v>3</c:v>
                </c:pt>
                <c:pt idx="19">
                  <c:v>5</c:v>
                </c:pt>
                <c:pt idx="20">
                  <c:v>9</c:v>
                </c:pt>
                <c:pt idx="21">
                  <c:v>6</c:v>
                </c:pt>
                <c:pt idx="22">
                  <c:v>3</c:v>
                </c:pt>
                <c:pt idx="23">
                  <c:v>3</c:v>
                </c:pt>
                <c:pt idx="24">
                  <c:v>2</c:v>
                </c:pt>
                <c:pt idx="25">
                  <c:v>0</c:v>
                </c:pt>
                <c:pt idx="26">
                  <c:v>8</c:v>
                </c:pt>
                <c:pt idx="27">
                  <c:v>2</c:v>
                </c:pt>
              </c:numCache>
            </c:numRef>
          </c:val>
          <c:smooth val="0"/>
          <c:extLst>
            <c:ext xmlns:c16="http://schemas.microsoft.com/office/drawing/2014/chart" uri="{C3380CC4-5D6E-409C-BE32-E72D297353CC}">
              <c16:uniqueId val="{00000000-8F1A-4A12-8BE9-CDBB811E4357}"/>
            </c:ext>
          </c:extLst>
        </c:ser>
        <c:dLbls>
          <c:showLegendKey val="0"/>
          <c:showVal val="0"/>
          <c:showCatName val="0"/>
          <c:showSerName val="0"/>
          <c:showPercent val="0"/>
          <c:showBubbleSize val="0"/>
        </c:dLbls>
        <c:smooth val="0"/>
        <c:axId val="231087864"/>
        <c:axId val="231089176"/>
      </c:lineChart>
      <c:dateAx>
        <c:axId val="23108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089176"/>
        <c:crosses val="autoZero"/>
        <c:auto val="1"/>
        <c:lblOffset val="100"/>
        <c:baseTimeUnit val="days"/>
      </c:dateAx>
      <c:valAx>
        <c:axId val="23108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08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1</c:v>
                </c:pt>
                <c:pt idx="1">
                  <c:v>0</c:v>
                </c:pt>
                <c:pt idx="2">
                  <c:v>0</c:v>
                </c:pt>
                <c:pt idx="3">
                  <c:v>0</c:v>
                </c:pt>
                <c:pt idx="4">
                  <c:v>0</c:v>
                </c:pt>
                <c:pt idx="5">
                  <c:v>0</c:v>
                </c:pt>
                <c:pt idx="6">
                  <c:v>2</c:v>
                </c:pt>
                <c:pt idx="7">
                  <c:v>0</c:v>
                </c:pt>
                <c:pt idx="8">
                  <c:v>0</c:v>
                </c:pt>
                <c:pt idx="9">
                  <c:v>0</c:v>
                </c:pt>
                <c:pt idx="10">
                  <c:v>0</c:v>
                </c:pt>
                <c:pt idx="11">
                  <c:v>0</c:v>
                </c:pt>
                <c:pt idx="12">
                  <c:v>0</c:v>
                </c:pt>
                <c:pt idx="13">
                  <c:v>1</c:v>
                </c:pt>
                <c:pt idx="14">
                  <c:v>1</c:v>
                </c:pt>
                <c:pt idx="15">
                  <c:v>0</c:v>
                </c:pt>
                <c:pt idx="16">
                  <c:v>0</c:v>
                </c:pt>
                <c:pt idx="17">
                  <c:v>1</c:v>
                </c:pt>
                <c:pt idx="18">
                  <c:v>1</c:v>
                </c:pt>
                <c:pt idx="19">
                  <c:v>0</c:v>
                </c:pt>
                <c:pt idx="20">
                  <c:v>0</c:v>
                </c:pt>
                <c:pt idx="21">
                  <c:v>3</c:v>
                </c:pt>
                <c:pt idx="22">
                  <c:v>2</c:v>
                </c:pt>
                <c:pt idx="23">
                  <c:v>0</c:v>
                </c:pt>
                <c:pt idx="24">
                  <c:v>0</c:v>
                </c:pt>
                <c:pt idx="25">
                  <c:v>0</c:v>
                </c:pt>
                <c:pt idx="26">
                  <c:v>0</c:v>
                </c:pt>
                <c:pt idx="27">
                  <c:v>0</c:v>
                </c:pt>
              </c:numCache>
            </c:numRef>
          </c:val>
          <c:smooth val="0"/>
          <c:extLst>
            <c:ext xmlns:c16="http://schemas.microsoft.com/office/drawing/2014/chart" uri="{C3380CC4-5D6E-409C-BE32-E72D297353CC}">
              <c16:uniqueId val="{00000000-08E3-47CA-B18D-3574B699F15E}"/>
            </c:ext>
          </c:extLst>
        </c:ser>
        <c:dLbls>
          <c:showLegendKey val="0"/>
          <c:showVal val="0"/>
          <c:showCatName val="0"/>
          <c:showSerName val="0"/>
          <c:showPercent val="0"/>
          <c:showBubbleSize val="0"/>
        </c:dLbls>
        <c:smooth val="0"/>
        <c:axId val="273051960"/>
        <c:axId val="273053600"/>
      </c:lineChart>
      <c:dateAx>
        <c:axId val="27305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53600"/>
        <c:crosses val="autoZero"/>
        <c:auto val="1"/>
        <c:lblOffset val="100"/>
        <c:baseTimeUnit val="days"/>
      </c:dateAx>
      <c:valAx>
        <c:axId val="27305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5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0</c:v>
                </c:pt>
                <c:pt idx="4">
                  <c:v>0</c:v>
                </c:pt>
                <c:pt idx="5">
                  <c:v>1</c:v>
                </c:pt>
                <c:pt idx="6">
                  <c:v>0</c:v>
                </c:pt>
              </c:numCache>
            </c:numRef>
          </c:val>
          <c:extLst>
            <c:ext xmlns:c16="http://schemas.microsoft.com/office/drawing/2014/chart" uri="{C3380CC4-5D6E-409C-BE32-E72D297353CC}">
              <c16:uniqueId val="{00000000-1861-4030-8EB6-D1FD217730C9}"/>
            </c:ext>
          </c:extLst>
        </c:ser>
        <c:dLbls>
          <c:showLegendKey val="0"/>
          <c:showVal val="0"/>
          <c:showCatName val="0"/>
          <c:showSerName val="0"/>
          <c:showPercent val="0"/>
          <c:showBubbleSize val="0"/>
        </c:dLbls>
        <c:gapWidth val="219"/>
        <c:overlap val="-27"/>
        <c:axId val="312817152"/>
        <c:axId val="312815184"/>
      </c:barChart>
      <c:catAx>
        <c:axId val="31281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15184"/>
        <c:crosses val="autoZero"/>
        <c:auto val="1"/>
        <c:lblAlgn val="ctr"/>
        <c:lblOffset val="100"/>
        <c:noMultiLvlLbl val="0"/>
      </c:catAx>
      <c:valAx>
        <c:axId val="31281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1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2.2767075306479998</c:v>
                </c:pt>
                <c:pt idx="1">
                  <c:v>0</c:v>
                </c:pt>
                <c:pt idx="2">
                  <c:v>0</c:v>
                </c:pt>
                <c:pt idx="3">
                  <c:v>0</c:v>
                </c:pt>
                <c:pt idx="4">
                  <c:v>0</c:v>
                </c:pt>
                <c:pt idx="5">
                  <c:v>0</c:v>
                </c:pt>
                <c:pt idx="6">
                  <c:v>0</c:v>
                </c:pt>
                <c:pt idx="7">
                  <c:v>0</c:v>
                </c:pt>
                <c:pt idx="8">
                  <c:v>0</c:v>
                </c:pt>
                <c:pt idx="9">
                  <c:v>0</c:v>
                </c:pt>
                <c:pt idx="10">
                  <c:v>10.452961672474</c:v>
                </c:pt>
                <c:pt idx="11">
                  <c:v>0</c:v>
                </c:pt>
                <c:pt idx="12">
                  <c:v>48.189655172414</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0.16233766233766</c:v>
                </c:pt>
                <c:pt idx="27">
                  <c:v>1.9401778496362001</c:v>
                </c:pt>
              </c:numCache>
            </c:numRef>
          </c:val>
          <c:smooth val="0"/>
          <c:extLst>
            <c:ext xmlns:c16="http://schemas.microsoft.com/office/drawing/2014/chart" uri="{C3380CC4-5D6E-409C-BE32-E72D297353CC}">
              <c16:uniqueId val="{00000000-A7DE-4156-AFCE-23AF4A583945}"/>
            </c:ext>
          </c:extLst>
        </c:ser>
        <c:dLbls>
          <c:showLegendKey val="0"/>
          <c:showVal val="0"/>
          <c:showCatName val="0"/>
          <c:showSerName val="0"/>
          <c:showPercent val="0"/>
          <c:showBubbleSize val="0"/>
        </c:dLbls>
        <c:smooth val="0"/>
        <c:axId val="312815512"/>
        <c:axId val="312816496"/>
      </c:lineChart>
      <c:dateAx>
        <c:axId val="31281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16496"/>
        <c:crosses val="autoZero"/>
        <c:auto val="1"/>
        <c:lblOffset val="100"/>
        <c:baseTimeUnit val="days"/>
      </c:dateAx>
      <c:valAx>
        <c:axId val="31281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1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5</c:v>
                </c:pt>
              </c:numCache>
            </c:numRef>
          </c:val>
          <c:extLst>
            <c:ext xmlns:c16="http://schemas.microsoft.com/office/drawing/2014/chart" uri="{C3380CC4-5D6E-409C-BE32-E72D297353CC}">
              <c16:uniqueId val="{00000000-A03E-4FA4-8AF6-013BAF5A781E}"/>
            </c:ext>
          </c:extLst>
        </c:ser>
        <c:dLbls>
          <c:showLegendKey val="0"/>
          <c:showVal val="0"/>
          <c:showCatName val="0"/>
          <c:showSerName val="0"/>
          <c:showPercent val="0"/>
          <c:showBubbleSize val="0"/>
        </c:dLbls>
        <c:gapWidth val="150"/>
        <c:overlap val="100"/>
        <c:axId val="312823056"/>
        <c:axId val="312824368"/>
      </c:barChart>
      <c:catAx>
        <c:axId val="31282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24368"/>
        <c:crosses val="autoZero"/>
        <c:auto val="1"/>
        <c:lblAlgn val="ctr"/>
        <c:lblOffset val="100"/>
        <c:noMultiLvlLbl val="0"/>
      </c:catAx>
      <c:valAx>
        <c:axId val="312824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2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12.523900761223</c:v>
                </c:pt>
                <c:pt idx="3">
                  <c:v>0</c:v>
                </c:pt>
                <c:pt idx="4">
                  <c:v>0</c:v>
                </c:pt>
                <c:pt idx="5">
                  <c:v>0</c:v>
                </c:pt>
                <c:pt idx="6">
                  <c:v>0</c:v>
                </c:pt>
              </c:numCache>
            </c:numRef>
          </c:val>
          <c:extLst>
            <c:ext xmlns:c16="http://schemas.microsoft.com/office/drawing/2014/chart" uri="{C3380CC4-5D6E-409C-BE32-E72D297353CC}">
              <c16:uniqueId val="{00000000-16CD-4CBF-BA88-96F76F933DB1}"/>
            </c:ext>
          </c:extLst>
        </c:ser>
        <c:dLbls>
          <c:showLegendKey val="0"/>
          <c:showVal val="0"/>
          <c:showCatName val="0"/>
          <c:showSerName val="0"/>
          <c:showPercent val="0"/>
          <c:showBubbleSize val="0"/>
        </c:dLbls>
        <c:gapWidth val="219"/>
        <c:overlap val="-27"/>
        <c:axId val="315079976"/>
        <c:axId val="315079320"/>
      </c:barChart>
      <c:catAx>
        <c:axId val="31507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79320"/>
        <c:crosses val="autoZero"/>
        <c:auto val="1"/>
        <c:lblAlgn val="ctr"/>
        <c:lblOffset val="100"/>
        <c:noMultiLvlLbl val="0"/>
      </c:catAx>
      <c:valAx>
        <c:axId val="31507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7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56C-4322-8316-0D44EAA6435E}"/>
            </c:ext>
          </c:extLst>
        </c:ser>
        <c:dLbls>
          <c:showLegendKey val="0"/>
          <c:showVal val="0"/>
          <c:showCatName val="0"/>
          <c:showSerName val="0"/>
          <c:showPercent val="0"/>
          <c:showBubbleSize val="0"/>
        </c:dLbls>
        <c:gapWidth val="219"/>
        <c:overlap val="-27"/>
        <c:axId val="315073416"/>
        <c:axId val="315071120"/>
      </c:barChart>
      <c:catAx>
        <c:axId val="31507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71120"/>
        <c:crosses val="autoZero"/>
        <c:auto val="1"/>
        <c:lblAlgn val="ctr"/>
        <c:lblOffset val="100"/>
        <c:noMultiLvlLbl val="0"/>
      </c:catAx>
      <c:valAx>
        <c:axId val="31507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7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85</c:v>
                </c:pt>
                <c:pt idx="1">
                  <c:v>79</c:v>
                </c:pt>
                <c:pt idx="2">
                  <c:v>79</c:v>
                </c:pt>
                <c:pt idx="3">
                  <c:v>79</c:v>
                </c:pt>
                <c:pt idx="4">
                  <c:v>79</c:v>
                </c:pt>
                <c:pt idx="5">
                  <c:v>79</c:v>
                </c:pt>
                <c:pt idx="6">
                  <c:v>79</c:v>
                </c:pt>
                <c:pt idx="7">
                  <c:v>79</c:v>
                </c:pt>
                <c:pt idx="8">
                  <c:v>79</c:v>
                </c:pt>
                <c:pt idx="9">
                  <c:v>79</c:v>
                </c:pt>
                <c:pt idx="10">
                  <c:v>80</c:v>
                </c:pt>
                <c:pt idx="11">
                  <c:v>80</c:v>
                </c:pt>
                <c:pt idx="12">
                  <c:v>80</c:v>
                </c:pt>
                <c:pt idx="13">
                  <c:v>99</c:v>
                </c:pt>
                <c:pt idx="14">
                  <c:v>99</c:v>
                </c:pt>
                <c:pt idx="15">
                  <c:v>99</c:v>
                </c:pt>
                <c:pt idx="16">
                  <c:v>99</c:v>
                </c:pt>
                <c:pt idx="17">
                  <c:v>99</c:v>
                </c:pt>
                <c:pt idx="18">
                  <c:v>99</c:v>
                </c:pt>
                <c:pt idx="19">
                  <c:v>99</c:v>
                </c:pt>
                <c:pt idx="20">
                  <c:v>99</c:v>
                </c:pt>
                <c:pt idx="21">
                  <c:v>99</c:v>
                </c:pt>
                <c:pt idx="22">
                  <c:v>99</c:v>
                </c:pt>
                <c:pt idx="23">
                  <c:v>99</c:v>
                </c:pt>
                <c:pt idx="24">
                  <c:v>99</c:v>
                </c:pt>
                <c:pt idx="25">
                  <c:v>99</c:v>
                </c:pt>
                <c:pt idx="26">
                  <c:v>99</c:v>
                </c:pt>
                <c:pt idx="27">
                  <c:v>99</c:v>
                </c:pt>
              </c:numCache>
            </c:numRef>
          </c:val>
          <c:smooth val="0"/>
          <c:extLst>
            <c:ext xmlns:c16="http://schemas.microsoft.com/office/drawing/2014/chart" uri="{C3380CC4-5D6E-409C-BE32-E72D297353CC}">
              <c16:uniqueId val="{00000000-E10F-4A6C-94FE-5DB0879B4106}"/>
            </c:ext>
          </c:extLst>
        </c:ser>
        <c:dLbls>
          <c:showLegendKey val="0"/>
          <c:showVal val="0"/>
          <c:showCatName val="0"/>
          <c:showSerName val="0"/>
          <c:showPercent val="0"/>
          <c:showBubbleSize val="0"/>
        </c:dLbls>
        <c:smooth val="0"/>
        <c:axId val="315066528"/>
        <c:axId val="315063904"/>
      </c:lineChart>
      <c:dateAx>
        <c:axId val="31506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63904"/>
        <c:crosses val="autoZero"/>
        <c:auto val="1"/>
        <c:lblOffset val="100"/>
        <c:baseTimeUnit val="days"/>
      </c:dateAx>
      <c:valAx>
        <c:axId val="31506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6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54</c:v>
                </c:pt>
                <c:pt idx="2">
                  <c:v>110</c:v>
                </c:pt>
                <c:pt idx="3">
                  <c:v>102</c:v>
                </c:pt>
                <c:pt idx="4">
                  <c:v>61</c:v>
                </c:pt>
                <c:pt idx="5">
                  <c:v>22</c:v>
                </c:pt>
                <c:pt idx="6">
                  <c:v>9</c:v>
                </c:pt>
              </c:numCache>
            </c:numRef>
          </c:val>
          <c:extLst>
            <c:ext xmlns:c16="http://schemas.microsoft.com/office/drawing/2014/chart" uri="{C3380CC4-5D6E-409C-BE32-E72D297353CC}">
              <c16:uniqueId val="{00000000-FDF9-4B78-9DEF-34EADEF3673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184</c:v>
                </c:pt>
                <c:pt idx="2">
                  <c:v>265</c:v>
                </c:pt>
                <c:pt idx="3">
                  <c:v>197</c:v>
                </c:pt>
                <c:pt idx="4">
                  <c:v>147</c:v>
                </c:pt>
                <c:pt idx="5">
                  <c:v>42</c:v>
                </c:pt>
                <c:pt idx="6">
                  <c:v>27</c:v>
                </c:pt>
              </c:numCache>
            </c:numRef>
          </c:val>
          <c:extLst>
            <c:ext xmlns:c16="http://schemas.microsoft.com/office/drawing/2014/chart" uri="{C3380CC4-5D6E-409C-BE32-E72D297353CC}">
              <c16:uniqueId val="{00000001-FDF9-4B78-9DEF-34EADEF36733}"/>
            </c:ext>
          </c:extLst>
        </c:ser>
        <c:dLbls>
          <c:showLegendKey val="0"/>
          <c:showVal val="0"/>
          <c:showCatName val="0"/>
          <c:showSerName val="0"/>
          <c:showPercent val="0"/>
          <c:showBubbleSize val="0"/>
        </c:dLbls>
        <c:gapWidth val="219"/>
        <c:overlap val="-27"/>
        <c:axId val="315061936"/>
        <c:axId val="315069480"/>
      </c:barChart>
      <c:catAx>
        <c:axId val="31506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69480"/>
        <c:crosses val="autoZero"/>
        <c:auto val="1"/>
        <c:lblAlgn val="ctr"/>
        <c:lblOffset val="100"/>
        <c:noMultiLvlLbl val="0"/>
      </c:catAx>
      <c:valAx>
        <c:axId val="31506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6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5849</c:v>
                </c:pt>
                <c:pt idx="1">
                  <c:v>629</c:v>
                </c:pt>
                <c:pt idx="2">
                  <c:v>5712</c:v>
                </c:pt>
                <c:pt idx="3">
                  <c:v>2150</c:v>
                </c:pt>
                <c:pt idx="4">
                  <c:v>542</c:v>
                </c:pt>
                <c:pt idx="5">
                  <c:v>967</c:v>
                </c:pt>
                <c:pt idx="6">
                  <c:v>920</c:v>
                </c:pt>
                <c:pt idx="7">
                  <c:v>52</c:v>
                </c:pt>
                <c:pt idx="8">
                  <c:v>53</c:v>
                </c:pt>
                <c:pt idx="9">
                  <c:v>1331</c:v>
                </c:pt>
                <c:pt idx="10">
                  <c:v>18278</c:v>
                </c:pt>
                <c:pt idx="11">
                  <c:v>6354</c:v>
                </c:pt>
                <c:pt idx="12">
                  <c:v>9187</c:v>
                </c:pt>
                <c:pt idx="13">
                  <c:v>19018</c:v>
                </c:pt>
                <c:pt idx="14">
                  <c:v>7188</c:v>
                </c:pt>
                <c:pt idx="15">
                  <c:v>5811</c:v>
                </c:pt>
                <c:pt idx="16">
                  <c:v>4290</c:v>
                </c:pt>
                <c:pt idx="17">
                  <c:v>3639</c:v>
                </c:pt>
                <c:pt idx="18">
                  <c:v>3813</c:v>
                </c:pt>
                <c:pt idx="19">
                  <c:v>3326</c:v>
                </c:pt>
                <c:pt idx="20">
                  <c:v>2972</c:v>
                </c:pt>
                <c:pt idx="21">
                  <c:v>3091</c:v>
                </c:pt>
                <c:pt idx="22">
                  <c:v>3057</c:v>
                </c:pt>
                <c:pt idx="23">
                  <c:v>2790</c:v>
                </c:pt>
                <c:pt idx="24">
                  <c:v>3306</c:v>
                </c:pt>
                <c:pt idx="25">
                  <c:v>2537</c:v>
                </c:pt>
                <c:pt idx="26">
                  <c:v>1633</c:v>
                </c:pt>
                <c:pt idx="27">
                  <c:v>2779</c:v>
                </c:pt>
              </c:numCache>
            </c:numRef>
          </c:val>
          <c:smooth val="0"/>
          <c:extLst>
            <c:ext xmlns:c16="http://schemas.microsoft.com/office/drawing/2014/chart" uri="{C3380CC4-5D6E-409C-BE32-E72D297353CC}">
              <c16:uniqueId val="{00000000-5BC0-4D08-86A6-EA53643C8E6E}"/>
            </c:ext>
          </c:extLst>
        </c:ser>
        <c:dLbls>
          <c:showLegendKey val="0"/>
          <c:showVal val="0"/>
          <c:showCatName val="0"/>
          <c:showSerName val="0"/>
          <c:showPercent val="0"/>
          <c:showBubbleSize val="0"/>
        </c:dLbls>
        <c:smooth val="0"/>
        <c:axId val="302934336"/>
        <c:axId val="302933024"/>
      </c:lineChart>
      <c:dateAx>
        <c:axId val="30293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33024"/>
        <c:crosses val="autoZero"/>
        <c:auto val="1"/>
        <c:lblOffset val="100"/>
        <c:baseTimeUnit val="days"/>
      </c:dateAx>
      <c:valAx>
        <c:axId val="30293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3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2900</c:v>
                </c:pt>
                <c:pt idx="1">
                  <c:v>277</c:v>
                </c:pt>
                <c:pt idx="2">
                  <c:v>1691</c:v>
                </c:pt>
                <c:pt idx="3">
                  <c:v>872</c:v>
                </c:pt>
                <c:pt idx="4">
                  <c:v>286</c:v>
                </c:pt>
                <c:pt idx="5">
                  <c:v>580</c:v>
                </c:pt>
                <c:pt idx="6">
                  <c:v>849</c:v>
                </c:pt>
                <c:pt idx="7">
                  <c:v>25</c:v>
                </c:pt>
                <c:pt idx="8">
                  <c:v>43</c:v>
                </c:pt>
                <c:pt idx="9">
                  <c:v>1003</c:v>
                </c:pt>
                <c:pt idx="10">
                  <c:v>8719</c:v>
                </c:pt>
                <c:pt idx="11">
                  <c:v>4180</c:v>
                </c:pt>
                <c:pt idx="12">
                  <c:v>6252</c:v>
                </c:pt>
                <c:pt idx="13">
                  <c:v>12167</c:v>
                </c:pt>
                <c:pt idx="14">
                  <c:v>5333</c:v>
                </c:pt>
                <c:pt idx="15">
                  <c:v>4496</c:v>
                </c:pt>
                <c:pt idx="16">
                  <c:v>3482</c:v>
                </c:pt>
                <c:pt idx="17">
                  <c:v>3150</c:v>
                </c:pt>
                <c:pt idx="18">
                  <c:v>3136</c:v>
                </c:pt>
                <c:pt idx="19">
                  <c:v>2757</c:v>
                </c:pt>
                <c:pt idx="20">
                  <c:v>2538</c:v>
                </c:pt>
                <c:pt idx="21">
                  <c:v>2674</c:v>
                </c:pt>
                <c:pt idx="22">
                  <c:v>2627</c:v>
                </c:pt>
                <c:pt idx="23">
                  <c:v>2484</c:v>
                </c:pt>
                <c:pt idx="24">
                  <c:v>2851</c:v>
                </c:pt>
                <c:pt idx="25">
                  <c:v>2085</c:v>
                </c:pt>
                <c:pt idx="26">
                  <c:v>1194</c:v>
                </c:pt>
                <c:pt idx="27">
                  <c:v>1857</c:v>
                </c:pt>
              </c:numCache>
            </c:numRef>
          </c:val>
          <c:smooth val="0"/>
          <c:extLst>
            <c:ext xmlns:c16="http://schemas.microsoft.com/office/drawing/2014/chart" uri="{C3380CC4-5D6E-409C-BE32-E72D297353CC}">
              <c16:uniqueId val="{00000000-3CBB-4DAC-AEAB-34D28F06D6EC}"/>
            </c:ext>
          </c:extLst>
        </c:ser>
        <c:dLbls>
          <c:showLegendKey val="0"/>
          <c:showVal val="0"/>
          <c:showCatName val="0"/>
          <c:showSerName val="0"/>
          <c:showPercent val="0"/>
          <c:showBubbleSize val="0"/>
        </c:dLbls>
        <c:smooth val="0"/>
        <c:axId val="302924168"/>
        <c:axId val="302929416"/>
      </c:lineChart>
      <c:dateAx>
        <c:axId val="30292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9416"/>
        <c:crosses val="autoZero"/>
        <c:auto val="1"/>
        <c:lblOffset val="100"/>
        <c:baseTimeUnit val="days"/>
      </c:dateAx>
      <c:valAx>
        <c:axId val="30292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124</c:v>
                </c:pt>
                <c:pt idx="1">
                  <c:v>11</c:v>
                </c:pt>
                <c:pt idx="2">
                  <c:v>256</c:v>
                </c:pt>
                <c:pt idx="3">
                  <c:v>81</c:v>
                </c:pt>
                <c:pt idx="4">
                  <c:v>12</c:v>
                </c:pt>
                <c:pt idx="5">
                  <c:v>49</c:v>
                </c:pt>
                <c:pt idx="6">
                  <c:v>40</c:v>
                </c:pt>
                <c:pt idx="7">
                  <c:v>4</c:v>
                </c:pt>
                <c:pt idx="8">
                  <c:v>5</c:v>
                </c:pt>
                <c:pt idx="9">
                  <c:v>142</c:v>
                </c:pt>
                <c:pt idx="10">
                  <c:v>928</c:v>
                </c:pt>
                <c:pt idx="11">
                  <c:v>243</c:v>
                </c:pt>
                <c:pt idx="12">
                  <c:v>271</c:v>
                </c:pt>
                <c:pt idx="13">
                  <c:v>706</c:v>
                </c:pt>
                <c:pt idx="14">
                  <c:v>237</c:v>
                </c:pt>
                <c:pt idx="15">
                  <c:v>186</c:v>
                </c:pt>
                <c:pt idx="16">
                  <c:v>139</c:v>
                </c:pt>
                <c:pt idx="17">
                  <c:v>101</c:v>
                </c:pt>
                <c:pt idx="18">
                  <c:v>113</c:v>
                </c:pt>
                <c:pt idx="19">
                  <c:v>104</c:v>
                </c:pt>
                <c:pt idx="20">
                  <c:v>81</c:v>
                </c:pt>
                <c:pt idx="21">
                  <c:v>70</c:v>
                </c:pt>
                <c:pt idx="22">
                  <c:v>62</c:v>
                </c:pt>
                <c:pt idx="23">
                  <c:v>57</c:v>
                </c:pt>
                <c:pt idx="24">
                  <c:v>71</c:v>
                </c:pt>
                <c:pt idx="25">
                  <c:v>52</c:v>
                </c:pt>
                <c:pt idx="26">
                  <c:v>42</c:v>
                </c:pt>
                <c:pt idx="27">
                  <c:v>95</c:v>
                </c:pt>
              </c:numCache>
            </c:numRef>
          </c:val>
          <c:smooth val="0"/>
          <c:extLst>
            <c:ext xmlns:c16="http://schemas.microsoft.com/office/drawing/2014/chart" uri="{C3380CC4-5D6E-409C-BE32-E72D297353CC}">
              <c16:uniqueId val="{00000000-A411-4D92-8DA5-A97FC18D8531}"/>
            </c:ext>
          </c:extLst>
        </c:ser>
        <c:dLbls>
          <c:showLegendKey val="0"/>
          <c:showVal val="0"/>
          <c:showCatName val="0"/>
          <c:showSerName val="0"/>
          <c:showPercent val="0"/>
          <c:showBubbleSize val="0"/>
        </c:dLbls>
        <c:smooth val="0"/>
        <c:axId val="302924496"/>
        <c:axId val="302926464"/>
      </c:lineChart>
      <c:dateAx>
        <c:axId val="302924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6464"/>
        <c:crosses val="autoZero"/>
        <c:auto val="1"/>
        <c:lblOffset val="100"/>
        <c:baseTimeUnit val="days"/>
      </c:dateAx>
      <c:valAx>
        <c:axId val="30292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2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Sheet1!$A$2:$A$29</c:f>
              <c:numCache>
                <c:formatCode>m/d/yyyy</c:formatCode>
                <c:ptCount val="28"/>
                <c:pt idx="0">
                  <c:v>42767</c:v>
                </c:pt>
                <c:pt idx="1">
                  <c:v>42768</c:v>
                </c:pt>
                <c:pt idx="2">
                  <c:v>42769</c:v>
                </c:pt>
                <c:pt idx="3">
                  <c:v>42770</c:v>
                </c:pt>
                <c:pt idx="4">
                  <c:v>42771</c:v>
                </c:pt>
                <c:pt idx="5">
                  <c:v>42772</c:v>
                </c:pt>
                <c:pt idx="6">
                  <c:v>42773</c:v>
                </c:pt>
                <c:pt idx="7">
                  <c:v>42774</c:v>
                </c:pt>
                <c:pt idx="8">
                  <c:v>42775</c:v>
                </c:pt>
                <c:pt idx="9">
                  <c:v>42776</c:v>
                </c:pt>
                <c:pt idx="10">
                  <c:v>42777</c:v>
                </c:pt>
                <c:pt idx="11">
                  <c:v>42778</c:v>
                </c:pt>
                <c:pt idx="12">
                  <c:v>42779</c:v>
                </c:pt>
                <c:pt idx="13">
                  <c:v>42780</c:v>
                </c:pt>
                <c:pt idx="14">
                  <c:v>42781</c:v>
                </c:pt>
                <c:pt idx="15">
                  <c:v>42782</c:v>
                </c:pt>
                <c:pt idx="16">
                  <c:v>42783</c:v>
                </c:pt>
                <c:pt idx="17">
                  <c:v>42784</c:v>
                </c:pt>
                <c:pt idx="18">
                  <c:v>42785</c:v>
                </c:pt>
                <c:pt idx="19">
                  <c:v>42786</c:v>
                </c:pt>
                <c:pt idx="20">
                  <c:v>42787</c:v>
                </c:pt>
                <c:pt idx="21">
                  <c:v>42788</c:v>
                </c:pt>
                <c:pt idx="22">
                  <c:v>42789</c:v>
                </c:pt>
                <c:pt idx="23">
                  <c:v>42790</c:v>
                </c:pt>
                <c:pt idx="24">
                  <c:v>42791</c:v>
                </c:pt>
                <c:pt idx="25">
                  <c:v>42792</c:v>
                </c:pt>
                <c:pt idx="26">
                  <c:v>42793</c:v>
                </c:pt>
                <c:pt idx="27">
                  <c:v>42794</c:v>
                </c:pt>
              </c:numCache>
            </c:numRef>
          </c:cat>
          <c:val>
            <c:numRef>
              <c:f>Sheet1!$B$2:$B$29</c:f>
              <c:numCache>
                <c:formatCode>General</c:formatCode>
                <c:ptCount val="28"/>
                <c:pt idx="0">
                  <c:v>12</c:v>
                </c:pt>
                <c:pt idx="1">
                  <c:v>1</c:v>
                </c:pt>
                <c:pt idx="2">
                  <c:v>14</c:v>
                </c:pt>
                <c:pt idx="3">
                  <c:v>6</c:v>
                </c:pt>
                <c:pt idx="5">
                  <c:v>2</c:v>
                </c:pt>
                <c:pt idx="6">
                  <c:v>11</c:v>
                </c:pt>
                <c:pt idx="7">
                  <c:v>9</c:v>
                </c:pt>
                <c:pt idx="8">
                  <c:v>4</c:v>
                </c:pt>
                <c:pt idx="9">
                  <c:v>6</c:v>
                </c:pt>
                <c:pt idx="10">
                  <c:v>20</c:v>
                </c:pt>
                <c:pt idx="11">
                  <c:v>39</c:v>
                </c:pt>
                <c:pt idx="12">
                  <c:v>21</c:v>
                </c:pt>
                <c:pt idx="13">
                  <c:v>25</c:v>
                </c:pt>
                <c:pt idx="14">
                  <c:v>9</c:v>
                </c:pt>
                <c:pt idx="15">
                  <c:v>8</c:v>
                </c:pt>
                <c:pt idx="16">
                  <c:v>34</c:v>
                </c:pt>
                <c:pt idx="17">
                  <c:v>5</c:v>
                </c:pt>
                <c:pt idx="18">
                  <c:v>1</c:v>
                </c:pt>
                <c:pt idx="19">
                  <c:v>17</c:v>
                </c:pt>
                <c:pt idx="20">
                  <c:v>6</c:v>
                </c:pt>
                <c:pt idx="21">
                  <c:v>6</c:v>
                </c:pt>
                <c:pt idx="22">
                  <c:v>12</c:v>
                </c:pt>
                <c:pt idx="23">
                  <c:v>6</c:v>
                </c:pt>
                <c:pt idx="24">
                  <c:v>5</c:v>
                </c:pt>
                <c:pt idx="25">
                  <c:v>6</c:v>
                </c:pt>
                <c:pt idx="26">
                  <c:v>17</c:v>
                </c:pt>
                <c:pt idx="27">
                  <c:v>16</c:v>
                </c:pt>
              </c:numCache>
            </c:numRef>
          </c:val>
          <c:smooth val="0"/>
          <c:extLst>
            <c:ext xmlns:c16="http://schemas.microsoft.com/office/drawing/2014/chart" uri="{C3380CC4-5D6E-409C-BE32-E72D297353CC}">
              <c16:uniqueId val="{00000000-2A42-4846-A217-1655998EF604}"/>
            </c:ext>
          </c:extLst>
        </c:ser>
        <c:dLbls>
          <c:showLegendKey val="0"/>
          <c:showVal val="0"/>
          <c:showCatName val="0"/>
          <c:showSerName val="0"/>
          <c:showPercent val="0"/>
          <c:showBubbleSize val="0"/>
        </c:dLbls>
        <c:smooth val="0"/>
        <c:axId val="273050648"/>
        <c:axId val="273050976"/>
      </c:lineChart>
      <c:dateAx>
        <c:axId val="27305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50976"/>
        <c:crosses val="autoZero"/>
        <c:auto val="1"/>
        <c:lblOffset val="100"/>
        <c:baseTimeUnit val="days"/>
      </c:dateAx>
      <c:valAx>
        <c:axId val="27305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5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Facebook Page Report</a:t>
            </a:r>
            <a:endParaRPr lang="en-US"/>
          </a:p>
        </p:txBody>
      </p:sp>
      <p:sp>
        <p:nvSpPr>
          <p:cNvPr id="3" name="Subtitle 2"/>
          <p:cNvSpPr>
            <a:spLocks noGrp="1"/>
          </p:cNvSpPr>
          <p:nvPr>
            <p:ph type="subTitle" idx="1"/>
          </p:nvPr>
        </p:nvSpPr>
        <p:spPr/>
        <p:txBody>
          <a:bodyPr/>
          <a:lstStyle/>
          <a:p>
            <a:r>
              <a:rPr lang="en-US"/>
              <a:t>23 | new marketing experiences</a:t>
            </a:r>
            <a:endParaRPr lang="en-US"/>
          </a:p>
        </p:txBody>
      </p:sp>
    </p:spTree>
    <p:extLst>
      <p:ext uri="{BB962C8B-B14F-4D97-AF65-F5344CB8AC3E}">
        <p14:creationId xmlns:p14="http://schemas.microsoft.com/office/powerpoint/2010/main" val="3320760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Wichtigste Werte (KPI's)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870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70008750"/>
                    </a:ext>
                  </a:extLst>
                </a:gridCol>
                <a:gridCol w="740664">
                  <a:extLst>
                    <a:ext uri="{9D8B030D-6E8A-4147-A177-3AD203B41FA5}">
                      <a16:colId xmlns:a16="http://schemas.microsoft.com/office/drawing/2014/main" val="655453357"/>
                    </a:ext>
                  </a:extLst>
                </a:gridCol>
                <a:gridCol w="740664">
                  <a:extLst>
                    <a:ext uri="{9D8B030D-6E8A-4147-A177-3AD203B41FA5}">
                      <a16:colId xmlns:a16="http://schemas.microsoft.com/office/drawing/2014/main" val="3158095345"/>
                    </a:ext>
                  </a:extLst>
                </a:gridCol>
                <a:gridCol w="740664">
                  <a:extLst>
                    <a:ext uri="{9D8B030D-6E8A-4147-A177-3AD203B41FA5}">
                      <a16:colId xmlns:a16="http://schemas.microsoft.com/office/drawing/2014/main" val="244966973"/>
                    </a:ext>
                  </a:extLst>
                </a:gridCol>
                <a:gridCol w="740664">
                  <a:extLst>
                    <a:ext uri="{9D8B030D-6E8A-4147-A177-3AD203B41FA5}">
                      <a16:colId xmlns:a16="http://schemas.microsoft.com/office/drawing/2014/main" val="143402525"/>
                    </a:ext>
                  </a:extLst>
                </a:gridCol>
                <a:gridCol w="740664">
                  <a:extLst>
                    <a:ext uri="{9D8B030D-6E8A-4147-A177-3AD203B41FA5}">
                      <a16:colId xmlns:a16="http://schemas.microsoft.com/office/drawing/2014/main" val="1075576152"/>
                    </a:ext>
                  </a:extLst>
                </a:gridCol>
                <a:gridCol w="740664">
                  <a:extLst>
                    <a:ext uri="{9D8B030D-6E8A-4147-A177-3AD203B41FA5}">
                      <a16:colId xmlns:a16="http://schemas.microsoft.com/office/drawing/2014/main" val="2276011238"/>
                    </a:ext>
                  </a:extLst>
                </a:gridCol>
                <a:gridCol w="740664">
                  <a:extLst>
                    <a:ext uri="{9D8B030D-6E8A-4147-A177-3AD203B41FA5}">
                      <a16:colId xmlns:a16="http://schemas.microsoft.com/office/drawing/2014/main" val="4228549017"/>
                    </a:ext>
                  </a:extLst>
                </a:gridCol>
                <a:gridCol w="740664">
                  <a:extLst>
                    <a:ext uri="{9D8B030D-6E8A-4147-A177-3AD203B41FA5}">
                      <a16:colId xmlns:a16="http://schemas.microsoft.com/office/drawing/2014/main" val="1058299379"/>
                    </a:ext>
                  </a:extLst>
                </a:gridCol>
                <a:gridCol w="740664">
                  <a:extLst>
                    <a:ext uri="{9D8B030D-6E8A-4147-A177-3AD203B41FA5}">
                      <a16:colId xmlns:a16="http://schemas.microsoft.com/office/drawing/2014/main" val="314748384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972638400"/>
                  </a:ext>
                </a:extLst>
              </a:tr>
              <a:tr h="370840">
                <a:tc>
                  <a:txBody>
                    <a:bodyPr/>
                    <a:lstStyle/>
                    <a:p>
                      <a:r>
                        <a:rPr lang="en-US" sz="1000"/>
                        <a:t>Autohaus Strauss</a:t>
                      </a:r>
                      <a:endParaRPr lang="en-US" sz="1000"/>
                    </a:p>
                  </a:txBody>
                  <a:tcPr/>
                </a:tc>
                <a:tc>
                  <a:txBody>
                    <a:bodyPr/>
                    <a:lstStyle/>
                    <a:p>
                      <a:r>
                        <a:rPr lang="en-US" sz="1000"/>
                        <a:t>1238</a:t>
                      </a:r>
                      <a:endParaRPr lang="en-US" sz="1000"/>
                    </a:p>
                  </a:txBody>
                  <a:tcPr/>
                </a:tc>
                <a:tc>
                  <a:txBody>
                    <a:bodyPr/>
                    <a:lstStyle/>
                    <a:p>
                      <a:r>
                        <a:rPr lang="en-US" sz="1000"/>
                        <a:t>97</a:t>
                      </a:r>
                      <a:endParaRPr lang="en-US" sz="1000"/>
                    </a:p>
                  </a:txBody>
                  <a:tcPr/>
                </a:tc>
                <a:tc>
                  <a:txBody>
                    <a:bodyPr/>
                    <a:lstStyle/>
                    <a:p>
                      <a:r>
                        <a:rPr lang="en-US" sz="1000"/>
                        <a:t>5</a:t>
                      </a:r>
                      <a:endParaRPr lang="en-US" sz="1000"/>
                    </a:p>
                  </a:txBody>
                  <a:tcPr/>
                </a:tc>
                <a:tc>
                  <a:txBody>
                    <a:bodyPr/>
                    <a:lstStyle/>
                    <a:p>
                      <a:r>
                        <a:rPr lang="en-US" sz="1000"/>
                        <a:t>694</a:t>
                      </a:r>
                      <a:endParaRPr lang="en-US" sz="1000"/>
                    </a:p>
                  </a:txBody>
                  <a:tcPr/>
                </a:tc>
                <a:tc>
                  <a:txBody>
                    <a:bodyPr/>
                    <a:lstStyle/>
                    <a:p>
                      <a:r>
                        <a:rPr lang="en-US" sz="1000"/>
                        <a:t>13</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12.2960%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70428940"/>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3019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(Übersicht)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7572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772787"/>
                    </a:ext>
                  </a:extLst>
                </a:gridCol>
                <a:gridCol w="1234440">
                  <a:extLst>
                    <a:ext uri="{9D8B030D-6E8A-4147-A177-3AD203B41FA5}">
                      <a16:colId xmlns:a16="http://schemas.microsoft.com/office/drawing/2014/main" val="2178263520"/>
                    </a:ext>
                  </a:extLst>
                </a:gridCol>
                <a:gridCol w="822960">
                  <a:extLst>
                    <a:ext uri="{9D8B030D-6E8A-4147-A177-3AD203B41FA5}">
                      <a16:colId xmlns:a16="http://schemas.microsoft.com/office/drawing/2014/main" val="2527283622"/>
                    </a:ext>
                  </a:extLst>
                </a:gridCol>
                <a:gridCol w="822960">
                  <a:extLst>
                    <a:ext uri="{9D8B030D-6E8A-4147-A177-3AD203B41FA5}">
                      <a16:colId xmlns:a16="http://schemas.microsoft.com/office/drawing/2014/main" val="2832331031"/>
                    </a:ext>
                  </a:extLst>
                </a:gridCol>
                <a:gridCol w="822960">
                  <a:extLst>
                    <a:ext uri="{9D8B030D-6E8A-4147-A177-3AD203B41FA5}">
                      <a16:colId xmlns:a16="http://schemas.microsoft.com/office/drawing/2014/main" val="1991966456"/>
                    </a:ext>
                  </a:extLst>
                </a:gridCol>
                <a:gridCol w="822960">
                  <a:extLst>
                    <a:ext uri="{9D8B030D-6E8A-4147-A177-3AD203B41FA5}">
                      <a16:colId xmlns:a16="http://schemas.microsoft.com/office/drawing/2014/main" val="2472934925"/>
                    </a:ext>
                  </a:extLst>
                </a:gridCol>
                <a:gridCol w="822960">
                  <a:extLst>
                    <a:ext uri="{9D8B030D-6E8A-4147-A177-3AD203B41FA5}">
                      <a16:colId xmlns:a16="http://schemas.microsoft.com/office/drawing/2014/main" val="1819225505"/>
                    </a:ext>
                  </a:extLst>
                </a:gridCol>
                <a:gridCol w="822960">
                  <a:extLst>
                    <a:ext uri="{9D8B030D-6E8A-4147-A177-3AD203B41FA5}">
                      <a16:colId xmlns:a16="http://schemas.microsoft.com/office/drawing/2014/main" val="200601755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3 days</a:t>
                      </a:r>
                      <a:endParaRPr lang="en-US" sz="1000"/>
                    </a:p>
                  </a:txBody>
                  <a:tcPr/>
                </a:tc>
                <a:tc>
                  <a:txBody>
                    <a:bodyPr/>
                    <a:lstStyle/>
                    <a:p>
                      <a:r>
                        <a:rPr lang="en-US" sz="1000"/>
                        <a:t>%</a:t>
                      </a:r>
                      <a:endParaRPr lang="en-US" sz="1000"/>
                    </a:p>
                  </a:txBody>
                  <a:tcPr/>
                </a:tc>
                <a:tc>
                  <a:txBody>
                    <a:bodyPr/>
                    <a:lstStyle/>
                    <a:p>
                      <a:r>
                        <a:rPr lang="en-US" sz="1000"/>
                        <a:t>7 days</a:t>
                      </a:r>
                      <a:endParaRPr lang="en-US" sz="1000"/>
                    </a:p>
                  </a:txBody>
                  <a:tcPr/>
                </a:tc>
                <a:tc>
                  <a:txBody>
                    <a:bodyPr/>
                    <a:lstStyle/>
                    <a:p>
                      <a:r>
                        <a:rPr lang="en-US" sz="1000"/>
                        <a:t>%</a:t>
                      </a:r>
                      <a:endParaRPr lang="en-US" sz="1000"/>
                    </a:p>
                  </a:txBody>
                  <a:tcPr/>
                </a:tc>
                <a:tc>
                  <a:txBody>
                    <a:bodyPr/>
                    <a:lstStyle/>
                    <a:p>
                      <a:r>
                        <a:rPr lang="en-US" sz="1000"/>
                        <a:t>30 days</a:t>
                      </a:r>
                      <a:endParaRPr lang="en-US" sz="1000"/>
                    </a:p>
                  </a:txBody>
                  <a:tcPr/>
                </a:tc>
                <a:tc>
                  <a:txBody>
                    <a:bodyPr/>
                    <a:lstStyle/>
                    <a:p>
                      <a:r>
                        <a:rPr lang="en-US" sz="1000"/>
                        <a:t>%</a:t>
                      </a:r>
                      <a:endParaRPr lang="en-US" sz="1000"/>
                    </a:p>
                  </a:txBody>
                  <a:tcPr/>
                </a:tc>
                <a:extLst>
                  <a:ext uri="{0D108BD9-81ED-4DB2-BD59-A6C34878D82A}">
                    <a16:rowId xmlns:a16="http://schemas.microsoft.com/office/drawing/2014/main" val="927896755"/>
                  </a:ext>
                </a:extLst>
              </a:tr>
              <a:tr h="370840">
                <a:tc>
                  <a:txBody>
                    <a:bodyPr/>
                    <a:lstStyle/>
                    <a:p>
                      <a:r>
                        <a:rPr lang="en-US" sz="1000"/>
                        <a:t>Autohaus Strauss</a:t>
                      </a:r>
                      <a:endParaRPr lang="en-US" sz="1000"/>
                    </a:p>
                  </a:txBody>
                  <a:tcPr/>
                </a:tc>
                <a:tc>
                  <a:txBody>
                    <a:bodyPr/>
                    <a:lstStyle/>
                    <a:p>
                      <a:r>
                        <a:rPr lang="en-US" sz="1000"/>
                        <a:t>1238</a:t>
                      </a:r>
                      <a:endParaRPr lang="en-US" sz="1000"/>
                    </a:p>
                  </a:txBody>
                  <a:tcPr/>
                </a:tc>
                <a:tc>
                  <a:txBody>
                    <a:bodyPr/>
                    <a:lstStyle/>
                    <a:p>
                      <a:r>
                        <a:rPr lang="en-US" sz="1000"/>
                        <a:t>10</a:t>
                      </a:r>
                      <a:endParaRPr lang="en-US" sz="1000"/>
                    </a:p>
                  </a:txBody>
                  <a:tcPr/>
                </a:tc>
                <a:tc>
                  <a:txBody>
                    <a:bodyPr/>
                    <a:lstStyle/>
                    <a:p>
                      <a:r>
                        <a:rPr lang="en-US" sz="1000"/>
                        <a:t>0.8%</a:t>
                      </a:r>
                      <a:endParaRPr lang="en-US" sz="1000"/>
                    </a:p>
                  </a:txBody>
                  <a:tcPr/>
                </a:tc>
                <a:tc>
                  <a:txBody>
                    <a:bodyPr/>
                    <a:lstStyle/>
                    <a:p>
                      <a:r>
                        <a:rPr lang="en-US" sz="1000"/>
                        <a:t>24</a:t>
                      </a:r>
                      <a:endParaRPr lang="en-US" sz="1000"/>
                    </a:p>
                  </a:txBody>
                  <a:tcPr/>
                </a:tc>
                <a:tc>
                  <a:txBody>
                    <a:bodyPr/>
                    <a:lstStyle/>
                    <a:p>
                      <a:r>
                        <a:rPr lang="en-US" sz="1000"/>
                        <a:t>2.0%</a:t>
                      </a:r>
                      <a:endParaRPr lang="en-US" sz="1000"/>
                    </a:p>
                  </a:txBody>
                  <a:tcPr/>
                </a:tc>
                <a:tc>
                  <a:txBody>
                    <a:bodyPr/>
                    <a:lstStyle/>
                    <a:p>
                      <a:r>
                        <a:rPr lang="en-US" sz="1000"/>
                        <a:t>99</a:t>
                      </a:r>
                      <a:endParaRPr lang="en-US" sz="1000"/>
                    </a:p>
                  </a:txBody>
                  <a:tcPr/>
                </a:tc>
                <a:tc>
                  <a:txBody>
                    <a:bodyPr/>
                    <a:lstStyle/>
                    <a:p>
                      <a:r>
                        <a:rPr lang="en-US" sz="1000"/>
                        <a:t>8.7%</a:t>
                      </a:r>
                      <a:endParaRPr lang="en-US" sz="1000"/>
                    </a:p>
                  </a:txBody>
                  <a:tcPr/>
                </a:tc>
                <a:extLst>
                  <a:ext uri="{0D108BD9-81ED-4DB2-BD59-A6C34878D82A}">
                    <a16:rowId xmlns:a16="http://schemas.microsoft.com/office/drawing/2014/main" val="1082141833"/>
                  </a:ext>
                </a:extLst>
              </a:tr>
            </a:tbl>
          </a:graphicData>
        </a:graphic>
      </p:graphicFrame>
      <p:sp>
        <p:nvSpPr>
          <p:cNvPr id="4" name="Text Placeholder 3"/>
          <p:cNvSpPr>
            <a:spLocks noGrp="1"/>
          </p:cNvSpPr>
          <p:nvPr>
            <p:ph type="body" sz="quarter" idx="14"/>
          </p:nvPr>
        </p:nvSpPr>
        <p:spPr/>
        <p:txBody>
          <a:bodyPr/>
          <a:lstStyle/>
          <a:p>
            <a:r>
              <a:rPr lang="en-US"/>
              <a:t>01/29/2017 - 02/28/2017</a:t>
            </a:r>
            <a:endParaRPr lang="en-US"/>
          </a:p>
        </p:txBody>
      </p:sp>
    </p:spTree>
    <p:extLst>
      <p:ext uri="{BB962C8B-B14F-4D97-AF65-F5344CB8AC3E}">
        <p14:creationId xmlns:p14="http://schemas.microsoft.com/office/powerpoint/2010/main" val="348940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62036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5911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Fanwachstum</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60870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3959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Verlorene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69820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7789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54617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5852402"/>
                    </a:ext>
                  </a:extLst>
                </a:gridCol>
                <a:gridCol w="658368">
                  <a:extLst>
                    <a:ext uri="{9D8B030D-6E8A-4147-A177-3AD203B41FA5}">
                      <a16:colId xmlns:a16="http://schemas.microsoft.com/office/drawing/2014/main" val="2359332837"/>
                    </a:ext>
                  </a:extLst>
                </a:gridCol>
                <a:gridCol w="658368">
                  <a:extLst>
                    <a:ext uri="{9D8B030D-6E8A-4147-A177-3AD203B41FA5}">
                      <a16:colId xmlns:a16="http://schemas.microsoft.com/office/drawing/2014/main" val="2778447477"/>
                    </a:ext>
                  </a:extLst>
                </a:gridCol>
                <a:gridCol w="658368">
                  <a:extLst>
                    <a:ext uri="{9D8B030D-6E8A-4147-A177-3AD203B41FA5}">
                      <a16:colId xmlns:a16="http://schemas.microsoft.com/office/drawing/2014/main" val="2076934478"/>
                    </a:ext>
                  </a:extLst>
                </a:gridCol>
                <a:gridCol w="658368">
                  <a:extLst>
                    <a:ext uri="{9D8B030D-6E8A-4147-A177-3AD203B41FA5}">
                      <a16:colId xmlns:a16="http://schemas.microsoft.com/office/drawing/2014/main" val="1375099046"/>
                    </a:ext>
                  </a:extLst>
                </a:gridCol>
                <a:gridCol w="658368">
                  <a:extLst>
                    <a:ext uri="{9D8B030D-6E8A-4147-A177-3AD203B41FA5}">
                      <a16:colId xmlns:a16="http://schemas.microsoft.com/office/drawing/2014/main" val="2637448078"/>
                    </a:ext>
                  </a:extLst>
                </a:gridCol>
                <a:gridCol w="658368">
                  <a:extLst>
                    <a:ext uri="{9D8B030D-6E8A-4147-A177-3AD203B41FA5}">
                      <a16:colId xmlns:a16="http://schemas.microsoft.com/office/drawing/2014/main" val="3190234605"/>
                    </a:ext>
                  </a:extLst>
                </a:gridCol>
                <a:gridCol w="658368">
                  <a:extLst>
                    <a:ext uri="{9D8B030D-6E8A-4147-A177-3AD203B41FA5}">
                      <a16:colId xmlns:a16="http://schemas.microsoft.com/office/drawing/2014/main" val="3595697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81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- 2017-02-28 11:33:15</a:t>
                      </a:r>
                      <a:r>
                        <a:rPr kumimoji="0" lang="de-DE" sz="1000" b="0" i="0" u="none" strike="noStrike" kern="1200" cap="none" spc="0" normalizeH="0" baseline="0" noProof="0">
                          <a:ln>
                            <a:noFill/>
                          </a:ln>
                          <a:solidFill>
                            <a:prstClr val="black"/>
                          </a:solidFill>
                          <a:effectLst/>
                          <a:uLnTx/>
                          <a:uFillTx/>
                          <a:latin typeface="+mn-lt"/>
                          <a:ea typeface="+mn-ea"/>
                          <a:cs typeface="+mn-cs"/>
                        </a:rPr>
                        <a:t>
Liebe Frau Humann! Das Team vom Autohaus Strauss wünscht Ihnen mit Ihrem neuen Ford FIESTA TREND 5T 1.25B 82PS in der aufregenden Farbe Racing Rot unfallfreie und gute Fahrt, sowie natürlich viel Spaß mit dem tollen Fahzeug.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063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- 2017-02-27 08:29:31</a:t>
                      </a:r>
                      <a:r>
                        <a:rPr kumimoji="0" lang="de-DE" sz="1000" b="0" i="0" u="none" strike="noStrike" kern="1200" cap="none" spc="0" normalizeH="0" baseline="0" noProof="0">
                          <a:ln>
                            <a:noFill/>
                          </a:ln>
                          <a:solidFill>
                            <a:prstClr val="black"/>
                          </a:solidFill>
                          <a:effectLst/>
                          <a:uLnTx/>
                          <a:uFillTx/>
                          <a:latin typeface="+mn-lt"/>
                          <a:ea typeface="+mn-ea"/>
                          <a:cs typeface="+mn-cs"/>
                        </a:rPr>
                        <a:t>
Auch wir vom Autohaus Strauss heißen das vierte Mitglied der Range Rover Familie willkommen, den #RangeRover #Velar und freuen uns auf seine Markteinführung.
Sein markantes Design definiert sich durch eine reduzierte, sowie elegante Linienführung. Bleiben Sie bis zu seiner offiziellen Vorstellung informiert: bit.ly/RangeRoverVelarCircle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919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- 2017-02-13 09:30:01</a:t>
                      </a:r>
                      <a:r>
                        <a:rPr kumimoji="0" lang="de-DE" sz="1000" b="0" i="0" u="none" strike="noStrike" kern="1200" cap="none" spc="0" normalizeH="0" baseline="0" noProof="0">
                          <a:ln>
                            <a:noFill/>
                          </a:ln>
                          <a:solidFill>
                            <a:prstClr val="black"/>
                          </a:solidFill>
                          <a:effectLst/>
                          <a:uLnTx/>
                          <a:uFillTx/>
                          <a:latin typeface="+mn-lt"/>
                          <a:ea typeface="+mn-ea"/>
                          <a:cs typeface="+mn-cs"/>
                        </a:rPr>
                        <a:t>
Wer sagt, dass sich Beruf und Privatleben nicht vereinbaren lassen, hat noch nicht die Bekanntschaft mit den beiden neuen Sondermodellen von Land Rover - dem Discovery Sport Business und dem Range Rover Evoque Business - gemacht...
👉 https://goo.gl/Q4UcHd 👈
Die Business Sondermodelle sind in ihrer Stückzahl limitiert, deswegen heißt es schnell sein ;-) Unsere Land Rover Spezialisten Marcel Hummel und Ingo Lehr informieren Euch sehr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316057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1394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Beiträge (Postings)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59330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4929113"/>
                    </a:ext>
                  </a:extLst>
                </a:gridCol>
                <a:gridCol w="658368">
                  <a:extLst>
                    <a:ext uri="{9D8B030D-6E8A-4147-A177-3AD203B41FA5}">
                      <a16:colId xmlns:a16="http://schemas.microsoft.com/office/drawing/2014/main" val="3843608268"/>
                    </a:ext>
                  </a:extLst>
                </a:gridCol>
                <a:gridCol w="658368">
                  <a:extLst>
                    <a:ext uri="{9D8B030D-6E8A-4147-A177-3AD203B41FA5}">
                      <a16:colId xmlns:a16="http://schemas.microsoft.com/office/drawing/2014/main" val="1744615747"/>
                    </a:ext>
                  </a:extLst>
                </a:gridCol>
                <a:gridCol w="658368">
                  <a:extLst>
                    <a:ext uri="{9D8B030D-6E8A-4147-A177-3AD203B41FA5}">
                      <a16:colId xmlns:a16="http://schemas.microsoft.com/office/drawing/2014/main" val="2845414164"/>
                    </a:ext>
                  </a:extLst>
                </a:gridCol>
                <a:gridCol w="658368">
                  <a:extLst>
                    <a:ext uri="{9D8B030D-6E8A-4147-A177-3AD203B41FA5}">
                      <a16:colId xmlns:a16="http://schemas.microsoft.com/office/drawing/2014/main" val="927977850"/>
                    </a:ext>
                  </a:extLst>
                </a:gridCol>
                <a:gridCol w="658368">
                  <a:extLst>
                    <a:ext uri="{9D8B030D-6E8A-4147-A177-3AD203B41FA5}">
                      <a16:colId xmlns:a16="http://schemas.microsoft.com/office/drawing/2014/main" val="3814121431"/>
                    </a:ext>
                  </a:extLst>
                </a:gridCol>
                <a:gridCol w="658368">
                  <a:extLst>
                    <a:ext uri="{9D8B030D-6E8A-4147-A177-3AD203B41FA5}">
                      <a16:colId xmlns:a16="http://schemas.microsoft.com/office/drawing/2014/main" val="2680182107"/>
                    </a:ext>
                  </a:extLst>
                </a:gridCol>
                <a:gridCol w="658368">
                  <a:extLst>
                    <a:ext uri="{9D8B030D-6E8A-4147-A177-3AD203B41FA5}">
                      <a16:colId xmlns:a16="http://schemas.microsoft.com/office/drawing/2014/main" val="204789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2088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- 2017-02-11 07:54:03</a:t>
                      </a:r>
                      <a:r>
                        <a:rPr kumimoji="0" lang="de-DE" sz="1000" b="0" i="0" u="none" strike="noStrike" kern="1200" cap="none" spc="0" normalizeH="0" baseline="0" noProof="0">
                          <a:ln>
                            <a:noFill/>
                          </a:ln>
                          <a:solidFill>
                            <a:prstClr val="black"/>
                          </a:solidFill>
                          <a:effectLst/>
                          <a:uLnTx/>
                          <a:uFillTx/>
                          <a:latin typeface="+mn-lt"/>
                          <a:ea typeface="+mn-ea"/>
                          <a:cs typeface="+mn-cs"/>
                        </a:rPr>
                        <a:t>
Wir haben euch bereits unsere Zusammenarbeit mit dem Verein "kid? never give up your dream" angekündigt! 
Jetzt geht´s ab in die nächste Runde: 
Die ersten Ford Fiesta Modelle werden mit viel Liebe zum Detail beklebt und lassen bereits erahnen was für Schmuckstücke demnächst mit einer ziemlich wichtigen Botschaft auf den Straßen unterwegs sein werden! 
mit Marcel Hummel, Armin Bauer, Daniel Pausch, Sandro Werbanschitz, Eleonore Lacle, Stefanie Konrad, Manfred Rosenkranz, Manfred Rosenkranz, Sebastian Kirisits,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821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- 2017-02-01 16:55:31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2436445"/>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794189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6381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63168043"/>
                    </a:ext>
                  </a:extLst>
                </a:gridCol>
                <a:gridCol w="822960">
                  <a:extLst>
                    <a:ext uri="{9D8B030D-6E8A-4147-A177-3AD203B41FA5}">
                      <a16:colId xmlns:a16="http://schemas.microsoft.com/office/drawing/2014/main" val="1479392698"/>
                    </a:ext>
                  </a:extLst>
                </a:gridCol>
                <a:gridCol w="822960">
                  <a:extLst>
                    <a:ext uri="{9D8B030D-6E8A-4147-A177-3AD203B41FA5}">
                      <a16:colId xmlns:a16="http://schemas.microsoft.com/office/drawing/2014/main" val="284496229"/>
                    </a:ext>
                  </a:extLst>
                </a:gridCol>
                <a:gridCol w="822960">
                  <a:extLst>
                    <a:ext uri="{9D8B030D-6E8A-4147-A177-3AD203B41FA5}">
                      <a16:colId xmlns:a16="http://schemas.microsoft.com/office/drawing/2014/main" val="3579828033"/>
                    </a:ext>
                  </a:extLst>
                </a:gridCol>
                <a:gridCol w="822960">
                  <a:extLst>
                    <a:ext uri="{9D8B030D-6E8A-4147-A177-3AD203B41FA5}">
                      <a16:colId xmlns:a16="http://schemas.microsoft.com/office/drawing/2014/main" val="389837996"/>
                    </a:ext>
                  </a:extLst>
                </a:gridCol>
                <a:gridCol w="822960">
                  <a:extLst>
                    <a:ext uri="{9D8B030D-6E8A-4147-A177-3AD203B41FA5}">
                      <a16:colId xmlns:a16="http://schemas.microsoft.com/office/drawing/2014/main" val="2049596806"/>
                    </a:ext>
                  </a:extLst>
                </a:gridCol>
                <a:gridCol w="822960">
                  <a:extLst>
                    <a:ext uri="{9D8B030D-6E8A-4147-A177-3AD203B41FA5}">
                      <a16:colId xmlns:a16="http://schemas.microsoft.com/office/drawing/2014/main" val="390332188"/>
                    </a:ext>
                  </a:extLst>
                </a:gridCol>
                <a:gridCol w="822960">
                  <a:extLst>
                    <a:ext uri="{9D8B030D-6E8A-4147-A177-3AD203B41FA5}">
                      <a16:colId xmlns:a16="http://schemas.microsoft.com/office/drawing/2014/main" val="59743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6615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- 2017-02-28 11:33:15</a:t>
                      </a:r>
                      <a:r>
                        <a:rPr kumimoji="0" lang="de-DE" sz="1000" b="0" i="0" u="none" strike="noStrike" kern="1200" cap="none" spc="0" normalizeH="0" baseline="0" noProof="0">
                          <a:ln>
                            <a:noFill/>
                          </a:ln>
                          <a:solidFill>
                            <a:prstClr val="black"/>
                          </a:solidFill>
                          <a:effectLst/>
                          <a:uLnTx/>
                          <a:uFillTx/>
                          <a:latin typeface="+mn-lt"/>
                          <a:ea typeface="+mn-ea"/>
                          <a:cs typeface="+mn-cs"/>
                        </a:rPr>
                        <a:t>
Liebe Frau Humann! Das Team vom Autohaus Strauss wünscht Ihnen mit Ihrem neuen Ford FIESTA TREND 5T 1.25B 82PS in der aufregenden Farbe Racing Rot unfallfreie und gute Fahrt, sowie natürlich viel Spaß mit dem tollen Fahzeug.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045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- 2017-02-27 08:29:31</a:t>
                      </a:r>
                      <a:r>
                        <a:rPr kumimoji="0" lang="de-DE" sz="1000" b="0" i="0" u="none" strike="noStrike" kern="1200" cap="none" spc="0" normalizeH="0" baseline="0" noProof="0">
                          <a:ln>
                            <a:noFill/>
                          </a:ln>
                          <a:solidFill>
                            <a:prstClr val="black"/>
                          </a:solidFill>
                          <a:effectLst/>
                          <a:uLnTx/>
                          <a:uFillTx/>
                          <a:latin typeface="+mn-lt"/>
                          <a:ea typeface="+mn-ea"/>
                          <a:cs typeface="+mn-cs"/>
                        </a:rPr>
                        <a:t>
Auch wir vom Autohaus Strauss heißen das vierte Mitglied der Range Rover Familie willkommen, den #RangeRover #Velar und freuen uns auf seine Markteinführung.
Sein markantes Design definiert sich durch eine reduzierte, sowie elegante Linienführung. Bleiben Sie bis zu seiner offiziellen Vorstellung informiert: bit.ly/RangeRoverVelarCircle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745951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486144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338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6410909"/>
                    </a:ext>
                  </a:extLst>
                </a:gridCol>
                <a:gridCol w="822960">
                  <a:extLst>
                    <a:ext uri="{9D8B030D-6E8A-4147-A177-3AD203B41FA5}">
                      <a16:colId xmlns:a16="http://schemas.microsoft.com/office/drawing/2014/main" val="1551003474"/>
                    </a:ext>
                  </a:extLst>
                </a:gridCol>
                <a:gridCol w="822960">
                  <a:extLst>
                    <a:ext uri="{9D8B030D-6E8A-4147-A177-3AD203B41FA5}">
                      <a16:colId xmlns:a16="http://schemas.microsoft.com/office/drawing/2014/main" val="453520792"/>
                    </a:ext>
                  </a:extLst>
                </a:gridCol>
                <a:gridCol w="822960">
                  <a:extLst>
                    <a:ext uri="{9D8B030D-6E8A-4147-A177-3AD203B41FA5}">
                      <a16:colId xmlns:a16="http://schemas.microsoft.com/office/drawing/2014/main" val="447997621"/>
                    </a:ext>
                  </a:extLst>
                </a:gridCol>
                <a:gridCol w="822960">
                  <a:extLst>
                    <a:ext uri="{9D8B030D-6E8A-4147-A177-3AD203B41FA5}">
                      <a16:colId xmlns:a16="http://schemas.microsoft.com/office/drawing/2014/main" val="3741154918"/>
                    </a:ext>
                  </a:extLst>
                </a:gridCol>
                <a:gridCol w="822960">
                  <a:extLst>
                    <a:ext uri="{9D8B030D-6E8A-4147-A177-3AD203B41FA5}">
                      <a16:colId xmlns:a16="http://schemas.microsoft.com/office/drawing/2014/main" val="924392608"/>
                    </a:ext>
                  </a:extLst>
                </a:gridCol>
                <a:gridCol w="822960">
                  <a:extLst>
                    <a:ext uri="{9D8B030D-6E8A-4147-A177-3AD203B41FA5}">
                      <a16:colId xmlns:a16="http://schemas.microsoft.com/office/drawing/2014/main" val="3395307530"/>
                    </a:ext>
                  </a:extLst>
                </a:gridCol>
                <a:gridCol w="822960">
                  <a:extLst>
                    <a:ext uri="{9D8B030D-6E8A-4147-A177-3AD203B41FA5}">
                      <a16:colId xmlns:a16="http://schemas.microsoft.com/office/drawing/2014/main" val="227155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8940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- 2017-02-13 09:30:01</a:t>
                      </a:r>
                      <a:r>
                        <a:rPr kumimoji="0" lang="de-DE" sz="1000" b="0" i="0" u="none" strike="noStrike" kern="1200" cap="none" spc="0" normalizeH="0" baseline="0" noProof="0">
                          <a:ln>
                            <a:noFill/>
                          </a:ln>
                          <a:solidFill>
                            <a:prstClr val="black"/>
                          </a:solidFill>
                          <a:effectLst/>
                          <a:uLnTx/>
                          <a:uFillTx/>
                          <a:latin typeface="+mn-lt"/>
                          <a:ea typeface="+mn-ea"/>
                          <a:cs typeface="+mn-cs"/>
                        </a:rPr>
                        <a:t>
Wer sagt, dass sich Beruf und Privatleben nicht vereinbaren lassen, hat noch nicht die Bekanntschaft mit den beiden neuen Sondermodellen von Land Rover - dem Discovery Sport Business und dem Range Rover Evoque Business - gemacht...
👉 https://goo.gl/Q4UcHd 👈
Die Business Sondermodelle sind in ihrer Stückzahl limitiert, deswegen heißt es schnell sein ;-) Unsere Land Rover Spezialisten Marcel Hummel und Ingo Lehr informieren Euch sehr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443185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390029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Beiträge (Postings) + Reactions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775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60532384"/>
                    </a:ext>
                  </a:extLst>
                </a:gridCol>
                <a:gridCol w="822960">
                  <a:extLst>
                    <a:ext uri="{9D8B030D-6E8A-4147-A177-3AD203B41FA5}">
                      <a16:colId xmlns:a16="http://schemas.microsoft.com/office/drawing/2014/main" val="597021985"/>
                    </a:ext>
                  </a:extLst>
                </a:gridCol>
                <a:gridCol w="822960">
                  <a:extLst>
                    <a:ext uri="{9D8B030D-6E8A-4147-A177-3AD203B41FA5}">
                      <a16:colId xmlns:a16="http://schemas.microsoft.com/office/drawing/2014/main" val="3543280657"/>
                    </a:ext>
                  </a:extLst>
                </a:gridCol>
                <a:gridCol w="822960">
                  <a:extLst>
                    <a:ext uri="{9D8B030D-6E8A-4147-A177-3AD203B41FA5}">
                      <a16:colId xmlns:a16="http://schemas.microsoft.com/office/drawing/2014/main" val="12142610"/>
                    </a:ext>
                  </a:extLst>
                </a:gridCol>
                <a:gridCol w="822960">
                  <a:extLst>
                    <a:ext uri="{9D8B030D-6E8A-4147-A177-3AD203B41FA5}">
                      <a16:colId xmlns:a16="http://schemas.microsoft.com/office/drawing/2014/main" val="760509022"/>
                    </a:ext>
                  </a:extLst>
                </a:gridCol>
                <a:gridCol w="822960">
                  <a:extLst>
                    <a:ext uri="{9D8B030D-6E8A-4147-A177-3AD203B41FA5}">
                      <a16:colId xmlns:a16="http://schemas.microsoft.com/office/drawing/2014/main" val="3331878010"/>
                    </a:ext>
                  </a:extLst>
                </a:gridCol>
                <a:gridCol w="822960">
                  <a:extLst>
                    <a:ext uri="{9D8B030D-6E8A-4147-A177-3AD203B41FA5}">
                      <a16:colId xmlns:a16="http://schemas.microsoft.com/office/drawing/2014/main" val="3160403793"/>
                    </a:ext>
                  </a:extLst>
                </a:gridCol>
                <a:gridCol w="822960">
                  <a:extLst>
                    <a:ext uri="{9D8B030D-6E8A-4147-A177-3AD203B41FA5}">
                      <a16:colId xmlns:a16="http://schemas.microsoft.com/office/drawing/2014/main" val="252646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8193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- 2017-02-11 07:54:03</a:t>
                      </a:r>
                      <a:r>
                        <a:rPr kumimoji="0" lang="de-DE" sz="1000" b="0" i="0" u="none" strike="noStrike" kern="1200" cap="none" spc="0" normalizeH="0" baseline="0" noProof="0">
                          <a:ln>
                            <a:noFill/>
                          </a:ln>
                          <a:solidFill>
                            <a:prstClr val="black"/>
                          </a:solidFill>
                          <a:effectLst/>
                          <a:uLnTx/>
                          <a:uFillTx/>
                          <a:latin typeface="+mn-lt"/>
                          <a:ea typeface="+mn-ea"/>
                          <a:cs typeface="+mn-cs"/>
                        </a:rPr>
                        <a:t>
Wir haben euch bereits unsere Zusammenarbeit mit dem Verein "kid? never give up your dream" angekündigt! 
Jetzt geht´s ab in die nächste Runde: 
Die ersten Ford Fiesta Modelle werden mit viel Liebe zum Detail beklebt und lassen bereits erahnen was für Schmuckstücke demnächst mit einer ziemlich wichtigen Botschaft auf den Straßen unterwegs sein werden! 
mit Marcel Hummel, Armin Bauer, Daniel Pausch, Sandro Werbanschitz, Eleonore Lacle, Stefanie Konrad, Manfred Rosenkranz, Manfred Rosenkranz, Sebastian Kirisits,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0351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- 2017-02-01 16:55:31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357441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350654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Postings/Wochentag</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9097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10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16303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343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Postingtypen (Verteilung)</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09088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695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Interaktionsrate/Postingtyp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71656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457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Antwortzeit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32295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340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Wichtige Influencer</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5212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3508826"/>
                    </a:ext>
                  </a:extLst>
                </a:gridCol>
                <a:gridCol w="2468880">
                  <a:extLst>
                    <a:ext uri="{9D8B030D-6E8A-4147-A177-3AD203B41FA5}">
                      <a16:colId xmlns:a16="http://schemas.microsoft.com/office/drawing/2014/main" val="1074320340"/>
                    </a:ext>
                  </a:extLst>
                </a:gridCol>
                <a:gridCol w="822960">
                  <a:extLst>
                    <a:ext uri="{9D8B030D-6E8A-4147-A177-3AD203B41FA5}">
                      <a16:colId xmlns:a16="http://schemas.microsoft.com/office/drawing/2014/main" val="1219708773"/>
                    </a:ext>
                  </a:extLst>
                </a:gridCol>
                <a:gridCol w="822960">
                  <a:extLst>
                    <a:ext uri="{9D8B030D-6E8A-4147-A177-3AD203B41FA5}">
                      <a16:colId xmlns:a16="http://schemas.microsoft.com/office/drawing/2014/main" val="2842153204"/>
                    </a:ext>
                  </a:extLst>
                </a:gridCol>
                <a:gridCol w="822960">
                  <a:extLst>
                    <a:ext uri="{9D8B030D-6E8A-4147-A177-3AD203B41FA5}">
                      <a16:colId xmlns:a16="http://schemas.microsoft.com/office/drawing/2014/main" val="168328117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001031262"/>
                  </a:ext>
                </a:extLst>
              </a:tr>
              <a:tr h="370840">
                <a:tc>
                  <a:txBody>
                    <a:bodyPr/>
                    <a:lstStyle/>
                    <a:p>
                      <a:r>
                        <a:rPr lang="en-US" sz="1000"/>
                        <a:t>Insa Konitzka</a:t>
                      </a:r>
                      <a:endParaRPr lang="en-US" sz="1000"/>
                    </a:p>
                  </a:txBody>
                  <a:tcPr/>
                </a:tc>
                <a:tc>
                  <a:txBody>
                    <a:bodyPr/>
                    <a:lstStyle/>
                    <a:p>
                      <a:r>
                        <a:rPr lang="en-US" sz="1000"/>
                        <a:t>Autohaus Strauss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906704166"/>
                  </a:ext>
                </a:extLst>
              </a:tr>
              <a:tr h="370840">
                <a:tc>
                  <a:txBody>
                    <a:bodyPr/>
                    <a:lstStyle/>
                    <a:p>
                      <a:r>
                        <a:rPr lang="en-US" sz="1000"/>
                        <a:t>Sandro Werbanschitz</a:t>
                      </a:r>
                      <a:endParaRPr lang="en-US" sz="1000"/>
                    </a:p>
                  </a:txBody>
                  <a:tcPr/>
                </a:tc>
                <a:tc>
                  <a:txBody>
                    <a:bodyPr/>
                    <a:lstStyle/>
                    <a:p>
                      <a:r>
                        <a:rPr lang="en-US" sz="1000"/>
                        <a:t>Autohaus Strauss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751005545"/>
                  </a:ext>
                </a:extLst>
              </a:tr>
              <a:tr h="370840">
                <a:tc>
                  <a:txBody>
                    <a:bodyPr/>
                    <a:lstStyle/>
                    <a:p>
                      <a:r>
                        <a:rPr lang="en-US" sz="1000"/>
                        <a:t>Johann Bruckner</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623986600"/>
                  </a:ext>
                </a:extLst>
              </a:tr>
              <a:tr h="370840">
                <a:tc>
                  <a:txBody>
                    <a:bodyPr/>
                    <a:lstStyle/>
                    <a:p>
                      <a:r>
                        <a:rPr lang="en-US" sz="1000"/>
                        <a:t>Irene Banovits</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674603680"/>
                  </a:ext>
                </a:extLst>
              </a:tr>
              <a:tr h="370840">
                <a:tc>
                  <a:txBody>
                    <a:bodyPr/>
                    <a:lstStyle/>
                    <a:p>
                      <a:r>
                        <a:rPr lang="en-US" sz="1000"/>
                        <a:t>Aida Plavotic</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801601631"/>
                  </a:ext>
                </a:extLst>
              </a:tr>
              <a:tr h="370840">
                <a:tc>
                  <a:txBody>
                    <a:bodyPr/>
                    <a:lstStyle/>
                    <a:p>
                      <a:r>
                        <a:rPr lang="en-US" sz="1000"/>
                        <a:t>Rudolf Kroiss</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451781484"/>
                  </a:ext>
                </a:extLst>
              </a:tr>
              <a:tr h="370840">
                <a:tc>
                  <a:txBody>
                    <a:bodyPr/>
                    <a:lstStyle/>
                    <a:p>
                      <a:r>
                        <a:rPr lang="en-US" sz="1000"/>
                        <a:t>Heidi Oswald</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671540337"/>
                  </a:ext>
                </a:extLst>
              </a:tr>
              <a:tr h="370840">
                <a:tc>
                  <a:txBody>
                    <a:bodyPr/>
                    <a:lstStyle/>
                    <a:p>
                      <a:r>
                        <a:rPr lang="en-US" sz="1000"/>
                        <a:t>Johannes Jandresits</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470884022"/>
                  </a:ext>
                </a:extLst>
              </a:tr>
              <a:tr h="370840">
                <a:tc>
                  <a:txBody>
                    <a:bodyPr/>
                    <a:lstStyle/>
                    <a:p>
                      <a:r>
                        <a:rPr lang="en-US" sz="1000"/>
                        <a:t>Peter Schuckert</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507951572"/>
                  </a:ext>
                </a:extLst>
              </a:tr>
              <a:tr h="370840">
                <a:tc>
                  <a:txBody>
                    <a:bodyPr/>
                    <a:lstStyle/>
                    <a:p>
                      <a:r>
                        <a:rPr lang="en-US" sz="1000"/>
                        <a:t>Michael Luipersbeck</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60448602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464913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Check Ins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7714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58908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574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Impressionen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42369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0384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71207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9316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Engagierte User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93629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6910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Page Views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6280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2003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6993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41879260"/>
                    </a:ext>
                  </a:extLst>
                </a:gridCol>
                <a:gridCol w="2057400">
                  <a:extLst>
                    <a:ext uri="{9D8B030D-6E8A-4147-A177-3AD203B41FA5}">
                      <a16:colId xmlns:a16="http://schemas.microsoft.com/office/drawing/2014/main" val="3690096654"/>
                    </a:ext>
                  </a:extLst>
                </a:gridCol>
                <a:gridCol w="822960">
                  <a:extLst>
                    <a:ext uri="{9D8B030D-6E8A-4147-A177-3AD203B41FA5}">
                      <a16:colId xmlns:a16="http://schemas.microsoft.com/office/drawing/2014/main" val="3642088174"/>
                    </a:ext>
                  </a:extLst>
                </a:gridCol>
                <a:gridCol w="1234440">
                  <a:extLst>
                    <a:ext uri="{9D8B030D-6E8A-4147-A177-3AD203B41FA5}">
                      <a16:colId xmlns:a16="http://schemas.microsoft.com/office/drawing/2014/main" val="2675178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9445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Özgü Güngör - 2017-02-26 19:56:56</a:t>
                      </a:r>
                      <a:r>
                        <a:rPr kumimoji="0" lang="de-DE" sz="1000" b="0" i="0" u="none" strike="noStrike" kern="1200" cap="none" spc="0" normalizeH="0" baseline="0" noProof="0">
                          <a:ln>
                            <a:noFill/>
                          </a:ln>
                          <a:solidFill>
                            <a:prstClr val="black"/>
                          </a:solidFill>
                          <a:effectLst/>
                          <a:uLnTx/>
                          <a:uFillTx/>
                          <a:latin typeface="+mn-lt"/>
                          <a:ea typeface="+mn-ea"/>
                          <a:cs typeface="+mn-cs"/>
                        </a:rPr>
                        <a:t>
Bitte um Angebot an og@noyangolf.com 
Geht Leasing auf Firma?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geehrter Herr Özgü Güngör, wir bedanken uns recht herzlich bei Ihnen für Ihre Anfrage. Ich werde Ihr Anliegen an Herrn Marcel Hummel weiterleiten. Er wird sich so rasch wie möglich bei Ihnen melden. Mfg Stefanie Konrad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02/27/2017 08:49:38</a:t>
                      </a:r>
                    </a:p>
                  </a:txBody>
                  <a:tcPr/>
                </a:tc>
                <a:extLst>
                  <a:ext uri="{0D108BD9-81ED-4DB2-BD59-A6C34878D82A}">
                    <a16:rowId xmlns:a16="http://schemas.microsoft.com/office/drawing/2014/main" val="210374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Zyber Emra - 2017-02-25 23:46:01</a:t>
                      </a:r>
                      <a:r>
                        <a:rPr kumimoji="0" lang="de-DE" sz="1000" b="0" i="0" u="none" strike="noStrike" kern="1200" cap="none" spc="0" normalizeH="0" baseline="0" noProof="0">
                          <a:ln>
                            <a:noFill/>
                          </a:ln>
                          <a:solidFill>
                            <a:prstClr val="black"/>
                          </a:solidFill>
                          <a:effectLst/>
                          <a:uLnTx/>
                          <a:uFillTx/>
                          <a:latin typeface="+mn-lt"/>
                          <a:ea typeface="+mn-ea"/>
                          <a:cs typeface="+mn-cs"/>
                        </a:rPr>
                        <a:t>
Hallo :) ich interessiere mich für ein Range Rover die 180 monatlich ist, könnten sie mir dir Angebotsbeispiele per E-Mail senden 🙂
Email- zyber.emri@gmail.com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geehrter Herr Zyber Emra, wir bedanken uns recht herzlich bei Ihnen für Ihre Anfrage. Ich werde Ihr Anliegen an Herrn Marcel Hummel weiterleiten. Er wird sich so rasch wie möglich bei Ihnen melden. Mfg Stefanie Konrad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02/27/2017 08:50:16</a:t>
                      </a:r>
                    </a:p>
                  </a:txBody>
                  <a:tcPr/>
                </a:tc>
                <a:extLst>
                  <a:ext uri="{0D108BD9-81ED-4DB2-BD59-A6C34878D82A}">
                    <a16:rowId xmlns:a16="http://schemas.microsoft.com/office/drawing/2014/main" val="147811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Mario Peki - 2017-02-24 20:08:24</a:t>
                      </a:r>
                      <a:r>
                        <a:rPr kumimoji="0" lang="de-DE" sz="1000" b="0" i="0" u="none" strike="noStrike" kern="1200" cap="none" spc="0" normalizeH="0" baseline="0" noProof="0">
                          <a:ln>
                            <a:noFill/>
                          </a:ln>
                          <a:solidFill>
                            <a:prstClr val="black"/>
                          </a:solidFill>
                          <a:effectLst/>
                          <a:uLnTx/>
                          <a:uFillTx/>
                          <a:latin typeface="+mn-lt"/>
                          <a:ea typeface="+mn-ea"/>
                          <a:cs typeface="+mn-cs"/>
                        </a:rPr>
                        <a:t>
Hallo,
Bitte um nähere Infos und Details zu eurem Leasing Angebot.
Vielen Dank!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Hallo Mario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12:16:22</a:t>
                      </a:r>
                    </a:p>
                  </a:txBody>
                  <a:tcPr/>
                </a:tc>
                <a:extLst>
                  <a:ext uri="{0D108BD9-81ED-4DB2-BD59-A6C34878D82A}">
                    <a16:rowId xmlns:a16="http://schemas.microsoft.com/office/drawing/2014/main" val="59907585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866355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46773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2593263"/>
                    </a:ext>
                  </a:extLst>
                </a:gridCol>
                <a:gridCol w="2057400">
                  <a:extLst>
                    <a:ext uri="{9D8B030D-6E8A-4147-A177-3AD203B41FA5}">
                      <a16:colId xmlns:a16="http://schemas.microsoft.com/office/drawing/2014/main" val="3591087001"/>
                    </a:ext>
                  </a:extLst>
                </a:gridCol>
                <a:gridCol w="822960">
                  <a:extLst>
                    <a:ext uri="{9D8B030D-6E8A-4147-A177-3AD203B41FA5}">
                      <a16:colId xmlns:a16="http://schemas.microsoft.com/office/drawing/2014/main" val="3862921014"/>
                    </a:ext>
                  </a:extLst>
                </a:gridCol>
                <a:gridCol w="1234440">
                  <a:extLst>
                    <a:ext uri="{9D8B030D-6E8A-4147-A177-3AD203B41FA5}">
                      <a16:colId xmlns:a16="http://schemas.microsoft.com/office/drawing/2014/main" val="3444118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5063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Robert Thalmeier - 2017-02-24 00:05:23</a:t>
                      </a:r>
                      <a:r>
                        <a:rPr kumimoji="0" lang="en-US" sz="1000" b="0" i="0" u="none" strike="noStrike" kern="1200" cap="none" spc="0" normalizeH="0" baseline="0" noProof="0">
                          <a:ln>
                            <a:noFill/>
                          </a:ln>
                          <a:solidFill>
                            <a:prstClr val="black"/>
                          </a:solidFill>
                          <a:effectLst/>
                          <a:uLnTx/>
                          <a:uFillTx/>
                          <a:latin typeface="+mn-lt"/>
                          <a:ea typeface="+mn-ea"/>
                          <a:cs typeface="+mn-cs"/>
                        </a:rPr>
                        <a:t>
Hallo! Mich interessieren die Eckdaten Eures Leasingangebotes für den Range Rover Evoque ab €119.-- 
Danke für genauere Infos! 
Beste Grüße 
Robert Thalmeier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Robert
Unser Leasingangebot ist eine Beispielkalkulation - wir können gerne ein individuelles Angebot rechnen, jedoch sind nur noch vier EVOQUE Business verfügbar!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12:18:19</a:t>
                      </a:r>
                    </a:p>
                  </a:txBody>
                  <a:tcPr/>
                </a:tc>
                <a:extLst>
                  <a:ext uri="{0D108BD9-81ED-4DB2-BD59-A6C34878D82A}">
                    <a16:rowId xmlns:a16="http://schemas.microsoft.com/office/drawing/2014/main" val="291600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Markus Praml - 2017-02-21 20:06:55</a:t>
                      </a:r>
                      <a:r>
                        <a:rPr kumimoji="0" lang="en-US" sz="1000" b="0" i="0" u="none" strike="noStrike" kern="1200" cap="none" spc="0" normalizeH="0" baseline="0" noProof="0">
                          <a:ln>
                            <a:noFill/>
                          </a:ln>
                          <a:solidFill>
                            <a:prstClr val="black"/>
                          </a:solidFill>
                          <a:effectLst/>
                          <a:uLnTx/>
                          <a:uFillTx/>
                          <a:latin typeface="+mn-lt"/>
                          <a:ea typeface="+mn-ea"/>
                          <a:cs typeface="+mn-cs"/>
                        </a:rPr>
                        <a:t>
Hätte gerne mehr Info und Varianten über das Angebot.
Fahrleistung ca. 17000 km
Dankeschön
Markus Praml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Markus
Unser Leasingangebot ist eine Beispielkalkulation - wir können gerne ein individuelles Angebot rechnen, jedoch sind nur noch vier EVOQUE Business verfügbar (Automatik oder Schalter)!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12:20:35</a:t>
                      </a:r>
                    </a:p>
                  </a:txBody>
                  <a:tcPr/>
                </a:tc>
                <a:extLst>
                  <a:ext uri="{0D108BD9-81ED-4DB2-BD59-A6C34878D82A}">
                    <a16:rowId xmlns:a16="http://schemas.microsoft.com/office/drawing/2014/main" val="3476194663"/>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384398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91954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2031373"/>
                    </a:ext>
                  </a:extLst>
                </a:gridCol>
                <a:gridCol w="2057400">
                  <a:extLst>
                    <a:ext uri="{9D8B030D-6E8A-4147-A177-3AD203B41FA5}">
                      <a16:colId xmlns:a16="http://schemas.microsoft.com/office/drawing/2014/main" val="2173048284"/>
                    </a:ext>
                  </a:extLst>
                </a:gridCol>
                <a:gridCol w="822960">
                  <a:extLst>
                    <a:ext uri="{9D8B030D-6E8A-4147-A177-3AD203B41FA5}">
                      <a16:colId xmlns:a16="http://schemas.microsoft.com/office/drawing/2014/main" val="2401708375"/>
                    </a:ext>
                  </a:extLst>
                </a:gridCol>
                <a:gridCol w="1234440">
                  <a:extLst>
                    <a:ext uri="{9D8B030D-6E8A-4147-A177-3AD203B41FA5}">
                      <a16:colId xmlns:a16="http://schemas.microsoft.com/office/drawing/2014/main" val="392648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2930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Pasa Akyol - 2017-02-21 19:45:59</a:t>
                      </a:r>
                      <a:r>
                        <a:rPr kumimoji="0" lang="en-US" sz="1000" b="0" i="0" u="none" strike="noStrike" kern="1200" cap="none" spc="0" normalizeH="0" baseline="0" noProof="0">
                          <a:ln>
                            <a:noFill/>
                          </a:ln>
                          <a:solidFill>
                            <a:prstClr val="black"/>
                          </a:solidFill>
                          <a:effectLst/>
                          <a:uLnTx/>
                          <a:uFillTx/>
                          <a:latin typeface="+mn-lt"/>
                          <a:ea typeface="+mn-ea"/>
                          <a:cs typeface="+mn-cs"/>
                        </a:rPr>
                        <a:t>
Wie kann mann bei euch Autos finazieren oder leasing?
Bitte kontaktieren 0660 444 15 07
Lg AKYOL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Pasa
Wir finanzieren über die Land Rover Financial Bank
bei genaueren Fragen stehe ich gerne unter 0664/5650188 zur Verfügung.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12:19:44</a:t>
                      </a:r>
                    </a:p>
                  </a:txBody>
                  <a:tcPr/>
                </a:tc>
                <a:extLst>
                  <a:ext uri="{0D108BD9-81ED-4DB2-BD59-A6C34878D82A}">
                    <a16:rowId xmlns:a16="http://schemas.microsoft.com/office/drawing/2014/main" val="58647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Tomislav Marinkovic - 2017-02-18 19:48:11</a:t>
                      </a:r>
                      <a:r>
                        <a:rPr kumimoji="0" lang="en-US" sz="1000" b="0" i="0" u="none" strike="noStrike" kern="1200" cap="none" spc="0" normalizeH="0" baseline="0" noProof="0">
                          <a:ln>
                            <a:noFill/>
                          </a:ln>
                          <a:solidFill>
                            <a:prstClr val="black"/>
                          </a:solidFill>
                          <a:effectLst/>
                          <a:uLnTx/>
                          <a:uFillTx/>
                          <a:latin typeface="+mn-lt"/>
                          <a:ea typeface="+mn-ea"/>
                          <a:cs typeface="+mn-cs"/>
                        </a:rPr>
                        <a:t>
Hallo, bitte um Infos laut Facebook Angebot ab 119€/ Monat. Mail: tomislavmarinkovic@hotmail.com, Tel:06643842789 Mit fG Tomi Marinkovic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Tomislav
Unser Leasingangebot ist eine Beispielkalkulation - wir können gerne ein individuelles Angebot rechnen, jedoch sind nur noch vier EVOQUE Business verfügbar!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12:20:54</a:t>
                      </a:r>
                    </a:p>
                  </a:txBody>
                  <a:tcPr/>
                </a:tc>
                <a:extLst>
                  <a:ext uri="{0D108BD9-81ED-4DB2-BD59-A6C34878D82A}">
                    <a16:rowId xmlns:a16="http://schemas.microsoft.com/office/drawing/2014/main" val="328064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Matthias Schipek - 2017-02-17 16:49:43</a:t>
                      </a:r>
                      <a:r>
                        <a:rPr kumimoji="0" lang="de-DE" sz="1000" b="0" i="0" u="none" strike="noStrike" kern="1200" cap="none" spc="0" normalizeH="0" baseline="0" noProof="0">
                          <a:ln>
                            <a:noFill/>
                          </a:ln>
                          <a:solidFill>
                            <a:prstClr val="black"/>
                          </a:solidFill>
                          <a:effectLst/>
                          <a:uLnTx/>
                          <a:uFillTx/>
                          <a:latin typeface="+mn-lt"/>
                          <a:ea typeface="+mn-ea"/>
                          <a:cs typeface="+mn-cs"/>
                        </a:rPr>
                        <a:t>
Hey liebes Strauss Team ..
Ich hätte bitte ein detailliertes Angebot wegen dem kleinen rangy? ??? Ab 119 Euro oder so ???
Cool ... 
Danke im Voraus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Matthias
Du meinst sicher unser Angebot über den RR EVOQUE Business?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02/17/2017 16:58:27</a:t>
                      </a:r>
                    </a:p>
                  </a:txBody>
                  <a:tcPr/>
                </a:tc>
                <a:extLst>
                  <a:ext uri="{0D108BD9-81ED-4DB2-BD59-A6C34878D82A}">
                    <a16:rowId xmlns:a16="http://schemas.microsoft.com/office/drawing/2014/main" val="266301699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4031556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8018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38457431"/>
                    </a:ext>
                  </a:extLst>
                </a:gridCol>
                <a:gridCol w="2057400">
                  <a:extLst>
                    <a:ext uri="{9D8B030D-6E8A-4147-A177-3AD203B41FA5}">
                      <a16:colId xmlns:a16="http://schemas.microsoft.com/office/drawing/2014/main" val="861435977"/>
                    </a:ext>
                  </a:extLst>
                </a:gridCol>
                <a:gridCol w="822960">
                  <a:extLst>
                    <a:ext uri="{9D8B030D-6E8A-4147-A177-3AD203B41FA5}">
                      <a16:colId xmlns:a16="http://schemas.microsoft.com/office/drawing/2014/main" val="164612844"/>
                    </a:ext>
                  </a:extLst>
                </a:gridCol>
                <a:gridCol w="1234440">
                  <a:extLst>
                    <a:ext uri="{9D8B030D-6E8A-4147-A177-3AD203B41FA5}">
                      <a16:colId xmlns:a16="http://schemas.microsoft.com/office/drawing/2014/main" val="234178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9828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Michael Wörthner - 2017-02-16 16:13:23</a:t>
                      </a:r>
                      <a:r>
                        <a:rPr kumimoji="0" lang="en-US" sz="1000" b="0" i="0" u="none" strike="noStrike" kern="1200" cap="none" spc="0" normalizeH="0" baseline="0" noProof="0">
                          <a:ln>
                            <a:noFill/>
                          </a:ln>
                          <a:solidFill>
                            <a:prstClr val="black"/>
                          </a:solidFill>
                          <a:effectLst/>
                          <a:uLnTx/>
                          <a:uFillTx/>
                          <a:latin typeface="+mn-lt"/>
                          <a:ea typeface="+mn-ea"/>
                          <a:cs typeface="+mn-cs"/>
                        </a:rPr>
                        <a:t>
Wollte mich über ein Detailleasing interessieren 
Als Anzahlung hätte ich einen Citroën DS3 Typ: s*****/sa5fr*/sa5fr8 Erstanmeldung: 6.2011
Danke im Voraus 
Michael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Michael
Um welches Auto geht's?
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02/17/2017 11:56:38</a:t>
                      </a:r>
                    </a:p>
                  </a:txBody>
                  <a:tcPr/>
                </a:tc>
                <a:extLst>
                  <a:ext uri="{0D108BD9-81ED-4DB2-BD59-A6C34878D82A}">
                    <a16:rowId xmlns:a16="http://schemas.microsoft.com/office/drawing/2014/main" val="28345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Alexander Karrer - 2017-02-16 10:02:11</a:t>
                      </a:r>
                      <a:r>
                        <a:rPr kumimoji="0" lang="de-DE" sz="1000" b="0" i="0" u="none" strike="noStrike" kern="1200" cap="none" spc="0" normalizeH="0" baseline="0" noProof="0">
                          <a:ln>
                            <a:noFill/>
                          </a:ln>
                          <a:solidFill>
                            <a:prstClr val="black"/>
                          </a:solidFill>
                          <a:effectLst/>
                          <a:uLnTx/>
                          <a:uFillTx/>
                          <a:latin typeface="+mn-lt"/>
                          <a:ea typeface="+mn-ea"/>
                          <a:cs typeface="+mn-cs"/>
                        </a:rPr>
                        <a:t>
Würde mich auf ein Angebot und eine Probefahrt sehr freuen. Mein Problem ist nur das ich Ende März die letzte Rate meines Zahlungsplan zahle und ich wahrscheinlich noch kein Leasing bekommen werde. Und andere Möglichkeiten habe ich leider nicht. 
Es war nur so ein Gedanke von mir. Außer sie haben eine Möglichkeit.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Hallo Alexander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02/16/2017 10:30:52</a:t>
                      </a:r>
                    </a:p>
                  </a:txBody>
                  <a:tcPr/>
                </a:tc>
                <a:extLst>
                  <a:ext uri="{0D108BD9-81ED-4DB2-BD59-A6C34878D82A}">
                    <a16:rowId xmlns:a16="http://schemas.microsoft.com/office/drawing/2014/main" val="3189618572"/>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1550693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Direktnachrichten von Usern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1891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93400005"/>
                    </a:ext>
                  </a:extLst>
                </a:gridCol>
                <a:gridCol w="2057400">
                  <a:extLst>
                    <a:ext uri="{9D8B030D-6E8A-4147-A177-3AD203B41FA5}">
                      <a16:colId xmlns:a16="http://schemas.microsoft.com/office/drawing/2014/main" val="4123281469"/>
                    </a:ext>
                  </a:extLst>
                </a:gridCol>
                <a:gridCol w="822960">
                  <a:extLst>
                    <a:ext uri="{9D8B030D-6E8A-4147-A177-3AD203B41FA5}">
                      <a16:colId xmlns:a16="http://schemas.microsoft.com/office/drawing/2014/main" val="3831579516"/>
                    </a:ext>
                  </a:extLst>
                </a:gridCol>
                <a:gridCol w="1234440">
                  <a:extLst>
                    <a:ext uri="{9D8B030D-6E8A-4147-A177-3AD203B41FA5}">
                      <a16:colId xmlns:a16="http://schemas.microsoft.com/office/drawing/2014/main" val="4071971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1984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Sonja Hofmeister - 2017-02-14 06:09:53</a:t>
                      </a:r>
                      <a:r>
                        <a:rPr kumimoji="0" lang="de-DE" sz="1000" b="0" i="0" u="none" strike="noStrike" kern="1200" cap="none" spc="0" normalizeH="0" baseline="0" noProof="0">
                          <a:ln>
                            <a:noFill/>
                          </a:ln>
                          <a:solidFill>
                            <a:prstClr val="black"/>
                          </a:solidFill>
                          <a:effectLst/>
                          <a:uLnTx/>
                          <a:uFillTx/>
                          <a:latin typeface="+mn-lt"/>
                          <a:ea typeface="+mn-ea"/>
                          <a:cs typeface="+mn-cs"/>
                        </a:rPr>
                        <a:t>
Guten Morgen! 
Benötige dringend ein behinderten gerechtes Auto mit Rampe für Rollstuhl! Können sie mir dabei helfen? Mein Sohn ist 15 Jahre u sitzt im Rollstuhl. Ich bin alleinerziehend u Alleinverdienerin. Habe geSehen, dass sie Autos mit der Folie für kids Never Hive up ausstatten, würde auch sofort so eine Folie aus das Auto geben. Viell können Sie mir ein Angebot machen. Danke u  LG Sonja Hofmeister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Sonja
Ich weiß nicht, ob sich Daniel Pausch schon bei dir gemeldet hat - wenn nicht, wird das morgen geschehen. Es ist leider nicht leicht ein behindertengerechtes Fahrzeug schnell zur Verfügung zu stellen, aber wir geben unser Bestes, um für euch etwas zu finden. Solltest du noch Fragen haben stehen wir, das Team vom Autohaus Strauss unter 03327/2200 zur Verfügung.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02/14/2017 19:26:17</a:t>
                      </a:r>
                    </a:p>
                  </a:txBody>
                  <a:tcPr/>
                </a:tc>
                <a:extLst>
                  <a:ext uri="{0D108BD9-81ED-4DB2-BD59-A6C34878D82A}">
                    <a16:rowId xmlns:a16="http://schemas.microsoft.com/office/drawing/2014/main" val="403401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Balan Dorin - 2017-02-07 18:50:18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leider habe ich Ihre Anfrage erst jetzt gelesen. Unser Land Rover Spezialist Marcel Hummel meldet sich verlässlich nächste Woche am Dienstag bei Ihnen. Mit freundlichen Grüßen Stefanie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02/11/2017 08:34:38</a:t>
                      </a:r>
                    </a:p>
                  </a:txBody>
                  <a:tcPr/>
                </a:tc>
                <a:extLst>
                  <a:ext uri="{0D108BD9-81ED-4DB2-BD59-A6C34878D82A}">
                    <a16:rowId xmlns:a16="http://schemas.microsoft.com/office/drawing/2014/main" val="243971693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541538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914</Words>
  <Application>Microsoft Office PowerPoint</Application>
  <PresentationFormat>On-screen Show (4:3)</PresentationFormat>
  <Paragraphs>349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Facebook Page Report</vt:lpstr>
      <vt:lpstr>Wichtigste Werte (KPI's)</vt:lpstr>
      <vt:lpstr>Fans (Übersicht)</vt:lpstr>
      <vt:lpstr>Facebook Fans Total</vt:lpstr>
      <vt:lpstr>Fanwachstum</vt:lpstr>
      <vt:lpstr>Verlorene Fans</vt:lpstr>
      <vt:lpstr>Eigene Beiträge (Postings) - 1 of 2</vt:lpstr>
      <vt:lpstr>Eigene Beiträge (Postings) - 2 of 2</vt:lpstr>
      <vt:lpstr>Eigene Beiträge (Postings) + Reactions - 1 of 3</vt:lpstr>
      <vt:lpstr>Eigene Beiträge (Postings) + Reactions - 2 of 3</vt:lpstr>
      <vt:lpstr>Eigene Beiträge (Postings) + Reactions - 3 of 3</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 - 1 of 5</vt:lpstr>
      <vt:lpstr>Direktnachrichten von Usern - 2 of 5</vt:lpstr>
      <vt:lpstr>Direktnachrichten von Usern - 3 of 5</vt:lpstr>
      <vt:lpstr>Direktnachrichten von Usern - 4 of 5</vt:lpstr>
      <vt:lpstr>Direktnachrichten von Usern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2017-03-13T14:09:07Z</dcterms:created>
  <dcterms:modified xsi:type="dcterms:W3CDTF">2017-03-13T14:09:41Z</dcterms:modified>
</cp:coreProperties>
</file>