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798</c:v>
                </c:pt>
                <c:pt idx="1">
                  <c:v>799</c:v>
                </c:pt>
                <c:pt idx="2">
                  <c:v>799</c:v>
                </c:pt>
                <c:pt idx="3">
                  <c:v>799</c:v>
                </c:pt>
                <c:pt idx="4">
                  <c:v>799</c:v>
                </c:pt>
                <c:pt idx="5">
                  <c:v>799</c:v>
                </c:pt>
                <c:pt idx="6">
                  <c:v>807</c:v>
                </c:pt>
                <c:pt idx="7">
                  <c:v>814</c:v>
                </c:pt>
                <c:pt idx="8">
                  <c:v>820</c:v>
                </c:pt>
                <c:pt idx="9">
                  <c:v>820</c:v>
                </c:pt>
                <c:pt idx="10">
                  <c:v>820</c:v>
                </c:pt>
                <c:pt idx="11">
                  <c:v>822</c:v>
                </c:pt>
                <c:pt idx="12">
                  <c:v>830</c:v>
                </c:pt>
                <c:pt idx="13">
                  <c:v>845</c:v>
                </c:pt>
                <c:pt idx="14">
                  <c:v>856</c:v>
                </c:pt>
                <c:pt idx="15">
                  <c:v>864</c:v>
                </c:pt>
                <c:pt idx="16">
                  <c:v>875</c:v>
                </c:pt>
                <c:pt idx="17">
                  <c:v>878</c:v>
                </c:pt>
                <c:pt idx="18">
                  <c:v>881</c:v>
                </c:pt>
                <c:pt idx="19">
                  <c:v>888</c:v>
                </c:pt>
                <c:pt idx="20">
                  <c:v>895</c:v>
                </c:pt>
                <c:pt idx="21">
                  <c:v>905</c:v>
                </c:pt>
                <c:pt idx="22">
                  <c:v>913</c:v>
                </c:pt>
                <c:pt idx="23">
                  <c:v>923</c:v>
                </c:pt>
                <c:pt idx="24">
                  <c:v>931</c:v>
                </c:pt>
                <c:pt idx="25">
                  <c:v>941</c:v>
                </c:pt>
                <c:pt idx="26">
                  <c:v>949</c:v>
                </c:pt>
                <c:pt idx="27">
                  <c:v>950</c:v>
                </c:pt>
              </c:numCache>
            </c:numRef>
          </c:val>
          <c:smooth val="0"/>
          <c:extLst>
            <c:ext xmlns:c16="http://schemas.microsoft.com/office/drawing/2014/chart" uri="{C3380CC4-5D6E-409C-BE32-E72D297353CC}">
              <c16:uniqueId val="{00000000-FAD1-462C-9619-0C9D2AF8133C}"/>
            </c:ext>
          </c:extLst>
        </c:ser>
        <c:dLbls>
          <c:showLegendKey val="0"/>
          <c:showVal val="0"/>
          <c:showCatName val="0"/>
          <c:showSerName val="0"/>
          <c:showPercent val="0"/>
          <c:showBubbleSize val="0"/>
        </c:dLbls>
        <c:smooth val="0"/>
        <c:axId val="244379320"/>
        <c:axId val="244377352"/>
      </c:lineChart>
      <c:dateAx>
        <c:axId val="24437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377352"/>
        <c:crosses val="autoZero"/>
        <c:auto val="1"/>
        <c:lblOffset val="100"/>
        <c:baseTimeUnit val="days"/>
      </c:dateAx>
      <c:valAx>
        <c:axId val="24437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37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8</c:v>
                </c:pt>
                <c:pt idx="1">
                  <c:v>1</c:v>
                </c:pt>
                <c:pt idx="2">
                  <c:v>1</c:v>
                </c:pt>
                <c:pt idx="3">
                  <c:v>0</c:v>
                </c:pt>
                <c:pt idx="4">
                  <c:v>0</c:v>
                </c:pt>
                <c:pt idx="5">
                  <c:v>0</c:v>
                </c:pt>
                <c:pt idx="6">
                  <c:v>8</c:v>
                </c:pt>
                <c:pt idx="7">
                  <c:v>7</c:v>
                </c:pt>
                <c:pt idx="8">
                  <c:v>6</c:v>
                </c:pt>
                <c:pt idx="9">
                  <c:v>0</c:v>
                </c:pt>
                <c:pt idx="10">
                  <c:v>0</c:v>
                </c:pt>
                <c:pt idx="11">
                  <c:v>2</c:v>
                </c:pt>
                <c:pt idx="12">
                  <c:v>8</c:v>
                </c:pt>
                <c:pt idx="13">
                  <c:v>15</c:v>
                </c:pt>
                <c:pt idx="14">
                  <c:v>11</c:v>
                </c:pt>
                <c:pt idx="15">
                  <c:v>8</c:v>
                </c:pt>
                <c:pt idx="16">
                  <c:v>11</c:v>
                </c:pt>
                <c:pt idx="17">
                  <c:v>3</c:v>
                </c:pt>
                <c:pt idx="18">
                  <c:v>0</c:v>
                </c:pt>
                <c:pt idx="19">
                  <c:v>1</c:v>
                </c:pt>
                <c:pt idx="20">
                  <c:v>5</c:v>
                </c:pt>
                <c:pt idx="21">
                  <c:v>7</c:v>
                </c:pt>
                <c:pt idx="22">
                  <c:v>11</c:v>
                </c:pt>
                <c:pt idx="23">
                  <c:v>12</c:v>
                </c:pt>
                <c:pt idx="24">
                  <c:v>7</c:v>
                </c:pt>
                <c:pt idx="25">
                  <c:v>8</c:v>
                </c:pt>
                <c:pt idx="26">
                  <c:v>10</c:v>
                </c:pt>
                <c:pt idx="27">
                  <c:v>4</c:v>
                </c:pt>
              </c:numCache>
            </c:numRef>
          </c:val>
          <c:smooth val="0"/>
          <c:extLst>
            <c:ext xmlns:c16="http://schemas.microsoft.com/office/drawing/2014/chart" uri="{C3380CC4-5D6E-409C-BE32-E72D297353CC}">
              <c16:uniqueId val="{00000000-EC47-4F8E-A4C8-E5E73287B882}"/>
            </c:ext>
          </c:extLst>
        </c:ser>
        <c:dLbls>
          <c:showLegendKey val="0"/>
          <c:showVal val="0"/>
          <c:showCatName val="0"/>
          <c:showSerName val="0"/>
          <c:showPercent val="0"/>
          <c:showBubbleSize val="0"/>
        </c:dLbls>
        <c:smooth val="0"/>
        <c:axId val="244377680"/>
        <c:axId val="244381288"/>
      </c:lineChart>
      <c:dateAx>
        <c:axId val="244377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381288"/>
        <c:crosses val="autoZero"/>
        <c:auto val="1"/>
        <c:lblOffset val="100"/>
        <c:baseTimeUnit val="days"/>
      </c:dateAx>
      <c:valAx>
        <c:axId val="24438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37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0</c:v>
                </c:pt>
                <c:pt idx="1">
                  <c:v>0</c:v>
                </c:pt>
                <c:pt idx="2">
                  <c:v>0</c:v>
                </c:pt>
                <c:pt idx="3">
                  <c:v>0</c:v>
                </c:pt>
                <c:pt idx="4">
                  <c:v>0</c:v>
                </c:pt>
                <c:pt idx="5">
                  <c:v>0</c:v>
                </c:pt>
                <c:pt idx="6">
                  <c:v>0</c:v>
                </c:pt>
                <c:pt idx="7">
                  <c:v>0</c:v>
                </c:pt>
                <c:pt idx="8">
                  <c:v>1</c:v>
                </c:pt>
                <c:pt idx="9">
                  <c:v>0</c:v>
                </c:pt>
                <c:pt idx="10">
                  <c:v>0</c:v>
                </c:pt>
                <c:pt idx="11">
                  <c:v>1</c:v>
                </c:pt>
                <c:pt idx="12">
                  <c:v>0</c:v>
                </c:pt>
                <c:pt idx="13">
                  <c:v>1</c:v>
                </c:pt>
                <c:pt idx="14">
                  <c:v>2</c:v>
                </c:pt>
                <c:pt idx="15">
                  <c:v>0</c:v>
                </c:pt>
                <c:pt idx="16">
                  <c:v>0</c:v>
                </c:pt>
                <c:pt idx="17">
                  <c:v>1</c:v>
                </c:pt>
                <c:pt idx="18">
                  <c:v>4</c:v>
                </c:pt>
                <c:pt idx="19">
                  <c:v>0</c:v>
                </c:pt>
                <c:pt idx="20">
                  <c:v>0</c:v>
                </c:pt>
                <c:pt idx="21">
                  <c:v>0</c:v>
                </c:pt>
                <c:pt idx="22">
                  <c:v>0</c:v>
                </c:pt>
                <c:pt idx="23">
                  <c:v>0</c:v>
                </c:pt>
                <c:pt idx="24">
                  <c:v>0</c:v>
                </c:pt>
                <c:pt idx="25">
                  <c:v>0</c:v>
                </c:pt>
                <c:pt idx="26">
                  <c:v>2</c:v>
                </c:pt>
                <c:pt idx="27">
                  <c:v>2</c:v>
                </c:pt>
              </c:numCache>
            </c:numRef>
          </c:val>
          <c:smooth val="0"/>
          <c:extLst>
            <c:ext xmlns:c16="http://schemas.microsoft.com/office/drawing/2014/chart" uri="{C3380CC4-5D6E-409C-BE32-E72D297353CC}">
              <c16:uniqueId val="{00000000-CE58-4119-8398-6AF405AE3546}"/>
            </c:ext>
          </c:extLst>
        </c:ser>
        <c:dLbls>
          <c:showLegendKey val="0"/>
          <c:showVal val="0"/>
          <c:showCatName val="0"/>
          <c:showSerName val="0"/>
          <c:showPercent val="0"/>
          <c:showBubbleSize val="0"/>
        </c:dLbls>
        <c:smooth val="0"/>
        <c:axId val="242726528"/>
        <c:axId val="242722264"/>
      </c:lineChart>
      <c:dateAx>
        <c:axId val="24272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722264"/>
        <c:crosses val="autoZero"/>
        <c:auto val="1"/>
        <c:lblOffset val="100"/>
        <c:baseTimeUnit val="days"/>
      </c:dateAx>
      <c:valAx>
        <c:axId val="24272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72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FM Automobile: KFZ-Ankauf in Ö und 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3</c:v>
                </c:pt>
                <c:pt idx="3">
                  <c:v>4</c:v>
                </c:pt>
                <c:pt idx="4">
                  <c:v>2</c:v>
                </c:pt>
                <c:pt idx="5">
                  <c:v>3</c:v>
                </c:pt>
                <c:pt idx="6">
                  <c:v>0</c:v>
                </c:pt>
              </c:numCache>
            </c:numRef>
          </c:val>
          <c:extLst>
            <c:ext xmlns:c16="http://schemas.microsoft.com/office/drawing/2014/chart" uri="{C3380CC4-5D6E-409C-BE32-E72D297353CC}">
              <c16:uniqueId val="{00000000-5631-498E-87C3-45946ECCC13A}"/>
            </c:ext>
          </c:extLst>
        </c:ser>
        <c:dLbls>
          <c:showLegendKey val="0"/>
          <c:showVal val="0"/>
          <c:showCatName val="0"/>
          <c:showSerName val="0"/>
          <c:showPercent val="0"/>
          <c:showBubbleSize val="0"/>
        </c:dLbls>
        <c:gapWidth val="219"/>
        <c:overlap val="-27"/>
        <c:axId val="357780384"/>
        <c:axId val="357779072"/>
      </c:barChart>
      <c:catAx>
        <c:axId val="35778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79072"/>
        <c:crosses val="autoZero"/>
        <c:auto val="1"/>
        <c:lblAlgn val="ctr"/>
        <c:lblOffset val="100"/>
        <c:noMultiLvlLbl val="0"/>
      </c:catAx>
      <c:valAx>
        <c:axId val="35777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0</c:v>
                </c:pt>
                <c:pt idx="1">
                  <c:v>0.37313432835820998</c:v>
                </c:pt>
                <c:pt idx="2">
                  <c:v>0</c:v>
                </c:pt>
                <c:pt idx="3">
                  <c:v>1.2406947890819</c:v>
                </c:pt>
                <c:pt idx="4">
                  <c:v>0</c:v>
                </c:pt>
                <c:pt idx="5">
                  <c:v>0.12406947890819001</c:v>
                </c:pt>
                <c:pt idx="6">
                  <c:v>1.2345679012346</c:v>
                </c:pt>
                <c:pt idx="7">
                  <c:v>0</c:v>
                </c:pt>
                <c:pt idx="8">
                  <c:v>0</c:v>
                </c:pt>
                <c:pt idx="9">
                  <c:v>0</c:v>
                </c:pt>
                <c:pt idx="10">
                  <c:v>0</c:v>
                </c:pt>
                <c:pt idx="11">
                  <c:v>0</c:v>
                </c:pt>
                <c:pt idx="12">
                  <c:v>0</c:v>
                </c:pt>
                <c:pt idx="13">
                  <c:v>0.35545023696681999</c:v>
                </c:pt>
                <c:pt idx="14">
                  <c:v>0.52508751458575997</c:v>
                </c:pt>
                <c:pt idx="15">
                  <c:v>0.11534025374856</c:v>
                </c:pt>
                <c:pt idx="16">
                  <c:v>0.34246575342466001</c:v>
                </c:pt>
                <c:pt idx="17">
                  <c:v>0.33975084937712002</c:v>
                </c:pt>
                <c:pt idx="18">
                  <c:v>0</c:v>
                </c:pt>
                <c:pt idx="19">
                  <c:v>0.90395480225989</c:v>
                </c:pt>
                <c:pt idx="20">
                  <c:v>1.0135135135135001</c:v>
                </c:pt>
                <c:pt idx="21">
                  <c:v>0.11185682326622</c:v>
                </c:pt>
                <c:pt idx="22">
                  <c:v>0.11074197120709001</c:v>
                </c:pt>
                <c:pt idx="23">
                  <c:v>0.10928961748634</c:v>
                </c:pt>
                <c:pt idx="24">
                  <c:v>0.10822510822511</c:v>
                </c:pt>
                <c:pt idx="25">
                  <c:v>0</c:v>
                </c:pt>
                <c:pt idx="26">
                  <c:v>1.5940488841658</c:v>
                </c:pt>
                <c:pt idx="27">
                  <c:v>0.10548523206751</c:v>
                </c:pt>
              </c:numCache>
            </c:numRef>
          </c:val>
          <c:smooth val="0"/>
          <c:extLst>
            <c:ext xmlns:c16="http://schemas.microsoft.com/office/drawing/2014/chart" uri="{C3380CC4-5D6E-409C-BE32-E72D297353CC}">
              <c16:uniqueId val="{00000000-ADA2-42B1-BFD9-5B6A20A0A174}"/>
            </c:ext>
          </c:extLst>
        </c:ser>
        <c:dLbls>
          <c:showLegendKey val="0"/>
          <c:showVal val="0"/>
          <c:showCatName val="0"/>
          <c:showSerName val="0"/>
          <c:showPercent val="0"/>
          <c:showBubbleSize val="0"/>
        </c:dLbls>
        <c:smooth val="0"/>
        <c:axId val="357721016"/>
        <c:axId val="357723968"/>
      </c:lineChart>
      <c:dateAx>
        <c:axId val="357721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23968"/>
        <c:crosses val="autoZero"/>
        <c:auto val="1"/>
        <c:lblOffset val="100"/>
        <c:baseTimeUnit val="days"/>
      </c:dateAx>
      <c:valAx>
        <c:axId val="35772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2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FM Automobile: KFZ-Ankauf in Ö und D</c:v>
                </c:pt>
              </c:strCache>
            </c:strRef>
          </c:cat>
          <c:val>
            <c:numRef>
              <c:f>Sheet1!$B$2</c:f>
              <c:numCache>
                <c:formatCode>General</c:formatCode>
                <c:ptCount val="1"/>
                <c:pt idx="0">
                  <c:v>5</c:v>
                </c:pt>
              </c:numCache>
            </c:numRef>
          </c:val>
          <c:extLst>
            <c:ext xmlns:c16="http://schemas.microsoft.com/office/drawing/2014/chart" uri="{C3380CC4-5D6E-409C-BE32-E72D297353CC}">
              <c16:uniqueId val="{00000000-F7F3-4D92-B782-8614DE092CDC}"/>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FM Automobile: KFZ-Ankauf in Ö und D</c:v>
                </c:pt>
              </c:strCache>
            </c:strRef>
          </c:cat>
          <c:val>
            <c:numRef>
              <c:f>Sheet1!$C$2</c:f>
              <c:numCache>
                <c:formatCode>General</c:formatCode>
                <c:ptCount val="1"/>
                <c:pt idx="0">
                  <c:v>6</c:v>
                </c:pt>
              </c:numCache>
            </c:numRef>
          </c:val>
          <c:extLst>
            <c:ext xmlns:c16="http://schemas.microsoft.com/office/drawing/2014/chart" uri="{C3380CC4-5D6E-409C-BE32-E72D297353CC}">
              <c16:uniqueId val="{00000001-F7F3-4D92-B782-8614DE092CDC}"/>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FM Automobile: KFZ-Ankauf in Ö und D</c:v>
                </c:pt>
              </c:strCache>
            </c:strRef>
          </c:cat>
          <c:val>
            <c:numRef>
              <c:f>Sheet1!$D$2</c:f>
              <c:numCache>
                <c:formatCode>General</c:formatCode>
                <c:ptCount val="1"/>
                <c:pt idx="0">
                  <c:v>7</c:v>
                </c:pt>
              </c:numCache>
            </c:numRef>
          </c:val>
          <c:extLst>
            <c:ext xmlns:c16="http://schemas.microsoft.com/office/drawing/2014/chart" uri="{C3380CC4-5D6E-409C-BE32-E72D297353CC}">
              <c16:uniqueId val="{00000002-F7F3-4D92-B782-8614DE092CDC}"/>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FM Automobile: KFZ-Ankauf in Ö und D</c:v>
                </c:pt>
              </c:strCache>
            </c:strRef>
          </c:cat>
          <c:val>
            <c:numRef>
              <c:f>Sheet1!$E$2</c:f>
              <c:numCache>
                <c:formatCode>General</c:formatCode>
                <c:ptCount val="1"/>
                <c:pt idx="0">
                  <c:v>2</c:v>
                </c:pt>
              </c:numCache>
            </c:numRef>
          </c:val>
          <c:extLst>
            <c:ext xmlns:c16="http://schemas.microsoft.com/office/drawing/2014/chart" uri="{C3380CC4-5D6E-409C-BE32-E72D297353CC}">
              <c16:uniqueId val="{00000003-F7F3-4D92-B782-8614DE092CDC}"/>
            </c:ext>
          </c:extLst>
        </c:ser>
        <c:dLbls>
          <c:showLegendKey val="0"/>
          <c:showVal val="0"/>
          <c:showCatName val="0"/>
          <c:showSerName val="0"/>
          <c:showPercent val="0"/>
          <c:showBubbleSize val="0"/>
        </c:dLbls>
        <c:gapWidth val="150"/>
        <c:overlap val="100"/>
        <c:axId val="357724952"/>
        <c:axId val="357724624"/>
      </c:barChart>
      <c:catAx>
        <c:axId val="35772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24624"/>
        <c:crosses val="autoZero"/>
        <c:auto val="1"/>
        <c:lblAlgn val="ctr"/>
        <c:lblOffset val="100"/>
        <c:noMultiLvlLbl val="0"/>
      </c:catAx>
      <c:valAx>
        <c:axId val="357724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2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FM Automobile: KFZ-Ankauf in Ö und D</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0.34553671646341</c:v>
                </c:pt>
                <c:pt idx="1">
                  <c:v>0.21705735019759001</c:v>
                </c:pt>
                <c:pt idx="2">
                  <c:v>0.93323458593576003</c:v>
                </c:pt>
                <c:pt idx="3">
                  <c:v>0</c:v>
                </c:pt>
                <c:pt idx="4">
                  <c:v>0.84710065582725003</c:v>
                </c:pt>
                <c:pt idx="5">
                  <c:v>0</c:v>
                </c:pt>
                <c:pt idx="6">
                  <c:v>0</c:v>
                </c:pt>
              </c:numCache>
            </c:numRef>
          </c:val>
          <c:extLst>
            <c:ext xmlns:c16="http://schemas.microsoft.com/office/drawing/2014/chart" uri="{C3380CC4-5D6E-409C-BE32-E72D297353CC}">
              <c16:uniqueId val="{00000000-4973-469F-BDAF-12968C5DC991}"/>
            </c:ext>
          </c:extLst>
        </c:ser>
        <c:dLbls>
          <c:showLegendKey val="0"/>
          <c:showVal val="0"/>
          <c:showCatName val="0"/>
          <c:showSerName val="0"/>
          <c:showPercent val="0"/>
          <c:showBubbleSize val="0"/>
        </c:dLbls>
        <c:gapWidth val="219"/>
        <c:overlap val="-27"/>
        <c:axId val="357722984"/>
        <c:axId val="357716752"/>
      </c:barChart>
      <c:catAx>
        <c:axId val="357722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16752"/>
        <c:crosses val="autoZero"/>
        <c:auto val="1"/>
        <c:lblAlgn val="ctr"/>
        <c:lblOffset val="100"/>
        <c:noMultiLvlLbl val="0"/>
      </c:catAx>
      <c:valAx>
        <c:axId val="35771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2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FM Automobile: KFZ-Ankauf in Ö und D</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BCA-40F3-959F-10B25CBDF957}"/>
            </c:ext>
          </c:extLst>
        </c:ser>
        <c:dLbls>
          <c:showLegendKey val="0"/>
          <c:showVal val="0"/>
          <c:showCatName val="0"/>
          <c:showSerName val="0"/>
          <c:showPercent val="0"/>
          <c:showBubbleSize val="0"/>
        </c:dLbls>
        <c:gapWidth val="219"/>
        <c:overlap val="-27"/>
        <c:axId val="357735120"/>
        <c:axId val="357733808"/>
      </c:barChart>
      <c:catAx>
        <c:axId val="35773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33808"/>
        <c:crosses val="autoZero"/>
        <c:auto val="1"/>
        <c:lblAlgn val="ctr"/>
        <c:lblOffset val="100"/>
        <c:noMultiLvlLbl val="0"/>
      </c:catAx>
      <c:valAx>
        <c:axId val="35773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3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19">
                  <c:v>6</c:v>
                </c:pt>
                <c:pt idx="20">
                  <c:v>6</c:v>
                </c:pt>
                <c:pt idx="21">
                  <c:v>6</c:v>
                </c:pt>
                <c:pt idx="22">
                  <c:v>6</c:v>
                </c:pt>
                <c:pt idx="23">
                  <c:v>6</c:v>
                </c:pt>
                <c:pt idx="24">
                  <c:v>6</c:v>
                </c:pt>
                <c:pt idx="25">
                  <c:v>6</c:v>
                </c:pt>
                <c:pt idx="26">
                  <c:v>6</c:v>
                </c:pt>
                <c:pt idx="27">
                  <c:v>6</c:v>
                </c:pt>
              </c:numCache>
            </c:numRef>
          </c:val>
          <c:smooth val="0"/>
          <c:extLst>
            <c:ext xmlns:c16="http://schemas.microsoft.com/office/drawing/2014/chart" uri="{C3380CC4-5D6E-409C-BE32-E72D297353CC}">
              <c16:uniqueId val="{00000000-3B23-454A-BC82-5B6B959922D3}"/>
            </c:ext>
          </c:extLst>
        </c:ser>
        <c:dLbls>
          <c:showLegendKey val="0"/>
          <c:showVal val="0"/>
          <c:showCatName val="0"/>
          <c:showSerName val="0"/>
          <c:showPercent val="0"/>
          <c:showBubbleSize val="0"/>
        </c:dLbls>
        <c:smooth val="0"/>
        <c:axId val="272439088"/>
        <c:axId val="272431872"/>
      </c:lineChart>
      <c:dateAx>
        <c:axId val="27243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31872"/>
        <c:crosses val="autoZero"/>
        <c:auto val="1"/>
        <c:lblOffset val="100"/>
        <c:baseTimeUnit val="days"/>
      </c:dateAx>
      <c:valAx>
        <c:axId val="27243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3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42</c:v>
                </c:pt>
                <c:pt idx="2">
                  <c:v>52</c:v>
                </c:pt>
                <c:pt idx="3">
                  <c:v>42</c:v>
                </c:pt>
                <c:pt idx="4">
                  <c:v>56</c:v>
                </c:pt>
                <c:pt idx="5">
                  <c:v>31</c:v>
                </c:pt>
                <c:pt idx="6">
                  <c:v>14</c:v>
                </c:pt>
              </c:numCache>
            </c:numRef>
          </c:val>
          <c:extLst>
            <c:ext xmlns:c16="http://schemas.microsoft.com/office/drawing/2014/chart" uri="{C3380CC4-5D6E-409C-BE32-E72D297353CC}">
              <c16:uniqueId val="{00000000-C7C8-4554-AB3D-E7D90D7A371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c:v>
                </c:pt>
                <c:pt idx="1">
                  <c:v>169</c:v>
                </c:pt>
                <c:pt idx="2">
                  <c:v>222</c:v>
                </c:pt>
                <c:pt idx="3">
                  <c:v>159</c:v>
                </c:pt>
                <c:pt idx="4">
                  <c:v>86</c:v>
                </c:pt>
                <c:pt idx="5">
                  <c:v>44</c:v>
                </c:pt>
                <c:pt idx="6">
                  <c:v>26</c:v>
                </c:pt>
              </c:numCache>
            </c:numRef>
          </c:val>
          <c:extLst>
            <c:ext xmlns:c16="http://schemas.microsoft.com/office/drawing/2014/chart" uri="{C3380CC4-5D6E-409C-BE32-E72D297353CC}">
              <c16:uniqueId val="{00000001-C7C8-4554-AB3D-E7D90D7A3715}"/>
            </c:ext>
          </c:extLst>
        </c:ser>
        <c:dLbls>
          <c:showLegendKey val="0"/>
          <c:showVal val="0"/>
          <c:showCatName val="0"/>
          <c:showSerName val="0"/>
          <c:showPercent val="0"/>
          <c:showBubbleSize val="0"/>
        </c:dLbls>
        <c:gapWidth val="219"/>
        <c:overlap val="-27"/>
        <c:axId val="272439744"/>
        <c:axId val="272433512"/>
      </c:barChart>
      <c:catAx>
        <c:axId val="27243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33512"/>
        <c:crosses val="autoZero"/>
        <c:auto val="1"/>
        <c:lblAlgn val="ctr"/>
        <c:lblOffset val="100"/>
        <c:noMultiLvlLbl val="0"/>
      </c:catAx>
      <c:valAx>
        <c:axId val="27243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3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73763</c:v>
                </c:pt>
                <c:pt idx="1">
                  <c:v>68393</c:v>
                </c:pt>
                <c:pt idx="2">
                  <c:v>66656</c:v>
                </c:pt>
                <c:pt idx="3">
                  <c:v>67804</c:v>
                </c:pt>
                <c:pt idx="4">
                  <c:v>69284</c:v>
                </c:pt>
                <c:pt idx="5">
                  <c:v>66761</c:v>
                </c:pt>
                <c:pt idx="6">
                  <c:v>30878</c:v>
                </c:pt>
                <c:pt idx="7">
                  <c:v>27708</c:v>
                </c:pt>
                <c:pt idx="8">
                  <c:v>27970</c:v>
                </c:pt>
                <c:pt idx="9">
                  <c:v>23517</c:v>
                </c:pt>
                <c:pt idx="10">
                  <c:v>26079</c:v>
                </c:pt>
                <c:pt idx="11">
                  <c:v>31949</c:v>
                </c:pt>
                <c:pt idx="12">
                  <c:v>26753</c:v>
                </c:pt>
                <c:pt idx="13">
                  <c:v>30308</c:v>
                </c:pt>
                <c:pt idx="14">
                  <c:v>29126</c:v>
                </c:pt>
                <c:pt idx="15">
                  <c:v>28008</c:v>
                </c:pt>
                <c:pt idx="16">
                  <c:v>25207</c:v>
                </c:pt>
                <c:pt idx="17">
                  <c:v>26519</c:v>
                </c:pt>
                <c:pt idx="18">
                  <c:v>28306</c:v>
                </c:pt>
                <c:pt idx="19">
                  <c:v>27624</c:v>
                </c:pt>
                <c:pt idx="20">
                  <c:v>30286</c:v>
                </c:pt>
                <c:pt idx="21">
                  <c:v>23040</c:v>
                </c:pt>
                <c:pt idx="22">
                  <c:v>23597</c:v>
                </c:pt>
                <c:pt idx="23">
                  <c:v>23600</c:v>
                </c:pt>
                <c:pt idx="24">
                  <c:v>24208</c:v>
                </c:pt>
                <c:pt idx="25">
                  <c:v>23039</c:v>
                </c:pt>
                <c:pt idx="26">
                  <c:v>24279</c:v>
                </c:pt>
                <c:pt idx="27">
                  <c:v>11802</c:v>
                </c:pt>
              </c:numCache>
            </c:numRef>
          </c:val>
          <c:smooth val="0"/>
          <c:extLst>
            <c:ext xmlns:c16="http://schemas.microsoft.com/office/drawing/2014/chart" uri="{C3380CC4-5D6E-409C-BE32-E72D297353CC}">
              <c16:uniqueId val="{00000000-F07D-4BE8-85FA-411EBB597311}"/>
            </c:ext>
          </c:extLst>
        </c:ser>
        <c:dLbls>
          <c:showLegendKey val="0"/>
          <c:showVal val="0"/>
          <c:showCatName val="0"/>
          <c:showSerName val="0"/>
          <c:showPercent val="0"/>
          <c:showBubbleSize val="0"/>
        </c:dLbls>
        <c:smooth val="0"/>
        <c:axId val="272433840"/>
        <c:axId val="272431544"/>
      </c:lineChart>
      <c:dateAx>
        <c:axId val="272433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31544"/>
        <c:crosses val="autoZero"/>
        <c:auto val="1"/>
        <c:lblOffset val="100"/>
        <c:baseTimeUnit val="days"/>
      </c:dateAx>
      <c:valAx>
        <c:axId val="27243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3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70737</c:v>
                </c:pt>
                <c:pt idx="1">
                  <c:v>64984</c:v>
                </c:pt>
                <c:pt idx="2">
                  <c:v>62844</c:v>
                </c:pt>
                <c:pt idx="3">
                  <c:v>61803</c:v>
                </c:pt>
                <c:pt idx="4">
                  <c:v>63642</c:v>
                </c:pt>
                <c:pt idx="5">
                  <c:v>62933</c:v>
                </c:pt>
                <c:pt idx="6">
                  <c:v>18817</c:v>
                </c:pt>
                <c:pt idx="7">
                  <c:v>14162</c:v>
                </c:pt>
                <c:pt idx="8">
                  <c:v>15445</c:v>
                </c:pt>
                <c:pt idx="9">
                  <c:v>12815</c:v>
                </c:pt>
                <c:pt idx="10">
                  <c:v>13215</c:v>
                </c:pt>
                <c:pt idx="11">
                  <c:v>15483</c:v>
                </c:pt>
                <c:pt idx="12">
                  <c:v>13505</c:v>
                </c:pt>
                <c:pt idx="13">
                  <c:v>15163</c:v>
                </c:pt>
                <c:pt idx="14">
                  <c:v>15016</c:v>
                </c:pt>
                <c:pt idx="15">
                  <c:v>14996</c:v>
                </c:pt>
                <c:pt idx="16">
                  <c:v>12337</c:v>
                </c:pt>
                <c:pt idx="17">
                  <c:v>12919</c:v>
                </c:pt>
                <c:pt idx="18">
                  <c:v>13969</c:v>
                </c:pt>
                <c:pt idx="19">
                  <c:v>13409</c:v>
                </c:pt>
                <c:pt idx="20">
                  <c:v>15060</c:v>
                </c:pt>
                <c:pt idx="21">
                  <c:v>11859</c:v>
                </c:pt>
                <c:pt idx="22">
                  <c:v>11913</c:v>
                </c:pt>
                <c:pt idx="23">
                  <c:v>11270</c:v>
                </c:pt>
                <c:pt idx="24">
                  <c:v>11911</c:v>
                </c:pt>
                <c:pt idx="25">
                  <c:v>11448</c:v>
                </c:pt>
                <c:pt idx="26">
                  <c:v>13045</c:v>
                </c:pt>
                <c:pt idx="27">
                  <c:v>7523</c:v>
                </c:pt>
              </c:numCache>
            </c:numRef>
          </c:val>
          <c:smooth val="0"/>
          <c:extLst>
            <c:ext xmlns:c16="http://schemas.microsoft.com/office/drawing/2014/chart" uri="{C3380CC4-5D6E-409C-BE32-E72D297353CC}">
              <c16:uniqueId val="{00000000-7ED2-456D-8FFB-8FB2A6CAD756}"/>
            </c:ext>
          </c:extLst>
        </c:ser>
        <c:dLbls>
          <c:showLegendKey val="0"/>
          <c:showVal val="0"/>
          <c:showCatName val="0"/>
          <c:showSerName val="0"/>
          <c:showPercent val="0"/>
          <c:showBubbleSize val="0"/>
        </c:dLbls>
        <c:smooth val="0"/>
        <c:axId val="272443680"/>
        <c:axId val="272447944"/>
      </c:lineChart>
      <c:dateAx>
        <c:axId val="27244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47944"/>
        <c:crosses val="autoZero"/>
        <c:auto val="1"/>
        <c:lblOffset val="100"/>
        <c:baseTimeUnit val="days"/>
      </c:dateAx>
      <c:valAx>
        <c:axId val="272447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4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34</c:v>
                </c:pt>
                <c:pt idx="1">
                  <c:v>52</c:v>
                </c:pt>
                <c:pt idx="2">
                  <c:v>26</c:v>
                </c:pt>
                <c:pt idx="3">
                  <c:v>53</c:v>
                </c:pt>
                <c:pt idx="4">
                  <c:v>36</c:v>
                </c:pt>
                <c:pt idx="5">
                  <c:v>49</c:v>
                </c:pt>
                <c:pt idx="6">
                  <c:v>290</c:v>
                </c:pt>
                <c:pt idx="7">
                  <c:v>254</c:v>
                </c:pt>
                <c:pt idx="8">
                  <c:v>191</c:v>
                </c:pt>
                <c:pt idx="9">
                  <c:v>135</c:v>
                </c:pt>
                <c:pt idx="10">
                  <c:v>141</c:v>
                </c:pt>
                <c:pt idx="11">
                  <c:v>175</c:v>
                </c:pt>
                <c:pt idx="12">
                  <c:v>168</c:v>
                </c:pt>
                <c:pt idx="13">
                  <c:v>163</c:v>
                </c:pt>
                <c:pt idx="14">
                  <c:v>159</c:v>
                </c:pt>
                <c:pt idx="15">
                  <c:v>129</c:v>
                </c:pt>
                <c:pt idx="16">
                  <c:v>118</c:v>
                </c:pt>
                <c:pt idx="17">
                  <c:v>151</c:v>
                </c:pt>
                <c:pt idx="18">
                  <c:v>162</c:v>
                </c:pt>
                <c:pt idx="19">
                  <c:v>130</c:v>
                </c:pt>
                <c:pt idx="20">
                  <c:v>147</c:v>
                </c:pt>
                <c:pt idx="21">
                  <c:v>113</c:v>
                </c:pt>
                <c:pt idx="22">
                  <c:v>147</c:v>
                </c:pt>
                <c:pt idx="23">
                  <c:v>176</c:v>
                </c:pt>
                <c:pt idx="24">
                  <c:v>175</c:v>
                </c:pt>
                <c:pt idx="25">
                  <c:v>157</c:v>
                </c:pt>
                <c:pt idx="26">
                  <c:v>185</c:v>
                </c:pt>
                <c:pt idx="27">
                  <c:v>117</c:v>
                </c:pt>
              </c:numCache>
            </c:numRef>
          </c:val>
          <c:smooth val="0"/>
          <c:extLst>
            <c:ext xmlns:c16="http://schemas.microsoft.com/office/drawing/2014/chart" uri="{C3380CC4-5D6E-409C-BE32-E72D297353CC}">
              <c16:uniqueId val="{00000000-2FBD-48CE-A241-D674C67517FC}"/>
            </c:ext>
          </c:extLst>
        </c:ser>
        <c:dLbls>
          <c:showLegendKey val="0"/>
          <c:showVal val="0"/>
          <c:showCatName val="0"/>
          <c:showSerName val="0"/>
          <c:showPercent val="0"/>
          <c:showBubbleSize val="0"/>
        </c:dLbls>
        <c:smooth val="0"/>
        <c:axId val="272443352"/>
        <c:axId val="272446960"/>
      </c:lineChart>
      <c:dateAx>
        <c:axId val="272443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46960"/>
        <c:crosses val="autoZero"/>
        <c:auto val="1"/>
        <c:lblOffset val="100"/>
        <c:baseTimeUnit val="days"/>
      </c:dateAx>
      <c:valAx>
        <c:axId val="27244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4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FM Automobile: KFZ-Ankauf in Ö und D</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10</c:v>
                </c:pt>
                <c:pt idx="1">
                  <c:v>19</c:v>
                </c:pt>
                <c:pt idx="2">
                  <c:v>3</c:v>
                </c:pt>
                <c:pt idx="3">
                  <c:v>3</c:v>
                </c:pt>
                <c:pt idx="4">
                  <c:v>3</c:v>
                </c:pt>
                <c:pt idx="5">
                  <c:v>8</c:v>
                </c:pt>
                <c:pt idx="6">
                  <c:v>13</c:v>
                </c:pt>
                <c:pt idx="7">
                  <c:v>9</c:v>
                </c:pt>
                <c:pt idx="8">
                  <c:v>7</c:v>
                </c:pt>
                <c:pt idx="9">
                  <c:v>5</c:v>
                </c:pt>
                <c:pt idx="10">
                  <c:v>9</c:v>
                </c:pt>
                <c:pt idx="11">
                  <c:v>3</c:v>
                </c:pt>
                <c:pt idx="12">
                  <c:v>24</c:v>
                </c:pt>
                <c:pt idx="13">
                  <c:v>12</c:v>
                </c:pt>
                <c:pt idx="14">
                  <c:v>14</c:v>
                </c:pt>
                <c:pt idx="15">
                  <c:v>11</c:v>
                </c:pt>
                <c:pt idx="16">
                  <c:v>7</c:v>
                </c:pt>
                <c:pt idx="17">
                  <c:v>3</c:v>
                </c:pt>
                <c:pt idx="18">
                  <c:v>1</c:v>
                </c:pt>
                <c:pt idx="19">
                  <c:v>14</c:v>
                </c:pt>
                <c:pt idx="20">
                  <c:v>21</c:v>
                </c:pt>
                <c:pt idx="21">
                  <c:v>8</c:v>
                </c:pt>
                <c:pt idx="22">
                  <c:v>7</c:v>
                </c:pt>
                <c:pt idx="23">
                  <c:v>10</c:v>
                </c:pt>
                <c:pt idx="24">
                  <c:v>1</c:v>
                </c:pt>
                <c:pt idx="25">
                  <c:v>2</c:v>
                </c:pt>
                <c:pt idx="26">
                  <c:v>13</c:v>
                </c:pt>
                <c:pt idx="27">
                  <c:v>2</c:v>
                </c:pt>
              </c:numCache>
            </c:numRef>
          </c:val>
          <c:smooth val="0"/>
          <c:extLst>
            <c:ext xmlns:c16="http://schemas.microsoft.com/office/drawing/2014/chart" uri="{C3380CC4-5D6E-409C-BE32-E72D297353CC}">
              <c16:uniqueId val="{00000000-957C-4A57-8A02-0D2617979135}"/>
            </c:ext>
          </c:extLst>
        </c:ser>
        <c:dLbls>
          <c:showLegendKey val="0"/>
          <c:showVal val="0"/>
          <c:showCatName val="0"/>
          <c:showSerName val="0"/>
          <c:showPercent val="0"/>
          <c:showBubbleSize val="0"/>
        </c:dLbls>
        <c:smooth val="0"/>
        <c:axId val="272450568"/>
        <c:axId val="272450896"/>
      </c:lineChart>
      <c:dateAx>
        <c:axId val="272450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50896"/>
        <c:crosses val="autoZero"/>
        <c:auto val="1"/>
        <c:lblOffset val="100"/>
        <c:baseTimeUnit val="days"/>
      </c:dateAx>
      <c:valAx>
        <c:axId val="27245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5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Reports</a:t>
            </a:r>
            <a:endParaRPr lang="en-US"/>
          </a:p>
        </p:txBody>
      </p:sp>
      <p:sp>
        <p:nvSpPr>
          <p:cNvPr id="3" name="Subtitle 2"/>
          <p:cNvSpPr>
            <a:spLocks noGrp="1"/>
          </p:cNvSpPr>
          <p:nvPr>
            <p:ph type="subTitle" idx="1"/>
          </p:nvPr>
        </p:nvSpPr>
        <p:spPr/>
        <p:txBody>
          <a:bodyPr/>
          <a:lstStyle/>
          <a:p>
            <a:r>
              <a:rPr lang="en-US"/>
              <a:t>23 | new marketing experiences</a:t>
            </a:r>
            <a:endParaRPr lang="en-US"/>
          </a:p>
        </p:txBody>
      </p:sp>
    </p:spTree>
    <p:extLst>
      <p:ext uri="{BB962C8B-B14F-4D97-AF65-F5344CB8AC3E}">
        <p14:creationId xmlns:p14="http://schemas.microsoft.com/office/powerpoint/2010/main" val="2844999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6940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95858191"/>
                    </a:ext>
                  </a:extLst>
                </a:gridCol>
                <a:gridCol w="740664">
                  <a:extLst>
                    <a:ext uri="{9D8B030D-6E8A-4147-A177-3AD203B41FA5}">
                      <a16:colId xmlns:a16="http://schemas.microsoft.com/office/drawing/2014/main" val="4292071217"/>
                    </a:ext>
                  </a:extLst>
                </a:gridCol>
                <a:gridCol w="740664">
                  <a:extLst>
                    <a:ext uri="{9D8B030D-6E8A-4147-A177-3AD203B41FA5}">
                      <a16:colId xmlns:a16="http://schemas.microsoft.com/office/drawing/2014/main" val="1939704497"/>
                    </a:ext>
                  </a:extLst>
                </a:gridCol>
                <a:gridCol w="740664">
                  <a:extLst>
                    <a:ext uri="{9D8B030D-6E8A-4147-A177-3AD203B41FA5}">
                      <a16:colId xmlns:a16="http://schemas.microsoft.com/office/drawing/2014/main" val="1778162348"/>
                    </a:ext>
                  </a:extLst>
                </a:gridCol>
                <a:gridCol w="740664">
                  <a:extLst>
                    <a:ext uri="{9D8B030D-6E8A-4147-A177-3AD203B41FA5}">
                      <a16:colId xmlns:a16="http://schemas.microsoft.com/office/drawing/2014/main" val="3934449853"/>
                    </a:ext>
                  </a:extLst>
                </a:gridCol>
                <a:gridCol w="740664">
                  <a:extLst>
                    <a:ext uri="{9D8B030D-6E8A-4147-A177-3AD203B41FA5}">
                      <a16:colId xmlns:a16="http://schemas.microsoft.com/office/drawing/2014/main" val="624480826"/>
                    </a:ext>
                  </a:extLst>
                </a:gridCol>
                <a:gridCol w="740664">
                  <a:extLst>
                    <a:ext uri="{9D8B030D-6E8A-4147-A177-3AD203B41FA5}">
                      <a16:colId xmlns:a16="http://schemas.microsoft.com/office/drawing/2014/main" val="628301473"/>
                    </a:ext>
                  </a:extLst>
                </a:gridCol>
                <a:gridCol w="740664">
                  <a:extLst>
                    <a:ext uri="{9D8B030D-6E8A-4147-A177-3AD203B41FA5}">
                      <a16:colId xmlns:a16="http://schemas.microsoft.com/office/drawing/2014/main" val="1041752523"/>
                    </a:ext>
                  </a:extLst>
                </a:gridCol>
                <a:gridCol w="740664">
                  <a:extLst>
                    <a:ext uri="{9D8B030D-6E8A-4147-A177-3AD203B41FA5}">
                      <a16:colId xmlns:a16="http://schemas.microsoft.com/office/drawing/2014/main" val="1483726322"/>
                    </a:ext>
                  </a:extLst>
                </a:gridCol>
                <a:gridCol w="740664">
                  <a:extLst>
                    <a:ext uri="{9D8B030D-6E8A-4147-A177-3AD203B41FA5}">
                      <a16:colId xmlns:a16="http://schemas.microsoft.com/office/drawing/2014/main" val="657159243"/>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077593744"/>
                  </a:ext>
                </a:extLst>
              </a:tr>
              <a:tr h="370840">
                <a:tc>
                  <a:txBody>
                    <a:bodyPr/>
                    <a:lstStyle/>
                    <a:p>
                      <a:r>
                        <a:rPr lang="de-DE" sz="1000"/>
                        <a:t>FM Automobile: KFZ-Ankauf in Ö und D</a:t>
                      </a:r>
                      <a:endParaRPr lang="en-US" sz="1000"/>
                    </a:p>
                  </a:txBody>
                  <a:tcPr/>
                </a:tc>
                <a:tc>
                  <a:txBody>
                    <a:bodyPr/>
                    <a:lstStyle/>
                    <a:p>
                      <a:r>
                        <a:rPr lang="en-US" sz="1000"/>
                        <a:t>950</a:t>
                      </a:r>
                      <a:endParaRPr lang="en-US" sz="1000"/>
                    </a:p>
                  </a:txBody>
                  <a:tcPr/>
                </a:tc>
                <a:tc>
                  <a:txBody>
                    <a:bodyPr/>
                    <a:lstStyle/>
                    <a:p>
                      <a:r>
                        <a:rPr lang="en-US" sz="1000"/>
                        <a:t>154</a:t>
                      </a:r>
                      <a:endParaRPr lang="en-US" sz="1000"/>
                    </a:p>
                  </a:txBody>
                  <a:tcPr/>
                </a:tc>
                <a:tc>
                  <a:txBody>
                    <a:bodyPr/>
                    <a:lstStyle/>
                    <a:p>
                      <a:r>
                        <a:rPr lang="en-US" sz="1000"/>
                        <a:t>20</a:t>
                      </a:r>
                      <a:endParaRPr lang="en-US" sz="1000"/>
                    </a:p>
                  </a:txBody>
                  <a:tcPr/>
                </a:tc>
                <a:tc>
                  <a:txBody>
                    <a:bodyPr/>
                    <a:lstStyle/>
                    <a:p>
                      <a:r>
                        <a:rPr lang="en-US" sz="1000"/>
                        <a:t>75</a:t>
                      </a:r>
                      <a:endParaRPr lang="en-US" sz="1000"/>
                    </a:p>
                  </a:txBody>
                  <a:tcPr/>
                </a:tc>
                <a:tc>
                  <a:txBody>
                    <a:bodyPr/>
                    <a:lstStyle/>
                    <a:p>
                      <a:r>
                        <a:rPr lang="en-US" sz="1000"/>
                        <a:t>6</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0.5326%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74895190"/>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4191786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0046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0655602"/>
                    </a:ext>
                  </a:extLst>
                </a:gridCol>
                <a:gridCol w="1234440">
                  <a:extLst>
                    <a:ext uri="{9D8B030D-6E8A-4147-A177-3AD203B41FA5}">
                      <a16:colId xmlns:a16="http://schemas.microsoft.com/office/drawing/2014/main" val="625748783"/>
                    </a:ext>
                  </a:extLst>
                </a:gridCol>
                <a:gridCol w="822960">
                  <a:extLst>
                    <a:ext uri="{9D8B030D-6E8A-4147-A177-3AD203B41FA5}">
                      <a16:colId xmlns:a16="http://schemas.microsoft.com/office/drawing/2014/main" val="2886654588"/>
                    </a:ext>
                  </a:extLst>
                </a:gridCol>
                <a:gridCol w="822960">
                  <a:extLst>
                    <a:ext uri="{9D8B030D-6E8A-4147-A177-3AD203B41FA5}">
                      <a16:colId xmlns:a16="http://schemas.microsoft.com/office/drawing/2014/main" val="1026228179"/>
                    </a:ext>
                  </a:extLst>
                </a:gridCol>
                <a:gridCol w="822960">
                  <a:extLst>
                    <a:ext uri="{9D8B030D-6E8A-4147-A177-3AD203B41FA5}">
                      <a16:colId xmlns:a16="http://schemas.microsoft.com/office/drawing/2014/main" val="2188569139"/>
                    </a:ext>
                  </a:extLst>
                </a:gridCol>
                <a:gridCol w="822960">
                  <a:extLst>
                    <a:ext uri="{9D8B030D-6E8A-4147-A177-3AD203B41FA5}">
                      <a16:colId xmlns:a16="http://schemas.microsoft.com/office/drawing/2014/main" val="3939959159"/>
                    </a:ext>
                  </a:extLst>
                </a:gridCol>
                <a:gridCol w="822960">
                  <a:extLst>
                    <a:ext uri="{9D8B030D-6E8A-4147-A177-3AD203B41FA5}">
                      <a16:colId xmlns:a16="http://schemas.microsoft.com/office/drawing/2014/main" val="869270020"/>
                    </a:ext>
                  </a:extLst>
                </a:gridCol>
                <a:gridCol w="822960">
                  <a:extLst>
                    <a:ext uri="{9D8B030D-6E8A-4147-A177-3AD203B41FA5}">
                      <a16:colId xmlns:a16="http://schemas.microsoft.com/office/drawing/2014/main" val="298837153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3 days</a:t>
                      </a:r>
                      <a:endParaRPr lang="en-US" sz="1000"/>
                    </a:p>
                  </a:txBody>
                  <a:tcPr/>
                </a:tc>
                <a:tc>
                  <a:txBody>
                    <a:bodyPr/>
                    <a:lstStyle/>
                    <a:p>
                      <a:r>
                        <a:rPr lang="en-US" sz="1000"/>
                        <a:t>%</a:t>
                      </a:r>
                      <a:endParaRPr lang="en-US" sz="1000"/>
                    </a:p>
                  </a:txBody>
                  <a:tcPr/>
                </a:tc>
                <a:tc>
                  <a:txBody>
                    <a:bodyPr/>
                    <a:lstStyle/>
                    <a:p>
                      <a:r>
                        <a:rPr lang="en-US" sz="1000"/>
                        <a:t>7 days</a:t>
                      </a:r>
                      <a:endParaRPr lang="en-US" sz="1000"/>
                    </a:p>
                  </a:txBody>
                  <a:tcPr/>
                </a:tc>
                <a:tc>
                  <a:txBody>
                    <a:bodyPr/>
                    <a:lstStyle/>
                    <a:p>
                      <a:r>
                        <a:rPr lang="en-US" sz="1000"/>
                        <a:t>%</a:t>
                      </a:r>
                      <a:endParaRPr lang="en-US" sz="1000"/>
                    </a:p>
                  </a:txBody>
                  <a:tcPr/>
                </a:tc>
                <a:tc>
                  <a:txBody>
                    <a:bodyPr/>
                    <a:lstStyle/>
                    <a:p>
                      <a:r>
                        <a:rPr lang="en-US" sz="1000"/>
                        <a:t>30 days</a:t>
                      </a:r>
                      <a:endParaRPr lang="en-US" sz="1000"/>
                    </a:p>
                  </a:txBody>
                  <a:tcPr/>
                </a:tc>
                <a:tc>
                  <a:txBody>
                    <a:bodyPr/>
                    <a:lstStyle/>
                    <a:p>
                      <a:r>
                        <a:rPr lang="en-US" sz="1000"/>
                        <a:t>%</a:t>
                      </a:r>
                      <a:endParaRPr lang="en-US" sz="1000"/>
                    </a:p>
                  </a:txBody>
                  <a:tcPr/>
                </a:tc>
                <a:extLst>
                  <a:ext uri="{0D108BD9-81ED-4DB2-BD59-A6C34878D82A}">
                    <a16:rowId xmlns:a16="http://schemas.microsoft.com/office/drawing/2014/main" val="3297830205"/>
                  </a:ext>
                </a:extLst>
              </a:tr>
              <a:tr h="370840">
                <a:tc>
                  <a:txBody>
                    <a:bodyPr/>
                    <a:lstStyle/>
                    <a:p>
                      <a:r>
                        <a:rPr lang="de-DE" sz="1000"/>
                        <a:t>FM Automobile: KFZ-Ankauf in Ö und D</a:t>
                      </a:r>
                      <a:endParaRPr lang="en-US" sz="1000"/>
                    </a:p>
                  </a:txBody>
                  <a:tcPr/>
                </a:tc>
                <a:tc>
                  <a:txBody>
                    <a:bodyPr/>
                    <a:lstStyle/>
                    <a:p>
                      <a:r>
                        <a:rPr lang="en-US" sz="1000"/>
                        <a:t>950</a:t>
                      </a:r>
                      <a:endParaRPr lang="en-US" sz="1000"/>
                    </a:p>
                  </a:txBody>
                  <a:tcPr/>
                </a:tc>
                <a:tc>
                  <a:txBody>
                    <a:bodyPr/>
                    <a:lstStyle/>
                    <a:p>
                      <a:r>
                        <a:rPr lang="en-US" sz="1000"/>
                        <a:t>22</a:t>
                      </a:r>
                      <a:endParaRPr lang="en-US" sz="1000"/>
                    </a:p>
                  </a:txBody>
                  <a:tcPr/>
                </a:tc>
                <a:tc>
                  <a:txBody>
                    <a:bodyPr/>
                    <a:lstStyle/>
                    <a:p>
                      <a:r>
                        <a:rPr lang="en-US" sz="1000"/>
                        <a:t>2.4%</a:t>
                      </a:r>
                      <a:endParaRPr lang="en-US" sz="1000"/>
                    </a:p>
                  </a:txBody>
                  <a:tcPr/>
                </a:tc>
                <a:tc>
                  <a:txBody>
                    <a:bodyPr/>
                    <a:lstStyle/>
                    <a:p>
                      <a:r>
                        <a:rPr lang="en-US" sz="1000"/>
                        <a:t>59</a:t>
                      </a:r>
                      <a:endParaRPr lang="en-US" sz="1000"/>
                    </a:p>
                  </a:txBody>
                  <a:tcPr/>
                </a:tc>
                <a:tc>
                  <a:txBody>
                    <a:bodyPr/>
                    <a:lstStyle/>
                    <a:p>
                      <a:r>
                        <a:rPr lang="en-US" sz="1000"/>
                        <a:t>6.6%</a:t>
                      </a:r>
                      <a:endParaRPr lang="en-US" sz="1000"/>
                    </a:p>
                  </a:txBody>
                  <a:tcPr/>
                </a:tc>
                <a:tc>
                  <a:txBody>
                    <a:bodyPr/>
                    <a:lstStyle/>
                    <a:p>
                      <a:r>
                        <a:rPr lang="en-US" sz="1000"/>
                        <a:t>185</a:t>
                      </a:r>
                      <a:endParaRPr lang="en-US" sz="1000"/>
                    </a:p>
                  </a:txBody>
                  <a:tcPr/>
                </a:tc>
                <a:tc>
                  <a:txBody>
                    <a:bodyPr/>
                    <a:lstStyle/>
                    <a:p>
                      <a:r>
                        <a:rPr lang="en-US" sz="1000"/>
                        <a:t>24.2%</a:t>
                      </a:r>
                      <a:endParaRPr lang="en-US" sz="1000"/>
                    </a:p>
                  </a:txBody>
                  <a:tcPr/>
                </a:tc>
                <a:extLst>
                  <a:ext uri="{0D108BD9-81ED-4DB2-BD59-A6C34878D82A}">
                    <a16:rowId xmlns:a16="http://schemas.microsoft.com/office/drawing/2014/main" val="578915868"/>
                  </a:ext>
                </a:extLst>
              </a:tr>
            </a:tbl>
          </a:graphicData>
        </a:graphic>
      </p:graphicFrame>
      <p:sp>
        <p:nvSpPr>
          <p:cNvPr id="4" name="Text Placeholder 3"/>
          <p:cNvSpPr>
            <a:spLocks noGrp="1"/>
          </p:cNvSpPr>
          <p:nvPr>
            <p:ph type="body" sz="quarter" idx="14"/>
          </p:nvPr>
        </p:nvSpPr>
        <p:spPr/>
        <p:txBody>
          <a:bodyPr/>
          <a:lstStyle/>
          <a:p>
            <a:r>
              <a:rPr lang="en-US"/>
              <a:t>01/29/2017 - 02/28/2017</a:t>
            </a:r>
            <a:endParaRPr lang="en-US"/>
          </a:p>
        </p:txBody>
      </p:sp>
    </p:spTree>
    <p:extLst>
      <p:ext uri="{BB962C8B-B14F-4D97-AF65-F5344CB8AC3E}">
        <p14:creationId xmlns:p14="http://schemas.microsoft.com/office/powerpoint/2010/main" val="964546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81783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7797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88776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1882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70109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0207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42528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8371034"/>
                    </a:ext>
                  </a:extLst>
                </a:gridCol>
                <a:gridCol w="658368">
                  <a:extLst>
                    <a:ext uri="{9D8B030D-6E8A-4147-A177-3AD203B41FA5}">
                      <a16:colId xmlns:a16="http://schemas.microsoft.com/office/drawing/2014/main" val="3276311292"/>
                    </a:ext>
                  </a:extLst>
                </a:gridCol>
                <a:gridCol w="658368">
                  <a:extLst>
                    <a:ext uri="{9D8B030D-6E8A-4147-A177-3AD203B41FA5}">
                      <a16:colId xmlns:a16="http://schemas.microsoft.com/office/drawing/2014/main" val="1081091166"/>
                    </a:ext>
                  </a:extLst>
                </a:gridCol>
                <a:gridCol w="658368">
                  <a:extLst>
                    <a:ext uri="{9D8B030D-6E8A-4147-A177-3AD203B41FA5}">
                      <a16:colId xmlns:a16="http://schemas.microsoft.com/office/drawing/2014/main" val="1514214059"/>
                    </a:ext>
                  </a:extLst>
                </a:gridCol>
                <a:gridCol w="658368">
                  <a:extLst>
                    <a:ext uri="{9D8B030D-6E8A-4147-A177-3AD203B41FA5}">
                      <a16:colId xmlns:a16="http://schemas.microsoft.com/office/drawing/2014/main" val="2287692247"/>
                    </a:ext>
                  </a:extLst>
                </a:gridCol>
                <a:gridCol w="658368">
                  <a:extLst>
                    <a:ext uri="{9D8B030D-6E8A-4147-A177-3AD203B41FA5}">
                      <a16:colId xmlns:a16="http://schemas.microsoft.com/office/drawing/2014/main" val="1341197397"/>
                    </a:ext>
                  </a:extLst>
                </a:gridCol>
                <a:gridCol w="658368">
                  <a:extLst>
                    <a:ext uri="{9D8B030D-6E8A-4147-A177-3AD203B41FA5}">
                      <a16:colId xmlns:a16="http://schemas.microsoft.com/office/drawing/2014/main" val="3561818553"/>
                    </a:ext>
                  </a:extLst>
                </a:gridCol>
                <a:gridCol w="658368">
                  <a:extLst>
                    <a:ext uri="{9D8B030D-6E8A-4147-A177-3AD203B41FA5}">
                      <a16:colId xmlns:a16="http://schemas.microsoft.com/office/drawing/2014/main" val="3784639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2292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- 2017-02-28 08:12:00</a:t>
                      </a:r>
                      <a:r>
                        <a:rPr kumimoji="0" lang="de-DE" sz="1000" b="0" i="0" u="none" strike="noStrike" kern="1200" cap="none" spc="0" normalizeH="0" baseline="0" noProof="0">
                          <a:ln>
                            <a:noFill/>
                          </a:ln>
                          <a:solidFill>
                            <a:prstClr val="black"/>
                          </a:solidFill>
                          <a:effectLst/>
                          <a:uLnTx/>
                          <a:uFillTx/>
                          <a:latin typeface="+mn-lt"/>
                          <a:ea typeface="+mn-ea"/>
                          <a:cs typeface="+mn-cs"/>
                        </a:rPr>
                        <a:t>
Wusstet ihr... wenn wir euren Wagen an ankaufen führen wir die Bezahlung und Abmeldung kostenfrei und ohne Aufwand für euch durch!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9613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- 2017-02-27 15:58:26</a:t>
                      </a:r>
                      <a:r>
                        <a:rPr kumimoji="0" lang="de-DE" sz="1000" b="0" i="0" u="none" strike="noStrike" kern="1200" cap="none" spc="0" normalizeH="0" baseline="0" noProof="0">
                          <a:ln>
                            <a:noFill/>
                          </a:ln>
                          <a:solidFill>
                            <a:prstClr val="black"/>
                          </a:solidFill>
                          <a:effectLst/>
                          <a:uLnTx/>
                          <a:uFillTx/>
                          <a:latin typeface="+mn-lt"/>
                          <a:ea typeface="+mn-ea"/>
                          <a:cs typeface="+mn-cs"/>
                        </a:rPr>
                        <a:t>
Aufgepasst! So einfach kann es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1266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- 2017-02-25 10:14:00</a:t>
                      </a:r>
                      <a:r>
                        <a:rPr kumimoji="0" lang="de-DE" sz="1000" b="0" i="0" u="none" strike="noStrike" kern="1200" cap="none" spc="0" normalizeH="0" baseline="0" noProof="0">
                          <a:ln>
                            <a:noFill/>
                          </a:ln>
                          <a:solidFill>
                            <a:prstClr val="black"/>
                          </a:solidFill>
                          <a:effectLst/>
                          <a:uLnTx/>
                          <a:uFillTx/>
                          <a:latin typeface="+mn-lt"/>
                          <a:ea typeface="+mn-ea"/>
                          <a:cs typeface="+mn-cs"/>
                        </a:rPr>
                        <a:t>
Warum wir euer Auto 🚘 kaufen sollten?
✔ Realistische Bestpreise 
✔ Persönlicher Service 
✔ Kostenlose Abholung vor Ort 
✔ Seriösität und Erfahrung seit 1998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8511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- 2017-02-24 15:30:01</a:t>
                      </a:r>
                      <a:r>
                        <a:rPr kumimoji="0" lang="de-DE" sz="1000" b="0" i="0" u="none" strike="noStrike" kern="1200" cap="none" spc="0" normalizeH="0" baseline="0" noProof="0">
                          <a:ln>
                            <a:noFill/>
                          </a:ln>
                          <a:solidFill>
                            <a:prstClr val="black"/>
                          </a:solidFill>
                          <a:effectLst/>
                          <a:uLnTx/>
                          <a:uFillTx/>
                          <a:latin typeface="+mn-lt"/>
                          <a:ea typeface="+mn-ea"/>
                          <a:cs typeface="+mn-cs"/>
                        </a:rPr>
                        <a:t>
Kann man so machen 😂😂😂
In diesem Sinne wünschen wir Euch einen schönen Start ins Wochenende!
Und nicht vergessen:
Wenn Ihr Euer schnelles Auto VERKAUFEN wollt, einfach eine Nachricht schicken oder kurz anrufen! Wir machen euch gerne ein Angebot...meeeooowwwwwwwww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9626506"/>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16248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59244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5545023"/>
                    </a:ext>
                  </a:extLst>
                </a:gridCol>
                <a:gridCol w="658368">
                  <a:extLst>
                    <a:ext uri="{9D8B030D-6E8A-4147-A177-3AD203B41FA5}">
                      <a16:colId xmlns:a16="http://schemas.microsoft.com/office/drawing/2014/main" val="1379081472"/>
                    </a:ext>
                  </a:extLst>
                </a:gridCol>
                <a:gridCol w="658368">
                  <a:extLst>
                    <a:ext uri="{9D8B030D-6E8A-4147-A177-3AD203B41FA5}">
                      <a16:colId xmlns:a16="http://schemas.microsoft.com/office/drawing/2014/main" val="2867974877"/>
                    </a:ext>
                  </a:extLst>
                </a:gridCol>
                <a:gridCol w="658368">
                  <a:extLst>
                    <a:ext uri="{9D8B030D-6E8A-4147-A177-3AD203B41FA5}">
                      <a16:colId xmlns:a16="http://schemas.microsoft.com/office/drawing/2014/main" val="3899005822"/>
                    </a:ext>
                  </a:extLst>
                </a:gridCol>
                <a:gridCol w="658368">
                  <a:extLst>
                    <a:ext uri="{9D8B030D-6E8A-4147-A177-3AD203B41FA5}">
                      <a16:colId xmlns:a16="http://schemas.microsoft.com/office/drawing/2014/main" val="1033545349"/>
                    </a:ext>
                  </a:extLst>
                </a:gridCol>
                <a:gridCol w="658368">
                  <a:extLst>
                    <a:ext uri="{9D8B030D-6E8A-4147-A177-3AD203B41FA5}">
                      <a16:colId xmlns:a16="http://schemas.microsoft.com/office/drawing/2014/main" val="3610744878"/>
                    </a:ext>
                  </a:extLst>
                </a:gridCol>
                <a:gridCol w="658368">
                  <a:extLst>
                    <a:ext uri="{9D8B030D-6E8A-4147-A177-3AD203B41FA5}">
                      <a16:colId xmlns:a16="http://schemas.microsoft.com/office/drawing/2014/main" val="4004708006"/>
                    </a:ext>
                  </a:extLst>
                </a:gridCol>
                <a:gridCol w="658368">
                  <a:extLst>
                    <a:ext uri="{9D8B030D-6E8A-4147-A177-3AD203B41FA5}">
                      <a16:colId xmlns:a16="http://schemas.microsoft.com/office/drawing/2014/main" val="3776858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3160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- 2017-02-23 12:30:00</a:t>
                      </a:r>
                      <a:r>
                        <a:rPr kumimoji="0" lang="de-DE" sz="1000" b="0" i="0" u="none" strike="noStrike" kern="1200" cap="none" spc="0" normalizeH="0" baseline="0" noProof="0">
                          <a:ln>
                            <a:noFill/>
                          </a:ln>
                          <a:solidFill>
                            <a:prstClr val="black"/>
                          </a:solidFill>
                          <a:effectLst/>
                          <a:uLnTx/>
                          <a:uFillTx/>
                          <a:latin typeface="+mn-lt"/>
                          <a:ea typeface="+mn-ea"/>
                          <a:cs typeface="+mn-cs"/>
                        </a:rPr>
                        <a:t>
... der ist zwar noch nicht alt - wir würden ihn aber trotzem gerne kaufen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7818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- 2017-02-22 20:00:02</a:t>
                      </a:r>
                      <a:r>
                        <a:rPr kumimoji="0" lang="de-DE" sz="1000" b="0" i="0" u="none" strike="noStrike" kern="1200" cap="none" spc="0" normalizeH="0" baseline="0" noProof="0">
                          <a:ln>
                            <a:noFill/>
                          </a:ln>
                          <a:solidFill>
                            <a:prstClr val="black"/>
                          </a:solidFill>
                          <a:effectLst/>
                          <a:uLnTx/>
                          <a:uFillTx/>
                          <a:latin typeface="+mn-lt"/>
                          <a:ea typeface="+mn-ea"/>
                          <a:cs typeface="+mn-cs"/>
                        </a:rPr>
                        <a:t>
Euer Auto ist leider zu neu bzw. zu teuer für uns? 
Dann gleich privat verkaufen! Die Auto Bild hat zehn wertvolle Tipps für euch zusammen gefasst.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682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- 2017-02-21 07:30:01</a:t>
                      </a:r>
                      <a:r>
                        <a:rPr kumimoji="0" lang="de-DE" sz="1000" b="0" i="0" u="none" strike="noStrike" kern="1200" cap="none" spc="0" normalizeH="0" baseline="0" noProof="0">
                          <a:ln>
                            <a:noFill/>
                          </a:ln>
                          <a:solidFill>
                            <a:prstClr val="black"/>
                          </a:solidFill>
                          <a:effectLst/>
                          <a:uLnTx/>
                          <a:uFillTx/>
                          <a:latin typeface="+mn-lt"/>
                          <a:ea typeface="+mn-ea"/>
                          <a:cs typeface="+mn-cs"/>
                        </a:rPr>
                        <a:t>
Daniel Fritz aus Amdelsbuch im Bregenzerwald (Vorarlberg): "Bin sehr zufrieden wie reibungslos alles abgelaufen ist kann das nur weiterempfehlen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437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- 2017-02-20 07:35:00</a:t>
                      </a:r>
                      <a:r>
                        <a:rPr kumimoji="0" lang="de-DE" sz="1000" b="0" i="0" u="none" strike="noStrike" kern="1200" cap="none" spc="0" normalizeH="0" baseline="0" noProof="0">
                          <a:ln>
                            <a:noFill/>
                          </a:ln>
                          <a:solidFill>
                            <a:prstClr val="black"/>
                          </a:solidFill>
                          <a:effectLst/>
                          <a:uLnTx/>
                          <a:uFillTx/>
                          <a:latin typeface="+mn-lt"/>
                          <a:ea typeface="+mn-ea"/>
                          <a:cs typeface="+mn-cs"/>
                        </a:rPr>
                        <a:t>
Ein Auto verkaufen ist nicht schwierig und geht schnell!
Bereits mit wenigen Klicks bekommst Du ein professionelles Angebot von unseren KFZ-Experten :-)
Schicke die wichtigsten Daten zu deinem Fahrzeug (Marke, km, Baujahr) und 2-3 Fotos über den Facebook Messenger. Wir melden uns rasch mit einem Preis-Angebot!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8661803"/>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791172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89012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35323211"/>
                    </a:ext>
                  </a:extLst>
                </a:gridCol>
                <a:gridCol w="658368">
                  <a:extLst>
                    <a:ext uri="{9D8B030D-6E8A-4147-A177-3AD203B41FA5}">
                      <a16:colId xmlns:a16="http://schemas.microsoft.com/office/drawing/2014/main" val="4234927553"/>
                    </a:ext>
                  </a:extLst>
                </a:gridCol>
                <a:gridCol w="658368">
                  <a:extLst>
                    <a:ext uri="{9D8B030D-6E8A-4147-A177-3AD203B41FA5}">
                      <a16:colId xmlns:a16="http://schemas.microsoft.com/office/drawing/2014/main" val="1001428174"/>
                    </a:ext>
                  </a:extLst>
                </a:gridCol>
                <a:gridCol w="658368">
                  <a:extLst>
                    <a:ext uri="{9D8B030D-6E8A-4147-A177-3AD203B41FA5}">
                      <a16:colId xmlns:a16="http://schemas.microsoft.com/office/drawing/2014/main" val="1849543276"/>
                    </a:ext>
                  </a:extLst>
                </a:gridCol>
                <a:gridCol w="658368">
                  <a:extLst>
                    <a:ext uri="{9D8B030D-6E8A-4147-A177-3AD203B41FA5}">
                      <a16:colId xmlns:a16="http://schemas.microsoft.com/office/drawing/2014/main" val="1607801048"/>
                    </a:ext>
                  </a:extLst>
                </a:gridCol>
                <a:gridCol w="658368">
                  <a:extLst>
                    <a:ext uri="{9D8B030D-6E8A-4147-A177-3AD203B41FA5}">
                      <a16:colId xmlns:a16="http://schemas.microsoft.com/office/drawing/2014/main" val="3419071428"/>
                    </a:ext>
                  </a:extLst>
                </a:gridCol>
                <a:gridCol w="658368">
                  <a:extLst>
                    <a:ext uri="{9D8B030D-6E8A-4147-A177-3AD203B41FA5}">
                      <a16:colId xmlns:a16="http://schemas.microsoft.com/office/drawing/2014/main" val="523370558"/>
                    </a:ext>
                  </a:extLst>
                </a:gridCol>
                <a:gridCol w="658368">
                  <a:extLst>
                    <a:ext uri="{9D8B030D-6E8A-4147-A177-3AD203B41FA5}">
                      <a16:colId xmlns:a16="http://schemas.microsoft.com/office/drawing/2014/main" val="2702798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634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- 2017-02-18 20:34:00</a:t>
                      </a:r>
                      <a:r>
                        <a:rPr kumimoji="0" lang="de-DE" sz="1000" b="0" i="0" u="none" strike="noStrike" kern="1200" cap="none" spc="0" normalizeH="0" baseline="0" noProof="0">
                          <a:ln>
                            <a:noFill/>
                          </a:ln>
                          <a:solidFill>
                            <a:prstClr val="black"/>
                          </a:solidFill>
                          <a:effectLst/>
                          <a:uLnTx/>
                          <a:uFillTx/>
                          <a:latin typeface="+mn-lt"/>
                          <a:ea typeface="+mn-ea"/>
                          <a:cs typeface="+mn-cs"/>
                        </a:rPr>
                        <a:t>
Jetzt mal ehrlich. Wir verstehen deine Verbindung zu Deinem alten Auto... aber warum verkaufst du ihn nicht und gönnst dir einen neuen Wagen?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8741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- 2017-02-17 08:57:04</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über einen neuen, tollen Kunden. 
Danke an Frau Beiler aus Inzing!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0518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- 2017-02-16 07:33:01</a:t>
                      </a:r>
                      <a:r>
                        <a:rPr kumimoji="0" lang="de-DE" sz="1000" b="0" i="0" u="none" strike="noStrike" kern="1200" cap="none" spc="0" normalizeH="0" baseline="0" noProof="0">
                          <a:ln>
                            <a:noFill/>
                          </a:ln>
                          <a:solidFill>
                            <a:prstClr val="black"/>
                          </a:solidFill>
                          <a:effectLst/>
                          <a:uLnTx/>
                          <a:uFillTx/>
                          <a:latin typeface="+mn-lt"/>
                          <a:ea typeface="+mn-ea"/>
                          <a:cs typeface="+mn-cs"/>
                        </a:rPr>
                        <a:t>
76% der Frauen beurteilen einen Mann aufgrund seines Autos. Für die Männer ist es ohnehin immer wichtig ein gutes Auto zu fahren, um mit einem Date oder anderen Ausflügen eine gute Figur zu machen. Wer will da noch in einer alten Kiste 🚙  herumeiern?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467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- 2017-02-15 19:02:04</a:t>
                      </a:r>
                      <a:r>
                        <a:rPr kumimoji="0" lang="de-DE" sz="1000" b="0" i="0" u="none" strike="noStrike" kern="1200" cap="none" spc="0" normalizeH="0" baseline="0" noProof="0">
                          <a:ln>
                            <a:noFill/>
                          </a:ln>
                          <a:solidFill>
                            <a:prstClr val="black"/>
                          </a:solidFill>
                          <a:effectLst/>
                          <a:uLnTx/>
                          <a:uFillTx/>
                          <a:latin typeface="+mn-lt"/>
                          <a:ea typeface="+mn-ea"/>
                          <a:cs typeface="+mn-cs"/>
                        </a:rPr>
                        <a:t>
Ein herzliches Dankeschön für den schönen Kaufabschluss an Herr Schwendinger Gunnar aus Landeck in #Tirol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1639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 - 2017-02-15 08:01:00</a:t>
                      </a:r>
                      <a:r>
                        <a:rPr kumimoji="0" lang="en-US" sz="1000" b="0" i="0" u="none" strike="noStrike" kern="1200" cap="none" spc="0" normalizeH="0" baseline="0" noProof="0">
                          <a:ln>
                            <a:noFill/>
                          </a:ln>
                          <a:solidFill>
                            <a:prstClr val="black"/>
                          </a:solidFill>
                          <a:effectLst/>
                          <a:uLnTx/>
                          <a:uFillTx/>
                          <a:latin typeface="+mn-lt"/>
                          <a:ea typeface="+mn-ea"/>
                          <a:cs typeface="+mn-cs"/>
                        </a:rPr>
                        <a:t>
"FM Automobile ist einfach top 👍👍👍 netter Kontakt gute Bezahlung." Herr Mild, Meiningen (Vorarlberg)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9425238"/>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651309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11312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3534853"/>
                    </a:ext>
                  </a:extLst>
                </a:gridCol>
                <a:gridCol w="658368">
                  <a:extLst>
                    <a:ext uri="{9D8B030D-6E8A-4147-A177-3AD203B41FA5}">
                      <a16:colId xmlns:a16="http://schemas.microsoft.com/office/drawing/2014/main" val="3736557264"/>
                    </a:ext>
                  </a:extLst>
                </a:gridCol>
                <a:gridCol w="658368">
                  <a:extLst>
                    <a:ext uri="{9D8B030D-6E8A-4147-A177-3AD203B41FA5}">
                      <a16:colId xmlns:a16="http://schemas.microsoft.com/office/drawing/2014/main" val="902916408"/>
                    </a:ext>
                  </a:extLst>
                </a:gridCol>
                <a:gridCol w="658368">
                  <a:extLst>
                    <a:ext uri="{9D8B030D-6E8A-4147-A177-3AD203B41FA5}">
                      <a16:colId xmlns:a16="http://schemas.microsoft.com/office/drawing/2014/main" val="3724487657"/>
                    </a:ext>
                  </a:extLst>
                </a:gridCol>
                <a:gridCol w="658368">
                  <a:extLst>
                    <a:ext uri="{9D8B030D-6E8A-4147-A177-3AD203B41FA5}">
                      <a16:colId xmlns:a16="http://schemas.microsoft.com/office/drawing/2014/main" val="1162936784"/>
                    </a:ext>
                  </a:extLst>
                </a:gridCol>
                <a:gridCol w="658368">
                  <a:extLst>
                    <a:ext uri="{9D8B030D-6E8A-4147-A177-3AD203B41FA5}">
                      <a16:colId xmlns:a16="http://schemas.microsoft.com/office/drawing/2014/main" val="3618928815"/>
                    </a:ext>
                  </a:extLst>
                </a:gridCol>
                <a:gridCol w="658368">
                  <a:extLst>
                    <a:ext uri="{9D8B030D-6E8A-4147-A177-3AD203B41FA5}">
                      <a16:colId xmlns:a16="http://schemas.microsoft.com/office/drawing/2014/main" val="468896669"/>
                    </a:ext>
                  </a:extLst>
                </a:gridCol>
                <a:gridCol w="658368">
                  <a:extLst>
                    <a:ext uri="{9D8B030D-6E8A-4147-A177-3AD203B41FA5}">
                      <a16:colId xmlns:a16="http://schemas.microsoft.com/office/drawing/2014/main" val="3704157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4666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- 2017-02-14 10:30:02</a:t>
                      </a:r>
                      <a:r>
                        <a:rPr kumimoji="0" lang="de-DE" sz="1000" b="0" i="0" u="none" strike="noStrike" kern="1200" cap="none" spc="0" normalizeH="0" baseline="0" noProof="0">
                          <a:ln>
                            <a:noFill/>
                          </a:ln>
                          <a:solidFill>
                            <a:prstClr val="black"/>
                          </a:solidFill>
                          <a:effectLst/>
                          <a:uLnTx/>
                          <a:uFillTx/>
                          <a:latin typeface="+mn-lt"/>
                          <a:ea typeface="+mn-ea"/>
                          <a:cs typeface="+mn-cs"/>
                        </a:rPr>
                        <a:t>
Heute ist Valentinstag!!!
Fakt ist, dass Autos und Liebe einiges miteinander zu tun haben. Viele Dates starten und enden im Auto! Klassiker 😇
Wir wünschen unseren Fans und Freunden einen tollen Valentinstag mit viel Liebe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7293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- 2017-02-07 11:18:45</a:t>
                      </a:r>
                      <a:r>
                        <a:rPr kumimoji="0" lang="de-DE" sz="1000" b="0" i="0" u="none" strike="noStrike" kern="1200" cap="none" spc="0" normalizeH="0" baseline="0" noProof="0">
                          <a:ln>
                            <a:noFill/>
                          </a:ln>
                          <a:solidFill>
                            <a:prstClr val="black"/>
                          </a:solidFill>
                          <a:effectLst/>
                          <a:uLnTx/>
                          <a:uFillTx/>
                          <a:latin typeface="+mn-lt"/>
                          <a:ea typeface="+mn-ea"/>
                          <a:cs typeface="+mn-cs"/>
                        </a:rPr>
                        <a:t>
Ja, auch wir kaufen eure gebrauchten Audi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0113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- 2017-02-07 07:00:01</a:t>
                      </a:r>
                      <a:r>
                        <a:rPr kumimoji="0" lang="de-DE" sz="1000" b="0" i="0" u="none" strike="noStrike" kern="1200" cap="none" spc="0" normalizeH="0" baseline="0" noProof="0">
                          <a:ln>
                            <a:noFill/>
                          </a:ln>
                          <a:solidFill>
                            <a:prstClr val="black"/>
                          </a:solidFill>
                          <a:effectLst/>
                          <a:uLnTx/>
                          <a:uFillTx/>
                          <a:latin typeface="+mn-lt"/>
                          <a:ea typeface="+mn-ea"/>
                          <a:cs typeface="+mn-cs"/>
                        </a:rPr>
                        <a:t>
"Habe für mein altes auto einen wirklich fairen preis bekommen. Es war unkompliziert und ich wurde sofort bezahlt. Kann FM-Automobile nur weiter empfehlen." Matthias Fuchs aus Hopfgarten (Tirol)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91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- 2017-02-06 09:33:06</a:t>
                      </a:r>
                      <a:r>
                        <a:rPr kumimoji="0" lang="de-DE" sz="1000" b="0" i="0" u="none" strike="noStrike" kern="1200" cap="none" spc="0" normalizeH="0" baseline="0" noProof="0">
                          <a:ln>
                            <a:noFill/>
                          </a:ln>
                          <a:solidFill>
                            <a:prstClr val="black"/>
                          </a:solidFill>
                          <a:effectLst/>
                          <a:uLnTx/>
                          <a:uFillTx/>
                          <a:latin typeface="+mn-lt"/>
                          <a:ea typeface="+mn-ea"/>
                          <a:cs typeface="+mn-cs"/>
                        </a:rPr>
                        <a:t>
Die Autorevue hat zehn Grundregeln und Tipps zum Gebrauchtwagenverkauf gesammelt, an die viele nicht denken.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872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- 2017-02-04 13:33:01</a:t>
                      </a:r>
                      <a:r>
                        <a:rPr kumimoji="0" lang="de-DE" sz="1000" b="0" i="0" u="none" strike="noStrike" kern="1200" cap="none" spc="0" normalizeH="0" baseline="0" noProof="0">
                          <a:ln>
                            <a:noFill/>
                          </a:ln>
                          <a:solidFill>
                            <a:prstClr val="black"/>
                          </a:solidFill>
                          <a:effectLst/>
                          <a:uLnTx/>
                          <a:uFillTx/>
                          <a:latin typeface="+mn-lt"/>
                          <a:ea typeface="+mn-ea"/>
                          <a:cs typeface="+mn-cs"/>
                        </a:rPr>
                        <a:t>
"Sehr freundliche Leute. Haben mir einen fairen Preis gemacht. Der gesamte Ablauf lief reibungslos ab. Kann ich allen empfehlen die eine Auto zu verkaufen haben." Sandro Furxer aus Vorarlberg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835131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673968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- 5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23667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6671823"/>
                    </a:ext>
                  </a:extLst>
                </a:gridCol>
                <a:gridCol w="658368">
                  <a:extLst>
                    <a:ext uri="{9D8B030D-6E8A-4147-A177-3AD203B41FA5}">
                      <a16:colId xmlns:a16="http://schemas.microsoft.com/office/drawing/2014/main" val="1834619809"/>
                    </a:ext>
                  </a:extLst>
                </a:gridCol>
                <a:gridCol w="658368">
                  <a:extLst>
                    <a:ext uri="{9D8B030D-6E8A-4147-A177-3AD203B41FA5}">
                      <a16:colId xmlns:a16="http://schemas.microsoft.com/office/drawing/2014/main" val="1982094222"/>
                    </a:ext>
                  </a:extLst>
                </a:gridCol>
                <a:gridCol w="658368">
                  <a:extLst>
                    <a:ext uri="{9D8B030D-6E8A-4147-A177-3AD203B41FA5}">
                      <a16:colId xmlns:a16="http://schemas.microsoft.com/office/drawing/2014/main" val="2175823271"/>
                    </a:ext>
                  </a:extLst>
                </a:gridCol>
                <a:gridCol w="658368">
                  <a:extLst>
                    <a:ext uri="{9D8B030D-6E8A-4147-A177-3AD203B41FA5}">
                      <a16:colId xmlns:a16="http://schemas.microsoft.com/office/drawing/2014/main" val="3897191765"/>
                    </a:ext>
                  </a:extLst>
                </a:gridCol>
                <a:gridCol w="658368">
                  <a:extLst>
                    <a:ext uri="{9D8B030D-6E8A-4147-A177-3AD203B41FA5}">
                      <a16:colId xmlns:a16="http://schemas.microsoft.com/office/drawing/2014/main" val="1588928660"/>
                    </a:ext>
                  </a:extLst>
                </a:gridCol>
                <a:gridCol w="658368">
                  <a:extLst>
                    <a:ext uri="{9D8B030D-6E8A-4147-A177-3AD203B41FA5}">
                      <a16:colId xmlns:a16="http://schemas.microsoft.com/office/drawing/2014/main" val="537020444"/>
                    </a:ext>
                  </a:extLst>
                </a:gridCol>
                <a:gridCol w="658368">
                  <a:extLst>
                    <a:ext uri="{9D8B030D-6E8A-4147-A177-3AD203B41FA5}">
                      <a16:colId xmlns:a16="http://schemas.microsoft.com/office/drawing/2014/main" val="3063140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208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- 2017-02-02 15:32:12</a:t>
                      </a:r>
                      <a:r>
                        <a:rPr kumimoji="0" lang="de-DE" sz="1000" b="0" i="0" u="none" strike="noStrike" kern="1200" cap="none" spc="0" normalizeH="0" baseline="0" noProof="0">
                          <a:ln>
                            <a:noFill/>
                          </a:ln>
                          <a:solidFill>
                            <a:prstClr val="black"/>
                          </a:solidFill>
                          <a:effectLst/>
                          <a:uLnTx/>
                          <a:uFillTx/>
                          <a:latin typeface="+mn-lt"/>
                          <a:ea typeface="+mn-ea"/>
                          <a:cs typeface="+mn-cs"/>
                        </a:rPr>
                        <a:t>
#Top oder #Flop?
Spannender Artikel über den Branchenriesen "wirkaufendeinauto".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194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- 2017-02-02 12:52:02</a:t>
                      </a:r>
                      <a:r>
                        <a:rPr kumimoji="0" lang="de-DE" sz="1000" b="0" i="0" u="none" strike="noStrike" kern="1200" cap="none" spc="0" normalizeH="0" baseline="0" noProof="0">
                          <a:ln>
                            <a:noFill/>
                          </a:ln>
                          <a:solidFill>
                            <a:prstClr val="black"/>
                          </a:solidFill>
                          <a:effectLst/>
                          <a:uLnTx/>
                          <a:uFillTx/>
                          <a:latin typeface="+mn-lt"/>
                          <a:ea typeface="+mn-ea"/>
                          <a:cs typeface="+mn-cs"/>
                        </a:rPr>
                        <a:t>
Spielst Du schon länger mit dem Gedanken Dein Fahrzeug zu verkaufen?
Ruf uns an, wir helfen sehr gerne weiter. Wir sind von Montag bis Freitag, von 8 bis 18 Uhr, sowie am Samstag, von 8 bis 16 Uhr für Euch erreichbar  🚙🚚🚗
Wir freuen uns auf das Gespräch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674659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385059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48417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05496089"/>
                    </a:ext>
                  </a:extLst>
                </a:gridCol>
                <a:gridCol w="822960">
                  <a:extLst>
                    <a:ext uri="{9D8B030D-6E8A-4147-A177-3AD203B41FA5}">
                      <a16:colId xmlns:a16="http://schemas.microsoft.com/office/drawing/2014/main" val="1561487862"/>
                    </a:ext>
                  </a:extLst>
                </a:gridCol>
                <a:gridCol w="822960">
                  <a:extLst>
                    <a:ext uri="{9D8B030D-6E8A-4147-A177-3AD203B41FA5}">
                      <a16:colId xmlns:a16="http://schemas.microsoft.com/office/drawing/2014/main" val="116463576"/>
                    </a:ext>
                  </a:extLst>
                </a:gridCol>
                <a:gridCol w="822960">
                  <a:extLst>
                    <a:ext uri="{9D8B030D-6E8A-4147-A177-3AD203B41FA5}">
                      <a16:colId xmlns:a16="http://schemas.microsoft.com/office/drawing/2014/main" val="440703990"/>
                    </a:ext>
                  </a:extLst>
                </a:gridCol>
                <a:gridCol w="822960">
                  <a:extLst>
                    <a:ext uri="{9D8B030D-6E8A-4147-A177-3AD203B41FA5}">
                      <a16:colId xmlns:a16="http://schemas.microsoft.com/office/drawing/2014/main" val="2291131189"/>
                    </a:ext>
                  </a:extLst>
                </a:gridCol>
                <a:gridCol w="822960">
                  <a:extLst>
                    <a:ext uri="{9D8B030D-6E8A-4147-A177-3AD203B41FA5}">
                      <a16:colId xmlns:a16="http://schemas.microsoft.com/office/drawing/2014/main" val="2647748570"/>
                    </a:ext>
                  </a:extLst>
                </a:gridCol>
                <a:gridCol w="822960">
                  <a:extLst>
                    <a:ext uri="{9D8B030D-6E8A-4147-A177-3AD203B41FA5}">
                      <a16:colId xmlns:a16="http://schemas.microsoft.com/office/drawing/2014/main" val="4130906818"/>
                    </a:ext>
                  </a:extLst>
                </a:gridCol>
                <a:gridCol w="822960">
                  <a:extLst>
                    <a:ext uri="{9D8B030D-6E8A-4147-A177-3AD203B41FA5}">
                      <a16:colId xmlns:a16="http://schemas.microsoft.com/office/drawing/2014/main" val="3697976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9944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- 2017-02-28 08:12:00</a:t>
                      </a:r>
                      <a:r>
                        <a:rPr kumimoji="0" lang="de-DE" sz="1000" b="0" i="0" u="none" strike="noStrike" kern="1200" cap="none" spc="0" normalizeH="0" baseline="0" noProof="0">
                          <a:ln>
                            <a:noFill/>
                          </a:ln>
                          <a:solidFill>
                            <a:prstClr val="black"/>
                          </a:solidFill>
                          <a:effectLst/>
                          <a:uLnTx/>
                          <a:uFillTx/>
                          <a:latin typeface="+mn-lt"/>
                          <a:ea typeface="+mn-ea"/>
                          <a:cs typeface="+mn-cs"/>
                        </a:rPr>
                        <a:t>
Wusstet ihr... wenn wir euren Wagen an ankaufen führen wir die Bezahlung und Abmeldung kostenfrei und ohne Aufwand für euch durch!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755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- 2017-02-27 15:58:26</a:t>
                      </a:r>
                      <a:r>
                        <a:rPr kumimoji="0" lang="de-DE" sz="1000" b="0" i="0" u="none" strike="noStrike" kern="1200" cap="none" spc="0" normalizeH="0" baseline="0" noProof="0">
                          <a:ln>
                            <a:noFill/>
                          </a:ln>
                          <a:solidFill>
                            <a:prstClr val="black"/>
                          </a:solidFill>
                          <a:effectLst/>
                          <a:uLnTx/>
                          <a:uFillTx/>
                          <a:latin typeface="+mn-lt"/>
                          <a:ea typeface="+mn-ea"/>
                          <a:cs typeface="+mn-cs"/>
                        </a:rPr>
                        <a:t>
Aufgepasst! So einfach kann es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9384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- 2017-02-25 10:14:00</a:t>
                      </a:r>
                      <a:r>
                        <a:rPr kumimoji="0" lang="de-DE" sz="1000" b="0" i="0" u="none" strike="noStrike" kern="1200" cap="none" spc="0" normalizeH="0" baseline="0" noProof="0">
                          <a:ln>
                            <a:noFill/>
                          </a:ln>
                          <a:solidFill>
                            <a:prstClr val="black"/>
                          </a:solidFill>
                          <a:effectLst/>
                          <a:uLnTx/>
                          <a:uFillTx/>
                          <a:latin typeface="+mn-lt"/>
                          <a:ea typeface="+mn-ea"/>
                          <a:cs typeface="+mn-cs"/>
                        </a:rPr>
                        <a:t>
Warum wir euer Auto 🚘 kaufen sollten?
✔ Realistische Bestpreise 
✔ Persönlicher Service 
✔ Kostenlose Abholung vor Ort 
✔ Seriösität und Erfahrung seit 1998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48392173"/>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006036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61538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66028870"/>
                    </a:ext>
                  </a:extLst>
                </a:gridCol>
                <a:gridCol w="822960">
                  <a:extLst>
                    <a:ext uri="{9D8B030D-6E8A-4147-A177-3AD203B41FA5}">
                      <a16:colId xmlns:a16="http://schemas.microsoft.com/office/drawing/2014/main" val="2953319070"/>
                    </a:ext>
                  </a:extLst>
                </a:gridCol>
                <a:gridCol w="822960">
                  <a:extLst>
                    <a:ext uri="{9D8B030D-6E8A-4147-A177-3AD203B41FA5}">
                      <a16:colId xmlns:a16="http://schemas.microsoft.com/office/drawing/2014/main" val="3426052353"/>
                    </a:ext>
                  </a:extLst>
                </a:gridCol>
                <a:gridCol w="822960">
                  <a:extLst>
                    <a:ext uri="{9D8B030D-6E8A-4147-A177-3AD203B41FA5}">
                      <a16:colId xmlns:a16="http://schemas.microsoft.com/office/drawing/2014/main" val="28978264"/>
                    </a:ext>
                  </a:extLst>
                </a:gridCol>
                <a:gridCol w="822960">
                  <a:extLst>
                    <a:ext uri="{9D8B030D-6E8A-4147-A177-3AD203B41FA5}">
                      <a16:colId xmlns:a16="http://schemas.microsoft.com/office/drawing/2014/main" val="1946811803"/>
                    </a:ext>
                  </a:extLst>
                </a:gridCol>
                <a:gridCol w="822960">
                  <a:extLst>
                    <a:ext uri="{9D8B030D-6E8A-4147-A177-3AD203B41FA5}">
                      <a16:colId xmlns:a16="http://schemas.microsoft.com/office/drawing/2014/main" val="317945983"/>
                    </a:ext>
                  </a:extLst>
                </a:gridCol>
                <a:gridCol w="822960">
                  <a:extLst>
                    <a:ext uri="{9D8B030D-6E8A-4147-A177-3AD203B41FA5}">
                      <a16:colId xmlns:a16="http://schemas.microsoft.com/office/drawing/2014/main" val="400055802"/>
                    </a:ext>
                  </a:extLst>
                </a:gridCol>
                <a:gridCol w="822960">
                  <a:extLst>
                    <a:ext uri="{9D8B030D-6E8A-4147-A177-3AD203B41FA5}">
                      <a16:colId xmlns:a16="http://schemas.microsoft.com/office/drawing/2014/main" val="4085637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99526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- 2017-02-24 15:30:01</a:t>
                      </a:r>
                      <a:r>
                        <a:rPr kumimoji="0" lang="de-DE" sz="1000" b="0" i="0" u="none" strike="noStrike" kern="1200" cap="none" spc="0" normalizeH="0" baseline="0" noProof="0">
                          <a:ln>
                            <a:noFill/>
                          </a:ln>
                          <a:solidFill>
                            <a:prstClr val="black"/>
                          </a:solidFill>
                          <a:effectLst/>
                          <a:uLnTx/>
                          <a:uFillTx/>
                          <a:latin typeface="+mn-lt"/>
                          <a:ea typeface="+mn-ea"/>
                          <a:cs typeface="+mn-cs"/>
                        </a:rPr>
                        <a:t>
Kann man so machen 😂😂😂
In diesem Sinne wünschen wir Euch einen schönen Start ins Wochenende!
Und nicht vergessen:
Wenn Ihr Euer schnelles Auto VERKAUFEN wollt, einfach eine Nachricht schicken oder kurz anrufen! Wir machen euch gerne ein Angebot...meeeooowwwwwwwww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08895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- 2017-02-23 12:30:00</a:t>
                      </a:r>
                      <a:r>
                        <a:rPr kumimoji="0" lang="de-DE" sz="1000" b="0" i="0" u="none" strike="noStrike" kern="1200" cap="none" spc="0" normalizeH="0" baseline="0" noProof="0">
                          <a:ln>
                            <a:noFill/>
                          </a:ln>
                          <a:solidFill>
                            <a:prstClr val="black"/>
                          </a:solidFill>
                          <a:effectLst/>
                          <a:uLnTx/>
                          <a:uFillTx/>
                          <a:latin typeface="+mn-lt"/>
                          <a:ea typeface="+mn-ea"/>
                          <a:cs typeface="+mn-cs"/>
                        </a:rPr>
                        <a:t>
... der ist zwar noch nicht alt - wir würden ihn aber trotzem gerne kaufen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0522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- 2017-02-22 20:00:02</a:t>
                      </a:r>
                      <a:r>
                        <a:rPr kumimoji="0" lang="de-DE" sz="1000" b="0" i="0" u="none" strike="noStrike" kern="1200" cap="none" spc="0" normalizeH="0" baseline="0" noProof="0">
                          <a:ln>
                            <a:noFill/>
                          </a:ln>
                          <a:solidFill>
                            <a:prstClr val="black"/>
                          </a:solidFill>
                          <a:effectLst/>
                          <a:uLnTx/>
                          <a:uFillTx/>
                          <a:latin typeface="+mn-lt"/>
                          <a:ea typeface="+mn-ea"/>
                          <a:cs typeface="+mn-cs"/>
                        </a:rPr>
                        <a:t>
Euer Auto ist leider zu neu bzw. zu teuer für uns? 
Dann gleich privat verkaufen! Die Auto Bild hat zehn wertvolle Tipps für euch zusammen gefasst.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8594683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4038214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48202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60820597"/>
                    </a:ext>
                  </a:extLst>
                </a:gridCol>
                <a:gridCol w="822960">
                  <a:extLst>
                    <a:ext uri="{9D8B030D-6E8A-4147-A177-3AD203B41FA5}">
                      <a16:colId xmlns:a16="http://schemas.microsoft.com/office/drawing/2014/main" val="854579475"/>
                    </a:ext>
                  </a:extLst>
                </a:gridCol>
                <a:gridCol w="822960">
                  <a:extLst>
                    <a:ext uri="{9D8B030D-6E8A-4147-A177-3AD203B41FA5}">
                      <a16:colId xmlns:a16="http://schemas.microsoft.com/office/drawing/2014/main" val="3392048510"/>
                    </a:ext>
                  </a:extLst>
                </a:gridCol>
                <a:gridCol w="822960">
                  <a:extLst>
                    <a:ext uri="{9D8B030D-6E8A-4147-A177-3AD203B41FA5}">
                      <a16:colId xmlns:a16="http://schemas.microsoft.com/office/drawing/2014/main" val="556762962"/>
                    </a:ext>
                  </a:extLst>
                </a:gridCol>
                <a:gridCol w="822960">
                  <a:extLst>
                    <a:ext uri="{9D8B030D-6E8A-4147-A177-3AD203B41FA5}">
                      <a16:colId xmlns:a16="http://schemas.microsoft.com/office/drawing/2014/main" val="2670439860"/>
                    </a:ext>
                  </a:extLst>
                </a:gridCol>
                <a:gridCol w="822960">
                  <a:extLst>
                    <a:ext uri="{9D8B030D-6E8A-4147-A177-3AD203B41FA5}">
                      <a16:colId xmlns:a16="http://schemas.microsoft.com/office/drawing/2014/main" val="2528232103"/>
                    </a:ext>
                  </a:extLst>
                </a:gridCol>
                <a:gridCol w="822960">
                  <a:extLst>
                    <a:ext uri="{9D8B030D-6E8A-4147-A177-3AD203B41FA5}">
                      <a16:colId xmlns:a16="http://schemas.microsoft.com/office/drawing/2014/main" val="27874503"/>
                    </a:ext>
                  </a:extLst>
                </a:gridCol>
                <a:gridCol w="822960">
                  <a:extLst>
                    <a:ext uri="{9D8B030D-6E8A-4147-A177-3AD203B41FA5}">
                      <a16:colId xmlns:a16="http://schemas.microsoft.com/office/drawing/2014/main" val="2968277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9624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- 2017-02-21 07:30:01</a:t>
                      </a:r>
                      <a:r>
                        <a:rPr kumimoji="0" lang="de-DE" sz="1000" b="0" i="0" u="none" strike="noStrike" kern="1200" cap="none" spc="0" normalizeH="0" baseline="0" noProof="0">
                          <a:ln>
                            <a:noFill/>
                          </a:ln>
                          <a:solidFill>
                            <a:prstClr val="black"/>
                          </a:solidFill>
                          <a:effectLst/>
                          <a:uLnTx/>
                          <a:uFillTx/>
                          <a:latin typeface="+mn-lt"/>
                          <a:ea typeface="+mn-ea"/>
                          <a:cs typeface="+mn-cs"/>
                        </a:rPr>
                        <a:t>
Daniel Fritz aus Amdelsbuch im Bregenzerwald (Vorarlberg): "Bin sehr zufrieden wie reibungslos alles abgelaufen ist kann das nur weiterempfehlen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5284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- 2017-02-20 07:35:00</a:t>
                      </a:r>
                      <a:r>
                        <a:rPr kumimoji="0" lang="de-DE" sz="1000" b="0" i="0" u="none" strike="noStrike" kern="1200" cap="none" spc="0" normalizeH="0" baseline="0" noProof="0">
                          <a:ln>
                            <a:noFill/>
                          </a:ln>
                          <a:solidFill>
                            <a:prstClr val="black"/>
                          </a:solidFill>
                          <a:effectLst/>
                          <a:uLnTx/>
                          <a:uFillTx/>
                          <a:latin typeface="+mn-lt"/>
                          <a:ea typeface="+mn-ea"/>
                          <a:cs typeface="+mn-cs"/>
                        </a:rPr>
                        <a:t>
Ein Auto verkaufen ist nicht schwierig und geht schnell!
Bereits mit wenigen Klicks bekommst Du ein professionelles Angebot von unseren KFZ-Experten :-)
Schicke die wichtigsten Daten zu deinem Fahrzeug (Marke, km, Baujahr) und 2-3 Fotos über den Facebook Messenger. Wir melden uns rasch mit einem Preis-Angebot!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48608658"/>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4124663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30450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64616669"/>
                    </a:ext>
                  </a:extLst>
                </a:gridCol>
                <a:gridCol w="822960">
                  <a:extLst>
                    <a:ext uri="{9D8B030D-6E8A-4147-A177-3AD203B41FA5}">
                      <a16:colId xmlns:a16="http://schemas.microsoft.com/office/drawing/2014/main" val="3439453920"/>
                    </a:ext>
                  </a:extLst>
                </a:gridCol>
                <a:gridCol w="822960">
                  <a:extLst>
                    <a:ext uri="{9D8B030D-6E8A-4147-A177-3AD203B41FA5}">
                      <a16:colId xmlns:a16="http://schemas.microsoft.com/office/drawing/2014/main" val="3036101488"/>
                    </a:ext>
                  </a:extLst>
                </a:gridCol>
                <a:gridCol w="822960">
                  <a:extLst>
                    <a:ext uri="{9D8B030D-6E8A-4147-A177-3AD203B41FA5}">
                      <a16:colId xmlns:a16="http://schemas.microsoft.com/office/drawing/2014/main" val="1905712260"/>
                    </a:ext>
                  </a:extLst>
                </a:gridCol>
                <a:gridCol w="822960">
                  <a:extLst>
                    <a:ext uri="{9D8B030D-6E8A-4147-A177-3AD203B41FA5}">
                      <a16:colId xmlns:a16="http://schemas.microsoft.com/office/drawing/2014/main" val="2042187503"/>
                    </a:ext>
                  </a:extLst>
                </a:gridCol>
                <a:gridCol w="822960">
                  <a:extLst>
                    <a:ext uri="{9D8B030D-6E8A-4147-A177-3AD203B41FA5}">
                      <a16:colId xmlns:a16="http://schemas.microsoft.com/office/drawing/2014/main" val="2853383985"/>
                    </a:ext>
                  </a:extLst>
                </a:gridCol>
                <a:gridCol w="822960">
                  <a:extLst>
                    <a:ext uri="{9D8B030D-6E8A-4147-A177-3AD203B41FA5}">
                      <a16:colId xmlns:a16="http://schemas.microsoft.com/office/drawing/2014/main" val="351315919"/>
                    </a:ext>
                  </a:extLst>
                </a:gridCol>
                <a:gridCol w="822960">
                  <a:extLst>
                    <a:ext uri="{9D8B030D-6E8A-4147-A177-3AD203B41FA5}">
                      <a16:colId xmlns:a16="http://schemas.microsoft.com/office/drawing/2014/main" val="3076898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8335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- 2017-02-18 20:34:00</a:t>
                      </a:r>
                      <a:r>
                        <a:rPr kumimoji="0" lang="de-DE" sz="1000" b="0" i="0" u="none" strike="noStrike" kern="1200" cap="none" spc="0" normalizeH="0" baseline="0" noProof="0">
                          <a:ln>
                            <a:noFill/>
                          </a:ln>
                          <a:solidFill>
                            <a:prstClr val="black"/>
                          </a:solidFill>
                          <a:effectLst/>
                          <a:uLnTx/>
                          <a:uFillTx/>
                          <a:latin typeface="+mn-lt"/>
                          <a:ea typeface="+mn-ea"/>
                          <a:cs typeface="+mn-cs"/>
                        </a:rPr>
                        <a:t>
Jetzt mal ehrlich. Wir verstehen deine Verbindung zu Deinem alten Auto... aber warum verkaufst du ihn nicht und gönnst dir einen neuen Wagen?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5097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- 2017-02-17 08:57:04</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über einen neuen, tollen Kunden. 
Danke an Frau Beiler aus Inzing!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0608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- 2017-02-16 07:33:01</a:t>
                      </a:r>
                      <a:r>
                        <a:rPr kumimoji="0" lang="de-DE" sz="1000" b="0" i="0" u="none" strike="noStrike" kern="1200" cap="none" spc="0" normalizeH="0" baseline="0" noProof="0">
                          <a:ln>
                            <a:noFill/>
                          </a:ln>
                          <a:solidFill>
                            <a:prstClr val="black"/>
                          </a:solidFill>
                          <a:effectLst/>
                          <a:uLnTx/>
                          <a:uFillTx/>
                          <a:latin typeface="+mn-lt"/>
                          <a:ea typeface="+mn-ea"/>
                          <a:cs typeface="+mn-cs"/>
                        </a:rPr>
                        <a:t>
76% der Frauen beurteilen einen Mann aufgrund seines Autos. Für die Männer ist es ohnehin immer wichtig ein gutes Auto zu fahren, um mit einem Date oder anderen Ausflügen eine gute Figur zu machen. Wer will da noch in einer alten Kiste 🚙  herumeiern?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2067191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793695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00211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3884131"/>
                    </a:ext>
                  </a:extLst>
                </a:gridCol>
                <a:gridCol w="822960">
                  <a:extLst>
                    <a:ext uri="{9D8B030D-6E8A-4147-A177-3AD203B41FA5}">
                      <a16:colId xmlns:a16="http://schemas.microsoft.com/office/drawing/2014/main" val="426461966"/>
                    </a:ext>
                  </a:extLst>
                </a:gridCol>
                <a:gridCol w="822960">
                  <a:extLst>
                    <a:ext uri="{9D8B030D-6E8A-4147-A177-3AD203B41FA5}">
                      <a16:colId xmlns:a16="http://schemas.microsoft.com/office/drawing/2014/main" val="926212801"/>
                    </a:ext>
                  </a:extLst>
                </a:gridCol>
                <a:gridCol w="822960">
                  <a:extLst>
                    <a:ext uri="{9D8B030D-6E8A-4147-A177-3AD203B41FA5}">
                      <a16:colId xmlns:a16="http://schemas.microsoft.com/office/drawing/2014/main" val="2411372905"/>
                    </a:ext>
                  </a:extLst>
                </a:gridCol>
                <a:gridCol w="822960">
                  <a:extLst>
                    <a:ext uri="{9D8B030D-6E8A-4147-A177-3AD203B41FA5}">
                      <a16:colId xmlns:a16="http://schemas.microsoft.com/office/drawing/2014/main" val="3044035958"/>
                    </a:ext>
                  </a:extLst>
                </a:gridCol>
                <a:gridCol w="822960">
                  <a:extLst>
                    <a:ext uri="{9D8B030D-6E8A-4147-A177-3AD203B41FA5}">
                      <a16:colId xmlns:a16="http://schemas.microsoft.com/office/drawing/2014/main" val="2989590976"/>
                    </a:ext>
                  </a:extLst>
                </a:gridCol>
                <a:gridCol w="822960">
                  <a:extLst>
                    <a:ext uri="{9D8B030D-6E8A-4147-A177-3AD203B41FA5}">
                      <a16:colId xmlns:a16="http://schemas.microsoft.com/office/drawing/2014/main" val="1959494483"/>
                    </a:ext>
                  </a:extLst>
                </a:gridCol>
                <a:gridCol w="822960">
                  <a:extLst>
                    <a:ext uri="{9D8B030D-6E8A-4147-A177-3AD203B41FA5}">
                      <a16:colId xmlns:a16="http://schemas.microsoft.com/office/drawing/2014/main" val="1631724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22108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- 2017-02-15 19:02:04</a:t>
                      </a:r>
                      <a:r>
                        <a:rPr kumimoji="0" lang="de-DE" sz="1000" b="0" i="0" u="none" strike="noStrike" kern="1200" cap="none" spc="0" normalizeH="0" baseline="0" noProof="0">
                          <a:ln>
                            <a:noFill/>
                          </a:ln>
                          <a:solidFill>
                            <a:prstClr val="black"/>
                          </a:solidFill>
                          <a:effectLst/>
                          <a:uLnTx/>
                          <a:uFillTx/>
                          <a:latin typeface="+mn-lt"/>
                          <a:ea typeface="+mn-ea"/>
                          <a:cs typeface="+mn-cs"/>
                        </a:rPr>
                        <a:t>
Ein herzliches Dankeschön für den schönen Kaufabschluss an Herr Schwendinger Gunnar aus Landeck in #Tirol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38178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 - 2017-02-15 08:01:00</a:t>
                      </a:r>
                      <a:r>
                        <a:rPr kumimoji="0" lang="en-US" sz="1000" b="0" i="0" u="none" strike="noStrike" kern="1200" cap="none" spc="0" normalizeH="0" baseline="0" noProof="0">
                          <a:ln>
                            <a:noFill/>
                          </a:ln>
                          <a:solidFill>
                            <a:prstClr val="black"/>
                          </a:solidFill>
                          <a:effectLst/>
                          <a:uLnTx/>
                          <a:uFillTx/>
                          <a:latin typeface="+mn-lt"/>
                          <a:ea typeface="+mn-ea"/>
                          <a:cs typeface="+mn-cs"/>
                        </a:rPr>
                        <a:t>
"FM Automobile ist einfach top 👍👍👍 netter Kontakt gute Bezahlung." Herr Mild, Meiningen (Vorarlberg)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898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- 2017-02-14 10:30:02</a:t>
                      </a:r>
                      <a:r>
                        <a:rPr kumimoji="0" lang="de-DE" sz="1000" b="0" i="0" u="none" strike="noStrike" kern="1200" cap="none" spc="0" normalizeH="0" baseline="0" noProof="0">
                          <a:ln>
                            <a:noFill/>
                          </a:ln>
                          <a:solidFill>
                            <a:prstClr val="black"/>
                          </a:solidFill>
                          <a:effectLst/>
                          <a:uLnTx/>
                          <a:uFillTx/>
                          <a:latin typeface="+mn-lt"/>
                          <a:ea typeface="+mn-ea"/>
                          <a:cs typeface="+mn-cs"/>
                        </a:rPr>
                        <a:t>
Heute ist Valentinstag!!!
Fakt ist, dass Autos und Liebe einiges miteinander zu tun haben. Viele Dates starten und enden im Auto! Klassiker 😇
Wir wünschen unseren Fans und Freunden einen tollen Valentinstag mit viel Liebe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75512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- 2017-02-07 11:18:45</a:t>
                      </a:r>
                      <a:r>
                        <a:rPr kumimoji="0" lang="de-DE" sz="1000" b="0" i="0" u="none" strike="noStrike" kern="1200" cap="none" spc="0" normalizeH="0" baseline="0" noProof="0">
                          <a:ln>
                            <a:noFill/>
                          </a:ln>
                          <a:solidFill>
                            <a:prstClr val="black"/>
                          </a:solidFill>
                          <a:effectLst/>
                          <a:uLnTx/>
                          <a:uFillTx/>
                          <a:latin typeface="+mn-lt"/>
                          <a:ea typeface="+mn-ea"/>
                          <a:cs typeface="+mn-cs"/>
                        </a:rPr>
                        <a:t>
Ja, auch wir kaufen eure gebrauchten Audi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63450919"/>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900424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92916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48258045"/>
                    </a:ext>
                  </a:extLst>
                </a:gridCol>
                <a:gridCol w="822960">
                  <a:extLst>
                    <a:ext uri="{9D8B030D-6E8A-4147-A177-3AD203B41FA5}">
                      <a16:colId xmlns:a16="http://schemas.microsoft.com/office/drawing/2014/main" val="940178045"/>
                    </a:ext>
                  </a:extLst>
                </a:gridCol>
                <a:gridCol w="822960">
                  <a:extLst>
                    <a:ext uri="{9D8B030D-6E8A-4147-A177-3AD203B41FA5}">
                      <a16:colId xmlns:a16="http://schemas.microsoft.com/office/drawing/2014/main" val="2402901366"/>
                    </a:ext>
                  </a:extLst>
                </a:gridCol>
                <a:gridCol w="822960">
                  <a:extLst>
                    <a:ext uri="{9D8B030D-6E8A-4147-A177-3AD203B41FA5}">
                      <a16:colId xmlns:a16="http://schemas.microsoft.com/office/drawing/2014/main" val="3312422348"/>
                    </a:ext>
                  </a:extLst>
                </a:gridCol>
                <a:gridCol w="822960">
                  <a:extLst>
                    <a:ext uri="{9D8B030D-6E8A-4147-A177-3AD203B41FA5}">
                      <a16:colId xmlns:a16="http://schemas.microsoft.com/office/drawing/2014/main" val="41684221"/>
                    </a:ext>
                  </a:extLst>
                </a:gridCol>
                <a:gridCol w="822960">
                  <a:extLst>
                    <a:ext uri="{9D8B030D-6E8A-4147-A177-3AD203B41FA5}">
                      <a16:colId xmlns:a16="http://schemas.microsoft.com/office/drawing/2014/main" val="4188967214"/>
                    </a:ext>
                  </a:extLst>
                </a:gridCol>
                <a:gridCol w="822960">
                  <a:extLst>
                    <a:ext uri="{9D8B030D-6E8A-4147-A177-3AD203B41FA5}">
                      <a16:colId xmlns:a16="http://schemas.microsoft.com/office/drawing/2014/main" val="3279352693"/>
                    </a:ext>
                  </a:extLst>
                </a:gridCol>
                <a:gridCol w="822960">
                  <a:extLst>
                    <a:ext uri="{9D8B030D-6E8A-4147-A177-3AD203B41FA5}">
                      <a16:colId xmlns:a16="http://schemas.microsoft.com/office/drawing/2014/main" val="4207778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6991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- 2017-02-07 07:00:01</a:t>
                      </a:r>
                      <a:r>
                        <a:rPr kumimoji="0" lang="de-DE" sz="1000" b="0" i="0" u="none" strike="noStrike" kern="1200" cap="none" spc="0" normalizeH="0" baseline="0" noProof="0">
                          <a:ln>
                            <a:noFill/>
                          </a:ln>
                          <a:solidFill>
                            <a:prstClr val="black"/>
                          </a:solidFill>
                          <a:effectLst/>
                          <a:uLnTx/>
                          <a:uFillTx/>
                          <a:latin typeface="+mn-lt"/>
                          <a:ea typeface="+mn-ea"/>
                          <a:cs typeface="+mn-cs"/>
                        </a:rPr>
                        <a:t>
"Habe für mein altes auto einen wirklich fairen preis bekommen. Es war unkompliziert und ich wurde sofort bezahlt. Kann FM-Automobile nur weiter empfehlen." Matthias Fuchs aus Hopfgarten (Tirol)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455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- 2017-02-06 09:33:06</a:t>
                      </a:r>
                      <a:r>
                        <a:rPr kumimoji="0" lang="de-DE" sz="1000" b="0" i="0" u="none" strike="noStrike" kern="1200" cap="none" spc="0" normalizeH="0" baseline="0" noProof="0">
                          <a:ln>
                            <a:noFill/>
                          </a:ln>
                          <a:solidFill>
                            <a:prstClr val="black"/>
                          </a:solidFill>
                          <a:effectLst/>
                          <a:uLnTx/>
                          <a:uFillTx/>
                          <a:latin typeface="+mn-lt"/>
                          <a:ea typeface="+mn-ea"/>
                          <a:cs typeface="+mn-cs"/>
                        </a:rPr>
                        <a:t>
Die Autorevue hat zehn Grundregeln und Tipps zum Gebrauchtwagenverkauf gesammelt, an die viele nicht denken.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1372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- 2017-02-04 13:33:01</a:t>
                      </a:r>
                      <a:r>
                        <a:rPr kumimoji="0" lang="de-DE" sz="1000" b="0" i="0" u="none" strike="noStrike" kern="1200" cap="none" spc="0" normalizeH="0" baseline="0" noProof="0">
                          <a:ln>
                            <a:noFill/>
                          </a:ln>
                          <a:solidFill>
                            <a:prstClr val="black"/>
                          </a:solidFill>
                          <a:effectLst/>
                          <a:uLnTx/>
                          <a:uFillTx/>
                          <a:latin typeface="+mn-lt"/>
                          <a:ea typeface="+mn-ea"/>
                          <a:cs typeface="+mn-cs"/>
                        </a:rPr>
                        <a:t>
"Sehr freundliche Leute. Haben mir einen fairen Preis gemacht. Der gesamte Ablauf lief reibungslos ab. Kann ich allen empfehlen die eine Auto zu verkaufen haben." Sandro Furxer aus Vorarlberg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93656057"/>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979468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26399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60079416"/>
                    </a:ext>
                  </a:extLst>
                </a:gridCol>
                <a:gridCol w="822960">
                  <a:extLst>
                    <a:ext uri="{9D8B030D-6E8A-4147-A177-3AD203B41FA5}">
                      <a16:colId xmlns:a16="http://schemas.microsoft.com/office/drawing/2014/main" val="1215411363"/>
                    </a:ext>
                  </a:extLst>
                </a:gridCol>
                <a:gridCol w="822960">
                  <a:extLst>
                    <a:ext uri="{9D8B030D-6E8A-4147-A177-3AD203B41FA5}">
                      <a16:colId xmlns:a16="http://schemas.microsoft.com/office/drawing/2014/main" val="3363603485"/>
                    </a:ext>
                  </a:extLst>
                </a:gridCol>
                <a:gridCol w="822960">
                  <a:extLst>
                    <a:ext uri="{9D8B030D-6E8A-4147-A177-3AD203B41FA5}">
                      <a16:colId xmlns:a16="http://schemas.microsoft.com/office/drawing/2014/main" val="1382376501"/>
                    </a:ext>
                  </a:extLst>
                </a:gridCol>
                <a:gridCol w="822960">
                  <a:extLst>
                    <a:ext uri="{9D8B030D-6E8A-4147-A177-3AD203B41FA5}">
                      <a16:colId xmlns:a16="http://schemas.microsoft.com/office/drawing/2014/main" val="2786979611"/>
                    </a:ext>
                  </a:extLst>
                </a:gridCol>
                <a:gridCol w="822960">
                  <a:extLst>
                    <a:ext uri="{9D8B030D-6E8A-4147-A177-3AD203B41FA5}">
                      <a16:colId xmlns:a16="http://schemas.microsoft.com/office/drawing/2014/main" val="2153350062"/>
                    </a:ext>
                  </a:extLst>
                </a:gridCol>
                <a:gridCol w="822960">
                  <a:extLst>
                    <a:ext uri="{9D8B030D-6E8A-4147-A177-3AD203B41FA5}">
                      <a16:colId xmlns:a16="http://schemas.microsoft.com/office/drawing/2014/main" val="1299440469"/>
                    </a:ext>
                  </a:extLst>
                </a:gridCol>
                <a:gridCol w="822960">
                  <a:extLst>
                    <a:ext uri="{9D8B030D-6E8A-4147-A177-3AD203B41FA5}">
                      <a16:colId xmlns:a16="http://schemas.microsoft.com/office/drawing/2014/main" val="1134030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4542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- 2017-02-02 15:32:12</a:t>
                      </a:r>
                      <a:r>
                        <a:rPr kumimoji="0" lang="de-DE" sz="1000" b="0" i="0" u="none" strike="noStrike" kern="1200" cap="none" spc="0" normalizeH="0" baseline="0" noProof="0">
                          <a:ln>
                            <a:noFill/>
                          </a:ln>
                          <a:solidFill>
                            <a:prstClr val="black"/>
                          </a:solidFill>
                          <a:effectLst/>
                          <a:uLnTx/>
                          <a:uFillTx/>
                          <a:latin typeface="+mn-lt"/>
                          <a:ea typeface="+mn-ea"/>
                          <a:cs typeface="+mn-cs"/>
                        </a:rPr>
                        <a:t>
#Top oder #Flop?
Spannender Artikel über den Branchenriesen "wirkaufendeinauto".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1747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 - 2017-02-02 12:52:02</a:t>
                      </a:r>
                      <a:r>
                        <a:rPr kumimoji="0" lang="de-DE" sz="1000" b="0" i="0" u="none" strike="noStrike" kern="1200" cap="none" spc="0" normalizeH="0" baseline="0" noProof="0">
                          <a:ln>
                            <a:noFill/>
                          </a:ln>
                          <a:solidFill>
                            <a:prstClr val="black"/>
                          </a:solidFill>
                          <a:effectLst/>
                          <a:uLnTx/>
                          <a:uFillTx/>
                          <a:latin typeface="+mn-lt"/>
                          <a:ea typeface="+mn-ea"/>
                          <a:cs typeface="+mn-cs"/>
                        </a:rPr>
                        <a:t>
Spielst Du schon länger mit dem Gedanken Dein Fahrzeug zu verkaufen?
Ruf uns an, wir helfen sehr gerne weiter. Wir sind von Montag bis Freitag, von 8 bis 18 Uhr, sowie am Samstag, von 8 bis 16 Uhr für Euch erreichbar  🚙🚚🚗
Wir freuen uns auf das Gespräch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4985180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795182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43957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8186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06480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6059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89559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1964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24995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3630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71334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1714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29879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73741452"/>
                    </a:ext>
                  </a:extLst>
                </a:gridCol>
                <a:gridCol w="2468880">
                  <a:extLst>
                    <a:ext uri="{9D8B030D-6E8A-4147-A177-3AD203B41FA5}">
                      <a16:colId xmlns:a16="http://schemas.microsoft.com/office/drawing/2014/main" val="4136928293"/>
                    </a:ext>
                  </a:extLst>
                </a:gridCol>
                <a:gridCol w="822960">
                  <a:extLst>
                    <a:ext uri="{9D8B030D-6E8A-4147-A177-3AD203B41FA5}">
                      <a16:colId xmlns:a16="http://schemas.microsoft.com/office/drawing/2014/main" val="3748413607"/>
                    </a:ext>
                  </a:extLst>
                </a:gridCol>
                <a:gridCol w="822960">
                  <a:extLst>
                    <a:ext uri="{9D8B030D-6E8A-4147-A177-3AD203B41FA5}">
                      <a16:colId xmlns:a16="http://schemas.microsoft.com/office/drawing/2014/main" val="2449030230"/>
                    </a:ext>
                  </a:extLst>
                </a:gridCol>
                <a:gridCol w="822960">
                  <a:extLst>
                    <a:ext uri="{9D8B030D-6E8A-4147-A177-3AD203B41FA5}">
                      <a16:colId xmlns:a16="http://schemas.microsoft.com/office/drawing/2014/main" val="2565818269"/>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442438079"/>
                  </a:ext>
                </a:extLst>
              </a:tr>
              <a:tr h="370840">
                <a:tc>
                  <a:txBody>
                    <a:bodyPr/>
                    <a:lstStyle/>
                    <a:p>
                      <a:r>
                        <a:rPr lang="en-US" sz="1000"/>
                        <a:t>Nina Nina</a:t>
                      </a:r>
                      <a:endParaRPr lang="en-US" sz="1000"/>
                    </a:p>
                  </a:txBody>
                  <a:tcPr/>
                </a:tc>
                <a:tc>
                  <a:txBody>
                    <a:bodyPr/>
                    <a:lstStyle/>
                    <a:p>
                      <a:r>
                        <a:rPr lang="de-DE" sz="1000"/>
                        <a:t>FM Automobile: KFZ-Ankauf in Ö und D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433959411"/>
                  </a:ext>
                </a:extLst>
              </a:tr>
              <a:tr h="370840">
                <a:tc>
                  <a:txBody>
                    <a:bodyPr/>
                    <a:lstStyle/>
                    <a:p>
                      <a:r>
                        <a:rPr lang="en-US" sz="1000"/>
                        <a:t>Yassi Babyl</a:t>
                      </a:r>
                      <a:endParaRPr lang="en-US" sz="1000"/>
                    </a:p>
                  </a:txBody>
                  <a:tcPr/>
                </a:tc>
                <a:tc>
                  <a:txBody>
                    <a:bodyPr/>
                    <a:lstStyle/>
                    <a:p>
                      <a:r>
                        <a:rPr lang="de-DE" sz="1000"/>
                        <a:t>FM Automobile: KFZ-Ankauf in Ö und D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502692458"/>
                  </a:ext>
                </a:extLst>
              </a:tr>
              <a:tr h="370840">
                <a:tc>
                  <a:txBody>
                    <a:bodyPr/>
                    <a:lstStyle/>
                    <a:p>
                      <a:r>
                        <a:rPr lang="en-US" sz="1000"/>
                        <a:t>Christian Millinger</a:t>
                      </a:r>
                      <a:endParaRPr lang="en-US" sz="1000"/>
                    </a:p>
                  </a:txBody>
                  <a:tcPr/>
                </a:tc>
                <a:tc>
                  <a:txBody>
                    <a:bodyPr/>
                    <a:lstStyle/>
                    <a:p>
                      <a:r>
                        <a:rPr lang="de-DE" sz="1000"/>
                        <a:t>FM Automobile: KFZ-Ankauf in Ö und D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236550185"/>
                  </a:ext>
                </a:extLst>
              </a:tr>
              <a:tr h="370840">
                <a:tc>
                  <a:txBody>
                    <a:bodyPr/>
                    <a:lstStyle/>
                    <a:p>
                      <a:r>
                        <a:rPr lang="en-US" sz="1000"/>
                        <a:t>Zmb Daniel</a:t>
                      </a:r>
                      <a:endParaRPr lang="en-US" sz="1000"/>
                    </a:p>
                  </a:txBody>
                  <a:tcPr/>
                </a:tc>
                <a:tc>
                  <a:txBody>
                    <a:bodyPr/>
                    <a:lstStyle/>
                    <a:p>
                      <a:r>
                        <a:rPr lang="de-DE" sz="1000"/>
                        <a:t>FM Automobile: KFZ-Ankauf in Ö und D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152842921"/>
                  </a:ext>
                </a:extLst>
              </a:tr>
              <a:tr h="370840">
                <a:tc>
                  <a:txBody>
                    <a:bodyPr/>
                    <a:lstStyle/>
                    <a:p>
                      <a:r>
                        <a:rPr lang="en-US" sz="1000"/>
                        <a:t>Stefan Simlinger</a:t>
                      </a:r>
                      <a:endParaRPr lang="en-US" sz="1000"/>
                    </a:p>
                  </a:txBody>
                  <a:tcPr/>
                </a:tc>
                <a:tc>
                  <a:txBody>
                    <a:bodyPr/>
                    <a:lstStyle/>
                    <a:p>
                      <a:r>
                        <a:rPr lang="de-DE" sz="1000"/>
                        <a:t>FM Automobile: KFZ-Ankauf in Ö und D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329072018"/>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422008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31881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8222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0922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7796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53016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0551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06004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9896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33685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01774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71561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6272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- 1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33344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99584191"/>
                    </a:ext>
                  </a:extLst>
                </a:gridCol>
                <a:gridCol w="2057400">
                  <a:extLst>
                    <a:ext uri="{9D8B030D-6E8A-4147-A177-3AD203B41FA5}">
                      <a16:colId xmlns:a16="http://schemas.microsoft.com/office/drawing/2014/main" val="3276123627"/>
                    </a:ext>
                  </a:extLst>
                </a:gridCol>
                <a:gridCol w="822960">
                  <a:extLst>
                    <a:ext uri="{9D8B030D-6E8A-4147-A177-3AD203B41FA5}">
                      <a16:colId xmlns:a16="http://schemas.microsoft.com/office/drawing/2014/main" val="1733870924"/>
                    </a:ext>
                  </a:extLst>
                </a:gridCol>
                <a:gridCol w="1234440">
                  <a:extLst>
                    <a:ext uri="{9D8B030D-6E8A-4147-A177-3AD203B41FA5}">
                      <a16:colId xmlns:a16="http://schemas.microsoft.com/office/drawing/2014/main" val="76119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8911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Stefan Aigner - 2017-02-28 09:09:03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Aigner, senden Sie mir bitte ihre Telefonnummer oder kurz anrufen,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02/28/2017 11:21:32</a:t>
                      </a:r>
                    </a:p>
                  </a:txBody>
                  <a:tcPr/>
                </a:tc>
                <a:extLst>
                  <a:ext uri="{0D108BD9-81ED-4DB2-BD59-A6C34878D82A}">
                    <a16:rowId xmlns:a16="http://schemas.microsoft.com/office/drawing/2014/main" val="154518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Stefan Simlinger - 2017-02-24 09:23:00</a:t>
                      </a:r>
                      <a:r>
                        <a:rPr kumimoji="0" lang="en-US" sz="1000" b="0" i="0" u="none" strike="noStrike" kern="1200" cap="none" spc="0" normalizeH="0" baseline="0" noProof="0">
                          <a:ln>
                            <a:noFill/>
                          </a:ln>
                          <a:solidFill>
                            <a:prstClr val="black"/>
                          </a:solidFill>
                          <a:effectLst/>
                          <a:uLnTx/>
                          <a:uFillTx/>
                          <a:latin typeface="+mn-lt"/>
                          <a:ea typeface="+mn-ea"/>
                          <a:cs typeface="+mn-cs"/>
                        </a:rPr>
                        <a:t>
Hallo! Besteht Interesse an einem Golf 6, Bj. 2008, 80PS Benzin, ca. 125.000km, schwarz, 5 türig, Zahnriehmen und Wasserpumpe gerade erneuert. MfG Simlinger Stefan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Simlinger, senden Sie mir bitte ihre Telefonnummer oder kurz anrufen bzgl.Auto.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02/24/2017 16:00:32</a:t>
                      </a:r>
                    </a:p>
                  </a:txBody>
                  <a:tcPr/>
                </a:tc>
                <a:extLst>
                  <a:ext uri="{0D108BD9-81ED-4DB2-BD59-A6C34878D82A}">
                    <a16:rowId xmlns:a16="http://schemas.microsoft.com/office/drawing/2014/main" val="18540206"/>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468955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- 2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88562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27073766"/>
                    </a:ext>
                  </a:extLst>
                </a:gridCol>
                <a:gridCol w="2057400">
                  <a:extLst>
                    <a:ext uri="{9D8B030D-6E8A-4147-A177-3AD203B41FA5}">
                      <a16:colId xmlns:a16="http://schemas.microsoft.com/office/drawing/2014/main" val="1232180895"/>
                    </a:ext>
                  </a:extLst>
                </a:gridCol>
                <a:gridCol w="822960">
                  <a:extLst>
                    <a:ext uri="{9D8B030D-6E8A-4147-A177-3AD203B41FA5}">
                      <a16:colId xmlns:a16="http://schemas.microsoft.com/office/drawing/2014/main" val="2951337796"/>
                    </a:ext>
                  </a:extLst>
                </a:gridCol>
                <a:gridCol w="1234440">
                  <a:extLst>
                    <a:ext uri="{9D8B030D-6E8A-4147-A177-3AD203B41FA5}">
                      <a16:colId xmlns:a16="http://schemas.microsoft.com/office/drawing/2014/main" val="1222810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7211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Helmut Haase - 2017-02-21 19:21:23</a:t>
                      </a:r>
                      <a:r>
                        <a:rPr kumimoji="0" lang="en-US" sz="1000" b="0" i="0" u="none" strike="noStrike" kern="1200" cap="none" spc="0" normalizeH="0" baseline="0" noProof="0">
                          <a:ln>
                            <a:noFill/>
                          </a:ln>
                          <a:solidFill>
                            <a:prstClr val="black"/>
                          </a:solidFill>
                          <a:effectLst/>
                          <a:uLnTx/>
                          <a:uFillTx/>
                          <a:latin typeface="+mn-lt"/>
                          <a:ea typeface="+mn-ea"/>
                          <a:cs typeface="+mn-cs"/>
                        </a:rPr>
                        <a:t>
Hallo
Hätten sie an folgendem Fzg Interesse?
Abarth 500 Cabrio Competizione
Ez 3/16
180 ps
7000 km
Grau
8-fach bereift
Werksgarantie
Sabelt 
Xenon 
...
Danke
Haase Helmut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Haase, vielen Dank das ist zu neu für uns, würd ich an ihrer Stelle Privat anbieten,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02/21/2017 20:11:21</a:t>
                      </a:r>
                    </a:p>
                  </a:txBody>
                  <a:tcPr/>
                </a:tc>
                <a:extLst>
                  <a:ext uri="{0D108BD9-81ED-4DB2-BD59-A6C34878D82A}">
                    <a16:rowId xmlns:a16="http://schemas.microsoft.com/office/drawing/2014/main" val="122729989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7297424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- 3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41505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50154785"/>
                    </a:ext>
                  </a:extLst>
                </a:gridCol>
                <a:gridCol w="2057400">
                  <a:extLst>
                    <a:ext uri="{9D8B030D-6E8A-4147-A177-3AD203B41FA5}">
                      <a16:colId xmlns:a16="http://schemas.microsoft.com/office/drawing/2014/main" val="1273393025"/>
                    </a:ext>
                  </a:extLst>
                </a:gridCol>
                <a:gridCol w="822960">
                  <a:extLst>
                    <a:ext uri="{9D8B030D-6E8A-4147-A177-3AD203B41FA5}">
                      <a16:colId xmlns:a16="http://schemas.microsoft.com/office/drawing/2014/main" val="71182595"/>
                    </a:ext>
                  </a:extLst>
                </a:gridCol>
                <a:gridCol w="1234440">
                  <a:extLst>
                    <a:ext uri="{9D8B030D-6E8A-4147-A177-3AD203B41FA5}">
                      <a16:colId xmlns:a16="http://schemas.microsoft.com/office/drawing/2014/main" val="2136654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57290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Michael Engleder - 2017-02-20 22:31:12</a:t>
                      </a:r>
                      <a:r>
                        <a:rPr kumimoji="0" lang="de-DE" sz="1000" b="0" i="0" u="none" strike="noStrike" kern="1200" cap="none" spc="0" normalizeH="0" baseline="0" noProof="0">
                          <a:ln>
                            <a:noFill/>
                          </a:ln>
                          <a:solidFill>
                            <a:prstClr val="black"/>
                          </a:solidFill>
                          <a:effectLst/>
                          <a:uLnTx/>
                          <a:uFillTx/>
                          <a:latin typeface="+mn-lt"/>
                          <a:ea typeface="+mn-ea"/>
                          <a:cs typeface="+mn-cs"/>
                        </a:rPr>
                        <a:t>
Hallo.
Bin Händler aus OÖ. Haben 300 Gebrauchtwagen.
Interesse an Ankauf von Jung oder Gebrauchtwagen? Auch beschädigte Fahrzeuge.
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Engleder, können Sie uns eine Preisliste senden?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02/21/2017 08:35:34</a:t>
                      </a:r>
                    </a:p>
                  </a:txBody>
                  <a:tcPr/>
                </a:tc>
                <a:extLst>
                  <a:ext uri="{0D108BD9-81ED-4DB2-BD59-A6C34878D82A}">
                    <a16:rowId xmlns:a16="http://schemas.microsoft.com/office/drawing/2014/main" val="2305752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Manuel Eilmsteiner - 2017-02-19 15:09:31</a:t>
                      </a:r>
                      <a:r>
                        <a:rPr kumimoji="0" lang="de-DE" sz="1000" b="0" i="0" u="none" strike="noStrike" kern="1200" cap="none" spc="0" normalizeH="0" baseline="0" noProof="0">
                          <a:ln>
                            <a:noFill/>
                          </a:ln>
                          <a:solidFill>
                            <a:prstClr val="black"/>
                          </a:solidFill>
                          <a:effectLst/>
                          <a:uLnTx/>
                          <a:uFillTx/>
                          <a:latin typeface="+mn-lt"/>
                          <a:ea typeface="+mn-ea"/>
                          <a:cs typeface="+mn-cs"/>
                        </a:rPr>
                        <a:t>
Golf 4 bj 2001 123tkm guter zustand 8 fach bereift 25 jahre golf Edition was zahlt ihr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Eilmsteiner, danke für das Angebot, leider zu alt für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02/20/2017 10:29:52</a:t>
                      </a:r>
                    </a:p>
                  </a:txBody>
                  <a:tcPr/>
                </a:tc>
                <a:extLst>
                  <a:ext uri="{0D108BD9-81ED-4DB2-BD59-A6C34878D82A}">
                    <a16:rowId xmlns:a16="http://schemas.microsoft.com/office/drawing/2014/main" val="120487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Nina Pötscher - 2017-02-16 12:29:05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Sehr geehrte Frau Pötscher, wir benötigen noch ein paar Eckdaten, können Sie uns anrufen oder ihre telefonnummer senden, gerne machen wir ihnen dann ein angebot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02/16/2017 13:40:56</a:t>
                      </a:r>
                    </a:p>
                  </a:txBody>
                  <a:tcPr/>
                </a:tc>
                <a:extLst>
                  <a:ext uri="{0D108BD9-81ED-4DB2-BD59-A6C34878D82A}">
                    <a16:rowId xmlns:a16="http://schemas.microsoft.com/office/drawing/2014/main" val="3888203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Ismet Lakota - 2017-02-15 06:12:26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7782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Damir Hodzic - 2017-02-13 17:05:37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Sehr geehrter Herr Hodzic, evtl. haben wir Interesse senden Sie mir bitte ihre Telfonnummer, viele Grüße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02/14/2017 18:24:52</a:t>
                      </a:r>
                    </a:p>
                  </a:txBody>
                  <a:tcPr/>
                </a:tc>
                <a:extLst>
                  <a:ext uri="{0D108BD9-81ED-4DB2-BD59-A6C34878D82A}">
                    <a16:rowId xmlns:a16="http://schemas.microsoft.com/office/drawing/2014/main" val="218231430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003635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- 4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82680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51397352"/>
                    </a:ext>
                  </a:extLst>
                </a:gridCol>
                <a:gridCol w="2057400">
                  <a:extLst>
                    <a:ext uri="{9D8B030D-6E8A-4147-A177-3AD203B41FA5}">
                      <a16:colId xmlns:a16="http://schemas.microsoft.com/office/drawing/2014/main" val="867008429"/>
                    </a:ext>
                  </a:extLst>
                </a:gridCol>
                <a:gridCol w="822960">
                  <a:extLst>
                    <a:ext uri="{9D8B030D-6E8A-4147-A177-3AD203B41FA5}">
                      <a16:colId xmlns:a16="http://schemas.microsoft.com/office/drawing/2014/main" val="3996548183"/>
                    </a:ext>
                  </a:extLst>
                </a:gridCol>
                <a:gridCol w="1234440">
                  <a:extLst>
                    <a:ext uri="{9D8B030D-6E8A-4147-A177-3AD203B41FA5}">
                      <a16:colId xmlns:a16="http://schemas.microsoft.com/office/drawing/2014/main" val="1481119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3340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Simi Schnaiter - 2017-02-08 15:20:34</a:t>
                      </a:r>
                      <a:r>
                        <a:rPr kumimoji="0" lang="de-DE" sz="1000" b="0" i="0" u="none" strike="noStrike" kern="1200" cap="none" spc="0" normalizeH="0" baseline="0" noProof="0">
                          <a:ln>
                            <a:noFill/>
                          </a:ln>
                          <a:solidFill>
                            <a:prstClr val="black"/>
                          </a:solidFill>
                          <a:effectLst/>
                          <a:uLnTx/>
                          <a:uFillTx/>
                          <a:latin typeface="+mn-lt"/>
                          <a:ea typeface="+mn-ea"/>
                          <a:cs typeface="+mn-cs"/>
                        </a:rPr>
                        <a:t>
Hallo :) ich hätte mal eine frage . Und zwar hätte ich 2 autos zu verkaufn in tirol ud jezt wollt ich fragen wie das bei euch ablaufen würde wenn ich es euch verkaufe ? Lg simon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Schnaiter,  bitte senden Sie uns ein paar Eckdaten und evtl. ein par Fotos, dann können wir ihnen gerne ein Angebot machen(auch per whats app)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02/08/2017 15:25:28</a:t>
                      </a:r>
                    </a:p>
                  </a:txBody>
                  <a:tcPr/>
                </a:tc>
                <a:extLst>
                  <a:ext uri="{0D108BD9-81ED-4DB2-BD59-A6C34878D82A}">
                    <a16:rowId xmlns:a16="http://schemas.microsoft.com/office/drawing/2014/main" val="339303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Shkodran Rexhepaj - 2017-02-07 17:23:17</a:t>
                      </a:r>
                      <a:r>
                        <a:rPr kumimoji="0" lang="en-US" sz="1000" b="0" i="0" u="none" strike="noStrike" kern="1200" cap="none" spc="0" normalizeH="0" baseline="0" noProof="0">
                          <a:ln>
                            <a:noFill/>
                          </a:ln>
                          <a:solidFill>
                            <a:prstClr val="black"/>
                          </a:solidFill>
                          <a:effectLst/>
                          <a:uLnTx/>
                          <a:uFillTx/>
                          <a:latin typeface="+mn-lt"/>
                          <a:ea typeface="+mn-ea"/>
                          <a:cs typeface="+mn-cs"/>
                        </a:rPr>
                        <a:t>
wie vile bezalen audi4 s4 bj 2003 2.5 klm 260tausend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Rexhepaj, um ihnen ein Angebot machen zu können, senden Sie uns bitte ein paar Fotos, gerne auch per whats app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02/07/2017 18:18:32</a:t>
                      </a:r>
                    </a:p>
                  </a:txBody>
                  <a:tcPr/>
                </a:tc>
                <a:extLst>
                  <a:ext uri="{0D108BD9-81ED-4DB2-BD59-A6C34878D82A}">
                    <a16:rowId xmlns:a16="http://schemas.microsoft.com/office/drawing/2014/main" val="2756340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FM Automobile: KFZ-Ankauf in Ö und D</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Arijad Vildane Bajrami - 2017-02-07 15:35:39</a:t>
                      </a:r>
                      <a:r>
                        <a:rPr kumimoji="0" lang="en-US" sz="1000" b="0" i="0" u="none" strike="noStrike" kern="1200" cap="none" spc="0" normalizeH="0" baseline="0" noProof="0">
                          <a:ln>
                            <a:noFill/>
                          </a:ln>
                          <a:solidFill>
                            <a:prstClr val="black"/>
                          </a:solidFill>
                          <a:effectLst/>
                          <a:uLnTx/>
                          <a:uFillTx/>
                          <a:latin typeface="+mn-lt"/>
                          <a:ea typeface="+mn-ea"/>
                          <a:cs typeface="+mn-cs"/>
                        </a:rPr>
                        <a:t>
Hallo was zals du für meine mercedes ml amg ausstatung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Herr Bajrami, bitte senden Sie uns ihre Telefonnummer, vielen Dank,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02/07/2017 18:17:17</a:t>
                      </a:r>
                    </a:p>
                  </a:txBody>
                  <a:tcPr/>
                </a:tc>
                <a:extLst>
                  <a:ext uri="{0D108BD9-81ED-4DB2-BD59-A6C34878D82A}">
                    <a16:rowId xmlns:a16="http://schemas.microsoft.com/office/drawing/2014/main" val="3696751794"/>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7741696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1797</Words>
  <Application>Microsoft Office PowerPoint</Application>
  <PresentationFormat>On-screen Show (4:3)</PresentationFormat>
  <Paragraphs>624</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Facebook Page Reports</vt:lpstr>
      <vt:lpstr>Wichtigste Werte (KPI's)</vt:lpstr>
      <vt:lpstr>Fans (Übersicht)</vt:lpstr>
      <vt:lpstr>Facebook Fans Total</vt:lpstr>
      <vt:lpstr>Fanwachstum</vt:lpstr>
      <vt:lpstr>Verlorene Fans</vt:lpstr>
      <vt:lpstr>Eigene Beiträge (Postings) - 1 of 5</vt:lpstr>
      <vt:lpstr>Eigene Beiträge (Postings) - 2 of 5</vt:lpstr>
      <vt:lpstr>Eigene Beiträge (Postings) - 3 of 5</vt:lpstr>
      <vt:lpstr>Eigene Beiträge (Postings) - 4 of 5</vt:lpstr>
      <vt:lpstr>Eigene Beiträge (Postings) - 5 of 5</vt:lpstr>
      <vt:lpstr>Eigene Beiträge (Postings) + Reactions - 1 of 7</vt:lpstr>
      <vt:lpstr>Eigene Beiträge (Postings) + Reactions - 2 of 7</vt:lpstr>
      <vt:lpstr>Eigene Beiträge (Postings) + Reactions - 3 of 7</vt:lpstr>
      <vt:lpstr>Eigene Beiträge (Postings) + Reactions - 4 of 7</vt:lpstr>
      <vt:lpstr>Eigene Beiträge (Postings) + Reactions - 5 of 7</vt:lpstr>
      <vt:lpstr>Eigene Beiträge (Postings) + Reactions - 6 of 7</vt:lpstr>
      <vt:lpstr>Eigene Beiträge (Postings) + Reactions - 7 of 7</vt:lpstr>
      <vt:lpstr>Postings/Wochentag</vt:lpstr>
      <vt:lpstr>Interaktionsrate</vt:lpstr>
      <vt:lpstr>Postingtypen (Verteilung)</vt:lpstr>
      <vt:lpstr>Interaktionsrate/Postingtyp</vt:lpstr>
      <vt:lpstr>Antwortzeit</vt:lpstr>
      <vt:lpstr>Wichtige Influencer</vt:lpstr>
      <vt:lpstr>Facebook Check Ins</vt:lpstr>
      <vt:lpstr>Fan Demographie</vt:lpstr>
      <vt:lpstr>Impressionen</vt:lpstr>
      <vt:lpstr>Reichweite</vt:lpstr>
      <vt:lpstr>Engagierte User</vt:lpstr>
      <vt:lpstr>Page Views</vt:lpstr>
      <vt:lpstr>Direktnachrichten von Usern - 1 of 4</vt:lpstr>
      <vt:lpstr>Direktnachrichten von Usern - 2 of 4</vt:lpstr>
      <vt:lpstr>Direktnachrichten von Usern - 3 of 4</vt:lpstr>
      <vt:lpstr>Direktnachrichten von Usern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Reports</dc:title>
  <dc:creator>Administrator</dc:creator>
  <cp:lastModifiedBy>Administrator</cp:lastModifiedBy>
  <cp:revision>1</cp:revision>
  <dcterms:created xsi:type="dcterms:W3CDTF">2017-03-13T13:44:03Z</dcterms:created>
  <dcterms:modified xsi:type="dcterms:W3CDTF">2017-03-13T13:45:13Z</dcterms:modified>
</cp:coreProperties>
</file>