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1" r:id="rId15"/>
    <p:sldId id="272" r:id="rId16"/>
    <p:sldId id="273" r:id="rId17"/>
    <p:sldId id="274" r:id="rId1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ZAIS 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338</c:v>
                </c:pt>
                <c:pt idx="1">
                  <c:v>338</c:v>
                </c:pt>
                <c:pt idx="2">
                  <c:v>338</c:v>
                </c:pt>
                <c:pt idx="3">
                  <c:v>339</c:v>
                </c:pt>
                <c:pt idx="4">
                  <c:v>340</c:v>
                </c:pt>
                <c:pt idx="5">
                  <c:v>341</c:v>
                </c:pt>
                <c:pt idx="6">
                  <c:v>341</c:v>
                </c:pt>
                <c:pt idx="7">
                  <c:v>341</c:v>
                </c:pt>
                <c:pt idx="8">
                  <c:v>341</c:v>
                </c:pt>
                <c:pt idx="9">
                  <c:v>343</c:v>
                </c:pt>
                <c:pt idx="10">
                  <c:v>345</c:v>
                </c:pt>
                <c:pt idx="11">
                  <c:v>345</c:v>
                </c:pt>
                <c:pt idx="12">
                  <c:v>345</c:v>
                </c:pt>
                <c:pt idx="13">
                  <c:v>347</c:v>
                </c:pt>
                <c:pt idx="14">
                  <c:v>347</c:v>
                </c:pt>
                <c:pt idx="15">
                  <c:v>347</c:v>
                </c:pt>
                <c:pt idx="16">
                  <c:v>347</c:v>
                </c:pt>
                <c:pt idx="17">
                  <c:v>347</c:v>
                </c:pt>
                <c:pt idx="18">
                  <c:v>347</c:v>
                </c:pt>
                <c:pt idx="19">
                  <c:v>349</c:v>
                </c:pt>
                <c:pt idx="20">
                  <c:v>349</c:v>
                </c:pt>
                <c:pt idx="21">
                  <c:v>349</c:v>
                </c:pt>
                <c:pt idx="22">
                  <c:v>349</c:v>
                </c:pt>
                <c:pt idx="23">
                  <c:v>350</c:v>
                </c:pt>
                <c:pt idx="24">
                  <c:v>350</c:v>
                </c:pt>
                <c:pt idx="25">
                  <c:v>352</c:v>
                </c:pt>
                <c:pt idx="26">
                  <c:v>353</c:v>
                </c:pt>
                <c:pt idx="27">
                  <c:v>353</c:v>
                </c:pt>
                <c:pt idx="28">
                  <c:v>353</c:v>
                </c:pt>
                <c:pt idx="29">
                  <c:v>353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19F-4D64-A5B6-EE3BC704D5D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CIFC Asset Management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27">
                  <c:v>1915</c:v>
                </c:pt>
                <c:pt idx="28">
                  <c:v>1917</c:v>
                </c:pt>
                <c:pt idx="29">
                  <c:v>1920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19F-4D64-A5B6-EE3BC704D5D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Marathon Asset Management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17933</c:v>
                </c:pt>
                <c:pt idx="1">
                  <c:v>17937</c:v>
                </c:pt>
                <c:pt idx="2">
                  <c:v>17936</c:v>
                </c:pt>
                <c:pt idx="3">
                  <c:v>17937</c:v>
                </c:pt>
                <c:pt idx="4">
                  <c:v>17942</c:v>
                </c:pt>
                <c:pt idx="5">
                  <c:v>17950</c:v>
                </c:pt>
                <c:pt idx="6">
                  <c:v>17956</c:v>
                </c:pt>
                <c:pt idx="7">
                  <c:v>17956</c:v>
                </c:pt>
                <c:pt idx="8">
                  <c:v>17958</c:v>
                </c:pt>
                <c:pt idx="9">
                  <c:v>17965</c:v>
                </c:pt>
                <c:pt idx="10">
                  <c:v>17971</c:v>
                </c:pt>
                <c:pt idx="11">
                  <c:v>17973</c:v>
                </c:pt>
                <c:pt idx="12">
                  <c:v>17976</c:v>
                </c:pt>
                <c:pt idx="13">
                  <c:v>17974</c:v>
                </c:pt>
                <c:pt idx="14">
                  <c:v>17978</c:v>
                </c:pt>
                <c:pt idx="15">
                  <c:v>17977</c:v>
                </c:pt>
                <c:pt idx="16">
                  <c:v>17979</c:v>
                </c:pt>
                <c:pt idx="17">
                  <c:v>17982</c:v>
                </c:pt>
                <c:pt idx="18">
                  <c:v>17982</c:v>
                </c:pt>
                <c:pt idx="19">
                  <c:v>17984</c:v>
                </c:pt>
                <c:pt idx="20">
                  <c:v>17987</c:v>
                </c:pt>
                <c:pt idx="21">
                  <c:v>17987</c:v>
                </c:pt>
                <c:pt idx="22">
                  <c:v>17987</c:v>
                </c:pt>
                <c:pt idx="23">
                  <c:v>17987</c:v>
                </c:pt>
                <c:pt idx="24">
                  <c:v>17989</c:v>
                </c:pt>
                <c:pt idx="25">
                  <c:v>17991</c:v>
                </c:pt>
                <c:pt idx="26">
                  <c:v>17992</c:v>
                </c:pt>
                <c:pt idx="27">
                  <c:v>17992</c:v>
                </c:pt>
                <c:pt idx="28">
                  <c:v>17995</c:v>
                </c:pt>
                <c:pt idx="29">
                  <c:v>17994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19F-4D64-A5B6-EE3BC704D5D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PineBridge Investments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50208</c:v>
                </c:pt>
                <c:pt idx="1">
                  <c:v>50220</c:v>
                </c:pt>
                <c:pt idx="2">
                  <c:v>50222</c:v>
                </c:pt>
                <c:pt idx="3">
                  <c:v>50243</c:v>
                </c:pt>
                <c:pt idx="4">
                  <c:v>50256</c:v>
                </c:pt>
                <c:pt idx="5">
                  <c:v>50262</c:v>
                </c:pt>
                <c:pt idx="6">
                  <c:v>50269</c:v>
                </c:pt>
                <c:pt idx="7">
                  <c:v>50273</c:v>
                </c:pt>
                <c:pt idx="8">
                  <c:v>50286</c:v>
                </c:pt>
                <c:pt idx="9">
                  <c:v>50296</c:v>
                </c:pt>
                <c:pt idx="10">
                  <c:v>50305</c:v>
                </c:pt>
                <c:pt idx="11">
                  <c:v>50312</c:v>
                </c:pt>
                <c:pt idx="12">
                  <c:v>50317</c:v>
                </c:pt>
                <c:pt idx="13">
                  <c:v>50326</c:v>
                </c:pt>
                <c:pt idx="14">
                  <c:v>50337</c:v>
                </c:pt>
                <c:pt idx="15">
                  <c:v>50339</c:v>
                </c:pt>
                <c:pt idx="16">
                  <c:v>50351</c:v>
                </c:pt>
                <c:pt idx="17">
                  <c:v>50370</c:v>
                </c:pt>
                <c:pt idx="18">
                  <c:v>50373</c:v>
                </c:pt>
                <c:pt idx="19">
                  <c:v>50386</c:v>
                </c:pt>
                <c:pt idx="20">
                  <c:v>50394</c:v>
                </c:pt>
                <c:pt idx="21">
                  <c:v>50408</c:v>
                </c:pt>
                <c:pt idx="22">
                  <c:v>50409</c:v>
                </c:pt>
                <c:pt idx="23">
                  <c:v>50416</c:v>
                </c:pt>
                <c:pt idx="24">
                  <c:v>50423</c:v>
                </c:pt>
                <c:pt idx="25">
                  <c:v>50421</c:v>
                </c:pt>
                <c:pt idx="26">
                  <c:v>50430</c:v>
                </c:pt>
                <c:pt idx="27">
                  <c:v>50433</c:v>
                </c:pt>
                <c:pt idx="28">
                  <c:v>50436</c:v>
                </c:pt>
                <c:pt idx="29">
                  <c:v>50439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19F-4D64-A5B6-EE3BC704D5D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Palmer Square Capital Management LLC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27">
                  <c:v>981</c:v>
                </c:pt>
                <c:pt idx="28">
                  <c:v>982</c:v>
                </c:pt>
                <c:pt idx="29">
                  <c:v>982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19F-4D64-A5B6-EE3BC704D5D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DFG Investment Advisers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27">
                  <c:v>3593</c:v>
                </c:pt>
                <c:pt idx="28">
                  <c:v>3593</c:v>
                </c:pt>
                <c:pt idx="29">
                  <c:v>3594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19F-4D64-A5B6-EE3BC704D5D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Bain Capital Credit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Sheet1!$H$2:$H$31</c:f>
              <c:numCache>
                <c:formatCode>General</c:formatCode>
                <c:ptCount val="30"/>
                <c:pt idx="27">
                  <c:v>4368</c:v>
                </c:pt>
                <c:pt idx="28">
                  <c:v>4370</c:v>
                </c:pt>
                <c:pt idx="29">
                  <c:v>4374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919F-4D64-A5B6-EE3BC704D5D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PGIM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Sheet1!$I$2:$I$31</c:f>
              <c:numCache>
                <c:formatCode>General</c:formatCode>
                <c:ptCount val="30"/>
                <c:pt idx="0">
                  <c:v>19616</c:v>
                </c:pt>
                <c:pt idx="1">
                  <c:v>19625</c:v>
                </c:pt>
                <c:pt idx="2">
                  <c:v>19631</c:v>
                </c:pt>
                <c:pt idx="3">
                  <c:v>19656</c:v>
                </c:pt>
                <c:pt idx="4">
                  <c:v>19674</c:v>
                </c:pt>
                <c:pt idx="5">
                  <c:v>19694</c:v>
                </c:pt>
                <c:pt idx="6">
                  <c:v>19707</c:v>
                </c:pt>
                <c:pt idx="7">
                  <c:v>19716</c:v>
                </c:pt>
                <c:pt idx="8">
                  <c:v>19733</c:v>
                </c:pt>
                <c:pt idx="9">
                  <c:v>19746</c:v>
                </c:pt>
                <c:pt idx="10">
                  <c:v>19767</c:v>
                </c:pt>
                <c:pt idx="11">
                  <c:v>19782</c:v>
                </c:pt>
                <c:pt idx="12">
                  <c:v>19804</c:v>
                </c:pt>
                <c:pt idx="13">
                  <c:v>19818</c:v>
                </c:pt>
                <c:pt idx="14">
                  <c:v>19834</c:v>
                </c:pt>
                <c:pt idx="15">
                  <c:v>19840</c:v>
                </c:pt>
                <c:pt idx="16">
                  <c:v>19857</c:v>
                </c:pt>
                <c:pt idx="17">
                  <c:v>19868</c:v>
                </c:pt>
                <c:pt idx="18">
                  <c:v>19881</c:v>
                </c:pt>
                <c:pt idx="19">
                  <c:v>19912</c:v>
                </c:pt>
                <c:pt idx="20">
                  <c:v>19947</c:v>
                </c:pt>
                <c:pt idx="21">
                  <c:v>19958</c:v>
                </c:pt>
                <c:pt idx="22">
                  <c:v>19970</c:v>
                </c:pt>
                <c:pt idx="23">
                  <c:v>19978</c:v>
                </c:pt>
                <c:pt idx="24">
                  <c:v>19996</c:v>
                </c:pt>
                <c:pt idx="25">
                  <c:v>20012</c:v>
                </c:pt>
                <c:pt idx="26">
                  <c:v>20026</c:v>
                </c:pt>
                <c:pt idx="27">
                  <c:v>20038</c:v>
                </c:pt>
                <c:pt idx="28">
                  <c:v>20043</c:v>
                </c:pt>
                <c:pt idx="29">
                  <c:v>20049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919F-4D64-A5B6-EE3BC704D5DB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Schroders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Sheet1!$J$2:$J$31</c:f>
              <c:numCache>
                <c:formatCode>General</c:formatCode>
                <c:ptCount val="30"/>
                <c:pt idx="0">
                  <c:v>95676</c:v>
                </c:pt>
                <c:pt idx="1">
                  <c:v>95712</c:v>
                </c:pt>
                <c:pt idx="2">
                  <c:v>95779</c:v>
                </c:pt>
                <c:pt idx="3">
                  <c:v>95846</c:v>
                </c:pt>
                <c:pt idx="4">
                  <c:v>95931</c:v>
                </c:pt>
                <c:pt idx="5">
                  <c:v>96008</c:v>
                </c:pt>
                <c:pt idx="6">
                  <c:v>96074</c:v>
                </c:pt>
                <c:pt idx="7">
                  <c:v>96118</c:v>
                </c:pt>
                <c:pt idx="8">
                  <c:v>96163</c:v>
                </c:pt>
                <c:pt idx="9">
                  <c:v>96241</c:v>
                </c:pt>
                <c:pt idx="10">
                  <c:v>96311</c:v>
                </c:pt>
                <c:pt idx="11">
                  <c:v>96390</c:v>
                </c:pt>
                <c:pt idx="12">
                  <c:v>96458</c:v>
                </c:pt>
                <c:pt idx="13">
                  <c:v>96527</c:v>
                </c:pt>
                <c:pt idx="14">
                  <c:v>96579</c:v>
                </c:pt>
                <c:pt idx="15">
                  <c:v>96618</c:v>
                </c:pt>
                <c:pt idx="16">
                  <c:v>96680</c:v>
                </c:pt>
                <c:pt idx="17">
                  <c:v>96740</c:v>
                </c:pt>
                <c:pt idx="18">
                  <c:v>96806</c:v>
                </c:pt>
                <c:pt idx="19">
                  <c:v>96874</c:v>
                </c:pt>
                <c:pt idx="20">
                  <c:v>96930</c:v>
                </c:pt>
                <c:pt idx="21">
                  <c:v>96973</c:v>
                </c:pt>
                <c:pt idx="22">
                  <c:v>97014</c:v>
                </c:pt>
                <c:pt idx="23">
                  <c:v>97073</c:v>
                </c:pt>
                <c:pt idx="24">
                  <c:v>97155</c:v>
                </c:pt>
                <c:pt idx="25">
                  <c:v>97223</c:v>
                </c:pt>
                <c:pt idx="26">
                  <c:v>97289</c:v>
                </c:pt>
                <c:pt idx="27">
                  <c:v>97359</c:v>
                </c:pt>
                <c:pt idx="28">
                  <c:v>97393</c:v>
                </c:pt>
                <c:pt idx="29">
                  <c:v>97433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919F-4D64-A5B6-EE3BC704D5DB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GoldenTree Asset Management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Sheet1!$K$2:$K$31</c:f>
              <c:numCache>
                <c:formatCode>General</c:formatCode>
                <c:ptCount val="30"/>
                <c:pt idx="27">
                  <c:v>3330</c:v>
                </c:pt>
                <c:pt idx="28">
                  <c:v>3332</c:v>
                </c:pt>
                <c:pt idx="29">
                  <c:v>3337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919F-4D64-A5B6-EE3BC704D5DB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responsAbility Investments AG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Sheet1!$L$2:$L$31</c:f>
              <c:numCache>
                <c:formatCode>General</c:formatCode>
                <c:ptCount val="30"/>
                <c:pt idx="27">
                  <c:v>13883</c:v>
                </c:pt>
                <c:pt idx="28">
                  <c:v>13902</c:v>
                </c:pt>
                <c:pt idx="29">
                  <c:v>13923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919F-4D64-A5B6-EE3BC704D5DB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BlueOrchard Finance Ltd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Sheet1!$M$2:$M$31</c:f>
              <c:numCache>
                <c:formatCode>General</c:formatCode>
                <c:ptCount val="30"/>
                <c:pt idx="27">
                  <c:v>12311</c:v>
                </c:pt>
                <c:pt idx="28">
                  <c:v>12334</c:v>
                </c:pt>
                <c:pt idx="29">
                  <c:v>12365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919F-4D64-A5B6-EE3BC704D5DB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Wellington Management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Sheet1!$N$2:$N$31</c:f>
              <c:numCache>
                <c:formatCode>General</c:formatCode>
                <c:ptCount val="30"/>
                <c:pt idx="0">
                  <c:v>50832</c:v>
                </c:pt>
                <c:pt idx="1">
                  <c:v>50851</c:v>
                </c:pt>
                <c:pt idx="2">
                  <c:v>50902</c:v>
                </c:pt>
                <c:pt idx="3">
                  <c:v>50947</c:v>
                </c:pt>
                <c:pt idx="4">
                  <c:v>50982</c:v>
                </c:pt>
                <c:pt idx="5">
                  <c:v>51031</c:v>
                </c:pt>
                <c:pt idx="6">
                  <c:v>51059</c:v>
                </c:pt>
                <c:pt idx="7">
                  <c:v>51087</c:v>
                </c:pt>
                <c:pt idx="8">
                  <c:v>51121</c:v>
                </c:pt>
                <c:pt idx="9">
                  <c:v>51168</c:v>
                </c:pt>
                <c:pt idx="10">
                  <c:v>51196</c:v>
                </c:pt>
                <c:pt idx="11">
                  <c:v>51276</c:v>
                </c:pt>
                <c:pt idx="12">
                  <c:v>51450</c:v>
                </c:pt>
                <c:pt idx="13">
                  <c:v>51493</c:v>
                </c:pt>
                <c:pt idx="14">
                  <c:v>51530</c:v>
                </c:pt>
                <c:pt idx="15">
                  <c:v>51557</c:v>
                </c:pt>
                <c:pt idx="16">
                  <c:v>51599</c:v>
                </c:pt>
                <c:pt idx="17">
                  <c:v>51646</c:v>
                </c:pt>
                <c:pt idx="18">
                  <c:v>51684</c:v>
                </c:pt>
                <c:pt idx="19">
                  <c:v>51722</c:v>
                </c:pt>
                <c:pt idx="20">
                  <c:v>51767</c:v>
                </c:pt>
                <c:pt idx="21">
                  <c:v>51801</c:v>
                </c:pt>
                <c:pt idx="22">
                  <c:v>51838</c:v>
                </c:pt>
                <c:pt idx="23">
                  <c:v>51877</c:v>
                </c:pt>
                <c:pt idx="24">
                  <c:v>51932</c:v>
                </c:pt>
                <c:pt idx="25">
                  <c:v>51987</c:v>
                </c:pt>
                <c:pt idx="26">
                  <c:v>52032</c:v>
                </c:pt>
                <c:pt idx="27">
                  <c:v>52071</c:v>
                </c:pt>
                <c:pt idx="28">
                  <c:v>52113</c:v>
                </c:pt>
                <c:pt idx="29">
                  <c:v>52135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919F-4D64-A5B6-EE3BC704D5DB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Pictet Asset Management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Sheet1!$O$2:$O$31</c:f>
              <c:numCache>
                <c:formatCode>General</c:formatCode>
                <c:ptCount val="30"/>
                <c:pt idx="0">
                  <c:v>48765</c:v>
                </c:pt>
                <c:pt idx="1">
                  <c:v>48804</c:v>
                </c:pt>
                <c:pt idx="2">
                  <c:v>48853</c:v>
                </c:pt>
                <c:pt idx="3">
                  <c:v>48923</c:v>
                </c:pt>
                <c:pt idx="4">
                  <c:v>48989</c:v>
                </c:pt>
                <c:pt idx="5">
                  <c:v>49050</c:v>
                </c:pt>
                <c:pt idx="6">
                  <c:v>49101</c:v>
                </c:pt>
                <c:pt idx="7">
                  <c:v>49135</c:v>
                </c:pt>
                <c:pt idx="8">
                  <c:v>49163</c:v>
                </c:pt>
                <c:pt idx="9">
                  <c:v>49227</c:v>
                </c:pt>
                <c:pt idx="10">
                  <c:v>49257</c:v>
                </c:pt>
                <c:pt idx="11">
                  <c:v>49311</c:v>
                </c:pt>
                <c:pt idx="12">
                  <c:v>49359</c:v>
                </c:pt>
                <c:pt idx="13">
                  <c:v>49411</c:v>
                </c:pt>
                <c:pt idx="14">
                  <c:v>49449</c:v>
                </c:pt>
                <c:pt idx="15">
                  <c:v>49491</c:v>
                </c:pt>
                <c:pt idx="16">
                  <c:v>49544</c:v>
                </c:pt>
                <c:pt idx="17">
                  <c:v>49594</c:v>
                </c:pt>
                <c:pt idx="18">
                  <c:v>49654</c:v>
                </c:pt>
                <c:pt idx="19">
                  <c:v>49728</c:v>
                </c:pt>
                <c:pt idx="20">
                  <c:v>49772</c:v>
                </c:pt>
                <c:pt idx="21">
                  <c:v>49810</c:v>
                </c:pt>
                <c:pt idx="22">
                  <c:v>49847</c:v>
                </c:pt>
                <c:pt idx="23">
                  <c:v>49900</c:v>
                </c:pt>
                <c:pt idx="24">
                  <c:v>49958</c:v>
                </c:pt>
                <c:pt idx="25">
                  <c:v>50022</c:v>
                </c:pt>
                <c:pt idx="26">
                  <c:v>50087</c:v>
                </c:pt>
                <c:pt idx="27">
                  <c:v>50127</c:v>
                </c:pt>
                <c:pt idx="28">
                  <c:v>50180</c:v>
                </c:pt>
                <c:pt idx="29">
                  <c:v>50230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919F-4D64-A5B6-EE3BC704D5DB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Columbia Threadneedle Investments, US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Sheet1!$P$2:$P$31</c:f>
              <c:numCache>
                <c:formatCode>General</c:formatCode>
                <c:ptCount val="30"/>
                <c:pt idx="0">
                  <c:v>20403</c:v>
                </c:pt>
                <c:pt idx="1">
                  <c:v>20411</c:v>
                </c:pt>
                <c:pt idx="2">
                  <c:v>20423</c:v>
                </c:pt>
                <c:pt idx="3">
                  <c:v>20437</c:v>
                </c:pt>
                <c:pt idx="4">
                  <c:v>20453</c:v>
                </c:pt>
                <c:pt idx="5">
                  <c:v>20465</c:v>
                </c:pt>
                <c:pt idx="6">
                  <c:v>20468</c:v>
                </c:pt>
                <c:pt idx="7">
                  <c:v>20484</c:v>
                </c:pt>
                <c:pt idx="8">
                  <c:v>20494</c:v>
                </c:pt>
                <c:pt idx="9">
                  <c:v>20507</c:v>
                </c:pt>
                <c:pt idx="10">
                  <c:v>20516</c:v>
                </c:pt>
                <c:pt idx="11">
                  <c:v>20526</c:v>
                </c:pt>
                <c:pt idx="12">
                  <c:v>20542</c:v>
                </c:pt>
                <c:pt idx="13">
                  <c:v>20549</c:v>
                </c:pt>
                <c:pt idx="14">
                  <c:v>20563</c:v>
                </c:pt>
                <c:pt idx="15">
                  <c:v>20568</c:v>
                </c:pt>
                <c:pt idx="16">
                  <c:v>20581</c:v>
                </c:pt>
                <c:pt idx="17">
                  <c:v>20588</c:v>
                </c:pt>
                <c:pt idx="18">
                  <c:v>20596</c:v>
                </c:pt>
                <c:pt idx="19">
                  <c:v>20609</c:v>
                </c:pt>
                <c:pt idx="20">
                  <c:v>20626</c:v>
                </c:pt>
                <c:pt idx="21">
                  <c:v>20644</c:v>
                </c:pt>
                <c:pt idx="22">
                  <c:v>20658</c:v>
                </c:pt>
                <c:pt idx="23">
                  <c:v>20671</c:v>
                </c:pt>
                <c:pt idx="24">
                  <c:v>20684</c:v>
                </c:pt>
                <c:pt idx="25">
                  <c:v>20693</c:v>
                </c:pt>
                <c:pt idx="26">
                  <c:v>20699</c:v>
                </c:pt>
                <c:pt idx="27">
                  <c:v>20710</c:v>
                </c:pt>
                <c:pt idx="28">
                  <c:v>20717</c:v>
                </c:pt>
                <c:pt idx="29">
                  <c:v>20723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919F-4D64-A5B6-EE3BC704D5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1773448"/>
        <c:axId val="341749504"/>
      </c:lineChart>
      <c:dateAx>
        <c:axId val="3417734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749504"/>
        <c:crosses val="autoZero"/>
        <c:auto val="1"/>
        <c:lblOffset val="100"/>
        <c:baseTimeUnit val="days"/>
      </c:dateAx>
      <c:valAx>
        <c:axId val="341749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773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ZAIS 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0.29673590504450997</c:v>
                </c:pt>
                <c:pt idx="1">
                  <c:v>0</c:v>
                </c:pt>
                <c:pt idx="2">
                  <c:v>0</c:v>
                </c:pt>
                <c:pt idx="3">
                  <c:v>0.29585798816567999</c:v>
                </c:pt>
                <c:pt idx="4">
                  <c:v>0.29498525073746301</c:v>
                </c:pt>
                <c:pt idx="5">
                  <c:v>0.29411764705882398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0.58651026392961902</c:v>
                </c:pt>
                <c:pt idx="10">
                  <c:v>0.58309037900874605</c:v>
                </c:pt>
                <c:pt idx="11">
                  <c:v>0</c:v>
                </c:pt>
                <c:pt idx="12">
                  <c:v>0</c:v>
                </c:pt>
                <c:pt idx="13">
                  <c:v>0.57971014492753603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0.57636887608069198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0.28653295128939799</c:v>
                </c:pt>
                <c:pt idx="24">
                  <c:v>0</c:v>
                </c:pt>
                <c:pt idx="25">
                  <c:v>0.57142857142857095</c:v>
                </c:pt>
                <c:pt idx="26">
                  <c:v>0.28409090909090901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E5B-4307-91E8-2195CB144BE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CIFC Asset Management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28">
                  <c:v>0.10443864229765</c:v>
                </c:pt>
                <c:pt idx="29">
                  <c:v>0.156494522691706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E5B-4307-91E8-2195CB144BE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Marathon Asset Management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-1.11513799832729E-2</c:v>
                </c:pt>
                <c:pt idx="1">
                  <c:v>2.23052473094295E-2</c:v>
                </c:pt>
                <c:pt idx="2">
                  <c:v>-5.5750682945866102E-3</c:v>
                </c:pt>
                <c:pt idx="3">
                  <c:v>5.5753791257805501E-3</c:v>
                </c:pt>
                <c:pt idx="4">
                  <c:v>2.7875341472933E-2</c:v>
                </c:pt>
                <c:pt idx="5">
                  <c:v>4.4588117266748398E-2</c:v>
                </c:pt>
                <c:pt idx="6">
                  <c:v>3.3426183844011102E-2</c:v>
                </c:pt>
                <c:pt idx="7">
                  <c:v>0</c:v>
                </c:pt>
                <c:pt idx="8">
                  <c:v>1.11383381599465E-2</c:v>
                </c:pt>
                <c:pt idx="9">
                  <c:v>3.8979841853213099E-2</c:v>
                </c:pt>
                <c:pt idx="10">
                  <c:v>3.3398274422488203E-2</c:v>
                </c:pt>
                <c:pt idx="11">
                  <c:v>1.1129041233097801E-2</c:v>
                </c:pt>
                <c:pt idx="12">
                  <c:v>1.6691704223001199E-2</c:v>
                </c:pt>
                <c:pt idx="13">
                  <c:v>-1.1125945705385E-2</c:v>
                </c:pt>
                <c:pt idx="14">
                  <c:v>2.22543674196061E-2</c:v>
                </c:pt>
                <c:pt idx="15">
                  <c:v>-5.5623539882078098E-3</c:v>
                </c:pt>
                <c:pt idx="16">
                  <c:v>1.11253268064749E-2</c:v>
                </c:pt>
                <c:pt idx="17">
                  <c:v>1.6686133822793301E-2</c:v>
                </c:pt>
                <c:pt idx="18">
                  <c:v>0</c:v>
                </c:pt>
                <c:pt idx="19">
                  <c:v>1.11222333444556E-2</c:v>
                </c:pt>
                <c:pt idx="20">
                  <c:v>1.66814946619217E-2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1.11191416022683E-2</c:v>
                </c:pt>
                <c:pt idx="25">
                  <c:v>1.11179053866252E-2</c:v>
                </c:pt>
                <c:pt idx="26">
                  <c:v>5.55833472291701E-3</c:v>
                </c:pt>
                <c:pt idx="27">
                  <c:v>0</c:v>
                </c:pt>
                <c:pt idx="28">
                  <c:v>1.6674077367719E-2</c:v>
                </c:pt>
                <c:pt idx="29">
                  <c:v>-5.5570991942206199E-3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E5B-4307-91E8-2195CB144BE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PineBridge Investments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3.3870614253551402E-2</c:v>
                </c:pt>
                <c:pt idx="1">
                  <c:v>2.3900573613766699E-2</c:v>
                </c:pt>
                <c:pt idx="2">
                  <c:v>3.9824771007566703E-3</c:v>
                </c:pt>
                <c:pt idx="3">
                  <c:v>4.1814344311258002E-2</c:v>
                </c:pt>
                <c:pt idx="4">
                  <c:v>2.58742511394622E-2</c:v>
                </c:pt>
                <c:pt idx="5">
                  <c:v>1.19388729703916E-2</c:v>
                </c:pt>
                <c:pt idx="6">
                  <c:v>1.39270224026103E-2</c:v>
                </c:pt>
                <c:pt idx="7">
                  <c:v>7.9571903160993909E-3</c:v>
                </c:pt>
                <c:pt idx="8">
                  <c:v>2.5858810892526798E-2</c:v>
                </c:pt>
                <c:pt idx="9">
                  <c:v>1.9886250646303099E-2</c:v>
                </c:pt>
                <c:pt idx="10">
                  <c:v>1.7894067122634E-2</c:v>
                </c:pt>
                <c:pt idx="11">
                  <c:v>1.3915117781532701E-2</c:v>
                </c:pt>
                <c:pt idx="12">
                  <c:v>9.9379869613611099E-3</c:v>
                </c:pt>
                <c:pt idx="13">
                  <c:v>1.7886598962577299E-2</c:v>
                </c:pt>
                <c:pt idx="14">
                  <c:v>2.1857489170607598E-2</c:v>
                </c:pt>
                <c:pt idx="15">
                  <c:v>3.9732204938713097E-3</c:v>
                </c:pt>
                <c:pt idx="16">
                  <c:v>2.3838375811994699E-2</c:v>
                </c:pt>
                <c:pt idx="17">
                  <c:v>3.7735099600802402E-2</c:v>
                </c:pt>
                <c:pt idx="18">
                  <c:v>5.9559261465157798E-3</c:v>
                </c:pt>
                <c:pt idx="19">
                  <c:v>2.5807476227344001E-2</c:v>
                </c:pt>
                <c:pt idx="20">
                  <c:v>1.58774262692018E-2</c:v>
                </c:pt>
                <c:pt idx="21">
                  <c:v>2.7781085049807499E-2</c:v>
                </c:pt>
                <c:pt idx="22">
                  <c:v>1.9838120933185202E-3</c:v>
                </c:pt>
                <c:pt idx="23">
                  <c:v>1.3886409172965099E-2</c:v>
                </c:pt>
                <c:pt idx="24">
                  <c:v>1.3884481117105701E-2</c:v>
                </c:pt>
                <c:pt idx="25">
                  <c:v>-3.9664438847351402E-3</c:v>
                </c:pt>
                <c:pt idx="26">
                  <c:v>1.78497054798596E-2</c:v>
                </c:pt>
                <c:pt idx="27">
                  <c:v>5.9488399762046397E-3</c:v>
                </c:pt>
                <c:pt idx="28">
                  <c:v>5.9484861102849299E-3</c:v>
                </c:pt>
                <c:pt idx="29">
                  <c:v>5.9481322864620503E-3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E5B-4307-91E8-2195CB144BE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Palmer Square Capital Management LLC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28">
                  <c:v>0.101936799184506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E5B-4307-91E8-2195CB144BE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DFG Investment Advisers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28">
                  <c:v>0</c:v>
                </c:pt>
                <c:pt idx="29">
                  <c:v>2.7831895352073501E-2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EE5B-4307-91E8-2195CB144BE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Bain Capital Credit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Sheet1!$H$2:$H$31</c:f>
              <c:numCache>
                <c:formatCode>General</c:formatCode>
                <c:ptCount val="30"/>
                <c:pt idx="28">
                  <c:v>4.5787545787545798E-2</c:v>
                </c:pt>
                <c:pt idx="29">
                  <c:v>9.1533180778032006E-2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EE5B-4307-91E8-2195CB144BEE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PGIM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Sheet1!$I$2:$I$31</c:f>
              <c:numCache>
                <c:formatCode>General</c:formatCode>
                <c:ptCount val="30"/>
                <c:pt idx="0">
                  <c:v>2.5495895160879099E-2</c:v>
                </c:pt>
                <c:pt idx="1">
                  <c:v>4.58809135399674E-2</c:v>
                </c:pt>
                <c:pt idx="2">
                  <c:v>3.0573248407643298E-2</c:v>
                </c:pt>
                <c:pt idx="3">
                  <c:v>0.12734960012225599</c:v>
                </c:pt>
                <c:pt idx="4">
                  <c:v>9.1575091575091597E-2</c:v>
                </c:pt>
                <c:pt idx="5">
                  <c:v>0.10165700925078799</c:v>
                </c:pt>
                <c:pt idx="6">
                  <c:v>6.6009952269726793E-2</c:v>
                </c:pt>
                <c:pt idx="7">
                  <c:v>4.5669051606028299E-2</c:v>
                </c:pt>
                <c:pt idx="8">
                  <c:v>8.6224386285250601E-2</c:v>
                </c:pt>
                <c:pt idx="9">
                  <c:v>6.5879491207621793E-2</c:v>
                </c:pt>
                <c:pt idx="10">
                  <c:v>0.10635065329687</c:v>
                </c:pt>
                <c:pt idx="11">
                  <c:v>7.5884049172863899E-2</c:v>
                </c:pt>
                <c:pt idx="12">
                  <c:v>0.111212213123041</c:v>
                </c:pt>
                <c:pt idx="13">
                  <c:v>7.0692789335487796E-2</c:v>
                </c:pt>
                <c:pt idx="14">
                  <c:v>8.0734685639317794E-2</c:v>
                </c:pt>
                <c:pt idx="15">
                  <c:v>3.02510839971766E-2</c:v>
                </c:pt>
                <c:pt idx="16">
                  <c:v>8.5685483870967694E-2</c:v>
                </c:pt>
                <c:pt idx="17">
                  <c:v>5.5396081986201301E-2</c:v>
                </c:pt>
                <c:pt idx="18">
                  <c:v>6.5431850211395207E-2</c:v>
                </c:pt>
                <c:pt idx="19">
                  <c:v>0.15592777023288601</c:v>
                </c:pt>
                <c:pt idx="20">
                  <c:v>0.175773402973082</c:v>
                </c:pt>
                <c:pt idx="21">
                  <c:v>5.5146137263748903E-2</c:v>
                </c:pt>
                <c:pt idx="22">
                  <c:v>6.0126265156829298E-2</c:v>
                </c:pt>
                <c:pt idx="23">
                  <c:v>4.00600901352028E-2</c:v>
                </c:pt>
                <c:pt idx="24">
                  <c:v>9.0099109019921894E-2</c:v>
                </c:pt>
                <c:pt idx="25">
                  <c:v>8.0016003200640104E-2</c:v>
                </c:pt>
                <c:pt idx="26">
                  <c:v>6.9958025184889097E-2</c:v>
                </c:pt>
                <c:pt idx="27">
                  <c:v>5.9922101268351097E-2</c:v>
                </c:pt>
                <c:pt idx="28">
                  <c:v>2.4952590078850201E-2</c:v>
                </c:pt>
                <c:pt idx="29">
                  <c:v>2.9935638377488399E-2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EE5B-4307-91E8-2195CB144BEE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Schroders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Sheet1!$J$2:$J$31</c:f>
              <c:numCache>
                <c:formatCode>General</c:formatCode>
                <c:ptCount val="30"/>
                <c:pt idx="0">
                  <c:v>3.5549235691432597E-2</c:v>
                </c:pt>
                <c:pt idx="1">
                  <c:v>3.7626991094945397E-2</c:v>
                </c:pt>
                <c:pt idx="2">
                  <c:v>7.00016716817118E-2</c:v>
                </c:pt>
                <c:pt idx="3">
                  <c:v>6.9952703619791404E-2</c:v>
                </c:pt>
                <c:pt idx="4">
                  <c:v>8.8683930471798497E-2</c:v>
                </c:pt>
                <c:pt idx="5">
                  <c:v>8.0266024538470399E-2</c:v>
                </c:pt>
                <c:pt idx="6">
                  <c:v>6.8744271310724095E-2</c:v>
                </c:pt>
                <c:pt idx="7">
                  <c:v>4.57980306846806E-2</c:v>
                </c:pt>
                <c:pt idx="8">
                  <c:v>4.6817453546682201E-2</c:v>
                </c:pt>
                <c:pt idx="9">
                  <c:v>8.1112278111123801E-2</c:v>
                </c:pt>
                <c:pt idx="10">
                  <c:v>7.2734073835475505E-2</c:v>
                </c:pt>
                <c:pt idx="11">
                  <c:v>8.2025936808879596E-2</c:v>
                </c:pt>
                <c:pt idx="12">
                  <c:v>7.0546737213403904E-2</c:v>
                </c:pt>
                <c:pt idx="13">
                  <c:v>7.1533724522590103E-2</c:v>
                </c:pt>
                <c:pt idx="14">
                  <c:v>5.3870937665109198E-2</c:v>
                </c:pt>
                <c:pt idx="15">
                  <c:v>4.03814493834063E-2</c:v>
                </c:pt>
                <c:pt idx="16">
                  <c:v>6.4170237429878499E-2</c:v>
                </c:pt>
                <c:pt idx="17">
                  <c:v>6.20604054613157E-2</c:v>
                </c:pt>
                <c:pt idx="18">
                  <c:v>6.8224105850733893E-2</c:v>
                </c:pt>
                <c:pt idx="19">
                  <c:v>7.0243579943391907E-2</c:v>
                </c:pt>
                <c:pt idx="20">
                  <c:v>5.7807048330821502E-2</c:v>
                </c:pt>
                <c:pt idx="21">
                  <c:v>4.4361910657175298E-2</c:v>
                </c:pt>
                <c:pt idx="22">
                  <c:v>4.2279809843977202E-2</c:v>
                </c:pt>
                <c:pt idx="23">
                  <c:v>6.0815964706124902E-2</c:v>
                </c:pt>
                <c:pt idx="24">
                  <c:v>8.44725103787871E-2</c:v>
                </c:pt>
                <c:pt idx="25">
                  <c:v>6.9991251093613302E-2</c:v>
                </c:pt>
                <c:pt idx="26">
                  <c:v>6.7885171204344605E-2</c:v>
                </c:pt>
                <c:pt idx="27">
                  <c:v>7.1950580230036296E-2</c:v>
                </c:pt>
                <c:pt idx="28">
                  <c:v>3.4922297887200998E-2</c:v>
                </c:pt>
                <c:pt idx="29">
                  <c:v>4.1070713500970302E-2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EE5B-4307-91E8-2195CB144BEE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GoldenTree Asset Management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Sheet1!$K$2:$K$31</c:f>
              <c:numCache>
                <c:formatCode>General</c:formatCode>
                <c:ptCount val="30"/>
                <c:pt idx="28">
                  <c:v>6.0060060060060101E-2</c:v>
                </c:pt>
                <c:pt idx="29">
                  <c:v>0.150060024009604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EE5B-4307-91E8-2195CB144BEE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responsAbility Investments AG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Sheet1!$L$2:$L$31</c:f>
              <c:numCache>
                <c:formatCode>General</c:formatCode>
                <c:ptCount val="30"/>
                <c:pt idx="28">
                  <c:v>0.136858027803789</c:v>
                </c:pt>
                <c:pt idx="29">
                  <c:v>0.15105740181268901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EE5B-4307-91E8-2195CB144BEE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BlueOrchard Finance Ltd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Sheet1!$M$2:$M$31</c:f>
              <c:numCache>
                <c:formatCode>General</c:formatCode>
                <c:ptCount val="30"/>
                <c:pt idx="28">
                  <c:v>0.18682479083746201</c:v>
                </c:pt>
                <c:pt idx="29">
                  <c:v>0.25133776552618797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EE5B-4307-91E8-2195CB144BEE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Wellington Management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Sheet1!$N$2:$N$31</c:f>
              <c:numCache>
                <c:formatCode>General</c:formatCode>
                <c:ptCount val="30"/>
                <c:pt idx="0">
                  <c:v>5.1175058064008197E-2</c:v>
                </c:pt>
                <c:pt idx="1">
                  <c:v>3.7378029587661302E-2</c:v>
                </c:pt>
                <c:pt idx="2">
                  <c:v>0.1002930129201</c:v>
                </c:pt>
                <c:pt idx="3">
                  <c:v>8.8405170720207496E-2</c:v>
                </c:pt>
                <c:pt idx="4">
                  <c:v>6.8698843896598402E-2</c:v>
                </c:pt>
                <c:pt idx="5">
                  <c:v>9.6112353379624205E-2</c:v>
                </c:pt>
                <c:pt idx="6">
                  <c:v>5.4868609276714199E-2</c:v>
                </c:pt>
                <c:pt idx="7">
                  <c:v>5.48385201433636E-2</c:v>
                </c:pt>
                <c:pt idx="8">
                  <c:v>6.6553134848395895E-2</c:v>
                </c:pt>
                <c:pt idx="9">
                  <c:v>9.1938733592848307E-2</c:v>
                </c:pt>
                <c:pt idx="10">
                  <c:v>5.4721701063164499E-2</c:v>
                </c:pt>
                <c:pt idx="11">
                  <c:v>0.15626220798499901</c:v>
                </c:pt>
                <c:pt idx="12">
                  <c:v>0.33934004212497099</c:v>
                </c:pt>
                <c:pt idx="13">
                  <c:v>8.3576287657920301E-2</c:v>
                </c:pt>
                <c:pt idx="14">
                  <c:v>7.1854426815295303E-2</c:v>
                </c:pt>
                <c:pt idx="15">
                  <c:v>5.2396662138560098E-2</c:v>
                </c:pt>
                <c:pt idx="16">
                  <c:v>8.14632348662645E-2</c:v>
                </c:pt>
                <c:pt idx="17">
                  <c:v>9.1087036570476204E-2</c:v>
                </c:pt>
                <c:pt idx="18">
                  <c:v>7.3577818224063798E-2</c:v>
                </c:pt>
                <c:pt idx="19">
                  <c:v>7.3523721074220297E-2</c:v>
                </c:pt>
                <c:pt idx="20">
                  <c:v>8.7003596148640797E-2</c:v>
                </c:pt>
                <c:pt idx="21">
                  <c:v>6.5678907412057896E-2</c:v>
                </c:pt>
                <c:pt idx="22">
                  <c:v>7.1427192525240796E-2</c:v>
                </c:pt>
                <c:pt idx="23">
                  <c:v>7.5234384042594193E-2</c:v>
                </c:pt>
                <c:pt idx="24">
                  <c:v>0.10602000886712799</c:v>
                </c:pt>
                <c:pt idx="25">
                  <c:v>0.105907725487176</c:v>
                </c:pt>
                <c:pt idx="26">
                  <c:v>8.6560101563852507E-2</c:v>
                </c:pt>
                <c:pt idx="27">
                  <c:v>7.4953874538745399E-2</c:v>
                </c:pt>
                <c:pt idx="28">
                  <c:v>8.0659100074897697E-2</c:v>
                </c:pt>
                <c:pt idx="29">
                  <c:v>4.2215953792719703E-2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EE5B-4307-91E8-2195CB144BEE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Pictet Asset Management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Sheet1!$O$2:$O$31</c:f>
              <c:numCache>
                <c:formatCode>General</c:formatCode>
                <c:ptCount val="30"/>
                <c:pt idx="0">
                  <c:v>8.8255818726653307E-2</c:v>
                </c:pt>
                <c:pt idx="1">
                  <c:v>7.9975392187019406E-2</c:v>
                </c:pt>
                <c:pt idx="2">
                  <c:v>0.100401606425703</c:v>
                </c:pt>
                <c:pt idx="3">
                  <c:v>0.14328700386874901</c:v>
                </c:pt>
                <c:pt idx="4">
                  <c:v>0.13490587249350999</c:v>
                </c:pt>
                <c:pt idx="5">
                  <c:v>0.124517748882402</c:v>
                </c:pt>
                <c:pt idx="6">
                  <c:v>0.10397553516819601</c:v>
                </c:pt>
                <c:pt idx="7">
                  <c:v>6.9245025559560899E-2</c:v>
                </c:pt>
                <c:pt idx="8">
                  <c:v>5.69858552966317E-2</c:v>
                </c:pt>
                <c:pt idx="9">
                  <c:v>0.130179199804731</c:v>
                </c:pt>
                <c:pt idx="10">
                  <c:v>6.0942165884575503E-2</c:v>
                </c:pt>
                <c:pt idx="11">
                  <c:v>0.109629088251416</c:v>
                </c:pt>
                <c:pt idx="12">
                  <c:v>9.7341363995863003E-2</c:v>
                </c:pt>
                <c:pt idx="13">
                  <c:v>0.10535059462306801</c:v>
                </c:pt>
                <c:pt idx="14">
                  <c:v>7.6905952115925602E-2</c:v>
                </c:pt>
                <c:pt idx="15">
                  <c:v>8.4935994661166095E-2</c:v>
                </c:pt>
                <c:pt idx="16">
                  <c:v>0.107090178012164</c:v>
                </c:pt>
                <c:pt idx="17">
                  <c:v>0.100920393993218</c:v>
                </c:pt>
                <c:pt idx="18">
                  <c:v>0.120982376900431</c:v>
                </c:pt>
                <c:pt idx="19">
                  <c:v>0.14903129657228001</c:v>
                </c:pt>
                <c:pt idx="20">
                  <c:v>8.8481338481338503E-2</c:v>
                </c:pt>
                <c:pt idx="21">
                  <c:v>7.6348147552840903E-2</c:v>
                </c:pt>
                <c:pt idx="22">
                  <c:v>7.4282272636016902E-2</c:v>
                </c:pt>
                <c:pt idx="23">
                  <c:v>0.1063253555881</c:v>
                </c:pt>
                <c:pt idx="24">
                  <c:v>0.11623246492986</c:v>
                </c:pt>
                <c:pt idx="25">
                  <c:v>0.12810761039273</c:v>
                </c:pt>
                <c:pt idx="26">
                  <c:v>0.12994282515693101</c:v>
                </c:pt>
                <c:pt idx="27">
                  <c:v>7.9861041787290102E-2</c:v>
                </c:pt>
                <c:pt idx="28">
                  <c:v>0.105731442136972</c:v>
                </c:pt>
                <c:pt idx="29">
                  <c:v>9.9641291351135905E-2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EE5B-4307-91E8-2195CB144BEE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Columbia Threadneedle Investments, US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Sheet1!$P$2:$P$31</c:f>
              <c:numCache>
                <c:formatCode>General</c:formatCode>
                <c:ptCount val="30"/>
                <c:pt idx="0">
                  <c:v>2.94160906015591E-2</c:v>
                </c:pt>
                <c:pt idx="1">
                  <c:v>3.9209920109787799E-2</c:v>
                </c:pt>
                <c:pt idx="2">
                  <c:v>5.8791827935916897E-2</c:v>
                </c:pt>
                <c:pt idx="3">
                  <c:v>6.8550164030749594E-2</c:v>
                </c:pt>
                <c:pt idx="4">
                  <c:v>7.8289377110143402E-2</c:v>
                </c:pt>
                <c:pt idx="5">
                  <c:v>5.8671099594191603E-2</c:v>
                </c:pt>
                <c:pt idx="6">
                  <c:v>1.46591741998534E-2</c:v>
                </c:pt>
                <c:pt idx="7">
                  <c:v>7.8170803205002901E-2</c:v>
                </c:pt>
                <c:pt idx="8">
                  <c:v>4.8818590119117398E-2</c:v>
                </c:pt>
                <c:pt idx="9">
                  <c:v>6.3433199960964207E-2</c:v>
                </c:pt>
                <c:pt idx="10">
                  <c:v>4.3887453064807097E-2</c:v>
                </c:pt>
                <c:pt idx="11">
                  <c:v>4.8742444921037201E-2</c:v>
                </c:pt>
                <c:pt idx="12">
                  <c:v>7.7949917178212993E-2</c:v>
                </c:pt>
                <c:pt idx="13">
                  <c:v>3.4076526141563597E-2</c:v>
                </c:pt>
                <c:pt idx="14">
                  <c:v>6.8129836001751903E-2</c:v>
                </c:pt>
                <c:pt idx="15">
                  <c:v>2.4315518163692099E-2</c:v>
                </c:pt>
                <c:pt idx="16">
                  <c:v>6.3204978607545703E-2</c:v>
                </c:pt>
                <c:pt idx="17">
                  <c:v>3.4011952771974101E-2</c:v>
                </c:pt>
                <c:pt idx="18">
                  <c:v>3.8857586943850803E-2</c:v>
                </c:pt>
                <c:pt idx="19">
                  <c:v>6.3119052243154006E-2</c:v>
                </c:pt>
                <c:pt idx="20">
                  <c:v>8.2488233296132807E-2</c:v>
                </c:pt>
                <c:pt idx="21">
                  <c:v>8.7268496072917701E-2</c:v>
                </c:pt>
                <c:pt idx="22">
                  <c:v>6.7816314667700106E-2</c:v>
                </c:pt>
                <c:pt idx="23">
                  <c:v>6.2929615645270595E-2</c:v>
                </c:pt>
                <c:pt idx="24">
                  <c:v>6.2890039185332106E-2</c:v>
                </c:pt>
                <c:pt idx="25">
                  <c:v>4.3511893250821901E-2</c:v>
                </c:pt>
                <c:pt idx="26">
                  <c:v>2.8995312424491399E-2</c:v>
                </c:pt>
                <c:pt idx="27">
                  <c:v>5.3142663896806601E-2</c:v>
                </c:pt>
                <c:pt idx="28">
                  <c:v>3.3800096571704498E-2</c:v>
                </c:pt>
                <c:pt idx="29">
                  <c:v>2.89617222570836E-2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EE5B-4307-91E8-2195CB144B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1744256"/>
        <c:axId val="341744584"/>
      </c:lineChart>
      <c:dateAx>
        <c:axId val="3417442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744584"/>
        <c:crosses val="autoZero"/>
        <c:auto val="1"/>
        <c:lblOffset val="100"/>
        <c:baseTimeUnit val="days"/>
      </c:dateAx>
      <c:valAx>
        <c:axId val="341744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744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ZAIS 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2</c:v>
                </c:pt>
                <c:pt idx="11">
                  <c:v>0</c:v>
                </c:pt>
                <c:pt idx="12">
                  <c:v>0</c:v>
                </c:pt>
                <c:pt idx="13">
                  <c:v>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2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E37-40A6-8E5C-93FE382EE6E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CIFC Asset Management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28">
                  <c:v>2</c:v>
                </c:pt>
                <c:pt idx="29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E37-40A6-8E5C-93FE382EE6E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Marathon Asset Management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-2</c:v>
                </c:pt>
                <c:pt idx="1">
                  <c:v>4</c:v>
                </c:pt>
                <c:pt idx="2">
                  <c:v>-1</c:v>
                </c:pt>
                <c:pt idx="3">
                  <c:v>1</c:v>
                </c:pt>
                <c:pt idx="4">
                  <c:v>5</c:v>
                </c:pt>
                <c:pt idx="5">
                  <c:v>8</c:v>
                </c:pt>
                <c:pt idx="6">
                  <c:v>6</c:v>
                </c:pt>
                <c:pt idx="7">
                  <c:v>0</c:v>
                </c:pt>
                <c:pt idx="8">
                  <c:v>2</c:v>
                </c:pt>
                <c:pt idx="9">
                  <c:v>7</c:v>
                </c:pt>
                <c:pt idx="10">
                  <c:v>6</c:v>
                </c:pt>
                <c:pt idx="11">
                  <c:v>2</c:v>
                </c:pt>
                <c:pt idx="12">
                  <c:v>3</c:v>
                </c:pt>
                <c:pt idx="13">
                  <c:v>-2</c:v>
                </c:pt>
                <c:pt idx="14">
                  <c:v>4</c:v>
                </c:pt>
                <c:pt idx="15">
                  <c:v>-1</c:v>
                </c:pt>
                <c:pt idx="16">
                  <c:v>2</c:v>
                </c:pt>
                <c:pt idx="17">
                  <c:v>3</c:v>
                </c:pt>
                <c:pt idx="18">
                  <c:v>0</c:v>
                </c:pt>
                <c:pt idx="19">
                  <c:v>2</c:v>
                </c:pt>
                <c:pt idx="20">
                  <c:v>3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2</c:v>
                </c:pt>
                <c:pt idx="25">
                  <c:v>2</c:v>
                </c:pt>
                <c:pt idx="26">
                  <c:v>1</c:v>
                </c:pt>
                <c:pt idx="27">
                  <c:v>0</c:v>
                </c:pt>
                <c:pt idx="28">
                  <c:v>3</c:v>
                </c:pt>
                <c:pt idx="29">
                  <c:v>-1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E37-40A6-8E5C-93FE382EE6E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PineBridge Investments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17</c:v>
                </c:pt>
                <c:pt idx="1">
                  <c:v>12</c:v>
                </c:pt>
                <c:pt idx="2">
                  <c:v>2</c:v>
                </c:pt>
                <c:pt idx="3">
                  <c:v>21</c:v>
                </c:pt>
                <c:pt idx="4">
                  <c:v>13</c:v>
                </c:pt>
                <c:pt idx="5">
                  <c:v>6</c:v>
                </c:pt>
                <c:pt idx="6">
                  <c:v>7</c:v>
                </c:pt>
                <c:pt idx="7">
                  <c:v>4</c:v>
                </c:pt>
                <c:pt idx="8">
                  <c:v>13</c:v>
                </c:pt>
                <c:pt idx="9">
                  <c:v>10</c:v>
                </c:pt>
                <c:pt idx="10">
                  <c:v>9</c:v>
                </c:pt>
                <c:pt idx="11">
                  <c:v>7</c:v>
                </c:pt>
                <c:pt idx="12">
                  <c:v>5</c:v>
                </c:pt>
                <c:pt idx="13">
                  <c:v>9</c:v>
                </c:pt>
                <c:pt idx="14">
                  <c:v>11</c:v>
                </c:pt>
                <c:pt idx="15">
                  <c:v>2</c:v>
                </c:pt>
                <c:pt idx="16">
                  <c:v>12</c:v>
                </c:pt>
                <c:pt idx="17">
                  <c:v>19</c:v>
                </c:pt>
                <c:pt idx="18">
                  <c:v>3</c:v>
                </c:pt>
                <c:pt idx="19">
                  <c:v>13</c:v>
                </c:pt>
                <c:pt idx="20">
                  <c:v>8</c:v>
                </c:pt>
                <c:pt idx="21">
                  <c:v>14</c:v>
                </c:pt>
                <c:pt idx="22">
                  <c:v>1</c:v>
                </c:pt>
                <c:pt idx="23">
                  <c:v>7</c:v>
                </c:pt>
                <c:pt idx="24">
                  <c:v>7</c:v>
                </c:pt>
                <c:pt idx="25">
                  <c:v>-2</c:v>
                </c:pt>
                <c:pt idx="26">
                  <c:v>9</c:v>
                </c:pt>
                <c:pt idx="27">
                  <c:v>3</c:v>
                </c:pt>
                <c:pt idx="28">
                  <c:v>3</c:v>
                </c:pt>
                <c:pt idx="29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E37-40A6-8E5C-93FE382EE6E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Palmer Square Capital Management LLC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28">
                  <c:v>1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E37-40A6-8E5C-93FE382EE6E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DFG Investment Advisers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28">
                  <c:v>0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CE37-40A6-8E5C-93FE382EE6E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Bain Capital Credit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Sheet1!$H$2:$H$31</c:f>
              <c:numCache>
                <c:formatCode>General</c:formatCode>
                <c:ptCount val="30"/>
                <c:pt idx="28">
                  <c:v>2</c:v>
                </c:pt>
                <c:pt idx="29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CE37-40A6-8E5C-93FE382EE6E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PGIM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Sheet1!$I$2:$I$31</c:f>
              <c:numCache>
                <c:formatCode>General</c:formatCode>
                <c:ptCount val="30"/>
                <c:pt idx="0">
                  <c:v>5</c:v>
                </c:pt>
                <c:pt idx="1">
                  <c:v>9</c:v>
                </c:pt>
                <c:pt idx="2">
                  <c:v>6</c:v>
                </c:pt>
                <c:pt idx="3">
                  <c:v>25</c:v>
                </c:pt>
                <c:pt idx="4">
                  <c:v>18</c:v>
                </c:pt>
                <c:pt idx="5">
                  <c:v>20</c:v>
                </c:pt>
                <c:pt idx="6">
                  <c:v>13</c:v>
                </c:pt>
                <c:pt idx="7">
                  <c:v>9</c:v>
                </c:pt>
                <c:pt idx="8">
                  <c:v>17</c:v>
                </c:pt>
                <c:pt idx="9">
                  <c:v>13</c:v>
                </c:pt>
                <c:pt idx="10">
                  <c:v>21</c:v>
                </c:pt>
                <c:pt idx="11">
                  <c:v>15</c:v>
                </c:pt>
                <c:pt idx="12">
                  <c:v>22</c:v>
                </c:pt>
                <c:pt idx="13">
                  <c:v>14</c:v>
                </c:pt>
                <c:pt idx="14">
                  <c:v>16</c:v>
                </c:pt>
                <c:pt idx="15">
                  <c:v>6</c:v>
                </c:pt>
                <c:pt idx="16">
                  <c:v>17</c:v>
                </c:pt>
                <c:pt idx="17">
                  <c:v>11</c:v>
                </c:pt>
                <c:pt idx="18">
                  <c:v>13</c:v>
                </c:pt>
                <c:pt idx="19">
                  <c:v>31</c:v>
                </c:pt>
                <c:pt idx="20">
                  <c:v>35</c:v>
                </c:pt>
                <c:pt idx="21">
                  <c:v>11</c:v>
                </c:pt>
                <c:pt idx="22">
                  <c:v>12</c:v>
                </c:pt>
                <c:pt idx="23">
                  <c:v>8</c:v>
                </c:pt>
                <c:pt idx="24">
                  <c:v>18</c:v>
                </c:pt>
                <c:pt idx="25">
                  <c:v>16</c:v>
                </c:pt>
                <c:pt idx="26">
                  <c:v>14</c:v>
                </c:pt>
                <c:pt idx="27">
                  <c:v>12</c:v>
                </c:pt>
                <c:pt idx="28">
                  <c:v>5</c:v>
                </c:pt>
                <c:pt idx="29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CE37-40A6-8E5C-93FE382EE6EB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Schroders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Sheet1!$J$2:$J$31</c:f>
              <c:numCache>
                <c:formatCode>General</c:formatCode>
                <c:ptCount val="30"/>
                <c:pt idx="0">
                  <c:v>34</c:v>
                </c:pt>
                <c:pt idx="1">
                  <c:v>36</c:v>
                </c:pt>
                <c:pt idx="2">
                  <c:v>67</c:v>
                </c:pt>
                <c:pt idx="3">
                  <c:v>67</c:v>
                </c:pt>
                <c:pt idx="4">
                  <c:v>85</c:v>
                </c:pt>
                <c:pt idx="5">
                  <c:v>77</c:v>
                </c:pt>
                <c:pt idx="6">
                  <c:v>66</c:v>
                </c:pt>
                <c:pt idx="7">
                  <c:v>44</c:v>
                </c:pt>
                <c:pt idx="8">
                  <c:v>45</c:v>
                </c:pt>
                <c:pt idx="9">
                  <c:v>78</c:v>
                </c:pt>
                <c:pt idx="10">
                  <c:v>70</c:v>
                </c:pt>
                <c:pt idx="11">
                  <c:v>79</c:v>
                </c:pt>
                <c:pt idx="12">
                  <c:v>68</c:v>
                </c:pt>
                <c:pt idx="13">
                  <c:v>69</c:v>
                </c:pt>
                <c:pt idx="14">
                  <c:v>52</c:v>
                </c:pt>
                <c:pt idx="15">
                  <c:v>39</c:v>
                </c:pt>
                <c:pt idx="16">
                  <c:v>62</c:v>
                </c:pt>
                <c:pt idx="17">
                  <c:v>60</c:v>
                </c:pt>
                <c:pt idx="18">
                  <c:v>66</c:v>
                </c:pt>
                <c:pt idx="19">
                  <c:v>68</c:v>
                </c:pt>
                <c:pt idx="20">
                  <c:v>56</c:v>
                </c:pt>
                <c:pt idx="21">
                  <c:v>43</c:v>
                </c:pt>
                <c:pt idx="22">
                  <c:v>41</c:v>
                </c:pt>
                <c:pt idx="23">
                  <c:v>59</c:v>
                </c:pt>
                <c:pt idx="24">
                  <c:v>82</c:v>
                </c:pt>
                <c:pt idx="25">
                  <c:v>68</c:v>
                </c:pt>
                <c:pt idx="26">
                  <c:v>66</c:v>
                </c:pt>
                <c:pt idx="27">
                  <c:v>70</c:v>
                </c:pt>
                <c:pt idx="28">
                  <c:v>34</c:v>
                </c:pt>
                <c:pt idx="29">
                  <c:v>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CE37-40A6-8E5C-93FE382EE6EB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GoldenTree Asset Management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Sheet1!$K$2:$K$31</c:f>
              <c:numCache>
                <c:formatCode>General</c:formatCode>
                <c:ptCount val="30"/>
                <c:pt idx="28">
                  <c:v>2</c:v>
                </c:pt>
                <c:pt idx="29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CE37-40A6-8E5C-93FE382EE6EB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responsAbility Investments AG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Sheet1!$L$2:$L$31</c:f>
              <c:numCache>
                <c:formatCode>General</c:formatCode>
                <c:ptCount val="30"/>
                <c:pt idx="28">
                  <c:v>19</c:v>
                </c:pt>
                <c:pt idx="29">
                  <c:v>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CE37-40A6-8E5C-93FE382EE6EB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BlueOrchard Finance Ltd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Sheet1!$M$2:$M$31</c:f>
              <c:numCache>
                <c:formatCode>General</c:formatCode>
                <c:ptCount val="30"/>
                <c:pt idx="28">
                  <c:v>23</c:v>
                </c:pt>
                <c:pt idx="29">
                  <c:v>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CE37-40A6-8E5C-93FE382EE6EB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Wellington Management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Sheet1!$N$2:$N$31</c:f>
              <c:numCache>
                <c:formatCode>General</c:formatCode>
                <c:ptCount val="30"/>
                <c:pt idx="0">
                  <c:v>26</c:v>
                </c:pt>
                <c:pt idx="1">
                  <c:v>19</c:v>
                </c:pt>
                <c:pt idx="2">
                  <c:v>51</c:v>
                </c:pt>
                <c:pt idx="3">
                  <c:v>45</c:v>
                </c:pt>
                <c:pt idx="4">
                  <c:v>35</c:v>
                </c:pt>
                <c:pt idx="5">
                  <c:v>49</c:v>
                </c:pt>
                <c:pt idx="6">
                  <c:v>28</c:v>
                </c:pt>
                <c:pt idx="7">
                  <c:v>28</c:v>
                </c:pt>
                <c:pt idx="8">
                  <c:v>34</c:v>
                </c:pt>
                <c:pt idx="9">
                  <c:v>47</c:v>
                </c:pt>
                <c:pt idx="10">
                  <c:v>28</c:v>
                </c:pt>
                <c:pt idx="11">
                  <c:v>80</c:v>
                </c:pt>
                <c:pt idx="12">
                  <c:v>174</c:v>
                </c:pt>
                <c:pt idx="13">
                  <c:v>43</c:v>
                </c:pt>
                <c:pt idx="14">
                  <c:v>37</c:v>
                </c:pt>
                <c:pt idx="15">
                  <c:v>27</c:v>
                </c:pt>
                <c:pt idx="16">
                  <c:v>42</c:v>
                </c:pt>
                <c:pt idx="17">
                  <c:v>47</c:v>
                </c:pt>
                <c:pt idx="18">
                  <c:v>38</c:v>
                </c:pt>
                <c:pt idx="19">
                  <c:v>38</c:v>
                </c:pt>
                <c:pt idx="20">
                  <c:v>45</c:v>
                </c:pt>
                <c:pt idx="21">
                  <c:v>34</c:v>
                </c:pt>
                <c:pt idx="22">
                  <c:v>37</c:v>
                </c:pt>
                <c:pt idx="23">
                  <c:v>39</c:v>
                </c:pt>
                <c:pt idx="24">
                  <c:v>55</c:v>
                </c:pt>
                <c:pt idx="25">
                  <c:v>55</c:v>
                </c:pt>
                <c:pt idx="26">
                  <c:v>45</c:v>
                </c:pt>
                <c:pt idx="27">
                  <c:v>39</c:v>
                </c:pt>
                <c:pt idx="28">
                  <c:v>42</c:v>
                </c:pt>
                <c:pt idx="29">
                  <c:v>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CE37-40A6-8E5C-93FE382EE6EB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Pictet Asset Management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Sheet1!$O$2:$O$31</c:f>
              <c:numCache>
                <c:formatCode>General</c:formatCode>
                <c:ptCount val="30"/>
                <c:pt idx="0">
                  <c:v>43</c:v>
                </c:pt>
                <c:pt idx="1">
                  <c:v>39</c:v>
                </c:pt>
                <c:pt idx="2">
                  <c:v>49</c:v>
                </c:pt>
                <c:pt idx="3">
                  <c:v>70</c:v>
                </c:pt>
                <c:pt idx="4">
                  <c:v>66</c:v>
                </c:pt>
                <c:pt idx="5">
                  <c:v>61</c:v>
                </c:pt>
                <c:pt idx="6">
                  <c:v>51</c:v>
                </c:pt>
                <c:pt idx="7">
                  <c:v>34</c:v>
                </c:pt>
                <c:pt idx="8">
                  <c:v>28</c:v>
                </c:pt>
                <c:pt idx="9">
                  <c:v>64</c:v>
                </c:pt>
                <c:pt idx="10">
                  <c:v>30</c:v>
                </c:pt>
                <c:pt idx="11">
                  <c:v>54</c:v>
                </c:pt>
                <c:pt idx="12">
                  <c:v>48</c:v>
                </c:pt>
                <c:pt idx="13">
                  <c:v>52</c:v>
                </c:pt>
                <c:pt idx="14">
                  <c:v>38</c:v>
                </c:pt>
                <c:pt idx="15">
                  <c:v>42</c:v>
                </c:pt>
                <c:pt idx="16">
                  <c:v>53</c:v>
                </c:pt>
                <c:pt idx="17">
                  <c:v>50</c:v>
                </c:pt>
                <c:pt idx="18">
                  <c:v>60</c:v>
                </c:pt>
                <c:pt idx="19">
                  <c:v>74</c:v>
                </c:pt>
                <c:pt idx="20">
                  <c:v>44</c:v>
                </c:pt>
                <c:pt idx="21">
                  <c:v>38</c:v>
                </c:pt>
                <c:pt idx="22">
                  <c:v>37</c:v>
                </c:pt>
                <c:pt idx="23">
                  <c:v>53</c:v>
                </c:pt>
                <c:pt idx="24">
                  <c:v>58</c:v>
                </c:pt>
                <c:pt idx="25">
                  <c:v>64</c:v>
                </c:pt>
                <c:pt idx="26">
                  <c:v>65</c:v>
                </c:pt>
                <c:pt idx="27">
                  <c:v>40</c:v>
                </c:pt>
                <c:pt idx="28">
                  <c:v>53</c:v>
                </c:pt>
                <c:pt idx="29">
                  <c:v>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CE37-40A6-8E5C-93FE382EE6EB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Columbia Threadneedle Investments, US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Sheet1!$P$2:$P$31</c:f>
              <c:numCache>
                <c:formatCode>General</c:formatCode>
                <c:ptCount val="30"/>
                <c:pt idx="0">
                  <c:v>6</c:v>
                </c:pt>
                <c:pt idx="1">
                  <c:v>8</c:v>
                </c:pt>
                <c:pt idx="2">
                  <c:v>12</c:v>
                </c:pt>
                <c:pt idx="3">
                  <c:v>14</c:v>
                </c:pt>
                <c:pt idx="4">
                  <c:v>16</c:v>
                </c:pt>
                <c:pt idx="5">
                  <c:v>12</c:v>
                </c:pt>
                <c:pt idx="6">
                  <c:v>3</c:v>
                </c:pt>
                <c:pt idx="7">
                  <c:v>16</c:v>
                </c:pt>
                <c:pt idx="8">
                  <c:v>10</c:v>
                </c:pt>
                <c:pt idx="9">
                  <c:v>13</c:v>
                </c:pt>
                <c:pt idx="10">
                  <c:v>9</c:v>
                </c:pt>
                <c:pt idx="11">
                  <c:v>10</c:v>
                </c:pt>
                <c:pt idx="12">
                  <c:v>16</c:v>
                </c:pt>
                <c:pt idx="13">
                  <c:v>7</c:v>
                </c:pt>
                <c:pt idx="14">
                  <c:v>14</c:v>
                </c:pt>
                <c:pt idx="15">
                  <c:v>5</c:v>
                </c:pt>
                <c:pt idx="16">
                  <c:v>13</c:v>
                </c:pt>
                <c:pt idx="17">
                  <c:v>7</c:v>
                </c:pt>
                <c:pt idx="18">
                  <c:v>8</c:v>
                </c:pt>
                <c:pt idx="19">
                  <c:v>13</c:v>
                </c:pt>
                <c:pt idx="20">
                  <c:v>17</c:v>
                </c:pt>
                <c:pt idx="21">
                  <c:v>18</c:v>
                </c:pt>
                <c:pt idx="22">
                  <c:v>14</c:v>
                </c:pt>
                <c:pt idx="23">
                  <c:v>13</c:v>
                </c:pt>
                <c:pt idx="24">
                  <c:v>13</c:v>
                </c:pt>
                <c:pt idx="25">
                  <c:v>9</c:v>
                </c:pt>
                <c:pt idx="26">
                  <c:v>6</c:v>
                </c:pt>
                <c:pt idx="27">
                  <c:v>11</c:v>
                </c:pt>
                <c:pt idx="28">
                  <c:v>7</c:v>
                </c:pt>
                <c:pt idx="29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CE37-40A6-8E5C-93FE382EE6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1753768"/>
        <c:axId val="341759344"/>
      </c:lineChart>
      <c:dateAx>
        <c:axId val="3417537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759344"/>
        <c:crosses val="autoZero"/>
        <c:auto val="1"/>
        <c:lblOffset val="100"/>
        <c:baseTimeUnit val="days"/>
      </c:dateAx>
      <c:valAx>
        <c:axId val="341759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753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ZAIS Group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9D6-4C30-9C89-F483C9E1CE7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CIFC Asset Management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5">
                  <c:v>2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9D6-4C30-9C89-F483C9E1CE7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Marathon Asset Management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</c:v>
                </c:pt>
                <c:pt idx="1">
                  <c:v>3</c:v>
                </c:pt>
                <c:pt idx="2">
                  <c:v>2</c:v>
                </c:pt>
                <c:pt idx="3">
                  <c:v>4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9D6-4C30-9C89-F483C9E1CE7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PineBridge Investments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8</c:v>
                </c:pt>
                <c:pt idx="1">
                  <c:v>14</c:v>
                </c:pt>
                <c:pt idx="2">
                  <c:v>5</c:v>
                </c:pt>
                <c:pt idx="3">
                  <c:v>8</c:v>
                </c:pt>
                <c:pt idx="4">
                  <c:v>7</c:v>
                </c:pt>
                <c:pt idx="5">
                  <c:v>10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9D6-4C30-9C89-F483C9E1CE7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Palmer Square Capital Management LLC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9D6-4C30-9C89-F483C9E1CE7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DFG Investment Advisers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9D6-4C30-9C89-F483C9E1CE7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Bain Capital Credit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5">
                  <c:v>2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9D6-4C30-9C89-F483C9E1CE7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PGIM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11</c:v>
                </c:pt>
                <c:pt idx="1">
                  <c:v>19</c:v>
                </c:pt>
                <c:pt idx="2">
                  <c:v>16</c:v>
                </c:pt>
                <c:pt idx="3">
                  <c:v>22</c:v>
                </c:pt>
                <c:pt idx="4">
                  <c:v>19</c:v>
                </c:pt>
                <c:pt idx="5">
                  <c:v>9</c:v>
                </c:pt>
                <c:pt idx="6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F9D6-4C30-9C89-F483C9E1CE7C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Schroders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67</c:v>
                </c:pt>
                <c:pt idx="1">
                  <c:v>70</c:v>
                </c:pt>
                <c:pt idx="2">
                  <c:v>75</c:v>
                </c:pt>
                <c:pt idx="3">
                  <c:v>70</c:v>
                </c:pt>
                <c:pt idx="4">
                  <c:v>65</c:v>
                </c:pt>
                <c:pt idx="5">
                  <c:v>41</c:v>
                </c:pt>
                <c:pt idx="6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9D6-4C30-9C89-F483C9E1CE7C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GoldenTree Asset Management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Sheet1!$K$2:$K$8</c:f>
              <c:numCache>
                <c:formatCode>General</c:formatCode>
                <c:ptCount val="7"/>
                <c:pt idx="5">
                  <c:v>2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F9D6-4C30-9C89-F483C9E1CE7C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responsAbility Investments AG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Sheet1!$L$2:$L$8</c:f>
              <c:numCache>
                <c:formatCode>General</c:formatCode>
                <c:ptCount val="7"/>
                <c:pt idx="5">
                  <c:v>19</c:v>
                </c:pt>
                <c:pt idx="6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F9D6-4C30-9C89-F483C9E1CE7C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BlueOrchard Finance Ltd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Sheet1!$M$2:$M$8</c:f>
              <c:numCache>
                <c:formatCode>General</c:formatCode>
                <c:ptCount val="7"/>
                <c:pt idx="5">
                  <c:v>23</c:v>
                </c:pt>
                <c:pt idx="6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F9D6-4C30-9C89-F483C9E1CE7C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Wellington Management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Sheet1!$N$2:$N$8</c:f>
              <c:numCache>
                <c:formatCode>General</c:formatCode>
                <c:ptCount val="7"/>
                <c:pt idx="0">
                  <c:v>45</c:v>
                </c:pt>
                <c:pt idx="1">
                  <c:v>44</c:v>
                </c:pt>
                <c:pt idx="2">
                  <c:v>52</c:v>
                </c:pt>
                <c:pt idx="3">
                  <c:v>77</c:v>
                </c:pt>
                <c:pt idx="4">
                  <c:v>39</c:v>
                </c:pt>
                <c:pt idx="5">
                  <c:v>33</c:v>
                </c:pt>
                <c:pt idx="6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F9D6-4C30-9C89-F483C9E1CE7C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Pictet Asset Management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Sheet1!$O$2:$O$8</c:f>
              <c:numCache>
                <c:formatCode>General</c:formatCode>
                <c:ptCount val="7"/>
                <c:pt idx="0">
                  <c:v>55</c:v>
                </c:pt>
                <c:pt idx="1">
                  <c:v>52</c:v>
                </c:pt>
                <c:pt idx="2">
                  <c:v>61</c:v>
                </c:pt>
                <c:pt idx="3">
                  <c:v>62</c:v>
                </c:pt>
                <c:pt idx="4">
                  <c:v>47</c:v>
                </c:pt>
                <c:pt idx="5">
                  <c:v>41</c:v>
                </c:pt>
                <c:pt idx="6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F9D6-4C30-9C89-F483C9E1CE7C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Columbia Threadneedle Investments, US</c:v>
                </c:pt>
              </c:strCache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Sheet1!$P$2:$P$8</c:f>
              <c:numCache>
                <c:formatCode>General</c:formatCode>
                <c:ptCount val="7"/>
                <c:pt idx="0">
                  <c:v>13</c:v>
                </c:pt>
                <c:pt idx="1">
                  <c:v>11</c:v>
                </c:pt>
                <c:pt idx="2">
                  <c:v>11</c:v>
                </c:pt>
                <c:pt idx="3">
                  <c:v>12</c:v>
                </c:pt>
                <c:pt idx="4">
                  <c:v>10</c:v>
                </c:pt>
                <c:pt idx="5">
                  <c:v>12</c:v>
                </c:pt>
                <c:pt idx="6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F9D6-4C30-9C89-F483C9E1CE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1754096"/>
        <c:axId val="341757048"/>
      </c:barChart>
      <c:catAx>
        <c:axId val="341754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757048"/>
        <c:crosses val="autoZero"/>
        <c:auto val="1"/>
        <c:lblAlgn val="ctr"/>
        <c:lblOffset val="100"/>
        <c:noMultiLvlLbl val="0"/>
      </c:catAx>
      <c:valAx>
        <c:axId val="341757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754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Sheet1!$A$1:$O$1</c:f>
              <c:strCache>
                <c:ptCount val="15"/>
                <c:pt idx="0">
                  <c:v>ZAIS Group</c:v>
                </c:pt>
                <c:pt idx="1">
                  <c:v>CIFC Asset Management</c:v>
                </c:pt>
                <c:pt idx="2">
                  <c:v>Marathon Asset Management</c:v>
                </c:pt>
                <c:pt idx="3">
                  <c:v>PineBridge Investments</c:v>
                </c:pt>
                <c:pt idx="4">
                  <c:v>Palmer Square Capital Management LLC</c:v>
                </c:pt>
                <c:pt idx="5">
                  <c:v>DFG Investment Advisers</c:v>
                </c:pt>
                <c:pt idx="6">
                  <c:v>Bain Capital Credit</c:v>
                </c:pt>
                <c:pt idx="7">
                  <c:v>PGIM</c:v>
                </c:pt>
                <c:pt idx="8">
                  <c:v>Schroders</c:v>
                </c:pt>
                <c:pt idx="9">
                  <c:v>GoldenTree Asset Management</c:v>
                </c:pt>
                <c:pt idx="10">
                  <c:v>responsAbility Investments AG</c:v>
                </c:pt>
                <c:pt idx="11">
                  <c:v>BlueOrchard Finance Ltd</c:v>
                </c:pt>
                <c:pt idx="12">
                  <c:v>Wellington Management</c:v>
                </c:pt>
                <c:pt idx="13">
                  <c:v>Pictet Asset Management</c:v>
                </c:pt>
                <c:pt idx="14">
                  <c:v>Columbia Threadneedle Investments, US</c:v>
                </c:pt>
              </c:strCache>
            </c:strRef>
          </c:cat>
          <c:val>
            <c:numRef>
              <c:f>Sheet1!$A$2:$O$2</c:f>
              <c:numCache>
                <c:formatCode>General</c:formatCode>
                <c:ptCount val="15"/>
                <c:pt idx="0">
                  <c:v>353</c:v>
                </c:pt>
                <c:pt idx="1">
                  <c:v>1920</c:v>
                </c:pt>
                <c:pt idx="2">
                  <c:v>17994</c:v>
                </c:pt>
                <c:pt idx="3">
                  <c:v>50439</c:v>
                </c:pt>
                <c:pt idx="4">
                  <c:v>982</c:v>
                </c:pt>
                <c:pt idx="5">
                  <c:v>3594</c:v>
                </c:pt>
                <c:pt idx="6">
                  <c:v>4374</c:v>
                </c:pt>
                <c:pt idx="7">
                  <c:v>20049</c:v>
                </c:pt>
                <c:pt idx="8">
                  <c:v>97433</c:v>
                </c:pt>
                <c:pt idx="9">
                  <c:v>3337</c:v>
                </c:pt>
                <c:pt idx="10">
                  <c:v>13923</c:v>
                </c:pt>
                <c:pt idx="11">
                  <c:v>12365</c:v>
                </c:pt>
                <c:pt idx="12">
                  <c:v>52135</c:v>
                </c:pt>
                <c:pt idx="13">
                  <c:v>50230</c:v>
                </c:pt>
                <c:pt idx="14">
                  <c:v>20723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9B0-46D7-8987-2A6A1CD050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ZAIS Group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338</c:v>
                </c:pt>
                <c:pt idx="1">
                  <c:v>338</c:v>
                </c:pt>
                <c:pt idx="2">
                  <c:v>338</c:v>
                </c:pt>
                <c:pt idx="3">
                  <c:v>339</c:v>
                </c:pt>
                <c:pt idx="4">
                  <c:v>340</c:v>
                </c:pt>
                <c:pt idx="5">
                  <c:v>341</c:v>
                </c:pt>
                <c:pt idx="6">
                  <c:v>341</c:v>
                </c:pt>
                <c:pt idx="7">
                  <c:v>341</c:v>
                </c:pt>
                <c:pt idx="8">
                  <c:v>341</c:v>
                </c:pt>
                <c:pt idx="9">
                  <c:v>343</c:v>
                </c:pt>
                <c:pt idx="10">
                  <c:v>345</c:v>
                </c:pt>
                <c:pt idx="11">
                  <c:v>345</c:v>
                </c:pt>
                <c:pt idx="12">
                  <c:v>345</c:v>
                </c:pt>
                <c:pt idx="13">
                  <c:v>347</c:v>
                </c:pt>
                <c:pt idx="14">
                  <c:v>347</c:v>
                </c:pt>
                <c:pt idx="15">
                  <c:v>347</c:v>
                </c:pt>
                <c:pt idx="16">
                  <c:v>347</c:v>
                </c:pt>
                <c:pt idx="17">
                  <c:v>347</c:v>
                </c:pt>
                <c:pt idx="18">
                  <c:v>347</c:v>
                </c:pt>
                <c:pt idx="19">
                  <c:v>349</c:v>
                </c:pt>
                <c:pt idx="20">
                  <c:v>349</c:v>
                </c:pt>
                <c:pt idx="21">
                  <c:v>349</c:v>
                </c:pt>
                <c:pt idx="22">
                  <c:v>349</c:v>
                </c:pt>
                <c:pt idx="23">
                  <c:v>350</c:v>
                </c:pt>
                <c:pt idx="24">
                  <c:v>350</c:v>
                </c:pt>
                <c:pt idx="25">
                  <c:v>352</c:v>
                </c:pt>
                <c:pt idx="26">
                  <c:v>353</c:v>
                </c:pt>
                <c:pt idx="27">
                  <c:v>353</c:v>
                </c:pt>
                <c:pt idx="28">
                  <c:v>353</c:v>
                </c:pt>
                <c:pt idx="29">
                  <c:v>353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59-40C3-9A54-659B8728426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CIFC Asset Management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27">
                  <c:v>1915</c:v>
                </c:pt>
                <c:pt idx="28">
                  <c:v>1917</c:v>
                </c:pt>
                <c:pt idx="29">
                  <c:v>1920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859-40C3-9A54-659B8728426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Marathon Asset Management</c:v>
                </c:pt>
              </c:strCache>
            </c:strRef>
          </c:tx>
          <c:spPr>
            <a:solidFill>
              <a:schemeClr val="accent3"/>
            </a:solidFill>
            <a:ln w="25400">
              <a:noFill/>
            </a:ln>
            <a:effectLst/>
          </c:spP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17933</c:v>
                </c:pt>
                <c:pt idx="1">
                  <c:v>17937</c:v>
                </c:pt>
                <c:pt idx="2">
                  <c:v>17936</c:v>
                </c:pt>
                <c:pt idx="3">
                  <c:v>17937</c:v>
                </c:pt>
                <c:pt idx="4">
                  <c:v>17942</c:v>
                </c:pt>
                <c:pt idx="5">
                  <c:v>17950</c:v>
                </c:pt>
                <c:pt idx="6">
                  <c:v>17956</c:v>
                </c:pt>
                <c:pt idx="7">
                  <c:v>17956</c:v>
                </c:pt>
                <c:pt idx="8">
                  <c:v>17958</c:v>
                </c:pt>
                <c:pt idx="9">
                  <c:v>17965</c:v>
                </c:pt>
                <c:pt idx="10">
                  <c:v>17971</c:v>
                </c:pt>
                <c:pt idx="11">
                  <c:v>17973</c:v>
                </c:pt>
                <c:pt idx="12">
                  <c:v>17976</c:v>
                </c:pt>
                <c:pt idx="13">
                  <c:v>17974</c:v>
                </c:pt>
                <c:pt idx="14">
                  <c:v>17978</c:v>
                </c:pt>
                <c:pt idx="15">
                  <c:v>17977</c:v>
                </c:pt>
                <c:pt idx="16">
                  <c:v>17979</c:v>
                </c:pt>
                <c:pt idx="17">
                  <c:v>17982</c:v>
                </c:pt>
                <c:pt idx="18">
                  <c:v>17982</c:v>
                </c:pt>
                <c:pt idx="19">
                  <c:v>17984</c:v>
                </c:pt>
                <c:pt idx="20">
                  <c:v>17987</c:v>
                </c:pt>
                <c:pt idx="21">
                  <c:v>17987</c:v>
                </c:pt>
                <c:pt idx="22">
                  <c:v>17987</c:v>
                </c:pt>
                <c:pt idx="23">
                  <c:v>17987</c:v>
                </c:pt>
                <c:pt idx="24">
                  <c:v>17989</c:v>
                </c:pt>
                <c:pt idx="25">
                  <c:v>17991</c:v>
                </c:pt>
                <c:pt idx="26">
                  <c:v>17992</c:v>
                </c:pt>
                <c:pt idx="27">
                  <c:v>17992</c:v>
                </c:pt>
                <c:pt idx="28">
                  <c:v>17995</c:v>
                </c:pt>
                <c:pt idx="29">
                  <c:v>17994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859-40C3-9A54-659B8728426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PineBridge Investments</c:v>
                </c:pt>
              </c:strCache>
            </c:strRef>
          </c:tx>
          <c:spPr>
            <a:solidFill>
              <a:schemeClr val="accent4"/>
            </a:solidFill>
            <a:ln w="25400">
              <a:noFill/>
            </a:ln>
            <a:effectLst/>
          </c:spP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50208</c:v>
                </c:pt>
                <c:pt idx="1">
                  <c:v>50220</c:v>
                </c:pt>
                <c:pt idx="2">
                  <c:v>50222</c:v>
                </c:pt>
                <c:pt idx="3">
                  <c:v>50243</c:v>
                </c:pt>
                <c:pt idx="4">
                  <c:v>50256</c:v>
                </c:pt>
                <c:pt idx="5">
                  <c:v>50262</c:v>
                </c:pt>
                <c:pt idx="6">
                  <c:v>50269</c:v>
                </c:pt>
                <c:pt idx="7">
                  <c:v>50273</c:v>
                </c:pt>
                <c:pt idx="8">
                  <c:v>50286</c:v>
                </c:pt>
                <c:pt idx="9">
                  <c:v>50296</c:v>
                </c:pt>
                <c:pt idx="10">
                  <c:v>50305</c:v>
                </c:pt>
                <c:pt idx="11">
                  <c:v>50312</c:v>
                </c:pt>
                <c:pt idx="12">
                  <c:v>50317</c:v>
                </c:pt>
                <c:pt idx="13">
                  <c:v>50326</c:v>
                </c:pt>
                <c:pt idx="14">
                  <c:v>50337</c:v>
                </c:pt>
                <c:pt idx="15">
                  <c:v>50339</c:v>
                </c:pt>
                <c:pt idx="16">
                  <c:v>50351</c:v>
                </c:pt>
                <c:pt idx="17">
                  <c:v>50370</c:v>
                </c:pt>
                <c:pt idx="18">
                  <c:v>50373</c:v>
                </c:pt>
                <c:pt idx="19">
                  <c:v>50386</c:v>
                </c:pt>
                <c:pt idx="20">
                  <c:v>50394</c:v>
                </c:pt>
                <c:pt idx="21">
                  <c:v>50408</c:v>
                </c:pt>
                <c:pt idx="22">
                  <c:v>50409</c:v>
                </c:pt>
                <c:pt idx="23">
                  <c:v>50416</c:v>
                </c:pt>
                <c:pt idx="24">
                  <c:v>50423</c:v>
                </c:pt>
                <c:pt idx="25">
                  <c:v>50421</c:v>
                </c:pt>
                <c:pt idx="26">
                  <c:v>50430</c:v>
                </c:pt>
                <c:pt idx="27">
                  <c:v>50433</c:v>
                </c:pt>
                <c:pt idx="28">
                  <c:v>50436</c:v>
                </c:pt>
                <c:pt idx="29">
                  <c:v>50439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859-40C3-9A54-659B8728426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Palmer Square Capital Management LLC</c:v>
                </c:pt>
              </c:strCache>
            </c:strRef>
          </c:tx>
          <c:spPr>
            <a:solidFill>
              <a:schemeClr val="accent5"/>
            </a:solidFill>
            <a:ln w="25400">
              <a:noFill/>
            </a:ln>
            <a:effectLst/>
          </c:spP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27">
                  <c:v>981</c:v>
                </c:pt>
                <c:pt idx="28">
                  <c:v>982</c:v>
                </c:pt>
                <c:pt idx="29">
                  <c:v>982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859-40C3-9A54-659B8728426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DFG Investment Advisers</c:v>
                </c:pt>
              </c:strCache>
            </c:strRef>
          </c:tx>
          <c:spPr>
            <a:solidFill>
              <a:schemeClr val="accent6"/>
            </a:solidFill>
            <a:ln w="25400">
              <a:noFill/>
            </a:ln>
            <a:effectLst/>
          </c:spP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27">
                  <c:v>3593</c:v>
                </c:pt>
                <c:pt idx="28">
                  <c:v>3593</c:v>
                </c:pt>
                <c:pt idx="29">
                  <c:v>3594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859-40C3-9A54-659B87284266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Bain Capital Credit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 w="25400">
              <a:noFill/>
            </a:ln>
            <a:effectLst/>
          </c:spP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Sheet1!$H$2:$H$31</c:f>
              <c:numCache>
                <c:formatCode>General</c:formatCode>
                <c:ptCount val="30"/>
                <c:pt idx="27">
                  <c:v>4368</c:v>
                </c:pt>
                <c:pt idx="28">
                  <c:v>4370</c:v>
                </c:pt>
                <c:pt idx="29">
                  <c:v>4374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859-40C3-9A54-659B87284266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PGIM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 w="25400">
              <a:noFill/>
            </a:ln>
            <a:effectLst/>
          </c:spP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Sheet1!$I$2:$I$31</c:f>
              <c:numCache>
                <c:formatCode>General</c:formatCode>
                <c:ptCount val="30"/>
                <c:pt idx="0">
                  <c:v>19616</c:v>
                </c:pt>
                <c:pt idx="1">
                  <c:v>19625</c:v>
                </c:pt>
                <c:pt idx="2">
                  <c:v>19631</c:v>
                </c:pt>
                <c:pt idx="3">
                  <c:v>19656</c:v>
                </c:pt>
                <c:pt idx="4">
                  <c:v>19674</c:v>
                </c:pt>
                <c:pt idx="5">
                  <c:v>19694</c:v>
                </c:pt>
                <c:pt idx="6">
                  <c:v>19707</c:v>
                </c:pt>
                <c:pt idx="7">
                  <c:v>19716</c:v>
                </c:pt>
                <c:pt idx="8">
                  <c:v>19733</c:v>
                </c:pt>
                <c:pt idx="9">
                  <c:v>19746</c:v>
                </c:pt>
                <c:pt idx="10">
                  <c:v>19767</c:v>
                </c:pt>
                <c:pt idx="11">
                  <c:v>19782</c:v>
                </c:pt>
                <c:pt idx="12">
                  <c:v>19804</c:v>
                </c:pt>
                <c:pt idx="13">
                  <c:v>19818</c:v>
                </c:pt>
                <c:pt idx="14">
                  <c:v>19834</c:v>
                </c:pt>
                <c:pt idx="15">
                  <c:v>19840</c:v>
                </c:pt>
                <c:pt idx="16">
                  <c:v>19857</c:v>
                </c:pt>
                <c:pt idx="17">
                  <c:v>19868</c:v>
                </c:pt>
                <c:pt idx="18">
                  <c:v>19881</c:v>
                </c:pt>
                <c:pt idx="19">
                  <c:v>19912</c:v>
                </c:pt>
                <c:pt idx="20">
                  <c:v>19947</c:v>
                </c:pt>
                <c:pt idx="21">
                  <c:v>19958</c:v>
                </c:pt>
                <c:pt idx="22">
                  <c:v>19970</c:v>
                </c:pt>
                <c:pt idx="23">
                  <c:v>19978</c:v>
                </c:pt>
                <c:pt idx="24">
                  <c:v>19996</c:v>
                </c:pt>
                <c:pt idx="25">
                  <c:v>20012</c:v>
                </c:pt>
                <c:pt idx="26">
                  <c:v>20026</c:v>
                </c:pt>
                <c:pt idx="27">
                  <c:v>20038</c:v>
                </c:pt>
                <c:pt idx="28">
                  <c:v>20043</c:v>
                </c:pt>
                <c:pt idx="29">
                  <c:v>20049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5859-40C3-9A54-659B87284266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Schroders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 w="25400">
              <a:noFill/>
            </a:ln>
            <a:effectLst/>
          </c:spP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Sheet1!$J$2:$J$31</c:f>
              <c:numCache>
                <c:formatCode>General</c:formatCode>
                <c:ptCount val="30"/>
                <c:pt idx="0">
                  <c:v>95676</c:v>
                </c:pt>
                <c:pt idx="1">
                  <c:v>95712</c:v>
                </c:pt>
                <c:pt idx="2">
                  <c:v>95779</c:v>
                </c:pt>
                <c:pt idx="3">
                  <c:v>95846</c:v>
                </c:pt>
                <c:pt idx="4">
                  <c:v>95931</c:v>
                </c:pt>
                <c:pt idx="5">
                  <c:v>96008</c:v>
                </c:pt>
                <c:pt idx="6">
                  <c:v>96074</c:v>
                </c:pt>
                <c:pt idx="7">
                  <c:v>96118</c:v>
                </c:pt>
                <c:pt idx="8">
                  <c:v>96163</c:v>
                </c:pt>
                <c:pt idx="9">
                  <c:v>96241</c:v>
                </c:pt>
                <c:pt idx="10">
                  <c:v>96311</c:v>
                </c:pt>
                <c:pt idx="11">
                  <c:v>96390</c:v>
                </c:pt>
                <c:pt idx="12">
                  <c:v>96458</c:v>
                </c:pt>
                <c:pt idx="13">
                  <c:v>96527</c:v>
                </c:pt>
                <c:pt idx="14">
                  <c:v>96579</c:v>
                </c:pt>
                <c:pt idx="15">
                  <c:v>96618</c:v>
                </c:pt>
                <c:pt idx="16">
                  <c:v>96680</c:v>
                </c:pt>
                <c:pt idx="17">
                  <c:v>96740</c:v>
                </c:pt>
                <c:pt idx="18">
                  <c:v>96806</c:v>
                </c:pt>
                <c:pt idx="19">
                  <c:v>96874</c:v>
                </c:pt>
                <c:pt idx="20">
                  <c:v>96930</c:v>
                </c:pt>
                <c:pt idx="21">
                  <c:v>96973</c:v>
                </c:pt>
                <c:pt idx="22">
                  <c:v>97014</c:v>
                </c:pt>
                <c:pt idx="23">
                  <c:v>97073</c:v>
                </c:pt>
                <c:pt idx="24">
                  <c:v>97155</c:v>
                </c:pt>
                <c:pt idx="25">
                  <c:v>97223</c:v>
                </c:pt>
                <c:pt idx="26">
                  <c:v>97289</c:v>
                </c:pt>
                <c:pt idx="27">
                  <c:v>97359</c:v>
                </c:pt>
                <c:pt idx="28">
                  <c:v>97393</c:v>
                </c:pt>
                <c:pt idx="29">
                  <c:v>97433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859-40C3-9A54-659B87284266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GoldenTree Asset Management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 w="25400">
              <a:noFill/>
            </a:ln>
            <a:effectLst/>
          </c:spP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Sheet1!$K$2:$K$31</c:f>
              <c:numCache>
                <c:formatCode>General</c:formatCode>
                <c:ptCount val="30"/>
                <c:pt idx="27">
                  <c:v>3330</c:v>
                </c:pt>
                <c:pt idx="28">
                  <c:v>3332</c:v>
                </c:pt>
                <c:pt idx="29">
                  <c:v>3337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5859-40C3-9A54-659B87284266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responsAbility Investments AG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 w="25400">
              <a:noFill/>
            </a:ln>
            <a:effectLst/>
          </c:spP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Sheet1!$L$2:$L$31</c:f>
              <c:numCache>
                <c:formatCode>General</c:formatCode>
                <c:ptCount val="30"/>
                <c:pt idx="27">
                  <c:v>13883</c:v>
                </c:pt>
                <c:pt idx="28">
                  <c:v>13902</c:v>
                </c:pt>
                <c:pt idx="29">
                  <c:v>13923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5859-40C3-9A54-659B87284266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BlueOrchard Finance Ltd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 w="25400">
              <a:noFill/>
            </a:ln>
            <a:effectLst/>
          </c:spP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Sheet1!$M$2:$M$31</c:f>
              <c:numCache>
                <c:formatCode>General</c:formatCode>
                <c:ptCount val="30"/>
                <c:pt idx="27">
                  <c:v>12311</c:v>
                </c:pt>
                <c:pt idx="28">
                  <c:v>12334</c:v>
                </c:pt>
                <c:pt idx="29">
                  <c:v>12365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5859-40C3-9A54-659B87284266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Wellington Management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 w="25400">
              <a:noFill/>
            </a:ln>
            <a:effectLst/>
          </c:spP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Sheet1!$N$2:$N$31</c:f>
              <c:numCache>
                <c:formatCode>General</c:formatCode>
                <c:ptCount val="30"/>
                <c:pt idx="0">
                  <c:v>50832</c:v>
                </c:pt>
                <c:pt idx="1">
                  <c:v>50851</c:v>
                </c:pt>
                <c:pt idx="2">
                  <c:v>50902</c:v>
                </c:pt>
                <c:pt idx="3">
                  <c:v>50947</c:v>
                </c:pt>
                <c:pt idx="4">
                  <c:v>50982</c:v>
                </c:pt>
                <c:pt idx="5">
                  <c:v>51031</c:v>
                </c:pt>
                <c:pt idx="6">
                  <c:v>51059</c:v>
                </c:pt>
                <c:pt idx="7">
                  <c:v>51087</c:v>
                </c:pt>
                <c:pt idx="8">
                  <c:v>51121</c:v>
                </c:pt>
                <c:pt idx="9">
                  <c:v>51168</c:v>
                </c:pt>
                <c:pt idx="10">
                  <c:v>51196</c:v>
                </c:pt>
                <c:pt idx="11">
                  <c:v>51276</c:v>
                </c:pt>
                <c:pt idx="12">
                  <c:v>51450</c:v>
                </c:pt>
                <c:pt idx="13">
                  <c:v>51493</c:v>
                </c:pt>
                <c:pt idx="14">
                  <c:v>51530</c:v>
                </c:pt>
                <c:pt idx="15">
                  <c:v>51557</c:v>
                </c:pt>
                <c:pt idx="16">
                  <c:v>51599</c:v>
                </c:pt>
                <c:pt idx="17">
                  <c:v>51646</c:v>
                </c:pt>
                <c:pt idx="18">
                  <c:v>51684</c:v>
                </c:pt>
                <c:pt idx="19">
                  <c:v>51722</c:v>
                </c:pt>
                <c:pt idx="20">
                  <c:v>51767</c:v>
                </c:pt>
                <c:pt idx="21">
                  <c:v>51801</c:v>
                </c:pt>
                <c:pt idx="22">
                  <c:v>51838</c:v>
                </c:pt>
                <c:pt idx="23">
                  <c:v>51877</c:v>
                </c:pt>
                <c:pt idx="24">
                  <c:v>51932</c:v>
                </c:pt>
                <c:pt idx="25">
                  <c:v>51987</c:v>
                </c:pt>
                <c:pt idx="26">
                  <c:v>52032</c:v>
                </c:pt>
                <c:pt idx="27">
                  <c:v>52071</c:v>
                </c:pt>
                <c:pt idx="28">
                  <c:v>52113</c:v>
                </c:pt>
                <c:pt idx="29">
                  <c:v>52135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5859-40C3-9A54-659B87284266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Pictet Asset Management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 w="25400">
              <a:noFill/>
            </a:ln>
            <a:effectLst/>
          </c:spP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Sheet1!$O$2:$O$31</c:f>
              <c:numCache>
                <c:formatCode>General</c:formatCode>
                <c:ptCount val="30"/>
                <c:pt idx="0">
                  <c:v>48765</c:v>
                </c:pt>
                <c:pt idx="1">
                  <c:v>48804</c:v>
                </c:pt>
                <c:pt idx="2">
                  <c:v>48853</c:v>
                </c:pt>
                <c:pt idx="3">
                  <c:v>48923</c:v>
                </c:pt>
                <c:pt idx="4">
                  <c:v>48989</c:v>
                </c:pt>
                <c:pt idx="5">
                  <c:v>49050</c:v>
                </c:pt>
                <c:pt idx="6">
                  <c:v>49101</c:v>
                </c:pt>
                <c:pt idx="7">
                  <c:v>49135</c:v>
                </c:pt>
                <c:pt idx="8">
                  <c:v>49163</c:v>
                </c:pt>
                <c:pt idx="9">
                  <c:v>49227</c:v>
                </c:pt>
                <c:pt idx="10">
                  <c:v>49257</c:v>
                </c:pt>
                <c:pt idx="11">
                  <c:v>49311</c:v>
                </c:pt>
                <c:pt idx="12">
                  <c:v>49359</c:v>
                </c:pt>
                <c:pt idx="13">
                  <c:v>49411</c:v>
                </c:pt>
                <c:pt idx="14">
                  <c:v>49449</c:v>
                </c:pt>
                <c:pt idx="15">
                  <c:v>49491</c:v>
                </c:pt>
                <c:pt idx="16">
                  <c:v>49544</c:v>
                </c:pt>
                <c:pt idx="17">
                  <c:v>49594</c:v>
                </c:pt>
                <c:pt idx="18">
                  <c:v>49654</c:v>
                </c:pt>
                <c:pt idx="19">
                  <c:v>49728</c:v>
                </c:pt>
                <c:pt idx="20">
                  <c:v>49772</c:v>
                </c:pt>
                <c:pt idx="21">
                  <c:v>49810</c:v>
                </c:pt>
                <c:pt idx="22">
                  <c:v>49847</c:v>
                </c:pt>
                <c:pt idx="23">
                  <c:v>49900</c:v>
                </c:pt>
                <c:pt idx="24">
                  <c:v>49958</c:v>
                </c:pt>
                <c:pt idx="25">
                  <c:v>50022</c:v>
                </c:pt>
                <c:pt idx="26">
                  <c:v>50087</c:v>
                </c:pt>
                <c:pt idx="27">
                  <c:v>50127</c:v>
                </c:pt>
                <c:pt idx="28">
                  <c:v>50180</c:v>
                </c:pt>
                <c:pt idx="29">
                  <c:v>50230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5859-40C3-9A54-659B87284266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Columbia Threadneedle Investments, US</c:v>
                </c:pt>
              </c:strCache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 w="25400">
              <a:noFill/>
            </a:ln>
            <a:effectLst/>
          </c:spP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Sheet1!$P$2:$P$31</c:f>
              <c:numCache>
                <c:formatCode>General</c:formatCode>
                <c:ptCount val="30"/>
                <c:pt idx="0">
                  <c:v>20403</c:v>
                </c:pt>
                <c:pt idx="1">
                  <c:v>20411</c:v>
                </c:pt>
                <c:pt idx="2">
                  <c:v>20423</c:v>
                </c:pt>
                <c:pt idx="3">
                  <c:v>20437</c:v>
                </c:pt>
                <c:pt idx="4">
                  <c:v>20453</c:v>
                </c:pt>
                <c:pt idx="5">
                  <c:v>20465</c:v>
                </c:pt>
                <c:pt idx="6">
                  <c:v>20468</c:v>
                </c:pt>
                <c:pt idx="7">
                  <c:v>20484</c:v>
                </c:pt>
                <c:pt idx="8">
                  <c:v>20494</c:v>
                </c:pt>
                <c:pt idx="9">
                  <c:v>20507</c:v>
                </c:pt>
                <c:pt idx="10">
                  <c:v>20516</c:v>
                </c:pt>
                <c:pt idx="11">
                  <c:v>20526</c:v>
                </c:pt>
                <c:pt idx="12">
                  <c:v>20542</c:v>
                </c:pt>
                <c:pt idx="13">
                  <c:v>20549</c:v>
                </c:pt>
                <c:pt idx="14">
                  <c:v>20563</c:v>
                </c:pt>
                <c:pt idx="15">
                  <c:v>20568</c:v>
                </c:pt>
                <c:pt idx="16">
                  <c:v>20581</c:v>
                </c:pt>
                <c:pt idx="17">
                  <c:v>20588</c:v>
                </c:pt>
                <c:pt idx="18">
                  <c:v>20596</c:v>
                </c:pt>
                <c:pt idx="19">
                  <c:v>20609</c:v>
                </c:pt>
                <c:pt idx="20">
                  <c:v>20626</c:v>
                </c:pt>
                <c:pt idx="21">
                  <c:v>20644</c:v>
                </c:pt>
                <c:pt idx="22">
                  <c:v>20658</c:v>
                </c:pt>
                <c:pt idx="23">
                  <c:v>20671</c:v>
                </c:pt>
                <c:pt idx="24">
                  <c:v>20684</c:v>
                </c:pt>
                <c:pt idx="25">
                  <c:v>20693</c:v>
                </c:pt>
                <c:pt idx="26">
                  <c:v>20699</c:v>
                </c:pt>
                <c:pt idx="27">
                  <c:v>20710</c:v>
                </c:pt>
                <c:pt idx="28">
                  <c:v>20717</c:v>
                </c:pt>
                <c:pt idx="29">
                  <c:v>20723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5859-40C3-9A54-659B872842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41768200"/>
        <c:axId val="341770824"/>
      </c:areaChart>
      <c:dateAx>
        <c:axId val="341768200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770824"/>
        <c:crosses val="autoZero"/>
        <c:auto val="1"/>
        <c:lblOffset val="100"/>
        <c:baseTimeUnit val="days"/>
      </c:dateAx>
      <c:valAx>
        <c:axId val="341770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76820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ZAIS 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338</c:v>
                </c:pt>
                <c:pt idx="1">
                  <c:v>338</c:v>
                </c:pt>
                <c:pt idx="2">
                  <c:v>338</c:v>
                </c:pt>
                <c:pt idx="3">
                  <c:v>339</c:v>
                </c:pt>
                <c:pt idx="4">
                  <c:v>340</c:v>
                </c:pt>
                <c:pt idx="5">
                  <c:v>341</c:v>
                </c:pt>
                <c:pt idx="6">
                  <c:v>341</c:v>
                </c:pt>
                <c:pt idx="7">
                  <c:v>341</c:v>
                </c:pt>
                <c:pt idx="8">
                  <c:v>341</c:v>
                </c:pt>
                <c:pt idx="9">
                  <c:v>343</c:v>
                </c:pt>
                <c:pt idx="10">
                  <c:v>345</c:v>
                </c:pt>
                <c:pt idx="11">
                  <c:v>345</c:v>
                </c:pt>
                <c:pt idx="12">
                  <c:v>345</c:v>
                </c:pt>
                <c:pt idx="13">
                  <c:v>347</c:v>
                </c:pt>
                <c:pt idx="14">
                  <c:v>347</c:v>
                </c:pt>
                <c:pt idx="15">
                  <c:v>347</c:v>
                </c:pt>
                <c:pt idx="16">
                  <c:v>347</c:v>
                </c:pt>
                <c:pt idx="17">
                  <c:v>347</c:v>
                </c:pt>
                <c:pt idx="18">
                  <c:v>347</c:v>
                </c:pt>
                <c:pt idx="19">
                  <c:v>349</c:v>
                </c:pt>
                <c:pt idx="20">
                  <c:v>349</c:v>
                </c:pt>
                <c:pt idx="21">
                  <c:v>349</c:v>
                </c:pt>
                <c:pt idx="22">
                  <c:v>349</c:v>
                </c:pt>
                <c:pt idx="23">
                  <c:v>350</c:v>
                </c:pt>
                <c:pt idx="24">
                  <c:v>350</c:v>
                </c:pt>
                <c:pt idx="25">
                  <c:v>352</c:v>
                </c:pt>
                <c:pt idx="26">
                  <c:v>353</c:v>
                </c:pt>
                <c:pt idx="27">
                  <c:v>353</c:v>
                </c:pt>
                <c:pt idx="28">
                  <c:v>353</c:v>
                </c:pt>
                <c:pt idx="29">
                  <c:v>353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6C3-4200-9F03-A29C705C879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CIFC Asset Management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27">
                  <c:v>1915</c:v>
                </c:pt>
                <c:pt idx="28">
                  <c:v>1917</c:v>
                </c:pt>
                <c:pt idx="29">
                  <c:v>1920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6C3-4200-9F03-A29C705C879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Marathon Asset Management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17933</c:v>
                </c:pt>
                <c:pt idx="1">
                  <c:v>17937</c:v>
                </c:pt>
                <c:pt idx="2">
                  <c:v>17936</c:v>
                </c:pt>
                <c:pt idx="3">
                  <c:v>17937</c:v>
                </c:pt>
                <c:pt idx="4">
                  <c:v>17942</c:v>
                </c:pt>
                <c:pt idx="5">
                  <c:v>17950</c:v>
                </c:pt>
                <c:pt idx="6">
                  <c:v>17956</c:v>
                </c:pt>
                <c:pt idx="7">
                  <c:v>17956</c:v>
                </c:pt>
                <c:pt idx="8">
                  <c:v>17958</c:v>
                </c:pt>
                <c:pt idx="9">
                  <c:v>17965</c:v>
                </c:pt>
                <c:pt idx="10">
                  <c:v>17971</c:v>
                </c:pt>
                <c:pt idx="11">
                  <c:v>17973</c:v>
                </c:pt>
                <c:pt idx="12">
                  <c:v>17976</c:v>
                </c:pt>
                <c:pt idx="13">
                  <c:v>17974</c:v>
                </c:pt>
                <c:pt idx="14">
                  <c:v>17978</c:v>
                </c:pt>
                <c:pt idx="15">
                  <c:v>17977</c:v>
                </c:pt>
                <c:pt idx="16">
                  <c:v>17979</c:v>
                </c:pt>
                <c:pt idx="17">
                  <c:v>17982</c:v>
                </c:pt>
                <c:pt idx="18">
                  <c:v>17982</c:v>
                </c:pt>
                <c:pt idx="19">
                  <c:v>17984</c:v>
                </c:pt>
                <c:pt idx="20">
                  <c:v>17987</c:v>
                </c:pt>
                <c:pt idx="21">
                  <c:v>17987</c:v>
                </c:pt>
                <c:pt idx="22">
                  <c:v>17987</c:v>
                </c:pt>
                <c:pt idx="23">
                  <c:v>17987</c:v>
                </c:pt>
                <c:pt idx="24">
                  <c:v>17989</c:v>
                </c:pt>
                <c:pt idx="25">
                  <c:v>17991</c:v>
                </c:pt>
                <c:pt idx="26">
                  <c:v>17992</c:v>
                </c:pt>
                <c:pt idx="27">
                  <c:v>17992</c:v>
                </c:pt>
                <c:pt idx="28">
                  <c:v>17995</c:v>
                </c:pt>
                <c:pt idx="29">
                  <c:v>17994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6C3-4200-9F03-A29C705C879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PineBridge Investments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50208</c:v>
                </c:pt>
                <c:pt idx="1">
                  <c:v>50220</c:v>
                </c:pt>
                <c:pt idx="2">
                  <c:v>50222</c:v>
                </c:pt>
                <c:pt idx="3">
                  <c:v>50243</c:v>
                </c:pt>
                <c:pt idx="4">
                  <c:v>50256</c:v>
                </c:pt>
                <c:pt idx="5">
                  <c:v>50262</c:v>
                </c:pt>
                <c:pt idx="6">
                  <c:v>50269</c:v>
                </c:pt>
                <c:pt idx="7">
                  <c:v>50273</c:v>
                </c:pt>
                <c:pt idx="8">
                  <c:v>50286</c:v>
                </c:pt>
                <c:pt idx="9">
                  <c:v>50296</c:v>
                </c:pt>
                <c:pt idx="10">
                  <c:v>50305</c:v>
                </c:pt>
                <c:pt idx="11">
                  <c:v>50312</c:v>
                </c:pt>
                <c:pt idx="12">
                  <c:v>50317</c:v>
                </c:pt>
                <c:pt idx="13">
                  <c:v>50326</c:v>
                </c:pt>
                <c:pt idx="14">
                  <c:v>50337</c:v>
                </c:pt>
                <c:pt idx="15">
                  <c:v>50339</c:v>
                </c:pt>
                <c:pt idx="16">
                  <c:v>50351</c:v>
                </c:pt>
                <c:pt idx="17">
                  <c:v>50370</c:v>
                </c:pt>
                <c:pt idx="18">
                  <c:v>50373</c:v>
                </c:pt>
                <c:pt idx="19">
                  <c:v>50386</c:v>
                </c:pt>
                <c:pt idx="20">
                  <c:v>50394</c:v>
                </c:pt>
                <c:pt idx="21">
                  <c:v>50408</c:v>
                </c:pt>
                <c:pt idx="22">
                  <c:v>50409</c:v>
                </c:pt>
                <c:pt idx="23">
                  <c:v>50416</c:v>
                </c:pt>
                <c:pt idx="24">
                  <c:v>50423</c:v>
                </c:pt>
                <c:pt idx="25">
                  <c:v>50421</c:v>
                </c:pt>
                <c:pt idx="26">
                  <c:v>50430</c:v>
                </c:pt>
                <c:pt idx="27">
                  <c:v>50433</c:v>
                </c:pt>
                <c:pt idx="28">
                  <c:v>50436</c:v>
                </c:pt>
                <c:pt idx="29">
                  <c:v>50439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6C3-4200-9F03-A29C705C879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Palmer Square Capital Management LLC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27">
                  <c:v>981</c:v>
                </c:pt>
                <c:pt idx="28">
                  <c:v>982</c:v>
                </c:pt>
                <c:pt idx="29">
                  <c:v>982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6C3-4200-9F03-A29C705C879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DFG Investment Advisers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27">
                  <c:v>3593</c:v>
                </c:pt>
                <c:pt idx="28">
                  <c:v>3593</c:v>
                </c:pt>
                <c:pt idx="29">
                  <c:v>3594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6C3-4200-9F03-A29C705C879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Bain Capital Credit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Sheet1!$H$2:$H$31</c:f>
              <c:numCache>
                <c:formatCode>General</c:formatCode>
                <c:ptCount val="30"/>
                <c:pt idx="27">
                  <c:v>4368</c:v>
                </c:pt>
                <c:pt idx="28">
                  <c:v>4370</c:v>
                </c:pt>
                <c:pt idx="29">
                  <c:v>4374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66C3-4200-9F03-A29C705C879E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PGIM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Sheet1!$I$2:$I$31</c:f>
              <c:numCache>
                <c:formatCode>General</c:formatCode>
                <c:ptCount val="30"/>
                <c:pt idx="0">
                  <c:v>19616</c:v>
                </c:pt>
                <c:pt idx="1">
                  <c:v>19625</c:v>
                </c:pt>
                <c:pt idx="2">
                  <c:v>19631</c:v>
                </c:pt>
                <c:pt idx="3">
                  <c:v>19656</c:v>
                </c:pt>
                <c:pt idx="4">
                  <c:v>19674</c:v>
                </c:pt>
                <c:pt idx="5">
                  <c:v>19694</c:v>
                </c:pt>
                <c:pt idx="6">
                  <c:v>19707</c:v>
                </c:pt>
                <c:pt idx="7">
                  <c:v>19716</c:v>
                </c:pt>
                <c:pt idx="8">
                  <c:v>19733</c:v>
                </c:pt>
                <c:pt idx="9">
                  <c:v>19746</c:v>
                </c:pt>
                <c:pt idx="10">
                  <c:v>19767</c:v>
                </c:pt>
                <c:pt idx="11">
                  <c:v>19782</c:v>
                </c:pt>
                <c:pt idx="12">
                  <c:v>19804</c:v>
                </c:pt>
                <c:pt idx="13">
                  <c:v>19818</c:v>
                </c:pt>
                <c:pt idx="14">
                  <c:v>19834</c:v>
                </c:pt>
                <c:pt idx="15">
                  <c:v>19840</c:v>
                </c:pt>
                <c:pt idx="16">
                  <c:v>19857</c:v>
                </c:pt>
                <c:pt idx="17">
                  <c:v>19868</c:v>
                </c:pt>
                <c:pt idx="18">
                  <c:v>19881</c:v>
                </c:pt>
                <c:pt idx="19">
                  <c:v>19912</c:v>
                </c:pt>
                <c:pt idx="20">
                  <c:v>19947</c:v>
                </c:pt>
                <c:pt idx="21">
                  <c:v>19958</c:v>
                </c:pt>
                <c:pt idx="22">
                  <c:v>19970</c:v>
                </c:pt>
                <c:pt idx="23">
                  <c:v>19978</c:v>
                </c:pt>
                <c:pt idx="24">
                  <c:v>19996</c:v>
                </c:pt>
                <c:pt idx="25">
                  <c:v>20012</c:v>
                </c:pt>
                <c:pt idx="26">
                  <c:v>20026</c:v>
                </c:pt>
                <c:pt idx="27">
                  <c:v>20038</c:v>
                </c:pt>
                <c:pt idx="28">
                  <c:v>20043</c:v>
                </c:pt>
                <c:pt idx="29">
                  <c:v>20049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66C3-4200-9F03-A29C705C879E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Schroders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Sheet1!$J$2:$J$31</c:f>
              <c:numCache>
                <c:formatCode>General</c:formatCode>
                <c:ptCount val="30"/>
                <c:pt idx="0">
                  <c:v>95676</c:v>
                </c:pt>
                <c:pt idx="1">
                  <c:v>95712</c:v>
                </c:pt>
                <c:pt idx="2">
                  <c:v>95779</c:v>
                </c:pt>
                <c:pt idx="3">
                  <c:v>95846</c:v>
                </c:pt>
                <c:pt idx="4">
                  <c:v>95931</c:v>
                </c:pt>
                <c:pt idx="5">
                  <c:v>96008</c:v>
                </c:pt>
                <c:pt idx="6">
                  <c:v>96074</c:v>
                </c:pt>
                <c:pt idx="7">
                  <c:v>96118</c:v>
                </c:pt>
                <c:pt idx="8">
                  <c:v>96163</c:v>
                </c:pt>
                <c:pt idx="9">
                  <c:v>96241</c:v>
                </c:pt>
                <c:pt idx="10">
                  <c:v>96311</c:v>
                </c:pt>
                <c:pt idx="11">
                  <c:v>96390</c:v>
                </c:pt>
                <c:pt idx="12">
                  <c:v>96458</c:v>
                </c:pt>
                <c:pt idx="13">
                  <c:v>96527</c:v>
                </c:pt>
                <c:pt idx="14">
                  <c:v>96579</c:v>
                </c:pt>
                <c:pt idx="15">
                  <c:v>96618</c:v>
                </c:pt>
                <c:pt idx="16">
                  <c:v>96680</c:v>
                </c:pt>
                <c:pt idx="17">
                  <c:v>96740</c:v>
                </c:pt>
                <c:pt idx="18">
                  <c:v>96806</c:v>
                </c:pt>
                <c:pt idx="19">
                  <c:v>96874</c:v>
                </c:pt>
                <c:pt idx="20">
                  <c:v>96930</c:v>
                </c:pt>
                <c:pt idx="21">
                  <c:v>96973</c:v>
                </c:pt>
                <c:pt idx="22">
                  <c:v>97014</c:v>
                </c:pt>
                <c:pt idx="23">
                  <c:v>97073</c:v>
                </c:pt>
                <c:pt idx="24">
                  <c:v>97155</c:v>
                </c:pt>
                <c:pt idx="25">
                  <c:v>97223</c:v>
                </c:pt>
                <c:pt idx="26">
                  <c:v>97289</c:v>
                </c:pt>
                <c:pt idx="27">
                  <c:v>97359</c:v>
                </c:pt>
                <c:pt idx="28">
                  <c:v>97393</c:v>
                </c:pt>
                <c:pt idx="29">
                  <c:v>97433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66C3-4200-9F03-A29C705C879E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GoldenTree Asset Management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Sheet1!$K$2:$K$31</c:f>
              <c:numCache>
                <c:formatCode>General</c:formatCode>
                <c:ptCount val="30"/>
                <c:pt idx="27">
                  <c:v>3330</c:v>
                </c:pt>
                <c:pt idx="28">
                  <c:v>3332</c:v>
                </c:pt>
                <c:pt idx="29">
                  <c:v>3337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66C3-4200-9F03-A29C705C879E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responsAbility Investments AG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Sheet1!$L$2:$L$31</c:f>
              <c:numCache>
                <c:formatCode>General</c:formatCode>
                <c:ptCount val="30"/>
                <c:pt idx="27">
                  <c:v>13883</c:v>
                </c:pt>
                <c:pt idx="28">
                  <c:v>13902</c:v>
                </c:pt>
                <c:pt idx="29">
                  <c:v>13923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66C3-4200-9F03-A29C705C879E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BlueOrchard Finance Ltd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Sheet1!$M$2:$M$31</c:f>
              <c:numCache>
                <c:formatCode>General</c:formatCode>
                <c:ptCount val="30"/>
                <c:pt idx="27">
                  <c:v>12311</c:v>
                </c:pt>
                <c:pt idx="28">
                  <c:v>12334</c:v>
                </c:pt>
                <c:pt idx="29">
                  <c:v>12365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66C3-4200-9F03-A29C705C879E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Wellington Management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Sheet1!$N$2:$N$31</c:f>
              <c:numCache>
                <c:formatCode>General</c:formatCode>
                <c:ptCount val="30"/>
                <c:pt idx="0">
                  <c:v>50832</c:v>
                </c:pt>
                <c:pt idx="1">
                  <c:v>50851</c:v>
                </c:pt>
                <c:pt idx="2">
                  <c:v>50902</c:v>
                </c:pt>
                <c:pt idx="3">
                  <c:v>50947</c:v>
                </c:pt>
                <c:pt idx="4">
                  <c:v>50982</c:v>
                </c:pt>
                <c:pt idx="5">
                  <c:v>51031</c:v>
                </c:pt>
                <c:pt idx="6">
                  <c:v>51059</c:v>
                </c:pt>
                <c:pt idx="7">
                  <c:v>51087</c:v>
                </c:pt>
                <c:pt idx="8">
                  <c:v>51121</c:v>
                </c:pt>
                <c:pt idx="9">
                  <c:v>51168</c:v>
                </c:pt>
                <c:pt idx="10">
                  <c:v>51196</c:v>
                </c:pt>
                <c:pt idx="11">
                  <c:v>51276</c:v>
                </c:pt>
                <c:pt idx="12">
                  <c:v>51450</c:v>
                </c:pt>
                <c:pt idx="13">
                  <c:v>51493</c:v>
                </c:pt>
                <c:pt idx="14">
                  <c:v>51530</c:v>
                </c:pt>
                <c:pt idx="15">
                  <c:v>51557</c:v>
                </c:pt>
                <c:pt idx="16">
                  <c:v>51599</c:v>
                </c:pt>
                <c:pt idx="17">
                  <c:v>51646</c:v>
                </c:pt>
                <c:pt idx="18">
                  <c:v>51684</c:v>
                </c:pt>
                <c:pt idx="19">
                  <c:v>51722</c:v>
                </c:pt>
                <c:pt idx="20">
                  <c:v>51767</c:v>
                </c:pt>
                <c:pt idx="21">
                  <c:v>51801</c:v>
                </c:pt>
                <c:pt idx="22">
                  <c:v>51838</c:v>
                </c:pt>
                <c:pt idx="23">
                  <c:v>51877</c:v>
                </c:pt>
                <c:pt idx="24">
                  <c:v>51932</c:v>
                </c:pt>
                <c:pt idx="25">
                  <c:v>51987</c:v>
                </c:pt>
                <c:pt idx="26">
                  <c:v>52032</c:v>
                </c:pt>
                <c:pt idx="27">
                  <c:v>52071</c:v>
                </c:pt>
                <c:pt idx="28">
                  <c:v>52113</c:v>
                </c:pt>
                <c:pt idx="29">
                  <c:v>52135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66C3-4200-9F03-A29C705C879E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Pictet Asset Management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Sheet1!$O$2:$O$31</c:f>
              <c:numCache>
                <c:formatCode>General</c:formatCode>
                <c:ptCount val="30"/>
                <c:pt idx="0">
                  <c:v>48765</c:v>
                </c:pt>
                <c:pt idx="1">
                  <c:v>48804</c:v>
                </c:pt>
                <c:pt idx="2">
                  <c:v>48853</c:v>
                </c:pt>
                <c:pt idx="3">
                  <c:v>48923</c:v>
                </c:pt>
                <c:pt idx="4">
                  <c:v>48989</c:v>
                </c:pt>
                <c:pt idx="5">
                  <c:v>49050</c:v>
                </c:pt>
                <c:pt idx="6">
                  <c:v>49101</c:v>
                </c:pt>
                <c:pt idx="7">
                  <c:v>49135</c:v>
                </c:pt>
                <c:pt idx="8">
                  <c:v>49163</c:v>
                </c:pt>
                <c:pt idx="9">
                  <c:v>49227</c:v>
                </c:pt>
                <c:pt idx="10">
                  <c:v>49257</c:v>
                </c:pt>
                <c:pt idx="11">
                  <c:v>49311</c:v>
                </c:pt>
                <c:pt idx="12">
                  <c:v>49359</c:v>
                </c:pt>
                <c:pt idx="13">
                  <c:v>49411</c:v>
                </c:pt>
                <c:pt idx="14">
                  <c:v>49449</c:v>
                </c:pt>
                <c:pt idx="15">
                  <c:v>49491</c:v>
                </c:pt>
                <c:pt idx="16">
                  <c:v>49544</c:v>
                </c:pt>
                <c:pt idx="17">
                  <c:v>49594</c:v>
                </c:pt>
                <c:pt idx="18">
                  <c:v>49654</c:v>
                </c:pt>
                <c:pt idx="19">
                  <c:v>49728</c:v>
                </c:pt>
                <c:pt idx="20">
                  <c:v>49772</c:v>
                </c:pt>
                <c:pt idx="21">
                  <c:v>49810</c:v>
                </c:pt>
                <c:pt idx="22">
                  <c:v>49847</c:v>
                </c:pt>
                <c:pt idx="23">
                  <c:v>49900</c:v>
                </c:pt>
                <c:pt idx="24">
                  <c:v>49958</c:v>
                </c:pt>
                <c:pt idx="25">
                  <c:v>50022</c:v>
                </c:pt>
                <c:pt idx="26">
                  <c:v>50087</c:v>
                </c:pt>
                <c:pt idx="27">
                  <c:v>50127</c:v>
                </c:pt>
                <c:pt idx="28">
                  <c:v>50180</c:v>
                </c:pt>
                <c:pt idx="29">
                  <c:v>50230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66C3-4200-9F03-A29C705C879E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Columbia Threadneedle Investments, US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Sheet1!$P$2:$P$31</c:f>
              <c:numCache>
                <c:formatCode>General</c:formatCode>
                <c:ptCount val="30"/>
                <c:pt idx="0">
                  <c:v>20403</c:v>
                </c:pt>
                <c:pt idx="1">
                  <c:v>20411</c:v>
                </c:pt>
                <c:pt idx="2">
                  <c:v>20423</c:v>
                </c:pt>
                <c:pt idx="3">
                  <c:v>20437</c:v>
                </c:pt>
                <c:pt idx="4">
                  <c:v>20453</c:v>
                </c:pt>
                <c:pt idx="5">
                  <c:v>20465</c:v>
                </c:pt>
                <c:pt idx="6">
                  <c:v>20468</c:v>
                </c:pt>
                <c:pt idx="7">
                  <c:v>20484</c:v>
                </c:pt>
                <c:pt idx="8">
                  <c:v>20494</c:v>
                </c:pt>
                <c:pt idx="9">
                  <c:v>20507</c:v>
                </c:pt>
                <c:pt idx="10">
                  <c:v>20516</c:v>
                </c:pt>
                <c:pt idx="11">
                  <c:v>20526</c:v>
                </c:pt>
                <c:pt idx="12">
                  <c:v>20542</c:v>
                </c:pt>
                <c:pt idx="13">
                  <c:v>20549</c:v>
                </c:pt>
                <c:pt idx="14">
                  <c:v>20563</c:v>
                </c:pt>
                <c:pt idx="15">
                  <c:v>20568</c:v>
                </c:pt>
                <c:pt idx="16">
                  <c:v>20581</c:v>
                </c:pt>
                <c:pt idx="17">
                  <c:v>20588</c:v>
                </c:pt>
                <c:pt idx="18">
                  <c:v>20596</c:v>
                </c:pt>
                <c:pt idx="19">
                  <c:v>20609</c:v>
                </c:pt>
                <c:pt idx="20">
                  <c:v>20626</c:v>
                </c:pt>
                <c:pt idx="21">
                  <c:v>20644</c:v>
                </c:pt>
                <c:pt idx="22">
                  <c:v>20658</c:v>
                </c:pt>
                <c:pt idx="23">
                  <c:v>20671</c:v>
                </c:pt>
                <c:pt idx="24">
                  <c:v>20684</c:v>
                </c:pt>
                <c:pt idx="25">
                  <c:v>20693</c:v>
                </c:pt>
                <c:pt idx="26">
                  <c:v>20699</c:v>
                </c:pt>
                <c:pt idx="27">
                  <c:v>20710</c:v>
                </c:pt>
                <c:pt idx="28">
                  <c:v>20717</c:v>
                </c:pt>
                <c:pt idx="29">
                  <c:v>20723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66C3-4200-9F03-A29C705C87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1750816"/>
        <c:axId val="341742944"/>
      </c:lineChart>
      <c:dateAx>
        <c:axId val="3417508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742944"/>
        <c:crosses val="autoZero"/>
        <c:auto val="1"/>
        <c:lblOffset val="100"/>
        <c:baseTimeUnit val="days"/>
      </c:dateAx>
      <c:valAx>
        <c:axId val="341742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750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ZAIS 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0.29673590504450997</c:v>
                </c:pt>
                <c:pt idx="1">
                  <c:v>0</c:v>
                </c:pt>
                <c:pt idx="2">
                  <c:v>0</c:v>
                </c:pt>
                <c:pt idx="3">
                  <c:v>0.29585798816567999</c:v>
                </c:pt>
                <c:pt idx="4">
                  <c:v>0.29498525073746301</c:v>
                </c:pt>
                <c:pt idx="5">
                  <c:v>0.29411764705882398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0.58651026392961902</c:v>
                </c:pt>
                <c:pt idx="10">
                  <c:v>0.58309037900874605</c:v>
                </c:pt>
                <c:pt idx="11">
                  <c:v>0</c:v>
                </c:pt>
                <c:pt idx="12">
                  <c:v>0</c:v>
                </c:pt>
                <c:pt idx="13">
                  <c:v>0.57971014492753603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0.57636887608069198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0.28653295128939799</c:v>
                </c:pt>
                <c:pt idx="24">
                  <c:v>0</c:v>
                </c:pt>
                <c:pt idx="25">
                  <c:v>0.57142857142857095</c:v>
                </c:pt>
                <c:pt idx="26">
                  <c:v>0.28409090909090901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F66-4475-9E0F-27F81C21970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CIFC Asset Management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28">
                  <c:v>0.10443864229765</c:v>
                </c:pt>
                <c:pt idx="29">
                  <c:v>0.156494522691706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F66-4475-9E0F-27F81C21970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Marathon Asset Management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-1.11513799832729E-2</c:v>
                </c:pt>
                <c:pt idx="1">
                  <c:v>2.23052473094295E-2</c:v>
                </c:pt>
                <c:pt idx="2">
                  <c:v>-5.5750682945866102E-3</c:v>
                </c:pt>
                <c:pt idx="3">
                  <c:v>5.5753791257805501E-3</c:v>
                </c:pt>
                <c:pt idx="4">
                  <c:v>2.7875341472933E-2</c:v>
                </c:pt>
                <c:pt idx="5">
                  <c:v>4.4588117266748398E-2</c:v>
                </c:pt>
                <c:pt idx="6">
                  <c:v>3.3426183844011102E-2</c:v>
                </c:pt>
                <c:pt idx="7">
                  <c:v>0</c:v>
                </c:pt>
                <c:pt idx="8">
                  <c:v>1.11383381599465E-2</c:v>
                </c:pt>
                <c:pt idx="9">
                  <c:v>3.8979841853213099E-2</c:v>
                </c:pt>
                <c:pt idx="10">
                  <c:v>3.3398274422488203E-2</c:v>
                </c:pt>
                <c:pt idx="11">
                  <c:v>1.1129041233097801E-2</c:v>
                </c:pt>
                <c:pt idx="12">
                  <c:v>1.6691704223001199E-2</c:v>
                </c:pt>
                <c:pt idx="13">
                  <c:v>-1.1125945705385E-2</c:v>
                </c:pt>
                <c:pt idx="14">
                  <c:v>2.22543674196061E-2</c:v>
                </c:pt>
                <c:pt idx="15">
                  <c:v>-5.5623539882078098E-3</c:v>
                </c:pt>
                <c:pt idx="16">
                  <c:v>1.11253268064749E-2</c:v>
                </c:pt>
                <c:pt idx="17">
                  <c:v>1.6686133822793301E-2</c:v>
                </c:pt>
                <c:pt idx="18">
                  <c:v>0</c:v>
                </c:pt>
                <c:pt idx="19">
                  <c:v>1.11222333444556E-2</c:v>
                </c:pt>
                <c:pt idx="20">
                  <c:v>1.66814946619217E-2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1.11191416022683E-2</c:v>
                </c:pt>
                <c:pt idx="25">
                  <c:v>1.11179053866252E-2</c:v>
                </c:pt>
                <c:pt idx="26">
                  <c:v>5.55833472291701E-3</c:v>
                </c:pt>
                <c:pt idx="27">
                  <c:v>0</c:v>
                </c:pt>
                <c:pt idx="28">
                  <c:v>1.6674077367719E-2</c:v>
                </c:pt>
                <c:pt idx="29">
                  <c:v>-5.5570991942206199E-3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F66-4475-9E0F-27F81C21970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PineBridge Investments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3.3870614253551402E-2</c:v>
                </c:pt>
                <c:pt idx="1">
                  <c:v>2.3900573613766699E-2</c:v>
                </c:pt>
                <c:pt idx="2">
                  <c:v>3.9824771007566703E-3</c:v>
                </c:pt>
                <c:pt idx="3">
                  <c:v>4.1814344311258002E-2</c:v>
                </c:pt>
                <c:pt idx="4">
                  <c:v>2.58742511394622E-2</c:v>
                </c:pt>
                <c:pt idx="5">
                  <c:v>1.19388729703916E-2</c:v>
                </c:pt>
                <c:pt idx="6">
                  <c:v>1.39270224026103E-2</c:v>
                </c:pt>
                <c:pt idx="7">
                  <c:v>7.9571903160993909E-3</c:v>
                </c:pt>
                <c:pt idx="8">
                  <c:v>2.5858810892526798E-2</c:v>
                </c:pt>
                <c:pt idx="9">
                  <c:v>1.9886250646303099E-2</c:v>
                </c:pt>
                <c:pt idx="10">
                  <c:v>1.7894067122634E-2</c:v>
                </c:pt>
                <c:pt idx="11">
                  <c:v>1.3915117781532701E-2</c:v>
                </c:pt>
                <c:pt idx="12">
                  <c:v>9.9379869613611099E-3</c:v>
                </c:pt>
                <c:pt idx="13">
                  <c:v>1.7886598962577299E-2</c:v>
                </c:pt>
                <c:pt idx="14">
                  <c:v>2.1857489170607598E-2</c:v>
                </c:pt>
                <c:pt idx="15">
                  <c:v>3.9732204938713097E-3</c:v>
                </c:pt>
                <c:pt idx="16">
                  <c:v>2.3838375811994699E-2</c:v>
                </c:pt>
                <c:pt idx="17">
                  <c:v>3.7735099600802402E-2</c:v>
                </c:pt>
                <c:pt idx="18">
                  <c:v>5.9559261465157798E-3</c:v>
                </c:pt>
                <c:pt idx="19">
                  <c:v>2.5807476227344001E-2</c:v>
                </c:pt>
                <c:pt idx="20">
                  <c:v>1.58774262692018E-2</c:v>
                </c:pt>
                <c:pt idx="21">
                  <c:v>2.7781085049807499E-2</c:v>
                </c:pt>
                <c:pt idx="22">
                  <c:v>1.9838120933185202E-3</c:v>
                </c:pt>
                <c:pt idx="23">
                  <c:v>1.3886409172965099E-2</c:v>
                </c:pt>
                <c:pt idx="24">
                  <c:v>1.3884481117105701E-2</c:v>
                </c:pt>
                <c:pt idx="25">
                  <c:v>-3.9664438847351402E-3</c:v>
                </c:pt>
                <c:pt idx="26">
                  <c:v>1.78497054798596E-2</c:v>
                </c:pt>
                <c:pt idx="27">
                  <c:v>5.9488399762046397E-3</c:v>
                </c:pt>
                <c:pt idx="28">
                  <c:v>5.9484861102849299E-3</c:v>
                </c:pt>
                <c:pt idx="29">
                  <c:v>5.9481322864620503E-3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F66-4475-9E0F-27F81C21970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Palmer Square Capital Management LLC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28">
                  <c:v>0.101936799184506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F66-4475-9E0F-27F81C21970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DFG Investment Advisers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28">
                  <c:v>0</c:v>
                </c:pt>
                <c:pt idx="29">
                  <c:v>2.7831895352073501E-2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7F66-4475-9E0F-27F81C21970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Bain Capital Credit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Sheet1!$H$2:$H$31</c:f>
              <c:numCache>
                <c:formatCode>General</c:formatCode>
                <c:ptCount val="30"/>
                <c:pt idx="28">
                  <c:v>4.5787545787545798E-2</c:v>
                </c:pt>
                <c:pt idx="29">
                  <c:v>9.1533180778032006E-2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7F66-4475-9E0F-27F81C219709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PGIM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Sheet1!$I$2:$I$31</c:f>
              <c:numCache>
                <c:formatCode>General</c:formatCode>
                <c:ptCount val="30"/>
                <c:pt idx="0">
                  <c:v>2.5495895160879099E-2</c:v>
                </c:pt>
                <c:pt idx="1">
                  <c:v>4.58809135399674E-2</c:v>
                </c:pt>
                <c:pt idx="2">
                  <c:v>3.0573248407643298E-2</c:v>
                </c:pt>
                <c:pt idx="3">
                  <c:v>0.12734960012225599</c:v>
                </c:pt>
                <c:pt idx="4">
                  <c:v>9.1575091575091597E-2</c:v>
                </c:pt>
                <c:pt idx="5">
                  <c:v>0.10165700925078799</c:v>
                </c:pt>
                <c:pt idx="6">
                  <c:v>6.6009952269726793E-2</c:v>
                </c:pt>
                <c:pt idx="7">
                  <c:v>4.5669051606028299E-2</c:v>
                </c:pt>
                <c:pt idx="8">
                  <c:v>8.6224386285250601E-2</c:v>
                </c:pt>
                <c:pt idx="9">
                  <c:v>6.5879491207621793E-2</c:v>
                </c:pt>
                <c:pt idx="10">
                  <c:v>0.10635065329687</c:v>
                </c:pt>
                <c:pt idx="11">
                  <c:v>7.5884049172863899E-2</c:v>
                </c:pt>
                <c:pt idx="12">
                  <c:v>0.111212213123041</c:v>
                </c:pt>
                <c:pt idx="13">
                  <c:v>7.0692789335487796E-2</c:v>
                </c:pt>
                <c:pt idx="14">
                  <c:v>8.0734685639317794E-2</c:v>
                </c:pt>
                <c:pt idx="15">
                  <c:v>3.02510839971766E-2</c:v>
                </c:pt>
                <c:pt idx="16">
                  <c:v>8.5685483870967694E-2</c:v>
                </c:pt>
                <c:pt idx="17">
                  <c:v>5.5396081986201301E-2</c:v>
                </c:pt>
                <c:pt idx="18">
                  <c:v>6.5431850211395207E-2</c:v>
                </c:pt>
                <c:pt idx="19">
                  <c:v>0.15592777023288601</c:v>
                </c:pt>
                <c:pt idx="20">
                  <c:v>0.175773402973082</c:v>
                </c:pt>
                <c:pt idx="21">
                  <c:v>5.5146137263748903E-2</c:v>
                </c:pt>
                <c:pt idx="22">
                  <c:v>6.0126265156829298E-2</c:v>
                </c:pt>
                <c:pt idx="23">
                  <c:v>4.00600901352028E-2</c:v>
                </c:pt>
                <c:pt idx="24">
                  <c:v>9.0099109019921894E-2</c:v>
                </c:pt>
                <c:pt idx="25">
                  <c:v>8.0016003200640104E-2</c:v>
                </c:pt>
                <c:pt idx="26">
                  <c:v>6.9958025184889097E-2</c:v>
                </c:pt>
                <c:pt idx="27">
                  <c:v>5.9922101268351097E-2</c:v>
                </c:pt>
                <c:pt idx="28">
                  <c:v>2.4952590078850201E-2</c:v>
                </c:pt>
                <c:pt idx="29">
                  <c:v>2.9935638377488399E-2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7F66-4475-9E0F-27F81C219709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Schroders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Sheet1!$J$2:$J$31</c:f>
              <c:numCache>
                <c:formatCode>General</c:formatCode>
                <c:ptCount val="30"/>
                <c:pt idx="0">
                  <c:v>3.5549235691432597E-2</c:v>
                </c:pt>
                <c:pt idx="1">
                  <c:v>3.7626991094945397E-2</c:v>
                </c:pt>
                <c:pt idx="2">
                  <c:v>7.00016716817118E-2</c:v>
                </c:pt>
                <c:pt idx="3">
                  <c:v>6.9952703619791404E-2</c:v>
                </c:pt>
                <c:pt idx="4">
                  <c:v>8.8683930471798497E-2</c:v>
                </c:pt>
                <c:pt idx="5">
                  <c:v>8.0266024538470399E-2</c:v>
                </c:pt>
                <c:pt idx="6">
                  <c:v>6.8744271310724095E-2</c:v>
                </c:pt>
                <c:pt idx="7">
                  <c:v>4.57980306846806E-2</c:v>
                </c:pt>
                <c:pt idx="8">
                  <c:v>4.6817453546682201E-2</c:v>
                </c:pt>
                <c:pt idx="9">
                  <c:v>8.1112278111123801E-2</c:v>
                </c:pt>
                <c:pt idx="10">
                  <c:v>7.2734073835475505E-2</c:v>
                </c:pt>
                <c:pt idx="11">
                  <c:v>8.2025936808879596E-2</c:v>
                </c:pt>
                <c:pt idx="12">
                  <c:v>7.0546737213403904E-2</c:v>
                </c:pt>
                <c:pt idx="13">
                  <c:v>7.1533724522590103E-2</c:v>
                </c:pt>
                <c:pt idx="14">
                  <c:v>5.3870937665109198E-2</c:v>
                </c:pt>
                <c:pt idx="15">
                  <c:v>4.03814493834063E-2</c:v>
                </c:pt>
                <c:pt idx="16">
                  <c:v>6.4170237429878499E-2</c:v>
                </c:pt>
                <c:pt idx="17">
                  <c:v>6.20604054613157E-2</c:v>
                </c:pt>
                <c:pt idx="18">
                  <c:v>6.8224105850733893E-2</c:v>
                </c:pt>
                <c:pt idx="19">
                  <c:v>7.0243579943391907E-2</c:v>
                </c:pt>
                <c:pt idx="20">
                  <c:v>5.7807048330821502E-2</c:v>
                </c:pt>
                <c:pt idx="21">
                  <c:v>4.4361910657175298E-2</c:v>
                </c:pt>
                <c:pt idx="22">
                  <c:v>4.2279809843977202E-2</c:v>
                </c:pt>
                <c:pt idx="23">
                  <c:v>6.0815964706124902E-2</c:v>
                </c:pt>
                <c:pt idx="24">
                  <c:v>8.44725103787871E-2</c:v>
                </c:pt>
                <c:pt idx="25">
                  <c:v>6.9991251093613302E-2</c:v>
                </c:pt>
                <c:pt idx="26">
                  <c:v>6.7885171204344605E-2</c:v>
                </c:pt>
                <c:pt idx="27">
                  <c:v>7.1950580230036296E-2</c:v>
                </c:pt>
                <c:pt idx="28">
                  <c:v>3.4922297887200998E-2</c:v>
                </c:pt>
                <c:pt idx="29">
                  <c:v>4.1070713500970302E-2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7F66-4475-9E0F-27F81C219709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GoldenTree Asset Management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Sheet1!$K$2:$K$31</c:f>
              <c:numCache>
                <c:formatCode>General</c:formatCode>
                <c:ptCount val="30"/>
                <c:pt idx="28">
                  <c:v>6.0060060060060101E-2</c:v>
                </c:pt>
                <c:pt idx="29">
                  <c:v>0.150060024009604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7F66-4475-9E0F-27F81C219709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responsAbility Investments AG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Sheet1!$L$2:$L$31</c:f>
              <c:numCache>
                <c:formatCode>General</c:formatCode>
                <c:ptCount val="30"/>
                <c:pt idx="28">
                  <c:v>0.136858027803789</c:v>
                </c:pt>
                <c:pt idx="29">
                  <c:v>0.15105740181268901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7F66-4475-9E0F-27F81C219709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BlueOrchard Finance Ltd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Sheet1!$M$2:$M$31</c:f>
              <c:numCache>
                <c:formatCode>General</c:formatCode>
                <c:ptCount val="30"/>
                <c:pt idx="28">
                  <c:v>0.18682479083746201</c:v>
                </c:pt>
                <c:pt idx="29">
                  <c:v>0.25133776552618797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7F66-4475-9E0F-27F81C219709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Wellington Management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Sheet1!$N$2:$N$31</c:f>
              <c:numCache>
                <c:formatCode>General</c:formatCode>
                <c:ptCount val="30"/>
                <c:pt idx="0">
                  <c:v>5.1175058064008197E-2</c:v>
                </c:pt>
                <c:pt idx="1">
                  <c:v>3.7378029587661302E-2</c:v>
                </c:pt>
                <c:pt idx="2">
                  <c:v>0.1002930129201</c:v>
                </c:pt>
                <c:pt idx="3">
                  <c:v>8.8405170720207496E-2</c:v>
                </c:pt>
                <c:pt idx="4">
                  <c:v>6.8698843896598402E-2</c:v>
                </c:pt>
                <c:pt idx="5">
                  <c:v>9.6112353379624205E-2</c:v>
                </c:pt>
                <c:pt idx="6">
                  <c:v>5.4868609276714199E-2</c:v>
                </c:pt>
                <c:pt idx="7">
                  <c:v>5.48385201433636E-2</c:v>
                </c:pt>
                <c:pt idx="8">
                  <c:v>6.6553134848395895E-2</c:v>
                </c:pt>
                <c:pt idx="9">
                  <c:v>9.1938733592848307E-2</c:v>
                </c:pt>
                <c:pt idx="10">
                  <c:v>5.4721701063164499E-2</c:v>
                </c:pt>
                <c:pt idx="11">
                  <c:v>0.15626220798499901</c:v>
                </c:pt>
                <c:pt idx="12">
                  <c:v>0.33934004212497099</c:v>
                </c:pt>
                <c:pt idx="13">
                  <c:v>8.3576287657920301E-2</c:v>
                </c:pt>
                <c:pt idx="14">
                  <c:v>7.1854426815295303E-2</c:v>
                </c:pt>
                <c:pt idx="15">
                  <c:v>5.2396662138560098E-2</c:v>
                </c:pt>
                <c:pt idx="16">
                  <c:v>8.14632348662645E-2</c:v>
                </c:pt>
                <c:pt idx="17">
                  <c:v>9.1087036570476204E-2</c:v>
                </c:pt>
                <c:pt idx="18">
                  <c:v>7.3577818224063798E-2</c:v>
                </c:pt>
                <c:pt idx="19">
                  <c:v>7.3523721074220297E-2</c:v>
                </c:pt>
                <c:pt idx="20">
                  <c:v>8.7003596148640797E-2</c:v>
                </c:pt>
                <c:pt idx="21">
                  <c:v>6.5678907412057896E-2</c:v>
                </c:pt>
                <c:pt idx="22">
                  <c:v>7.1427192525240796E-2</c:v>
                </c:pt>
                <c:pt idx="23">
                  <c:v>7.5234384042594193E-2</c:v>
                </c:pt>
                <c:pt idx="24">
                  <c:v>0.10602000886712799</c:v>
                </c:pt>
                <c:pt idx="25">
                  <c:v>0.105907725487176</c:v>
                </c:pt>
                <c:pt idx="26">
                  <c:v>8.6560101563852507E-2</c:v>
                </c:pt>
                <c:pt idx="27">
                  <c:v>7.4953874538745399E-2</c:v>
                </c:pt>
                <c:pt idx="28">
                  <c:v>8.0659100074897697E-2</c:v>
                </c:pt>
                <c:pt idx="29">
                  <c:v>4.2215953792719703E-2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7F66-4475-9E0F-27F81C219709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Pictet Asset Management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Sheet1!$O$2:$O$31</c:f>
              <c:numCache>
                <c:formatCode>General</c:formatCode>
                <c:ptCount val="30"/>
                <c:pt idx="0">
                  <c:v>8.8255818726653307E-2</c:v>
                </c:pt>
                <c:pt idx="1">
                  <c:v>7.9975392187019406E-2</c:v>
                </c:pt>
                <c:pt idx="2">
                  <c:v>0.100401606425703</c:v>
                </c:pt>
                <c:pt idx="3">
                  <c:v>0.14328700386874901</c:v>
                </c:pt>
                <c:pt idx="4">
                  <c:v>0.13490587249350999</c:v>
                </c:pt>
                <c:pt idx="5">
                  <c:v>0.124517748882402</c:v>
                </c:pt>
                <c:pt idx="6">
                  <c:v>0.10397553516819601</c:v>
                </c:pt>
                <c:pt idx="7">
                  <c:v>6.9245025559560899E-2</c:v>
                </c:pt>
                <c:pt idx="8">
                  <c:v>5.69858552966317E-2</c:v>
                </c:pt>
                <c:pt idx="9">
                  <c:v>0.130179199804731</c:v>
                </c:pt>
                <c:pt idx="10">
                  <c:v>6.0942165884575503E-2</c:v>
                </c:pt>
                <c:pt idx="11">
                  <c:v>0.109629088251416</c:v>
                </c:pt>
                <c:pt idx="12">
                  <c:v>9.7341363995863003E-2</c:v>
                </c:pt>
                <c:pt idx="13">
                  <c:v>0.10535059462306801</c:v>
                </c:pt>
                <c:pt idx="14">
                  <c:v>7.6905952115925602E-2</c:v>
                </c:pt>
                <c:pt idx="15">
                  <c:v>8.4935994661166095E-2</c:v>
                </c:pt>
                <c:pt idx="16">
                  <c:v>0.107090178012164</c:v>
                </c:pt>
                <c:pt idx="17">
                  <c:v>0.100920393993218</c:v>
                </c:pt>
                <c:pt idx="18">
                  <c:v>0.120982376900431</c:v>
                </c:pt>
                <c:pt idx="19">
                  <c:v>0.14903129657228001</c:v>
                </c:pt>
                <c:pt idx="20">
                  <c:v>8.8481338481338503E-2</c:v>
                </c:pt>
                <c:pt idx="21">
                  <c:v>7.6348147552840903E-2</c:v>
                </c:pt>
                <c:pt idx="22">
                  <c:v>7.4282272636016902E-2</c:v>
                </c:pt>
                <c:pt idx="23">
                  <c:v>0.1063253555881</c:v>
                </c:pt>
                <c:pt idx="24">
                  <c:v>0.11623246492986</c:v>
                </c:pt>
                <c:pt idx="25">
                  <c:v>0.12810761039273</c:v>
                </c:pt>
                <c:pt idx="26">
                  <c:v>0.12994282515693101</c:v>
                </c:pt>
                <c:pt idx="27">
                  <c:v>7.9861041787290102E-2</c:v>
                </c:pt>
                <c:pt idx="28">
                  <c:v>0.105731442136972</c:v>
                </c:pt>
                <c:pt idx="29">
                  <c:v>9.9641291351135905E-2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7F66-4475-9E0F-27F81C219709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Columbia Threadneedle Investments, US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Sheet1!$P$2:$P$31</c:f>
              <c:numCache>
                <c:formatCode>General</c:formatCode>
                <c:ptCount val="30"/>
                <c:pt idx="0">
                  <c:v>2.94160906015591E-2</c:v>
                </c:pt>
                <c:pt idx="1">
                  <c:v>3.9209920109787799E-2</c:v>
                </c:pt>
                <c:pt idx="2">
                  <c:v>5.8791827935916897E-2</c:v>
                </c:pt>
                <c:pt idx="3">
                  <c:v>6.8550164030749594E-2</c:v>
                </c:pt>
                <c:pt idx="4">
                  <c:v>7.8289377110143402E-2</c:v>
                </c:pt>
                <c:pt idx="5">
                  <c:v>5.8671099594191603E-2</c:v>
                </c:pt>
                <c:pt idx="6">
                  <c:v>1.46591741998534E-2</c:v>
                </c:pt>
                <c:pt idx="7">
                  <c:v>7.8170803205002901E-2</c:v>
                </c:pt>
                <c:pt idx="8">
                  <c:v>4.8818590119117398E-2</c:v>
                </c:pt>
                <c:pt idx="9">
                  <c:v>6.3433199960964207E-2</c:v>
                </c:pt>
                <c:pt idx="10">
                  <c:v>4.3887453064807097E-2</c:v>
                </c:pt>
                <c:pt idx="11">
                  <c:v>4.8742444921037201E-2</c:v>
                </c:pt>
                <c:pt idx="12">
                  <c:v>7.7949917178212993E-2</c:v>
                </c:pt>
                <c:pt idx="13">
                  <c:v>3.4076526141563597E-2</c:v>
                </c:pt>
                <c:pt idx="14">
                  <c:v>6.8129836001751903E-2</c:v>
                </c:pt>
                <c:pt idx="15">
                  <c:v>2.4315518163692099E-2</c:v>
                </c:pt>
                <c:pt idx="16">
                  <c:v>6.3204978607545703E-2</c:v>
                </c:pt>
                <c:pt idx="17">
                  <c:v>3.4011952771974101E-2</c:v>
                </c:pt>
                <c:pt idx="18">
                  <c:v>3.8857586943850803E-2</c:v>
                </c:pt>
                <c:pt idx="19">
                  <c:v>6.3119052243154006E-2</c:v>
                </c:pt>
                <c:pt idx="20">
                  <c:v>8.2488233296132807E-2</c:v>
                </c:pt>
                <c:pt idx="21">
                  <c:v>8.7268496072917701E-2</c:v>
                </c:pt>
                <c:pt idx="22">
                  <c:v>6.7816314667700106E-2</c:v>
                </c:pt>
                <c:pt idx="23">
                  <c:v>6.2929615645270595E-2</c:v>
                </c:pt>
                <c:pt idx="24">
                  <c:v>6.2890039185332106E-2</c:v>
                </c:pt>
                <c:pt idx="25">
                  <c:v>4.3511893250821901E-2</c:v>
                </c:pt>
                <c:pt idx="26">
                  <c:v>2.8995312424491399E-2</c:v>
                </c:pt>
                <c:pt idx="27">
                  <c:v>5.3142663896806601E-2</c:v>
                </c:pt>
                <c:pt idx="28">
                  <c:v>3.3800096571704498E-2</c:v>
                </c:pt>
                <c:pt idx="29">
                  <c:v>2.89617222570836E-2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7F66-4475-9E0F-27F81C2197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1298056"/>
        <c:axId val="301290512"/>
      </c:lineChart>
      <c:dateAx>
        <c:axId val="3012980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290512"/>
        <c:crosses val="autoZero"/>
        <c:auto val="1"/>
        <c:lblOffset val="100"/>
        <c:baseTimeUnit val="days"/>
      </c:dateAx>
      <c:valAx>
        <c:axId val="301290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298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ZAIS 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2</c:v>
                </c:pt>
                <c:pt idx="11">
                  <c:v>0</c:v>
                </c:pt>
                <c:pt idx="12">
                  <c:v>0</c:v>
                </c:pt>
                <c:pt idx="13">
                  <c:v>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2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773-4128-A69D-78E8D80B73C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CIFC Asset Management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28">
                  <c:v>2</c:v>
                </c:pt>
                <c:pt idx="29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773-4128-A69D-78E8D80B73C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Marathon Asset Management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-2</c:v>
                </c:pt>
                <c:pt idx="1">
                  <c:v>4</c:v>
                </c:pt>
                <c:pt idx="2">
                  <c:v>-1</c:v>
                </c:pt>
                <c:pt idx="3">
                  <c:v>1</c:v>
                </c:pt>
                <c:pt idx="4">
                  <c:v>5</c:v>
                </c:pt>
                <c:pt idx="5">
                  <c:v>8</c:v>
                </c:pt>
                <c:pt idx="6">
                  <c:v>6</c:v>
                </c:pt>
                <c:pt idx="7">
                  <c:v>0</c:v>
                </c:pt>
                <c:pt idx="8">
                  <c:v>2</c:v>
                </c:pt>
                <c:pt idx="9">
                  <c:v>7</c:v>
                </c:pt>
                <c:pt idx="10">
                  <c:v>6</c:v>
                </c:pt>
                <c:pt idx="11">
                  <c:v>2</c:v>
                </c:pt>
                <c:pt idx="12">
                  <c:v>3</c:v>
                </c:pt>
                <c:pt idx="13">
                  <c:v>-2</c:v>
                </c:pt>
                <c:pt idx="14">
                  <c:v>4</c:v>
                </c:pt>
                <c:pt idx="15">
                  <c:v>-1</c:v>
                </c:pt>
                <c:pt idx="16">
                  <c:v>2</c:v>
                </c:pt>
                <c:pt idx="17">
                  <c:v>3</c:v>
                </c:pt>
                <c:pt idx="18">
                  <c:v>0</c:v>
                </c:pt>
                <c:pt idx="19">
                  <c:v>2</c:v>
                </c:pt>
                <c:pt idx="20">
                  <c:v>3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2</c:v>
                </c:pt>
                <c:pt idx="25">
                  <c:v>2</c:v>
                </c:pt>
                <c:pt idx="26">
                  <c:v>1</c:v>
                </c:pt>
                <c:pt idx="27">
                  <c:v>0</c:v>
                </c:pt>
                <c:pt idx="28">
                  <c:v>3</c:v>
                </c:pt>
                <c:pt idx="29">
                  <c:v>-1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773-4128-A69D-78E8D80B73C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PineBridge Investments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17</c:v>
                </c:pt>
                <c:pt idx="1">
                  <c:v>12</c:v>
                </c:pt>
                <c:pt idx="2">
                  <c:v>2</c:v>
                </c:pt>
                <c:pt idx="3">
                  <c:v>21</c:v>
                </c:pt>
                <c:pt idx="4">
                  <c:v>13</c:v>
                </c:pt>
                <c:pt idx="5">
                  <c:v>6</c:v>
                </c:pt>
                <c:pt idx="6">
                  <c:v>7</c:v>
                </c:pt>
                <c:pt idx="7">
                  <c:v>4</c:v>
                </c:pt>
                <c:pt idx="8">
                  <c:v>13</c:v>
                </c:pt>
                <c:pt idx="9">
                  <c:v>10</c:v>
                </c:pt>
                <c:pt idx="10">
                  <c:v>9</c:v>
                </c:pt>
                <c:pt idx="11">
                  <c:v>7</c:v>
                </c:pt>
                <c:pt idx="12">
                  <c:v>5</c:v>
                </c:pt>
                <c:pt idx="13">
                  <c:v>9</c:v>
                </c:pt>
                <c:pt idx="14">
                  <c:v>11</c:v>
                </c:pt>
                <c:pt idx="15">
                  <c:v>2</c:v>
                </c:pt>
                <c:pt idx="16">
                  <c:v>12</c:v>
                </c:pt>
                <c:pt idx="17">
                  <c:v>19</c:v>
                </c:pt>
                <c:pt idx="18">
                  <c:v>3</c:v>
                </c:pt>
                <c:pt idx="19">
                  <c:v>13</c:v>
                </c:pt>
                <c:pt idx="20">
                  <c:v>8</c:v>
                </c:pt>
                <c:pt idx="21">
                  <c:v>14</c:v>
                </c:pt>
                <c:pt idx="22">
                  <c:v>1</c:v>
                </c:pt>
                <c:pt idx="23">
                  <c:v>7</c:v>
                </c:pt>
                <c:pt idx="24">
                  <c:v>7</c:v>
                </c:pt>
                <c:pt idx="25">
                  <c:v>-2</c:v>
                </c:pt>
                <c:pt idx="26">
                  <c:v>9</c:v>
                </c:pt>
                <c:pt idx="27">
                  <c:v>3</c:v>
                </c:pt>
                <c:pt idx="28">
                  <c:v>3</c:v>
                </c:pt>
                <c:pt idx="29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773-4128-A69D-78E8D80B73C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Palmer Square Capital Management LLC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28">
                  <c:v>1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773-4128-A69D-78E8D80B73C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DFG Investment Advisers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28">
                  <c:v>0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C773-4128-A69D-78E8D80B73C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Bain Capital Credit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Sheet1!$H$2:$H$31</c:f>
              <c:numCache>
                <c:formatCode>General</c:formatCode>
                <c:ptCount val="30"/>
                <c:pt idx="28">
                  <c:v>2</c:v>
                </c:pt>
                <c:pt idx="29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C773-4128-A69D-78E8D80B73C5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PGIM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Sheet1!$I$2:$I$31</c:f>
              <c:numCache>
                <c:formatCode>General</c:formatCode>
                <c:ptCount val="30"/>
                <c:pt idx="0">
                  <c:v>5</c:v>
                </c:pt>
                <c:pt idx="1">
                  <c:v>9</c:v>
                </c:pt>
                <c:pt idx="2">
                  <c:v>6</c:v>
                </c:pt>
                <c:pt idx="3">
                  <c:v>25</c:v>
                </c:pt>
                <c:pt idx="4">
                  <c:v>18</c:v>
                </c:pt>
                <c:pt idx="5">
                  <c:v>20</c:v>
                </c:pt>
                <c:pt idx="6">
                  <c:v>13</c:v>
                </c:pt>
                <c:pt idx="7">
                  <c:v>9</c:v>
                </c:pt>
                <c:pt idx="8">
                  <c:v>17</c:v>
                </c:pt>
                <c:pt idx="9">
                  <c:v>13</c:v>
                </c:pt>
                <c:pt idx="10">
                  <c:v>21</c:v>
                </c:pt>
                <c:pt idx="11">
                  <c:v>15</c:v>
                </c:pt>
                <c:pt idx="12">
                  <c:v>22</c:v>
                </c:pt>
                <c:pt idx="13">
                  <c:v>14</c:v>
                </c:pt>
                <c:pt idx="14">
                  <c:v>16</c:v>
                </c:pt>
                <c:pt idx="15">
                  <c:v>6</c:v>
                </c:pt>
                <c:pt idx="16">
                  <c:v>17</c:v>
                </c:pt>
                <c:pt idx="17">
                  <c:v>11</c:v>
                </c:pt>
                <c:pt idx="18">
                  <c:v>13</c:v>
                </c:pt>
                <c:pt idx="19">
                  <c:v>31</c:v>
                </c:pt>
                <c:pt idx="20">
                  <c:v>35</c:v>
                </c:pt>
                <c:pt idx="21">
                  <c:v>11</c:v>
                </c:pt>
                <c:pt idx="22">
                  <c:v>12</c:v>
                </c:pt>
                <c:pt idx="23">
                  <c:v>8</c:v>
                </c:pt>
                <c:pt idx="24">
                  <c:v>18</c:v>
                </c:pt>
                <c:pt idx="25">
                  <c:v>16</c:v>
                </c:pt>
                <c:pt idx="26">
                  <c:v>14</c:v>
                </c:pt>
                <c:pt idx="27">
                  <c:v>12</c:v>
                </c:pt>
                <c:pt idx="28">
                  <c:v>5</c:v>
                </c:pt>
                <c:pt idx="29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C773-4128-A69D-78E8D80B73C5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Schroders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Sheet1!$J$2:$J$31</c:f>
              <c:numCache>
                <c:formatCode>General</c:formatCode>
                <c:ptCount val="30"/>
                <c:pt idx="0">
                  <c:v>34</c:v>
                </c:pt>
                <c:pt idx="1">
                  <c:v>36</c:v>
                </c:pt>
                <c:pt idx="2">
                  <c:v>67</c:v>
                </c:pt>
                <c:pt idx="3">
                  <c:v>67</c:v>
                </c:pt>
                <c:pt idx="4">
                  <c:v>85</c:v>
                </c:pt>
                <c:pt idx="5">
                  <c:v>77</c:v>
                </c:pt>
                <c:pt idx="6">
                  <c:v>66</c:v>
                </c:pt>
                <c:pt idx="7">
                  <c:v>44</c:v>
                </c:pt>
                <c:pt idx="8">
                  <c:v>45</c:v>
                </c:pt>
                <c:pt idx="9">
                  <c:v>78</c:v>
                </c:pt>
                <c:pt idx="10">
                  <c:v>70</c:v>
                </c:pt>
                <c:pt idx="11">
                  <c:v>79</c:v>
                </c:pt>
                <c:pt idx="12">
                  <c:v>68</c:v>
                </c:pt>
                <c:pt idx="13">
                  <c:v>69</c:v>
                </c:pt>
                <c:pt idx="14">
                  <c:v>52</c:v>
                </c:pt>
                <c:pt idx="15">
                  <c:v>39</c:v>
                </c:pt>
                <c:pt idx="16">
                  <c:v>62</c:v>
                </c:pt>
                <c:pt idx="17">
                  <c:v>60</c:v>
                </c:pt>
                <c:pt idx="18">
                  <c:v>66</c:v>
                </c:pt>
                <c:pt idx="19">
                  <c:v>68</c:v>
                </c:pt>
                <c:pt idx="20">
                  <c:v>56</c:v>
                </c:pt>
                <c:pt idx="21">
                  <c:v>43</c:v>
                </c:pt>
                <c:pt idx="22">
                  <c:v>41</c:v>
                </c:pt>
                <c:pt idx="23">
                  <c:v>59</c:v>
                </c:pt>
                <c:pt idx="24">
                  <c:v>82</c:v>
                </c:pt>
                <c:pt idx="25">
                  <c:v>68</c:v>
                </c:pt>
                <c:pt idx="26">
                  <c:v>66</c:v>
                </c:pt>
                <c:pt idx="27">
                  <c:v>70</c:v>
                </c:pt>
                <c:pt idx="28">
                  <c:v>34</c:v>
                </c:pt>
                <c:pt idx="29">
                  <c:v>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C773-4128-A69D-78E8D80B73C5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GoldenTree Asset Management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Sheet1!$K$2:$K$31</c:f>
              <c:numCache>
                <c:formatCode>General</c:formatCode>
                <c:ptCount val="30"/>
                <c:pt idx="28">
                  <c:v>2</c:v>
                </c:pt>
                <c:pt idx="29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C773-4128-A69D-78E8D80B73C5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responsAbility Investments AG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Sheet1!$L$2:$L$31</c:f>
              <c:numCache>
                <c:formatCode>General</c:formatCode>
                <c:ptCount val="30"/>
                <c:pt idx="28">
                  <c:v>19</c:v>
                </c:pt>
                <c:pt idx="29">
                  <c:v>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C773-4128-A69D-78E8D80B73C5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BlueOrchard Finance Ltd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Sheet1!$M$2:$M$31</c:f>
              <c:numCache>
                <c:formatCode>General</c:formatCode>
                <c:ptCount val="30"/>
                <c:pt idx="28">
                  <c:v>23</c:v>
                </c:pt>
                <c:pt idx="29">
                  <c:v>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C773-4128-A69D-78E8D80B73C5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Wellington Management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Sheet1!$N$2:$N$31</c:f>
              <c:numCache>
                <c:formatCode>General</c:formatCode>
                <c:ptCount val="30"/>
                <c:pt idx="0">
                  <c:v>26</c:v>
                </c:pt>
                <c:pt idx="1">
                  <c:v>19</c:v>
                </c:pt>
                <c:pt idx="2">
                  <c:v>51</c:v>
                </c:pt>
                <c:pt idx="3">
                  <c:v>45</c:v>
                </c:pt>
                <c:pt idx="4">
                  <c:v>35</c:v>
                </c:pt>
                <c:pt idx="5">
                  <c:v>49</c:v>
                </c:pt>
                <c:pt idx="6">
                  <c:v>28</c:v>
                </c:pt>
                <c:pt idx="7">
                  <c:v>28</c:v>
                </c:pt>
                <c:pt idx="8">
                  <c:v>34</c:v>
                </c:pt>
                <c:pt idx="9">
                  <c:v>47</c:v>
                </c:pt>
                <c:pt idx="10">
                  <c:v>28</c:v>
                </c:pt>
                <c:pt idx="11">
                  <c:v>80</c:v>
                </c:pt>
                <c:pt idx="12">
                  <c:v>174</c:v>
                </c:pt>
                <c:pt idx="13">
                  <c:v>43</c:v>
                </c:pt>
                <c:pt idx="14">
                  <c:v>37</c:v>
                </c:pt>
                <c:pt idx="15">
                  <c:v>27</c:v>
                </c:pt>
                <c:pt idx="16">
                  <c:v>42</c:v>
                </c:pt>
                <c:pt idx="17">
                  <c:v>47</c:v>
                </c:pt>
                <c:pt idx="18">
                  <c:v>38</c:v>
                </c:pt>
                <c:pt idx="19">
                  <c:v>38</c:v>
                </c:pt>
                <c:pt idx="20">
                  <c:v>45</c:v>
                </c:pt>
                <c:pt idx="21">
                  <c:v>34</c:v>
                </c:pt>
                <c:pt idx="22">
                  <c:v>37</c:v>
                </c:pt>
                <c:pt idx="23">
                  <c:v>39</c:v>
                </c:pt>
                <c:pt idx="24">
                  <c:v>55</c:v>
                </c:pt>
                <c:pt idx="25">
                  <c:v>55</c:v>
                </c:pt>
                <c:pt idx="26">
                  <c:v>45</c:v>
                </c:pt>
                <c:pt idx="27">
                  <c:v>39</c:v>
                </c:pt>
                <c:pt idx="28">
                  <c:v>42</c:v>
                </c:pt>
                <c:pt idx="29">
                  <c:v>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C773-4128-A69D-78E8D80B73C5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Pictet Asset Management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Sheet1!$O$2:$O$31</c:f>
              <c:numCache>
                <c:formatCode>General</c:formatCode>
                <c:ptCount val="30"/>
                <c:pt idx="0">
                  <c:v>43</c:v>
                </c:pt>
                <c:pt idx="1">
                  <c:v>39</c:v>
                </c:pt>
                <c:pt idx="2">
                  <c:v>49</c:v>
                </c:pt>
                <c:pt idx="3">
                  <c:v>70</c:v>
                </c:pt>
                <c:pt idx="4">
                  <c:v>66</c:v>
                </c:pt>
                <c:pt idx="5">
                  <c:v>61</c:v>
                </c:pt>
                <c:pt idx="6">
                  <c:v>51</c:v>
                </c:pt>
                <c:pt idx="7">
                  <c:v>34</c:v>
                </c:pt>
                <c:pt idx="8">
                  <c:v>28</c:v>
                </c:pt>
                <c:pt idx="9">
                  <c:v>64</c:v>
                </c:pt>
                <c:pt idx="10">
                  <c:v>30</c:v>
                </c:pt>
                <c:pt idx="11">
                  <c:v>54</c:v>
                </c:pt>
                <c:pt idx="12">
                  <c:v>48</c:v>
                </c:pt>
                <c:pt idx="13">
                  <c:v>52</c:v>
                </c:pt>
                <c:pt idx="14">
                  <c:v>38</c:v>
                </c:pt>
                <c:pt idx="15">
                  <c:v>42</c:v>
                </c:pt>
                <c:pt idx="16">
                  <c:v>53</c:v>
                </c:pt>
                <c:pt idx="17">
                  <c:v>50</c:v>
                </c:pt>
                <c:pt idx="18">
                  <c:v>60</c:v>
                </c:pt>
                <c:pt idx="19">
                  <c:v>74</c:v>
                </c:pt>
                <c:pt idx="20">
                  <c:v>44</c:v>
                </c:pt>
                <c:pt idx="21">
                  <c:v>38</c:v>
                </c:pt>
                <c:pt idx="22">
                  <c:v>37</c:v>
                </c:pt>
                <c:pt idx="23">
                  <c:v>53</c:v>
                </c:pt>
                <c:pt idx="24">
                  <c:v>58</c:v>
                </c:pt>
                <c:pt idx="25">
                  <c:v>64</c:v>
                </c:pt>
                <c:pt idx="26">
                  <c:v>65</c:v>
                </c:pt>
                <c:pt idx="27">
                  <c:v>40</c:v>
                </c:pt>
                <c:pt idx="28">
                  <c:v>53</c:v>
                </c:pt>
                <c:pt idx="29">
                  <c:v>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C773-4128-A69D-78E8D80B73C5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Columbia Threadneedle Investments, US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Sheet1!$P$2:$P$31</c:f>
              <c:numCache>
                <c:formatCode>General</c:formatCode>
                <c:ptCount val="30"/>
                <c:pt idx="0">
                  <c:v>6</c:v>
                </c:pt>
                <c:pt idx="1">
                  <c:v>8</c:v>
                </c:pt>
                <c:pt idx="2">
                  <c:v>12</c:v>
                </c:pt>
                <c:pt idx="3">
                  <c:v>14</c:v>
                </c:pt>
                <c:pt idx="4">
                  <c:v>16</c:v>
                </c:pt>
                <c:pt idx="5">
                  <c:v>12</c:v>
                </c:pt>
                <c:pt idx="6">
                  <c:v>3</c:v>
                </c:pt>
                <c:pt idx="7">
                  <c:v>16</c:v>
                </c:pt>
                <c:pt idx="8">
                  <c:v>10</c:v>
                </c:pt>
                <c:pt idx="9">
                  <c:v>13</c:v>
                </c:pt>
                <c:pt idx="10">
                  <c:v>9</c:v>
                </c:pt>
                <c:pt idx="11">
                  <c:v>10</c:v>
                </c:pt>
                <c:pt idx="12">
                  <c:v>16</c:v>
                </c:pt>
                <c:pt idx="13">
                  <c:v>7</c:v>
                </c:pt>
                <c:pt idx="14">
                  <c:v>14</c:v>
                </c:pt>
                <c:pt idx="15">
                  <c:v>5</c:v>
                </c:pt>
                <c:pt idx="16">
                  <c:v>13</c:v>
                </c:pt>
                <c:pt idx="17">
                  <c:v>7</c:v>
                </c:pt>
                <c:pt idx="18">
                  <c:v>8</c:v>
                </c:pt>
                <c:pt idx="19">
                  <c:v>13</c:v>
                </c:pt>
                <c:pt idx="20">
                  <c:v>17</c:v>
                </c:pt>
                <c:pt idx="21">
                  <c:v>18</c:v>
                </c:pt>
                <c:pt idx="22">
                  <c:v>14</c:v>
                </c:pt>
                <c:pt idx="23">
                  <c:v>13</c:v>
                </c:pt>
                <c:pt idx="24">
                  <c:v>13</c:v>
                </c:pt>
                <c:pt idx="25">
                  <c:v>9</c:v>
                </c:pt>
                <c:pt idx="26">
                  <c:v>6</c:v>
                </c:pt>
                <c:pt idx="27">
                  <c:v>11</c:v>
                </c:pt>
                <c:pt idx="28">
                  <c:v>7</c:v>
                </c:pt>
                <c:pt idx="29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C773-4128-A69D-78E8D80B73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1303960"/>
        <c:axId val="301304944"/>
      </c:lineChart>
      <c:dateAx>
        <c:axId val="3013039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304944"/>
        <c:crosses val="autoZero"/>
        <c:auto val="1"/>
        <c:lblOffset val="100"/>
        <c:baseTimeUnit val="days"/>
      </c:dateAx>
      <c:valAx>
        <c:axId val="301304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303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ZAIS Group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108-4488-A2CF-22FB90F7EF7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CIFC Asset Management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5">
                  <c:v>2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108-4488-A2CF-22FB90F7EF7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Marathon Asset Management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</c:v>
                </c:pt>
                <c:pt idx="1">
                  <c:v>3</c:v>
                </c:pt>
                <c:pt idx="2">
                  <c:v>2</c:v>
                </c:pt>
                <c:pt idx="3">
                  <c:v>4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108-4488-A2CF-22FB90F7EF7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PineBridge Investments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8</c:v>
                </c:pt>
                <c:pt idx="1">
                  <c:v>14</c:v>
                </c:pt>
                <c:pt idx="2">
                  <c:v>5</c:v>
                </c:pt>
                <c:pt idx="3">
                  <c:v>8</c:v>
                </c:pt>
                <c:pt idx="4">
                  <c:v>7</c:v>
                </c:pt>
                <c:pt idx="5">
                  <c:v>10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108-4488-A2CF-22FB90F7EF7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Palmer Square Capital Management LLC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108-4488-A2CF-22FB90F7EF7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DFG Investment Advisers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108-4488-A2CF-22FB90F7EF7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Bain Capital Credit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5">
                  <c:v>2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108-4488-A2CF-22FB90F7EF7F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PGIM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11</c:v>
                </c:pt>
                <c:pt idx="1">
                  <c:v>19</c:v>
                </c:pt>
                <c:pt idx="2">
                  <c:v>16</c:v>
                </c:pt>
                <c:pt idx="3">
                  <c:v>22</c:v>
                </c:pt>
                <c:pt idx="4">
                  <c:v>19</c:v>
                </c:pt>
                <c:pt idx="5">
                  <c:v>9</c:v>
                </c:pt>
                <c:pt idx="6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108-4488-A2CF-22FB90F7EF7F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Schroders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67</c:v>
                </c:pt>
                <c:pt idx="1">
                  <c:v>70</c:v>
                </c:pt>
                <c:pt idx="2">
                  <c:v>75</c:v>
                </c:pt>
                <c:pt idx="3">
                  <c:v>70</c:v>
                </c:pt>
                <c:pt idx="4">
                  <c:v>65</c:v>
                </c:pt>
                <c:pt idx="5">
                  <c:v>41</c:v>
                </c:pt>
                <c:pt idx="6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108-4488-A2CF-22FB90F7EF7F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GoldenTree Asset Management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Sheet1!$K$2:$K$8</c:f>
              <c:numCache>
                <c:formatCode>General</c:formatCode>
                <c:ptCount val="7"/>
                <c:pt idx="5">
                  <c:v>2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8108-4488-A2CF-22FB90F7EF7F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responsAbility Investments AG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Sheet1!$L$2:$L$8</c:f>
              <c:numCache>
                <c:formatCode>General</c:formatCode>
                <c:ptCount val="7"/>
                <c:pt idx="5">
                  <c:v>19</c:v>
                </c:pt>
                <c:pt idx="6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8108-4488-A2CF-22FB90F7EF7F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BlueOrchard Finance Ltd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Sheet1!$M$2:$M$8</c:f>
              <c:numCache>
                <c:formatCode>General</c:formatCode>
                <c:ptCount val="7"/>
                <c:pt idx="5">
                  <c:v>23</c:v>
                </c:pt>
                <c:pt idx="6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8108-4488-A2CF-22FB90F7EF7F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Wellington Management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Sheet1!$N$2:$N$8</c:f>
              <c:numCache>
                <c:formatCode>General</c:formatCode>
                <c:ptCount val="7"/>
                <c:pt idx="0">
                  <c:v>45</c:v>
                </c:pt>
                <c:pt idx="1">
                  <c:v>44</c:v>
                </c:pt>
                <c:pt idx="2">
                  <c:v>52</c:v>
                </c:pt>
                <c:pt idx="3">
                  <c:v>77</c:v>
                </c:pt>
                <c:pt idx="4">
                  <c:v>39</c:v>
                </c:pt>
                <c:pt idx="5">
                  <c:v>33</c:v>
                </c:pt>
                <c:pt idx="6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8108-4488-A2CF-22FB90F7EF7F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Pictet Asset Management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Sheet1!$O$2:$O$8</c:f>
              <c:numCache>
                <c:formatCode>General</c:formatCode>
                <c:ptCount val="7"/>
                <c:pt idx="0">
                  <c:v>55</c:v>
                </c:pt>
                <c:pt idx="1">
                  <c:v>52</c:v>
                </c:pt>
                <c:pt idx="2">
                  <c:v>61</c:v>
                </c:pt>
                <c:pt idx="3">
                  <c:v>62</c:v>
                </c:pt>
                <c:pt idx="4">
                  <c:v>47</c:v>
                </c:pt>
                <c:pt idx="5">
                  <c:v>41</c:v>
                </c:pt>
                <c:pt idx="6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8108-4488-A2CF-22FB90F7EF7F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Columbia Threadneedle Investments, US</c:v>
                </c:pt>
              </c:strCache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Sheet1!$P$2:$P$8</c:f>
              <c:numCache>
                <c:formatCode>General</c:formatCode>
                <c:ptCount val="7"/>
                <c:pt idx="0">
                  <c:v>13</c:v>
                </c:pt>
                <c:pt idx="1">
                  <c:v>11</c:v>
                </c:pt>
                <c:pt idx="2">
                  <c:v>11</c:v>
                </c:pt>
                <c:pt idx="3">
                  <c:v>12</c:v>
                </c:pt>
                <c:pt idx="4">
                  <c:v>10</c:v>
                </c:pt>
                <c:pt idx="5">
                  <c:v>12</c:v>
                </c:pt>
                <c:pt idx="6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8108-4488-A2CF-22FB90F7EF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1746552"/>
        <c:axId val="341751800"/>
      </c:barChart>
      <c:catAx>
        <c:axId val="341746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751800"/>
        <c:crosses val="autoZero"/>
        <c:auto val="1"/>
        <c:lblAlgn val="ctr"/>
        <c:lblOffset val="100"/>
        <c:noMultiLvlLbl val="0"/>
      </c:catAx>
      <c:valAx>
        <c:axId val="341751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746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Sheet1!$A$1:$O$1</c:f>
              <c:strCache>
                <c:ptCount val="15"/>
                <c:pt idx="0">
                  <c:v>ZAIS Group</c:v>
                </c:pt>
                <c:pt idx="1">
                  <c:v>CIFC Asset Management</c:v>
                </c:pt>
                <c:pt idx="2">
                  <c:v>Marathon Asset Management</c:v>
                </c:pt>
                <c:pt idx="3">
                  <c:v>PineBridge Investments</c:v>
                </c:pt>
                <c:pt idx="4">
                  <c:v>Palmer Square Capital Management LLC</c:v>
                </c:pt>
                <c:pt idx="5">
                  <c:v>DFG Investment Advisers</c:v>
                </c:pt>
                <c:pt idx="6">
                  <c:v>Bain Capital Credit</c:v>
                </c:pt>
                <c:pt idx="7">
                  <c:v>PGIM</c:v>
                </c:pt>
                <c:pt idx="8">
                  <c:v>Schroders</c:v>
                </c:pt>
                <c:pt idx="9">
                  <c:v>GoldenTree Asset Management</c:v>
                </c:pt>
                <c:pt idx="10">
                  <c:v>responsAbility Investments AG</c:v>
                </c:pt>
                <c:pt idx="11">
                  <c:v>BlueOrchard Finance Ltd</c:v>
                </c:pt>
                <c:pt idx="12">
                  <c:v>Wellington Management</c:v>
                </c:pt>
                <c:pt idx="13">
                  <c:v>Pictet Asset Management</c:v>
                </c:pt>
                <c:pt idx="14">
                  <c:v>Columbia Threadneedle Investments, US</c:v>
                </c:pt>
              </c:strCache>
            </c:strRef>
          </c:cat>
          <c:val>
            <c:numRef>
              <c:f>Sheet1!$A$2:$O$2</c:f>
              <c:numCache>
                <c:formatCode>General</c:formatCode>
                <c:ptCount val="15"/>
                <c:pt idx="0">
                  <c:v>353</c:v>
                </c:pt>
                <c:pt idx="1">
                  <c:v>1920</c:v>
                </c:pt>
                <c:pt idx="2">
                  <c:v>17994</c:v>
                </c:pt>
                <c:pt idx="3">
                  <c:v>50439</c:v>
                </c:pt>
                <c:pt idx="4">
                  <c:v>982</c:v>
                </c:pt>
                <c:pt idx="5">
                  <c:v>3594</c:v>
                </c:pt>
                <c:pt idx="6">
                  <c:v>4374</c:v>
                </c:pt>
                <c:pt idx="7">
                  <c:v>20049</c:v>
                </c:pt>
                <c:pt idx="8">
                  <c:v>97433</c:v>
                </c:pt>
                <c:pt idx="9">
                  <c:v>3337</c:v>
                </c:pt>
                <c:pt idx="10">
                  <c:v>13923</c:v>
                </c:pt>
                <c:pt idx="11">
                  <c:v>12365</c:v>
                </c:pt>
                <c:pt idx="12">
                  <c:v>52135</c:v>
                </c:pt>
                <c:pt idx="13">
                  <c:v>50230</c:v>
                </c:pt>
                <c:pt idx="14">
                  <c:v>20723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C32-4855-8C90-12DF630FAC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ZAIS Group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338</c:v>
                </c:pt>
                <c:pt idx="1">
                  <c:v>338</c:v>
                </c:pt>
                <c:pt idx="2">
                  <c:v>338</c:v>
                </c:pt>
                <c:pt idx="3">
                  <c:v>339</c:v>
                </c:pt>
                <c:pt idx="4">
                  <c:v>340</c:v>
                </c:pt>
                <c:pt idx="5">
                  <c:v>341</c:v>
                </c:pt>
                <c:pt idx="6">
                  <c:v>341</c:v>
                </c:pt>
                <c:pt idx="7">
                  <c:v>341</c:v>
                </c:pt>
                <c:pt idx="8">
                  <c:v>341</c:v>
                </c:pt>
                <c:pt idx="9">
                  <c:v>343</c:v>
                </c:pt>
                <c:pt idx="10">
                  <c:v>345</c:v>
                </c:pt>
                <c:pt idx="11">
                  <c:v>345</c:v>
                </c:pt>
                <c:pt idx="12">
                  <c:v>345</c:v>
                </c:pt>
                <c:pt idx="13">
                  <c:v>347</c:v>
                </c:pt>
                <c:pt idx="14">
                  <c:v>347</c:v>
                </c:pt>
                <c:pt idx="15">
                  <c:v>347</c:v>
                </c:pt>
                <c:pt idx="16">
                  <c:v>347</c:v>
                </c:pt>
                <c:pt idx="17">
                  <c:v>347</c:v>
                </c:pt>
                <c:pt idx="18">
                  <c:v>347</c:v>
                </c:pt>
                <c:pt idx="19">
                  <c:v>349</c:v>
                </c:pt>
                <c:pt idx="20">
                  <c:v>349</c:v>
                </c:pt>
                <c:pt idx="21">
                  <c:v>349</c:v>
                </c:pt>
                <c:pt idx="22">
                  <c:v>349</c:v>
                </c:pt>
                <c:pt idx="23">
                  <c:v>350</c:v>
                </c:pt>
                <c:pt idx="24">
                  <c:v>350</c:v>
                </c:pt>
                <c:pt idx="25">
                  <c:v>352</c:v>
                </c:pt>
                <c:pt idx="26">
                  <c:v>353</c:v>
                </c:pt>
                <c:pt idx="27">
                  <c:v>353</c:v>
                </c:pt>
                <c:pt idx="28">
                  <c:v>353</c:v>
                </c:pt>
                <c:pt idx="29">
                  <c:v>353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838-4798-A601-9D749E1ED8D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CIFC Asset Management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27">
                  <c:v>1915</c:v>
                </c:pt>
                <c:pt idx="28">
                  <c:v>1917</c:v>
                </c:pt>
                <c:pt idx="29">
                  <c:v>1920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838-4798-A601-9D749E1ED8D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Marathon Asset Management</c:v>
                </c:pt>
              </c:strCache>
            </c:strRef>
          </c:tx>
          <c:spPr>
            <a:solidFill>
              <a:schemeClr val="accent3"/>
            </a:solidFill>
            <a:ln w="25400">
              <a:noFill/>
            </a:ln>
            <a:effectLst/>
          </c:spP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17933</c:v>
                </c:pt>
                <c:pt idx="1">
                  <c:v>17937</c:v>
                </c:pt>
                <c:pt idx="2">
                  <c:v>17936</c:v>
                </c:pt>
                <c:pt idx="3">
                  <c:v>17937</c:v>
                </c:pt>
                <c:pt idx="4">
                  <c:v>17942</c:v>
                </c:pt>
                <c:pt idx="5">
                  <c:v>17950</c:v>
                </c:pt>
                <c:pt idx="6">
                  <c:v>17956</c:v>
                </c:pt>
                <c:pt idx="7">
                  <c:v>17956</c:v>
                </c:pt>
                <c:pt idx="8">
                  <c:v>17958</c:v>
                </c:pt>
                <c:pt idx="9">
                  <c:v>17965</c:v>
                </c:pt>
                <c:pt idx="10">
                  <c:v>17971</c:v>
                </c:pt>
                <c:pt idx="11">
                  <c:v>17973</c:v>
                </c:pt>
                <c:pt idx="12">
                  <c:v>17976</c:v>
                </c:pt>
                <c:pt idx="13">
                  <c:v>17974</c:v>
                </c:pt>
                <c:pt idx="14">
                  <c:v>17978</c:v>
                </c:pt>
                <c:pt idx="15">
                  <c:v>17977</c:v>
                </c:pt>
                <c:pt idx="16">
                  <c:v>17979</c:v>
                </c:pt>
                <c:pt idx="17">
                  <c:v>17982</c:v>
                </c:pt>
                <c:pt idx="18">
                  <c:v>17982</c:v>
                </c:pt>
                <c:pt idx="19">
                  <c:v>17984</c:v>
                </c:pt>
                <c:pt idx="20">
                  <c:v>17987</c:v>
                </c:pt>
                <c:pt idx="21">
                  <c:v>17987</c:v>
                </c:pt>
                <c:pt idx="22">
                  <c:v>17987</c:v>
                </c:pt>
                <c:pt idx="23">
                  <c:v>17987</c:v>
                </c:pt>
                <c:pt idx="24">
                  <c:v>17989</c:v>
                </c:pt>
                <c:pt idx="25">
                  <c:v>17991</c:v>
                </c:pt>
                <c:pt idx="26">
                  <c:v>17992</c:v>
                </c:pt>
                <c:pt idx="27">
                  <c:v>17992</c:v>
                </c:pt>
                <c:pt idx="28">
                  <c:v>17995</c:v>
                </c:pt>
                <c:pt idx="29">
                  <c:v>17994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838-4798-A601-9D749E1ED8D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PineBridge Investments</c:v>
                </c:pt>
              </c:strCache>
            </c:strRef>
          </c:tx>
          <c:spPr>
            <a:solidFill>
              <a:schemeClr val="accent4"/>
            </a:solidFill>
            <a:ln w="25400">
              <a:noFill/>
            </a:ln>
            <a:effectLst/>
          </c:spP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50208</c:v>
                </c:pt>
                <c:pt idx="1">
                  <c:v>50220</c:v>
                </c:pt>
                <c:pt idx="2">
                  <c:v>50222</c:v>
                </c:pt>
                <c:pt idx="3">
                  <c:v>50243</c:v>
                </c:pt>
                <c:pt idx="4">
                  <c:v>50256</c:v>
                </c:pt>
                <c:pt idx="5">
                  <c:v>50262</c:v>
                </c:pt>
                <c:pt idx="6">
                  <c:v>50269</c:v>
                </c:pt>
                <c:pt idx="7">
                  <c:v>50273</c:v>
                </c:pt>
                <c:pt idx="8">
                  <c:v>50286</c:v>
                </c:pt>
                <c:pt idx="9">
                  <c:v>50296</c:v>
                </c:pt>
                <c:pt idx="10">
                  <c:v>50305</c:v>
                </c:pt>
                <c:pt idx="11">
                  <c:v>50312</c:v>
                </c:pt>
                <c:pt idx="12">
                  <c:v>50317</c:v>
                </c:pt>
                <c:pt idx="13">
                  <c:v>50326</c:v>
                </c:pt>
                <c:pt idx="14">
                  <c:v>50337</c:v>
                </c:pt>
                <c:pt idx="15">
                  <c:v>50339</c:v>
                </c:pt>
                <c:pt idx="16">
                  <c:v>50351</c:v>
                </c:pt>
                <c:pt idx="17">
                  <c:v>50370</c:v>
                </c:pt>
                <c:pt idx="18">
                  <c:v>50373</c:v>
                </c:pt>
                <c:pt idx="19">
                  <c:v>50386</c:v>
                </c:pt>
                <c:pt idx="20">
                  <c:v>50394</c:v>
                </c:pt>
                <c:pt idx="21">
                  <c:v>50408</c:v>
                </c:pt>
                <c:pt idx="22">
                  <c:v>50409</c:v>
                </c:pt>
                <c:pt idx="23">
                  <c:v>50416</c:v>
                </c:pt>
                <c:pt idx="24">
                  <c:v>50423</c:v>
                </c:pt>
                <c:pt idx="25">
                  <c:v>50421</c:v>
                </c:pt>
                <c:pt idx="26">
                  <c:v>50430</c:v>
                </c:pt>
                <c:pt idx="27">
                  <c:v>50433</c:v>
                </c:pt>
                <c:pt idx="28">
                  <c:v>50436</c:v>
                </c:pt>
                <c:pt idx="29">
                  <c:v>50439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838-4798-A601-9D749E1ED8D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Palmer Square Capital Management LLC</c:v>
                </c:pt>
              </c:strCache>
            </c:strRef>
          </c:tx>
          <c:spPr>
            <a:solidFill>
              <a:schemeClr val="accent5"/>
            </a:solidFill>
            <a:ln w="25400">
              <a:noFill/>
            </a:ln>
            <a:effectLst/>
          </c:spP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27">
                  <c:v>981</c:v>
                </c:pt>
                <c:pt idx="28">
                  <c:v>982</c:v>
                </c:pt>
                <c:pt idx="29">
                  <c:v>982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838-4798-A601-9D749E1ED8D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DFG Investment Advisers</c:v>
                </c:pt>
              </c:strCache>
            </c:strRef>
          </c:tx>
          <c:spPr>
            <a:solidFill>
              <a:schemeClr val="accent6"/>
            </a:solidFill>
            <a:ln w="25400">
              <a:noFill/>
            </a:ln>
            <a:effectLst/>
          </c:spP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27">
                  <c:v>3593</c:v>
                </c:pt>
                <c:pt idx="28">
                  <c:v>3593</c:v>
                </c:pt>
                <c:pt idx="29">
                  <c:v>3594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838-4798-A601-9D749E1ED8D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Bain Capital Credit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 w="25400">
              <a:noFill/>
            </a:ln>
            <a:effectLst/>
          </c:spP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Sheet1!$H$2:$H$31</c:f>
              <c:numCache>
                <c:formatCode>General</c:formatCode>
                <c:ptCount val="30"/>
                <c:pt idx="27">
                  <c:v>4368</c:v>
                </c:pt>
                <c:pt idx="28">
                  <c:v>4370</c:v>
                </c:pt>
                <c:pt idx="29">
                  <c:v>4374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838-4798-A601-9D749E1ED8D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PGIM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 w="25400">
              <a:noFill/>
            </a:ln>
            <a:effectLst/>
          </c:spP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Sheet1!$I$2:$I$31</c:f>
              <c:numCache>
                <c:formatCode>General</c:formatCode>
                <c:ptCount val="30"/>
                <c:pt idx="0">
                  <c:v>19616</c:v>
                </c:pt>
                <c:pt idx="1">
                  <c:v>19625</c:v>
                </c:pt>
                <c:pt idx="2">
                  <c:v>19631</c:v>
                </c:pt>
                <c:pt idx="3">
                  <c:v>19656</c:v>
                </c:pt>
                <c:pt idx="4">
                  <c:v>19674</c:v>
                </c:pt>
                <c:pt idx="5">
                  <c:v>19694</c:v>
                </c:pt>
                <c:pt idx="6">
                  <c:v>19707</c:v>
                </c:pt>
                <c:pt idx="7">
                  <c:v>19716</c:v>
                </c:pt>
                <c:pt idx="8">
                  <c:v>19733</c:v>
                </c:pt>
                <c:pt idx="9">
                  <c:v>19746</c:v>
                </c:pt>
                <c:pt idx="10">
                  <c:v>19767</c:v>
                </c:pt>
                <c:pt idx="11">
                  <c:v>19782</c:v>
                </c:pt>
                <c:pt idx="12">
                  <c:v>19804</c:v>
                </c:pt>
                <c:pt idx="13">
                  <c:v>19818</c:v>
                </c:pt>
                <c:pt idx="14">
                  <c:v>19834</c:v>
                </c:pt>
                <c:pt idx="15">
                  <c:v>19840</c:v>
                </c:pt>
                <c:pt idx="16">
                  <c:v>19857</c:v>
                </c:pt>
                <c:pt idx="17">
                  <c:v>19868</c:v>
                </c:pt>
                <c:pt idx="18">
                  <c:v>19881</c:v>
                </c:pt>
                <c:pt idx="19">
                  <c:v>19912</c:v>
                </c:pt>
                <c:pt idx="20">
                  <c:v>19947</c:v>
                </c:pt>
                <c:pt idx="21">
                  <c:v>19958</c:v>
                </c:pt>
                <c:pt idx="22">
                  <c:v>19970</c:v>
                </c:pt>
                <c:pt idx="23">
                  <c:v>19978</c:v>
                </c:pt>
                <c:pt idx="24">
                  <c:v>19996</c:v>
                </c:pt>
                <c:pt idx="25">
                  <c:v>20012</c:v>
                </c:pt>
                <c:pt idx="26">
                  <c:v>20026</c:v>
                </c:pt>
                <c:pt idx="27">
                  <c:v>20038</c:v>
                </c:pt>
                <c:pt idx="28">
                  <c:v>20043</c:v>
                </c:pt>
                <c:pt idx="29">
                  <c:v>20049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6838-4798-A601-9D749E1ED8DC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Schroders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 w="25400">
              <a:noFill/>
            </a:ln>
            <a:effectLst/>
          </c:spP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Sheet1!$J$2:$J$31</c:f>
              <c:numCache>
                <c:formatCode>General</c:formatCode>
                <c:ptCount val="30"/>
                <c:pt idx="0">
                  <c:v>95676</c:v>
                </c:pt>
                <c:pt idx="1">
                  <c:v>95712</c:v>
                </c:pt>
                <c:pt idx="2">
                  <c:v>95779</c:v>
                </c:pt>
                <c:pt idx="3">
                  <c:v>95846</c:v>
                </c:pt>
                <c:pt idx="4">
                  <c:v>95931</c:v>
                </c:pt>
                <c:pt idx="5">
                  <c:v>96008</c:v>
                </c:pt>
                <c:pt idx="6">
                  <c:v>96074</c:v>
                </c:pt>
                <c:pt idx="7">
                  <c:v>96118</c:v>
                </c:pt>
                <c:pt idx="8">
                  <c:v>96163</c:v>
                </c:pt>
                <c:pt idx="9">
                  <c:v>96241</c:v>
                </c:pt>
                <c:pt idx="10">
                  <c:v>96311</c:v>
                </c:pt>
                <c:pt idx="11">
                  <c:v>96390</c:v>
                </c:pt>
                <c:pt idx="12">
                  <c:v>96458</c:v>
                </c:pt>
                <c:pt idx="13">
                  <c:v>96527</c:v>
                </c:pt>
                <c:pt idx="14">
                  <c:v>96579</c:v>
                </c:pt>
                <c:pt idx="15">
                  <c:v>96618</c:v>
                </c:pt>
                <c:pt idx="16">
                  <c:v>96680</c:v>
                </c:pt>
                <c:pt idx="17">
                  <c:v>96740</c:v>
                </c:pt>
                <c:pt idx="18">
                  <c:v>96806</c:v>
                </c:pt>
                <c:pt idx="19">
                  <c:v>96874</c:v>
                </c:pt>
                <c:pt idx="20">
                  <c:v>96930</c:v>
                </c:pt>
                <c:pt idx="21">
                  <c:v>96973</c:v>
                </c:pt>
                <c:pt idx="22">
                  <c:v>97014</c:v>
                </c:pt>
                <c:pt idx="23">
                  <c:v>97073</c:v>
                </c:pt>
                <c:pt idx="24">
                  <c:v>97155</c:v>
                </c:pt>
                <c:pt idx="25">
                  <c:v>97223</c:v>
                </c:pt>
                <c:pt idx="26">
                  <c:v>97289</c:v>
                </c:pt>
                <c:pt idx="27">
                  <c:v>97359</c:v>
                </c:pt>
                <c:pt idx="28">
                  <c:v>97393</c:v>
                </c:pt>
                <c:pt idx="29">
                  <c:v>97433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838-4798-A601-9D749E1ED8DC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GoldenTree Asset Management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 w="25400">
              <a:noFill/>
            </a:ln>
            <a:effectLst/>
          </c:spP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Sheet1!$K$2:$K$31</c:f>
              <c:numCache>
                <c:formatCode>General</c:formatCode>
                <c:ptCount val="30"/>
                <c:pt idx="27">
                  <c:v>3330</c:v>
                </c:pt>
                <c:pt idx="28">
                  <c:v>3332</c:v>
                </c:pt>
                <c:pt idx="29">
                  <c:v>3337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6838-4798-A601-9D749E1ED8DC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responsAbility Investments AG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 w="25400">
              <a:noFill/>
            </a:ln>
            <a:effectLst/>
          </c:spP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Sheet1!$L$2:$L$31</c:f>
              <c:numCache>
                <c:formatCode>General</c:formatCode>
                <c:ptCount val="30"/>
                <c:pt idx="27">
                  <c:v>13883</c:v>
                </c:pt>
                <c:pt idx="28">
                  <c:v>13902</c:v>
                </c:pt>
                <c:pt idx="29">
                  <c:v>13923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6838-4798-A601-9D749E1ED8DC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BlueOrchard Finance Ltd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 w="25400">
              <a:noFill/>
            </a:ln>
            <a:effectLst/>
          </c:spP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Sheet1!$M$2:$M$31</c:f>
              <c:numCache>
                <c:formatCode>General</c:formatCode>
                <c:ptCount val="30"/>
                <c:pt idx="27">
                  <c:v>12311</c:v>
                </c:pt>
                <c:pt idx="28">
                  <c:v>12334</c:v>
                </c:pt>
                <c:pt idx="29">
                  <c:v>12365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6838-4798-A601-9D749E1ED8DC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Wellington Management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 w="25400">
              <a:noFill/>
            </a:ln>
            <a:effectLst/>
          </c:spP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Sheet1!$N$2:$N$31</c:f>
              <c:numCache>
                <c:formatCode>General</c:formatCode>
                <c:ptCount val="30"/>
                <c:pt idx="0">
                  <c:v>50832</c:v>
                </c:pt>
                <c:pt idx="1">
                  <c:v>50851</c:v>
                </c:pt>
                <c:pt idx="2">
                  <c:v>50902</c:v>
                </c:pt>
                <c:pt idx="3">
                  <c:v>50947</c:v>
                </c:pt>
                <c:pt idx="4">
                  <c:v>50982</c:v>
                </c:pt>
                <c:pt idx="5">
                  <c:v>51031</c:v>
                </c:pt>
                <c:pt idx="6">
                  <c:v>51059</c:v>
                </c:pt>
                <c:pt idx="7">
                  <c:v>51087</c:v>
                </c:pt>
                <c:pt idx="8">
                  <c:v>51121</c:v>
                </c:pt>
                <c:pt idx="9">
                  <c:v>51168</c:v>
                </c:pt>
                <c:pt idx="10">
                  <c:v>51196</c:v>
                </c:pt>
                <c:pt idx="11">
                  <c:v>51276</c:v>
                </c:pt>
                <c:pt idx="12">
                  <c:v>51450</c:v>
                </c:pt>
                <c:pt idx="13">
                  <c:v>51493</c:v>
                </c:pt>
                <c:pt idx="14">
                  <c:v>51530</c:v>
                </c:pt>
                <c:pt idx="15">
                  <c:v>51557</c:v>
                </c:pt>
                <c:pt idx="16">
                  <c:v>51599</c:v>
                </c:pt>
                <c:pt idx="17">
                  <c:v>51646</c:v>
                </c:pt>
                <c:pt idx="18">
                  <c:v>51684</c:v>
                </c:pt>
                <c:pt idx="19">
                  <c:v>51722</c:v>
                </c:pt>
                <c:pt idx="20">
                  <c:v>51767</c:v>
                </c:pt>
                <c:pt idx="21">
                  <c:v>51801</c:v>
                </c:pt>
                <c:pt idx="22">
                  <c:v>51838</c:v>
                </c:pt>
                <c:pt idx="23">
                  <c:v>51877</c:v>
                </c:pt>
                <c:pt idx="24">
                  <c:v>51932</c:v>
                </c:pt>
                <c:pt idx="25">
                  <c:v>51987</c:v>
                </c:pt>
                <c:pt idx="26">
                  <c:v>52032</c:v>
                </c:pt>
                <c:pt idx="27">
                  <c:v>52071</c:v>
                </c:pt>
                <c:pt idx="28">
                  <c:v>52113</c:v>
                </c:pt>
                <c:pt idx="29">
                  <c:v>52135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6838-4798-A601-9D749E1ED8DC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Pictet Asset Management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 w="25400">
              <a:noFill/>
            </a:ln>
            <a:effectLst/>
          </c:spP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Sheet1!$O$2:$O$31</c:f>
              <c:numCache>
                <c:formatCode>General</c:formatCode>
                <c:ptCount val="30"/>
                <c:pt idx="0">
                  <c:v>48765</c:v>
                </c:pt>
                <c:pt idx="1">
                  <c:v>48804</c:v>
                </c:pt>
                <c:pt idx="2">
                  <c:v>48853</c:v>
                </c:pt>
                <c:pt idx="3">
                  <c:v>48923</c:v>
                </c:pt>
                <c:pt idx="4">
                  <c:v>48989</c:v>
                </c:pt>
                <c:pt idx="5">
                  <c:v>49050</c:v>
                </c:pt>
                <c:pt idx="6">
                  <c:v>49101</c:v>
                </c:pt>
                <c:pt idx="7">
                  <c:v>49135</c:v>
                </c:pt>
                <c:pt idx="8">
                  <c:v>49163</c:v>
                </c:pt>
                <c:pt idx="9">
                  <c:v>49227</c:v>
                </c:pt>
                <c:pt idx="10">
                  <c:v>49257</c:v>
                </c:pt>
                <c:pt idx="11">
                  <c:v>49311</c:v>
                </c:pt>
                <c:pt idx="12">
                  <c:v>49359</c:v>
                </c:pt>
                <c:pt idx="13">
                  <c:v>49411</c:v>
                </c:pt>
                <c:pt idx="14">
                  <c:v>49449</c:v>
                </c:pt>
                <c:pt idx="15">
                  <c:v>49491</c:v>
                </c:pt>
                <c:pt idx="16">
                  <c:v>49544</c:v>
                </c:pt>
                <c:pt idx="17">
                  <c:v>49594</c:v>
                </c:pt>
                <c:pt idx="18">
                  <c:v>49654</c:v>
                </c:pt>
                <c:pt idx="19">
                  <c:v>49728</c:v>
                </c:pt>
                <c:pt idx="20">
                  <c:v>49772</c:v>
                </c:pt>
                <c:pt idx="21">
                  <c:v>49810</c:v>
                </c:pt>
                <c:pt idx="22">
                  <c:v>49847</c:v>
                </c:pt>
                <c:pt idx="23">
                  <c:v>49900</c:v>
                </c:pt>
                <c:pt idx="24">
                  <c:v>49958</c:v>
                </c:pt>
                <c:pt idx="25">
                  <c:v>50022</c:v>
                </c:pt>
                <c:pt idx="26">
                  <c:v>50087</c:v>
                </c:pt>
                <c:pt idx="27">
                  <c:v>50127</c:v>
                </c:pt>
                <c:pt idx="28">
                  <c:v>50180</c:v>
                </c:pt>
                <c:pt idx="29">
                  <c:v>50230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6838-4798-A601-9D749E1ED8DC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Columbia Threadneedle Investments, US</c:v>
                </c:pt>
              </c:strCache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 w="25400">
              <a:noFill/>
            </a:ln>
            <a:effectLst/>
          </c:spPr>
          <c:cat>
            <c:numRef>
              <c:f>Sheet1!$A$2:$A$31</c:f>
              <c:numCache>
                <c:formatCode>m/d/yyyy</c:formatCode>
                <c:ptCount val="30"/>
                <c:pt idx="0">
                  <c:v>43932</c:v>
                </c:pt>
                <c:pt idx="1">
                  <c:v>43933</c:v>
                </c:pt>
                <c:pt idx="2">
                  <c:v>43934</c:v>
                </c:pt>
                <c:pt idx="3">
                  <c:v>43935</c:v>
                </c:pt>
                <c:pt idx="4">
                  <c:v>43936</c:v>
                </c:pt>
                <c:pt idx="5">
                  <c:v>43937</c:v>
                </c:pt>
                <c:pt idx="6">
                  <c:v>43938</c:v>
                </c:pt>
                <c:pt idx="7">
                  <c:v>43939</c:v>
                </c:pt>
                <c:pt idx="8">
                  <c:v>43940</c:v>
                </c:pt>
                <c:pt idx="9">
                  <c:v>43941</c:v>
                </c:pt>
                <c:pt idx="10">
                  <c:v>43942</c:v>
                </c:pt>
                <c:pt idx="11">
                  <c:v>43943</c:v>
                </c:pt>
                <c:pt idx="12">
                  <c:v>43944</c:v>
                </c:pt>
                <c:pt idx="13">
                  <c:v>43945</c:v>
                </c:pt>
                <c:pt idx="14">
                  <c:v>43946</c:v>
                </c:pt>
                <c:pt idx="15">
                  <c:v>43947</c:v>
                </c:pt>
                <c:pt idx="16">
                  <c:v>43948</c:v>
                </c:pt>
                <c:pt idx="17">
                  <c:v>43949</c:v>
                </c:pt>
                <c:pt idx="18">
                  <c:v>43950</c:v>
                </c:pt>
                <c:pt idx="19">
                  <c:v>43951</c:v>
                </c:pt>
                <c:pt idx="20">
                  <c:v>43952</c:v>
                </c:pt>
                <c:pt idx="21">
                  <c:v>43953</c:v>
                </c:pt>
                <c:pt idx="22">
                  <c:v>43954</c:v>
                </c:pt>
                <c:pt idx="23">
                  <c:v>43955</c:v>
                </c:pt>
                <c:pt idx="24">
                  <c:v>43956</c:v>
                </c:pt>
                <c:pt idx="25">
                  <c:v>43957</c:v>
                </c:pt>
                <c:pt idx="26">
                  <c:v>43958</c:v>
                </c:pt>
                <c:pt idx="27">
                  <c:v>43959</c:v>
                </c:pt>
                <c:pt idx="28">
                  <c:v>43960</c:v>
                </c:pt>
                <c:pt idx="29">
                  <c:v>43961</c:v>
                </c:pt>
              </c:numCache>
            </c:numRef>
          </c:cat>
          <c:val>
            <c:numRef>
              <c:f>Sheet1!$P$2:$P$31</c:f>
              <c:numCache>
                <c:formatCode>General</c:formatCode>
                <c:ptCount val="30"/>
                <c:pt idx="0">
                  <c:v>20403</c:v>
                </c:pt>
                <c:pt idx="1">
                  <c:v>20411</c:v>
                </c:pt>
                <c:pt idx="2">
                  <c:v>20423</c:v>
                </c:pt>
                <c:pt idx="3">
                  <c:v>20437</c:v>
                </c:pt>
                <c:pt idx="4">
                  <c:v>20453</c:v>
                </c:pt>
                <c:pt idx="5">
                  <c:v>20465</c:v>
                </c:pt>
                <c:pt idx="6">
                  <c:v>20468</c:v>
                </c:pt>
                <c:pt idx="7">
                  <c:v>20484</c:v>
                </c:pt>
                <c:pt idx="8">
                  <c:v>20494</c:v>
                </c:pt>
                <c:pt idx="9">
                  <c:v>20507</c:v>
                </c:pt>
                <c:pt idx="10">
                  <c:v>20516</c:v>
                </c:pt>
                <c:pt idx="11">
                  <c:v>20526</c:v>
                </c:pt>
                <c:pt idx="12">
                  <c:v>20542</c:v>
                </c:pt>
                <c:pt idx="13">
                  <c:v>20549</c:v>
                </c:pt>
                <c:pt idx="14">
                  <c:v>20563</c:v>
                </c:pt>
                <c:pt idx="15">
                  <c:v>20568</c:v>
                </c:pt>
                <c:pt idx="16">
                  <c:v>20581</c:v>
                </c:pt>
                <c:pt idx="17">
                  <c:v>20588</c:v>
                </c:pt>
                <c:pt idx="18">
                  <c:v>20596</c:v>
                </c:pt>
                <c:pt idx="19">
                  <c:v>20609</c:v>
                </c:pt>
                <c:pt idx="20">
                  <c:v>20626</c:v>
                </c:pt>
                <c:pt idx="21">
                  <c:v>20644</c:v>
                </c:pt>
                <c:pt idx="22">
                  <c:v>20658</c:v>
                </c:pt>
                <c:pt idx="23">
                  <c:v>20671</c:v>
                </c:pt>
                <c:pt idx="24">
                  <c:v>20684</c:v>
                </c:pt>
                <c:pt idx="25">
                  <c:v>20693</c:v>
                </c:pt>
                <c:pt idx="26">
                  <c:v>20699</c:v>
                </c:pt>
                <c:pt idx="27">
                  <c:v>20710</c:v>
                </c:pt>
                <c:pt idx="28">
                  <c:v>20717</c:v>
                </c:pt>
                <c:pt idx="29">
                  <c:v>20723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6838-4798-A601-9D749E1ED8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67124056"/>
        <c:axId val="367124712"/>
      </c:areaChart>
      <c:dateAx>
        <c:axId val="367124056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124712"/>
        <c:crosses val="autoZero"/>
        <c:auto val="1"/>
        <c:lblOffset val="100"/>
        <c:baseTimeUnit val="days"/>
      </c:dateAx>
      <c:valAx>
        <c:axId val="367124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12405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B3CFF-3B8F-4F1B-ACDD-CD02C030B3E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LinkedIn Benchmarking Project ZAIS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526952-61B6-4B1C-BDF0-106C2EEC521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Succinct SocialMedia</a:t>
            </a:r>
          </a:p>
        </p:txBody>
      </p:sp>
    </p:spTree>
    <p:extLst>
      <p:ext uri="{BB962C8B-B14F-4D97-AF65-F5344CB8AC3E}">
        <p14:creationId xmlns:p14="http://schemas.microsoft.com/office/powerpoint/2010/main" val="14082160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357EA-EBC8-4F68-86D8-A13A448BAA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Table | ZAIS Benchmarking Project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7C60FA-48E9-42A9-8D5E-72887C0697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797647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5592618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425245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81250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664528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80873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36635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917460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092120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2401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DFG Investment Advisers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2875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Palmer Square Capital Management LLC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5953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Bain Capital Credit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0166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GoldenTree Asset Management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8112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CIFC Asset Management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7464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Marathon Asset Management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7017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responsAbility Investments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2973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BlueOrchard Finance Ltd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0680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PineBridge Investments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1428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Columbia Threadneedle Investments, 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11690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184B07-CB0A-4010-95F0-370DFC2B3C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04/10/2020 - 05/10/2020</a:t>
            </a:r>
          </a:p>
        </p:txBody>
      </p:sp>
    </p:spTree>
    <p:extLst>
      <p:ext uri="{BB962C8B-B14F-4D97-AF65-F5344CB8AC3E}">
        <p14:creationId xmlns:p14="http://schemas.microsoft.com/office/powerpoint/2010/main" val="39396278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F020A1-E099-4421-91F2-275E55C7E9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Table | ZAIS Benchmarking Project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6F19BE-C4E3-4EC6-9317-09CB96BC93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404088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6821776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417390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305639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77867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52396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614555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481549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957581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7152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Schroders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2896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PGIM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8841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Wellington Management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3118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Pictet Asset Management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6679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ZAIS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29841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6DC6A3-342F-4F39-B1A6-74982A3058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04/10/2020 - 05/10/2020</a:t>
            </a:r>
          </a:p>
        </p:txBody>
      </p:sp>
    </p:spTree>
    <p:extLst>
      <p:ext uri="{BB962C8B-B14F-4D97-AF65-F5344CB8AC3E}">
        <p14:creationId xmlns:p14="http://schemas.microsoft.com/office/powerpoint/2010/main" val="2219750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A5C21D-E6EC-492D-B1DA-5CAEB49CDC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Total | ZAIS Benchmarking Project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AD6ED52-DF97-4A61-B198-6438097675D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674284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0F5418-DBA5-46FF-B2D3-043F8021DF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04/11/2020 - 05/10/2020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3AC55E-9AB5-4192-967B-CFB841F85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58546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BD359C-0445-42DC-AB86-D33E6327C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Change Rate | ZAIS Benchmarking Project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E390413-BC44-4AD5-8A6E-2C2764D1CF3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199429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EC7F0A-DD4F-4A8B-8874-A8728D282D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04/11/2020 - 05/10/2020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799A20-F5F3-4770-B607-4ED623FDB2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99637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CFBD7-C536-438C-8779-37A908954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Change | ZAIS Benchmarking Project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6B57540-DEEE-42B4-A863-D21FFB3793C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711015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9FC5A1-3EE4-4389-A8E0-C32D9843ED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04/11/2020 - 05/10/2020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913A73-09B5-45B0-AAB9-81EF251551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55202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6E443E-0566-475A-AD86-2DE1A51E3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Change Per Weekday | ZAIS Benchmarking Project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2D98621-37EC-43FB-BA25-055505AF4EC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861107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A6D33-34B2-464A-A672-341D05DA2C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04/11/2020 - 05/10/2020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0F1F27-6CEB-403E-ABF3-B27BB547D0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61373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D9E6D1-F78E-45F2-B3C9-793C136CD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 Distribution | ZAIS Benchmarking Project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18EDD40-DBF5-4B0E-89B7-5C901E1C949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106902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1146C8-E6FE-4EC9-B132-CEB35DDC15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04/11/2020 - 05/10/2020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A89F62-2199-4DB1-A62C-8D1E8C2774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68795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D30F2A-2865-4565-9F38-EBA56FDCE8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 Distribution Development | ZAIS Benchmarking Project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F9C2995-ABDD-4BA4-B576-33FF9BCFB02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693371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E541D3-B3E2-44D3-A2A9-778FDE1BB3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04/11/2020 - 05/10/2020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6DC03C-9152-4B2C-94A4-0864190A6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00719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01AEE3-9A0D-4B34-900F-D46117733A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Total | ZAIS Benchmarking Project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33986ED-4EE6-49E4-8616-FA7BBC117AD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886093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324522-F050-4B63-A751-59BD88481C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04/11/2020 - 05/10/2020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7533F0-48C7-495D-8CC3-B20EDB648A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40381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88BE09-7519-4654-B2B6-3D117C575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Change Rate | ZAIS Benchmarking Project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313866A-5F6F-48F9-9E66-138B400337B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721613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3166DA-B471-4559-A7F8-75F9A3C668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04/11/2020 - 05/10/2020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18F984-159B-4D4A-847E-3C3BE0C6E8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27589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F65E91-D282-4C84-9052-CBB085BD6F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Change | ZAIS Benchmarking Project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F8667E9-0A26-456B-B075-734F7CE2771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67568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E302AC-C247-4422-8BD9-FF39E4EE63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04/11/2020 - 05/10/2020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C8FFC2-5AA1-4BD2-8CA9-B55CB44936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27970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40B365-E423-44BF-9415-6B19ECDD3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Change Per Weekday | ZAIS Benchmarking Project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BF466AC-AE1A-462A-9F6C-65D8C6E3C8C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413565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F1BD35-9B7C-4B15-9381-DB196F3D81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04/11/2020 - 05/10/2020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8C3979-D24E-403C-BECB-C625E35BED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00625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B036E6-3212-4AB2-912B-C8969C0003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Table | ZAIS Benchmarking Project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322F4B-533E-4A7B-90CC-32BE40C6DA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585031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3338005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157777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614368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97724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47083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19907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77012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32113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5577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ZAIS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6802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Pictet Asset Management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0376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Wellington Management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077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PGIM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445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Schroders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6215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Columbia Threadneedle Investments, 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1743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PineBridge Investments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0138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BlueOrchard Finance Ltd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6577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Marathon Asset Management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5448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CIFC Asset Management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38659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827612-D40F-4D0A-834F-A687C03103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04/10/2020 - 05/10/2020</a:t>
            </a:r>
          </a:p>
        </p:txBody>
      </p:sp>
    </p:spTree>
    <p:extLst>
      <p:ext uri="{BB962C8B-B14F-4D97-AF65-F5344CB8AC3E}">
        <p14:creationId xmlns:p14="http://schemas.microsoft.com/office/powerpoint/2010/main" val="23401125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66BCF-37CB-4D6D-B482-E0C22AD5E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Table | ZAIS Benchmarking Project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3F095F-DE01-4E7E-89BE-F5875E0ED7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22740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0689668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530153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18551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24487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19995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95718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39855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901767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2433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responsAbility Investments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058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GoldenTree Asset Management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5709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Palmer Square Capital Management LLC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8516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Bain Capital Credit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386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DFG Investment Advisers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71389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7E3209-889A-44CD-8007-CDCF86B3F5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04/10/2020 - 05/10/2020</a:t>
            </a:r>
          </a:p>
        </p:txBody>
      </p:sp>
    </p:spTree>
    <p:extLst>
      <p:ext uri="{BB962C8B-B14F-4D97-AF65-F5344CB8AC3E}">
        <p14:creationId xmlns:p14="http://schemas.microsoft.com/office/powerpoint/2010/main" val="1498657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2064E6-E871-4CA8-AE0D-1758A35A6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 Distribution | ZAIS Benchmarking Project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ABA3504-C9AA-48AC-ABBA-BA103102262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427414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438B95-4746-4512-BB54-EBFC371286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04/11/2020 - 05/10/2020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23AF5F-AF82-4738-916F-EF2AF45BBE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959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6E248F-0404-42BF-8C06-C82E35A8E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 Distribution Development | ZAIS Benchmarking Project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C4F1794-9470-4C17-BCAF-43359D81A17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028867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463291-6480-4C81-B22B-1A0B53B610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04/11/2020 - 05/10/2020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3E0327-43FF-41C1-A7A9-BF94082B35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062657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653</Words>
  <Application>Microsoft Office PowerPoint</Application>
  <PresentationFormat>On-screen Show (4:3)</PresentationFormat>
  <Paragraphs>317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Calibri</vt:lpstr>
      <vt:lpstr>Arial</vt:lpstr>
      <vt:lpstr>quintly_template</vt:lpstr>
      <vt:lpstr>LinkedIn Benchmarking Project ZAIS </vt:lpstr>
      <vt:lpstr>LinkedIn Followers Table | ZAIS Benchmarking Project - 1 of 2</vt:lpstr>
      <vt:lpstr>LinkedIn Followers Table | ZAIS Benchmarking Project - 2 of 2</vt:lpstr>
      <vt:lpstr>LinkedIn Followers Total | ZAIS Benchmarking Project</vt:lpstr>
      <vt:lpstr>LinkedIn Followers Change Rate | ZAIS Benchmarking Project</vt:lpstr>
      <vt:lpstr>LinkedIn Followers Change | ZAIS Benchmarking Project</vt:lpstr>
      <vt:lpstr>LinkedIn Followers Change Per Weekday | ZAIS Benchmarking Project</vt:lpstr>
      <vt:lpstr>LinkedIn Follower Distribution | ZAIS Benchmarking Project</vt:lpstr>
      <vt:lpstr>LinkedIn Follower Distribution Development | ZAIS Benchmarking Project</vt:lpstr>
      <vt:lpstr>LinkedIn Followers Total | ZAIS Benchmarking Project</vt:lpstr>
      <vt:lpstr>LinkedIn Followers Change Rate | ZAIS Benchmarking Project</vt:lpstr>
      <vt:lpstr>LinkedIn Followers Change | ZAIS Benchmarking Project</vt:lpstr>
      <vt:lpstr>LinkedIn Followers Change Per Weekday | ZAIS Benchmarking Project</vt:lpstr>
      <vt:lpstr>LinkedIn Followers Table | ZAIS Benchmarking Project - 1 of 2</vt:lpstr>
      <vt:lpstr>LinkedIn Followers Table | ZAIS Benchmarking Project - 2 of 2</vt:lpstr>
      <vt:lpstr>LinkedIn Follower Distribution | ZAIS Benchmarking Project</vt:lpstr>
      <vt:lpstr>LinkedIn Follower Distribution Development | ZAIS Benchmarking Project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Benchmarking Project ZAIS </dc:title>
  <dc:creator>Frederik Peiniger</dc:creator>
  <cp:lastModifiedBy>Frederik Peiniger</cp:lastModifiedBy>
  <cp:revision>1</cp:revision>
  <dcterms:created xsi:type="dcterms:W3CDTF">2020-05-11T13:36:08Z</dcterms:created>
  <dcterms:modified xsi:type="dcterms:W3CDTF">2020-05-11T13:36:45Z</dcterms:modified>
</cp:coreProperties>
</file>