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8</c:v>
                </c:pt>
              </c:numCache>
            </c:numRef>
          </c:val>
          <c:extLst>
            <c:ext xmlns:c16="http://schemas.microsoft.com/office/drawing/2014/chart" uri="{C3380CC4-5D6E-409C-BE32-E72D297353CC}">
              <c16:uniqueId val="{00000000-0866-4563-9135-56951F9CA3B6}"/>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41</c:v>
                </c:pt>
              </c:numCache>
            </c:numRef>
          </c:val>
          <c:extLst>
            <c:ext xmlns:c16="http://schemas.microsoft.com/office/drawing/2014/chart" uri="{C3380CC4-5D6E-409C-BE32-E72D297353CC}">
              <c16:uniqueId val="{00000001-0866-4563-9135-56951F9CA3B6}"/>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7</c:v>
                </c:pt>
              </c:numCache>
            </c:numRef>
          </c:val>
          <c:extLst>
            <c:ext xmlns:c16="http://schemas.microsoft.com/office/drawing/2014/chart" uri="{C3380CC4-5D6E-409C-BE32-E72D297353CC}">
              <c16:uniqueId val="{00000002-0866-4563-9135-56951F9CA3B6}"/>
            </c:ext>
          </c:extLst>
        </c:ser>
        <c:dLbls>
          <c:showLegendKey val="0"/>
          <c:showVal val="0"/>
          <c:showCatName val="0"/>
          <c:showSerName val="0"/>
          <c:showPercent val="0"/>
          <c:showBubbleSize val="0"/>
        </c:dLbls>
        <c:gapWidth val="150"/>
        <c:overlap val="100"/>
        <c:axId val="433291816"/>
        <c:axId val="433292144"/>
      </c:barChart>
      <c:catAx>
        <c:axId val="433291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92144"/>
        <c:crosses val="autoZero"/>
        <c:auto val="1"/>
        <c:lblAlgn val="ctr"/>
        <c:lblOffset val="100"/>
        <c:noMultiLvlLbl val="0"/>
      </c:catAx>
      <c:valAx>
        <c:axId val="433292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9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4552</c:v>
                </c:pt>
              </c:numCache>
            </c:numRef>
          </c:val>
          <c:extLst>
            <c:ext xmlns:c16="http://schemas.microsoft.com/office/drawing/2014/chart" uri="{C3380CC4-5D6E-409C-BE32-E72D297353CC}">
              <c16:uniqueId val="{00000000-A3F9-47F0-A481-569432850892}"/>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516</c:v>
                </c:pt>
              </c:numCache>
            </c:numRef>
          </c:val>
          <c:extLst>
            <c:ext xmlns:c16="http://schemas.microsoft.com/office/drawing/2014/chart" uri="{C3380CC4-5D6E-409C-BE32-E72D297353CC}">
              <c16:uniqueId val="{00000001-A3F9-47F0-A481-569432850892}"/>
            </c:ext>
          </c:extLst>
        </c:ser>
        <c:dLbls>
          <c:showLegendKey val="0"/>
          <c:showVal val="0"/>
          <c:showCatName val="0"/>
          <c:showSerName val="0"/>
          <c:showPercent val="0"/>
          <c:showBubbleSize val="0"/>
        </c:dLbls>
        <c:gapWidth val="150"/>
        <c:overlap val="100"/>
        <c:axId val="433291488"/>
        <c:axId val="433287880"/>
      </c:barChart>
      <c:catAx>
        <c:axId val="43329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87880"/>
        <c:crosses val="autoZero"/>
        <c:auto val="1"/>
        <c:lblAlgn val="ctr"/>
        <c:lblOffset val="100"/>
        <c:noMultiLvlLbl val="0"/>
      </c:catAx>
      <c:valAx>
        <c:axId val="433287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9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c:v>
                </c:pt>
                <c:pt idx="1">
                  <c:v>0</c:v>
                </c:pt>
                <c:pt idx="2">
                  <c:v>2</c:v>
                </c:pt>
                <c:pt idx="3">
                  <c:v>0</c:v>
                </c:pt>
                <c:pt idx="4">
                  <c:v>0</c:v>
                </c:pt>
                <c:pt idx="5">
                  <c:v>2</c:v>
                </c:pt>
                <c:pt idx="6">
                  <c:v>2</c:v>
                </c:pt>
                <c:pt idx="7">
                  <c:v>2</c:v>
                </c:pt>
                <c:pt idx="8">
                  <c:v>2</c:v>
                </c:pt>
                <c:pt idx="9">
                  <c:v>3</c:v>
                </c:pt>
                <c:pt idx="10">
                  <c:v>2</c:v>
                </c:pt>
                <c:pt idx="11">
                  <c:v>2</c:v>
                </c:pt>
                <c:pt idx="12">
                  <c:v>2</c:v>
                </c:pt>
                <c:pt idx="13">
                  <c:v>2</c:v>
                </c:pt>
                <c:pt idx="14">
                  <c:v>3</c:v>
                </c:pt>
                <c:pt idx="15">
                  <c:v>2</c:v>
                </c:pt>
                <c:pt idx="16">
                  <c:v>2</c:v>
                </c:pt>
                <c:pt idx="17">
                  <c:v>1</c:v>
                </c:pt>
                <c:pt idx="18">
                  <c:v>2</c:v>
                </c:pt>
                <c:pt idx="19">
                  <c:v>2</c:v>
                </c:pt>
                <c:pt idx="20">
                  <c:v>2</c:v>
                </c:pt>
                <c:pt idx="21">
                  <c:v>1</c:v>
                </c:pt>
                <c:pt idx="22">
                  <c:v>2</c:v>
                </c:pt>
                <c:pt idx="23">
                  <c:v>2</c:v>
                </c:pt>
                <c:pt idx="24">
                  <c:v>2</c:v>
                </c:pt>
                <c:pt idx="25">
                  <c:v>0</c:v>
                </c:pt>
                <c:pt idx="26">
                  <c:v>1</c:v>
                </c:pt>
                <c:pt idx="27">
                  <c:v>3</c:v>
                </c:pt>
                <c:pt idx="28">
                  <c:v>3</c:v>
                </c:pt>
                <c:pt idx="29">
                  <c:v>4</c:v>
                </c:pt>
                <c:pt idx="30">
                  <c:v>3</c:v>
                </c:pt>
              </c:numCache>
            </c:numRef>
          </c:val>
          <c:smooth val="0"/>
          <c:extLst>
            <c:ext xmlns:c16="http://schemas.microsoft.com/office/drawing/2014/chart" uri="{C3380CC4-5D6E-409C-BE32-E72D297353CC}">
              <c16:uniqueId val="{00000000-FC31-43D0-8CCD-98B7FC78C8E2}"/>
            </c:ext>
          </c:extLst>
        </c:ser>
        <c:dLbls>
          <c:showLegendKey val="0"/>
          <c:showVal val="0"/>
          <c:showCatName val="0"/>
          <c:showSerName val="0"/>
          <c:showPercent val="0"/>
          <c:showBubbleSize val="0"/>
        </c:dLbls>
        <c:smooth val="0"/>
        <c:axId val="356161976"/>
        <c:axId val="356159024"/>
      </c:lineChart>
      <c:dateAx>
        <c:axId val="35616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59024"/>
        <c:crosses val="autoZero"/>
        <c:auto val="1"/>
        <c:lblOffset val="100"/>
        <c:baseTimeUnit val="days"/>
      </c:dateAx>
      <c:valAx>
        <c:axId val="35615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6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81662</c:v>
                </c:pt>
                <c:pt idx="1">
                  <c:v>78721</c:v>
                </c:pt>
                <c:pt idx="2">
                  <c:v>91590</c:v>
                </c:pt>
                <c:pt idx="3">
                  <c:v>83958</c:v>
                </c:pt>
                <c:pt idx="4">
                  <c:v>42498</c:v>
                </c:pt>
                <c:pt idx="5">
                  <c:v>24450</c:v>
                </c:pt>
                <c:pt idx="6">
                  <c:v>23326</c:v>
                </c:pt>
                <c:pt idx="7">
                  <c:v>31191</c:v>
                </c:pt>
                <c:pt idx="8">
                  <c:v>19124</c:v>
                </c:pt>
                <c:pt idx="9">
                  <c:v>18561</c:v>
                </c:pt>
                <c:pt idx="10">
                  <c:v>18357</c:v>
                </c:pt>
                <c:pt idx="11">
                  <c:v>18627</c:v>
                </c:pt>
                <c:pt idx="12">
                  <c:v>17315</c:v>
                </c:pt>
                <c:pt idx="13">
                  <c:v>19900</c:v>
                </c:pt>
                <c:pt idx="14">
                  <c:v>34744</c:v>
                </c:pt>
                <c:pt idx="15">
                  <c:v>20797</c:v>
                </c:pt>
                <c:pt idx="16">
                  <c:v>27611</c:v>
                </c:pt>
                <c:pt idx="17">
                  <c:v>23061</c:v>
                </c:pt>
                <c:pt idx="18">
                  <c:v>15020</c:v>
                </c:pt>
                <c:pt idx="19">
                  <c:v>37530</c:v>
                </c:pt>
                <c:pt idx="20">
                  <c:v>26796</c:v>
                </c:pt>
                <c:pt idx="21">
                  <c:v>12349</c:v>
                </c:pt>
                <c:pt idx="22">
                  <c:v>30161</c:v>
                </c:pt>
                <c:pt idx="23">
                  <c:v>22119</c:v>
                </c:pt>
                <c:pt idx="24">
                  <c:v>27724</c:v>
                </c:pt>
                <c:pt idx="25">
                  <c:v>9559</c:v>
                </c:pt>
                <c:pt idx="26">
                  <c:v>6859</c:v>
                </c:pt>
                <c:pt idx="27">
                  <c:v>28114</c:v>
                </c:pt>
                <c:pt idx="28">
                  <c:v>29984</c:v>
                </c:pt>
                <c:pt idx="29">
                  <c:v>32271</c:v>
                </c:pt>
                <c:pt idx="30">
                  <c:v>29327</c:v>
                </c:pt>
              </c:numCache>
            </c:numRef>
          </c:val>
          <c:smooth val="0"/>
          <c:extLst>
            <c:ext xmlns:c16="http://schemas.microsoft.com/office/drawing/2014/chart" uri="{C3380CC4-5D6E-409C-BE32-E72D297353CC}">
              <c16:uniqueId val="{00000000-14EB-4430-A76C-5C9DEDE131EE}"/>
            </c:ext>
          </c:extLst>
        </c:ser>
        <c:dLbls>
          <c:showLegendKey val="0"/>
          <c:showVal val="0"/>
          <c:showCatName val="0"/>
          <c:showSerName val="0"/>
          <c:showPercent val="0"/>
          <c:showBubbleSize val="0"/>
        </c:dLbls>
        <c:smooth val="0"/>
        <c:axId val="356168208"/>
        <c:axId val="356168864"/>
      </c:lineChart>
      <c:dateAx>
        <c:axId val="356168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68864"/>
        <c:crosses val="autoZero"/>
        <c:auto val="1"/>
        <c:lblOffset val="100"/>
        <c:baseTimeUnit val="days"/>
      </c:dateAx>
      <c:valAx>
        <c:axId val="35616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6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67189</c:v>
                </c:pt>
                <c:pt idx="1">
                  <c:v>60433</c:v>
                </c:pt>
                <c:pt idx="2">
                  <c:v>70943</c:v>
                </c:pt>
                <c:pt idx="3">
                  <c:v>65685</c:v>
                </c:pt>
                <c:pt idx="4">
                  <c:v>35113</c:v>
                </c:pt>
                <c:pt idx="5">
                  <c:v>14376</c:v>
                </c:pt>
                <c:pt idx="6">
                  <c:v>11094</c:v>
                </c:pt>
                <c:pt idx="7">
                  <c:v>13775</c:v>
                </c:pt>
                <c:pt idx="8">
                  <c:v>8355</c:v>
                </c:pt>
                <c:pt idx="9">
                  <c:v>7171</c:v>
                </c:pt>
                <c:pt idx="10">
                  <c:v>6887</c:v>
                </c:pt>
                <c:pt idx="11">
                  <c:v>7841</c:v>
                </c:pt>
                <c:pt idx="12">
                  <c:v>7575</c:v>
                </c:pt>
                <c:pt idx="13">
                  <c:v>6787</c:v>
                </c:pt>
                <c:pt idx="14">
                  <c:v>10796</c:v>
                </c:pt>
                <c:pt idx="15">
                  <c:v>9674</c:v>
                </c:pt>
                <c:pt idx="16">
                  <c:v>11952</c:v>
                </c:pt>
                <c:pt idx="17">
                  <c:v>10929</c:v>
                </c:pt>
                <c:pt idx="18">
                  <c:v>7343</c:v>
                </c:pt>
                <c:pt idx="19">
                  <c:v>20892</c:v>
                </c:pt>
                <c:pt idx="20">
                  <c:v>12206</c:v>
                </c:pt>
                <c:pt idx="21">
                  <c:v>7229</c:v>
                </c:pt>
                <c:pt idx="22">
                  <c:v>16647</c:v>
                </c:pt>
                <c:pt idx="23">
                  <c:v>10372</c:v>
                </c:pt>
                <c:pt idx="24">
                  <c:v>13273</c:v>
                </c:pt>
                <c:pt idx="25">
                  <c:v>6112</c:v>
                </c:pt>
                <c:pt idx="26">
                  <c:v>3770</c:v>
                </c:pt>
                <c:pt idx="27">
                  <c:v>12980</c:v>
                </c:pt>
                <c:pt idx="28">
                  <c:v>9900</c:v>
                </c:pt>
                <c:pt idx="29">
                  <c:v>8239</c:v>
                </c:pt>
                <c:pt idx="30">
                  <c:v>7112</c:v>
                </c:pt>
              </c:numCache>
            </c:numRef>
          </c:val>
          <c:smooth val="0"/>
          <c:extLst>
            <c:ext xmlns:c16="http://schemas.microsoft.com/office/drawing/2014/chart" uri="{C3380CC4-5D6E-409C-BE32-E72D297353CC}">
              <c16:uniqueId val="{00000000-EE6A-4B8E-A080-68BD6D675613}"/>
            </c:ext>
          </c:extLst>
        </c:ser>
        <c:dLbls>
          <c:showLegendKey val="0"/>
          <c:showVal val="0"/>
          <c:showCatName val="0"/>
          <c:showSerName val="0"/>
          <c:showPercent val="0"/>
          <c:showBubbleSize val="0"/>
        </c:dLbls>
        <c:smooth val="0"/>
        <c:axId val="356172472"/>
        <c:axId val="356171160"/>
      </c:lineChart>
      <c:dateAx>
        <c:axId val="35617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71160"/>
        <c:crosses val="autoZero"/>
        <c:auto val="1"/>
        <c:lblOffset val="100"/>
        <c:baseTimeUnit val="days"/>
      </c:dateAx>
      <c:valAx>
        <c:axId val="35617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7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424F4-BC49-43C5-8989-C923853FD50C}"/>
              </a:ext>
            </a:extLst>
          </p:cNvPr>
          <p:cNvSpPr>
            <a:spLocks noGrp="1"/>
          </p:cNvSpPr>
          <p:nvPr>
            <p:ph type="ctrTitle"/>
          </p:nvPr>
        </p:nvSpPr>
        <p:spPr/>
        <p:txBody>
          <a:bodyPr/>
          <a:lstStyle/>
          <a:p>
            <a:r>
              <a:rPr lang="en-US"/>
              <a:t>AlDawaa Care/3</a:t>
            </a:r>
          </a:p>
        </p:txBody>
      </p:sp>
      <p:sp>
        <p:nvSpPr>
          <p:cNvPr id="3" name="Subtitle 2">
            <a:extLst>
              <a:ext uri="{FF2B5EF4-FFF2-40B4-BE49-F238E27FC236}">
                <a16:creationId xmlns:a16="http://schemas.microsoft.com/office/drawing/2014/main" id="{5F3F6DFB-B435-47FE-A82F-8F3AA794B64D}"/>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2122622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F8BE-7402-4456-B5B1-406EEEF05A7F}"/>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577F16B7-C4F8-45B2-B8A9-1785C650371D}"/>
              </a:ext>
            </a:extLst>
          </p:cNvPr>
          <p:cNvGraphicFramePr>
            <a:graphicFrameLocks noGrp="1"/>
          </p:cNvGraphicFramePr>
          <p:nvPr>
            <p:ph type="tbl" sz="quarter" idx="13"/>
            <p:extLst>
              <p:ext uri="{D42A27DB-BD31-4B8C-83A1-F6EECF244321}">
                <p14:modId xmlns:p14="http://schemas.microsoft.com/office/powerpoint/2010/main" val="828918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2084442"/>
                    </a:ext>
                  </a:extLst>
                </a:gridCol>
                <a:gridCol w="699516">
                  <a:extLst>
                    <a:ext uri="{9D8B030D-6E8A-4147-A177-3AD203B41FA5}">
                      <a16:colId xmlns:a16="http://schemas.microsoft.com/office/drawing/2014/main" val="724944325"/>
                    </a:ext>
                  </a:extLst>
                </a:gridCol>
                <a:gridCol w="699516">
                  <a:extLst>
                    <a:ext uri="{9D8B030D-6E8A-4147-A177-3AD203B41FA5}">
                      <a16:colId xmlns:a16="http://schemas.microsoft.com/office/drawing/2014/main" val="3038367817"/>
                    </a:ext>
                  </a:extLst>
                </a:gridCol>
                <a:gridCol w="658368">
                  <a:extLst>
                    <a:ext uri="{9D8B030D-6E8A-4147-A177-3AD203B41FA5}">
                      <a16:colId xmlns:a16="http://schemas.microsoft.com/office/drawing/2014/main" val="3855642070"/>
                    </a:ext>
                  </a:extLst>
                </a:gridCol>
                <a:gridCol w="658368">
                  <a:extLst>
                    <a:ext uri="{9D8B030D-6E8A-4147-A177-3AD203B41FA5}">
                      <a16:colId xmlns:a16="http://schemas.microsoft.com/office/drawing/2014/main" val="2211553657"/>
                    </a:ext>
                  </a:extLst>
                </a:gridCol>
                <a:gridCol w="658368">
                  <a:extLst>
                    <a:ext uri="{9D8B030D-6E8A-4147-A177-3AD203B41FA5}">
                      <a16:colId xmlns:a16="http://schemas.microsoft.com/office/drawing/2014/main" val="3655313479"/>
                    </a:ext>
                  </a:extLst>
                </a:gridCol>
                <a:gridCol w="699516">
                  <a:extLst>
                    <a:ext uri="{9D8B030D-6E8A-4147-A177-3AD203B41FA5}">
                      <a16:colId xmlns:a16="http://schemas.microsoft.com/office/drawing/2014/main" val="2022579640"/>
                    </a:ext>
                  </a:extLst>
                </a:gridCol>
                <a:gridCol w="699516">
                  <a:extLst>
                    <a:ext uri="{9D8B030D-6E8A-4147-A177-3AD203B41FA5}">
                      <a16:colId xmlns:a16="http://schemas.microsoft.com/office/drawing/2014/main" val="436549256"/>
                    </a:ext>
                  </a:extLst>
                </a:gridCol>
                <a:gridCol w="699516">
                  <a:extLst>
                    <a:ext uri="{9D8B030D-6E8A-4147-A177-3AD203B41FA5}">
                      <a16:colId xmlns:a16="http://schemas.microsoft.com/office/drawing/2014/main" val="4263264290"/>
                    </a:ext>
                  </a:extLst>
                </a:gridCol>
                <a:gridCol w="658368">
                  <a:extLst>
                    <a:ext uri="{9D8B030D-6E8A-4147-A177-3AD203B41FA5}">
                      <a16:colId xmlns:a16="http://schemas.microsoft.com/office/drawing/2014/main" val="21044469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38005109"/>
                  </a:ext>
                </a:extLst>
              </a:tr>
              <a:tr h="370840">
                <a:tc>
                  <a:txBody>
                    <a:bodyPr/>
                    <a:lstStyle/>
                    <a:p>
                      <a:r>
                        <a:rPr lang="en-US" sz="1000"/>
                        <a:t>aldawaacare</a:t>
                      </a:r>
                    </a:p>
                  </a:txBody>
                  <a:tcPr/>
                </a:tc>
                <a:tc>
                  <a:txBody>
                    <a:bodyPr/>
                    <a:lstStyle/>
                    <a:p>
                      <a:r>
                        <a:rPr lang="en-US" sz="1000"/>
                        <a:t>139280</a:t>
                      </a:r>
                    </a:p>
                  </a:txBody>
                  <a:tcPr/>
                </a:tc>
                <a:tc>
                  <a:txBody>
                    <a:bodyPr/>
                    <a:lstStyle/>
                    <a:p>
                      <a:r>
                        <a:rPr lang="en-US" sz="1000"/>
                        <a:t>2512</a:t>
                      </a:r>
                    </a:p>
                  </a:txBody>
                  <a:tcPr/>
                </a:tc>
                <a:tc>
                  <a:txBody>
                    <a:bodyPr/>
                    <a:lstStyle/>
                    <a:p>
                      <a:r>
                        <a:rPr lang="en-US" sz="1000"/>
                        <a:t>41</a:t>
                      </a:r>
                    </a:p>
                  </a:txBody>
                  <a:tcPr/>
                </a:tc>
                <a:tc>
                  <a:txBody>
                    <a:bodyPr/>
                    <a:lstStyle/>
                    <a:p>
                      <a:r>
                        <a:rPr lang="en-US" sz="1000"/>
                        <a:t>8</a:t>
                      </a:r>
                    </a:p>
                  </a:txBody>
                  <a:tcPr/>
                </a:tc>
                <a:tc>
                  <a:txBody>
                    <a:bodyPr/>
                    <a:lstStyle/>
                    <a:p>
                      <a:r>
                        <a:rPr lang="en-US" sz="1000"/>
                        <a:t>7</a:t>
                      </a:r>
                    </a:p>
                  </a:txBody>
                  <a:tcPr/>
                </a:tc>
                <a:tc>
                  <a:txBody>
                    <a:bodyPr/>
                    <a:lstStyle/>
                    <a:p>
                      <a:r>
                        <a:rPr lang="en-US" sz="1000"/>
                        <a:t>56</a:t>
                      </a:r>
                    </a:p>
                  </a:txBody>
                  <a:tcPr/>
                </a:tc>
                <a:tc>
                  <a:txBody>
                    <a:bodyPr/>
                    <a:lstStyle/>
                    <a:p>
                      <a:r>
                        <a:rPr lang="en-US" sz="1000"/>
                        <a:t>4552</a:t>
                      </a:r>
                    </a:p>
                  </a:txBody>
                  <a:tcPr/>
                </a:tc>
                <a:tc>
                  <a:txBody>
                    <a:bodyPr/>
                    <a:lstStyle/>
                    <a:p>
                      <a:r>
                        <a:rPr lang="en-US" sz="1000"/>
                        <a:t>516</a:t>
                      </a:r>
                    </a:p>
                  </a:txBody>
                  <a:tcPr/>
                </a:tc>
                <a:tc>
                  <a:txBody>
                    <a:bodyPr/>
                    <a:lstStyle/>
                    <a:p>
                      <a:r>
                        <a:rPr lang="en-US" sz="1000"/>
                        <a:t>0.0656 %</a:t>
                      </a:r>
                    </a:p>
                  </a:txBody>
                  <a:tcPr/>
                </a:tc>
                <a:extLst>
                  <a:ext uri="{0D108BD9-81ED-4DB2-BD59-A6C34878D82A}">
                    <a16:rowId xmlns:a16="http://schemas.microsoft.com/office/drawing/2014/main" val="2326765605"/>
                  </a:ext>
                </a:extLst>
              </a:tr>
            </a:tbl>
          </a:graphicData>
        </a:graphic>
      </p:graphicFrame>
      <p:sp>
        <p:nvSpPr>
          <p:cNvPr id="4" name="Text Placeholder 3">
            <a:extLst>
              <a:ext uri="{FF2B5EF4-FFF2-40B4-BE49-F238E27FC236}">
                <a16:creationId xmlns:a16="http://schemas.microsoft.com/office/drawing/2014/main" id="{9264BBC4-772B-4B7A-A8FB-24BBD335FB7B}"/>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561098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78719-4204-4378-BFD8-E50ED4876324}"/>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BA60C128-0CFA-4330-AA38-828CD1A9D6AD}"/>
              </a:ext>
            </a:extLst>
          </p:cNvPr>
          <p:cNvGraphicFramePr>
            <a:graphicFrameLocks noGrp="1"/>
          </p:cNvGraphicFramePr>
          <p:nvPr>
            <p:ph type="tbl" sz="quarter" idx="13"/>
            <p:extLst>
              <p:ext uri="{D42A27DB-BD31-4B8C-83A1-F6EECF244321}">
                <p14:modId xmlns:p14="http://schemas.microsoft.com/office/powerpoint/2010/main" val="1682626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9051969"/>
                    </a:ext>
                  </a:extLst>
                </a:gridCol>
                <a:gridCol w="1234440">
                  <a:extLst>
                    <a:ext uri="{9D8B030D-6E8A-4147-A177-3AD203B41FA5}">
                      <a16:colId xmlns:a16="http://schemas.microsoft.com/office/drawing/2014/main" val="4235309819"/>
                    </a:ext>
                  </a:extLst>
                </a:gridCol>
                <a:gridCol w="822960">
                  <a:extLst>
                    <a:ext uri="{9D8B030D-6E8A-4147-A177-3AD203B41FA5}">
                      <a16:colId xmlns:a16="http://schemas.microsoft.com/office/drawing/2014/main" val="1566964826"/>
                    </a:ext>
                  </a:extLst>
                </a:gridCol>
                <a:gridCol w="822960">
                  <a:extLst>
                    <a:ext uri="{9D8B030D-6E8A-4147-A177-3AD203B41FA5}">
                      <a16:colId xmlns:a16="http://schemas.microsoft.com/office/drawing/2014/main" val="4119825714"/>
                    </a:ext>
                  </a:extLst>
                </a:gridCol>
                <a:gridCol w="822960">
                  <a:extLst>
                    <a:ext uri="{9D8B030D-6E8A-4147-A177-3AD203B41FA5}">
                      <a16:colId xmlns:a16="http://schemas.microsoft.com/office/drawing/2014/main" val="270362097"/>
                    </a:ext>
                  </a:extLst>
                </a:gridCol>
                <a:gridCol w="822960">
                  <a:extLst>
                    <a:ext uri="{9D8B030D-6E8A-4147-A177-3AD203B41FA5}">
                      <a16:colId xmlns:a16="http://schemas.microsoft.com/office/drawing/2014/main" val="1144126048"/>
                    </a:ext>
                  </a:extLst>
                </a:gridCol>
                <a:gridCol w="822960">
                  <a:extLst>
                    <a:ext uri="{9D8B030D-6E8A-4147-A177-3AD203B41FA5}">
                      <a16:colId xmlns:a16="http://schemas.microsoft.com/office/drawing/2014/main" val="2313301168"/>
                    </a:ext>
                  </a:extLst>
                </a:gridCol>
                <a:gridCol w="822960">
                  <a:extLst>
                    <a:ext uri="{9D8B030D-6E8A-4147-A177-3AD203B41FA5}">
                      <a16:colId xmlns:a16="http://schemas.microsoft.com/office/drawing/2014/main" val="31943867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275639114"/>
                  </a:ext>
                </a:extLst>
              </a:tr>
              <a:tr h="370840">
                <a:tc>
                  <a:txBody>
                    <a:bodyPr/>
                    <a:lstStyle/>
                    <a:p>
                      <a:r>
                        <a:rPr lang="en-US" sz="1000"/>
                        <a:t>aldawaacare</a:t>
                      </a:r>
                    </a:p>
                  </a:txBody>
                  <a:tcPr/>
                </a:tc>
                <a:tc>
                  <a:txBody>
                    <a:bodyPr/>
                    <a:lstStyle/>
                    <a:p>
                      <a:r>
                        <a:rPr lang="en-US" sz="1000"/>
                        <a:t>139280</a:t>
                      </a:r>
                    </a:p>
                  </a:txBody>
                  <a:tcPr/>
                </a:tc>
                <a:tc>
                  <a:txBody>
                    <a:bodyPr/>
                    <a:lstStyle/>
                    <a:p>
                      <a:r>
                        <a:rPr lang="en-US" sz="1000"/>
                        <a:t>413</a:t>
                      </a:r>
                    </a:p>
                  </a:txBody>
                  <a:tcPr/>
                </a:tc>
                <a:tc>
                  <a:txBody>
                    <a:bodyPr/>
                    <a:lstStyle/>
                    <a:p>
                      <a:r>
                        <a:rPr lang="en-US" sz="1000"/>
                        <a:t>0.3 %</a:t>
                      </a:r>
                    </a:p>
                  </a:txBody>
                  <a:tcPr/>
                </a:tc>
                <a:tc>
                  <a:txBody>
                    <a:bodyPr/>
                    <a:lstStyle/>
                    <a:p>
                      <a:r>
                        <a:rPr lang="en-US" sz="1000"/>
                        <a:t>796</a:t>
                      </a:r>
                    </a:p>
                  </a:txBody>
                  <a:tcPr/>
                </a:tc>
                <a:tc>
                  <a:txBody>
                    <a:bodyPr/>
                    <a:lstStyle/>
                    <a:p>
                      <a:r>
                        <a:rPr lang="en-US" sz="1000"/>
                        <a:t>0.6 %</a:t>
                      </a:r>
                    </a:p>
                  </a:txBody>
                  <a:tcPr/>
                </a:tc>
                <a:tc>
                  <a:txBody>
                    <a:bodyPr/>
                    <a:lstStyle/>
                    <a:p>
                      <a:r>
                        <a:rPr lang="en-US" sz="1000"/>
                        <a:t>2427</a:t>
                      </a:r>
                    </a:p>
                  </a:txBody>
                  <a:tcPr/>
                </a:tc>
                <a:tc>
                  <a:txBody>
                    <a:bodyPr/>
                    <a:lstStyle/>
                    <a:p>
                      <a:r>
                        <a:rPr lang="en-US" sz="1000"/>
                        <a:t>1.8 %</a:t>
                      </a:r>
                    </a:p>
                  </a:txBody>
                  <a:tcPr/>
                </a:tc>
                <a:extLst>
                  <a:ext uri="{0D108BD9-81ED-4DB2-BD59-A6C34878D82A}">
                    <a16:rowId xmlns:a16="http://schemas.microsoft.com/office/drawing/2014/main" val="1997455751"/>
                  </a:ext>
                </a:extLst>
              </a:tr>
            </a:tbl>
          </a:graphicData>
        </a:graphic>
      </p:graphicFrame>
      <p:sp>
        <p:nvSpPr>
          <p:cNvPr id="4" name="Text Placeholder 3">
            <a:extLst>
              <a:ext uri="{FF2B5EF4-FFF2-40B4-BE49-F238E27FC236}">
                <a16:creationId xmlns:a16="http://schemas.microsoft.com/office/drawing/2014/main" id="{9C4B32E0-7747-4FAC-A7D9-AC2F28A63E9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88174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3257E-934A-4AB4-BE0B-926ECB0535F8}"/>
              </a:ext>
            </a:extLst>
          </p:cNvPr>
          <p:cNvSpPr>
            <a:spLocks noGrp="1"/>
          </p:cNvSpPr>
          <p:nvPr>
            <p:ph type="title"/>
          </p:nvPr>
        </p:nvSpPr>
        <p:spPr/>
        <p:txBody>
          <a:bodyPr/>
          <a:lstStyle/>
          <a:p>
            <a:r>
              <a:rPr lang="en-US"/>
              <a:t>Instagram Posts Table | AlDawaa - 1 of 7</a:t>
            </a:r>
          </a:p>
        </p:txBody>
      </p:sp>
      <p:graphicFrame>
        <p:nvGraphicFramePr>
          <p:cNvPr id="5" name="Table Placeholder 4">
            <a:extLst>
              <a:ext uri="{FF2B5EF4-FFF2-40B4-BE49-F238E27FC236}">
                <a16:creationId xmlns:a16="http://schemas.microsoft.com/office/drawing/2014/main" id="{6B14AA42-BA5E-4901-8D7D-448D29411984}"/>
              </a:ext>
            </a:extLst>
          </p:cNvPr>
          <p:cNvGraphicFramePr>
            <a:graphicFrameLocks noGrp="1"/>
          </p:cNvGraphicFramePr>
          <p:nvPr>
            <p:ph type="tbl" sz="quarter" idx="13"/>
            <p:extLst>
              <p:ext uri="{D42A27DB-BD31-4B8C-83A1-F6EECF244321}">
                <p14:modId xmlns:p14="http://schemas.microsoft.com/office/powerpoint/2010/main" val="2148067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4271010"/>
                    </a:ext>
                  </a:extLst>
                </a:gridCol>
                <a:gridCol w="987552">
                  <a:extLst>
                    <a:ext uri="{9D8B030D-6E8A-4147-A177-3AD203B41FA5}">
                      <a16:colId xmlns:a16="http://schemas.microsoft.com/office/drawing/2014/main" val="2886266009"/>
                    </a:ext>
                  </a:extLst>
                </a:gridCol>
                <a:gridCol w="987552">
                  <a:extLst>
                    <a:ext uri="{9D8B030D-6E8A-4147-A177-3AD203B41FA5}">
                      <a16:colId xmlns:a16="http://schemas.microsoft.com/office/drawing/2014/main" val="2756126190"/>
                    </a:ext>
                  </a:extLst>
                </a:gridCol>
                <a:gridCol w="987552">
                  <a:extLst>
                    <a:ext uri="{9D8B030D-6E8A-4147-A177-3AD203B41FA5}">
                      <a16:colId xmlns:a16="http://schemas.microsoft.com/office/drawing/2014/main" val="3786143360"/>
                    </a:ext>
                  </a:extLst>
                </a:gridCol>
                <a:gridCol w="987552">
                  <a:extLst>
                    <a:ext uri="{9D8B030D-6E8A-4147-A177-3AD203B41FA5}">
                      <a16:colId xmlns:a16="http://schemas.microsoft.com/office/drawing/2014/main" val="1130393118"/>
                    </a:ext>
                  </a:extLst>
                </a:gridCol>
                <a:gridCol w="987552">
                  <a:extLst>
                    <a:ext uri="{9D8B030D-6E8A-4147-A177-3AD203B41FA5}">
                      <a16:colId xmlns:a16="http://schemas.microsoft.com/office/drawing/2014/main" val="3545281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2466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- 2019-01-31 17:02:12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لمارفيلوس كولاجين (إتش) فوائد كثيرة على صحة شعرك.
بإمكانك تعددي ثلاثة منها؟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https://www.instagram.com/p/BtTnyM7Dayg/media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331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- 2019-01-31 13:01:13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اللي حابه رموش طبيعية و تعطي سحبه للعين لا تختار الا اوشا </a:t>
                      </a:r>
                      <a:r>
                        <a:rPr kumimoji="0" lang="en-US" sz="1000" b="0" i="0" u="none" strike="noStrike" kern="1200" cap="none" spc="0" normalizeH="0" baseline="0" noProof="0">
                          <a:ln>
                            <a:noFill/>
                          </a:ln>
                          <a:solidFill>
                            <a:prstClr val="black"/>
                          </a:solidFill>
                          <a:effectLst/>
                          <a:uLnTx/>
                          <a:uFillTx/>
                          <a:latin typeface="+mn-lt"/>
                          <a:ea typeface="+mn-ea"/>
                          <a:cs typeface="+mn-cs"/>
                        </a:rPr>
                        <a:t>💕
#Blink #Ousha #</a:t>
                      </a:r>
                      <a:r>
                        <a:rPr kumimoji="0" lang="ar-AE" sz="1000" b="0" i="0" u="none" strike="noStrike" kern="1200" cap="none" spc="0" normalizeH="0" baseline="0" noProof="0">
                          <a:ln>
                            <a:noFill/>
                          </a:ln>
                          <a:solidFill>
                            <a:prstClr val="black"/>
                          </a:solidFill>
                          <a:effectLst/>
                          <a:uLnTx/>
                          <a:uFillTx/>
                          <a:latin typeface="+mn-lt"/>
                          <a:ea typeface="+mn-ea"/>
                          <a:cs typeface="+mn-cs"/>
                        </a:rPr>
                        <a:t>اوشا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https://www.instagram.com/p/BtTMNSrF9h3/media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143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- 2019-01-31 12:32:56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الدواء على منتجات العناية بالأطفال 
العرض ساري الى 8 فبراير  #عروض_الدواء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https://www.instagram.com/p/BtTI-Heh1fk/media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033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- 2019-01-30 17:03:00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نقدم لك مجموعة الشامبو العضوي من بيوبالانس ،،، الخيار الأمثل للشعر المعالج بالكيراتين والبروتين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BioBalance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https://www.instagram.com/p/BtRDDvXBV6i/media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94944078"/>
                  </a:ext>
                </a:extLst>
              </a:tr>
            </a:tbl>
          </a:graphicData>
        </a:graphic>
      </p:graphicFrame>
      <p:sp>
        <p:nvSpPr>
          <p:cNvPr id="4" name="Text Placeholder 3">
            <a:extLst>
              <a:ext uri="{FF2B5EF4-FFF2-40B4-BE49-F238E27FC236}">
                <a16:creationId xmlns:a16="http://schemas.microsoft.com/office/drawing/2014/main" id="{8F8931CF-1BB7-41A3-A078-03F482884682}"/>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797905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5AA44-0149-42DA-841B-EE31A7EEE49B}"/>
              </a:ext>
            </a:extLst>
          </p:cNvPr>
          <p:cNvSpPr>
            <a:spLocks noGrp="1"/>
          </p:cNvSpPr>
          <p:nvPr>
            <p:ph type="title"/>
          </p:nvPr>
        </p:nvSpPr>
        <p:spPr/>
        <p:txBody>
          <a:bodyPr/>
          <a:lstStyle/>
          <a:p>
            <a:r>
              <a:rPr lang="en-US"/>
              <a:t>Instagram Posts Table | AlDawaa - 2 of 7</a:t>
            </a:r>
          </a:p>
        </p:txBody>
      </p:sp>
      <p:graphicFrame>
        <p:nvGraphicFramePr>
          <p:cNvPr id="5" name="Table Placeholder 4">
            <a:extLst>
              <a:ext uri="{FF2B5EF4-FFF2-40B4-BE49-F238E27FC236}">
                <a16:creationId xmlns:a16="http://schemas.microsoft.com/office/drawing/2014/main" id="{1924AEC1-DB6E-4D2C-BD33-390327E811FB}"/>
              </a:ext>
            </a:extLst>
          </p:cNvPr>
          <p:cNvGraphicFramePr>
            <a:graphicFrameLocks noGrp="1"/>
          </p:cNvGraphicFramePr>
          <p:nvPr>
            <p:ph type="tbl" sz="quarter" idx="13"/>
            <p:extLst>
              <p:ext uri="{D42A27DB-BD31-4B8C-83A1-F6EECF244321}">
                <p14:modId xmlns:p14="http://schemas.microsoft.com/office/powerpoint/2010/main" val="2458135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8546140"/>
                    </a:ext>
                  </a:extLst>
                </a:gridCol>
                <a:gridCol w="987552">
                  <a:extLst>
                    <a:ext uri="{9D8B030D-6E8A-4147-A177-3AD203B41FA5}">
                      <a16:colId xmlns:a16="http://schemas.microsoft.com/office/drawing/2014/main" val="2371662606"/>
                    </a:ext>
                  </a:extLst>
                </a:gridCol>
                <a:gridCol w="987552">
                  <a:extLst>
                    <a:ext uri="{9D8B030D-6E8A-4147-A177-3AD203B41FA5}">
                      <a16:colId xmlns:a16="http://schemas.microsoft.com/office/drawing/2014/main" val="2643672956"/>
                    </a:ext>
                  </a:extLst>
                </a:gridCol>
                <a:gridCol w="987552">
                  <a:extLst>
                    <a:ext uri="{9D8B030D-6E8A-4147-A177-3AD203B41FA5}">
                      <a16:colId xmlns:a16="http://schemas.microsoft.com/office/drawing/2014/main" val="1002616888"/>
                    </a:ext>
                  </a:extLst>
                </a:gridCol>
                <a:gridCol w="987552">
                  <a:extLst>
                    <a:ext uri="{9D8B030D-6E8A-4147-A177-3AD203B41FA5}">
                      <a16:colId xmlns:a16="http://schemas.microsoft.com/office/drawing/2014/main" val="2663895696"/>
                    </a:ext>
                  </a:extLst>
                </a:gridCol>
                <a:gridCol w="987552">
                  <a:extLst>
                    <a:ext uri="{9D8B030D-6E8A-4147-A177-3AD203B41FA5}">
                      <a16:colId xmlns:a16="http://schemas.microsoft.com/office/drawing/2014/main" val="3556574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547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- 2019-01-30 17:02:12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فنجان من القهوة مع ألواح "بيري كرانش" من اوبتيفاست
اختر من بين 3 نكهات واستمتع بتناول وجبة بقيمة غذائية كاملة، ولكن بسعرات حرارية أقل.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https://www.instagram.com/p/BtRC_V0llrU/media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963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- 2019-01-30 12:53:47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حفل تسليم صيدلية الدواء ١٠٤ الشهادة من المستوى الذهبي للسلامة الدوائية في الصيدليات المجتمعية من المركز السعودي لسلامة المرضى ‏</a:t>
                      </a:r>
                      <a:r>
                        <a:rPr kumimoji="0" lang="en-US" sz="1000" b="0" i="0" u="none" strike="noStrike" kern="1200" cap="none" spc="0" normalizeH="0" baseline="0" noProof="0">
                          <a:ln>
                            <a:noFill/>
                          </a:ln>
                          <a:solidFill>
                            <a:prstClr val="black"/>
                          </a:solidFill>
                          <a:effectLst/>
                          <a:uLnTx/>
                          <a:uFillTx/>
                          <a:latin typeface="+mn-lt"/>
                          <a:ea typeface="+mn-ea"/>
                          <a:cs typeface="+mn-cs"/>
                        </a:rPr>
                        <a:t>Golden Pharma Safe
</a:t>
                      </a:r>
                      <a:r>
                        <a:rPr kumimoji="0" lang="ar-AE" sz="1000" b="0" i="0" u="none" strike="noStrike" kern="1200" cap="none" spc="0" normalizeH="0" baseline="0" noProof="0">
                          <a:ln>
                            <a:noFill/>
                          </a:ln>
                          <a:solidFill>
                            <a:prstClr val="black"/>
                          </a:solidFill>
                          <a:effectLst/>
                          <a:uLnTx/>
                          <a:uFillTx/>
                          <a:latin typeface="+mn-lt"/>
                          <a:ea typeface="+mn-ea"/>
                          <a:cs typeface="+mn-cs"/>
                        </a:rPr>
                        <a:t>وهي أول صيدلية في المملكة العربية السعودية التي حققت المقاييس المطلوبة من المركز. 
حريصين على تقديم الأفضل لعملائنا دائما لرعاية بلا حدود</a:t>
                      </a:r>
                      <a:r>
                        <a:rPr kumimoji="0" lang="en-US" sz="1000" b="0" i="0" u="none" strike="noStrike" kern="1200" cap="none" spc="0" normalizeH="0" baseline="0" noProof="0">
                          <a:ln>
                            <a:noFill/>
                          </a:ln>
                          <a:solidFill>
                            <a:prstClr val="black"/>
                          </a:solidFill>
                          <a:effectLst/>
                          <a:uLnTx/>
                          <a:uFillTx/>
                          <a:latin typeface="+mn-lt"/>
                          <a:ea typeface="+mn-ea"/>
                          <a:cs typeface="+mn-cs"/>
                        </a:rPr>
                        <a:t>🙏🏼
saudipsc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https://www.instagram.com/p/BtQmj6hhjQO/media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111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- 2019-01-30 12:29:38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الدواء على منتجات العناية بطفلك
العرض ساري الى 8 فبراير 
#عروض_الدواء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https://www.instagram.com/p/BtQjzBUBbn9/media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38364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- 2019-01-29 13:46:09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الدواء على منتجات العناية الشخصية
العرض ساري الى 8 فبراير  #عروض_الدواء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https://www.instagram.com/p/BtOHwoxBAwk/media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48934171"/>
                  </a:ext>
                </a:extLst>
              </a:tr>
            </a:tbl>
          </a:graphicData>
        </a:graphic>
      </p:graphicFrame>
      <p:sp>
        <p:nvSpPr>
          <p:cNvPr id="4" name="Text Placeholder 3">
            <a:extLst>
              <a:ext uri="{FF2B5EF4-FFF2-40B4-BE49-F238E27FC236}">
                <a16:creationId xmlns:a16="http://schemas.microsoft.com/office/drawing/2014/main" id="{79939864-E561-4035-9223-B685E1D02606}"/>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183733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B0733-0717-4744-8D7D-823182A233DD}"/>
              </a:ext>
            </a:extLst>
          </p:cNvPr>
          <p:cNvSpPr>
            <a:spLocks noGrp="1"/>
          </p:cNvSpPr>
          <p:nvPr>
            <p:ph type="title"/>
          </p:nvPr>
        </p:nvSpPr>
        <p:spPr/>
        <p:txBody>
          <a:bodyPr/>
          <a:lstStyle/>
          <a:p>
            <a:r>
              <a:rPr lang="en-US"/>
              <a:t>Instagram Posts Table | AlDawaa - 3 of 7</a:t>
            </a:r>
          </a:p>
        </p:txBody>
      </p:sp>
      <p:graphicFrame>
        <p:nvGraphicFramePr>
          <p:cNvPr id="5" name="Table Placeholder 4">
            <a:extLst>
              <a:ext uri="{FF2B5EF4-FFF2-40B4-BE49-F238E27FC236}">
                <a16:creationId xmlns:a16="http://schemas.microsoft.com/office/drawing/2014/main" id="{652FB2DB-317A-4B51-AE1B-BAC445AD3572}"/>
              </a:ext>
            </a:extLst>
          </p:cNvPr>
          <p:cNvGraphicFramePr>
            <a:graphicFrameLocks noGrp="1"/>
          </p:cNvGraphicFramePr>
          <p:nvPr>
            <p:ph type="tbl" sz="quarter" idx="13"/>
            <p:extLst>
              <p:ext uri="{D42A27DB-BD31-4B8C-83A1-F6EECF244321}">
                <p14:modId xmlns:p14="http://schemas.microsoft.com/office/powerpoint/2010/main" val="1400882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7500071"/>
                    </a:ext>
                  </a:extLst>
                </a:gridCol>
                <a:gridCol w="987552">
                  <a:extLst>
                    <a:ext uri="{9D8B030D-6E8A-4147-A177-3AD203B41FA5}">
                      <a16:colId xmlns:a16="http://schemas.microsoft.com/office/drawing/2014/main" val="3251181531"/>
                    </a:ext>
                  </a:extLst>
                </a:gridCol>
                <a:gridCol w="987552">
                  <a:extLst>
                    <a:ext uri="{9D8B030D-6E8A-4147-A177-3AD203B41FA5}">
                      <a16:colId xmlns:a16="http://schemas.microsoft.com/office/drawing/2014/main" val="115591461"/>
                    </a:ext>
                  </a:extLst>
                </a:gridCol>
                <a:gridCol w="987552">
                  <a:extLst>
                    <a:ext uri="{9D8B030D-6E8A-4147-A177-3AD203B41FA5}">
                      <a16:colId xmlns:a16="http://schemas.microsoft.com/office/drawing/2014/main" val="961373844"/>
                    </a:ext>
                  </a:extLst>
                </a:gridCol>
                <a:gridCol w="987552">
                  <a:extLst>
                    <a:ext uri="{9D8B030D-6E8A-4147-A177-3AD203B41FA5}">
                      <a16:colId xmlns:a16="http://schemas.microsoft.com/office/drawing/2014/main" val="1544632926"/>
                    </a:ext>
                  </a:extLst>
                </a:gridCol>
                <a:gridCol w="987552">
                  <a:extLst>
                    <a:ext uri="{9D8B030D-6E8A-4147-A177-3AD203B41FA5}">
                      <a16:colId xmlns:a16="http://schemas.microsoft.com/office/drawing/2014/main" val="2361212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898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- 2019-01-29 12:37:14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الدواء على منتجات العناية بالشعر
العرض ساري الى 8 فبراير  #عروض_الدواء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https://www.instagram.com/p/BtN_3yDh0Qk/media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4924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- 2019-01-29 07:00:22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ضعي ماء الورد ثم الفازلين على شفتيك قبل النوم لمظهر صحي وجميل في الصباح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https://www.instagram.com/p/BtNZUlbgoQ4/media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754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- 2019-01-28 17:50:13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لأننا نطمح أن نكون أقرب لكم..
تم بحمد الله وتوفيقه افتتاح فروعنا التالية في خميس مشيط والوادين
نفتخر بثقتكم .. ونتشرف بزيارتكم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https://www.instagram.com/p/BtL-5XsBoL4/media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701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- 2019-01-28 17:01:40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يصاب الأطفال بالجدري اللي يحتاج أكثر من أسبوع للتعافي
واحرصي بهالفترة تعزلينه عن إخوانه وتستخدمين أدوات وملابس خاصة له
وحاولي تلبسينه قفازات تمنعه من الحك بالأظافر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https://www.instagram.com/p/BtL5VsQFkTi/media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2589145"/>
                  </a:ext>
                </a:extLst>
              </a:tr>
            </a:tbl>
          </a:graphicData>
        </a:graphic>
      </p:graphicFrame>
      <p:sp>
        <p:nvSpPr>
          <p:cNvPr id="4" name="Text Placeholder 3">
            <a:extLst>
              <a:ext uri="{FF2B5EF4-FFF2-40B4-BE49-F238E27FC236}">
                <a16:creationId xmlns:a16="http://schemas.microsoft.com/office/drawing/2014/main" id="{C1A589E2-0C6F-42C6-B01F-27439E08A20B}"/>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404972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2222-81BA-4E79-B0E8-47A2107055BF}"/>
              </a:ext>
            </a:extLst>
          </p:cNvPr>
          <p:cNvSpPr>
            <a:spLocks noGrp="1"/>
          </p:cNvSpPr>
          <p:nvPr>
            <p:ph type="title"/>
          </p:nvPr>
        </p:nvSpPr>
        <p:spPr/>
        <p:txBody>
          <a:bodyPr/>
          <a:lstStyle/>
          <a:p>
            <a:r>
              <a:rPr lang="en-US"/>
              <a:t>Instagram Posts Table | AlDawaa - 4 of 7</a:t>
            </a:r>
          </a:p>
        </p:txBody>
      </p:sp>
      <p:graphicFrame>
        <p:nvGraphicFramePr>
          <p:cNvPr id="5" name="Table Placeholder 4">
            <a:extLst>
              <a:ext uri="{FF2B5EF4-FFF2-40B4-BE49-F238E27FC236}">
                <a16:creationId xmlns:a16="http://schemas.microsoft.com/office/drawing/2014/main" id="{717BDF83-A46E-4E94-A740-7C589B3F06AB}"/>
              </a:ext>
            </a:extLst>
          </p:cNvPr>
          <p:cNvGraphicFramePr>
            <a:graphicFrameLocks noGrp="1"/>
          </p:cNvGraphicFramePr>
          <p:nvPr>
            <p:ph type="tbl" sz="quarter" idx="13"/>
            <p:extLst>
              <p:ext uri="{D42A27DB-BD31-4B8C-83A1-F6EECF244321}">
                <p14:modId xmlns:p14="http://schemas.microsoft.com/office/powerpoint/2010/main" val="741408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1816169"/>
                    </a:ext>
                  </a:extLst>
                </a:gridCol>
                <a:gridCol w="987552">
                  <a:extLst>
                    <a:ext uri="{9D8B030D-6E8A-4147-A177-3AD203B41FA5}">
                      <a16:colId xmlns:a16="http://schemas.microsoft.com/office/drawing/2014/main" val="257089703"/>
                    </a:ext>
                  </a:extLst>
                </a:gridCol>
                <a:gridCol w="987552">
                  <a:extLst>
                    <a:ext uri="{9D8B030D-6E8A-4147-A177-3AD203B41FA5}">
                      <a16:colId xmlns:a16="http://schemas.microsoft.com/office/drawing/2014/main" val="3284305252"/>
                    </a:ext>
                  </a:extLst>
                </a:gridCol>
                <a:gridCol w="987552">
                  <a:extLst>
                    <a:ext uri="{9D8B030D-6E8A-4147-A177-3AD203B41FA5}">
                      <a16:colId xmlns:a16="http://schemas.microsoft.com/office/drawing/2014/main" val="3432503999"/>
                    </a:ext>
                  </a:extLst>
                </a:gridCol>
                <a:gridCol w="987552">
                  <a:extLst>
                    <a:ext uri="{9D8B030D-6E8A-4147-A177-3AD203B41FA5}">
                      <a16:colId xmlns:a16="http://schemas.microsoft.com/office/drawing/2014/main" val="3806158706"/>
                    </a:ext>
                  </a:extLst>
                </a:gridCol>
                <a:gridCol w="987552">
                  <a:extLst>
                    <a:ext uri="{9D8B030D-6E8A-4147-A177-3AD203B41FA5}">
                      <a16:colId xmlns:a16="http://schemas.microsoft.com/office/drawing/2014/main" val="416740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332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- 2019-01-28 13:00:59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لي ستافورد شامبو وبلسم معزز بالكيراتين لشعر صحي قوي و خالي من النفشة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أيضا خالي من السلفات والصوديوم
#</a:t>
                      </a:r>
                      <a:r>
                        <a:rPr kumimoji="0" lang="en-US" sz="1000" b="0" i="0" u="none" strike="noStrike" kern="1200" cap="none" spc="0" normalizeH="0" baseline="0" noProof="0">
                          <a:ln>
                            <a:noFill/>
                          </a:ln>
                          <a:solidFill>
                            <a:prstClr val="black"/>
                          </a:solidFill>
                          <a:effectLst/>
                          <a:uLnTx/>
                          <a:uFillTx/>
                          <a:latin typeface="+mn-lt"/>
                          <a:ea typeface="+mn-ea"/>
                          <a:cs typeface="+mn-cs"/>
                        </a:rPr>
                        <a:t>LeeStafford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https://www.instagram.com/p/BtLdy31FN6g/media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009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- 2019-01-27 15:13:04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يجب أن يكون معجون الأسنان للأطفال دون الست سنوات قليل الفلورايد! وأنتِ، هل تعتنين بأسنان صغيرك؟
#ألودنت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https://www.instagram.com/p/BtJIFmdh4XX/media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7767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- 2019-01-25 17:01:55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دعنا نختبر معلوماتك العامة الصحيّة! شاركنا إجابتك بخانة التعليقات
#صيدلية_الدواء #أوميغا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https://www.instagram.com/p/BtEK-8Ml-u2/media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361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- 2019-01-25 10:00:36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العطاء والمساهمة في توفير بطاقات التأمين الصحي للأيتام والأرامل مع جمعية #كنف الخيرية.
#إكتنافهم_حق </a:t>
                      </a:r>
                      <a:r>
                        <a:rPr kumimoji="0" lang="en-US" sz="1000" b="0" i="0" u="none" strike="noStrike" kern="1200" cap="none" spc="0" normalizeH="0" baseline="0" noProof="0">
                          <a:ln>
                            <a:noFill/>
                          </a:ln>
                          <a:solidFill>
                            <a:prstClr val="black"/>
                          </a:solidFill>
                          <a:effectLst/>
                          <a:uLnTx/>
                          <a:uFillTx/>
                          <a:latin typeface="+mn-lt"/>
                          <a:ea typeface="+mn-ea"/>
                          <a:cs typeface="+mn-cs"/>
                        </a:rPr>
                        <a:t>🙏🏼
.
.
#</a:t>
                      </a: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https://www.instagram.com/p/BtDaxJqFgyJ/media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6455825"/>
                  </a:ext>
                </a:extLst>
              </a:tr>
            </a:tbl>
          </a:graphicData>
        </a:graphic>
      </p:graphicFrame>
      <p:sp>
        <p:nvSpPr>
          <p:cNvPr id="4" name="Text Placeholder 3">
            <a:extLst>
              <a:ext uri="{FF2B5EF4-FFF2-40B4-BE49-F238E27FC236}">
                <a16:creationId xmlns:a16="http://schemas.microsoft.com/office/drawing/2014/main" id="{8456588F-EB64-416D-9021-7E532A9BBAC9}"/>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139441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D20D0-1736-4701-87F0-06CCD89A8EAA}"/>
              </a:ext>
            </a:extLst>
          </p:cNvPr>
          <p:cNvSpPr>
            <a:spLocks noGrp="1"/>
          </p:cNvSpPr>
          <p:nvPr>
            <p:ph type="title"/>
          </p:nvPr>
        </p:nvSpPr>
        <p:spPr/>
        <p:txBody>
          <a:bodyPr/>
          <a:lstStyle/>
          <a:p>
            <a:r>
              <a:rPr lang="en-US"/>
              <a:t>Instagram Posts Table | AlDawaa - 5 of 7</a:t>
            </a:r>
          </a:p>
        </p:txBody>
      </p:sp>
      <p:graphicFrame>
        <p:nvGraphicFramePr>
          <p:cNvPr id="5" name="Table Placeholder 4">
            <a:extLst>
              <a:ext uri="{FF2B5EF4-FFF2-40B4-BE49-F238E27FC236}">
                <a16:creationId xmlns:a16="http://schemas.microsoft.com/office/drawing/2014/main" id="{8AA0E2F3-64FA-4E0A-8910-DD1C579D055C}"/>
              </a:ext>
            </a:extLst>
          </p:cNvPr>
          <p:cNvGraphicFramePr>
            <a:graphicFrameLocks noGrp="1"/>
          </p:cNvGraphicFramePr>
          <p:nvPr>
            <p:ph type="tbl" sz="quarter" idx="13"/>
            <p:extLst>
              <p:ext uri="{D42A27DB-BD31-4B8C-83A1-F6EECF244321}">
                <p14:modId xmlns:p14="http://schemas.microsoft.com/office/powerpoint/2010/main" val="828460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1706993"/>
                    </a:ext>
                  </a:extLst>
                </a:gridCol>
                <a:gridCol w="987552">
                  <a:extLst>
                    <a:ext uri="{9D8B030D-6E8A-4147-A177-3AD203B41FA5}">
                      <a16:colId xmlns:a16="http://schemas.microsoft.com/office/drawing/2014/main" val="999931241"/>
                    </a:ext>
                  </a:extLst>
                </a:gridCol>
                <a:gridCol w="987552">
                  <a:extLst>
                    <a:ext uri="{9D8B030D-6E8A-4147-A177-3AD203B41FA5}">
                      <a16:colId xmlns:a16="http://schemas.microsoft.com/office/drawing/2014/main" val="335909885"/>
                    </a:ext>
                  </a:extLst>
                </a:gridCol>
                <a:gridCol w="987552">
                  <a:extLst>
                    <a:ext uri="{9D8B030D-6E8A-4147-A177-3AD203B41FA5}">
                      <a16:colId xmlns:a16="http://schemas.microsoft.com/office/drawing/2014/main" val="3060566724"/>
                    </a:ext>
                  </a:extLst>
                </a:gridCol>
                <a:gridCol w="987552">
                  <a:extLst>
                    <a:ext uri="{9D8B030D-6E8A-4147-A177-3AD203B41FA5}">
                      <a16:colId xmlns:a16="http://schemas.microsoft.com/office/drawing/2014/main" val="1369394794"/>
                    </a:ext>
                  </a:extLst>
                </a:gridCol>
                <a:gridCol w="987552">
                  <a:extLst>
                    <a:ext uri="{9D8B030D-6E8A-4147-A177-3AD203B41FA5}">
                      <a16:colId xmlns:a16="http://schemas.microsoft.com/office/drawing/2014/main" val="1064466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39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- 2019-01-24 16:00:54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بشرة الطفل تتطلب عناية خاصة لحمايتها من الجفاف
مع كريم كيوفي المخصص للصغار يستطيع أطفالك ترطيب بشرتهم بسهولة بأنفسهم.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https://www.instagram.com/p/BtBfNNslcDq/media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035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- 2019-01-24 14:09:18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العمر الإفتراضي لحلمات الرضاعة؟
#الطفل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https://www.instagram.com/p/BtBSbypFrgV/media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1459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- 2019-01-23 16:01:10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مقشر الجسم بالقهوة الطبيعة من بودي بوم لنعومة فائقة من أول استخدام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#بودي_بوم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https://www.instagram.com/p/Bs-6cSFD62I/media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107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- 2019-01-23 12:27:01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شفايفك مثلها مثل باقي جسمك هي عبارة عن بشرة وتحتاج التقشير والترطيب كل فترة!
 المقشر بالشتاء راح يخلي شفايفك ناعمة ووردية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BME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https://www.instagram.com/p/Bs-h7zCgWBV/media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6504310"/>
                  </a:ext>
                </a:extLst>
              </a:tr>
            </a:tbl>
          </a:graphicData>
        </a:graphic>
      </p:graphicFrame>
      <p:sp>
        <p:nvSpPr>
          <p:cNvPr id="4" name="Text Placeholder 3">
            <a:extLst>
              <a:ext uri="{FF2B5EF4-FFF2-40B4-BE49-F238E27FC236}">
                <a16:creationId xmlns:a16="http://schemas.microsoft.com/office/drawing/2014/main" id="{9D786FBA-6EAE-44D5-A3D2-8F280812C2B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579883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9FEB9-95BF-4FAD-9B90-5171C67E9B80}"/>
              </a:ext>
            </a:extLst>
          </p:cNvPr>
          <p:cNvSpPr>
            <a:spLocks noGrp="1"/>
          </p:cNvSpPr>
          <p:nvPr>
            <p:ph type="title"/>
          </p:nvPr>
        </p:nvSpPr>
        <p:spPr/>
        <p:txBody>
          <a:bodyPr/>
          <a:lstStyle/>
          <a:p>
            <a:r>
              <a:rPr lang="en-US"/>
              <a:t>Instagram Posts Table | AlDawaa - 6 of 7</a:t>
            </a:r>
          </a:p>
        </p:txBody>
      </p:sp>
      <p:graphicFrame>
        <p:nvGraphicFramePr>
          <p:cNvPr id="5" name="Table Placeholder 4">
            <a:extLst>
              <a:ext uri="{FF2B5EF4-FFF2-40B4-BE49-F238E27FC236}">
                <a16:creationId xmlns:a16="http://schemas.microsoft.com/office/drawing/2014/main" id="{558E85DE-6E3D-4DEA-AEA6-6BA68D7E041F}"/>
              </a:ext>
            </a:extLst>
          </p:cNvPr>
          <p:cNvGraphicFramePr>
            <a:graphicFrameLocks noGrp="1"/>
          </p:cNvGraphicFramePr>
          <p:nvPr>
            <p:ph type="tbl" sz="quarter" idx="13"/>
            <p:extLst>
              <p:ext uri="{D42A27DB-BD31-4B8C-83A1-F6EECF244321}">
                <p14:modId xmlns:p14="http://schemas.microsoft.com/office/powerpoint/2010/main" val="3401207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0333754"/>
                    </a:ext>
                  </a:extLst>
                </a:gridCol>
                <a:gridCol w="987552">
                  <a:extLst>
                    <a:ext uri="{9D8B030D-6E8A-4147-A177-3AD203B41FA5}">
                      <a16:colId xmlns:a16="http://schemas.microsoft.com/office/drawing/2014/main" val="3555857228"/>
                    </a:ext>
                  </a:extLst>
                </a:gridCol>
                <a:gridCol w="987552">
                  <a:extLst>
                    <a:ext uri="{9D8B030D-6E8A-4147-A177-3AD203B41FA5}">
                      <a16:colId xmlns:a16="http://schemas.microsoft.com/office/drawing/2014/main" val="543761786"/>
                    </a:ext>
                  </a:extLst>
                </a:gridCol>
                <a:gridCol w="987552">
                  <a:extLst>
                    <a:ext uri="{9D8B030D-6E8A-4147-A177-3AD203B41FA5}">
                      <a16:colId xmlns:a16="http://schemas.microsoft.com/office/drawing/2014/main" val="3380104711"/>
                    </a:ext>
                  </a:extLst>
                </a:gridCol>
                <a:gridCol w="987552">
                  <a:extLst>
                    <a:ext uri="{9D8B030D-6E8A-4147-A177-3AD203B41FA5}">
                      <a16:colId xmlns:a16="http://schemas.microsoft.com/office/drawing/2014/main" val="2447197292"/>
                    </a:ext>
                  </a:extLst>
                </a:gridCol>
                <a:gridCol w="987552">
                  <a:extLst>
                    <a:ext uri="{9D8B030D-6E8A-4147-A177-3AD203B41FA5}">
                      <a16:colId xmlns:a16="http://schemas.microsoft.com/office/drawing/2014/main" val="2157012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663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- 2019-01-22 17:00:45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عزيزي/عزيزتي
بإمكانك من خلال خدمة إعادة صرف الأدوية للأمراض المزمنة،الإتصال بشركة التأمين الخاصة بك
والحصول على الموافقة والتوجه لأقرب فرع من صيدليات الدواء لصرفها بسرعة و بسهوله.
# وصفتك_حقك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https://www.instagram.com/p/Bs8cdxQgCqr/media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0658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- 2019-01-21 17:57:42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منتج واحد... ١٠ فوائد وأكثر! نعم إنه أوميغا 3، أحد أهم المكمّلات الغذائية... جرّبه الآن وغيّر حياتك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https://www.instagram.com/p/Bs5-IYuhQJ-/media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243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- 2019-01-21 14:00:30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مهما كان مصدر الضغط وحجمه ردود فعل أجسامنا دايم تختلف
تعرفوا معنا على بعض أشكال هذه الردود
ولأن صحتك تهمنا حاول إتباع بعض العوامل لتخفيف الضغط النفسي مثل الرياضة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نظام غذائي صحي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الضحك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والتأمل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https://www.instagram.com/p/Bs5jCtKhjcr/media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17826021"/>
                  </a:ext>
                </a:extLst>
              </a:tr>
            </a:tbl>
          </a:graphicData>
        </a:graphic>
      </p:graphicFrame>
      <p:sp>
        <p:nvSpPr>
          <p:cNvPr id="4" name="Text Placeholder 3">
            <a:extLst>
              <a:ext uri="{FF2B5EF4-FFF2-40B4-BE49-F238E27FC236}">
                <a16:creationId xmlns:a16="http://schemas.microsoft.com/office/drawing/2014/main" id="{7C7EE005-67EC-44C9-9D73-0848B8DE42A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187824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A6861-6E29-495E-A09C-E1DB13659841}"/>
              </a:ext>
            </a:extLst>
          </p:cNvPr>
          <p:cNvSpPr>
            <a:spLocks noGrp="1"/>
          </p:cNvSpPr>
          <p:nvPr>
            <p:ph type="title"/>
          </p:nvPr>
        </p:nvSpPr>
        <p:spPr/>
        <p:txBody>
          <a:bodyPr/>
          <a:lstStyle/>
          <a:p>
            <a:r>
              <a:rPr lang="en-US"/>
              <a:t>Instagram Posts Table | AlDawaa - 7 of 7</a:t>
            </a:r>
          </a:p>
        </p:txBody>
      </p:sp>
      <p:graphicFrame>
        <p:nvGraphicFramePr>
          <p:cNvPr id="5" name="Table Placeholder 4">
            <a:extLst>
              <a:ext uri="{FF2B5EF4-FFF2-40B4-BE49-F238E27FC236}">
                <a16:creationId xmlns:a16="http://schemas.microsoft.com/office/drawing/2014/main" id="{896C5FAC-A35E-4D09-ABE4-BDD032D68EC7}"/>
              </a:ext>
            </a:extLst>
          </p:cNvPr>
          <p:cNvGraphicFramePr>
            <a:graphicFrameLocks noGrp="1"/>
          </p:cNvGraphicFramePr>
          <p:nvPr>
            <p:ph type="tbl" sz="quarter" idx="13"/>
            <p:extLst>
              <p:ext uri="{D42A27DB-BD31-4B8C-83A1-F6EECF244321}">
                <p14:modId xmlns:p14="http://schemas.microsoft.com/office/powerpoint/2010/main" val="163279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47845352"/>
                    </a:ext>
                  </a:extLst>
                </a:gridCol>
                <a:gridCol w="987552">
                  <a:extLst>
                    <a:ext uri="{9D8B030D-6E8A-4147-A177-3AD203B41FA5}">
                      <a16:colId xmlns:a16="http://schemas.microsoft.com/office/drawing/2014/main" val="1078169794"/>
                    </a:ext>
                  </a:extLst>
                </a:gridCol>
                <a:gridCol w="987552">
                  <a:extLst>
                    <a:ext uri="{9D8B030D-6E8A-4147-A177-3AD203B41FA5}">
                      <a16:colId xmlns:a16="http://schemas.microsoft.com/office/drawing/2014/main" val="2351087969"/>
                    </a:ext>
                  </a:extLst>
                </a:gridCol>
                <a:gridCol w="987552">
                  <a:extLst>
                    <a:ext uri="{9D8B030D-6E8A-4147-A177-3AD203B41FA5}">
                      <a16:colId xmlns:a16="http://schemas.microsoft.com/office/drawing/2014/main" val="2882614137"/>
                    </a:ext>
                  </a:extLst>
                </a:gridCol>
                <a:gridCol w="987552">
                  <a:extLst>
                    <a:ext uri="{9D8B030D-6E8A-4147-A177-3AD203B41FA5}">
                      <a16:colId xmlns:a16="http://schemas.microsoft.com/office/drawing/2014/main" val="879852267"/>
                    </a:ext>
                  </a:extLst>
                </a:gridCol>
                <a:gridCol w="987552">
                  <a:extLst>
                    <a:ext uri="{9D8B030D-6E8A-4147-A177-3AD203B41FA5}">
                      <a16:colId xmlns:a16="http://schemas.microsoft.com/office/drawing/2014/main" val="1886386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977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- 2019-01-20 17:00:42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إيش مخبي جسمك؟
نظفي جسمك بموية الديتوكس المنزلية والممتازة لخسارة الوزن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https://www.instagram.com/p/Bs3S3qDgDy1/media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461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- 2019-01-20 14:21:40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تعلمي أن زيت الخزامى يساعد على نمو الشعر ويعالج مشاكل الشعر الشائعة؟ 
شامبو الخزامى العضوي من د. أورجانيك هو شامبو مرطب مصنوع من الخزامى العضوي وعصارة ورق الصبار... فهو يزيد من كثافة الشعر ويغذيه 
لتتمتعي بشعر قوي وناعم وحيوي سهل التحكم به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https://www.instagram.com/p/Bs3AqzeAJ5s/media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940855"/>
                  </a:ext>
                </a:extLst>
              </a:tr>
            </a:tbl>
          </a:graphicData>
        </a:graphic>
      </p:graphicFrame>
      <p:sp>
        <p:nvSpPr>
          <p:cNvPr id="4" name="Text Placeholder 3">
            <a:extLst>
              <a:ext uri="{FF2B5EF4-FFF2-40B4-BE49-F238E27FC236}">
                <a16:creationId xmlns:a16="http://schemas.microsoft.com/office/drawing/2014/main" id="{EB1D90AA-3968-451A-B723-FD10E921144C}"/>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423093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84B6-979D-4123-99FF-D896DB1EF81B}"/>
              </a:ext>
            </a:extLst>
          </p:cNvPr>
          <p:cNvSpPr>
            <a:spLocks noGrp="1"/>
          </p:cNvSpPr>
          <p:nvPr>
            <p:ph type="title"/>
          </p:nvPr>
        </p:nvSpPr>
        <p:spPr/>
        <p:txBody>
          <a:bodyPr/>
          <a:lstStyle/>
          <a:p>
            <a:r>
              <a:rPr lang="en-US"/>
              <a:t>Instagram Hashtag Detection | AlDawaa - 1 of 3</a:t>
            </a:r>
          </a:p>
        </p:txBody>
      </p:sp>
      <p:graphicFrame>
        <p:nvGraphicFramePr>
          <p:cNvPr id="5" name="Table Placeholder 4">
            <a:extLst>
              <a:ext uri="{FF2B5EF4-FFF2-40B4-BE49-F238E27FC236}">
                <a16:creationId xmlns:a16="http://schemas.microsoft.com/office/drawing/2014/main" id="{57A3960B-E62D-465E-88C5-16E106FA66A1}"/>
              </a:ext>
            </a:extLst>
          </p:cNvPr>
          <p:cNvGraphicFramePr>
            <a:graphicFrameLocks noGrp="1"/>
          </p:cNvGraphicFramePr>
          <p:nvPr>
            <p:ph type="tbl" sz="quarter" idx="13"/>
            <p:extLst>
              <p:ext uri="{D42A27DB-BD31-4B8C-83A1-F6EECF244321}">
                <p14:modId xmlns:p14="http://schemas.microsoft.com/office/powerpoint/2010/main" val="1288445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38069025"/>
                    </a:ext>
                  </a:extLst>
                </a:gridCol>
                <a:gridCol w="1481328">
                  <a:extLst>
                    <a:ext uri="{9D8B030D-6E8A-4147-A177-3AD203B41FA5}">
                      <a16:colId xmlns:a16="http://schemas.microsoft.com/office/drawing/2014/main" val="3548581465"/>
                    </a:ext>
                  </a:extLst>
                </a:gridCol>
                <a:gridCol w="1481328">
                  <a:extLst>
                    <a:ext uri="{9D8B030D-6E8A-4147-A177-3AD203B41FA5}">
                      <a16:colId xmlns:a16="http://schemas.microsoft.com/office/drawing/2014/main" val="3981291704"/>
                    </a:ext>
                  </a:extLst>
                </a:gridCol>
                <a:gridCol w="1481328">
                  <a:extLst>
                    <a:ext uri="{9D8B030D-6E8A-4147-A177-3AD203B41FA5}">
                      <a16:colId xmlns:a16="http://schemas.microsoft.com/office/drawing/2014/main" val="1184179310"/>
                    </a:ext>
                  </a:extLst>
                </a:gridCol>
                <a:gridCol w="1481328">
                  <a:extLst>
                    <a:ext uri="{9D8B030D-6E8A-4147-A177-3AD203B41FA5}">
                      <a16:colId xmlns:a16="http://schemas.microsoft.com/office/drawing/2014/main" val="575775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7060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#شهر_التوعية_بمتلازمة_داون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3728493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91.634615384615</a:t>
                      </a:r>
                    </a:p>
                  </a:txBody>
                  <a:tcPr/>
                </a:tc>
                <a:extLst>
                  <a:ext uri="{0D108BD9-81ED-4DB2-BD59-A6C34878D82A}">
                    <a16:rowId xmlns:a16="http://schemas.microsoft.com/office/drawing/2014/main" val="1068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#ADHD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193668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#معاك_يالأخضر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158265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#كأس_آسيا2019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194067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extLst>
                  <a:ext uri="{0D108BD9-81ED-4DB2-BD59-A6C34878D82A}">
                    <a16:rowId xmlns:a16="http://schemas.microsoft.com/office/drawing/2014/main" val="202186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#جمال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400033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#الإنفلونزا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16594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#وزارة_الصحة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09650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#لاتنسى_شارك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0563785"/>
                  </a:ext>
                </a:extLst>
              </a:tr>
            </a:tbl>
          </a:graphicData>
        </a:graphic>
      </p:graphicFrame>
      <p:sp>
        <p:nvSpPr>
          <p:cNvPr id="4" name="Text Placeholder 3">
            <a:extLst>
              <a:ext uri="{FF2B5EF4-FFF2-40B4-BE49-F238E27FC236}">
                <a16:creationId xmlns:a16="http://schemas.microsoft.com/office/drawing/2014/main" id="{BE3D3E33-1D01-4F63-BABD-C43ACF1E847C}"/>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006380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C61CA-DD77-4ED7-B675-F6A8EC245F4A}"/>
              </a:ext>
            </a:extLst>
          </p:cNvPr>
          <p:cNvSpPr>
            <a:spLocks noGrp="1"/>
          </p:cNvSpPr>
          <p:nvPr>
            <p:ph type="title"/>
          </p:nvPr>
        </p:nvSpPr>
        <p:spPr/>
        <p:txBody>
          <a:bodyPr/>
          <a:lstStyle/>
          <a:p>
            <a:r>
              <a:rPr lang="en-US"/>
              <a:t>Instagram Hashtag Detection | AlDawaa - 2 of 3</a:t>
            </a:r>
          </a:p>
        </p:txBody>
      </p:sp>
      <p:graphicFrame>
        <p:nvGraphicFramePr>
          <p:cNvPr id="5" name="Table Placeholder 4">
            <a:extLst>
              <a:ext uri="{FF2B5EF4-FFF2-40B4-BE49-F238E27FC236}">
                <a16:creationId xmlns:a16="http://schemas.microsoft.com/office/drawing/2014/main" id="{C85A37C1-C3C5-4AB1-89F4-7B40FFA7E752}"/>
              </a:ext>
            </a:extLst>
          </p:cNvPr>
          <p:cNvGraphicFramePr>
            <a:graphicFrameLocks noGrp="1"/>
          </p:cNvGraphicFramePr>
          <p:nvPr>
            <p:ph type="tbl" sz="quarter" idx="13"/>
            <p:extLst>
              <p:ext uri="{D42A27DB-BD31-4B8C-83A1-F6EECF244321}">
                <p14:modId xmlns:p14="http://schemas.microsoft.com/office/powerpoint/2010/main" val="1916345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9987369"/>
                    </a:ext>
                  </a:extLst>
                </a:gridCol>
                <a:gridCol w="1481328">
                  <a:extLst>
                    <a:ext uri="{9D8B030D-6E8A-4147-A177-3AD203B41FA5}">
                      <a16:colId xmlns:a16="http://schemas.microsoft.com/office/drawing/2014/main" val="2229351618"/>
                    </a:ext>
                  </a:extLst>
                </a:gridCol>
                <a:gridCol w="1481328">
                  <a:extLst>
                    <a:ext uri="{9D8B030D-6E8A-4147-A177-3AD203B41FA5}">
                      <a16:colId xmlns:a16="http://schemas.microsoft.com/office/drawing/2014/main" val="540506399"/>
                    </a:ext>
                  </a:extLst>
                </a:gridCol>
                <a:gridCol w="1481328">
                  <a:extLst>
                    <a:ext uri="{9D8B030D-6E8A-4147-A177-3AD203B41FA5}">
                      <a16:colId xmlns:a16="http://schemas.microsoft.com/office/drawing/2014/main" val="1999768219"/>
                    </a:ext>
                  </a:extLst>
                </a:gridCol>
                <a:gridCol w="1481328">
                  <a:extLst>
                    <a:ext uri="{9D8B030D-6E8A-4147-A177-3AD203B41FA5}">
                      <a16:colId xmlns:a16="http://schemas.microsoft.com/office/drawing/2014/main" val="3079644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6621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4244060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28254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#اليوم_العالمي_للصيادلة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366161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#ألودنت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extLst>
                  <a:ext uri="{0D108BD9-81ED-4DB2-BD59-A6C34878D82A}">
                    <a16:rowId xmlns:a16="http://schemas.microsoft.com/office/drawing/2014/main" val="117112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#توحد_الأطفال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2475022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#وصفتك_حقك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306924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#طقس_السعودية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268670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#الربو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346975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#بودي_بوم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31298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#غبار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2794173470"/>
                  </a:ext>
                </a:extLst>
              </a:tr>
            </a:tbl>
          </a:graphicData>
        </a:graphic>
      </p:graphicFrame>
      <p:sp>
        <p:nvSpPr>
          <p:cNvPr id="4" name="Text Placeholder 3">
            <a:extLst>
              <a:ext uri="{FF2B5EF4-FFF2-40B4-BE49-F238E27FC236}">
                <a16:creationId xmlns:a16="http://schemas.microsoft.com/office/drawing/2014/main" id="{3264A8AF-F4CC-4328-9B8E-581F78D796CE}"/>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261694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09C74-9DF3-426E-BB51-EC866288626F}"/>
              </a:ext>
            </a:extLst>
          </p:cNvPr>
          <p:cNvSpPr>
            <a:spLocks noGrp="1"/>
          </p:cNvSpPr>
          <p:nvPr>
            <p:ph type="title"/>
          </p:nvPr>
        </p:nvSpPr>
        <p:spPr/>
        <p:txBody>
          <a:bodyPr/>
          <a:lstStyle/>
          <a:p>
            <a:r>
              <a:rPr lang="en-US"/>
              <a:t>Instagram Hashtag Detection | AlDawaa - 3 of 3</a:t>
            </a:r>
          </a:p>
        </p:txBody>
      </p:sp>
      <p:graphicFrame>
        <p:nvGraphicFramePr>
          <p:cNvPr id="5" name="Table Placeholder 4">
            <a:extLst>
              <a:ext uri="{FF2B5EF4-FFF2-40B4-BE49-F238E27FC236}">
                <a16:creationId xmlns:a16="http://schemas.microsoft.com/office/drawing/2014/main" id="{A002C164-C5D8-47BD-B4E7-755816E493DD}"/>
              </a:ext>
            </a:extLst>
          </p:cNvPr>
          <p:cNvGraphicFramePr>
            <a:graphicFrameLocks noGrp="1"/>
          </p:cNvGraphicFramePr>
          <p:nvPr>
            <p:ph type="tbl" sz="quarter" idx="13"/>
            <p:extLst>
              <p:ext uri="{D42A27DB-BD31-4B8C-83A1-F6EECF244321}">
                <p14:modId xmlns:p14="http://schemas.microsoft.com/office/powerpoint/2010/main" val="1269171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29898417"/>
                    </a:ext>
                  </a:extLst>
                </a:gridCol>
                <a:gridCol w="1481328">
                  <a:extLst>
                    <a:ext uri="{9D8B030D-6E8A-4147-A177-3AD203B41FA5}">
                      <a16:colId xmlns:a16="http://schemas.microsoft.com/office/drawing/2014/main" val="3160320682"/>
                    </a:ext>
                  </a:extLst>
                </a:gridCol>
                <a:gridCol w="1481328">
                  <a:extLst>
                    <a:ext uri="{9D8B030D-6E8A-4147-A177-3AD203B41FA5}">
                      <a16:colId xmlns:a16="http://schemas.microsoft.com/office/drawing/2014/main" val="4000745792"/>
                    </a:ext>
                  </a:extLst>
                </a:gridCol>
                <a:gridCol w="1481328">
                  <a:extLst>
                    <a:ext uri="{9D8B030D-6E8A-4147-A177-3AD203B41FA5}">
                      <a16:colId xmlns:a16="http://schemas.microsoft.com/office/drawing/2014/main" val="3755445886"/>
                    </a:ext>
                  </a:extLst>
                </a:gridCol>
                <a:gridCol w="1481328">
                  <a:extLst>
                    <a:ext uri="{9D8B030D-6E8A-4147-A177-3AD203B41FA5}">
                      <a16:colId xmlns:a16="http://schemas.microsoft.com/office/drawing/2014/main" val="3964624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26271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#يوم_الوزن_الصحي_للمرأة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39729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2282688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219915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extLst>
                  <a:ext uri="{0D108BD9-81ED-4DB2-BD59-A6C34878D82A}">
                    <a16:rowId xmlns:a16="http://schemas.microsoft.com/office/drawing/2014/main" val="332442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#الطفل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1326498301"/>
                  </a:ext>
                </a:extLst>
              </a:tr>
            </a:tbl>
          </a:graphicData>
        </a:graphic>
      </p:graphicFrame>
      <p:sp>
        <p:nvSpPr>
          <p:cNvPr id="4" name="Text Placeholder 3">
            <a:extLst>
              <a:ext uri="{FF2B5EF4-FFF2-40B4-BE49-F238E27FC236}">
                <a16:creationId xmlns:a16="http://schemas.microsoft.com/office/drawing/2014/main" id="{5BCCED61-C4A9-4193-BEDE-67A4EE9994C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647513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199F2-E723-46D5-971B-5623D04D61FA}"/>
              </a:ext>
            </a:extLst>
          </p:cNvPr>
          <p:cNvSpPr>
            <a:spLocks noGrp="1"/>
          </p:cNvSpPr>
          <p:nvPr>
            <p:ph type="title"/>
          </p:nvPr>
        </p:nvSpPr>
        <p:spPr/>
        <p:txBody>
          <a:bodyPr/>
          <a:lstStyle/>
          <a:p>
            <a:r>
              <a:rPr lang="en-US"/>
              <a:t>Instagram Post Type Distribution Per Profile | AlDawaa</a:t>
            </a:r>
          </a:p>
        </p:txBody>
      </p:sp>
      <p:graphicFrame>
        <p:nvGraphicFramePr>
          <p:cNvPr id="6" name="Chart Placeholder 5">
            <a:extLst>
              <a:ext uri="{FF2B5EF4-FFF2-40B4-BE49-F238E27FC236}">
                <a16:creationId xmlns:a16="http://schemas.microsoft.com/office/drawing/2014/main" id="{6A3ADF10-161A-4523-BBED-52B9A092ACD7}"/>
              </a:ext>
            </a:extLst>
          </p:cNvPr>
          <p:cNvGraphicFramePr>
            <a:graphicFrameLocks noGrp="1"/>
          </p:cNvGraphicFramePr>
          <p:nvPr>
            <p:ph type="chart" sz="quarter" idx="13"/>
            <p:extLst>
              <p:ext uri="{D42A27DB-BD31-4B8C-83A1-F6EECF244321}">
                <p14:modId xmlns:p14="http://schemas.microsoft.com/office/powerpoint/2010/main" val="2490528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A8B67-DE1B-475A-9B41-97DAF60E6C80}"/>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AF35487F-DE58-4E73-AE58-DB9AEBEF61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3451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0A99-1FDE-4DFD-B009-E8EC500409EC}"/>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7303BE69-2B1C-488B-9558-25F06FB5A76A}"/>
              </a:ext>
            </a:extLst>
          </p:cNvPr>
          <p:cNvGraphicFramePr>
            <a:graphicFrameLocks noGrp="1"/>
          </p:cNvGraphicFramePr>
          <p:nvPr>
            <p:ph type="chart" sz="quarter" idx="13"/>
            <p:extLst>
              <p:ext uri="{D42A27DB-BD31-4B8C-83A1-F6EECF244321}">
                <p14:modId xmlns:p14="http://schemas.microsoft.com/office/powerpoint/2010/main" val="3216377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392F0D-D14F-420E-B201-2BC63AE6F1DF}"/>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9B9A27D7-6363-4C46-AFFC-D85F4804A1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150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FEAF8-78E5-4CA5-A752-9E48F9365462}"/>
              </a:ext>
            </a:extLst>
          </p:cNvPr>
          <p:cNvSpPr>
            <a:spLocks noGrp="1"/>
          </p:cNvSpPr>
          <p:nvPr>
            <p:ph type="title"/>
          </p:nvPr>
        </p:nvSpPr>
        <p:spPr/>
        <p:txBody>
          <a:bodyPr/>
          <a:lstStyle/>
          <a:p>
            <a:r>
              <a:rPr lang="en-US"/>
              <a:t>Instagram Videos Table | AlDawaa</a:t>
            </a:r>
          </a:p>
        </p:txBody>
      </p:sp>
      <p:graphicFrame>
        <p:nvGraphicFramePr>
          <p:cNvPr id="5" name="Table Placeholder 4">
            <a:extLst>
              <a:ext uri="{FF2B5EF4-FFF2-40B4-BE49-F238E27FC236}">
                <a16:creationId xmlns:a16="http://schemas.microsoft.com/office/drawing/2014/main" id="{ED345F87-416B-4329-9F94-E2F7F8926532}"/>
              </a:ext>
            </a:extLst>
          </p:cNvPr>
          <p:cNvGraphicFramePr>
            <a:graphicFrameLocks noGrp="1"/>
          </p:cNvGraphicFramePr>
          <p:nvPr>
            <p:ph type="tbl" sz="quarter" idx="13"/>
            <p:extLst>
              <p:ext uri="{D42A27DB-BD31-4B8C-83A1-F6EECF244321}">
                <p14:modId xmlns:p14="http://schemas.microsoft.com/office/powerpoint/2010/main" val="3193484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39677523"/>
                    </a:ext>
                  </a:extLst>
                </a:gridCol>
                <a:gridCol w="1152143">
                  <a:extLst>
                    <a:ext uri="{9D8B030D-6E8A-4147-A177-3AD203B41FA5}">
                      <a16:colId xmlns:a16="http://schemas.microsoft.com/office/drawing/2014/main" val="3102583928"/>
                    </a:ext>
                  </a:extLst>
                </a:gridCol>
                <a:gridCol w="493776">
                  <a:extLst>
                    <a:ext uri="{9D8B030D-6E8A-4147-A177-3AD203B41FA5}">
                      <a16:colId xmlns:a16="http://schemas.microsoft.com/office/drawing/2014/main" val="4008199592"/>
                    </a:ext>
                  </a:extLst>
                </a:gridCol>
                <a:gridCol w="493776">
                  <a:extLst>
                    <a:ext uri="{9D8B030D-6E8A-4147-A177-3AD203B41FA5}">
                      <a16:colId xmlns:a16="http://schemas.microsoft.com/office/drawing/2014/main" val="899829211"/>
                    </a:ext>
                  </a:extLst>
                </a:gridCol>
                <a:gridCol w="493776">
                  <a:extLst>
                    <a:ext uri="{9D8B030D-6E8A-4147-A177-3AD203B41FA5}">
                      <a16:colId xmlns:a16="http://schemas.microsoft.com/office/drawing/2014/main" val="872473980"/>
                    </a:ext>
                  </a:extLst>
                </a:gridCol>
                <a:gridCol w="493776">
                  <a:extLst>
                    <a:ext uri="{9D8B030D-6E8A-4147-A177-3AD203B41FA5}">
                      <a16:colId xmlns:a16="http://schemas.microsoft.com/office/drawing/2014/main" val="303006313"/>
                    </a:ext>
                  </a:extLst>
                </a:gridCol>
                <a:gridCol w="493776">
                  <a:extLst>
                    <a:ext uri="{9D8B030D-6E8A-4147-A177-3AD203B41FA5}">
                      <a16:colId xmlns:a16="http://schemas.microsoft.com/office/drawing/2014/main" val="2598145492"/>
                    </a:ext>
                  </a:extLst>
                </a:gridCol>
                <a:gridCol w="493776">
                  <a:extLst>
                    <a:ext uri="{9D8B030D-6E8A-4147-A177-3AD203B41FA5}">
                      <a16:colId xmlns:a16="http://schemas.microsoft.com/office/drawing/2014/main" val="1774860714"/>
                    </a:ext>
                  </a:extLst>
                </a:gridCol>
                <a:gridCol w="493776">
                  <a:extLst>
                    <a:ext uri="{9D8B030D-6E8A-4147-A177-3AD203B41FA5}">
                      <a16:colId xmlns:a16="http://schemas.microsoft.com/office/drawing/2014/main" val="810744145"/>
                    </a:ext>
                  </a:extLst>
                </a:gridCol>
                <a:gridCol w="493776">
                  <a:extLst>
                    <a:ext uri="{9D8B030D-6E8A-4147-A177-3AD203B41FA5}">
                      <a16:colId xmlns:a16="http://schemas.microsoft.com/office/drawing/2014/main" val="796619734"/>
                    </a:ext>
                  </a:extLst>
                </a:gridCol>
                <a:gridCol w="493776">
                  <a:extLst>
                    <a:ext uri="{9D8B030D-6E8A-4147-A177-3AD203B41FA5}">
                      <a16:colId xmlns:a16="http://schemas.microsoft.com/office/drawing/2014/main" val="247523552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1379617550"/>
                  </a:ext>
                </a:extLst>
              </a:tr>
              <a:tr h="370840">
                <a:tc>
                  <a:txBody>
                    <a:bodyPr/>
                    <a:lstStyle/>
                    <a:p>
                      <a:r>
                        <a:rPr lang="en-US" sz="1000" b="1"/>
                        <a:t>aldawaacare - 2019-01-30 17:03:00 </a:t>
                      </a:r>
                      <a:r>
                        <a:rPr lang="en-US" sz="1000"/>
                        <a:t>
 </a:t>
                      </a:r>
                      <a:r>
                        <a:rPr lang="ar-AE" sz="1000"/>
                        <a:t>نقدم لك مجموعة الشامبو العضوي من بيوبالانس ،،، الخيار الأمثل للشعر المعالج بالكيراتين والبروتين
#صيدلية_الدواء #</a:t>
                      </a:r>
                      <a:r>
                        <a:rPr lang="en-US" sz="1000"/>
                        <a:t>BioBalance</a:t>
                      </a:r>
                    </a:p>
                  </a:txBody>
                  <a:tcPr/>
                </a:tc>
                <a:tc>
                  <a:txBody>
                    <a:bodyPr/>
                    <a:lstStyle/>
                    <a:p>
                      <a:r>
                        <a:rPr lang="en-US" sz="1000"/>
                        <a:t>https://www.instagram.com/p/BtRDDvXBV6i/media</a:t>
                      </a:r>
                    </a:p>
                  </a:txBody>
                  <a:tcPr/>
                </a:tc>
                <a:tc>
                  <a:txBody>
                    <a:bodyPr/>
                    <a:lstStyle/>
                    <a:p>
                      <a:r>
                        <a:rPr lang="en-US" sz="1000"/>
                        <a:t>1076</a:t>
                      </a:r>
                    </a:p>
                  </a:txBody>
                  <a:tcPr/>
                </a:tc>
                <a:tc>
                  <a:txBody>
                    <a:bodyPr/>
                    <a:lstStyle/>
                    <a:p>
                      <a:r>
                        <a:rPr lang="en-US" sz="1000"/>
                        <a:t>46</a:t>
                      </a:r>
                    </a:p>
                  </a:txBody>
                  <a:tcPr/>
                </a:tc>
                <a:tc>
                  <a:txBody>
                    <a:bodyPr/>
                    <a:lstStyle/>
                    <a:p>
                      <a:r>
                        <a:rPr lang="en-US" sz="1000"/>
                        <a:t>8</a:t>
                      </a:r>
                    </a:p>
                  </a:txBody>
                  <a:tcPr/>
                </a:tc>
                <a:tc>
                  <a:txBody>
                    <a:bodyPr/>
                    <a:lstStyle/>
                    <a:p>
                      <a:r>
                        <a:rPr lang="en-US" sz="1000"/>
                        <a:t>5</a:t>
                      </a:r>
                    </a:p>
                  </a:txBody>
                  <a:tcPr/>
                </a:tc>
                <a:tc>
                  <a:txBody>
                    <a:bodyPr/>
                    <a:lstStyle/>
                    <a:p>
                      <a:r>
                        <a:rPr lang="en-US" sz="1000"/>
                        <a:t>59</a:t>
                      </a:r>
                    </a:p>
                  </a:txBody>
                  <a:tcPr/>
                </a:tc>
                <a:tc>
                  <a:txBody>
                    <a:bodyPr/>
                    <a:lstStyle/>
                    <a:p>
                      <a:r>
                        <a:rPr lang="en-US" sz="1000"/>
                        <a:t>6218</a:t>
                      </a:r>
                    </a:p>
                  </a:txBody>
                  <a:tcPr/>
                </a:tc>
                <a:tc>
                  <a:txBody>
                    <a:bodyPr/>
                    <a:lstStyle/>
                    <a:p>
                      <a:r>
                        <a:rPr lang="en-US" sz="1000"/>
                        <a:t>4980</a:t>
                      </a:r>
                    </a:p>
                  </a:txBody>
                  <a:tcPr/>
                </a:tc>
                <a:tc>
                  <a:txBody>
                    <a:bodyPr/>
                    <a:lstStyle/>
                    <a:p>
                      <a:r>
                        <a:rPr lang="en-US" sz="1000"/>
                        <a:t>0.95 %</a:t>
                      </a:r>
                    </a:p>
                  </a:txBody>
                  <a:tcPr/>
                </a:tc>
                <a:tc>
                  <a:txBody>
                    <a:bodyPr/>
                    <a:lstStyle/>
                    <a:p>
                      <a:r>
                        <a:rPr lang="en-US" sz="1000"/>
                        <a:t>17.3 %</a:t>
                      </a:r>
                    </a:p>
                  </a:txBody>
                  <a:tcPr/>
                </a:tc>
                <a:extLst>
                  <a:ext uri="{0D108BD9-81ED-4DB2-BD59-A6C34878D82A}">
                    <a16:rowId xmlns:a16="http://schemas.microsoft.com/office/drawing/2014/main" val="4035157461"/>
                  </a:ext>
                </a:extLst>
              </a:tr>
              <a:tr h="370840">
                <a:tc>
                  <a:txBody>
                    <a:bodyPr/>
                    <a:lstStyle/>
                    <a:p>
                      <a:r>
                        <a:rPr lang="en-US" sz="1000" b="1"/>
                        <a:t>aldawaacare - 2019-01-27 15:13:04 </a:t>
                      </a:r>
                      <a:r>
                        <a:rPr lang="en-US" sz="1000"/>
                        <a:t>
 </a:t>
                      </a:r>
                      <a:r>
                        <a:rPr lang="ar-AE" sz="1000"/>
                        <a:t>يجب أن يكون معجون الأسنان للأطفال دون الست سنوات قليل الفلورايد! وأنتِ، هل تعتنين بأسنان صغيرك؟
#ألودنت #صيدلية_الدواء</a:t>
                      </a:r>
                      <a:endParaRPr lang="en-US" sz="1000"/>
                    </a:p>
                  </a:txBody>
                  <a:tcPr/>
                </a:tc>
                <a:tc>
                  <a:txBody>
                    <a:bodyPr/>
                    <a:lstStyle/>
                    <a:p>
                      <a:r>
                        <a:rPr lang="en-US" sz="1000"/>
                        <a:t>https://www.instagram.com/p/BtJIFmdh4XX/media</a:t>
                      </a:r>
                    </a:p>
                  </a:txBody>
                  <a:tcPr/>
                </a:tc>
                <a:tc>
                  <a:txBody>
                    <a:bodyPr/>
                    <a:lstStyle/>
                    <a:p>
                      <a:r>
                        <a:rPr lang="en-US" sz="1000"/>
                        <a:t>751</a:t>
                      </a:r>
                    </a:p>
                  </a:txBody>
                  <a:tcPr/>
                </a:tc>
                <a:tc>
                  <a:txBody>
                    <a:bodyPr/>
                    <a:lstStyle/>
                    <a:p>
                      <a:r>
                        <a:rPr lang="en-US" sz="1000"/>
                        <a:t>35</a:t>
                      </a:r>
                    </a:p>
                  </a:txBody>
                  <a:tcPr/>
                </a:tc>
                <a:tc>
                  <a:txBody>
                    <a:bodyPr/>
                    <a:lstStyle/>
                    <a:p>
                      <a:r>
                        <a:rPr lang="en-US" sz="1000"/>
                        <a:t>2</a:t>
                      </a:r>
                    </a:p>
                  </a:txBody>
                  <a:tcPr/>
                </a:tc>
                <a:tc>
                  <a:txBody>
                    <a:bodyPr/>
                    <a:lstStyle/>
                    <a:p>
                      <a:r>
                        <a:rPr lang="en-US" sz="1000"/>
                        <a:t>0</a:t>
                      </a:r>
                    </a:p>
                  </a:txBody>
                  <a:tcPr/>
                </a:tc>
                <a:tc>
                  <a:txBody>
                    <a:bodyPr/>
                    <a:lstStyle/>
                    <a:p>
                      <a:r>
                        <a:rPr lang="en-US" sz="1000"/>
                        <a:t>37</a:t>
                      </a:r>
                    </a:p>
                  </a:txBody>
                  <a:tcPr/>
                </a:tc>
                <a:tc>
                  <a:txBody>
                    <a:bodyPr/>
                    <a:lstStyle/>
                    <a:p>
                      <a:r>
                        <a:rPr lang="en-US" sz="1000"/>
                        <a:t>4668</a:t>
                      </a:r>
                    </a:p>
                  </a:txBody>
                  <a:tcPr/>
                </a:tc>
                <a:tc>
                  <a:txBody>
                    <a:bodyPr/>
                    <a:lstStyle/>
                    <a:p>
                      <a:r>
                        <a:rPr lang="en-US" sz="1000"/>
                        <a:t>3618</a:t>
                      </a:r>
                    </a:p>
                  </a:txBody>
                  <a:tcPr/>
                </a:tc>
                <a:tc>
                  <a:txBody>
                    <a:bodyPr/>
                    <a:lstStyle/>
                    <a:p>
                      <a:r>
                        <a:rPr lang="en-US" sz="1000"/>
                        <a:t>0.79 %</a:t>
                      </a:r>
                    </a:p>
                  </a:txBody>
                  <a:tcPr/>
                </a:tc>
                <a:tc>
                  <a:txBody>
                    <a:bodyPr/>
                    <a:lstStyle/>
                    <a:p>
                      <a:r>
                        <a:rPr lang="en-US" sz="1000"/>
                        <a:t>16.09 %</a:t>
                      </a:r>
                    </a:p>
                  </a:txBody>
                  <a:tcPr/>
                </a:tc>
                <a:extLst>
                  <a:ext uri="{0D108BD9-81ED-4DB2-BD59-A6C34878D82A}">
                    <a16:rowId xmlns:a16="http://schemas.microsoft.com/office/drawing/2014/main" val="1629607398"/>
                  </a:ext>
                </a:extLst>
              </a:tr>
              <a:tr h="370840">
                <a:tc>
                  <a:txBody>
                    <a:bodyPr/>
                    <a:lstStyle/>
                    <a:p>
                      <a:r>
                        <a:rPr lang="en-US" sz="1000" b="1"/>
                        <a:t>aldawaacare - 2019-01-19 19:43:46 </a:t>
                      </a:r>
                      <a:r>
                        <a:rPr lang="en-US" sz="1000"/>
                        <a:t>
 </a:t>
                      </a:r>
                      <a:r>
                        <a:rPr lang="ar-AE" sz="1000"/>
                        <a:t>مارفيلوس كولاجين... إسم على مسمّى!
 تعرّفي على أنواعه هنا
#صيدلية_الدواء</a:t>
                      </a:r>
                      <a:endParaRPr lang="en-US" sz="1000"/>
                    </a:p>
                  </a:txBody>
                  <a:tcPr/>
                </a:tc>
                <a:tc>
                  <a:txBody>
                    <a:bodyPr/>
                    <a:lstStyle/>
                    <a:p>
                      <a:r>
                        <a:rPr lang="en-US" sz="1000"/>
                        <a:t>https://www.instagram.com/p/Bs1ArD_BPJr/media</a:t>
                      </a:r>
                    </a:p>
                  </a:txBody>
                  <a:tcPr/>
                </a:tc>
                <a:tc>
                  <a:txBody>
                    <a:bodyPr/>
                    <a:lstStyle/>
                    <a:p>
                      <a:r>
                        <a:rPr lang="en-US" sz="1000"/>
                        <a:t>1273</a:t>
                      </a:r>
                    </a:p>
                  </a:txBody>
                  <a:tcPr/>
                </a:tc>
                <a:tc>
                  <a:txBody>
                    <a:bodyPr/>
                    <a:lstStyle/>
                    <a:p>
                      <a:r>
                        <a:rPr lang="en-US" sz="1000"/>
                        <a:t>46</a:t>
                      </a:r>
                    </a:p>
                  </a:txBody>
                  <a:tcPr/>
                </a:tc>
                <a:tc>
                  <a:txBody>
                    <a:bodyPr/>
                    <a:lstStyle/>
                    <a:p>
                      <a:r>
                        <a:rPr lang="en-US" sz="1000"/>
                        <a:t>7</a:t>
                      </a:r>
                    </a:p>
                  </a:txBody>
                  <a:tcPr/>
                </a:tc>
                <a:tc>
                  <a:txBody>
                    <a:bodyPr/>
                    <a:lstStyle/>
                    <a:p>
                      <a:r>
                        <a:rPr lang="en-US" sz="1000"/>
                        <a:t>5</a:t>
                      </a:r>
                    </a:p>
                  </a:txBody>
                  <a:tcPr/>
                </a:tc>
                <a:tc>
                  <a:txBody>
                    <a:bodyPr/>
                    <a:lstStyle/>
                    <a:p>
                      <a:r>
                        <a:rPr lang="en-US" sz="1000"/>
                        <a:t>58</a:t>
                      </a:r>
                    </a:p>
                  </a:txBody>
                  <a:tcPr/>
                </a:tc>
                <a:tc>
                  <a:txBody>
                    <a:bodyPr/>
                    <a:lstStyle/>
                    <a:p>
                      <a:r>
                        <a:rPr lang="en-US" sz="1000"/>
                        <a:t>6095</a:t>
                      </a:r>
                    </a:p>
                  </a:txBody>
                  <a:tcPr/>
                </a:tc>
                <a:tc>
                  <a:txBody>
                    <a:bodyPr/>
                    <a:lstStyle/>
                    <a:p>
                      <a:r>
                        <a:rPr lang="en-US" sz="1000"/>
                        <a:t>4460</a:t>
                      </a:r>
                    </a:p>
                  </a:txBody>
                  <a:tcPr/>
                </a:tc>
                <a:tc>
                  <a:txBody>
                    <a:bodyPr/>
                    <a:lstStyle/>
                    <a:p>
                      <a:r>
                        <a:rPr lang="en-US" sz="1000"/>
                        <a:t>0.95 %</a:t>
                      </a:r>
                    </a:p>
                  </a:txBody>
                  <a:tcPr/>
                </a:tc>
                <a:tc>
                  <a:txBody>
                    <a:bodyPr/>
                    <a:lstStyle/>
                    <a:p>
                      <a:r>
                        <a:rPr lang="en-US" sz="1000"/>
                        <a:t>20.89 %</a:t>
                      </a:r>
                    </a:p>
                  </a:txBody>
                  <a:tcPr/>
                </a:tc>
                <a:extLst>
                  <a:ext uri="{0D108BD9-81ED-4DB2-BD59-A6C34878D82A}">
                    <a16:rowId xmlns:a16="http://schemas.microsoft.com/office/drawing/2014/main" val="1195219464"/>
                  </a:ext>
                </a:extLst>
              </a:tr>
              <a:tr h="370840">
                <a:tc>
                  <a:txBody>
                    <a:bodyPr/>
                    <a:lstStyle/>
                    <a:p>
                      <a:r>
                        <a:rPr lang="en-US" sz="1000" b="1"/>
                        <a:t>aldawaacare - 2019-01-16 15:37:23 </a:t>
                      </a:r>
                      <a:r>
                        <a:rPr lang="en-US" sz="1000"/>
                        <a:t>
 </a:t>
                      </a:r>
                      <a:r>
                        <a:rPr lang="ar-AE" sz="1000"/>
                        <a:t>ماذا تعرفين عن #بودي_بوم؟ </a:t>
                      </a:r>
                      <a:r>
                        <a:rPr lang="en-US" sz="1000"/>
                        <a:t>🌷
#</a:t>
                      </a:r>
                      <a:r>
                        <a:rPr lang="ar-AE" sz="1000"/>
                        <a:t>صيدلية_الدواء</a:t>
                      </a:r>
                      <a:endParaRPr lang="en-US" sz="1000"/>
                    </a:p>
                  </a:txBody>
                  <a:tcPr/>
                </a:tc>
                <a:tc>
                  <a:txBody>
                    <a:bodyPr/>
                    <a:lstStyle/>
                    <a:p>
                      <a:r>
                        <a:rPr lang="en-US" sz="1000"/>
                        <a:t>https://www.instagram.com/p/Bss2HvIhO7R/media</a:t>
                      </a:r>
                    </a:p>
                  </a:txBody>
                  <a:tcPr/>
                </a:tc>
                <a:tc>
                  <a:txBody>
                    <a:bodyPr/>
                    <a:lstStyle/>
                    <a:p>
                      <a:r>
                        <a:rPr lang="en-US" sz="1000"/>
                        <a:t>586</a:t>
                      </a:r>
                    </a:p>
                  </a:txBody>
                  <a:tcPr/>
                </a:tc>
                <a:tc>
                  <a:txBody>
                    <a:bodyPr/>
                    <a:lstStyle/>
                    <a:p>
                      <a:r>
                        <a:rPr lang="en-US" sz="1000"/>
                        <a:t>38</a:t>
                      </a:r>
                    </a:p>
                  </a:txBody>
                  <a:tcPr/>
                </a:tc>
                <a:tc>
                  <a:txBody>
                    <a:bodyPr/>
                    <a:lstStyle/>
                    <a:p>
                      <a:r>
                        <a:rPr lang="en-US" sz="1000"/>
                        <a:t>4</a:t>
                      </a:r>
                    </a:p>
                  </a:txBody>
                  <a:tcPr/>
                </a:tc>
                <a:tc>
                  <a:txBody>
                    <a:bodyPr/>
                    <a:lstStyle/>
                    <a:p>
                      <a:r>
                        <a:rPr lang="en-US" sz="1000"/>
                        <a:t>0</a:t>
                      </a:r>
                    </a:p>
                  </a:txBody>
                  <a:tcPr/>
                </a:tc>
                <a:tc>
                  <a:txBody>
                    <a:bodyPr/>
                    <a:lstStyle/>
                    <a:p>
                      <a:r>
                        <a:rPr lang="en-US" sz="1000"/>
                        <a:t>42</a:t>
                      </a:r>
                    </a:p>
                  </a:txBody>
                  <a:tcPr/>
                </a:tc>
                <a:tc>
                  <a:txBody>
                    <a:bodyPr/>
                    <a:lstStyle/>
                    <a:p>
                      <a:r>
                        <a:rPr lang="en-US" sz="1000"/>
                        <a:t>4569</a:t>
                      </a:r>
                    </a:p>
                  </a:txBody>
                  <a:tcPr/>
                </a:tc>
                <a:tc>
                  <a:txBody>
                    <a:bodyPr/>
                    <a:lstStyle/>
                    <a:p>
                      <a:r>
                        <a:rPr lang="en-US" sz="1000"/>
                        <a:t>3601</a:t>
                      </a:r>
                    </a:p>
                  </a:txBody>
                  <a:tcPr/>
                </a:tc>
                <a:tc>
                  <a:txBody>
                    <a:bodyPr/>
                    <a:lstStyle/>
                    <a:p>
                      <a:r>
                        <a:rPr lang="en-US" sz="1000"/>
                        <a:t>0.92 %</a:t>
                      </a:r>
                    </a:p>
                  </a:txBody>
                  <a:tcPr/>
                </a:tc>
                <a:tc>
                  <a:txBody>
                    <a:bodyPr/>
                    <a:lstStyle/>
                    <a:p>
                      <a:r>
                        <a:rPr lang="en-US" sz="1000"/>
                        <a:t>12.83 %</a:t>
                      </a:r>
                    </a:p>
                  </a:txBody>
                  <a:tcPr/>
                </a:tc>
                <a:extLst>
                  <a:ext uri="{0D108BD9-81ED-4DB2-BD59-A6C34878D82A}">
                    <a16:rowId xmlns:a16="http://schemas.microsoft.com/office/drawing/2014/main" val="979906062"/>
                  </a:ext>
                </a:extLst>
              </a:tr>
              <a:tr h="370840">
                <a:tc>
                  <a:txBody>
                    <a:bodyPr/>
                    <a:lstStyle/>
                    <a:p>
                      <a:r>
                        <a:rPr lang="en-US" sz="1000" b="1"/>
                        <a:t>aldawaacare - 2019-01-13 13:58:10 </a:t>
                      </a:r>
                      <a:r>
                        <a:rPr lang="en-US" sz="1000"/>
                        <a:t>
 #</a:t>
                      </a:r>
                      <a:r>
                        <a:rPr lang="ar-AE" sz="1000"/>
                        <a:t>ألودنت </a:t>
                      </a:r>
                      <a:r>
                        <a:rPr lang="en-US" sz="1000"/>
                        <a:t>🌱 </a:t>
                      </a:r>
                      <a:r>
                        <a:rPr lang="ar-AE" sz="1000"/>
                        <a:t>معجون الأسنان المثالي لكافة احتياجات الأسنان والفم. جرّبه الآن وأرنا ابتسامتك الجميلة #صيدلية_الدواء</a:t>
                      </a:r>
                      <a:endParaRPr lang="en-US" sz="1000"/>
                    </a:p>
                  </a:txBody>
                  <a:tcPr/>
                </a:tc>
                <a:tc>
                  <a:txBody>
                    <a:bodyPr/>
                    <a:lstStyle/>
                    <a:p>
                      <a:r>
                        <a:rPr lang="en-US" sz="1000"/>
                        <a:t>https://www.instagram.com/p/Bsk8YEQhUro/media</a:t>
                      </a:r>
                    </a:p>
                  </a:txBody>
                  <a:tcPr/>
                </a:tc>
                <a:tc>
                  <a:txBody>
                    <a:bodyPr/>
                    <a:lstStyle/>
                    <a:p>
                      <a:r>
                        <a:rPr lang="en-US" sz="1000"/>
                        <a:t>929</a:t>
                      </a:r>
                    </a:p>
                  </a:txBody>
                  <a:tcPr/>
                </a:tc>
                <a:tc>
                  <a:txBody>
                    <a:bodyPr/>
                    <a:lstStyle/>
                    <a:p>
                      <a:r>
                        <a:rPr lang="en-US" sz="1000"/>
                        <a:t>52</a:t>
                      </a:r>
                    </a:p>
                  </a:txBody>
                  <a:tcPr/>
                </a:tc>
                <a:tc>
                  <a:txBody>
                    <a:bodyPr/>
                    <a:lstStyle/>
                    <a:p>
                      <a:r>
                        <a:rPr lang="en-US" sz="1000"/>
                        <a:t>4</a:t>
                      </a:r>
                    </a:p>
                  </a:txBody>
                  <a:tcPr/>
                </a:tc>
                <a:tc>
                  <a:txBody>
                    <a:bodyPr/>
                    <a:lstStyle/>
                    <a:p>
                      <a:r>
                        <a:rPr lang="en-US" sz="1000"/>
                        <a:t>3</a:t>
                      </a:r>
                    </a:p>
                  </a:txBody>
                  <a:tcPr/>
                </a:tc>
                <a:tc>
                  <a:txBody>
                    <a:bodyPr/>
                    <a:lstStyle/>
                    <a:p>
                      <a:r>
                        <a:rPr lang="en-US" sz="1000"/>
                        <a:t>59</a:t>
                      </a:r>
                    </a:p>
                  </a:txBody>
                  <a:tcPr/>
                </a:tc>
                <a:tc>
                  <a:txBody>
                    <a:bodyPr/>
                    <a:lstStyle/>
                    <a:p>
                      <a:r>
                        <a:rPr lang="en-US" sz="1000"/>
                        <a:t>6222</a:t>
                      </a:r>
                    </a:p>
                  </a:txBody>
                  <a:tcPr/>
                </a:tc>
                <a:tc>
                  <a:txBody>
                    <a:bodyPr/>
                    <a:lstStyle/>
                    <a:p>
                      <a:r>
                        <a:rPr lang="en-US" sz="1000"/>
                        <a:t>5323</a:t>
                      </a:r>
                    </a:p>
                  </a:txBody>
                  <a:tcPr/>
                </a:tc>
                <a:tc>
                  <a:txBody>
                    <a:bodyPr/>
                    <a:lstStyle/>
                    <a:p>
                      <a:r>
                        <a:rPr lang="en-US" sz="1000"/>
                        <a:t>0.95 %</a:t>
                      </a:r>
                    </a:p>
                  </a:txBody>
                  <a:tcPr/>
                </a:tc>
                <a:tc>
                  <a:txBody>
                    <a:bodyPr/>
                    <a:lstStyle/>
                    <a:p>
                      <a:r>
                        <a:rPr lang="en-US" sz="1000"/>
                        <a:t>14.93 %</a:t>
                      </a:r>
                    </a:p>
                  </a:txBody>
                  <a:tcPr/>
                </a:tc>
                <a:extLst>
                  <a:ext uri="{0D108BD9-81ED-4DB2-BD59-A6C34878D82A}">
                    <a16:rowId xmlns:a16="http://schemas.microsoft.com/office/drawing/2014/main" val="2471738213"/>
                  </a:ext>
                </a:extLst>
              </a:tr>
              <a:tr h="370840">
                <a:tc>
                  <a:txBody>
                    <a:bodyPr/>
                    <a:lstStyle/>
                    <a:p>
                      <a:r>
                        <a:rPr lang="en-US" sz="1000" b="1"/>
                        <a:t>aldawaacare - 2019-01-10 13:48:15 </a:t>
                      </a:r>
                      <a:r>
                        <a:rPr lang="en-US" sz="1000"/>
                        <a:t>
 </a:t>
                      </a:r>
                      <a:r>
                        <a:rPr lang="ar-AE" sz="1000"/>
                        <a:t>صيدليات الدواء راعي مبادرة شارك وهي احدى المبادرات العامة لهيئة الغذاء والدواء وذلك لتشجيع المجتمع بأهمية المشاركة في الأبحاث 
#صيدلية_الدواء
#لاتنسى_شارك</a:t>
                      </a:r>
                      <a:endParaRPr lang="en-US" sz="1000"/>
                    </a:p>
                  </a:txBody>
                  <a:tcPr/>
                </a:tc>
                <a:tc>
                  <a:txBody>
                    <a:bodyPr/>
                    <a:lstStyle/>
                    <a:p>
                      <a:r>
                        <a:rPr lang="en-US" sz="1000"/>
                        <a:t>https://www.instagram.com/p/BsdM3RcB6s1/media</a:t>
                      </a:r>
                    </a:p>
                  </a:txBody>
                  <a:tcPr/>
                </a:tc>
                <a:tc>
                  <a:txBody>
                    <a:bodyPr/>
                    <a:lstStyle/>
                    <a:p>
                      <a:r>
                        <a:rPr lang="en-US" sz="1000"/>
                        <a:t>475</a:t>
                      </a:r>
                    </a:p>
                  </a:txBody>
                  <a:tcPr/>
                </a:tc>
                <a:tc>
                  <a:txBody>
                    <a:bodyPr/>
                    <a:lstStyle/>
                    <a:p>
                      <a:r>
                        <a:rPr lang="en-US" sz="1000"/>
                        <a:t>37</a:t>
                      </a:r>
                    </a:p>
                  </a:txBody>
                  <a:tcPr/>
                </a:tc>
                <a:tc>
                  <a:txBody>
                    <a:bodyPr/>
                    <a:lstStyle/>
                    <a:p>
                      <a:r>
                        <a:rPr lang="en-US" sz="1000"/>
                        <a:t>2</a:t>
                      </a:r>
                    </a:p>
                  </a:txBody>
                  <a:tcPr/>
                </a:tc>
                <a:tc>
                  <a:txBody>
                    <a:bodyPr/>
                    <a:lstStyle/>
                    <a:p>
                      <a:r>
                        <a:rPr lang="en-US" sz="1000"/>
                        <a:t>1</a:t>
                      </a:r>
                    </a:p>
                  </a:txBody>
                  <a:tcPr/>
                </a:tc>
                <a:tc>
                  <a:txBody>
                    <a:bodyPr/>
                    <a:lstStyle/>
                    <a:p>
                      <a:r>
                        <a:rPr lang="en-US" sz="1000"/>
                        <a:t>40</a:t>
                      </a:r>
                    </a:p>
                  </a:txBody>
                  <a:tcPr/>
                </a:tc>
                <a:tc>
                  <a:txBody>
                    <a:bodyPr/>
                    <a:lstStyle/>
                    <a:p>
                      <a:r>
                        <a:rPr lang="en-US" sz="1000"/>
                        <a:t>4354</a:t>
                      </a:r>
                    </a:p>
                  </a:txBody>
                  <a:tcPr/>
                </a:tc>
                <a:tc>
                  <a:txBody>
                    <a:bodyPr/>
                    <a:lstStyle/>
                    <a:p>
                      <a:r>
                        <a:rPr lang="en-US" sz="1000"/>
                        <a:t>3595</a:t>
                      </a:r>
                    </a:p>
                  </a:txBody>
                  <a:tcPr/>
                </a:tc>
                <a:tc>
                  <a:txBody>
                    <a:bodyPr/>
                    <a:lstStyle/>
                    <a:p>
                      <a:r>
                        <a:rPr lang="en-US" sz="1000"/>
                        <a:t>0.92 %</a:t>
                      </a:r>
                    </a:p>
                  </a:txBody>
                  <a:tcPr/>
                </a:tc>
                <a:tc>
                  <a:txBody>
                    <a:bodyPr/>
                    <a:lstStyle/>
                    <a:p>
                      <a:r>
                        <a:rPr lang="en-US" sz="1000"/>
                        <a:t>10.91 %</a:t>
                      </a:r>
                    </a:p>
                  </a:txBody>
                  <a:tcPr/>
                </a:tc>
                <a:extLst>
                  <a:ext uri="{0D108BD9-81ED-4DB2-BD59-A6C34878D82A}">
                    <a16:rowId xmlns:a16="http://schemas.microsoft.com/office/drawing/2014/main" val="2734258459"/>
                  </a:ext>
                </a:extLst>
              </a:tr>
            </a:tbl>
          </a:graphicData>
        </a:graphic>
      </p:graphicFrame>
      <p:sp>
        <p:nvSpPr>
          <p:cNvPr id="4" name="Text Placeholder 3">
            <a:extLst>
              <a:ext uri="{FF2B5EF4-FFF2-40B4-BE49-F238E27FC236}">
                <a16:creationId xmlns:a16="http://schemas.microsoft.com/office/drawing/2014/main" id="{FC06DA7A-C59E-446B-9281-73801A3120E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409111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84CE6-6F3A-4006-85C8-5BF3E911F7F7}"/>
              </a:ext>
            </a:extLst>
          </p:cNvPr>
          <p:cNvSpPr>
            <a:spLocks noGrp="1"/>
          </p:cNvSpPr>
          <p:nvPr>
            <p:ph type="title"/>
          </p:nvPr>
        </p:nvSpPr>
        <p:spPr/>
        <p:txBody>
          <a:bodyPr/>
          <a:lstStyle/>
          <a:p>
            <a:r>
              <a:rPr lang="en-US"/>
              <a:t>Instagram Posts | AlDawaa</a:t>
            </a:r>
          </a:p>
        </p:txBody>
      </p:sp>
      <p:graphicFrame>
        <p:nvGraphicFramePr>
          <p:cNvPr id="6" name="Chart Placeholder 5">
            <a:extLst>
              <a:ext uri="{FF2B5EF4-FFF2-40B4-BE49-F238E27FC236}">
                <a16:creationId xmlns:a16="http://schemas.microsoft.com/office/drawing/2014/main" id="{FEE4ED03-DE00-49E7-956E-045BAE13A5DE}"/>
              </a:ext>
            </a:extLst>
          </p:cNvPr>
          <p:cNvGraphicFramePr>
            <a:graphicFrameLocks noGrp="1"/>
          </p:cNvGraphicFramePr>
          <p:nvPr>
            <p:ph type="chart" sz="quarter" idx="13"/>
            <p:extLst>
              <p:ext uri="{D42A27DB-BD31-4B8C-83A1-F6EECF244321}">
                <p14:modId xmlns:p14="http://schemas.microsoft.com/office/powerpoint/2010/main" val="1108336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8E90FA-BB92-4B76-9771-5E373B0C9F89}"/>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080AFE82-EE25-4EB9-8AD7-1BCD1BB417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7806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8B95C-0AAF-4FEF-A5FA-4991ED480319}"/>
              </a:ext>
            </a:extLst>
          </p:cNvPr>
          <p:cNvSpPr>
            <a:spLocks noGrp="1"/>
          </p:cNvSpPr>
          <p:nvPr>
            <p:ph type="title"/>
          </p:nvPr>
        </p:nvSpPr>
        <p:spPr/>
        <p:txBody>
          <a:bodyPr/>
          <a:lstStyle/>
          <a:p>
            <a:r>
              <a:rPr lang="en-US"/>
              <a:t>Instagram Impressions  | AlDawaa</a:t>
            </a:r>
          </a:p>
        </p:txBody>
      </p:sp>
      <p:graphicFrame>
        <p:nvGraphicFramePr>
          <p:cNvPr id="6" name="Chart Placeholder 5">
            <a:extLst>
              <a:ext uri="{FF2B5EF4-FFF2-40B4-BE49-F238E27FC236}">
                <a16:creationId xmlns:a16="http://schemas.microsoft.com/office/drawing/2014/main" id="{84F70ACC-B4A2-4233-A3D3-AF92608EECEF}"/>
              </a:ext>
            </a:extLst>
          </p:cNvPr>
          <p:cNvGraphicFramePr>
            <a:graphicFrameLocks noGrp="1"/>
          </p:cNvGraphicFramePr>
          <p:nvPr>
            <p:ph type="chart" sz="quarter" idx="13"/>
            <p:extLst>
              <p:ext uri="{D42A27DB-BD31-4B8C-83A1-F6EECF244321}">
                <p14:modId xmlns:p14="http://schemas.microsoft.com/office/powerpoint/2010/main" val="658990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95745F-05BD-4935-B793-FA9E7BFB2BA7}"/>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C49BBDD9-A183-46C0-ADE5-67F93F4658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6574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3C993-71BA-42ED-87D9-BF65F86F5E38}"/>
              </a:ext>
            </a:extLst>
          </p:cNvPr>
          <p:cNvSpPr>
            <a:spLocks noGrp="1"/>
          </p:cNvSpPr>
          <p:nvPr>
            <p:ph type="title"/>
          </p:nvPr>
        </p:nvSpPr>
        <p:spPr/>
        <p:txBody>
          <a:bodyPr/>
          <a:lstStyle/>
          <a:p>
            <a:r>
              <a:rPr lang="en-US"/>
              <a:t>Instagram Reach | AlDawaa</a:t>
            </a:r>
          </a:p>
        </p:txBody>
      </p:sp>
      <p:graphicFrame>
        <p:nvGraphicFramePr>
          <p:cNvPr id="6" name="Chart Placeholder 5">
            <a:extLst>
              <a:ext uri="{FF2B5EF4-FFF2-40B4-BE49-F238E27FC236}">
                <a16:creationId xmlns:a16="http://schemas.microsoft.com/office/drawing/2014/main" id="{A0209098-112C-4A89-836A-C08EBA2E1DC6}"/>
              </a:ext>
            </a:extLst>
          </p:cNvPr>
          <p:cNvGraphicFramePr>
            <a:graphicFrameLocks noGrp="1"/>
          </p:cNvGraphicFramePr>
          <p:nvPr>
            <p:ph type="chart" sz="quarter" idx="13"/>
            <p:extLst>
              <p:ext uri="{D42A27DB-BD31-4B8C-83A1-F6EECF244321}">
                <p14:modId xmlns:p14="http://schemas.microsoft.com/office/powerpoint/2010/main" val="3598193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91B621-B842-435E-9BAC-5947E2E7F832}"/>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17CD740E-3F36-4C6C-8AA8-F9E32548FD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24344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1270</Words>
  <Application>Microsoft Office PowerPoint</Application>
  <PresentationFormat>On-screen Show (4:3)</PresentationFormat>
  <Paragraphs>488</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AlDawaa Care/3</vt:lpstr>
      <vt:lpstr>Instagram Key Metrics Table | AlDawaa</vt:lpstr>
      <vt:lpstr>Instagram Followers Table | AlDawaa</vt:lpstr>
      <vt:lpstr>Instagram Posts Table | AlDawaa - 1 of 7</vt:lpstr>
      <vt:lpstr>Instagram Posts Table | AlDawaa - 2 of 7</vt:lpstr>
      <vt:lpstr>Instagram Posts Table | AlDawaa - 3 of 7</vt:lpstr>
      <vt:lpstr>Instagram Posts Table | AlDawaa - 4 of 7</vt:lpstr>
      <vt:lpstr>Instagram Posts Table | AlDawaa - 5 of 7</vt:lpstr>
      <vt:lpstr>Instagram Posts Table | AlDawaa - 6 of 7</vt:lpstr>
      <vt:lpstr>Instagram Posts Table | AlDawaa - 7 of 7</vt:lpstr>
      <vt:lpstr>Instagram Hashtag Detection | AlDawaa - 1 of 3</vt:lpstr>
      <vt:lpstr>Instagram Hashtag Detection | AlDawaa - 2 of 3</vt:lpstr>
      <vt:lpstr>Instagram Hashtag Detection | AlDawaa - 3 of 3</vt:lpstr>
      <vt:lpstr>Instagram Post Type Distribution Per Profile | AlDawaa</vt:lpstr>
      <vt:lpstr>Instagram Interactions Distribution | AlDawaa</vt:lpstr>
      <vt:lpstr>Instagram Videos Table | AlDawaa</vt:lpstr>
      <vt:lpstr>Instagram Posts | AlDawaa</vt:lpstr>
      <vt:lpstr>Instagram Impressions  | AlDawaa</vt:lpstr>
      <vt:lpstr>Instagram Reach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Care/3</dc:title>
  <dc:creator>Frederik Peiniger</dc:creator>
  <cp:lastModifiedBy>Frederik Peiniger</cp:lastModifiedBy>
  <cp:revision>1</cp:revision>
  <dcterms:created xsi:type="dcterms:W3CDTF">2019-02-13T16:37:14Z</dcterms:created>
  <dcterms:modified xsi:type="dcterms:W3CDTF">2019-02-13T16:37:52Z</dcterms:modified>
</cp:coreProperties>
</file>