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142229</c:v>
                </c:pt>
                <c:pt idx="1">
                  <c:v>142267</c:v>
                </c:pt>
                <c:pt idx="2">
                  <c:v>142302</c:v>
                </c:pt>
                <c:pt idx="3">
                  <c:v>142321</c:v>
                </c:pt>
                <c:pt idx="4">
                  <c:v>142227</c:v>
                </c:pt>
                <c:pt idx="5">
                  <c:v>142122</c:v>
                </c:pt>
                <c:pt idx="6">
                  <c:v>142000</c:v>
                </c:pt>
                <c:pt idx="7">
                  <c:v>142005</c:v>
                </c:pt>
                <c:pt idx="8">
                  <c:v>142044</c:v>
                </c:pt>
                <c:pt idx="9">
                  <c:v>142062</c:v>
                </c:pt>
                <c:pt idx="10">
                  <c:v>142015</c:v>
                </c:pt>
                <c:pt idx="11">
                  <c:v>142003</c:v>
                </c:pt>
                <c:pt idx="12">
                  <c:v>141982</c:v>
                </c:pt>
                <c:pt idx="13">
                  <c:v>141985</c:v>
                </c:pt>
                <c:pt idx="14">
                  <c:v>141980</c:v>
                </c:pt>
                <c:pt idx="15">
                  <c:v>142002</c:v>
                </c:pt>
                <c:pt idx="16">
                  <c:v>142073</c:v>
                </c:pt>
                <c:pt idx="17">
                  <c:v>142103</c:v>
                </c:pt>
                <c:pt idx="18">
                  <c:v>142088</c:v>
                </c:pt>
                <c:pt idx="19">
                  <c:v>142101</c:v>
                </c:pt>
                <c:pt idx="20">
                  <c:v>142098</c:v>
                </c:pt>
                <c:pt idx="21">
                  <c:v>142099</c:v>
                </c:pt>
                <c:pt idx="22">
                  <c:v>142128</c:v>
                </c:pt>
                <c:pt idx="23">
                  <c:v>142135</c:v>
                </c:pt>
                <c:pt idx="24">
                  <c:v>142148</c:v>
                </c:pt>
                <c:pt idx="25">
                  <c:v>142148</c:v>
                </c:pt>
                <c:pt idx="26">
                  <c:v>142162</c:v>
                </c:pt>
                <c:pt idx="27">
                  <c:v>142183</c:v>
                </c:pt>
                <c:pt idx="28">
                  <c:v>142193</c:v>
                </c:pt>
                <c:pt idx="29">
                  <c:v>142209</c:v>
                </c:pt>
                <c:pt idx="30">
                  <c:v>142219</c:v>
                </c:pt>
              </c:numCache>
            </c:numRef>
          </c:val>
          <c:smooth val="0"/>
          <c:extLst>
            <c:ext xmlns:c16="http://schemas.microsoft.com/office/drawing/2014/chart" uri="{C3380CC4-5D6E-409C-BE32-E72D297353CC}">
              <c16:uniqueId val="{00000000-71F1-4274-BEFA-5D9D6BB512E4}"/>
            </c:ext>
          </c:extLst>
        </c:ser>
        <c:dLbls>
          <c:showLegendKey val="0"/>
          <c:showVal val="0"/>
          <c:showCatName val="0"/>
          <c:showSerName val="0"/>
          <c:showPercent val="0"/>
          <c:showBubbleSize val="0"/>
        </c:dLbls>
        <c:smooth val="0"/>
        <c:axId val="351763536"/>
        <c:axId val="351764520"/>
      </c:lineChart>
      <c:dateAx>
        <c:axId val="351763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64520"/>
        <c:crosses val="autoZero"/>
        <c:auto val="1"/>
        <c:lblOffset val="100"/>
        <c:baseTimeUnit val="days"/>
      </c:dateAx>
      <c:valAx>
        <c:axId val="35176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6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3</c:v>
                </c:pt>
                <c:pt idx="1">
                  <c:v>4</c:v>
                </c:pt>
                <c:pt idx="2">
                  <c:v>2</c:v>
                </c:pt>
                <c:pt idx="3">
                  <c:v>1</c:v>
                </c:pt>
                <c:pt idx="4">
                  <c:v>2</c:v>
                </c:pt>
                <c:pt idx="5">
                  <c:v>1</c:v>
                </c:pt>
                <c:pt idx="6">
                  <c:v>1</c:v>
                </c:pt>
                <c:pt idx="7">
                  <c:v>0</c:v>
                </c:pt>
                <c:pt idx="8">
                  <c:v>2</c:v>
                </c:pt>
                <c:pt idx="9">
                  <c:v>3</c:v>
                </c:pt>
                <c:pt idx="10">
                  <c:v>3</c:v>
                </c:pt>
                <c:pt idx="11">
                  <c:v>1</c:v>
                </c:pt>
                <c:pt idx="12">
                  <c:v>2</c:v>
                </c:pt>
                <c:pt idx="13">
                  <c:v>1</c:v>
                </c:pt>
                <c:pt idx="14">
                  <c:v>1</c:v>
                </c:pt>
                <c:pt idx="15">
                  <c:v>2</c:v>
                </c:pt>
                <c:pt idx="16">
                  <c:v>2</c:v>
                </c:pt>
                <c:pt idx="17">
                  <c:v>1</c:v>
                </c:pt>
                <c:pt idx="18">
                  <c:v>1</c:v>
                </c:pt>
                <c:pt idx="19">
                  <c:v>4</c:v>
                </c:pt>
                <c:pt idx="20">
                  <c:v>3</c:v>
                </c:pt>
                <c:pt idx="21">
                  <c:v>5</c:v>
                </c:pt>
                <c:pt idx="22">
                  <c:v>5</c:v>
                </c:pt>
                <c:pt idx="23">
                  <c:v>2</c:v>
                </c:pt>
                <c:pt idx="24">
                  <c:v>3</c:v>
                </c:pt>
                <c:pt idx="25">
                  <c:v>2</c:v>
                </c:pt>
                <c:pt idx="26">
                  <c:v>1</c:v>
                </c:pt>
                <c:pt idx="27">
                  <c:v>1</c:v>
                </c:pt>
                <c:pt idx="28">
                  <c:v>1</c:v>
                </c:pt>
                <c:pt idx="29">
                  <c:v>1</c:v>
                </c:pt>
                <c:pt idx="30">
                  <c:v>1</c:v>
                </c:pt>
              </c:numCache>
            </c:numRef>
          </c:val>
          <c:smooth val="0"/>
          <c:extLst>
            <c:ext xmlns:c16="http://schemas.microsoft.com/office/drawing/2014/chart" uri="{C3380CC4-5D6E-409C-BE32-E72D297353CC}">
              <c16:uniqueId val="{00000000-0287-44CB-924B-1A3EF4655713}"/>
            </c:ext>
          </c:extLst>
        </c:ser>
        <c:dLbls>
          <c:showLegendKey val="0"/>
          <c:showVal val="0"/>
          <c:showCatName val="0"/>
          <c:showSerName val="0"/>
          <c:showPercent val="0"/>
          <c:showBubbleSize val="0"/>
        </c:dLbls>
        <c:smooth val="0"/>
        <c:axId val="413758000"/>
        <c:axId val="413754392"/>
      </c:lineChart>
      <c:dateAx>
        <c:axId val="41375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54392"/>
        <c:crosses val="autoZero"/>
        <c:auto val="1"/>
        <c:lblOffset val="100"/>
        <c:baseTimeUnit val="days"/>
      </c:dateAx>
      <c:valAx>
        <c:axId val="41375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5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12698</c:v>
                </c:pt>
                <c:pt idx="1">
                  <c:v>12711</c:v>
                </c:pt>
                <c:pt idx="2">
                  <c:v>12723</c:v>
                </c:pt>
                <c:pt idx="3">
                  <c:v>12727</c:v>
                </c:pt>
                <c:pt idx="4">
                  <c:v>12732</c:v>
                </c:pt>
                <c:pt idx="5">
                  <c:v>12736</c:v>
                </c:pt>
                <c:pt idx="6">
                  <c:v>12739</c:v>
                </c:pt>
                <c:pt idx="7">
                  <c:v>12739</c:v>
                </c:pt>
                <c:pt idx="8">
                  <c:v>12762</c:v>
                </c:pt>
                <c:pt idx="9">
                  <c:v>12777</c:v>
                </c:pt>
                <c:pt idx="10">
                  <c:v>12786</c:v>
                </c:pt>
                <c:pt idx="11">
                  <c:v>12789</c:v>
                </c:pt>
                <c:pt idx="12">
                  <c:v>12795</c:v>
                </c:pt>
                <c:pt idx="13">
                  <c:v>12796</c:v>
                </c:pt>
                <c:pt idx="14">
                  <c:v>12797</c:v>
                </c:pt>
                <c:pt idx="15">
                  <c:v>12801</c:v>
                </c:pt>
                <c:pt idx="16">
                  <c:v>12809</c:v>
                </c:pt>
                <c:pt idx="17">
                  <c:v>12817</c:v>
                </c:pt>
                <c:pt idx="18">
                  <c:v>12827</c:v>
                </c:pt>
                <c:pt idx="19">
                  <c:v>12835</c:v>
                </c:pt>
                <c:pt idx="20">
                  <c:v>12838</c:v>
                </c:pt>
                <c:pt idx="21">
                  <c:v>12843</c:v>
                </c:pt>
                <c:pt idx="22">
                  <c:v>12861</c:v>
                </c:pt>
                <c:pt idx="23">
                  <c:v>12870</c:v>
                </c:pt>
                <c:pt idx="24">
                  <c:v>12884</c:v>
                </c:pt>
                <c:pt idx="25">
                  <c:v>12890</c:v>
                </c:pt>
                <c:pt idx="26">
                  <c:v>12895</c:v>
                </c:pt>
                <c:pt idx="27">
                  <c:v>12896</c:v>
                </c:pt>
                <c:pt idx="28">
                  <c:v>12897</c:v>
                </c:pt>
                <c:pt idx="29">
                  <c:v>12904</c:v>
                </c:pt>
                <c:pt idx="30">
                  <c:v>12908</c:v>
                </c:pt>
              </c:numCache>
            </c:numRef>
          </c:val>
          <c:smooth val="0"/>
          <c:extLst>
            <c:ext xmlns:c16="http://schemas.microsoft.com/office/drawing/2014/chart" uri="{C3380CC4-5D6E-409C-BE32-E72D297353CC}">
              <c16:uniqueId val="{00000000-3262-4951-87D9-EA06D8A074CB}"/>
            </c:ext>
          </c:extLst>
        </c:ser>
        <c:dLbls>
          <c:showLegendKey val="0"/>
          <c:showVal val="0"/>
          <c:showCatName val="0"/>
          <c:showSerName val="0"/>
          <c:showPercent val="0"/>
          <c:showBubbleSize val="0"/>
        </c:dLbls>
        <c:smooth val="0"/>
        <c:axId val="413758656"/>
        <c:axId val="413760624"/>
      </c:lineChart>
      <c:dateAx>
        <c:axId val="41375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60624"/>
        <c:crosses val="autoZero"/>
        <c:auto val="1"/>
        <c:lblOffset val="100"/>
        <c:baseTimeUnit val="days"/>
      </c:dateAx>
      <c:valAx>
        <c:axId val="41376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5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458</c:v>
                </c:pt>
              </c:numCache>
            </c:numRef>
          </c:val>
          <c:extLst>
            <c:ext xmlns:c16="http://schemas.microsoft.com/office/drawing/2014/chart" uri="{C3380CC4-5D6E-409C-BE32-E72D297353CC}">
              <c16:uniqueId val="{00000000-348B-440E-B338-47BDD3570547}"/>
            </c:ext>
          </c:extLst>
        </c:ser>
        <c:dLbls>
          <c:showLegendKey val="0"/>
          <c:showVal val="0"/>
          <c:showCatName val="0"/>
          <c:showSerName val="0"/>
          <c:showPercent val="0"/>
          <c:showBubbleSize val="0"/>
        </c:dLbls>
        <c:gapWidth val="219"/>
        <c:overlap val="-27"/>
        <c:axId val="413768824"/>
        <c:axId val="413773088"/>
      </c:barChart>
      <c:catAx>
        <c:axId val="41376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73088"/>
        <c:crosses val="autoZero"/>
        <c:auto val="1"/>
        <c:lblAlgn val="ctr"/>
        <c:lblOffset val="100"/>
        <c:noMultiLvlLbl val="0"/>
      </c:catAx>
      <c:valAx>
        <c:axId val="41377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6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1</c:v>
                </c:pt>
                <c:pt idx="1">
                  <c:v>10</c:v>
                </c:pt>
                <c:pt idx="2">
                  <c:v>6</c:v>
                </c:pt>
                <c:pt idx="3">
                  <c:v>5</c:v>
                </c:pt>
                <c:pt idx="4">
                  <c:v>6</c:v>
                </c:pt>
                <c:pt idx="5">
                  <c:v>4</c:v>
                </c:pt>
                <c:pt idx="6">
                  <c:v>3</c:v>
                </c:pt>
                <c:pt idx="7">
                  <c:v>0</c:v>
                </c:pt>
                <c:pt idx="8">
                  <c:v>6</c:v>
                </c:pt>
                <c:pt idx="9">
                  <c:v>10</c:v>
                </c:pt>
                <c:pt idx="10">
                  <c:v>9</c:v>
                </c:pt>
                <c:pt idx="11">
                  <c:v>2</c:v>
                </c:pt>
                <c:pt idx="12">
                  <c:v>7</c:v>
                </c:pt>
                <c:pt idx="13">
                  <c:v>1</c:v>
                </c:pt>
                <c:pt idx="14">
                  <c:v>1</c:v>
                </c:pt>
                <c:pt idx="15">
                  <c:v>4</c:v>
                </c:pt>
                <c:pt idx="16">
                  <c:v>2</c:v>
                </c:pt>
                <c:pt idx="17">
                  <c:v>0</c:v>
                </c:pt>
                <c:pt idx="18">
                  <c:v>0</c:v>
                </c:pt>
                <c:pt idx="19">
                  <c:v>8</c:v>
                </c:pt>
                <c:pt idx="20">
                  <c:v>2</c:v>
                </c:pt>
                <c:pt idx="21">
                  <c:v>7</c:v>
                </c:pt>
                <c:pt idx="22">
                  <c:v>7</c:v>
                </c:pt>
                <c:pt idx="23">
                  <c:v>1</c:v>
                </c:pt>
                <c:pt idx="24">
                  <c:v>8</c:v>
                </c:pt>
                <c:pt idx="25">
                  <c:v>4</c:v>
                </c:pt>
                <c:pt idx="26">
                  <c:v>2</c:v>
                </c:pt>
                <c:pt idx="27">
                  <c:v>13</c:v>
                </c:pt>
                <c:pt idx="28">
                  <c:v>7</c:v>
                </c:pt>
                <c:pt idx="29">
                  <c:v>2</c:v>
                </c:pt>
                <c:pt idx="30">
                  <c:v>7</c:v>
                </c:pt>
              </c:numCache>
            </c:numRef>
          </c:val>
          <c:smooth val="0"/>
          <c:extLst>
            <c:ext xmlns:c16="http://schemas.microsoft.com/office/drawing/2014/chart" uri="{C3380CC4-5D6E-409C-BE32-E72D297353CC}">
              <c16:uniqueId val="{00000000-8A08-479A-B3F8-693414010200}"/>
            </c:ext>
          </c:extLst>
        </c:ser>
        <c:dLbls>
          <c:showLegendKey val="0"/>
          <c:showVal val="0"/>
          <c:showCatName val="0"/>
          <c:showSerName val="0"/>
          <c:showPercent val="0"/>
          <c:showBubbleSize val="0"/>
        </c:dLbls>
        <c:smooth val="0"/>
        <c:axId val="413764232"/>
        <c:axId val="413769808"/>
      </c:lineChart>
      <c:dateAx>
        <c:axId val="41376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69808"/>
        <c:crosses val="autoZero"/>
        <c:auto val="1"/>
        <c:lblOffset val="100"/>
        <c:baseTimeUnit val="days"/>
      </c:dateAx>
      <c:valAx>
        <c:axId val="413769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6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@AldawaaCare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4.9219865137569499E-3</c:v>
                </c:pt>
                <c:pt idx="8">
                  <c:v>4.21884558322024E-3</c:v>
                </c:pt>
                <c:pt idx="9">
                  <c:v>1.0547113958050599E-2</c:v>
                </c:pt>
                <c:pt idx="10">
                  <c:v>7.4532938636891E-3</c:v>
                </c:pt>
                <c:pt idx="11">
                  <c:v>3.6328948077729898E-3</c:v>
                </c:pt>
                <c:pt idx="12">
                  <c:v>4.21884558322024E-3</c:v>
                </c:pt>
                <c:pt idx="13">
                  <c:v>4.1016554281307904E-3</c:v>
                </c:pt>
                <c:pt idx="14">
                  <c:v>7.7345502359037798E-3</c:v>
                </c:pt>
                <c:pt idx="15">
                  <c:v>4.21884558322024E-3</c:v>
                </c:pt>
                <c:pt idx="16">
                  <c:v>8.0861207011721399E-3</c:v>
                </c:pt>
                <c:pt idx="17">
                  <c:v>5.3740056833876896E-3</c:v>
                </c:pt>
                <c:pt idx="18">
                  <c:v>0</c:v>
                </c:pt>
                <c:pt idx="19">
                  <c:v>2.8125637221468299E-3</c:v>
                </c:pt>
                <c:pt idx="20">
                  <c:v>0</c:v>
                </c:pt>
                <c:pt idx="21">
                  <c:v>0</c:v>
                </c:pt>
                <c:pt idx="22">
                  <c:v>0</c:v>
                </c:pt>
                <c:pt idx="23">
                  <c:v>0</c:v>
                </c:pt>
              </c:numCache>
            </c:numRef>
          </c:val>
          <c:smooth val="0"/>
          <c:extLst>
            <c:ext xmlns:c16="http://schemas.microsoft.com/office/drawing/2014/chart" uri="{C3380CC4-5D6E-409C-BE32-E72D297353CC}">
              <c16:uniqueId val="{00000000-4007-4481-BA65-8FE50929C77D}"/>
            </c:ext>
          </c:extLst>
        </c:ser>
        <c:dLbls>
          <c:showLegendKey val="0"/>
          <c:showVal val="0"/>
          <c:showCatName val="0"/>
          <c:showSerName val="0"/>
          <c:showPercent val="0"/>
          <c:showBubbleSize val="0"/>
        </c:dLbls>
        <c:smooth val="0"/>
        <c:axId val="413765544"/>
        <c:axId val="413770464"/>
      </c:lineChart>
      <c:catAx>
        <c:axId val="41376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70464"/>
        <c:crosses val="autoZero"/>
        <c:auto val="1"/>
        <c:lblAlgn val="ctr"/>
        <c:lblOffset val="100"/>
        <c:noMultiLvlLbl val="0"/>
      </c:catAx>
      <c:valAx>
        <c:axId val="41377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76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@AldawaaCare</c:v>
                </c:pt>
              </c:strCache>
            </c:strRef>
          </c:cat>
          <c:val>
            <c:numRef>
              <c:f>Sheet1!$B$2</c:f>
              <c:numCache>
                <c:formatCode>General</c:formatCode>
                <c:ptCount val="1"/>
                <c:pt idx="0">
                  <c:v>143</c:v>
                </c:pt>
              </c:numCache>
            </c:numRef>
          </c:val>
          <c:extLst>
            <c:ext xmlns:c16="http://schemas.microsoft.com/office/drawing/2014/chart" uri="{C3380CC4-5D6E-409C-BE32-E72D297353CC}">
              <c16:uniqueId val="{00000000-B072-4CF7-B428-9217C6F3A92F}"/>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@AldawaaCare</c:v>
                </c:pt>
              </c:strCache>
            </c:strRef>
          </c:cat>
          <c:val>
            <c:numRef>
              <c:f>Sheet1!$C$2</c:f>
              <c:numCache>
                <c:formatCode>General</c:formatCode>
                <c:ptCount val="1"/>
                <c:pt idx="0">
                  <c:v>219</c:v>
                </c:pt>
              </c:numCache>
            </c:numRef>
          </c:val>
          <c:extLst>
            <c:ext xmlns:c16="http://schemas.microsoft.com/office/drawing/2014/chart" uri="{C3380CC4-5D6E-409C-BE32-E72D297353CC}">
              <c16:uniqueId val="{00000001-B072-4CF7-B428-9217C6F3A92F}"/>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@AldawaaCare</c:v>
                </c:pt>
              </c:strCache>
            </c:strRef>
          </c:cat>
          <c:val>
            <c:numRef>
              <c:f>Sheet1!$D$2</c:f>
              <c:numCache>
                <c:formatCode>General</c:formatCode>
                <c:ptCount val="1"/>
                <c:pt idx="0">
                  <c:v>96</c:v>
                </c:pt>
              </c:numCache>
            </c:numRef>
          </c:val>
          <c:extLst>
            <c:ext xmlns:c16="http://schemas.microsoft.com/office/drawing/2014/chart" uri="{C3380CC4-5D6E-409C-BE32-E72D297353CC}">
              <c16:uniqueId val="{00000002-B072-4CF7-B428-9217C6F3A92F}"/>
            </c:ext>
          </c:extLst>
        </c:ser>
        <c:dLbls>
          <c:showLegendKey val="0"/>
          <c:showVal val="0"/>
          <c:showCatName val="0"/>
          <c:showSerName val="0"/>
          <c:showPercent val="0"/>
          <c:showBubbleSize val="0"/>
        </c:dLbls>
        <c:gapWidth val="150"/>
        <c:overlap val="100"/>
        <c:axId val="408771528"/>
        <c:axId val="408771856"/>
      </c:barChart>
      <c:catAx>
        <c:axId val="40877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1856"/>
        <c:crosses val="autoZero"/>
        <c:auto val="1"/>
        <c:lblAlgn val="ctr"/>
        <c:lblOffset val="100"/>
        <c:noMultiLvlLbl val="0"/>
      </c:catAx>
      <c:valAx>
        <c:axId val="408771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77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94D4A-5230-4970-A74B-D1FCD866B037}"/>
              </a:ext>
            </a:extLst>
          </p:cNvPr>
          <p:cNvSpPr>
            <a:spLocks noGrp="1"/>
          </p:cNvSpPr>
          <p:nvPr>
            <p:ph type="ctrTitle"/>
          </p:nvPr>
        </p:nvSpPr>
        <p:spPr/>
        <p:txBody>
          <a:bodyPr/>
          <a:lstStyle/>
          <a:p>
            <a:r>
              <a:rPr lang="en-US"/>
              <a:t>AlDawaa Care</a:t>
            </a:r>
          </a:p>
        </p:txBody>
      </p:sp>
      <p:sp>
        <p:nvSpPr>
          <p:cNvPr id="3" name="Subtitle 2">
            <a:extLst>
              <a:ext uri="{FF2B5EF4-FFF2-40B4-BE49-F238E27FC236}">
                <a16:creationId xmlns:a16="http://schemas.microsoft.com/office/drawing/2014/main" id="{A4DCC660-5889-4D8D-8C78-64490627D305}"/>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4153626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F3EC-C71B-42CF-87A2-122A55D19477}"/>
              </a:ext>
            </a:extLst>
          </p:cNvPr>
          <p:cNvSpPr>
            <a:spLocks noGrp="1"/>
          </p:cNvSpPr>
          <p:nvPr>
            <p:ph type="title"/>
          </p:nvPr>
        </p:nvSpPr>
        <p:spPr/>
        <p:txBody>
          <a:bodyPr/>
          <a:lstStyle/>
          <a:p>
            <a:r>
              <a:rPr lang="en-US"/>
              <a:t>Twitter Key Metrics Table | AlDawaa</a:t>
            </a:r>
          </a:p>
        </p:txBody>
      </p:sp>
      <p:graphicFrame>
        <p:nvGraphicFramePr>
          <p:cNvPr id="5" name="Table Placeholder 4">
            <a:extLst>
              <a:ext uri="{FF2B5EF4-FFF2-40B4-BE49-F238E27FC236}">
                <a16:creationId xmlns:a16="http://schemas.microsoft.com/office/drawing/2014/main" id="{487A455C-3C05-432B-B18F-5CD04C427BB9}"/>
              </a:ext>
            </a:extLst>
          </p:cNvPr>
          <p:cNvGraphicFramePr>
            <a:graphicFrameLocks noGrp="1"/>
          </p:cNvGraphicFramePr>
          <p:nvPr>
            <p:ph type="tbl" sz="quarter" idx="13"/>
            <p:extLst>
              <p:ext uri="{D42A27DB-BD31-4B8C-83A1-F6EECF244321}">
                <p14:modId xmlns:p14="http://schemas.microsoft.com/office/powerpoint/2010/main" val="3827553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32425742"/>
                    </a:ext>
                  </a:extLst>
                </a:gridCol>
                <a:gridCol w="493776">
                  <a:extLst>
                    <a:ext uri="{9D8B030D-6E8A-4147-A177-3AD203B41FA5}">
                      <a16:colId xmlns:a16="http://schemas.microsoft.com/office/drawing/2014/main" val="823934658"/>
                    </a:ext>
                  </a:extLst>
                </a:gridCol>
                <a:gridCol w="493776">
                  <a:extLst>
                    <a:ext uri="{9D8B030D-6E8A-4147-A177-3AD203B41FA5}">
                      <a16:colId xmlns:a16="http://schemas.microsoft.com/office/drawing/2014/main" val="3113038297"/>
                    </a:ext>
                  </a:extLst>
                </a:gridCol>
                <a:gridCol w="493776">
                  <a:extLst>
                    <a:ext uri="{9D8B030D-6E8A-4147-A177-3AD203B41FA5}">
                      <a16:colId xmlns:a16="http://schemas.microsoft.com/office/drawing/2014/main" val="3715808939"/>
                    </a:ext>
                  </a:extLst>
                </a:gridCol>
                <a:gridCol w="493776">
                  <a:extLst>
                    <a:ext uri="{9D8B030D-6E8A-4147-A177-3AD203B41FA5}">
                      <a16:colId xmlns:a16="http://schemas.microsoft.com/office/drawing/2014/main" val="4278548228"/>
                    </a:ext>
                  </a:extLst>
                </a:gridCol>
                <a:gridCol w="493776">
                  <a:extLst>
                    <a:ext uri="{9D8B030D-6E8A-4147-A177-3AD203B41FA5}">
                      <a16:colId xmlns:a16="http://schemas.microsoft.com/office/drawing/2014/main" val="3638626790"/>
                    </a:ext>
                  </a:extLst>
                </a:gridCol>
                <a:gridCol w="493776">
                  <a:extLst>
                    <a:ext uri="{9D8B030D-6E8A-4147-A177-3AD203B41FA5}">
                      <a16:colId xmlns:a16="http://schemas.microsoft.com/office/drawing/2014/main" val="3910585670"/>
                    </a:ext>
                  </a:extLst>
                </a:gridCol>
                <a:gridCol w="493776">
                  <a:extLst>
                    <a:ext uri="{9D8B030D-6E8A-4147-A177-3AD203B41FA5}">
                      <a16:colId xmlns:a16="http://schemas.microsoft.com/office/drawing/2014/main" val="170638012"/>
                    </a:ext>
                  </a:extLst>
                </a:gridCol>
                <a:gridCol w="493776">
                  <a:extLst>
                    <a:ext uri="{9D8B030D-6E8A-4147-A177-3AD203B41FA5}">
                      <a16:colId xmlns:a16="http://schemas.microsoft.com/office/drawing/2014/main" val="3067450668"/>
                    </a:ext>
                  </a:extLst>
                </a:gridCol>
                <a:gridCol w="493776">
                  <a:extLst>
                    <a:ext uri="{9D8B030D-6E8A-4147-A177-3AD203B41FA5}">
                      <a16:colId xmlns:a16="http://schemas.microsoft.com/office/drawing/2014/main" val="3192101583"/>
                    </a:ext>
                  </a:extLst>
                </a:gridCol>
                <a:gridCol w="493776">
                  <a:extLst>
                    <a:ext uri="{9D8B030D-6E8A-4147-A177-3AD203B41FA5}">
                      <a16:colId xmlns:a16="http://schemas.microsoft.com/office/drawing/2014/main" val="3936295837"/>
                    </a:ext>
                  </a:extLst>
                </a:gridCol>
                <a:gridCol w="493776">
                  <a:extLst>
                    <a:ext uri="{9D8B030D-6E8A-4147-A177-3AD203B41FA5}">
                      <a16:colId xmlns:a16="http://schemas.microsoft.com/office/drawing/2014/main" val="2982656533"/>
                    </a:ext>
                  </a:extLst>
                </a:gridCol>
                <a:gridCol w="493776">
                  <a:extLst>
                    <a:ext uri="{9D8B030D-6E8A-4147-A177-3AD203B41FA5}">
                      <a16:colId xmlns:a16="http://schemas.microsoft.com/office/drawing/2014/main" val="4207367301"/>
                    </a:ext>
                  </a:extLst>
                </a:gridCol>
                <a:gridCol w="493776">
                  <a:extLst>
                    <a:ext uri="{9D8B030D-6E8A-4147-A177-3AD203B41FA5}">
                      <a16:colId xmlns:a16="http://schemas.microsoft.com/office/drawing/2014/main" val="24121546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27345721"/>
                  </a:ext>
                </a:extLst>
              </a:tr>
              <a:tr h="370840">
                <a:tc>
                  <a:txBody>
                    <a:bodyPr/>
                    <a:lstStyle/>
                    <a:p>
                      <a:r>
                        <a:rPr lang="en-US" sz="1000"/>
                        <a:t>@AldawaaCare</a:t>
                      </a:r>
                    </a:p>
                  </a:txBody>
                  <a:tcPr/>
                </a:tc>
                <a:tc>
                  <a:txBody>
                    <a:bodyPr/>
                    <a:lstStyle/>
                    <a:p>
                      <a:r>
                        <a:rPr lang="en-US" sz="1000"/>
                        <a:t>142219</a:t>
                      </a:r>
                    </a:p>
                  </a:txBody>
                  <a:tcPr/>
                </a:tc>
                <a:tc>
                  <a:txBody>
                    <a:bodyPr/>
                    <a:lstStyle/>
                    <a:p>
                      <a:r>
                        <a:rPr lang="en-US" sz="1000"/>
                        <a:t>8</a:t>
                      </a:r>
                    </a:p>
                  </a:txBody>
                  <a:tcPr/>
                </a:tc>
                <a:tc>
                  <a:txBody>
                    <a:bodyPr/>
                    <a:lstStyle/>
                    <a:p>
                      <a:r>
                        <a:rPr lang="en-US" sz="1000"/>
                        <a:t>217</a:t>
                      </a:r>
                    </a:p>
                  </a:txBody>
                  <a:tcPr/>
                </a:tc>
                <a:tc>
                  <a:txBody>
                    <a:bodyPr/>
                    <a:lstStyle/>
                    <a:p>
                      <a:r>
                        <a:rPr lang="en-US" sz="1000"/>
                        <a:t>62</a:t>
                      </a:r>
                    </a:p>
                  </a:txBody>
                  <a:tcPr/>
                </a:tc>
                <a:tc>
                  <a:txBody>
                    <a:bodyPr/>
                    <a:lstStyle/>
                    <a:p>
                      <a:r>
                        <a:rPr lang="en-US" sz="1000"/>
                        <a:t>5</a:t>
                      </a:r>
                    </a:p>
                  </a:txBody>
                  <a:tcPr/>
                </a:tc>
                <a:tc>
                  <a:txBody>
                    <a:bodyPr/>
                    <a:lstStyle/>
                    <a:p>
                      <a:r>
                        <a:rPr lang="en-US" sz="1000"/>
                        <a:t>150</a:t>
                      </a:r>
                    </a:p>
                  </a:txBody>
                  <a:tcPr/>
                </a:tc>
                <a:tc>
                  <a:txBody>
                    <a:bodyPr/>
                    <a:lstStyle/>
                    <a:p>
                      <a:r>
                        <a:rPr lang="en-US" sz="1000"/>
                        <a:t>145</a:t>
                      </a:r>
                    </a:p>
                  </a:txBody>
                  <a:tcPr/>
                </a:tc>
                <a:tc>
                  <a:txBody>
                    <a:bodyPr/>
                    <a:lstStyle/>
                    <a:p>
                      <a:r>
                        <a:rPr lang="en-US" sz="1000"/>
                        <a:t>143</a:t>
                      </a:r>
                    </a:p>
                  </a:txBody>
                  <a:tcPr/>
                </a:tc>
                <a:tc>
                  <a:txBody>
                    <a:bodyPr/>
                    <a:lstStyle/>
                    <a:p>
                      <a:r>
                        <a:rPr lang="en-US" sz="1000"/>
                        <a:t>219</a:t>
                      </a:r>
                    </a:p>
                  </a:txBody>
                  <a:tcPr/>
                </a:tc>
                <a:tc>
                  <a:txBody>
                    <a:bodyPr/>
                    <a:lstStyle/>
                    <a:p>
                      <a:r>
                        <a:rPr lang="en-US" sz="1000"/>
                        <a:t>96</a:t>
                      </a:r>
                    </a:p>
                  </a:txBody>
                  <a:tcPr/>
                </a:tc>
                <a:tc>
                  <a:txBody>
                    <a:bodyPr/>
                    <a:lstStyle/>
                    <a:p>
                      <a:r>
                        <a:rPr lang="en-US" sz="1000"/>
                        <a:t>360</a:t>
                      </a:r>
                    </a:p>
                  </a:txBody>
                  <a:tcPr/>
                </a:tc>
                <a:tc>
                  <a:txBody>
                    <a:bodyPr/>
                    <a:lstStyle/>
                    <a:p>
                      <a:r>
                        <a:rPr lang="en-US" sz="1000"/>
                        <a:t>0.0052 %</a:t>
                      </a:r>
                    </a:p>
                  </a:txBody>
                  <a:tcPr/>
                </a:tc>
                <a:tc>
                  <a:txBody>
                    <a:bodyPr/>
                    <a:lstStyle/>
                    <a:p>
                      <a:r>
                        <a:rPr lang="en-US" sz="1000"/>
                        <a:t>65.2 %</a:t>
                      </a:r>
                    </a:p>
                  </a:txBody>
                  <a:tcPr/>
                </a:tc>
                <a:extLst>
                  <a:ext uri="{0D108BD9-81ED-4DB2-BD59-A6C34878D82A}">
                    <a16:rowId xmlns:a16="http://schemas.microsoft.com/office/drawing/2014/main" val="3412351560"/>
                  </a:ext>
                </a:extLst>
              </a:tr>
            </a:tbl>
          </a:graphicData>
        </a:graphic>
      </p:graphicFrame>
      <p:sp>
        <p:nvSpPr>
          <p:cNvPr id="4" name="Text Placeholder 3">
            <a:extLst>
              <a:ext uri="{FF2B5EF4-FFF2-40B4-BE49-F238E27FC236}">
                <a16:creationId xmlns:a16="http://schemas.microsoft.com/office/drawing/2014/main" id="{C6E5EA24-97A3-4344-9830-150E9574467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488400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3B58-2F9E-451A-AFDD-40490DAB8AE9}"/>
              </a:ext>
            </a:extLst>
          </p:cNvPr>
          <p:cNvSpPr>
            <a:spLocks noGrp="1"/>
          </p:cNvSpPr>
          <p:nvPr>
            <p:ph type="title"/>
          </p:nvPr>
        </p:nvSpPr>
        <p:spPr/>
        <p:txBody>
          <a:bodyPr/>
          <a:lstStyle/>
          <a:p>
            <a:r>
              <a:rPr lang="en-US"/>
              <a:t>Twitter Followers Total | AlDawaa</a:t>
            </a:r>
          </a:p>
        </p:txBody>
      </p:sp>
      <p:graphicFrame>
        <p:nvGraphicFramePr>
          <p:cNvPr id="6" name="Chart Placeholder 5">
            <a:extLst>
              <a:ext uri="{FF2B5EF4-FFF2-40B4-BE49-F238E27FC236}">
                <a16:creationId xmlns:a16="http://schemas.microsoft.com/office/drawing/2014/main" id="{171B0616-7D58-4554-B1B6-EAC69553BA3E}"/>
              </a:ext>
            </a:extLst>
          </p:cNvPr>
          <p:cNvGraphicFramePr>
            <a:graphicFrameLocks noGrp="1"/>
          </p:cNvGraphicFramePr>
          <p:nvPr>
            <p:ph type="chart" sz="quarter" idx="13"/>
            <p:extLst>
              <p:ext uri="{D42A27DB-BD31-4B8C-83A1-F6EECF244321}">
                <p14:modId xmlns:p14="http://schemas.microsoft.com/office/powerpoint/2010/main" val="1248914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EDE9B4-1CDE-4C66-B3CD-E154F2D7B6E7}"/>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A2300A7D-51ED-4DD7-899C-884F457D0E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4024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36A25-634B-44B6-B9AD-F1C28BBF6497}"/>
              </a:ext>
            </a:extLst>
          </p:cNvPr>
          <p:cNvSpPr>
            <a:spLocks noGrp="1"/>
          </p:cNvSpPr>
          <p:nvPr>
            <p:ph type="title"/>
          </p:nvPr>
        </p:nvSpPr>
        <p:spPr/>
        <p:txBody>
          <a:bodyPr/>
          <a:lstStyle/>
          <a:p>
            <a:r>
              <a:rPr lang="en-US"/>
              <a:t>Twitter Own and Retweeted Tweets Table | AlDawaa - 1 of 6</a:t>
            </a:r>
          </a:p>
        </p:txBody>
      </p:sp>
      <p:graphicFrame>
        <p:nvGraphicFramePr>
          <p:cNvPr id="5" name="Table Placeholder 4">
            <a:extLst>
              <a:ext uri="{FF2B5EF4-FFF2-40B4-BE49-F238E27FC236}">
                <a16:creationId xmlns:a16="http://schemas.microsoft.com/office/drawing/2014/main" id="{622C65B7-E4BD-4028-A131-FAC6470F3873}"/>
              </a:ext>
            </a:extLst>
          </p:cNvPr>
          <p:cNvGraphicFramePr>
            <a:graphicFrameLocks noGrp="1"/>
          </p:cNvGraphicFramePr>
          <p:nvPr>
            <p:ph type="tbl" sz="quarter" idx="13"/>
            <p:extLst>
              <p:ext uri="{D42A27DB-BD31-4B8C-83A1-F6EECF244321}">
                <p14:modId xmlns:p14="http://schemas.microsoft.com/office/powerpoint/2010/main" val="2490659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61880567"/>
                    </a:ext>
                  </a:extLst>
                </a:gridCol>
                <a:gridCol w="822960">
                  <a:extLst>
                    <a:ext uri="{9D8B030D-6E8A-4147-A177-3AD203B41FA5}">
                      <a16:colId xmlns:a16="http://schemas.microsoft.com/office/drawing/2014/main" val="2680208972"/>
                    </a:ext>
                  </a:extLst>
                </a:gridCol>
                <a:gridCol w="822960">
                  <a:extLst>
                    <a:ext uri="{9D8B030D-6E8A-4147-A177-3AD203B41FA5}">
                      <a16:colId xmlns:a16="http://schemas.microsoft.com/office/drawing/2014/main" val="3079169477"/>
                    </a:ext>
                  </a:extLst>
                </a:gridCol>
                <a:gridCol w="822960">
                  <a:extLst>
                    <a:ext uri="{9D8B030D-6E8A-4147-A177-3AD203B41FA5}">
                      <a16:colId xmlns:a16="http://schemas.microsoft.com/office/drawing/2014/main" val="3778483100"/>
                    </a:ext>
                  </a:extLst>
                </a:gridCol>
                <a:gridCol w="822960">
                  <a:extLst>
                    <a:ext uri="{9D8B030D-6E8A-4147-A177-3AD203B41FA5}">
                      <a16:colId xmlns:a16="http://schemas.microsoft.com/office/drawing/2014/main" val="2621542861"/>
                    </a:ext>
                  </a:extLst>
                </a:gridCol>
                <a:gridCol w="822960">
                  <a:extLst>
                    <a:ext uri="{9D8B030D-6E8A-4147-A177-3AD203B41FA5}">
                      <a16:colId xmlns:a16="http://schemas.microsoft.com/office/drawing/2014/main" val="4982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2384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- 2018-12-31 16:55:15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للجميع عامًا جديدًا سعيدًا! وندعو أن تكون 2019 سنة مليئة بالسعادة والنجاح والرضا لكم ولأحبابكم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https://t.co/OFSXILo3Ge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extLst>
                  <a:ext uri="{0D108BD9-81ED-4DB2-BD59-A6C34878D82A}">
                    <a16:rowId xmlns:a16="http://schemas.microsoft.com/office/drawing/2014/main" val="59030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- 2018-12-30 15:04:07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تبحث عن أقرب فرع من فروع الدواء؟ 
يمكنك إيجاده على الخريطة التالية:
</a:t>
                      </a:r>
                      <a:r>
                        <a:rPr kumimoji="0" lang="en-US" sz="1000" b="0" i="0" u="none" strike="noStrike" kern="1200" cap="none" spc="0" normalizeH="0" baseline="0" noProof="0">
                          <a:ln>
                            <a:noFill/>
                          </a:ln>
                          <a:solidFill>
                            <a:prstClr val="black"/>
                          </a:solidFill>
                          <a:effectLst/>
                          <a:uLnTx/>
                          <a:uFillTx/>
                          <a:latin typeface="+mn-lt"/>
                          <a:ea typeface="+mn-ea"/>
                          <a:cs typeface="+mn-cs"/>
                        </a:rPr>
                        <a:t>https://t.co/MaA9A3HH58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https://t.co/aicKRJ7Qve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3261895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- 2018-12-30 04:30:19 </a:t>
                      </a:r>
                      <a:r>
                        <a:rPr kumimoji="0" lang="en-US" sz="1000" b="0" i="0" u="none" strike="noStrike" kern="1200" cap="none" spc="0" normalizeH="0" baseline="0" noProof="0">
                          <a:ln>
                            <a:noFill/>
                          </a:ln>
                          <a:solidFill>
                            <a:prstClr val="black"/>
                          </a:solidFill>
                          <a:effectLst/>
                          <a:uLnTx/>
                          <a:uFillTx/>
                          <a:latin typeface="+mn-lt"/>
                          <a:ea typeface="+mn-ea"/>
                          <a:cs typeface="+mn-cs"/>
                        </a:rPr>
                        <a:t>
  RT @sultanffm: @AlKadiRana @feras_alzamil </a:t>
                      </a:r>
                      <a:r>
                        <a:rPr kumimoji="0" lang="ar-AE" sz="1000" b="0" i="0" u="none" strike="noStrike" kern="1200" cap="none" spc="0" normalizeH="0" baseline="0" noProof="0">
                          <a:ln>
                            <a:noFill/>
                          </a:ln>
                          <a:solidFill>
                            <a:prstClr val="black"/>
                          </a:solidFill>
                          <a:effectLst/>
                          <a:uLnTx/>
                          <a:uFillTx/>
                          <a:latin typeface="+mn-lt"/>
                          <a:ea typeface="+mn-ea"/>
                          <a:cs typeface="+mn-cs"/>
                        </a:rPr>
                        <a:t>شركة الدواء مشكوره هي من قامت بالمشروع واطلاق مبادرة توظيف 400 صيدلي بالمشاركة مع وزارة العمل @</a:t>
                      </a:r>
                      <a:r>
                        <a:rPr kumimoji="0" lang="en-US" sz="1000" b="0" i="0" u="none" strike="noStrike" kern="1200" cap="none" spc="0" normalizeH="0" baseline="0" noProof="0">
                          <a:ln>
                            <a:noFill/>
                          </a:ln>
                          <a:solidFill>
                            <a:prstClr val="black"/>
                          </a:solidFill>
                          <a:effectLst/>
                          <a:uLnTx/>
                          <a:uFillTx/>
                          <a:latin typeface="+mn-lt"/>
                          <a:ea typeface="+mn-ea"/>
                          <a:cs typeface="+mn-cs"/>
                        </a:rPr>
                        <a: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217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- 2018-12-29 13:00:39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 الدواء هي الوجهة الأولى التي تلبي جميع احتياجاتك الصحية: الأدوية، منتجات العناية بالبشرة والشعر، المكملات الغذائية، وبإمكانك أيضًا زيارة الركن الصحي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https://t.co/TpktYjL7Uq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extLst>
                  <a:ext uri="{0D108BD9-81ED-4DB2-BD59-A6C34878D82A}">
                    <a16:rowId xmlns:a16="http://schemas.microsoft.com/office/drawing/2014/main" val="1269681704"/>
                  </a:ext>
                </a:extLst>
              </a:tr>
            </a:tbl>
          </a:graphicData>
        </a:graphic>
      </p:graphicFrame>
      <p:sp>
        <p:nvSpPr>
          <p:cNvPr id="4" name="Text Placeholder 3">
            <a:extLst>
              <a:ext uri="{FF2B5EF4-FFF2-40B4-BE49-F238E27FC236}">
                <a16:creationId xmlns:a16="http://schemas.microsoft.com/office/drawing/2014/main" id="{75DD5A9B-08FA-4246-9B24-BBD559774A9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08721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2464-D848-47D6-95B1-F0EAB1512BA8}"/>
              </a:ext>
            </a:extLst>
          </p:cNvPr>
          <p:cNvSpPr>
            <a:spLocks noGrp="1"/>
          </p:cNvSpPr>
          <p:nvPr>
            <p:ph type="title"/>
          </p:nvPr>
        </p:nvSpPr>
        <p:spPr/>
        <p:txBody>
          <a:bodyPr/>
          <a:lstStyle/>
          <a:p>
            <a:r>
              <a:rPr lang="en-US"/>
              <a:t>Twitter Own and Retweeted Tweets Table | AlDawaa - 2 of 6</a:t>
            </a:r>
          </a:p>
        </p:txBody>
      </p:sp>
      <p:graphicFrame>
        <p:nvGraphicFramePr>
          <p:cNvPr id="5" name="Table Placeholder 4">
            <a:extLst>
              <a:ext uri="{FF2B5EF4-FFF2-40B4-BE49-F238E27FC236}">
                <a16:creationId xmlns:a16="http://schemas.microsoft.com/office/drawing/2014/main" id="{B49D7741-0F6B-4214-B1CF-C1BA7085C6BD}"/>
              </a:ext>
            </a:extLst>
          </p:cNvPr>
          <p:cNvGraphicFramePr>
            <a:graphicFrameLocks noGrp="1"/>
          </p:cNvGraphicFramePr>
          <p:nvPr>
            <p:ph type="tbl" sz="quarter" idx="13"/>
            <p:extLst>
              <p:ext uri="{D42A27DB-BD31-4B8C-83A1-F6EECF244321}">
                <p14:modId xmlns:p14="http://schemas.microsoft.com/office/powerpoint/2010/main" val="344719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41570654"/>
                    </a:ext>
                  </a:extLst>
                </a:gridCol>
                <a:gridCol w="822960">
                  <a:extLst>
                    <a:ext uri="{9D8B030D-6E8A-4147-A177-3AD203B41FA5}">
                      <a16:colId xmlns:a16="http://schemas.microsoft.com/office/drawing/2014/main" val="3202566277"/>
                    </a:ext>
                  </a:extLst>
                </a:gridCol>
                <a:gridCol w="822960">
                  <a:extLst>
                    <a:ext uri="{9D8B030D-6E8A-4147-A177-3AD203B41FA5}">
                      <a16:colId xmlns:a16="http://schemas.microsoft.com/office/drawing/2014/main" val="4286873743"/>
                    </a:ext>
                  </a:extLst>
                </a:gridCol>
                <a:gridCol w="822960">
                  <a:extLst>
                    <a:ext uri="{9D8B030D-6E8A-4147-A177-3AD203B41FA5}">
                      <a16:colId xmlns:a16="http://schemas.microsoft.com/office/drawing/2014/main" val="909248904"/>
                    </a:ext>
                  </a:extLst>
                </a:gridCol>
                <a:gridCol w="822960">
                  <a:extLst>
                    <a:ext uri="{9D8B030D-6E8A-4147-A177-3AD203B41FA5}">
                      <a16:colId xmlns:a16="http://schemas.microsoft.com/office/drawing/2014/main" val="2875919356"/>
                    </a:ext>
                  </a:extLst>
                </a:gridCol>
                <a:gridCol w="822960">
                  <a:extLst>
                    <a:ext uri="{9D8B030D-6E8A-4147-A177-3AD203B41FA5}">
                      <a16:colId xmlns:a16="http://schemas.microsoft.com/office/drawing/2014/main" val="1301383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5133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- 2018-12-28 10:00:30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 أبي هريرة -رضي الله عنه- أن رسول الله -صلى الله عليه وسلم- قال: "ما نقصت صدقة من مال"
شاركونا العطاء في توفير بطاقات التأمين الصحي للأيتام والأرامل مع #جمعية_كنف_الخيرية
#اكتنافهم_حق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https://t.co/6tEy8g7oGR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extLst>
                  <a:ext uri="{0D108BD9-81ED-4DB2-BD59-A6C34878D82A}">
                    <a16:rowId xmlns:a16="http://schemas.microsoft.com/office/drawing/2014/main" val="2503591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- 2018-12-27 16:00:38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تحتاج البشرة إلى الكولاجين من الداخل لتعكس شبابها ورونقها ونضارتها.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https://t.co/aFYpBydPHs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extLst>
                  <a:ext uri="{0D108BD9-81ED-4DB2-BD59-A6C34878D82A}">
                    <a16:rowId xmlns:a16="http://schemas.microsoft.com/office/drawing/2014/main" val="348232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- 2018-12-26 13:00:44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جربي الشامبو الجاف من كولاب، والذي له قدرة هائلة على امتصاص الزيوت بدون ترك أي أثر.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https://t.co/8CXcRv0GSi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extLst>
                  <a:ext uri="{0D108BD9-81ED-4DB2-BD59-A6C34878D82A}">
                    <a16:rowId xmlns:a16="http://schemas.microsoft.com/office/drawing/2014/main" val="182748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- 2018-12-26 12:58:29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ترعى شركة الدواء للخدمات الطبية المحدودة ملتقى الرواد الأول لشركة #سابك والمُقام بمركز الملك عبدالله الإجتماعي في مدينة الجبيل.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https://t.co/X6VhwJB6n8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extLst>
                  <a:ext uri="{0D108BD9-81ED-4DB2-BD59-A6C34878D82A}">
                    <a16:rowId xmlns:a16="http://schemas.microsoft.com/office/drawing/2014/main" val="3686520138"/>
                  </a:ext>
                </a:extLst>
              </a:tr>
            </a:tbl>
          </a:graphicData>
        </a:graphic>
      </p:graphicFrame>
      <p:sp>
        <p:nvSpPr>
          <p:cNvPr id="4" name="Text Placeholder 3">
            <a:extLst>
              <a:ext uri="{FF2B5EF4-FFF2-40B4-BE49-F238E27FC236}">
                <a16:creationId xmlns:a16="http://schemas.microsoft.com/office/drawing/2014/main" id="{AF310A8B-9DE5-4DE1-B7F5-CBFC1B3AE14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28337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30BA5-C855-4B6F-A689-3701F83107E3}"/>
              </a:ext>
            </a:extLst>
          </p:cNvPr>
          <p:cNvSpPr>
            <a:spLocks noGrp="1"/>
          </p:cNvSpPr>
          <p:nvPr>
            <p:ph type="title"/>
          </p:nvPr>
        </p:nvSpPr>
        <p:spPr/>
        <p:txBody>
          <a:bodyPr/>
          <a:lstStyle/>
          <a:p>
            <a:r>
              <a:rPr lang="en-US"/>
              <a:t>Twitter Own and Retweeted Tweets Table | AlDawaa - 3 of 6</a:t>
            </a:r>
          </a:p>
        </p:txBody>
      </p:sp>
      <p:graphicFrame>
        <p:nvGraphicFramePr>
          <p:cNvPr id="5" name="Table Placeholder 4">
            <a:extLst>
              <a:ext uri="{FF2B5EF4-FFF2-40B4-BE49-F238E27FC236}">
                <a16:creationId xmlns:a16="http://schemas.microsoft.com/office/drawing/2014/main" id="{D2CFAF49-3F65-4CB4-B800-D3AA7121F18D}"/>
              </a:ext>
            </a:extLst>
          </p:cNvPr>
          <p:cNvGraphicFramePr>
            <a:graphicFrameLocks noGrp="1"/>
          </p:cNvGraphicFramePr>
          <p:nvPr>
            <p:ph type="tbl" sz="quarter" idx="13"/>
            <p:extLst>
              <p:ext uri="{D42A27DB-BD31-4B8C-83A1-F6EECF244321}">
                <p14:modId xmlns:p14="http://schemas.microsoft.com/office/powerpoint/2010/main" val="101787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92087203"/>
                    </a:ext>
                  </a:extLst>
                </a:gridCol>
                <a:gridCol w="822960">
                  <a:extLst>
                    <a:ext uri="{9D8B030D-6E8A-4147-A177-3AD203B41FA5}">
                      <a16:colId xmlns:a16="http://schemas.microsoft.com/office/drawing/2014/main" val="3579491428"/>
                    </a:ext>
                  </a:extLst>
                </a:gridCol>
                <a:gridCol w="822960">
                  <a:extLst>
                    <a:ext uri="{9D8B030D-6E8A-4147-A177-3AD203B41FA5}">
                      <a16:colId xmlns:a16="http://schemas.microsoft.com/office/drawing/2014/main" val="3553896111"/>
                    </a:ext>
                  </a:extLst>
                </a:gridCol>
                <a:gridCol w="822960">
                  <a:extLst>
                    <a:ext uri="{9D8B030D-6E8A-4147-A177-3AD203B41FA5}">
                      <a16:colId xmlns:a16="http://schemas.microsoft.com/office/drawing/2014/main" val="2889039301"/>
                    </a:ext>
                  </a:extLst>
                </a:gridCol>
                <a:gridCol w="822960">
                  <a:extLst>
                    <a:ext uri="{9D8B030D-6E8A-4147-A177-3AD203B41FA5}">
                      <a16:colId xmlns:a16="http://schemas.microsoft.com/office/drawing/2014/main" val="849095122"/>
                    </a:ext>
                  </a:extLst>
                </a:gridCol>
                <a:gridCol w="822960">
                  <a:extLst>
                    <a:ext uri="{9D8B030D-6E8A-4147-A177-3AD203B41FA5}">
                      <a16:colId xmlns:a16="http://schemas.microsoft.com/office/drawing/2014/main" val="208061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183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- 2018-12-25 17:05:06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ألودنت معجون الأسنان المبيض بخلاصة الصبار لأسنان لامعة !
#طبيعي_مو_طبيعي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https://t.co/8kPN1nsx2g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extLst>
                  <a:ext uri="{0D108BD9-81ED-4DB2-BD59-A6C34878D82A}">
                    <a16:rowId xmlns:a16="http://schemas.microsoft.com/office/drawing/2014/main" val="82975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- 2018-12-25 13:18:35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رحبي بالمسامات النظيفة والبشرة الصافية !
احصلي على القناع الأسود من مجموعة زينكس السوداء الفاخرة، وتخلصي من كل الشوائب المتراكمة في بشرتك.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https://t.co/J7Ks8aemSm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extLst>
                  <a:ext uri="{0D108BD9-81ED-4DB2-BD59-A6C34878D82A}">
                    <a16:rowId xmlns:a16="http://schemas.microsoft.com/office/drawing/2014/main" val="82343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- 2018-12-25 12:01:52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يُسعدنا المشاركة مع جمعية بناء لرعاية الايتام في الحملة التثقيفية عن الصحة العامة والتي ستقام بمشيئة الله في جامعة الملك فهد للبترول والمعادن (مبنى 58) يوم الاربعاء الموافق 26/12/2018.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https://t.co/FuBzBwfH6i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extLst>
                  <a:ext uri="{0D108BD9-81ED-4DB2-BD59-A6C34878D82A}">
                    <a16:rowId xmlns:a16="http://schemas.microsoft.com/office/drawing/2014/main" val="37969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- 2018-12-24 11:00:33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بادر بأخذ تطعيم #الانفلونزا_الموسمية لدى صيدليات الدواء وذلك بالتعاون مع #وزارة_الصحة على يد مختصين في عدة مناطق بالمملكة.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https://t.co/r3w6KV3WFd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extLst>
                  <a:ext uri="{0D108BD9-81ED-4DB2-BD59-A6C34878D82A}">
                    <a16:rowId xmlns:a16="http://schemas.microsoft.com/office/drawing/2014/main" val="238425152"/>
                  </a:ext>
                </a:extLst>
              </a:tr>
            </a:tbl>
          </a:graphicData>
        </a:graphic>
      </p:graphicFrame>
      <p:sp>
        <p:nvSpPr>
          <p:cNvPr id="4" name="Text Placeholder 3">
            <a:extLst>
              <a:ext uri="{FF2B5EF4-FFF2-40B4-BE49-F238E27FC236}">
                <a16:creationId xmlns:a16="http://schemas.microsoft.com/office/drawing/2014/main" id="{DD48FCB0-59F5-44F3-86D8-7B8BFF41CFD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53966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9BE07-E01F-40A7-BEB5-C0398C30EE6E}"/>
              </a:ext>
            </a:extLst>
          </p:cNvPr>
          <p:cNvSpPr>
            <a:spLocks noGrp="1"/>
          </p:cNvSpPr>
          <p:nvPr>
            <p:ph type="title"/>
          </p:nvPr>
        </p:nvSpPr>
        <p:spPr/>
        <p:txBody>
          <a:bodyPr/>
          <a:lstStyle/>
          <a:p>
            <a:r>
              <a:rPr lang="en-US"/>
              <a:t>Twitter Own and Retweeted Tweets Table | AlDawaa - 4 of 6</a:t>
            </a:r>
          </a:p>
        </p:txBody>
      </p:sp>
      <p:graphicFrame>
        <p:nvGraphicFramePr>
          <p:cNvPr id="5" name="Table Placeholder 4">
            <a:extLst>
              <a:ext uri="{FF2B5EF4-FFF2-40B4-BE49-F238E27FC236}">
                <a16:creationId xmlns:a16="http://schemas.microsoft.com/office/drawing/2014/main" id="{1C933A10-F702-4623-8E9F-1EEF527E31B8}"/>
              </a:ext>
            </a:extLst>
          </p:cNvPr>
          <p:cNvGraphicFramePr>
            <a:graphicFrameLocks noGrp="1"/>
          </p:cNvGraphicFramePr>
          <p:nvPr>
            <p:ph type="tbl" sz="quarter" idx="13"/>
            <p:extLst>
              <p:ext uri="{D42A27DB-BD31-4B8C-83A1-F6EECF244321}">
                <p14:modId xmlns:p14="http://schemas.microsoft.com/office/powerpoint/2010/main" val="3819926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1661143"/>
                    </a:ext>
                  </a:extLst>
                </a:gridCol>
                <a:gridCol w="822960">
                  <a:extLst>
                    <a:ext uri="{9D8B030D-6E8A-4147-A177-3AD203B41FA5}">
                      <a16:colId xmlns:a16="http://schemas.microsoft.com/office/drawing/2014/main" val="3114231903"/>
                    </a:ext>
                  </a:extLst>
                </a:gridCol>
                <a:gridCol w="822960">
                  <a:extLst>
                    <a:ext uri="{9D8B030D-6E8A-4147-A177-3AD203B41FA5}">
                      <a16:colId xmlns:a16="http://schemas.microsoft.com/office/drawing/2014/main" val="1213746124"/>
                    </a:ext>
                  </a:extLst>
                </a:gridCol>
                <a:gridCol w="822960">
                  <a:extLst>
                    <a:ext uri="{9D8B030D-6E8A-4147-A177-3AD203B41FA5}">
                      <a16:colId xmlns:a16="http://schemas.microsoft.com/office/drawing/2014/main" val="3010095675"/>
                    </a:ext>
                  </a:extLst>
                </a:gridCol>
                <a:gridCol w="822960">
                  <a:extLst>
                    <a:ext uri="{9D8B030D-6E8A-4147-A177-3AD203B41FA5}">
                      <a16:colId xmlns:a16="http://schemas.microsoft.com/office/drawing/2014/main" val="2845138172"/>
                    </a:ext>
                  </a:extLst>
                </a:gridCol>
                <a:gridCol w="822960">
                  <a:extLst>
                    <a:ext uri="{9D8B030D-6E8A-4147-A177-3AD203B41FA5}">
                      <a16:colId xmlns:a16="http://schemas.microsoft.com/office/drawing/2014/main" val="826242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8169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- 2018-12-24 08:00:11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مصل الشفاة العضوي والراقي من د. اورجانيك
لشفاة رطبة – ناعمة – ممتلأة – معطرة
وبدون مواد حافظة
#د_اورجانيك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https://t.co/zIXXGuYbEx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extLst>
                  <a:ext uri="{0D108BD9-81ED-4DB2-BD59-A6C34878D82A}">
                    <a16:rowId xmlns:a16="http://schemas.microsoft.com/office/drawing/2014/main" val="260248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- 2018-12-23 17:00:53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الشخصية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https://t.co/ftpnUW2gdM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43756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- 2018-12-23 17:00:53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الشخصية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https://t.co/e0W54GOwXg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extLst>
                  <a:ext uri="{0D108BD9-81ED-4DB2-BD59-A6C34878D82A}">
                    <a16:rowId xmlns:a16="http://schemas.microsoft.com/office/drawing/2014/main" val="167313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- 2018-12-23 14:00:42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تزودنا الطبيعة بأفضل المكونات التي نحتاجها لنمط غذائي متوازن !
حافظ على تناول أغذية طبيعية متزنة للمحافظة على صحة جسمك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https://t.co/pCHqtOu3Zz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extLst>
                  <a:ext uri="{0D108BD9-81ED-4DB2-BD59-A6C34878D82A}">
                    <a16:rowId xmlns:a16="http://schemas.microsoft.com/office/drawing/2014/main" val="1514781271"/>
                  </a:ext>
                </a:extLst>
              </a:tr>
            </a:tbl>
          </a:graphicData>
        </a:graphic>
      </p:graphicFrame>
      <p:sp>
        <p:nvSpPr>
          <p:cNvPr id="4" name="Text Placeholder 3">
            <a:extLst>
              <a:ext uri="{FF2B5EF4-FFF2-40B4-BE49-F238E27FC236}">
                <a16:creationId xmlns:a16="http://schemas.microsoft.com/office/drawing/2014/main" id="{C4B52EC4-9E2F-4842-8945-16E95E4B563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36530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22C15-16AB-4639-B8B9-B5CCEA05EC79}"/>
              </a:ext>
            </a:extLst>
          </p:cNvPr>
          <p:cNvSpPr>
            <a:spLocks noGrp="1"/>
          </p:cNvSpPr>
          <p:nvPr>
            <p:ph type="title"/>
          </p:nvPr>
        </p:nvSpPr>
        <p:spPr/>
        <p:txBody>
          <a:bodyPr/>
          <a:lstStyle/>
          <a:p>
            <a:r>
              <a:rPr lang="en-US"/>
              <a:t>Twitter Own and Retweeted Tweets Table | AlDawaa - 5 of 6</a:t>
            </a:r>
          </a:p>
        </p:txBody>
      </p:sp>
      <p:graphicFrame>
        <p:nvGraphicFramePr>
          <p:cNvPr id="5" name="Table Placeholder 4">
            <a:extLst>
              <a:ext uri="{FF2B5EF4-FFF2-40B4-BE49-F238E27FC236}">
                <a16:creationId xmlns:a16="http://schemas.microsoft.com/office/drawing/2014/main" id="{4F02A364-ACC1-49E9-A783-3A3A754DD8D7}"/>
              </a:ext>
            </a:extLst>
          </p:cNvPr>
          <p:cNvGraphicFramePr>
            <a:graphicFrameLocks noGrp="1"/>
          </p:cNvGraphicFramePr>
          <p:nvPr>
            <p:ph type="tbl" sz="quarter" idx="13"/>
            <p:extLst>
              <p:ext uri="{D42A27DB-BD31-4B8C-83A1-F6EECF244321}">
                <p14:modId xmlns:p14="http://schemas.microsoft.com/office/powerpoint/2010/main" val="3238442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8286654"/>
                    </a:ext>
                  </a:extLst>
                </a:gridCol>
                <a:gridCol w="822960">
                  <a:extLst>
                    <a:ext uri="{9D8B030D-6E8A-4147-A177-3AD203B41FA5}">
                      <a16:colId xmlns:a16="http://schemas.microsoft.com/office/drawing/2014/main" val="157281852"/>
                    </a:ext>
                  </a:extLst>
                </a:gridCol>
                <a:gridCol w="822960">
                  <a:extLst>
                    <a:ext uri="{9D8B030D-6E8A-4147-A177-3AD203B41FA5}">
                      <a16:colId xmlns:a16="http://schemas.microsoft.com/office/drawing/2014/main" val="2090303963"/>
                    </a:ext>
                  </a:extLst>
                </a:gridCol>
                <a:gridCol w="822960">
                  <a:extLst>
                    <a:ext uri="{9D8B030D-6E8A-4147-A177-3AD203B41FA5}">
                      <a16:colId xmlns:a16="http://schemas.microsoft.com/office/drawing/2014/main" val="741975600"/>
                    </a:ext>
                  </a:extLst>
                </a:gridCol>
                <a:gridCol w="822960">
                  <a:extLst>
                    <a:ext uri="{9D8B030D-6E8A-4147-A177-3AD203B41FA5}">
                      <a16:colId xmlns:a16="http://schemas.microsoft.com/office/drawing/2014/main" val="4183231073"/>
                    </a:ext>
                  </a:extLst>
                </a:gridCol>
                <a:gridCol w="822960">
                  <a:extLst>
                    <a:ext uri="{9D8B030D-6E8A-4147-A177-3AD203B41FA5}">
                      <a16:colId xmlns:a16="http://schemas.microsoft.com/office/drawing/2014/main" val="1401686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914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- 2018-12-23 12:05:59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شاركت شركة الدواء للخدمات الطبية المحدودة مع جامعة الملك سعود في دعم اللقاء العلمي الرابع لكرسي أبحاث الأمان الدوائي.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https://t.co/YB3QrnDEWL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318122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- 2018-12-23 11:02:31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ابتسامة بيضاء وطبيعية .. يعني الودنت !
#طبيعي_ولا_مو_طبيعي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https://t.co/wBNLCVwkTG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199926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- 2018-12-22 17:01:13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يكون الأطفال اكثر عرضة للأمراض في السنوات الأولى، فأي مرض بسيط قد ينقلب إلى مرض خطير -لا سمح الله- إن تم إهماله.
حاولي ملاحظة العلامات الأولية للمرض لدى طفلك كزيادة عدد ساعات نومه, وبكاء الطفل بدون دموع واستشيري الطبيب خلال الساعات الأولى!
#نصائح_للامهات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https://t.co/DD6XsjIsQA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325587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- 2018-12-22 16:39:03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ببالغ الحزن والأسى تتقدم شركة الدواء للخدمات الطبية بأحر التعازي وصادق المواساة لمقام خادم الحرمين الشريفين الملك سلمان بن عبدالعزيز وولي العهد الأمير محمد بن سلمان والأسرة المالكة والشعب السعودي
 إنا لله و إنا إليه راجعون  #وفاة_الأمير_طلال_بن_عبدالعزيز </a:t>
                      </a:r>
                      <a:r>
                        <a:rPr kumimoji="0" lang="en-US" sz="1000" b="0" i="0" u="none" strike="noStrike" kern="1200" cap="none" spc="0" normalizeH="0" baseline="0" noProof="0">
                          <a:ln>
                            <a:noFill/>
                          </a:ln>
                          <a:solidFill>
                            <a:prstClr val="black"/>
                          </a:solidFill>
                          <a:effectLst/>
                          <a:uLnTx/>
                          <a:uFillTx/>
                          <a:latin typeface="+mn-lt"/>
                          <a:ea typeface="+mn-ea"/>
                          <a:cs typeface="+mn-cs"/>
                        </a:rPr>
                        <a:t>https://t.co/jCUpo3RBYu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extLst>
                  <a:ext uri="{0D108BD9-81ED-4DB2-BD59-A6C34878D82A}">
                    <a16:rowId xmlns:a16="http://schemas.microsoft.com/office/drawing/2014/main" val="3880204273"/>
                  </a:ext>
                </a:extLst>
              </a:tr>
            </a:tbl>
          </a:graphicData>
        </a:graphic>
      </p:graphicFrame>
      <p:sp>
        <p:nvSpPr>
          <p:cNvPr id="4" name="Text Placeholder 3">
            <a:extLst>
              <a:ext uri="{FF2B5EF4-FFF2-40B4-BE49-F238E27FC236}">
                <a16:creationId xmlns:a16="http://schemas.microsoft.com/office/drawing/2014/main" id="{5B0BFDA7-DEF5-485B-A4C8-53BEBDF3EB2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6495261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DACC7-9CE6-4BAD-9F26-2663249EA3C1}"/>
              </a:ext>
            </a:extLst>
          </p:cNvPr>
          <p:cNvSpPr>
            <a:spLocks noGrp="1"/>
          </p:cNvSpPr>
          <p:nvPr>
            <p:ph type="title"/>
          </p:nvPr>
        </p:nvSpPr>
        <p:spPr/>
        <p:txBody>
          <a:bodyPr/>
          <a:lstStyle/>
          <a:p>
            <a:r>
              <a:rPr lang="en-US"/>
              <a:t>Twitter Own and Retweeted Tweets Table | AlDawaa - 6 of 6</a:t>
            </a:r>
          </a:p>
        </p:txBody>
      </p:sp>
      <p:graphicFrame>
        <p:nvGraphicFramePr>
          <p:cNvPr id="5" name="Table Placeholder 4">
            <a:extLst>
              <a:ext uri="{FF2B5EF4-FFF2-40B4-BE49-F238E27FC236}">
                <a16:creationId xmlns:a16="http://schemas.microsoft.com/office/drawing/2014/main" id="{49DB0EEE-D35B-441D-8201-4945FC05E078}"/>
              </a:ext>
            </a:extLst>
          </p:cNvPr>
          <p:cNvGraphicFramePr>
            <a:graphicFrameLocks noGrp="1"/>
          </p:cNvGraphicFramePr>
          <p:nvPr>
            <p:ph type="tbl" sz="quarter" idx="13"/>
            <p:extLst>
              <p:ext uri="{D42A27DB-BD31-4B8C-83A1-F6EECF244321}">
                <p14:modId xmlns:p14="http://schemas.microsoft.com/office/powerpoint/2010/main" val="4215921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0520140"/>
                    </a:ext>
                  </a:extLst>
                </a:gridCol>
                <a:gridCol w="822960">
                  <a:extLst>
                    <a:ext uri="{9D8B030D-6E8A-4147-A177-3AD203B41FA5}">
                      <a16:colId xmlns:a16="http://schemas.microsoft.com/office/drawing/2014/main" val="1480721817"/>
                    </a:ext>
                  </a:extLst>
                </a:gridCol>
                <a:gridCol w="822960">
                  <a:extLst>
                    <a:ext uri="{9D8B030D-6E8A-4147-A177-3AD203B41FA5}">
                      <a16:colId xmlns:a16="http://schemas.microsoft.com/office/drawing/2014/main" val="385475197"/>
                    </a:ext>
                  </a:extLst>
                </a:gridCol>
                <a:gridCol w="822960">
                  <a:extLst>
                    <a:ext uri="{9D8B030D-6E8A-4147-A177-3AD203B41FA5}">
                      <a16:colId xmlns:a16="http://schemas.microsoft.com/office/drawing/2014/main" val="586458806"/>
                    </a:ext>
                  </a:extLst>
                </a:gridCol>
                <a:gridCol w="822960">
                  <a:extLst>
                    <a:ext uri="{9D8B030D-6E8A-4147-A177-3AD203B41FA5}">
                      <a16:colId xmlns:a16="http://schemas.microsoft.com/office/drawing/2014/main" val="1185008932"/>
                    </a:ext>
                  </a:extLst>
                </a:gridCol>
                <a:gridCol w="822960">
                  <a:extLst>
                    <a:ext uri="{9D8B030D-6E8A-4147-A177-3AD203B41FA5}">
                      <a16:colId xmlns:a16="http://schemas.microsoft.com/office/drawing/2014/main" val="208682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6443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- 2018-12-22 13:00:45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بطفلك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https://t.co/mZIew4BDhW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394773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- 2018-12-22 13:00:45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بطفلك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https://t.co/7naEDipqvf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extLst>
                  <a:ext uri="{0D108BD9-81ED-4DB2-BD59-A6C34878D82A}">
                    <a16:rowId xmlns:a16="http://schemas.microsoft.com/office/drawing/2014/main" val="358723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- 2018-12-22 13:00:45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بطفلك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https://t.co/CECu44lTkY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extLst>
                  <a:ext uri="{0D108BD9-81ED-4DB2-BD59-A6C34878D82A}">
                    <a16:rowId xmlns:a16="http://schemas.microsoft.com/office/drawing/2014/main" val="273019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- 2018-12-21 10:30:08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بجمالك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https://t.co/5nQQRsOsvK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extLst>
                  <a:ext uri="{0D108BD9-81ED-4DB2-BD59-A6C34878D82A}">
                    <a16:rowId xmlns:a16="http://schemas.microsoft.com/office/drawing/2014/main" val="230968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@AldawaaCare - 2018-12-21 10:30:08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على منتجات العناية بجمالك تبدأ من 20 ديسمبر إلى 5 يناير
#صيدلية_الدواء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https://t.co/nnBHLLxQVS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extLst>
                  <a:ext uri="{0D108BD9-81ED-4DB2-BD59-A6C34878D82A}">
                    <a16:rowId xmlns:a16="http://schemas.microsoft.com/office/drawing/2014/main" val="3216205377"/>
                  </a:ext>
                </a:extLst>
              </a:tr>
            </a:tbl>
          </a:graphicData>
        </a:graphic>
      </p:graphicFrame>
      <p:sp>
        <p:nvSpPr>
          <p:cNvPr id="4" name="Text Placeholder 3">
            <a:extLst>
              <a:ext uri="{FF2B5EF4-FFF2-40B4-BE49-F238E27FC236}">
                <a16:creationId xmlns:a16="http://schemas.microsoft.com/office/drawing/2014/main" id="{FE074EB9-1CE3-496A-BA83-4AE51B370EB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517078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4BF12-E3F6-4FC6-AE7E-BFE8C4409742}"/>
              </a:ext>
            </a:extLst>
          </p:cNvPr>
          <p:cNvSpPr>
            <a:spLocks noGrp="1"/>
          </p:cNvSpPr>
          <p:nvPr>
            <p:ph type="title"/>
          </p:nvPr>
        </p:nvSpPr>
        <p:spPr/>
        <p:txBody>
          <a:bodyPr/>
          <a:lstStyle/>
          <a:p>
            <a:r>
              <a:rPr lang="en-US"/>
              <a:t>Twitter Own Tweets | AlDawaa</a:t>
            </a:r>
          </a:p>
        </p:txBody>
      </p:sp>
      <p:graphicFrame>
        <p:nvGraphicFramePr>
          <p:cNvPr id="6" name="Chart Placeholder 5">
            <a:extLst>
              <a:ext uri="{FF2B5EF4-FFF2-40B4-BE49-F238E27FC236}">
                <a16:creationId xmlns:a16="http://schemas.microsoft.com/office/drawing/2014/main" id="{FEF5E0DE-3041-43E3-88E3-D3905DE4D9BB}"/>
              </a:ext>
            </a:extLst>
          </p:cNvPr>
          <p:cNvGraphicFramePr>
            <a:graphicFrameLocks noGrp="1"/>
          </p:cNvGraphicFramePr>
          <p:nvPr>
            <p:ph type="chart" sz="quarter" idx="13"/>
            <p:extLst>
              <p:ext uri="{D42A27DB-BD31-4B8C-83A1-F6EECF244321}">
                <p14:modId xmlns:p14="http://schemas.microsoft.com/office/powerpoint/2010/main" val="919550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7107F-0B0A-4322-922D-7D38C7488262}"/>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2929341C-3824-44F6-8EA9-85C286B9E7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87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48C53-082A-4AE9-A470-3CF59FCB17A9}"/>
              </a:ext>
            </a:extLst>
          </p:cNvPr>
          <p:cNvSpPr>
            <a:spLocks noGrp="1"/>
          </p:cNvSpPr>
          <p:nvPr>
            <p:ph type="title"/>
          </p:nvPr>
        </p:nvSpPr>
        <p:spPr/>
        <p:txBody>
          <a:bodyPr/>
          <a:lstStyle/>
          <a:p>
            <a:r>
              <a:rPr lang="en-US"/>
              <a:t>Twitter Tweets Total | AlDawaa</a:t>
            </a:r>
          </a:p>
        </p:txBody>
      </p:sp>
      <p:graphicFrame>
        <p:nvGraphicFramePr>
          <p:cNvPr id="6" name="Chart Placeholder 5">
            <a:extLst>
              <a:ext uri="{FF2B5EF4-FFF2-40B4-BE49-F238E27FC236}">
                <a16:creationId xmlns:a16="http://schemas.microsoft.com/office/drawing/2014/main" id="{F0335E26-2E7A-45E8-B31E-64A7156AABDB}"/>
              </a:ext>
            </a:extLst>
          </p:cNvPr>
          <p:cNvGraphicFramePr>
            <a:graphicFrameLocks noGrp="1"/>
          </p:cNvGraphicFramePr>
          <p:nvPr>
            <p:ph type="chart" sz="quarter" idx="13"/>
            <p:extLst>
              <p:ext uri="{D42A27DB-BD31-4B8C-83A1-F6EECF244321}">
                <p14:modId xmlns:p14="http://schemas.microsoft.com/office/powerpoint/2010/main" val="2335663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713646-C6B2-4924-9EC9-65A7D1F42415}"/>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5397C9B7-19C6-4E48-98CD-E1997C9E5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04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EC150-A2AB-466F-B61B-1588FC68D6CB}"/>
              </a:ext>
            </a:extLst>
          </p:cNvPr>
          <p:cNvSpPr>
            <a:spLocks noGrp="1"/>
          </p:cNvSpPr>
          <p:nvPr>
            <p:ph type="title"/>
          </p:nvPr>
        </p:nvSpPr>
        <p:spPr/>
        <p:txBody>
          <a:bodyPr/>
          <a:lstStyle/>
          <a:p>
            <a:r>
              <a:rPr lang="en-US"/>
              <a:t>Twitter Total Interactions | AlDawaa</a:t>
            </a:r>
          </a:p>
        </p:txBody>
      </p:sp>
      <p:graphicFrame>
        <p:nvGraphicFramePr>
          <p:cNvPr id="6" name="Chart Placeholder 5">
            <a:extLst>
              <a:ext uri="{FF2B5EF4-FFF2-40B4-BE49-F238E27FC236}">
                <a16:creationId xmlns:a16="http://schemas.microsoft.com/office/drawing/2014/main" id="{597B9850-BC04-4883-88B2-DC6C85EDBE5F}"/>
              </a:ext>
            </a:extLst>
          </p:cNvPr>
          <p:cNvGraphicFramePr>
            <a:graphicFrameLocks noGrp="1"/>
          </p:cNvGraphicFramePr>
          <p:nvPr>
            <p:ph type="chart" sz="quarter" idx="13"/>
            <p:extLst>
              <p:ext uri="{D42A27DB-BD31-4B8C-83A1-F6EECF244321}">
                <p14:modId xmlns:p14="http://schemas.microsoft.com/office/powerpoint/2010/main" val="1186674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EAD1D-8CC8-4366-918A-44FD1B09685C}"/>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C686E43F-BC8C-4E89-A984-01E31B620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3211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DF8FA-824D-42A3-A06F-FBA358D8A11F}"/>
              </a:ext>
            </a:extLst>
          </p:cNvPr>
          <p:cNvSpPr>
            <a:spLocks noGrp="1"/>
          </p:cNvSpPr>
          <p:nvPr>
            <p:ph type="title"/>
          </p:nvPr>
        </p:nvSpPr>
        <p:spPr/>
        <p:txBody>
          <a:bodyPr/>
          <a:lstStyle/>
          <a:p>
            <a:r>
              <a:rPr lang="en-US"/>
              <a:t>Twitter Retweets | AlDawaa</a:t>
            </a:r>
          </a:p>
        </p:txBody>
      </p:sp>
      <p:graphicFrame>
        <p:nvGraphicFramePr>
          <p:cNvPr id="6" name="Chart Placeholder 5">
            <a:extLst>
              <a:ext uri="{FF2B5EF4-FFF2-40B4-BE49-F238E27FC236}">
                <a16:creationId xmlns:a16="http://schemas.microsoft.com/office/drawing/2014/main" id="{097B2A50-1761-48CE-A22C-D8C9A20E1711}"/>
              </a:ext>
            </a:extLst>
          </p:cNvPr>
          <p:cNvGraphicFramePr>
            <a:graphicFrameLocks noGrp="1"/>
          </p:cNvGraphicFramePr>
          <p:nvPr>
            <p:ph type="chart" sz="quarter" idx="13"/>
            <p:extLst>
              <p:ext uri="{D42A27DB-BD31-4B8C-83A1-F6EECF244321}">
                <p14:modId xmlns:p14="http://schemas.microsoft.com/office/powerpoint/2010/main" val="3976391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DE538B-E463-4037-B7B7-F6A43CD957A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BF7EEF94-B354-4DED-B9D3-31B9377879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340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18D8-0155-45BB-A03C-CC33D92971EA}"/>
              </a:ext>
            </a:extLst>
          </p:cNvPr>
          <p:cNvSpPr>
            <a:spLocks noGrp="1"/>
          </p:cNvSpPr>
          <p:nvPr>
            <p:ph type="title"/>
          </p:nvPr>
        </p:nvSpPr>
        <p:spPr/>
        <p:txBody>
          <a:bodyPr/>
          <a:lstStyle/>
          <a:p>
            <a:r>
              <a:rPr lang="en-US"/>
              <a:t>Twitter Interaction Rate By Hour | AlDawaa</a:t>
            </a:r>
          </a:p>
        </p:txBody>
      </p:sp>
      <p:graphicFrame>
        <p:nvGraphicFramePr>
          <p:cNvPr id="6" name="Chart Placeholder 5">
            <a:extLst>
              <a:ext uri="{FF2B5EF4-FFF2-40B4-BE49-F238E27FC236}">
                <a16:creationId xmlns:a16="http://schemas.microsoft.com/office/drawing/2014/main" id="{EB00A837-BBC6-41CC-AEE2-A94A4DCDCC94}"/>
              </a:ext>
            </a:extLst>
          </p:cNvPr>
          <p:cNvGraphicFramePr>
            <a:graphicFrameLocks noGrp="1"/>
          </p:cNvGraphicFramePr>
          <p:nvPr>
            <p:ph type="chart" sz="quarter" idx="13"/>
            <p:extLst>
              <p:ext uri="{D42A27DB-BD31-4B8C-83A1-F6EECF244321}">
                <p14:modId xmlns:p14="http://schemas.microsoft.com/office/powerpoint/2010/main" val="1603221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73A1D-F395-4698-A751-0BDAAAD57AE0}"/>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6B1FD620-E833-43CC-8911-FB152399EF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96292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3F097-AF76-479A-ACCD-C8D8BC5FBA83}"/>
              </a:ext>
            </a:extLst>
          </p:cNvPr>
          <p:cNvSpPr>
            <a:spLocks noGrp="1"/>
          </p:cNvSpPr>
          <p:nvPr>
            <p:ph type="title"/>
          </p:nvPr>
        </p:nvSpPr>
        <p:spPr/>
        <p:txBody>
          <a:bodyPr/>
          <a:lstStyle/>
          <a:p>
            <a:r>
              <a:rPr lang="en-US"/>
              <a:t>Twitter Interactions Distribution | AlDawaa</a:t>
            </a:r>
          </a:p>
        </p:txBody>
      </p:sp>
      <p:graphicFrame>
        <p:nvGraphicFramePr>
          <p:cNvPr id="6" name="Chart Placeholder 5">
            <a:extLst>
              <a:ext uri="{FF2B5EF4-FFF2-40B4-BE49-F238E27FC236}">
                <a16:creationId xmlns:a16="http://schemas.microsoft.com/office/drawing/2014/main" id="{F9445CC3-7FAD-451F-826E-61CDC130420E}"/>
              </a:ext>
            </a:extLst>
          </p:cNvPr>
          <p:cNvGraphicFramePr>
            <a:graphicFrameLocks noGrp="1"/>
          </p:cNvGraphicFramePr>
          <p:nvPr>
            <p:ph type="chart" sz="quarter" idx="13"/>
            <p:extLst>
              <p:ext uri="{D42A27DB-BD31-4B8C-83A1-F6EECF244321}">
                <p14:modId xmlns:p14="http://schemas.microsoft.com/office/powerpoint/2010/main" val="339642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DA7190-DAB1-4A37-AC96-A7E700AC6397}"/>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2A215F4C-B81F-4FC2-A9DF-F55ECFFD7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86855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576</Words>
  <Application>Microsoft Office PowerPoint</Application>
  <PresentationFormat>On-screen Show (4:3)</PresentationFormat>
  <Paragraphs>251</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AlDawaa Care</vt:lpstr>
      <vt:lpstr>Twitter Key Metrics Table | AlDawaa</vt:lpstr>
      <vt:lpstr>Twitter Followers Total | AlDawaa</vt:lpstr>
      <vt:lpstr>Twitter Own and Retweeted Tweets Table | AlDawaa - 1 of 6</vt:lpstr>
      <vt:lpstr>Twitter Own and Retweeted Tweets Table | AlDawaa - 2 of 6</vt:lpstr>
      <vt:lpstr>Twitter Own and Retweeted Tweets Table | AlDawaa - 3 of 6</vt:lpstr>
      <vt:lpstr>Twitter Own and Retweeted Tweets Table | AlDawaa - 4 of 6</vt:lpstr>
      <vt:lpstr>Twitter Own and Retweeted Tweets Table | AlDawaa - 5 of 6</vt:lpstr>
      <vt:lpstr>Twitter Own and Retweeted Tweets Table | AlDawaa - 6 of 6</vt:lpstr>
      <vt:lpstr>Twitter Own Tweets | AlDawaa</vt:lpstr>
      <vt:lpstr>Twitter Tweets Total | AlDawaa</vt:lpstr>
      <vt:lpstr>Twitter Total Interactions | AlDawaa</vt:lpstr>
      <vt:lpstr>Twitter Retweets | AlDawaa</vt:lpstr>
      <vt:lpstr>Twitter Interaction Rate By Hour | AlDawaa</vt:lpstr>
      <vt:lpstr>Twitter Interactions Distribution | AlDawaa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AlDawaa Care</dc:title>
  <dc:creator>Frederik Peiniger</dc:creator>
  <cp:lastModifiedBy>Frederik Peiniger</cp:lastModifiedBy>
  <cp:revision>1</cp:revision>
  <dcterms:created xsi:type="dcterms:W3CDTF">2019-01-02T10:15:41Z</dcterms:created>
  <dcterms:modified xsi:type="dcterms:W3CDTF">2019-01-02T10:16:07Z</dcterms:modified>
</cp:coreProperties>
</file>