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dipndipksa</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21314</c:v>
                </c:pt>
                <c:pt idx="1">
                  <c:v>21344</c:v>
                </c:pt>
                <c:pt idx="2">
                  <c:v>21374</c:v>
                </c:pt>
                <c:pt idx="3">
                  <c:v>21390</c:v>
                </c:pt>
                <c:pt idx="4">
                  <c:v>21423</c:v>
                </c:pt>
                <c:pt idx="5">
                  <c:v>21433</c:v>
                </c:pt>
                <c:pt idx="6">
                  <c:v>21438</c:v>
                </c:pt>
                <c:pt idx="7">
                  <c:v>21456</c:v>
                </c:pt>
                <c:pt idx="8">
                  <c:v>21456</c:v>
                </c:pt>
                <c:pt idx="9">
                  <c:v>21468</c:v>
                </c:pt>
                <c:pt idx="10">
                  <c:v>21477</c:v>
                </c:pt>
                <c:pt idx="11">
                  <c:v>21478</c:v>
                </c:pt>
                <c:pt idx="12">
                  <c:v>21490</c:v>
                </c:pt>
                <c:pt idx="13">
                  <c:v>21498</c:v>
                </c:pt>
                <c:pt idx="14">
                  <c:v>21520</c:v>
                </c:pt>
                <c:pt idx="15">
                  <c:v>21540</c:v>
                </c:pt>
                <c:pt idx="16">
                  <c:v>21555</c:v>
                </c:pt>
                <c:pt idx="17">
                  <c:v>21560</c:v>
                </c:pt>
                <c:pt idx="18">
                  <c:v>21565</c:v>
                </c:pt>
                <c:pt idx="19">
                  <c:v>21571</c:v>
                </c:pt>
                <c:pt idx="20">
                  <c:v>21575</c:v>
                </c:pt>
                <c:pt idx="21">
                  <c:v>21588</c:v>
                </c:pt>
                <c:pt idx="22">
                  <c:v>21597</c:v>
                </c:pt>
                <c:pt idx="23">
                  <c:v>21602</c:v>
                </c:pt>
                <c:pt idx="24">
                  <c:v>21607</c:v>
                </c:pt>
                <c:pt idx="25">
                  <c:v>21620</c:v>
                </c:pt>
                <c:pt idx="26">
                  <c:v>21625</c:v>
                </c:pt>
                <c:pt idx="27">
                  <c:v>21630</c:v>
                </c:pt>
                <c:pt idx="28">
                  <c:v>21648</c:v>
                </c:pt>
                <c:pt idx="29">
                  <c:v>21666</c:v>
                </c:pt>
              </c:numCache>
            </c:numRef>
          </c:val>
          <c:smooth val="0"/>
          <c:extLst>
            <c:ext xmlns:c16="http://schemas.microsoft.com/office/drawing/2014/chart" uri="{C3380CC4-5D6E-409C-BE32-E72D297353CC}">
              <c16:uniqueId val="{00000000-E4F0-40DC-BEF8-C19A3B7315E8}"/>
            </c:ext>
          </c:extLst>
        </c:ser>
        <c:dLbls>
          <c:showLegendKey val="0"/>
          <c:showVal val="0"/>
          <c:showCatName val="0"/>
          <c:showSerName val="0"/>
          <c:showPercent val="0"/>
          <c:showBubbleSize val="0"/>
        </c:dLbls>
        <c:smooth val="0"/>
        <c:axId val="316588664"/>
        <c:axId val="316588992"/>
      </c:lineChart>
      <c:dateAx>
        <c:axId val="316588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88992"/>
        <c:crosses val="autoZero"/>
        <c:auto val="1"/>
        <c:lblOffset val="100"/>
        <c:baseTimeUnit val="days"/>
      </c:dateAx>
      <c:valAx>
        <c:axId val="316588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588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dipndipksa</c:v>
                </c:pt>
              </c:strCache>
            </c:strRef>
          </c:tx>
          <c:spPr>
            <a:ln w="28575" cap="rnd">
              <a:solidFill>
                <a:schemeClr val="accent1"/>
              </a:solidFill>
              <a:round/>
            </a:ln>
            <a:effectLst/>
          </c:spPr>
          <c:marker>
            <c:symbol val="none"/>
          </c:marker>
          <c:cat>
            <c:numRef>
              <c:f>Sheet1!$A$2:$A$31</c:f>
              <c:numCache>
                <c:formatCode>m/d/yyyy</c:formatCode>
                <c:ptCount val="30"/>
                <c:pt idx="0">
                  <c:v>43405</c:v>
                </c:pt>
                <c:pt idx="1">
                  <c:v>43406</c:v>
                </c:pt>
                <c:pt idx="2">
                  <c:v>43407</c:v>
                </c:pt>
                <c:pt idx="3">
                  <c:v>43408</c:v>
                </c:pt>
                <c:pt idx="4">
                  <c:v>43409</c:v>
                </c:pt>
                <c:pt idx="5">
                  <c:v>43410</c:v>
                </c:pt>
                <c:pt idx="6">
                  <c:v>43411</c:v>
                </c:pt>
                <c:pt idx="7">
                  <c:v>43412</c:v>
                </c:pt>
                <c:pt idx="8">
                  <c:v>43413</c:v>
                </c:pt>
                <c:pt idx="9">
                  <c:v>43414</c:v>
                </c:pt>
                <c:pt idx="10">
                  <c:v>43415</c:v>
                </c:pt>
                <c:pt idx="11">
                  <c:v>43416</c:v>
                </c:pt>
                <c:pt idx="12">
                  <c:v>43417</c:v>
                </c:pt>
                <c:pt idx="13">
                  <c:v>43418</c:v>
                </c:pt>
                <c:pt idx="14">
                  <c:v>43419</c:v>
                </c:pt>
                <c:pt idx="15">
                  <c:v>43420</c:v>
                </c:pt>
                <c:pt idx="16">
                  <c:v>43421</c:v>
                </c:pt>
                <c:pt idx="17">
                  <c:v>43422</c:v>
                </c:pt>
                <c:pt idx="18">
                  <c:v>43423</c:v>
                </c:pt>
                <c:pt idx="19">
                  <c:v>43424</c:v>
                </c:pt>
                <c:pt idx="20">
                  <c:v>43425</c:v>
                </c:pt>
                <c:pt idx="21">
                  <c:v>43426</c:v>
                </c:pt>
                <c:pt idx="22">
                  <c:v>43427</c:v>
                </c:pt>
                <c:pt idx="23">
                  <c:v>43428</c:v>
                </c:pt>
                <c:pt idx="24">
                  <c:v>43429</c:v>
                </c:pt>
                <c:pt idx="25">
                  <c:v>43430</c:v>
                </c:pt>
                <c:pt idx="26">
                  <c:v>43431</c:v>
                </c:pt>
                <c:pt idx="27">
                  <c:v>43432</c:v>
                </c:pt>
                <c:pt idx="28">
                  <c:v>43433</c:v>
                </c:pt>
                <c:pt idx="29">
                  <c:v>43434</c:v>
                </c:pt>
              </c:numCache>
            </c:numRef>
          </c:cat>
          <c:val>
            <c:numRef>
              <c:f>Sheet1!$B$2:$B$31</c:f>
              <c:numCache>
                <c:formatCode>General</c:formatCode>
                <c:ptCount val="30"/>
                <c:pt idx="0">
                  <c:v>1.8250999999999999</c:v>
                </c:pt>
                <c:pt idx="1">
                  <c:v>0</c:v>
                </c:pt>
                <c:pt idx="2">
                  <c:v>0</c:v>
                </c:pt>
                <c:pt idx="3">
                  <c:v>0</c:v>
                </c:pt>
                <c:pt idx="4">
                  <c:v>0.95299999999999996</c:v>
                </c:pt>
                <c:pt idx="5">
                  <c:v>1.3954</c:v>
                </c:pt>
                <c:pt idx="6">
                  <c:v>0.69510000000000005</c:v>
                </c:pt>
                <c:pt idx="7">
                  <c:v>0.55020000000000002</c:v>
                </c:pt>
                <c:pt idx="8">
                  <c:v>1.1931</c:v>
                </c:pt>
                <c:pt idx="9">
                  <c:v>0</c:v>
                </c:pt>
                <c:pt idx="10">
                  <c:v>0.51700000000000002</c:v>
                </c:pt>
                <c:pt idx="11">
                  <c:v>0</c:v>
                </c:pt>
                <c:pt idx="12">
                  <c:v>0</c:v>
                </c:pt>
                <c:pt idx="13">
                  <c:v>0.95840000000000003</c:v>
                </c:pt>
                <c:pt idx="14">
                  <c:v>1.0994999999999999</c:v>
                </c:pt>
                <c:pt idx="15">
                  <c:v>0</c:v>
                </c:pt>
                <c:pt idx="16">
                  <c:v>0</c:v>
                </c:pt>
                <c:pt idx="17">
                  <c:v>0.51490000000000002</c:v>
                </c:pt>
                <c:pt idx="18">
                  <c:v>0.25040000000000001</c:v>
                </c:pt>
                <c:pt idx="19">
                  <c:v>0.39410000000000001</c:v>
                </c:pt>
                <c:pt idx="20">
                  <c:v>0</c:v>
                </c:pt>
                <c:pt idx="21">
                  <c:v>0</c:v>
                </c:pt>
                <c:pt idx="22">
                  <c:v>1.6627000000000001</c:v>
                </c:pt>
                <c:pt idx="23">
                  <c:v>0</c:v>
                </c:pt>
                <c:pt idx="24">
                  <c:v>0.96279999999999999</c:v>
                </c:pt>
                <c:pt idx="25">
                  <c:v>0</c:v>
                </c:pt>
                <c:pt idx="26">
                  <c:v>0</c:v>
                </c:pt>
                <c:pt idx="27">
                  <c:v>1.1698</c:v>
                </c:pt>
                <c:pt idx="28">
                  <c:v>0</c:v>
                </c:pt>
                <c:pt idx="29">
                  <c:v>3.0844999999999998</c:v>
                </c:pt>
              </c:numCache>
            </c:numRef>
          </c:val>
          <c:smooth val="0"/>
          <c:extLst>
            <c:ext xmlns:c16="http://schemas.microsoft.com/office/drawing/2014/chart" uri="{C3380CC4-5D6E-409C-BE32-E72D297353CC}">
              <c16:uniqueId val="{00000000-7271-4746-AC22-1965159549F6}"/>
            </c:ext>
          </c:extLst>
        </c:ser>
        <c:dLbls>
          <c:showLegendKey val="0"/>
          <c:showVal val="0"/>
          <c:showCatName val="0"/>
          <c:showSerName val="0"/>
          <c:showPercent val="0"/>
          <c:showBubbleSize val="0"/>
        </c:dLbls>
        <c:smooth val="0"/>
        <c:axId val="319958256"/>
        <c:axId val="319951696"/>
      </c:lineChart>
      <c:dateAx>
        <c:axId val="31995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51696"/>
        <c:crosses val="autoZero"/>
        <c:auto val="1"/>
        <c:lblOffset val="100"/>
        <c:baseTimeUnit val="days"/>
      </c:dateAx>
      <c:valAx>
        <c:axId val="31995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95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dipndipksa</c:v>
                </c:pt>
              </c:strCache>
            </c:strRef>
          </c:cat>
          <c:val>
            <c:numRef>
              <c:f>Sheet1!$B$2</c:f>
              <c:numCache>
                <c:formatCode>General</c:formatCode>
                <c:ptCount val="1"/>
                <c:pt idx="0">
                  <c:v>3236</c:v>
                </c:pt>
              </c:numCache>
            </c:numRef>
          </c:val>
          <c:extLst>
            <c:ext xmlns:c16="http://schemas.microsoft.com/office/drawing/2014/chart" uri="{C3380CC4-5D6E-409C-BE32-E72D297353CC}">
              <c16:uniqueId val="{00000000-C10F-4043-AF62-C2FAA32BB3F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dipndipksa</c:v>
                </c:pt>
              </c:strCache>
            </c:strRef>
          </c:cat>
          <c:val>
            <c:numRef>
              <c:f>Sheet1!$C$2</c:f>
              <c:numCache>
                <c:formatCode>General</c:formatCode>
                <c:ptCount val="1"/>
                <c:pt idx="0">
                  <c:v>1375</c:v>
                </c:pt>
              </c:numCache>
            </c:numRef>
          </c:val>
          <c:extLst>
            <c:ext xmlns:c16="http://schemas.microsoft.com/office/drawing/2014/chart" uri="{C3380CC4-5D6E-409C-BE32-E72D297353CC}">
              <c16:uniqueId val="{00000001-C10F-4043-AF62-C2FAA32BB3F0}"/>
            </c:ext>
          </c:extLst>
        </c:ser>
        <c:dLbls>
          <c:showLegendKey val="0"/>
          <c:showVal val="0"/>
          <c:showCatName val="0"/>
          <c:showSerName val="0"/>
          <c:showPercent val="0"/>
          <c:showBubbleSize val="0"/>
        </c:dLbls>
        <c:gapWidth val="150"/>
        <c:overlap val="100"/>
        <c:axId val="390852864"/>
        <c:axId val="390850896"/>
      </c:barChart>
      <c:catAx>
        <c:axId val="390852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0896"/>
        <c:crosses val="autoZero"/>
        <c:auto val="1"/>
        <c:lblAlgn val="ctr"/>
        <c:lblOffset val="100"/>
        <c:noMultiLvlLbl val="0"/>
      </c:catAx>
      <c:valAx>
        <c:axId val="390850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52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04D92F-FB9F-4084-B508-17470042782C}"/>
              </a:ext>
            </a:extLst>
          </p:cNvPr>
          <p:cNvSpPr>
            <a:spLocks noGrp="1"/>
          </p:cNvSpPr>
          <p:nvPr>
            <p:ph type="ctrTitle"/>
          </p:nvPr>
        </p:nvSpPr>
        <p:spPr/>
        <p:txBody>
          <a:bodyPr/>
          <a:lstStyle/>
          <a:p>
            <a:r>
              <a:rPr lang="en-US"/>
              <a:t>dipndip</a:t>
            </a:r>
          </a:p>
        </p:txBody>
      </p:sp>
      <p:sp>
        <p:nvSpPr>
          <p:cNvPr id="3" name="Subtitle 2">
            <a:extLst>
              <a:ext uri="{FF2B5EF4-FFF2-40B4-BE49-F238E27FC236}">
                <a16:creationId xmlns:a16="http://schemas.microsoft.com/office/drawing/2014/main" id="{A2678E65-17DC-43AB-9E06-7EAECCC9B5F7}"/>
              </a:ext>
            </a:extLst>
          </p:cNvPr>
          <p:cNvSpPr>
            <a:spLocks noGrp="1"/>
          </p:cNvSpPr>
          <p:nvPr>
            <p:ph type="subTitle" idx="1"/>
          </p:nvPr>
        </p:nvSpPr>
        <p:spPr/>
        <p:txBody>
          <a:bodyPr/>
          <a:lstStyle/>
          <a:p>
            <a:r>
              <a:rPr lang="en-US"/>
              <a:t>HAVAS Arabia</a:t>
            </a:r>
          </a:p>
        </p:txBody>
      </p:sp>
    </p:spTree>
    <p:extLst>
      <p:ext uri="{BB962C8B-B14F-4D97-AF65-F5344CB8AC3E}">
        <p14:creationId xmlns:p14="http://schemas.microsoft.com/office/powerpoint/2010/main" val="199914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7703D-5905-4F8B-90E0-C60AE660C7AC}"/>
              </a:ext>
            </a:extLst>
          </p:cNvPr>
          <p:cNvSpPr>
            <a:spLocks noGrp="1"/>
          </p:cNvSpPr>
          <p:nvPr>
            <p:ph type="title"/>
          </p:nvPr>
        </p:nvSpPr>
        <p:spPr/>
        <p:txBody>
          <a:bodyPr/>
          <a:lstStyle/>
          <a:p>
            <a:r>
              <a:rPr lang="en-US"/>
              <a:t>Instagram Key Metrics Table | dipndipksa</a:t>
            </a:r>
          </a:p>
        </p:txBody>
      </p:sp>
      <p:graphicFrame>
        <p:nvGraphicFramePr>
          <p:cNvPr id="5" name="Table Placeholder 4">
            <a:extLst>
              <a:ext uri="{FF2B5EF4-FFF2-40B4-BE49-F238E27FC236}">
                <a16:creationId xmlns:a16="http://schemas.microsoft.com/office/drawing/2014/main" id="{6003C917-DFA3-47B3-8833-79EA6A7BB369}"/>
              </a:ext>
            </a:extLst>
          </p:cNvPr>
          <p:cNvGraphicFramePr>
            <a:graphicFrameLocks noGrp="1"/>
          </p:cNvGraphicFramePr>
          <p:nvPr>
            <p:ph type="tbl" sz="quarter" idx="13"/>
            <p:extLst>
              <p:ext uri="{D42A27DB-BD31-4B8C-83A1-F6EECF244321}">
                <p14:modId xmlns:p14="http://schemas.microsoft.com/office/powerpoint/2010/main" val="2374722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1235328217"/>
                    </a:ext>
                  </a:extLst>
                </a:gridCol>
                <a:gridCol w="576072">
                  <a:extLst>
                    <a:ext uri="{9D8B030D-6E8A-4147-A177-3AD203B41FA5}">
                      <a16:colId xmlns:a16="http://schemas.microsoft.com/office/drawing/2014/main" val="1458054558"/>
                    </a:ext>
                  </a:extLst>
                </a:gridCol>
                <a:gridCol w="576072">
                  <a:extLst>
                    <a:ext uri="{9D8B030D-6E8A-4147-A177-3AD203B41FA5}">
                      <a16:colId xmlns:a16="http://schemas.microsoft.com/office/drawing/2014/main" val="1380529210"/>
                    </a:ext>
                  </a:extLst>
                </a:gridCol>
                <a:gridCol w="576072">
                  <a:extLst>
                    <a:ext uri="{9D8B030D-6E8A-4147-A177-3AD203B41FA5}">
                      <a16:colId xmlns:a16="http://schemas.microsoft.com/office/drawing/2014/main" val="3741907289"/>
                    </a:ext>
                  </a:extLst>
                </a:gridCol>
                <a:gridCol w="576072">
                  <a:extLst>
                    <a:ext uri="{9D8B030D-6E8A-4147-A177-3AD203B41FA5}">
                      <a16:colId xmlns:a16="http://schemas.microsoft.com/office/drawing/2014/main" val="2469134646"/>
                    </a:ext>
                  </a:extLst>
                </a:gridCol>
                <a:gridCol w="576072">
                  <a:extLst>
                    <a:ext uri="{9D8B030D-6E8A-4147-A177-3AD203B41FA5}">
                      <a16:colId xmlns:a16="http://schemas.microsoft.com/office/drawing/2014/main" val="944548329"/>
                    </a:ext>
                  </a:extLst>
                </a:gridCol>
                <a:gridCol w="576072">
                  <a:extLst>
                    <a:ext uri="{9D8B030D-6E8A-4147-A177-3AD203B41FA5}">
                      <a16:colId xmlns:a16="http://schemas.microsoft.com/office/drawing/2014/main" val="1621421939"/>
                    </a:ext>
                  </a:extLst>
                </a:gridCol>
                <a:gridCol w="576072">
                  <a:extLst>
                    <a:ext uri="{9D8B030D-6E8A-4147-A177-3AD203B41FA5}">
                      <a16:colId xmlns:a16="http://schemas.microsoft.com/office/drawing/2014/main" val="3033264820"/>
                    </a:ext>
                  </a:extLst>
                </a:gridCol>
                <a:gridCol w="576072">
                  <a:extLst>
                    <a:ext uri="{9D8B030D-6E8A-4147-A177-3AD203B41FA5}">
                      <a16:colId xmlns:a16="http://schemas.microsoft.com/office/drawing/2014/main" val="220176315"/>
                    </a:ext>
                  </a:extLst>
                </a:gridCol>
                <a:gridCol w="576072">
                  <a:extLst>
                    <a:ext uri="{9D8B030D-6E8A-4147-A177-3AD203B41FA5}">
                      <a16:colId xmlns:a16="http://schemas.microsoft.com/office/drawing/2014/main" val="2274216080"/>
                    </a:ext>
                  </a:extLst>
                </a:gridCol>
                <a:gridCol w="576072">
                  <a:extLst>
                    <a:ext uri="{9D8B030D-6E8A-4147-A177-3AD203B41FA5}">
                      <a16:colId xmlns:a16="http://schemas.microsoft.com/office/drawing/2014/main" val="4172852678"/>
                    </a:ext>
                  </a:extLst>
                </a:gridCol>
                <a:gridCol w="576072">
                  <a:extLst>
                    <a:ext uri="{9D8B030D-6E8A-4147-A177-3AD203B41FA5}">
                      <a16:colId xmlns:a16="http://schemas.microsoft.com/office/drawing/2014/main" val="1768133114"/>
                    </a:ext>
                  </a:extLst>
                </a:gridCol>
                <a:gridCol w="576072">
                  <a:extLst>
                    <a:ext uri="{9D8B030D-6E8A-4147-A177-3AD203B41FA5}">
                      <a16:colId xmlns:a16="http://schemas.microsoft.com/office/drawing/2014/main" val="2252361544"/>
                    </a:ext>
                  </a:extLst>
                </a:gridCol>
                <a:gridCol w="576072">
                  <a:extLst>
                    <a:ext uri="{9D8B030D-6E8A-4147-A177-3AD203B41FA5}">
                      <a16:colId xmlns:a16="http://schemas.microsoft.com/office/drawing/2014/main" val="1127889946"/>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1644724117"/>
                  </a:ext>
                </a:extLst>
              </a:tr>
              <a:tr h="370840">
                <a:tc>
                  <a:txBody>
                    <a:bodyPr/>
                    <a:lstStyle/>
                    <a:p>
                      <a:r>
                        <a:rPr lang="en-US" sz="1000"/>
                        <a:t>dipndipksa</a:t>
                      </a:r>
                    </a:p>
                  </a:txBody>
                  <a:tcPr/>
                </a:tc>
                <a:tc>
                  <a:txBody>
                    <a:bodyPr/>
                    <a:lstStyle/>
                    <a:p>
                      <a:r>
                        <a:rPr lang="en-US" sz="1000"/>
                        <a:t>18</a:t>
                      </a:r>
                    </a:p>
                  </a:txBody>
                  <a:tcPr/>
                </a:tc>
                <a:tc>
                  <a:txBody>
                    <a:bodyPr/>
                    <a:lstStyle/>
                    <a:p>
                      <a:r>
                        <a:rPr lang="en-US" sz="1000"/>
                        <a:t>0</a:t>
                      </a:r>
                    </a:p>
                  </a:txBody>
                  <a:tcPr/>
                </a:tc>
                <a:tc>
                  <a:txBody>
                    <a:bodyPr/>
                    <a:lstStyle/>
                    <a:p>
                      <a:r>
                        <a:rPr lang="en-US" sz="1000"/>
                        <a:t>3247</a:t>
                      </a:r>
                    </a:p>
                  </a:txBody>
                  <a:tcPr/>
                </a:tc>
                <a:tc>
                  <a:txBody>
                    <a:bodyPr/>
                    <a:lstStyle/>
                    <a:p>
                      <a:r>
                        <a:rPr lang="en-US" sz="1000"/>
                        <a:t>1440</a:t>
                      </a:r>
                    </a:p>
                  </a:txBody>
                  <a:tcPr/>
                </a:tc>
                <a:tc>
                  <a:txBody>
                    <a:bodyPr/>
                    <a:lstStyle/>
                    <a:p>
                      <a:r>
                        <a:rPr lang="en-US" sz="1000"/>
                        <a:t>160226</a:t>
                      </a:r>
                    </a:p>
                  </a:txBody>
                  <a:tcPr/>
                </a:tc>
                <a:tc>
                  <a:txBody>
                    <a:bodyPr/>
                    <a:lstStyle/>
                    <a:p>
                      <a:r>
                        <a:rPr lang="en-US" sz="1000"/>
                        <a:t>0</a:t>
                      </a:r>
                    </a:p>
                  </a:txBody>
                  <a:tcPr/>
                </a:tc>
                <a:tc>
                  <a:txBody>
                    <a:bodyPr/>
                    <a:lstStyle/>
                    <a:p>
                      <a:r>
                        <a:rPr lang="en-US" sz="1000"/>
                        <a:t>5194</a:t>
                      </a:r>
                    </a:p>
                  </a:txBody>
                  <a:tcPr/>
                </a:tc>
                <a:tc>
                  <a:txBody>
                    <a:bodyPr/>
                    <a:lstStyle/>
                    <a:p>
                      <a:r>
                        <a:rPr lang="en-US" sz="1000"/>
                        <a:t>7025.8888888889</a:t>
                      </a:r>
                    </a:p>
                  </a:txBody>
                  <a:tcPr/>
                </a:tc>
                <a:tc>
                  <a:txBody>
                    <a:bodyPr/>
                    <a:lstStyle/>
                    <a:p>
                      <a:r>
                        <a:rPr lang="en-US" sz="1000"/>
                        <a:t>0</a:t>
                      </a:r>
                    </a:p>
                  </a:txBody>
                  <a:tcPr/>
                </a:tc>
                <a:tc>
                  <a:txBody>
                    <a:bodyPr/>
                    <a:lstStyle/>
                    <a:p>
                      <a:r>
                        <a:rPr lang="en-US" sz="1000"/>
                        <a:t>507</a:t>
                      </a:r>
                    </a:p>
                  </a:txBody>
                  <a:tcPr/>
                </a:tc>
                <a:tc>
                  <a:txBody>
                    <a:bodyPr/>
                    <a:lstStyle/>
                    <a:p>
                      <a:r>
                        <a:rPr lang="en-US" sz="1000"/>
                        <a:t>16</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465536953"/>
                  </a:ext>
                </a:extLst>
              </a:tr>
            </a:tbl>
          </a:graphicData>
        </a:graphic>
      </p:graphicFrame>
      <p:sp>
        <p:nvSpPr>
          <p:cNvPr id="4" name="Text Placeholder 3">
            <a:extLst>
              <a:ext uri="{FF2B5EF4-FFF2-40B4-BE49-F238E27FC236}">
                <a16:creationId xmlns:a16="http://schemas.microsoft.com/office/drawing/2014/main" id="{B06D6BC8-C05B-4A8F-B0A1-EA07CAEFAA0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16353237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82BF7-7D4E-45D0-9C50-7A3B19725D65}"/>
              </a:ext>
            </a:extLst>
          </p:cNvPr>
          <p:cNvSpPr>
            <a:spLocks noGrp="1"/>
          </p:cNvSpPr>
          <p:nvPr>
            <p:ph type="title"/>
          </p:nvPr>
        </p:nvSpPr>
        <p:spPr/>
        <p:txBody>
          <a:bodyPr/>
          <a:lstStyle/>
          <a:p>
            <a:r>
              <a:rPr lang="en-US"/>
              <a:t>Instagram Key Metrics Table | dipndipksa</a:t>
            </a:r>
          </a:p>
        </p:txBody>
      </p:sp>
      <p:graphicFrame>
        <p:nvGraphicFramePr>
          <p:cNvPr id="5" name="Table Placeholder 4">
            <a:extLst>
              <a:ext uri="{FF2B5EF4-FFF2-40B4-BE49-F238E27FC236}">
                <a16:creationId xmlns:a16="http://schemas.microsoft.com/office/drawing/2014/main" id="{F9C370E4-135D-477C-BDC9-5052EFDF41A3}"/>
              </a:ext>
            </a:extLst>
          </p:cNvPr>
          <p:cNvGraphicFramePr>
            <a:graphicFrameLocks noGrp="1"/>
          </p:cNvGraphicFramePr>
          <p:nvPr>
            <p:ph type="tbl" sz="quarter" idx="13"/>
            <p:extLst>
              <p:ext uri="{D42A27DB-BD31-4B8C-83A1-F6EECF244321}">
                <p14:modId xmlns:p14="http://schemas.microsoft.com/office/powerpoint/2010/main" val="1739546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29036525"/>
                    </a:ext>
                  </a:extLst>
                </a:gridCol>
                <a:gridCol w="699516">
                  <a:extLst>
                    <a:ext uri="{9D8B030D-6E8A-4147-A177-3AD203B41FA5}">
                      <a16:colId xmlns:a16="http://schemas.microsoft.com/office/drawing/2014/main" val="1061688392"/>
                    </a:ext>
                  </a:extLst>
                </a:gridCol>
                <a:gridCol w="699516">
                  <a:extLst>
                    <a:ext uri="{9D8B030D-6E8A-4147-A177-3AD203B41FA5}">
                      <a16:colId xmlns:a16="http://schemas.microsoft.com/office/drawing/2014/main" val="3754061544"/>
                    </a:ext>
                  </a:extLst>
                </a:gridCol>
                <a:gridCol w="658368">
                  <a:extLst>
                    <a:ext uri="{9D8B030D-6E8A-4147-A177-3AD203B41FA5}">
                      <a16:colId xmlns:a16="http://schemas.microsoft.com/office/drawing/2014/main" val="3496771315"/>
                    </a:ext>
                  </a:extLst>
                </a:gridCol>
                <a:gridCol w="658368">
                  <a:extLst>
                    <a:ext uri="{9D8B030D-6E8A-4147-A177-3AD203B41FA5}">
                      <a16:colId xmlns:a16="http://schemas.microsoft.com/office/drawing/2014/main" val="2285193101"/>
                    </a:ext>
                  </a:extLst>
                </a:gridCol>
                <a:gridCol w="658368">
                  <a:extLst>
                    <a:ext uri="{9D8B030D-6E8A-4147-A177-3AD203B41FA5}">
                      <a16:colId xmlns:a16="http://schemas.microsoft.com/office/drawing/2014/main" val="3451765265"/>
                    </a:ext>
                  </a:extLst>
                </a:gridCol>
                <a:gridCol w="699516">
                  <a:extLst>
                    <a:ext uri="{9D8B030D-6E8A-4147-A177-3AD203B41FA5}">
                      <a16:colId xmlns:a16="http://schemas.microsoft.com/office/drawing/2014/main" val="2421334516"/>
                    </a:ext>
                  </a:extLst>
                </a:gridCol>
                <a:gridCol w="699516">
                  <a:extLst>
                    <a:ext uri="{9D8B030D-6E8A-4147-A177-3AD203B41FA5}">
                      <a16:colId xmlns:a16="http://schemas.microsoft.com/office/drawing/2014/main" val="2018744854"/>
                    </a:ext>
                  </a:extLst>
                </a:gridCol>
                <a:gridCol w="699516">
                  <a:extLst>
                    <a:ext uri="{9D8B030D-6E8A-4147-A177-3AD203B41FA5}">
                      <a16:colId xmlns:a16="http://schemas.microsoft.com/office/drawing/2014/main" val="175269098"/>
                    </a:ext>
                  </a:extLst>
                </a:gridCol>
                <a:gridCol w="658368">
                  <a:extLst>
                    <a:ext uri="{9D8B030D-6E8A-4147-A177-3AD203B41FA5}">
                      <a16:colId xmlns:a16="http://schemas.microsoft.com/office/drawing/2014/main" val="33575997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09968196"/>
                  </a:ext>
                </a:extLst>
              </a:tr>
              <a:tr h="370840">
                <a:tc>
                  <a:txBody>
                    <a:bodyPr/>
                    <a:lstStyle/>
                    <a:p>
                      <a:r>
                        <a:rPr lang="en-US" sz="1000"/>
                        <a:t>dipndipksa</a:t>
                      </a:r>
                    </a:p>
                  </a:txBody>
                  <a:tcPr/>
                </a:tc>
                <a:tc>
                  <a:txBody>
                    <a:bodyPr/>
                    <a:lstStyle/>
                    <a:p>
                      <a:r>
                        <a:rPr lang="en-US" sz="1000"/>
                        <a:t>21666</a:t>
                      </a:r>
                    </a:p>
                  </a:txBody>
                  <a:tcPr/>
                </a:tc>
                <a:tc>
                  <a:txBody>
                    <a:bodyPr/>
                    <a:lstStyle/>
                    <a:p>
                      <a:r>
                        <a:rPr lang="en-US" sz="1000"/>
                        <a:t>351</a:t>
                      </a:r>
                    </a:p>
                  </a:txBody>
                  <a:tcPr/>
                </a:tc>
                <a:tc>
                  <a:txBody>
                    <a:bodyPr/>
                    <a:lstStyle/>
                    <a:p>
                      <a:r>
                        <a:rPr lang="en-US" sz="1000"/>
                        <a:t>16</a:t>
                      </a:r>
                    </a:p>
                  </a:txBody>
                  <a:tcPr/>
                </a:tc>
                <a:tc>
                  <a:txBody>
                    <a:bodyPr/>
                    <a:lstStyle/>
                    <a:p>
                      <a:r>
                        <a:rPr lang="en-US" sz="1000"/>
                        <a:t>0</a:t>
                      </a:r>
                    </a:p>
                  </a:txBody>
                  <a:tcPr/>
                </a:tc>
                <a:tc>
                  <a:txBody>
                    <a:bodyPr/>
                    <a:lstStyle/>
                    <a:p>
                      <a:r>
                        <a:rPr lang="en-US" sz="1000"/>
                        <a:t>2</a:t>
                      </a:r>
                    </a:p>
                  </a:txBody>
                  <a:tcPr/>
                </a:tc>
                <a:tc>
                  <a:txBody>
                    <a:bodyPr/>
                    <a:lstStyle/>
                    <a:p>
                      <a:r>
                        <a:rPr lang="en-US" sz="1000"/>
                        <a:t>18</a:t>
                      </a:r>
                    </a:p>
                  </a:txBody>
                  <a:tcPr/>
                </a:tc>
                <a:tc>
                  <a:txBody>
                    <a:bodyPr/>
                    <a:lstStyle/>
                    <a:p>
                      <a:r>
                        <a:rPr lang="en-US" sz="1000"/>
                        <a:t>3236</a:t>
                      </a:r>
                    </a:p>
                  </a:txBody>
                  <a:tcPr/>
                </a:tc>
                <a:tc>
                  <a:txBody>
                    <a:bodyPr/>
                    <a:lstStyle/>
                    <a:p>
                      <a:r>
                        <a:rPr lang="en-US" sz="1000"/>
                        <a:t>1375</a:t>
                      </a:r>
                    </a:p>
                  </a:txBody>
                  <a:tcPr/>
                </a:tc>
                <a:tc>
                  <a:txBody>
                    <a:bodyPr/>
                    <a:lstStyle/>
                    <a:p>
                      <a:r>
                        <a:rPr lang="en-US" sz="1000"/>
                        <a:t>1.1920 %</a:t>
                      </a:r>
                    </a:p>
                  </a:txBody>
                  <a:tcPr/>
                </a:tc>
                <a:extLst>
                  <a:ext uri="{0D108BD9-81ED-4DB2-BD59-A6C34878D82A}">
                    <a16:rowId xmlns:a16="http://schemas.microsoft.com/office/drawing/2014/main" val="1071466362"/>
                  </a:ext>
                </a:extLst>
              </a:tr>
            </a:tbl>
          </a:graphicData>
        </a:graphic>
      </p:graphicFrame>
      <p:sp>
        <p:nvSpPr>
          <p:cNvPr id="4" name="Text Placeholder 3">
            <a:extLst>
              <a:ext uri="{FF2B5EF4-FFF2-40B4-BE49-F238E27FC236}">
                <a16:creationId xmlns:a16="http://schemas.microsoft.com/office/drawing/2014/main" id="{C8BB83CF-E6B9-4C02-859E-7B7C321DFCB6}"/>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63523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359A0-427B-42CF-8438-DA82731733FD}"/>
              </a:ext>
            </a:extLst>
          </p:cNvPr>
          <p:cNvSpPr>
            <a:spLocks noGrp="1"/>
          </p:cNvSpPr>
          <p:nvPr>
            <p:ph type="title"/>
          </p:nvPr>
        </p:nvSpPr>
        <p:spPr/>
        <p:txBody>
          <a:bodyPr/>
          <a:lstStyle/>
          <a:p>
            <a:r>
              <a:rPr lang="en-US"/>
              <a:t>Instagram Followers Total | dipndipksa</a:t>
            </a:r>
          </a:p>
        </p:txBody>
      </p:sp>
      <p:graphicFrame>
        <p:nvGraphicFramePr>
          <p:cNvPr id="6" name="Chart Placeholder 5">
            <a:extLst>
              <a:ext uri="{FF2B5EF4-FFF2-40B4-BE49-F238E27FC236}">
                <a16:creationId xmlns:a16="http://schemas.microsoft.com/office/drawing/2014/main" id="{88D80CC0-7302-48F7-AB0D-E1084624BE47}"/>
              </a:ext>
            </a:extLst>
          </p:cNvPr>
          <p:cNvGraphicFramePr>
            <a:graphicFrameLocks noGrp="1"/>
          </p:cNvGraphicFramePr>
          <p:nvPr>
            <p:ph type="chart" sz="quarter" idx="13"/>
            <p:extLst>
              <p:ext uri="{D42A27DB-BD31-4B8C-83A1-F6EECF244321}">
                <p14:modId xmlns:p14="http://schemas.microsoft.com/office/powerpoint/2010/main" val="4157184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3E2B92-FD5D-4841-BABE-6E292467CF48}"/>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D09F009C-111E-48A7-8839-CF5FE19E42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1256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3BDE7-2478-4476-BAD7-7A63EDB1B64C}"/>
              </a:ext>
            </a:extLst>
          </p:cNvPr>
          <p:cNvSpPr>
            <a:spLocks noGrp="1"/>
          </p:cNvSpPr>
          <p:nvPr>
            <p:ph type="title"/>
          </p:nvPr>
        </p:nvSpPr>
        <p:spPr/>
        <p:txBody>
          <a:bodyPr/>
          <a:lstStyle/>
          <a:p>
            <a:r>
              <a:rPr lang="en-US"/>
              <a:t>Instagram Interaction Rate | dipndipksa</a:t>
            </a:r>
          </a:p>
        </p:txBody>
      </p:sp>
      <p:graphicFrame>
        <p:nvGraphicFramePr>
          <p:cNvPr id="6" name="Chart Placeholder 5">
            <a:extLst>
              <a:ext uri="{FF2B5EF4-FFF2-40B4-BE49-F238E27FC236}">
                <a16:creationId xmlns:a16="http://schemas.microsoft.com/office/drawing/2014/main" id="{7D1492DE-4B41-4A4C-A831-F49D5A254E9B}"/>
              </a:ext>
            </a:extLst>
          </p:cNvPr>
          <p:cNvGraphicFramePr>
            <a:graphicFrameLocks noGrp="1"/>
          </p:cNvGraphicFramePr>
          <p:nvPr>
            <p:ph type="chart" sz="quarter" idx="13"/>
            <p:extLst>
              <p:ext uri="{D42A27DB-BD31-4B8C-83A1-F6EECF244321}">
                <p14:modId xmlns:p14="http://schemas.microsoft.com/office/powerpoint/2010/main" val="17573200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6D5781-B286-4212-A235-2B61781D4F5B}"/>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5FD24B04-8216-46E4-A674-B6A3252E2B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522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B08A0-253C-43DB-AE0C-69D179860A32}"/>
              </a:ext>
            </a:extLst>
          </p:cNvPr>
          <p:cNvSpPr>
            <a:spLocks noGrp="1"/>
          </p:cNvSpPr>
          <p:nvPr>
            <p:ph type="title"/>
          </p:nvPr>
        </p:nvSpPr>
        <p:spPr/>
        <p:txBody>
          <a:bodyPr/>
          <a:lstStyle/>
          <a:p>
            <a:r>
              <a:rPr lang="en-US"/>
              <a:t>Instagram Posts Table | dipndipksa - 1 of 7</a:t>
            </a:r>
          </a:p>
        </p:txBody>
      </p:sp>
      <p:graphicFrame>
        <p:nvGraphicFramePr>
          <p:cNvPr id="5" name="Table Placeholder 4">
            <a:extLst>
              <a:ext uri="{FF2B5EF4-FFF2-40B4-BE49-F238E27FC236}">
                <a16:creationId xmlns:a16="http://schemas.microsoft.com/office/drawing/2014/main" id="{49B30067-9A54-41BF-A23E-F7185A1A423E}"/>
              </a:ext>
            </a:extLst>
          </p:cNvPr>
          <p:cNvGraphicFramePr>
            <a:graphicFrameLocks noGrp="1"/>
          </p:cNvGraphicFramePr>
          <p:nvPr>
            <p:ph type="tbl" sz="quarter" idx="13"/>
            <p:extLst>
              <p:ext uri="{D42A27DB-BD31-4B8C-83A1-F6EECF244321}">
                <p14:modId xmlns:p14="http://schemas.microsoft.com/office/powerpoint/2010/main" val="4118553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87777451"/>
                    </a:ext>
                  </a:extLst>
                </a:gridCol>
                <a:gridCol w="658368">
                  <a:extLst>
                    <a:ext uri="{9D8B030D-6E8A-4147-A177-3AD203B41FA5}">
                      <a16:colId xmlns:a16="http://schemas.microsoft.com/office/drawing/2014/main" val="1975051399"/>
                    </a:ext>
                  </a:extLst>
                </a:gridCol>
                <a:gridCol w="658368">
                  <a:extLst>
                    <a:ext uri="{9D8B030D-6E8A-4147-A177-3AD203B41FA5}">
                      <a16:colId xmlns:a16="http://schemas.microsoft.com/office/drawing/2014/main" val="1140904072"/>
                    </a:ext>
                  </a:extLst>
                </a:gridCol>
                <a:gridCol w="658368">
                  <a:extLst>
                    <a:ext uri="{9D8B030D-6E8A-4147-A177-3AD203B41FA5}">
                      <a16:colId xmlns:a16="http://schemas.microsoft.com/office/drawing/2014/main" val="10037240"/>
                    </a:ext>
                  </a:extLst>
                </a:gridCol>
                <a:gridCol w="658368">
                  <a:extLst>
                    <a:ext uri="{9D8B030D-6E8A-4147-A177-3AD203B41FA5}">
                      <a16:colId xmlns:a16="http://schemas.microsoft.com/office/drawing/2014/main" val="564126712"/>
                    </a:ext>
                  </a:extLst>
                </a:gridCol>
                <a:gridCol w="658368">
                  <a:extLst>
                    <a:ext uri="{9D8B030D-6E8A-4147-A177-3AD203B41FA5}">
                      <a16:colId xmlns:a16="http://schemas.microsoft.com/office/drawing/2014/main" val="3317626478"/>
                    </a:ext>
                  </a:extLst>
                </a:gridCol>
                <a:gridCol w="658368">
                  <a:extLst>
                    <a:ext uri="{9D8B030D-6E8A-4147-A177-3AD203B41FA5}">
                      <a16:colId xmlns:a16="http://schemas.microsoft.com/office/drawing/2014/main" val="2928375958"/>
                    </a:ext>
                  </a:extLst>
                </a:gridCol>
                <a:gridCol w="658368">
                  <a:extLst>
                    <a:ext uri="{9D8B030D-6E8A-4147-A177-3AD203B41FA5}">
                      <a16:colId xmlns:a16="http://schemas.microsoft.com/office/drawing/2014/main" val="100026753"/>
                    </a:ext>
                  </a:extLst>
                </a:gridCol>
                <a:gridCol w="658368">
                  <a:extLst>
                    <a:ext uri="{9D8B030D-6E8A-4147-A177-3AD203B41FA5}">
                      <a16:colId xmlns:a16="http://schemas.microsoft.com/office/drawing/2014/main" val="2540741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2594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- 2018-11-30 20:01:52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عشاق ديب ان ديب لا يحتاجون سببًا للاحتفال - كل يوم هو يوم للاحتفال بشيء حلو!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dipndip lovers don't need a reason to celebrate - every day is a day for something sweet!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13930</a:t>
                      </a:r>
                    </a:p>
                  </a:txBody>
                  <a:tcPr/>
                </a:tc>
                <a:extLst>
                  <a:ext uri="{0D108BD9-81ED-4DB2-BD59-A6C34878D82A}">
                    <a16:rowId xmlns:a16="http://schemas.microsoft.com/office/drawing/2014/main" val="282226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- 2018-11-30 18:22:23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 يفوتك العرض الرهيب بمناسبة العيد الخامس لديب ان ديب 
اختر اللي تبغاه بين أكثر من 30 نوع حلى ب20 ريال بس 
من الأحد للخميس حتّى الساعة الخامسة مساءً 
إيش تنتظرون؟! سوو منشن لعشّاق ديب ان ديب واستمتعوا بالعرض لمدّة محدودة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حليتو طريقنا وصار لازم نحلّي أيامكم!
#عيد_ديب_الخامس #</a:t>
                      </a:r>
                      <a:r>
                        <a:rPr kumimoji="0" lang="en-US" sz="1000" b="0" i="0" u="none" strike="noStrike" kern="1200" cap="none" spc="0" normalizeH="0" baseline="0" noProof="0">
                          <a:ln>
                            <a:noFill/>
                          </a:ln>
                          <a:solidFill>
                            <a:prstClr val="black"/>
                          </a:solidFill>
                          <a:effectLst/>
                          <a:uLnTx/>
                          <a:uFillTx/>
                          <a:latin typeface="+mn-lt"/>
                          <a:ea typeface="+mn-ea"/>
                          <a:cs typeface="+mn-cs"/>
                        </a:rPr>
                        <a:t>dipndip #makesmesmile #dessert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14351</a:t>
                      </a:r>
                    </a:p>
                  </a:txBody>
                  <a:tcPr/>
                </a:tc>
                <a:extLst>
                  <a:ext uri="{0D108BD9-81ED-4DB2-BD59-A6C34878D82A}">
                    <a16:rowId xmlns:a16="http://schemas.microsoft.com/office/drawing/2014/main" val="191312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- 2018-11-28 10:00:11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تجربتك واقتراحاتك بصورة على هاشتاغ  #ديب_ان_ديب
</a:t>
                      </a:r>
                      <a:r>
                        <a:rPr kumimoji="0" lang="en-US" sz="1000" b="0" i="0" u="none" strike="noStrike" kern="1200" cap="none" spc="0" normalizeH="0" baseline="0" noProof="0">
                          <a:ln>
                            <a:noFill/>
                          </a:ln>
                          <a:solidFill>
                            <a:prstClr val="black"/>
                          </a:solidFill>
                          <a:effectLst/>
                          <a:uLnTx/>
                          <a:uFillTx/>
                          <a:latin typeface="+mn-lt"/>
                          <a:ea typeface="+mn-ea"/>
                          <a:cs typeface="+mn-cs"/>
                        </a:rPr>
                        <a:t>Share your experience and recommendations with photo and hashtag #makesmesmile. #dipndip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9689</a:t>
                      </a:r>
                    </a:p>
                  </a:txBody>
                  <a:tcPr/>
                </a:tc>
                <a:extLst>
                  <a:ext uri="{0D108BD9-81ED-4DB2-BD59-A6C34878D82A}">
                    <a16:rowId xmlns:a16="http://schemas.microsoft.com/office/drawing/2014/main" val="3421553167"/>
                  </a:ext>
                </a:extLst>
              </a:tr>
            </a:tbl>
          </a:graphicData>
        </a:graphic>
      </p:graphicFrame>
      <p:sp>
        <p:nvSpPr>
          <p:cNvPr id="4" name="Text Placeholder 3">
            <a:extLst>
              <a:ext uri="{FF2B5EF4-FFF2-40B4-BE49-F238E27FC236}">
                <a16:creationId xmlns:a16="http://schemas.microsoft.com/office/drawing/2014/main" id="{19818356-6F8A-497D-9C79-F5663CC1B8D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906055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CE00-0187-45BA-A25A-FED04777DBAE}"/>
              </a:ext>
            </a:extLst>
          </p:cNvPr>
          <p:cNvSpPr>
            <a:spLocks noGrp="1"/>
          </p:cNvSpPr>
          <p:nvPr>
            <p:ph type="title"/>
          </p:nvPr>
        </p:nvSpPr>
        <p:spPr/>
        <p:txBody>
          <a:bodyPr/>
          <a:lstStyle/>
          <a:p>
            <a:r>
              <a:rPr lang="en-US"/>
              <a:t>Instagram Posts Table | dipndipksa - 2 of 7</a:t>
            </a:r>
          </a:p>
        </p:txBody>
      </p:sp>
      <p:graphicFrame>
        <p:nvGraphicFramePr>
          <p:cNvPr id="5" name="Table Placeholder 4">
            <a:extLst>
              <a:ext uri="{FF2B5EF4-FFF2-40B4-BE49-F238E27FC236}">
                <a16:creationId xmlns:a16="http://schemas.microsoft.com/office/drawing/2014/main" id="{D2136D0F-7CCC-48CD-BD64-5D34A38A4B66}"/>
              </a:ext>
            </a:extLst>
          </p:cNvPr>
          <p:cNvGraphicFramePr>
            <a:graphicFrameLocks noGrp="1"/>
          </p:cNvGraphicFramePr>
          <p:nvPr>
            <p:ph type="tbl" sz="quarter" idx="13"/>
            <p:extLst>
              <p:ext uri="{D42A27DB-BD31-4B8C-83A1-F6EECF244321}">
                <p14:modId xmlns:p14="http://schemas.microsoft.com/office/powerpoint/2010/main" val="169356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08735179"/>
                    </a:ext>
                  </a:extLst>
                </a:gridCol>
                <a:gridCol w="658368">
                  <a:extLst>
                    <a:ext uri="{9D8B030D-6E8A-4147-A177-3AD203B41FA5}">
                      <a16:colId xmlns:a16="http://schemas.microsoft.com/office/drawing/2014/main" val="1387405266"/>
                    </a:ext>
                  </a:extLst>
                </a:gridCol>
                <a:gridCol w="658368">
                  <a:extLst>
                    <a:ext uri="{9D8B030D-6E8A-4147-A177-3AD203B41FA5}">
                      <a16:colId xmlns:a16="http://schemas.microsoft.com/office/drawing/2014/main" val="2507201567"/>
                    </a:ext>
                  </a:extLst>
                </a:gridCol>
                <a:gridCol w="658368">
                  <a:extLst>
                    <a:ext uri="{9D8B030D-6E8A-4147-A177-3AD203B41FA5}">
                      <a16:colId xmlns:a16="http://schemas.microsoft.com/office/drawing/2014/main" val="2659775552"/>
                    </a:ext>
                  </a:extLst>
                </a:gridCol>
                <a:gridCol w="658368">
                  <a:extLst>
                    <a:ext uri="{9D8B030D-6E8A-4147-A177-3AD203B41FA5}">
                      <a16:colId xmlns:a16="http://schemas.microsoft.com/office/drawing/2014/main" val="4082903329"/>
                    </a:ext>
                  </a:extLst>
                </a:gridCol>
                <a:gridCol w="658368">
                  <a:extLst>
                    <a:ext uri="{9D8B030D-6E8A-4147-A177-3AD203B41FA5}">
                      <a16:colId xmlns:a16="http://schemas.microsoft.com/office/drawing/2014/main" val="2258331497"/>
                    </a:ext>
                  </a:extLst>
                </a:gridCol>
                <a:gridCol w="658368">
                  <a:extLst>
                    <a:ext uri="{9D8B030D-6E8A-4147-A177-3AD203B41FA5}">
                      <a16:colId xmlns:a16="http://schemas.microsoft.com/office/drawing/2014/main" val="1285532021"/>
                    </a:ext>
                  </a:extLst>
                </a:gridCol>
                <a:gridCol w="658368">
                  <a:extLst>
                    <a:ext uri="{9D8B030D-6E8A-4147-A177-3AD203B41FA5}">
                      <a16:colId xmlns:a16="http://schemas.microsoft.com/office/drawing/2014/main" val="921667537"/>
                    </a:ext>
                  </a:extLst>
                </a:gridCol>
                <a:gridCol w="658368">
                  <a:extLst>
                    <a:ext uri="{9D8B030D-6E8A-4147-A177-3AD203B41FA5}">
                      <a16:colId xmlns:a16="http://schemas.microsoft.com/office/drawing/2014/main" val="212952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7108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- 2018-11-25 12:55:08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ديب ان ديب نقدم الطعام الذي يجعلك تبتسم من أول نظرة.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At dipndip, we present food that makes you smile at first sight.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8134</a:t>
                      </a:r>
                    </a:p>
                  </a:txBody>
                  <a:tcPr/>
                </a:tc>
                <a:extLst>
                  <a:ext uri="{0D108BD9-81ED-4DB2-BD59-A6C34878D82A}">
                    <a16:rowId xmlns:a16="http://schemas.microsoft.com/office/drawing/2014/main" val="400848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- 2018-11-23 13:35:29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مايتي كريب فريدة من نوعها تجعل كل قلب سعيد
#ديب_ان_ديب
</a:t>
                      </a:r>
                      <a:r>
                        <a:rPr kumimoji="0" lang="en-US" sz="1000" b="0" i="0" u="none" strike="noStrike" kern="1200" cap="none" spc="0" normalizeH="0" baseline="0" noProof="0">
                          <a:ln>
                            <a:noFill/>
                          </a:ln>
                          <a:solidFill>
                            <a:prstClr val="black"/>
                          </a:solidFill>
                          <a:effectLst/>
                          <a:uLnTx/>
                          <a:uFillTx/>
                          <a:latin typeface="+mn-lt"/>
                          <a:ea typeface="+mn-ea"/>
                          <a:cs typeface="+mn-cs"/>
                        </a:rPr>
                        <a:t>Our unique mighty crepe has this incredible way of making every heart #happy 
#dipndip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10853</a:t>
                      </a:r>
                    </a:p>
                  </a:txBody>
                  <a:tcPr/>
                </a:tc>
                <a:extLst>
                  <a:ext uri="{0D108BD9-81ED-4DB2-BD59-A6C34878D82A}">
                    <a16:rowId xmlns:a16="http://schemas.microsoft.com/office/drawing/2014/main" val="2429481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- 2018-11-20 08:38:54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ماذا تفضل أن تشرب في ديب ان ديب؟ صوّر الشاشة عندما تقف الصورة على مشروبك المفضل وشاركها معنا!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Which frozen blend would you like to have? Pause the GIF and take a screenshot of the drink you like and share it with us!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3329</a:t>
                      </a:r>
                    </a:p>
                  </a:txBody>
                  <a:tcPr/>
                </a:tc>
                <a:extLst>
                  <a:ext uri="{0D108BD9-81ED-4DB2-BD59-A6C34878D82A}">
                    <a16:rowId xmlns:a16="http://schemas.microsoft.com/office/drawing/2014/main" val="3155742472"/>
                  </a:ext>
                </a:extLst>
              </a:tr>
            </a:tbl>
          </a:graphicData>
        </a:graphic>
      </p:graphicFrame>
      <p:sp>
        <p:nvSpPr>
          <p:cNvPr id="4" name="Text Placeholder 3">
            <a:extLst>
              <a:ext uri="{FF2B5EF4-FFF2-40B4-BE49-F238E27FC236}">
                <a16:creationId xmlns:a16="http://schemas.microsoft.com/office/drawing/2014/main" id="{7BC1CB6D-373A-4E80-9764-B061F4BF24A0}"/>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5327470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1E843-FF89-48F7-9ACB-568102DAC113}"/>
              </a:ext>
            </a:extLst>
          </p:cNvPr>
          <p:cNvSpPr>
            <a:spLocks noGrp="1"/>
          </p:cNvSpPr>
          <p:nvPr>
            <p:ph type="title"/>
          </p:nvPr>
        </p:nvSpPr>
        <p:spPr/>
        <p:txBody>
          <a:bodyPr/>
          <a:lstStyle/>
          <a:p>
            <a:r>
              <a:rPr lang="en-US"/>
              <a:t>Instagram Posts Table | dipndipksa - 3 of 7</a:t>
            </a:r>
          </a:p>
        </p:txBody>
      </p:sp>
      <p:graphicFrame>
        <p:nvGraphicFramePr>
          <p:cNvPr id="5" name="Table Placeholder 4">
            <a:extLst>
              <a:ext uri="{FF2B5EF4-FFF2-40B4-BE49-F238E27FC236}">
                <a16:creationId xmlns:a16="http://schemas.microsoft.com/office/drawing/2014/main" id="{3A5DB3C0-953D-4A32-8CC5-A808D4919C54}"/>
              </a:ext>
            </a:extLst>
          </p:cNvPr>
          <p:cNvGraphicFramePr>
            <a:graphicFrameLocks noGrp="1"/>
          </p:cNvGraphicFramePr>
          <p:nvPr>
            <p:ph type="tbl" sz="quarter" idx="13"/>
            <p:extLst>
              <p:ext uri="{D42A27DB-BD31-4B8C-83A1-F6EECF244321}">
                <p14:modId xmlns:p14="http://schemas.microsoft.com/office/powerpoint/2010/main" val="147165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86557264"/>
                    </a:ext>
                  </a:extLst>
                </a:gridCol>
                <a:gridCol w="658368">
                  <a:extLst>
                    <a:ext uri="{9D8B030D-6E8A-4147-A177-3AD203B41FA5}">
                      <a16:colId xmlns:a16="http://schemas.microsoft.com/office/drawing/2014/main" val="188107541"/>
                    </a:ext>
                  </a:extLst>
                </a:gridCol>
                <a:gridCol w="658368">
                  <a:extLst>
                    <a:ext uri="{9D8B030D-6E8A-4147-A177-3AD203B41FA5}">
                      <a16:colId xmlns:a16="http://schemas.microsoft.com/office/drawing/2014/main" val="3470774574"/>
                    </a:ext>
                  </a:extLst>
                </a:gridCol>
                <a:gridCol w="658368">
                  <a:extLst>
                    <a:ext uri="{9D8B030D-6E8A-4147-A177-3AD203B41FA5}">
                      <a16:colId xmlns:a16="http://schemas.microsoft.com/office/drawing/2014/main" val="3917108952"/>
                    </a:ext>
                  </a:extLst>
                </a:gridCol>
                <a:gridCol w="658368">
                  <a:extLst>
                    <a:ext uri="{9D8B030D-6E8A-4147-A177-3AD203B41FA5}">
                      <a16:colId xmlns:a16="http://schemas.microsoft.com/office/drawing/2014/main" val="1099515414"/>
                    </a:ext>
                  </a:extLst>
                </a:gridCol>
                <a:gridCol w="658368">
                  <a:extLst>
                    <a:ext uri="{9D8B030D-6E8A-4147-A177-3AD203B41FA5}">
                      <a16:colId xmlns:a16="http://schemas.microsoft.com/office/drawing/2014/main" val="3170987363"/>
                    </a:ext>
                  </a:extLst>
                </a:gridCol>
                <a:gridCol w="658368">
                  <a:extLst>
                    <a:ext uri="{9D8B030D-6E8A-4147-A177-3AD203B41FA5}">
                      <a16:colId xmlns:a16="http://schemas.microsoft.com/office/drawing/2014/main" val="3791273901"/>
                    </a:ext>
                  </a:extLst>
                </a:gridCol>
                <a:gridCol w="658368">
                  <a:extLst>
                    <a:ext uri="{9D8B030D-6E8A-4147-A177-3AD203B41FA5}">
                      <a16:colId xmlns:a16="http://schemas.microsoft.com/office/drawing/2014/main" val="1499361234"/>
                    </a:ext>
                  </a:extLst>
                </a:gridCol>
                <a:gridCol w="658368">
                  <a:extLst>
                    <a:ext uri="{9D8B030D-6E8A-4147-A177-3AD203B41FA5}">
                      <a16:colId xmlns:a16="http://schemas.microsoft.com/office/drawing/2014/main" val="2941668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17880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- 2018-11-19 10:30:35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تريبل تشيز بفز خفيفة وطريّة وتذوب في فمك. وتمنحها تتبيلة الزعتر وصلصة البيستو نكهة قوية وتجعلها وجبة صحية للجميع!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Our triple cheese puffs are light, airy, and melt in your mouth. Seasoned with thyme and pesto, the earthy flavors make them a wholesome treat for everyone!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extLst>
                  <a:ext uri="{0D108BD9-81ED-4DB2-BD59-A6C34878D82A}">
                    <a16:rowId xmlns:a16="http://schemas.microsoft.com/office/drawing/2014/main" val="161648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- 2018-11-18 08:00:39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غيّر أجواء هذا الأحد وجرب أحد مشروباتنا المثلجة! نضمن لك أنها ستنعشك وتمنحك المزيد من الطاقة.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Shake things up a little this Sunday, and try our cold milkshakes They’re guaranteed to leave you refreshed and energized.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4307</a:t>
                      </a:r>
                    </a:p>
                  </a:txBody>
                  <a:tcPr/>
                </a:tc>
                <a:extLst>
                  <a:ext uri="{0D108BD9-81ED-4DB2-BD59-A6C34878D82A}">
                    <a16:rowId xmlns:a16="http://schemas.microsoft.com/office/drawing/2014/main" val="526940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- 2018-11-15 13:30:45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احزر مالذي ينغمس في الشوكولاتة البلجيكية الغنية التي يحبها الجميع؟
</a:t>
                      </a:r>
                      <a:r>
                        <a:rPr kumimoji="0" lang="en-US" sz="1000" b="0" i="0" u="none" strike="noStrike" kern="1200" cap="none" spc="0" normalizeH="0" baseline="0" noProof="0">
                          <a:ln>
                            <a:noFill/>
                          </a:ln>
                          <a:solidFill>
                            <a:prstClr val="black"/>
                          </a:solidFill>
                          <a:effectLst/>
                          <a:uLnTx/>
                          <a:uFillTx/>
                          <a:latin typeface="+mn-lt"/>
                          <a:ea typeface="+mn-ea"/>
                          <a:cs typeface="+mn-cs"/>
                        </a:rPr>
                        <a:t>Guess what is being dipped in our all-time favorite rich Belgium chocolate?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5707</a:t>
                      </a:r>
                    </a:p>
                  </a:txBody>
                  <a:tcPr/>
                </a:tc>
                <a:extLst>
                  <a:ext uri="{0D108BD9-81ED-4DB2-BD59-A6C34878D82A}">
                    <a16:rowId xmlns:a16="http://schemas.microsoft.com/office/drawing/2014/main" val="3966401814"/>
                  </a:ext>
                </a:extLst>
              </a:tr>
            </a:tbl>
          </a:graphicData>
        </a:graphic>
      </p:graphicFrame>
      <p:sp>
        <p:nvSpPr>
          <p:cNvPr id="4" name="Text Placeholder 3">
            <a:extLst>
              <a:ext uri="{FF2B5EF4-FFF2-40B4-BE49-F238E27FC236}">
                <a16:creationId xmlns:a16="http://schemas.microsoft.com/office/drawing/2014/main" id="{D4D72AC8-7E4C-416C-9A85-DA9D1918C549}"/>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70707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713E7-E585-4765-BEE6-C5A5C886461C}"/>
              </a:ext>
            </a:extLst>
          </p:cNvPr>
          <p:cNvSpPr>
            <a:spLocks noGrp="1"/>
          </p:cNvSpPr>
          <p:nvPr>
            <p:ph type="title"/>
          </p:nvPr>
        </p:nvSpPr>
        <p:spPr/>
        <p:txBody>
          <a:bodyPr/>
          <a:lstStyle/>
          <a:p>
            <a:r>
              <a:rPr lang="en-US"/>
              <a:t>Instagram Posts Table | dipndipksa - 4 of 7</a:t>
            </a:r>
          </a:p>
        </p:txBody>
      </p:sp>
      <p:graphicFrame>
        <p:nvGraphicFramePr>
          <p:cNvPr id="5" name="Table Placeholder 4">
            <a:extLst>
              <a:ext uri="{FF2B5EF4-FFF2-40B4-BE49-F238E27FC236}">
                <a16:creationId xmlns:a16="http://schemas.microsoft.com/office/drawing/2014/main" id="{F7C8E74E-6C19-43EC-B5F4-5578ABBBF371}"/>
              </a:ext>
            </a:extLst>
          </p:cNvPr>
          <p:cNvGraphicFramePr>
            <a:graphicFrameLocks noGrp="1"/>
          </p:cNvGraphicFramePr>
          <p:nvPr>
            <p:ph type="tbl" sz="quarter" idx="13"/>
            <p:extLst>
              <p:ext uri="{D42A27DB-BD31-4B8C-83A1-F6EECF244321}">
                <p14:modId xmlns:p14="http://schemas.microsoft.com/office/powerpoint/2010/main" val="4035256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81380498"/>
                    </a:ext>
                  </a:extLst>
                </a:gridCol>
                <a:gridCol w="658368">
                  <a:extLst>
                    <a:ext uri="{9D8B030D-6E8A-4147-A177-3AD203B41FA5}">
                      <a16:colId xmlns:a16="http://schemas.microsoft.com/office/drawing/2014/main" val="1873741776"/>
                    </a:ext>
                  </a:extLst>
                </a:gridCol>
                <a:gridCol w="658368">
                  <a:extLst>
                    <a:ext uri="{9D8B030D-6E8A-4147-A177-3AD203B41FA5}">
                      <a16:colId xmlns:a16="http://schemas.microsoft.com/office/drawing/2014/main" val="2884733521"/>
                    </a:ext>
                  </a:extLst>
                </a:gridCol>
                <a:gridCol w="658368">
                  <a:extLst>
                    <a:ext uri="{9D8B030D-6E8A-4147-A177-3AD203B41FA5}">
                      <a16:colId xmlns:a16="http://schemas.microsoft.com/office/drawing/2014/main" val="1197302403"/>
                    </a:ext>
                  </a:extLst>
                </a:gridCol>
                <a:gridCol w="658368">
                  <a:extLst>
                    <a:ext uri="{9D8B030D-6E8A-4147-A177-3AD203B41FA5}">
                      <a16:colId xmlns:a16="http://schemas.microsoft.com/office/drawing/2014/main" val="3025040149"/>
                    </a:ext>
                  </a:extLst>
                </a:gridCol>
                <a:gridCol w="658368">
                  <a:extLst>
                    <a:ext uri="{9D8B030D-6E8A-4147-A177-3AD203B41FA5}">
                      <a16:colId xmlns:a16="http://schemas.microsoft.com/office/drawing/2014/main" val="1240181809"/>
                    </a:ext>
                  </a:extLst>
                </a:gridCol>
                <a:gridCol w="658368">
                  <a:extLst>
                    <a:ext uri="{9D8B030D-6E8A-4147-A177-3AD203B41FA5}">
                      <a16:colId xmlns:a16="http://schemas.microsoft.com/office/drawing/2014/main" val="1701334745"/>
                    </a:ext>
                  </a:extLst>
                </a:gridCol>
                <a:gridCol w="658368">
                  <a:extLst>
                    <a:ext uri="{9D8B030D-6E8A-4147-A177-3AD203B41FA5}">
                      <a16:colId xmlns:a16="http://schemas.microsoft.com/office/drawing/2014/main" val="466139745"/>
                    </a:ext>
                  </a:extLst>
                </a:gridCol>
                <a:gridCol w="658368">
                  <a:extLst>
                    <a:ext uri="{9D8B030D-6E8A-4147-A177-3AD203B41FA5}">
                      <a16:colId xmlns:a16="http://schemas.microsoft.com/office/drawing/2014/main" val="581537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4588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- 2018-11-15 10:15:07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ألف مبروك للرابحين بمسابقة "احزر اسم الطبق"
الجواب هو  تريبل تشيز بافز
الجائزة: دعوة لشخصين لتجربة فطور ديب ان ديب 
حظ أوفر للجميع في المرات القادمة -يجب أن يكون الفائز من داخل المملكة العربية السعودية
-الفطور لشخصين فقط
مدتها: التواريخ المححدة في القسيمة
</a:t>
                      </a:r>
                      <a:r>
                        <a:rPr kumimoji="0" lang="en-US" sz="1000" b="0" i="0" u="none" strike="noStrike" kern="1200" cap="none" spc="0" normalizeH="0" baseline="0" noProof="0">
                          <a:ln>
                            <a:noFill/>
                          </a:ln>
                          <a:solidFill>
                            <a:prstClr val="black"/>
                          </a:solidFill>
                          <a:effectLst/>
                          <a:uLnTx/>
                          <a:uFillTx/>
                          <a:latin typeface="+mn-lt"/>
                          <a:ea typeface="+mn-ea"/>
                          <a:cs typeface="+mn-cs"/>
                        </a:rPr>
                        <a:t>Congratulations to the winners 
The answer is: Tripe Cheese Puffs 
The prize is an invitation for two to try our breakfast menu at dipnip -Winners must be in Saudi Arabia
-Breakfast for two only
-Dates as mentioned in the voucher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4775</a:t>
                      </a:r>
                    </a:p>
                  </a:txBody>
                  <a:tcPr/>
                </a:tc>
                <a:extLst>
                  <a:ext uri="{0D108BD9-81ED-4DB2-BD59-A6C34878D82A}">
                    <a16:rowId xmlns:a16="http://schemas.microsoft.com/office/drawing/2014/main" val="2623351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- 2018-11-14 07:00:48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ابدأ يومك بابتسامة، وانشرها باقي اليوم!
</a:t>
                      </a:r>
                      <a:r>
                        <a:rPr kumimoji="0" lang="en-US" sz="1000" b="0" i="0" u="none" strike="noStrike" kern="1200" cap="none" spc="0" normalizeH="0" baseline="0" noProof="0">
                          <a:ln>
                            <a:noFill/>
                          </a:ln>
                          <a:solidFill>
                            <a:prstClr val="black"/>
                          </a:solidFill>
                          <a:effectLst/>
                          <a:uLnTx/>
                          <a:uFillTx/>
                          <a:latin typeface="+mn-lt"/>
                          <a:ea typeface="+mn-ea"/>
                          <a:cs typeface="+mn-cs"/>
                        </a:rPr>
                        <a:t>Start your day with a smile, and wear it for the rest of the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6879</a:t>
                      </a:r>
                    </a:p>
                  </a:txBody>
                  <a:tcPr/>
                </a:tc>
                <a:extLst>
                  <a:ext uri="{0D108BD9-81ED-4DB2-BD59-A6C34878D82A}">
                    <a16:rowId xmlns:a16="http://schemas.microsoft.com/office/drawing/2014/main" val="3744744152"/>
                  </a:ext>
                </a:extLst>
              </a:tr>
            </a:tbl>
          </a:graphicData>
        </a:graphic>
      </p:graphicFrame>
      <p:sp>
        <p:nvSpPr>
          <p:cNvPr id="4" name="Text Placeholder 3">
            <a:extLst>
              <a:ext uri="{FF2B5EF4-FFF2-40B4-BE49-F238E27FC236}">
                <a16:creationId xmlns:a16="http://schemas.microsoft.com/office/drawing/2014/main" id="{6BAF160B-0400-47A8-A33F-2FEA2E29C855}"/>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8697801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D3F3A-B93E-4850-B477-6D06FB43AFC7}"/>
              </a:ext>
            </a:extLst>
          </p:cNvPr>
          <p:cNvSpPr>
            <a:spLocks noGrp="1"/>
          </p:cNvSpPr>
          <p:nvPr>
            <p:ph type="title"/>
          </p:nvPr>
        </p:nvSpPr>
        <p:spPr/>
        <p:txBody>
          <a:bodyPr/>
          <a:lstStyle/>
          <a:p>
            <a:r>
              <a:rPr lang="en-US"/>
              <a:t>Instagram Posts Table | dipndipksa - 5 of 7</a:t>
            </a:r>
          </a:p>
        </p:txBody>
      </p:sp>
      <p:graphicFrame>
        <p:nvGraphicFramePr>
          <p:cNvPr id="5" name="Table Placeholder 4">
            <a:extLst>
              <a:ext uri="{FF2B5EF4-FFF2-40B4-BE49-F238E27FC236}">
                <a16:creationId xmlns:a16="http://schemas.microsoft.com/office/drawing/2014/main" id="{E24414DD-CFCA-4539-81B2-7A136DCCF595}"/>
              </a:ext>
            </a:extLst>
          </p:cNvPr>
          <p:cNvGraphicFramePr>
            <a:graphicFrameLocks noGrp="1"/>
          </p:cNvGraphicFramePr>
          <p:nvPr>
            <p:ph type="tbl" sz="quarter" idx="13"/>
            <p:extLst>
              <p:ext uri="{D42A27DB-BD31-4B8C-83A1-F6EECF244321}">
                <p14:modId xmlns:p14="http://schemas.microsoft.com/office/powerpoint/2010/main" val="293641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58993087"/>
                    </a:ext>
                  </a:extLst>
                </a:gridCol>
                <a:gridCol w="658368">
                  <a:extLst>
                    <a:ext uri="{9D8B030D-6E8A-4147-A177-3AD203B41FA5}">
                      <a16:colId xmlns:a16="http://schemas.microsoft.com/office/drawing/2014/main" val="528425558"/>
                    </a:ext>
                  </a:extLst>
                </a:gridCol>
                <a:gridCol w="658368">
                  <a:extLst>
                    <a:ext uri="{9D8B030D-6E8A-4147-A177-3AD203B41FA5}">
                      <a16:colId xmlns:a16="http://schemas.microsoft.com/office/drawing/2014/main" val="1791190400"/>
                    </a:ext>
                  </a:extLst>
                </a:gridCol>
                <a:gridCol w="658368">
                  <a:extLst>
                    <a:ext uri="{9D8B030D-6E8A-4147-A177-3AD203B41FA5}">
                      <a16:colId xmlns:a16="http://schemas.microsoft.com/office/drawing/2014/main" val="3753028085"/>
                    </a:ext>
                  </a:extLst>
                </a:gridCol>
                <a:gridCol w="658368">
                  <a:extLst>
                    <a:ext uri="{9D8B030D-6E8A-4147-A177-3AD203B41FA5}">
                      <a16:colId xmlns:a16="http://schemas.microsoft.com/office/drawing/2014/main" val="532932268"/>
                    </a:ext>
                  </a:extLst>
                </a:gridCol>
                <a:gridCol w="658368">
                  <a:extLst>
                    <a:ext uri="{9D8B030D-6E8A-4147-A177-3AD203B41FA5}">
                      <a16:colId xmlns:a16="http://schemas.microsoft.com/office/drawing/2014/main" val="1272654684"/>
                    </a:ext>
                  </a:extLst>
                </a:gridCol>
                <a:gridCol w="658368">
                  <a:extLst>
                    <a:ext uri="{9D8B030D-6E8A-4147-A177-3AD203B41FA5}">
                      <a16:colId xmlns:a16="http://schemas.microsoft.com/office/drawing/2014/main" val="487922892"/>
                    </a:ext>
                  </a:extLst>
                </a:gridCol>
                <a:gridCol w="658368">
                  <a:extLst>
                    <a:ext uri="{9D8B030D-6E8A-4147-A177-3AD203B41FA5}">
                      <a16:colId xmlns:a16="http://schemas.microsoft.com/office/drawing/2014/main" val="2391002435"/>
                    </a:ext>
                  </a:extLst>
                </a:gridCol>
                <a:gridCol w="658368">
                  <a:extLst>
                    <a:ext uri="{9D8B030D-6E8A-4147-A177-3AD203B41FA5}">
                      <a16:colId xmlns:a16="http://schemas.microsoft.com/office/drawing/2014/main" val="27012081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57898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- 2018-11-11 07:50:06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ابدأ يومك مع رفقة طيبة وديب ان ديب كريبساديّا رائعة المذاق
</a:t>
                      </a:r>
                      <a:r>
                        <a:rPr kumimoji="0" lang="en-US" sz="1000" b="0" i="0" u="none" strike="noStrike" kern="1200" cap="none" spc="0" normalizeH="0" baseline="0" noProof="0">
                          <a:ln>
                            <a:noFill/>
                          </a:ln>
                          <a:solidFill>
                            <a:prstClr val="black"/>
                          </a:solidFill>
                          <a:effectLst/>
                          <a:uLnTx/>
                          <a:uFillTx/>
                          <a:latin typeface="+mn-lt"/>
                          <a:ea typeface="+mn-ea"/>
                          <a:cs typeface="+mn-cs"/>
                        </a:rPr>
                        <a:t>make your mornings brighter with good company, and the dipndip crepsadilla.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a:t>
                      </a:r>
                    </a:p>
                  </a:txBody>
                  <a:tcPr/>
                </a:tc>
                <a:extLst>
                  <a:ext uri="{0D108BD9-81ED-4DB2-BD59-A6C34878D82A}">
                    <a16:rowId xmlns:a16="http://schemas.microsoft.com/office/drawing/2014/main" val="2512039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- 2018-11-09 07:00:42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نهاية الأسبوع لابد أن تكون غنية برائحة الوافل الطازج مع الآيس كريم الشهي. اجعل عطلة نهاية الأسبوع سعيدة بزيارة ديب ان ديب!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Fill your weekends with fresh waffles and a lot of fun by dropping by dipndip!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7587</a:t>
                      </a:r>
                    </a:p>
                  </a:txBody>
                  <a:tcPr/>
                </a:tc>
                <a:extLst>
                  <a:ext uri="{0D108BD9-81ED-4DB2-BD59-A6C34878D82A}">
                    <a16:rowId xmlns:a16="http://schemas.microsoft.com/office/drawing/2014/main" val="4128415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- 2018-11-08 10:00:55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تتخمر، تغلي، تفور، ترغي... هل يبدو هذا مغريًا؟ نتمنى يوم كابوتشينو سعيد للجميع!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Brewing, bubbling, steaming, frothing… irresistible? Happy World Cappuccino Day!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4165</a:t>
                      </a:r>
                    </a:p>
                  </a:txBody>
                  <a:tcPr/>
                </a:tc>
                <a:extLst>
                  <a:ext uri="{0D108BD9-81ED-4DB2-BD59-A6C34878D82A}">
                    <a16:rowId xmlns:a16="http://schemas.microsoft.com/office/drawing/2014/main" val="4194511831"/>
                  </a:ext>
                </a:extLst>
              </a:tr>
            </a:tbl>
          </a:graphicData>
        </a:graphic>
      </p:graphicFrame>
      <p:sp>
        <p:nvSpPr>
          <p:cNvPr id="4" name="Text Placeholder 3">
            <a:extLst>
              <a:ext uri="{FF2B5EF4-FFF2-40B4-BE49-F238E27FC236}">
                <a16:creationId xmlns:a16="http://schemas.microsoft.com/office/drawing/2014/main" id="{9DFDAFA4-1C1D-4D26-8CF1-BA559179276B}"/>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4014082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1AB1D-297F-4E2D-9DCC-C053C0C19EC6}"/>
              </a:ext>
            </a:extLst>
          </p:cNvPr>
          <p:cNvSpPr>
            <a:spLocks noGrp="1"/>
          </p:cNvSpPr>
          <p:nvPr>
            <p:ph type="title"/>
          </p:nvPr>
        </p:nvSpPr>
        <p:spPr/>
        <p:txBody>
          <a:bodyPr/>
          <a:lstStyle/>
          <a:p>
            <a:r>
              <a:rPr lang="en-US"/>
              <a:t>Instagram Posts Table | dipndipksa - 6 of 7</a:t>
            </a:r>
          </a:p>
        </p:txBody>
      </p:sp>
      <p:graphicFrame>
        <p:nvGraphicFramePr>
          <p:cNvPr id="5" name="Table Placeholder 4">
            <a:extLst>
              <a:ext uri="{FF2B5EF4-FFF2-40B4-BE49-F238E27FC236}">
                <a16:creationId xmlns:a16="http://schemas.microsoft.com/office/drawing/2014/main" id="{85E7FB9A-A92C-4119-9DA8-13BD8398BD56}"/>
              </a:ext>
            </a:extLst>
          </p:cNvPr>
          <p:cNvGraphicFramePr>
            <a:graphicFrameLocks noGrp="1"/>
          </p:cNvGraphicFramePr>
          <p:nvPr>
            <p:ph type="tbl" sz="quarter" idx="13"/>
            <p:extLst>
              <p:ext uri="{D42A27DB-BD31-4B8C-83A1-F6EECF244321}">
                <p14:modId xmlns:p14="http://schemas.microsoft.com/office/powerpoint/2010/main" val="2237114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15121496"/>
                    </a:ext>
                  </a:extLst>
                </a:gridCol>
                <a:gridCol w="658368">
                  <a:extLst>
                    <a:ext uri="{9D8B030D-6E8A-4147-A177-3AD203B41FA5}">
                      <a16:colId xmlns:a16="http://schemas.microsoft.com/office/drawing/2014/main" val="3039862962"/>
                    </a:ext>
                  </a:extLst>
                </a:gridCol>
                <a:gridCol w="658368">
                  <a:extLst>
                    <a:ext uri="{9D8B030D-6E8A-4147-A177-3AD203B41FA5}">
                      <a16:colId xmlns:a16="http://schemas.microsoft.com/office/drawing/2014/main" val="973863510"/>
                    </a:ext>
                  </a:extLst>
                </a:gridCol>
                <a:gridCol w="658368">
                  <a:extLst>
                    <a:ext uri="{9D8B030D-6E8A-4147-A177-3AD203B41FA5}">
                      <a16:colId xmlns:a16="http://schemas.microsoft.com/office/drawing/2014/main" val="771461489"/>
                    </a:ext>
                  </a:extLst>
                </a:gridCol>
                <a:gridCol w="658368">
                  <a:extLst>
                    <a:ext uri="{9D8B030D-6E8A-4147-A177-3AD203B41FA5}">
                      <a16:colId xmlns:a16="http://schemas.microsoft.com/office/drawing/2014/main" val="1750642909"/>
                    </a:ext>
                  </a:extLst>
                </a:gridCol>
                <a:gridCol w="658368">
                  <a:extLst>
                    <a:ext uri="{9D8B030D-6E8A-4147-A177-3AD203B41FA5}">
                      <a16:colId xmlns:a16="http://schemas.microsoft.com/office/drawing/2014/main" val="4012868492"/>
                    </a:ext>
                  </a:extLst>
                </a:gridCol>
                <a:gridCol w="658368">
                  <a:extLst>
                    <a:ext uri="{9D8B030D-6E8A-4147-A177-3AD203B41FA5}">
                      <a16:colId xmlns:a16="http://schemas.microsoft.com/office/drawing/2014/main" val="4062887013"/>
                    </a:ext>
                  </a:extLst>
                </a:gridCol>
                <a:gridCol w="658368">
                  <a:extLst>
                    <a:ext uri="{9D8B030D-6E8A-4147-A177-3AD203B41FA5}">
                      <a16:colId xmlns:a16="http://schemas.microsoft.com/office/drawing/2014/main" val="3283964087"/>
                    </a:ext>
                  </a:extLst>
                </a:gridCol>
                <a:gridCol w="658368">
                  <a:extLst>
                    <a:ext uri="{9D8B030D-6E8A-4147-A177-3AD203B41FA5}">
                      <a16:colId xmlns:a16="http://schemas.microsoft.com/office/drawing/2014/main" val="42708264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7627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- 2018-11-07 07:00:35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ايش تتوقع جديدنا في ديب ان ديب؟
جبتها صح!
سبانش لاتيه مثلج بانتظارك
</a:t>
                      </a:r>
                      <a:r>
                        <a:rPr kumimoji="0" lang="en-US" sz="1000" b="0" i="0" u="none" strike="noStrike" kern="1200" cap="none" spc="0" normalizeH="0" baseline="0" noProof="0">
                          <a:ln>
                            <a:noFill/>
                          </a:ln>
                          <a:solidFill>
                            <a:prstClr val="black"/>
                          </a:solidFill>
                          <a:effectLst/>
                          <a:uLnTx/>
                          <a:uFillTx/>
                          <a:latin typeface="+mn-lt"/>
                          <a:ea typeface="+mn-ea"/>
                          <a:cs typeface="+mn-cs"/>
                        </a:rPr>
                        <a:t>Guess what just arrived to dipndip?! You got it right! The new delicious iced Spanish latte is waiting for you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4924</a:t>
                      </a:r>
                    </a:p>
                  </a:txBody>
                  <a:tcPr/>
                </a:tc>
                <a:extLst>
                  <a:ext uri="{0D108BD9-81ED-4DB2-BD59-A6C34878D82A}">
                    <a16:rowId xmlns:a16="http://schemas.microsoft.com/office/drawing/2014/main" val="20537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- 2018-11-06 08:50:05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كافئ أحد أحبابك اليوم وكن سببًا لابتسامتهم مع كريب من اختيارهم.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Treat a loved one today and make them smile with a delicious crepe of their choice!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7242</a:t>
                      </a:r>
                    </a:p>
                  </a:txBody>
                  <a:tcPr/>
                </a:tc>
                <a:extLst>
                  <a:ext uri="{0D108BD9-81ED-4DB2-BD59-A6C34878D82A}">
                    <a16:rowId xmlns:a16="http://schemas.microsoft.com/office/drawing/2014/main" val="387544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- 2018-11-05 10:57:52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بيضاء، بالحليب، أو سوداء - أيًا كانت نكهة الشوكولاتة التي تفضلها ستجدها عندنا! اطلب الشوكولاتة المفضلة لديك في ديب ان ديب.
#ديب_ان_ديب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White, milk, or dark! We have a chocolate flavor for everyone #dipndip #makesmesmile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6057</a:t>
                      </a:r>
                    </a:p>
                  </a:txBody>
                  <a:tcPr/>
                </a:tc>
                <a:extLst>
                  <a:ext uri="{0D108BD9-81ED-4DB2-BD59-A6C34878D82A}">
                    <a16:rowId xmlns:a16="http://schemas.microsoft.com/office/drawing/2014/main" val="848430334"/>
                  </a:ext>
                </a:extLst>
              </a:tr>
            </a:tbl>
          </a:graphicData>
        </a:graphic>
      </p:graphicFrame>
      <p:sp>
        <p:nvSpPr>
          <p:cNvPr id="4" name="Text Placeholder 3">
            <a:extLst>
              <a:ext uri="{FF2B5EF4-FFF2-40B4-BE49-F238E27FC236}">
                <a16:creationId xmlns:a16="http://schemas.microsoft.com/office/drawing/2014/main" id="{DABC930E-A058-44B0-AA66-166F3269F51E}"/>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182920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9BBB4-138F-4700-81EC-F8726A416751}"/>
              </a:ext>
            </a:extLst>
          </p:cNvPr>
          <p:cNvSpPr>
            <a:spLocks noGrp="1"/>
          </p:cNvSpPr>
          <p:nvPr>
            <p:ph type="title"/>
          </p:nvPr>
        </p:nvSpPr>
        <p:spPr/>
        <p:txBody>
          <a:bodyPr/>
          <a:lstStyle/>
          <a:p>
            <a:r>
              <a:rPr lang="en-US"/>
              <a:t>Instagram Posts Table | dipndipksa - 7 of 7</a:t>
            </a:r>
          </a:p>
        </p:txBody>
      </p:sp>
      <p:graphicFrame>
        <p:nvGraphicFramePr>
          <p:cNvPr id="5" name="Table Placeholder 4">
            <a:extLst>
              <a:ext uri="{FF2B5EF4-FFF2-40B4-BE49-F238E27FC236}">
                <a16:creationId xmlns:a16="http://schemas.microsoft.com/office/drawing/2014/main" id="{32B1D1DB-5BCB-4782-ACC8-8637508EACB4}"/>
              </a:ext>
            </a:extLst>
          </p:cNvPr>
          <p:cNvGraphicFramePr>
            <a:graphicFrameLocks noGrp="1"/>
          </p:cNvGraphicFramePr>
          <p:nvPr>
            <p:ph type="tbl" sz="quarter" idx="13"/>
            <p:extLst>
              <p:ext uri="{D42A27DB-BD31-4B8C-83A1-F6EECF244321}">
                <p14:modId xmlns:p14="http://schemas.microsoft.com/office/powerpoint/2010/main" val="1208143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068481415"/>
                    </a:ext>
                  </a:extLst>
                </a:gridCol>
                <a:gridCol w="658368">
                  <a:extLst>
                    <a:ext uri="{9D8B030D-6E8A-4147-A177-3AD203B41FA5}">
                      <a16:colId xmlns:a16="http://schemas.microsoft.com/office/drawing/2014/main" val="4040160117"/>
                    </a:ext>
                  </a:extLst>
                </a:gridCol>
                <a:gridCol w="658368">
                  <a:extLst>
                    <a:ext uri="{9D8B030D-6E8A-4147-A177-3AD203B41FA5}">
                      <a16:colId xmlns:a16="http://schemas.microsoft.com/office/drawing/2014/main" val="3765906928"/>
                    </a:ext>
                  </a:extLst>
                </a:gridCol>
                <a:gridCol w="658368">
                  <a:extLst>
                    <a:ext uri="{9D8B030D-6E8A-4147-A177-3AD203B41FA5}">
                      <a16:colId xmlns:a16="http://schemas.microsoft.com/office/drawing/2014/main" val="2737195404"/>
                    </a:ext>
                  </a:extLst>
                </a:gridCol>
                <a:gridCol w="658368">
                  <a:extLst>
                    <a:ext uri="{9D8B030D-6E8A-4147-A177-3AD203B41FA5}">
                      <a16:colId xmlns:a16="http://schemas.microsoft.com/office/drawing/2014/main" val="679498366"/>
                    </a:ext>
                  </a:extLst>
                </a:gridCol>
                <a:gridCol w="658368">
                  <a:extLst>
                    <a:ext uri="{9D8B030D-6E8A-4147-A177-3AD203B41FA5}">
                      <a16:colId xmlns:a16="http://schemas.microsoft.com/office/drawing/2014/main" val="926328152"/>
                    </a:ext>
                  </a:extLst>
                </a:gridCol>
                <a:gridCol w="658368">
                  <a:extLst>
                    <a:ext uri="{9D8B030D-6E8A-4147-A177-3AD203B41FA5}">
                      <a16:colId xmlns:a16="http://schemas.microsoft.com/office/drawing/2014/main" val="2529438661"/>
                    </a:ext>
                  </a:extLst>
                </a:gridCol>
                <a:gridCol w="658368">
                  <a:extLst>
                    <a:ext uri="{9D8B030D-6E8A-4147-A177-3AD203B41FA5}">
                      <a16:colId xmlns:a16="http://schemas.microsoft.com/office/drawing/2014/main" val="4015974590"/>
                    </a:ext>
                  </a:extLst>
                </a:gridCol>
                <a:gridCol w="658368">
                  <a:extLst>
                    <a:ext uri="{9D8B030D-6E8A-4147-A177-3AD203B41FA5}">
                      <a16:colId xmlns:a16="http://schemas.microsoft.com/office/drawing/2014/main" val="3640020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1484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dipndipksa - 2018-11-01 15:02:08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رحِّب بإجازة نهاية الأسبوع بأحلى بانكيك من #ديب_ان_ديب !  الليالي العائلية صارت احلى , بذكريات دائمة معنا #يجعلنا_نبتسم
</a:t>
                      </a:r>
                      <a:r>
                        <a:rPr kumimoji="0" lang="en-US" sz="1000" b="0" i="0" u="none" strike="noStrike" kern="1200" cap="none" spc="0" normalizeH="0" baseline="0" noProof="0">
                          <a:ln>
                            <a:noFill/>
                          </a:ln>
                          <a:solidFill>
                            <a:prstClr val="black"/>
                          </a:solidFill>
                          <a:effectLst/>
                          <a:uLnTx/>
                          <a:uFillTx/>
                          <a:latin typeface="+mn-lt"/>
                          <a:ea typeface="+mn-ea"/>
                          <a:cs typeface="+mn-cs"/>
                        </a:rPr>
                        <a:t>Welcome the weekend and dip into our pancakes! Family dessert nights are perfect to bond, unwind, make memories that last a lifetime. #dipndip #makesmesmile #pancakes #chocolate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6914</a:t>
                      </a:r>
                    </a:p>
                  </a:txBody>
                  <a:tcPr/>
                </a:tc>
                <a:extLst>
                  <a:ext uri="{0D108BD9-81ED-4DB2-BD59-A6C34878D82A}">
                    <a16:rowId xmlns:a16="http://schemas.microsoft.com/office/drawing/2014/main" val="3230383807"/>
                  </a:ext>
                </a:extLst>
              </a:tr>
            </a:tbl>
          </a:graphicData>
        </a:graphic>
      </p:graphicFrame>
      <p:sp>
        <p:nvSpPr>
          <p:cNvPr id="4" name="Text Placeholder 3">
            <a:extLst>
              <a:ext uri="{FF2B5EF4-FFF2-40B4-BE49-F238E27FC236}">
                <a16:creationId xmlns:a16="http://schemas.microsoft.com/office/drawing/2014/main" id="{3EC2BC2D-9F5A-4692-81A3-4EA03BB9A22A}"/>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3021766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171AC-B712-4846-8573-92DE44564AF0}"/>
              </a:ext>
            </a:extLst>
          </p:cNvPr>
          <p:cNvSpPr>
            <a:spLocks noGrp="1"/>
          </p:cNvSpPr>
          <p:nvPr>
            <p:ph type="title"/>
          </p:nvPr>
        </p:nvSpPr>
        <p:spPr/>
        <p:txBody>
          <a:bodyPr/>
          <a:lstStyle/>
          <a:p>
            <a:r>
              <a:rPr lang="en-US"/>
              <a:t>Instagram Interactions Distribution | dipndipksa</a:t>
            </a:r>
          </a:p>
        </p:txBody>
      </p:sp>
      <p:graphicFrame>
        <p:nvGraphicFramePr>
          <p:cNvPr id="6" name="Chart Placeholder 5">
            <a:extLst>
              <a:ext uri="{FF2B5EF4-FFF2-40B4-BE49-F238E27FC236}">
                <a16:creationId xmlns:a16="http://schemas.microsoft.com/office/drawing/2014/main" id="{181E5EF9-6340-4D5B-A048-F9B380F7FCC1}"/>
              </a:ext>
            </a:extLst>
          </p:cNvPr>
          <p:cNvGraphicFramePr>
            <a:graphicFrameLocks noGrp="1"/>
          </p:cNvGraphicFramePr>
          <p:nvPr>
            <p:ph type="chart" sz="quarter" idx="13"/>
            <p:extLst>
              <p:ext uri="{D42A27DB-BD31-4B8C-83A1-F6EECF244321}">
                <p14:modId xmlns:p14="http://schemas.microsoft.com/office/powerpoint/2010/main" val="2171527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F48F3F-B199-469C-97C5-CE5AB605DE5E}"/>
              </a:ext>
            </a:extLst>
          </p:cNvPr>
          <p:cNvSpPr>
            <a:spLocks noGrp="1"/>
          </p:cNvSpPr>
          <p:nvPr>
            <p:ph type="body" sz="quarter" idx="14"/>
          </p:nvPr>
        </p:nvSpPr>
        <p:spPr/>
        <p:txBody>
          <a:bodyPr/>
          <a:lstStyle/>
          <a:p>
            <a:r>
              <a:rPr lang="en-US"/>
              <a:t>11/01/2018 - 11/30/2018</a:t>
            </a:r>
          </a:p>
        </p:txBody>
      </p:sp>
      <p:sp>
        <p:nvSpPr>
          <p:cNvPr id="5" name="Footer Placeholder 4">
            <a:extLst>
              <a:ext uri="{FF2B5EF4-FFF2-40B4-BE49-F238E27FC236}">
                <a16:creationId xmlns:a16="http://schemas.microsoft.com/office/drawing/2014/main" id="{FBA26379-758D-422D-954D-27CD24BE8D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72644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9C652-1E96-4313-8786-9D9D71767FD5}"/>
              </a:ext>
            </a:extLst>
          </p:cNvPr>
          <p:cNvSpPr>
            <a:spLocks noGrp="1"/>
          </p:cNvSpPr>
          <p:nvPr>
            <p:ph type="title"/>
          </p:nvPr>
        </p:nvSpPr>
        <p:spPr/>
        <p:txBody>
          <a:bodyPr/>
          <a:lstStyle/>
          <a:p>
            <a:r>
              <a:rPr lang="en-US"/>
              <a:t>Instagram Videos Table | dipndipksa</a:t>
            </a:r>
          </a:p>
        </p:txBody>
      </p:sp>
      <p:graphicFrame>
        <p:nvGraphicFramePr>
          <p:cNvPr id="5" name="Table Placeholder 4">
            <a:extLst>
              <a:ext uri="{FF2B5EF4-FFF2-40B4-BE49-F238E27FC236}">
                <a16:creationId xmlns:a16="http://schemas.microsoft.com/office/drawing/2014/main" id="{AA8368B2-FC24-4580-85C1-59B4D7531B73}"/>
              </a:ext>
            </a:extLst>
          </p:cNvPr>
          <p:cNvGraphicFramePr>
            <a:graphicFrameLocks noGrp="1"/>
          </p:cNvGraphicFramePr>
          <p:nvPr>
            <p:ph type="tbl" sz="quarter" idx="13"/>
            <p:extLst>
              <p:ext uri="{D42A27DB-BD31-4B8C-83A1-F6EECF244321}">
                <p14:modId xmlns:p14="http://schemas.microsoft.com/office/powerpoint/2010/main" val="2166431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07347354"/>
                    </a:ext>
                  </a:extLst>
                </a:gridCol>
                <a:gridCol w="1152143">
                  <a:extLst>
                    <a:ext uri="{9D8B030D-6E8A-4147-A177-3AD203B41FA5}">
                      <a16:colId xmlns:a16="http://schemas.microsoft.com/office/drawing/2014/main" val="2470385197"/>
                    </a:ext>
                  </a:extLst>
                </a:gridCol>
                <a:gridCol w="493776">
                  <a:extLst>
                    <a:ext uri="{9D8B030D-6E8A-4147-A177-3AD203B41FA5}">
                      <a16:colId xmlns:a16="http://schemas.microsoft.com/office/drawing/2014/main" val="1759540972"/>
                    </a:ext>
                  </a:extLst>
                </a:gridCol>
                <a:gridCol w="493776">
                  <a:extLst>
                    <a:ext uri="{9D8B030D-6E8A-4147-A177-3AD203B41FA5}">
                      <a16:colId xmlns:a16="http://schemas.microsoft.com/office/drawing/2014/main" val="3572890871"/>
                    </a:ext>
                  </a:extLst>
                </a:gridCol>
                <a:gridCol w="493776">
                  <a:extLst>
                    <a:ext uri="{9D8B030D-6E8A-4147-A177-3AD203B41FA5}">
                      <a16:colId xmlns:a16="http://schemas.microsoft.com/office/drawing/2014/main" val="2133495988"/>
                    </a:ext>
                  </a:extLst>
                </a:gridCol>
                <a:gridCol w="493776">
                  <a:extLst>
                    <a:ext uri="{9D8B030D-6E8A-4147-A177-3AD203B41FA5}">
                      <a16:colId xmlns:a16="http://schemas.microsoft.com/office/drawing/2014/main" val="575814582"/>
                    </a:ext>
                  </a:extLst>
                </a:gridCol>
                <a:gridCol w="493776">
                  <a:extLst>
                    <a:ext uri="{9D8B030D-6E8A-4147-A177-3AD203B41FA5}">
                      <a16:colId xmlns:a16="http://schemas.microsoft.com/office/drawing/2014/main" val="3356218030"/>
                    </a:ext>
                  </a:extLst>
                </a:gridCol>
                <a:gridCol w="493776">
                  <a:extLst>
                    <a:ext uri="{9D8B030D-6E8A-4147-A177-3AD203B41FA5}">
                      <a16:colId xmlns:a16="http://schemas.microsoft.com/office/drawing/2014/main" val="4274090798"/>
                    </a:ext>
                  </a:extLst>
                </a:gridCol>
                <a:gridCol w="493776">
                  <a:extLst>
                    <a:ext uri="{9D8B030D-6E8A-4147-A177-3AD203B41FA5}">
                      <a16:colId xmlns:a16="http://schemas.microsoft.com/office/drawing/2014/main" val="2231856684"/>
                    </a:ext>
                  </a:extLst>
                </a:gridCol>
                <a:gridCol w="493776">
                  <a:extLst>
                    <a:ext uri="{9D8B030D-6E8A-4147-A177-3AD203B41FA5}">
                      <a16:colId xmlns:a16="http://schemas.microsoft.com/office/drawing/2014/main" val="4212143086"/>
                    </a:ext>
                  </a:extLst>
                </a:gridCol>
                <a:gridCol w="493776">
                  <a:extLst>
                    <a:ext uri="{9D8B030D-6E8A-4147-A177-3AD203B41FA5}">
                      <a16:colId xmlns:a16="http://schemas.microsoft.com/office/drawing/2014/main" val="141509381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888065701"/>
                  </a:ext>
                </a:extLst>
              </a:tr>
              <a:tr h="370840">
                <a:tc>
                  <a:txBody>
                    <a:bodyPr/>
                    <a:lstStyle/>
                    <a:p>
                      <a:r>
                        <a:rPr lang="en-US" sz="1000" b="1"/>
                        <a:t>dipndipksa - 2018-11-30 18:22:23 </a:t>
                      </a:r>
                      <a:r>
                        <a:rPr lang="en-US" sz="1000"/>
                        <a:t>
 </a:t>
                      </a:r>
                      <a:r>
                        <a:rPr lang="ar-AE" sz="1000"/>
                        <a:t>لا يفوتك العرض الرهيب بمناسبة العيد الخامس لديب ان ديب 
اختر اللي تبغاه بين أكثر من 30 نوع حلى ب20 ريال بس 
من الأحد للخميس حتّى الساعة الخامسة مساءً 
إيش تنتظرون؟! سوو منشن لعشّاق ديب ان ديب واستمتعوا بالعرض لمدّة محدودة </a:t>
                      </a:r>
                      <a:r>
                        <a:rPr lang="en-US" sz="1000"/>
                        <a:t>😉
</a:t>
                      </a:r>
                      <a:r>
                        <a:rPr lang="ar-AE" sz="1000"/>
                        <a:t>حليتو طريقنا وصار لازم نحلّي أيامكم!
#عيد_ديب_الخامس #</a:t>
                      </a:r>
                      <a:r>
                        <a:rPr lang="en-US" sz="1000"/>
                        <a:t>dipndip #makesmesmile #dessert</a:t>
                      </a:r>
                    </a:p>
                  </a:txBody>
                  <a:tcPr/>
                </a:tc>
                <a:tc>
                  <a:txBody>
                    <a:bodyPr/>
                    <a:lstStyle/>
                    <a:p>
                      <a:r>
                        <a:rPr lang="en-US" sz="1000"/>
                        <a:t>https://www.instagram.com/p/Bq0HY_flKUK/media</a:t>
                      </a:r>
                    </a:p>
                  </a:txBody>
                  <a:tcPr/>
                </a:tc>
                <a:tc>
                  <a:txBody>
                    <a:bodyPr/>
                    <a:lstStyle/>
                    <a:p>
                      <a:r>
                        <a:rPr lang="en-US" sz="1000"/>
                        <a:t>10913</a:t>
                      </a:r>
                    </a:p>
                  </a:txBody>
                  <a:tcPr/>
                </a:tc>
                <a:tc>
                  <a:txBody>
                    <a:bodyPr/>
                    <a:lstStyle/>
                    <a:p>
                      <a:r>
                        <a:rPr lang="en-US" sz="1000"/>
                        <a:t>396</a:t>
                      </a:r>
                    </a:p>
                  </a:txBody>
                  <a:tcPr/>
                </a:tc>
                <a:tc>
                  <a:txBody>
                    <a:bodyPr/>
                    <a:lstStyle/>
                    <a:p>
                      <a:r>
                        <a:rPr lang="en-US" sz="1000"/>
                        <a:t>496</a:t>
                      </a:r>
                    </a:p>
                  </a:txBody>
                  <a:tcPr/>
                </a:tc>
                <a:tc>
                  <a:txBody>
                    <a:bodyPr/>
                    <a:lstStyle/>
                    <a:p>
                      <a:r>
                        <a:rPr lang="en-US" sz="1000"/>
                        <a:t>281</a:t>
                      </a:r>
                    </a:p>
                  </a:txBody>
                  <a:tcPr/>
                </a:tc>
                <a:tc>
                  <a:txBody>
                    <a:bodyPr/>
                    <a:lstStyle/>
                    <a:p>
                      <a:r>
                        <a:rPr lang="en-US" sz="1000"/>
                        <a:t>1173</a:t>
                      </a:r>
                    </a:p>
                  </a:txBody>
                  <a:tcPr/>
                </a:tc>
                <a:tc>
                  <a:txBody>
                    <a:bodyPr/>
                    <a:lstStyle/>
                    <a:p>
                      <a:r>
                        <a:rPr lang="en-US" sz="1000"/>
                        <a:t>21593</a:t>
                      </a:r>
                    </a:p>
                  </a:txBody>
                  <a:tcPr/>
                </a:tc>
                <a:tc>
                  <a:txBody>
                    <a:bodyPr/>
                    <a:lstStyle/>
                    <a:p>
                      <a:r>
                        <a:rPr lang="en-US" sz="1000"/>
                        <a:t>14351</a:t>
                      </a:r>
                    </a:p>
                  </a:txBody>
                  <a:tcPr/>
                </a:tc>
                <a:tc>
                  <a:txBody>
                    <a:bodyPr/>
                    <a:lstStyle/>
                    <a:p>
                      <a:r>
                        <a:rPr lang="en-US" sz="1000"/>
                        <a:t>5.43 %</a:t>
                      </a:r>
                    </a:p>
                  </a:txBody>
                  <a:tcPr/>
                </a:tc>
                <a:tc>
                  <a:txBody>
                    <a:bodyPr/>
                    <a:lstStyle/>
                    <a:p>
                      <a:r>
                        <a:rPr lang="en-US" sz="1000"/>
                        <a:t>50.54 %</a:t>
                      </a:r>
                    </a:p>
                  </a:txBody>
                  <a:tcPr/>
                </a:tc>
                <a:extLst>
                  <a:ext uri="{0D108BD9-81ED-4DB2-BD59-A6C34878D82A}">
                    <a16:rowId xmlns:a16="http://schemas.microsoft.com/office/drawing/2014/main" val="311506942"/>
                  </a:ext>
                </a:extLst>
              </a:tr>
              <a:tr h="370840">
                <a:tc>
                  <a:txBody>
                    <a:bodyPr/>
                    <a:lstStyle/>
                    <a:p>
                      <a:r>
                        <a:rPr lang="en-US" sz="1000" b="1"/>
                        <a:t>dipndipksa - 2018-11-20 08:38:54 </a:t>
                      </a:r>
                      <a:r>
                        <a:rPr lang="en-US" sz="1000"/>
                        <a:t>
 </a:t>
                      </a:r>
                      <a:r>
                        <a:rPr lang="ar-AE" sz="1000"/>
                        <a:t>ماذا تفضل أن تشرب في ديب ان ديب؟ صوّر الشاشة عندما تقف الصورة على مشروبك المفضل وشاركها معنا! #ديب_ان_ديب #يجعلنا_نبتسم 
</a:t>
                      </a:r>
                      <a:r>
                        <a:rPr lang="en-US" sz="1000"/>
                        <a:t>Which frozen blend would you like to have? Pause the GIF and take a screenshot of the drink you like and share it with us! #dipndip #makesmesmile</a:t>
                      </a:r>
                    </a:p>
                  </a:txBody>
                  <a:tcPr/>
                </a:tc>
                <a:tc>
                  <a:txBody>
                    <a:bodyPr/>
                    <a:lstStyle/>
                    <a:p>
                      <a:r>
                        <a:rPr lang="en-US" sz="1000"/>
                        <a:t>https://www.instagram.com/p/BqZU5ZklOiX/media</a:t>
                      </a:r>
                    </a:p>
                  </a:txBody>
                  <a:tcPr/>
                </a:tc>
                <a:tc>
                  <a:txBody>
                    <a:bodyPr/>
                    <a:lstStyle/>
                    <a:p>
                      <a:r>
                        <a:rPr lang="en-US" sz="1000"/>
                        <a:t>1253</a:t>
                      </a:r>
                    </a:p>
                  </a:txBody>
                  <a:tcPr/>
                </a:tc>
                <a:tc>
                  <a:txBody>
                    <a:bodyPr/>
                    <a:lstStyle/>
                    <a:p>
                      <a:r>
                        <a:rPr lang="en-US" sz="1000"/>
                        <a:t>77</a:t>
                      </a:r>
                    </a:p>
                  </a:txBody>
                  <a:tcPr/>
                </a:tc>
                <a:tc>
                  <a:txBody>
                    <a:bodyPr/>
                    <a:lstStyle/>
                    <a:p>
                      <a:r>
                        <a:rPr lang="en-US" sz="1000"/>
                        <a:t>8</a:t>
                      </a:r>
                    </a:p>
                  </a:txBody>
                  <a:tcPr/>
                </a:tc>
                <a:tc>
                  <a:txBody>
                    <a:bodyPr/>
                    <a:lstStyle/>
                    <a:p>
                      <a:r>
                        <a:rPr lang="en-US" sz="1000"/>
                        <a:t>6</a:t>
                      </a:r>
                    </a:p>
                  </a:txBody>
                  <a:tcPr/>
                </a:tc>
                <a:tc>
                  <a:txBody>
                    <a:bodyPr/>
                    <a:lstStyle/>
                    <a:p>
                      <a:r>
                        <a:rPr lang="en-US" sz="1000"/>
                        <a:t>91</a:t>
                      </a:r>
                    </a:p>
                  </a:txBody>
                  <a:tcPr/>
                </a:tc>
                <a:tc>
                  <a:txBody>
                    <a:bodyPr/>
                    <a:lstStyle/>
                    <a:p>
                      <a:r>
                        <a:rPr lang="en-US" sz="1000"/>
                        <a:t>3962</a:t>
                      </a:r>
                    </a:p>
                  </a:txBody>
                  <a:tcPr/>
                </a:tc>
                <a:tc>
                  <a:txBody>
                    <a:bodyPr/>
                    <a:lstStyle/>
                    <a:p>
                      <a:r>
                        <a:rPr lang="en-US" sz="1000"/>
                        <a:t>3329</a:t>
                      </a:r>
                    </a:p>
                  </a:txBody>
                  <a:tcPr/>
                </a:tc>
                <a:tc>
                  <a:txBody>
                    <a:bodyPr/>
                    <a:lstStyle/>
                    <a:p>
                      <a:r>
                        <a:rPr lang="en-US" sz="1000"/>
                        <a:t>2.3 %</a:t>
                      </a:r>
                    </a:p>
                  </a:txBody>
                  <a:tcPr/>
                </a:tc>
                <a:tc>
                  <a:txBody>
                    <a:bodyPr/>
                    <a:lstStyle/>
                    <a:p>
                      <a:r>
                        <a:rPr lang="en-US" sz="1000"/>
                        <a:t>31.63 %</a:t>
                      </a:r>
                    </a:p>
                  </a:txBody>
                  <a:tcPr/>
                </a:tc>
                <a:extLst>
                  <a:ext uri="{0D108BD9-81ED-4DB2-BD59-A6C34878D82A}">
                    <a16:rowId xmlns:a16="http://schemas.microsoft.com/office/drawing/2014/main" val="2913596328"/>
                  </a:ext>
                </a:extLst>
              </a:tr>
            </a:tbl>
          </a:graphicData>
        </a:graphic>
      </p:graphicFrame>
      <p:sp>
        <p:nvSpPr>
          <p:cNvPr id="4" name="Text Placeholder 3">
            <a:extLst>
              <a:ext uri="{FF2B5EF4-FFF2-40B4-BE49-F238E27FC236}">
                <a16:creationId xmlns:a16="http://schemas.microsoft.com/office/drawing/2014/main" id="{940552FA-542F-4688-95E2-FEDFC3A3DA7D}"/>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88082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E9EAD-4510-44BD-B295-0C9F6D37068D}"/>
              </a:ext>
            </a:extLst>
          </p:cNvPr>
          <p:cNvSpPr>
            <a:spLocks noGrp="1"/>
          </p:cNvSpPr>
          <p:nvPr>
            <p:ph type="title"/>
          </p:nvPr>
        </p:nvSpPr>
        <p:spPr/>
        <p:txBody>
          <a:bodyPr/>
          <a:lstStyle/>
          <a:p>
            <a:r>
              <a:rPr lang="en-US"/>
              <a:t>Instagram IG Hashtag Analytics | dipndipksa</a:t>
            </a:r>
          </a:p>
        </p:txBody>
      </p:sp>
      <p:graphicFrame>
        <p:nvGraphicFramePr>
          <p:cNvPr id="5" name="Table Placeholder 4">
            <a:extLst>
              <a:ext uri="{FF2B5EF4-FFF2-40B4-BE49-F238E27FC236}">
                <a16:creationId xmlns:a16="http://schemas.microsoft.com/office/drawing/2014/main" id="{11986570-67A2-460D-8AFB-56EDB564DFC6}"/>
              </a:ext>
            </a:extLst>
          </p:cNvPr>
          <p:cNvGraphicFramePr>
            <a:graphicFrameLocks noGrp="1"/>
          </p:cNvGraphicFramePr>
          <p:nvPr>
            <p:ph type="tbl" sz="quarter" idx="13"/>
            <p:extLst>
              <p:ext uri="{D42A27DB-BD31-4B8C-83A1-F6EECF244321}">
                <p14:modId xmlns:p14="http://schemas.microsoft.com/office/powerpoint/2010/main" val="3893226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10216678"/>
                    </a:ext>
                  </a:extLst>
                </a:gridCol>
                <a:gridCol w="1645920">
                  <a:extLst>
                    <a:ext uri="{9D8B030D-6E8A-4147-A177-3AD203B41FA5}">
                      <a16:colId xmlns:a16="http://schemas.microsoft.com/office/drawing/2014/main" val="1914552830"/>
                    </a:ext>
                  </a:extLst>
                </a:gridCol>
                <a:gridCol w="1645920">
                  <a:extLst>
                    <a:ext uri="{9D8B030D-6E8A-4147-A177-3AD203B41FA5}">
                      <a16:colId xmlns:a16="http://schemas.microsoft.com/office/drawing/2014/main" val="3714047548"/>
                    </a:ext>
                  </a:extLst>
                </a:gridCol>
                <a:gridCol w="1645920">
                  <a:extLst>
                    <a:ext uri="{9D8B030D-6E8A-4147-A177-3AD203B41FA5}">
                      <a16:colId xmlns:a16="http://schemas.microsoft.com/office/drawing/2014/main" val="161796301"/>
                    </a:ext>
                  </a:extLst>
                </a:gridCol>
                <a:gridCol w="1645920">
                  <a:extLst>
                    <a:ext uri="{9D8B030D-6E8A-4147-A177-3AD203B41FA5}">
                      <a16:colId xmlns:a16="http://schemas.microsoft.com/office/drawing/2014/main" val="2462789100"/>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Interactions</a:t>
                      </a:r>
                    </a:p>
                  </a:txBody>
                  <a:tcPr/>
                </a:tc>
                <a:extLst>
                  <a:ext uri="{0D108BD9-81ED-4DB2-BD59-A6C34878D82A}">
                    <a16:rowId xmlns:a16="http://schemas.microsoft.com/office/drawing/2014/main" val="3953742710"/>
                  </a:ext>
                </a:extLst>
              </a:tr>
              <a:tr h="370840">
                <a:tc>
                  <a:txBody>
                    <a:bodyPr/>
                    <a:lstStyle/>
                    <a:p>
                      <a:r>
                        <a:rPr lang="ar-AE" sz="1000"/>
                        <a:t>#ديب_ان_ديب</a:t>
                      </a:r>
                      <a:endParaRPr lang="en-US" sz="1000"/>
                    </a:p>
                  </a:txBody>
                  <a:tcPr/>
                </a:tc>
                <a:tc>
                  <a:txBody>
                    <a:bodyPr/>
                    <a:lstStyle/>
                    <a:p>
                      <a:r>
                        <a:rPr lang="en-US" sz="1000"/>
                        <a:t>12</a:t>
                      </a:r>
                    </a:p>
                  </a:txBody>
                  <a:tcPr/>
                </a:tc>
                <a:tc>
                  <a:txBody>
                    <a:bodyPr/>
                    <a:lstStyle/>
                    <a:p>
                      <a:r>
                        <a:rPr lang="en-US" sz="1000"/>
                        <a:t>2239</a:t>
                      </a:r>
                    </a:p>
                  </a:txBody>
                  <a:tcPr/>
                </a:tc>
                <a:tc>
                  <a:txBody>
                    <a:bodyPr/>
                    <a:lstStyle/>
                    <a:p>
                      <a:r>
                        <a:rPr lang="en-US" sz="1000"/>
                        <a:t>584</a:t>
                      </a:r>
                    </a:p>
                  </a:txBody>
                  <a:tcPr/>
                </a:tc>
                <a:tc>
                  <a:txBody>
                    <a:bodyPr/>
                    <a:lstStyle/>
                    <a:p>
                      <a:r>
                        <a:rPr lang="en-US" sz="1000"/>
                        <a:t>2823</a:t>
                      </a:r>
                    </a:p>
                  </a:txBody>
                  <a:tcPr/>
                </a:tc>
                <a:extLst>
                  <a:ext uri="{0D108BD9-81ED-4DB2-BD59-A6C34878D82A}">
                    <a16:rowId xmlns:a16="http://schemas.microsoft.com/office/drawing/2014/main" val="90308431"/>
                  </a:ext>
                </a:extLst>
              </a:tr>
              <a:tr h="370840">
                <a:tc>
                  <a:txBody>
                    <a:bodyPr/>
                    <a:lstStyle/>
                    <a:p>
                      <a:r>
                        <a:rPr lang="ar-AE" sz="1000"/>
                        <a:t>#يجعلنا_نبتسم</a:t>
                      </a:r>
                      <a:endParaRPr lang="en-US" sz="1000"/>
                    </a:p>
                  </a:txBody>
                  <a:tcPr/>
                </a:tc>
                <a:tc>
                  <a:txBody>
                    <a:bodyPr/>
                    <a:lstStyle/>
                    <a:p>
                      <a:r>
                        <a:rPr lang="en-US" sz="1000"/>
                        <a:t>10</a:t>
                      </a:r>
                    </a:p>
                  </a:txBody>
                  <a:tcPr/>
                </a:tc>
                <a:tc>
                  <a:txBody>
                    <a:bodyPr/>
                    <a:lstStyle/>
                    <a:p>
                      <a:r>
                        <a:rPr lang="en-US" sz="1000"/>
                        <a:t>1727</a:t>
                      </a:r>
                    </a:p>
                  </a:txBody>
                  <a:tcPr/>
                </a:tc>
                <a:tc>
                  <a:txBody>
                    <a:bodyPr/>
                    <a:lstStyle/>
                    <a:p>
                      <a:r>
                        <a:rPr lang="en-US" sz="1000"/>
                        <a:t>484</a:t>
                      </a:r>
                    </a:p>
                  </a:txBody>
                  <a:tcPr/>
                </a:tc>
                <a:tc>
                  <a:txBody>
                    <a:bodyPr/>
                    <a:lstStyle/>
                    <a:p>
                      <a:r>
                        <a:rPr lang="en-US" sz="1000"/>
                        <a:t>2211</a:t>
                      </a:r>
                    </a:p>
                  </a:txBody>
                  <a:tcPr/>
                </a:tc>
                <a:extLst>
                  <a:ext uri="{0D108BD9-81ED-4DB2-BD59-A6C34878D82A}">
                    <a16:rowId xmlns:a16="http://schemas.microsoft.com/office/drawing/2014/main" val="69575513"/>
                  </a:ext>
                </a:extLst>
              </a:tr>
              <a:tr h="370840">
                <a:tc>
                  <a:txBody>
                    <a:bodyPr/>
                    <a:lstStyle/>
                    <a:p>
                      <a:r>
                        <a:rPr lang="en-US" sz="1000"/>
                        <a:t>#dipndip</a:t>
                      </a:r>
                    </a:p>
                  </a:txBody>
                  <a:tcPr/>
                </a:tc>
                <a:tc>
                  <a:txBody>
                    <a:bodyPr/>
                    <a:lstStyle/>
                    <a:p>
                      <a:r>
                        <a:rPr lang="en-US" sz="1000"/>
                        <a:t>13</a:t>
                      </a:r>
                    </a:p>
                  </a:txBody>
                  <a:tcPr/>
                </a:tc>
                <a:tc>
                  <a:txBody>
                    <a:bodyPr/>
                    <a:lstStyle/>
                    <a:p>
                      <a:r>
                        <a:rPr lang="en-US" sz="1000"/>
                        <a:t>2445</a:t>
                      </a:r>
                    </a:p>
                  </a:txBody>
                  <a:tcPr/>
                </a:tc>
                <a:tc>
                  <a:txBody>
                    <a:bodyPr/>
                    <a:lstStyle/>
                    <a:p>
                      <a:r>
                        <a:rPr lang="en-US" sz="1000"/>
                        <a:t>1039</a:t>
                      </a:r>
                    </a:p>
                  </a:txBody>
                  <a:tcPr/>
                </a:tc>
                <a:tc>
                  <a:txBody>
                    <a:bodyPr/>
                    <a:lstStyle/>
                    <a:p>
                      <a:r>
                        <a:rPr lang="en-US" sz="1000"/>
                        <a:t>3484</a:t>
                      </a:r>
                    </a:p>
                  </a:txBody>
                  <a:tcPr/>
                </a:tc>
                <a:extLst>
                  <a:ext uri="{0D108BD9-81ED-4DB2-BD59-A6C34878D82A}">
                    <a16:rowId xmlns:a16="http://schemas.microsoft.com/office/drawing/2014/main" val="1888773206"/>
                  </a:ext>
                </a:extLst>
              </a:tr>
              <a:tr h="370840">
                <a:tc>
                  <a:txBody>
                    <a:bodyPr/>
                    <a:lstStyle/>
                    <a:p>
                      <a:r>
                        <a:rPr lang="en-US" sz="1000"/>
                        <a:t>#makesmesmile</a:t>
                      </a:r>
                    </a:p>
                  </a:txBody>
                  <a:tcPr/>
                </a:tc>
                <a:tc>
                  <a:txBody>
                    <a:bodyPr/>
                    <a:lstStyle/>
                    <a:p>
                      <a:r>
                        <a:rPr lang="en-US" sz="1000"/>
                        <a:t>12</a:t>
                      </a:r>
                    </a:p>
                  </a:txBody>
                  <a:tcPr/>
                </a:tc>
                <a:tc>
                  <a:txBody>
                    <a:bodyPr/>
                    <a:lstStyle/>
                    <a:p>
                      <a:r>
                        <a:rPr lang="en-US" sz="1000"/>
                        <a:t>2126</a:t>
                      </a:r>
                    </a:p>
                  </a:txBody>
                  <a:tcPr/>
                </a:tc>
                <a:tc>
                  <a:txBody>
                    <a:bodyPr/>
                    <a:lstStyle/>
                    <a:p>
                      <a:r>
                        <a:rPr lang="en-US" sz="1000"/>
                        <a:t>999</a:t>
                      </a:r>
                    </a:p>
                  </a:txBody>
                  <a:tcPr/>
                </a:tc>
                <a:tc>
                  <a:txBody>
                    <a:bodyPr/>
                    <a:lstStyle/>
                    <a:p>
                      <a:r>
                        <a:rPr lang="en-US" sz="1000"/>
                        <a:t>3125</a:t>
                      </a:r>
                    </a:p>
                  </a:txBody>
                  <a:tcPr/>
                </a:tc>
                <a:extLst>
                  <a:ext uri="{0D108BD9-81ED-4DB2-BD59-A6C34878D82A}">
                    <a16:rowId xmlns:a16="http://schemas.microsoft.com/office/drawing/2014/main" val="2231318433"/>
                  </a:ext>
                </a:extLst>
              </a:tr>
              <a:tr h="370840">
                <a:tc>
                  <a:txBody>
                    <a:bodyPr/>
                    <a:lstStyle/>
                    <a:p>
                      <a:r>
                        <a:rPr lang="en-US" sz="1000"/>
                        <a:t>#pancakes</a:t>
                      </a:r>
                    </a:p>
                  </a:txBody>
                  <a:tcPr/>
                </a:tc>
                <a:tc>
                  <a:txBody>
                    <a:bodyPr/>
                    <a:lstStyle/>
                    <a:p>
                      <a:r>
                        <a:rPr lang="en-US" sz="1000"/>
                        <a:t>1</a:t>
                      </a:r>
                    </a:p>
                  </a:txBody>
                  <a:tcPr/>
                </a:tc>
                <a:tc>
                  <a:txBody>
                    <a:bodyPr/>
                    <a:lstStyle/>
                    <a:p>
                      <a:r>
                        <a:rPr lang="en-US" sz="1000"/>
                        <a:t>241</a:t>
                      </a:r>
                    </a:p>
                  </a:txBody>
                  <a:tcPr/>
                </a:tc>
                <a:tc>
                  <a:txBody>
                    <a:bodyPr/>
                    <a:lstStyle/>
                    <a:p>
                      <a:r>
                        <a:rPr lang="en-US" sz="1000"/>
                        <a:t>148</a:t>
                      </a:r>
                    </a:p>
                  </a:txBody>
                  <a:tcPr/>
                </a:tc>
                <a:tc>
                  <a:txBody>
                    <a:bodyPr/>
                    <a:lstStyle/>
                    <a:p>
                      <a:r>
                        <a:rPr lang="en-US" sz="1000"/>
                        <a:t>389</a:t>
                      </a:r>
                    </a:p>
                  </a:txBody>
                  <a:tcPr/>
                </a:tc>
                <a:extLst>
                  <a:ext uri="{0D108BD9-81ED-4DB2-BD59-A6C34878D82A}">
                    <a16:rowId xmlns:a16="http://schemas.microsoft.com/office/drawing/2014/main" val="4272840128"/>
                  </a:ext>
                </a:extLst>
              </a:tr>
              <a:tr h="370840">
                <a:tc>
                  <a:txBody>
                    <a:bodyPr/>
                    <a:lstStyle/>
                    <a:p>
                      <a:r>
                        <a:rPr lang="en-US" sz="1000"/>
                        <a:t>#chocolate</a:t>
                      </a:r>
                    </a:p>
                  </a:txBody>
                  <a:tcPr/>
                </a:tc>
                <a:tc>
                  <a:txBody>
                    <a:bodyPr/>
                    <a:lstStyle/>
                    <a:p>
                      <a:r>
                        <a:rPr lang="en-US" sz="1000"/>
                        <a:t>1</a:t>
                      </a:r>
                    </a:p>
                  </a:txBody>
                  <a:tcPr/>
                </a:tc>
                <a:tc>
                  <a:txBody>
                    <a:bodyPr/>
                    <a:lstStyle/>
                    <a:p>
                      <a:r>
                        <a:rPr lang="en-US" sz="1000"/>
                        <a:t>241</a:t>
                      </a:r>
                    </a:p>
                  </a:txBody>
                  <a:tcPr/>
                </a:tc>
                <a:tc>
                  <a:txBody>
                    <a:bodyPr/>
                    <a:lstStyle/>
                    <a:p>
                      <a:r>
                        <a:rPr lang="en-US" sz="1000"/>
                        <a:t>148</a:t>
                      </a:r>
                    </a:p>
                  </a:txBody>
                  <a:tcPr/>
                </a:tc>
                <a:tc>
                  <a:txBody>
                    <a:bodyPr/>
                    <a:lstStyle/>
                    <a:p>
                      <a:r>
                        <a:rPr lang="en-US" sz="1000"/>
                        <a:t>389</a:t>
                      </a:r>
                    </a:p>
                  </a:txBody>
                  <a:tcPr/>
                </a:tc>
                <a:extLst>
                  <a:ext uri="{0D108BD9-81ED-4DB2-BD59-A6C34878D82A}">
                    <a16:rowId xmlns:a16="http://schemas.microsoft.com/office/drawing/2014/main" val="3531817968"/>
                  </a:ext>
                </a:extLst>
              </a:tr>
              <a:tr h="370840">
                <a:tc>
                  <a:txBody>
                    <a:bodyPr/>
                    <a:lstStyle/>
                    <a:p>
                      <a:r>
                        <a:rPr lang="en-US" sz="1000"/>
                        <a:t>#happy</a:t>
                      </a:r>
                    </a:p>
                  </a:txBody>
                  <a:tcPr/>
                </a:tc>
                <a:tc>
                  <a:txBody>
                    <a:bodyPr/>
                    <a:lstStyle/>
                    <a:p>
                      <a:r>
                        <a:rPr lang="en-US" sz="1000"/>
                        <a:t>1</a:t>
                      </a:r>
                    </a:p>
                  </a:txBody>
                  <a:tcPr/>
                </a:tc>
                <a:tc>
                  <a:txBody>
                    <a:bodyPr/>
                    <a:lstStyle/>
                    <a:p>
                      <a:r>
                        <a:rPr lang="en-US" sz="1000"/>
                        <a:t>319</a:t>
                      </a:r>
                    </a:p>
                  </a:txBody>
                  <a:tcPr/>
                </a:tc>
                <a:tc>
                  <a:txBody>
                    <a:bodyPr/>
                    <a:lstStyle/>
                    <a:p>
                      <a:r>
                        <a:rPr lang="en-US" sz="1000"/>
                        <a:t>40</a:t>
                      </a:r>
                    </a:p>
                  </a:txBody>
                  <a:tcPr/>
                </a:tc>
                <a:tc>
                  <a:txBody>
                    <a:bodyPr/>
                    <a:lstStyle/>
                    <a:p>
                      <a:r>
                        <a:rPr lang="en-US" sz="1000"/>
                        <a:t>359</a:t>
                      </a:r>
                    </a:p>
                  </a:txBody>
                  <a:tcPr/>
                </a:tc>
                <a:extLst>
                  <a:ext uri="{0D108BD9-81ED-4DB2-BD59-A6C34878D82A}">
                    <a16:rowId xmlns:a16="http://schemas.microsoft.com/office/drawing/2014/main" val="1738090427"/>
                  </a:ext>
                </a:extLst>
              </a:tr>
              <a:tr h="370840">
                <a:tc>
                  <a:txBody>
                    <a:bodyPr/>
                    <a:lstStyle/>
                    <a:p>
                      <a:r>
                        <a:rPr lang="ar-AE" sz="1000"/>
                        <a:t>#عيد_ديب_الخامس</a:t>
                      </a:r>
                      <a:endParaRPr lang="en-US" sz="1000"/>
                    </a:p>
                  </a:txBody>
                  <a:tcPr/>
                </a:tc>
                <a:tc>
                  <a:txBody>
                    <a:bodyPr/>
                    <a:lstStyle/>
                    <a:p>
                      <a:r>
                        <a:rPr lang="en-US" sz="1000"/>
                        <a:t>1</a:t>
                      </a:r>
                    </a:p>
                  </a:txBody>
                  <a:tcPr/>
                </a:tc>
                <a:tc>
                  <a:txBody>
                    <a:bodyPr/>
                    <a:lstStyle/>
                    <a:p>
                      <a:r>
                        <a:rPr lang="en-US" sz="1000"/>
                        <a:t>387</a:t>
                      </a:r>
                    </a:p>
                  </a:txBody>
                  <a:tcPr/>
                </a:tc>
                <a:tc>
                  <a:txBody>
                    <a:bodyPr/>
                    <a:lstStyle/>
                    <a:p>
                      <a:r>
                        <a:rPr lang="en-US" sz="1000"/>
                        <a:t>462</a:t>
                      </a:r>
                    </a:p>
                  </a:txBody>
                  <a:tcPr/>
                </a:tc>
                <a:tc>
                  <a:txBody>
                    <a:bodyPr/>
                    <a:lstStyle/>
                    <a:p>
                      <a:r>
                        <a:rPr lang="en-US" sz="1000"/>
                        <a:t>849</a:t>
                      </a:r>
                    </a:p>
                  </a:txBody>
                  <a:tcPr/>
                </a:tc>
                <a:extLst>
                  <a:ext uri="{0D108BD9-81ED-4DB2-BD59-A6C34878D82A}">
                    <a16:rowId xmlns:a16="http://schemas.microsoft.com/office/drawing/2014/main" val="410155337"/>
                  </a:ext>
                </a:extLst>
              </a:tr>
              <a:tr h="370840">
                <a:tc>
                  <a:txBody>
                    <a:bodyPr/>
                    <a:lstStyle/>
                    <a:p>
                      <a:r>
                        <a:rPr lang="en-US" sz="1000"/>
                        <a:t>#dessert</a:t>
                      </a:r>
                    </a:p>
                  </a:txBody>
                  <a:tcPr/>
                </a:tc>
                <a:tc>
                  <a:txBody>
                    <a:bodyPr/>
                    <a:lstStyle/>
                    <a:p>
                      <a:r>
                        <a:rPr lang="en-US" sz="1000"/>
                        <a:t>1</a:t>
                      </a:r>
                    </a:p>
                  </a:txBody>
                  <a:tcPr/>
                </a:tc>
                <a:tc>
                  <a:txBody>
                    <a:bodyPr/>
                    <a:lstStyle/>
                    <a:p>
                      <a:r>
                        <a:rPr lang="en-US" sz="1000"/>
                        <a:t>387</a:t>
                      </a:r>
                    </a:p>
                  </a:txBody>
                  <a:tcPr/>
                </a:tc>
                <a:tc>
                  <a:txBody>
                    <a:bodyPr/>
                    <a:lstStyle/>
                    <a:p>
                      <a:r>
                        <a:rPr lang="en-US" sz="1000"/>
                        <a:t>462</a:t>
                      </a:r>
                    </a:p>
                  </a:txBody>
                  <a:tcPr/>
                </a:tc>
                <a:tc>
                  <a:txBody>
                    <a:bodyPr/>
                    <a:lstStyle/>
                    <a:p>
                      <a:r>
                        <a:rPr lang="en-US" sz="1000"/>
                        <a:t>849</a:t>
                      </a:r>
                    </a:p>
                  </a:txBody>
                  <a:tcPr/>
                </a:tc>
                <a:extLst>
                  <a:ext uri="{0D108BD9-81ED-4DB2-BD59-A6C34878D82A}">
                    <a16:rowId xmlns:a16="http://schemas.microsoft.com/office/drawing/2014/main" val="2162954052"/>
                  </a:ext>
                </a:extLst>
              </a:tr>
            </a:tbl>
          </a:graphicData>
        </a:graphic>
      </p:graphicFrame>
      <p:sp>
        <p:nvSpPr>
          <p:cNvPr id="4" name="Text Placeholder 3">
            <a:extLst>
              <a:ext uri="{FF2B5EF4-FFF2-40B4-BE49-F238E27FC236}">
                <a16:creationId xmlns:a16="http://schemas.microsoft.com/office/drawing/2014/main" id="{4D2E390D-438A-4519-A95C-001AEB82BA6C}"/>
              </a:ext>
            </a:extLst>
          </p:cNvPr>
          <p:cNvSpPr>
            <a:spLocks noGrp="1"/>
          </p:cNvSpPr>
          <p:nvPr>
            <p:ph type="body" sz="quarter" idx="14"/>
          </p:nvPr>
        </p:nvSpPr>
        <p:spPr/>
        <p:txBody>
          <a:bodyPr/>
          <a:lstStyle/>
          <a:p>
            <a:r>
              <a:rPr lang="en-US"/>
              <a:t>11/01/2018 - 11/30/2018</a:t>
            </a:r>
          </a:p>
        </p:txBody>
      </p:sp>
    </p:spTree>
    <p:extLst>
      <p:ext uri="{BB962C8B-B14F-4D97-AF65-F5344CB8AC3E}">
        <p14:creationId xmlns:p14="http://schemas.microsoft.com/office/powerpoint/2010/main" val="24408355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683</Words>
  <Application>Microsoft Office PowerPoint</Application>
  <PresentationFormat>On-screen Show (4:3)</PresentationFormat>
  <Paragraphs>389</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dipndip</vt:lpstr>
      <vt:lpstr>Instagram Key Metrics Table | dipndipksa</vt:lpstr>
      <vt:lpstr>Instagram Key Metrics Table | dipndipksa</vt:lpstr>
      <vt:lpstr>Instagram Followers Total | dipndipksa</vt:lpstr>
      <vt:lpstr>Instagram Interaction Rate | dipndipksa</vt:lpstr>
      <vt:lpstr>Instagram Posts Table | dipndipksa - 1 of 7</vt:lpstr>
      <vt:lpstr>Instagram Posts Table | dipndipksa - 2 of 7</vt:lpstr>
      <vt:lpstr>Instagram Posts Table | dipndipksa - 3 of 7</vt:lpstr>
      <vt:lpstr>Instagram Posts Table | dipndipksa - 4 of 7</vt:lpstr>
      <vt:lpstr>Instagram Posts Table | dipndipksa - 5 of 7</vt:lpstr>
      <vt:lpstr>Instagram Posts Table | dipndipksa - 6 of 7</vt:lpstr>
      <vt:lpstr>Instagram Posts Table | dipndipksa - 7 of 7</vt:lpstr>
      <vt:lpstr>Instagram Interactions Distribution | dipndipksa</vt:lpstr>
      <vt:lpstr>Instagram Videos Table | dipndipksa</vt:lpstr>
      <vt:lpstr>Instagram IG Hashtag Analytics | dipndipksa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dipndip</dc:title>
  <dc:creator>Administrator</dc:creator>
  <cp:lastModifiedBy>Administrator</cp:lastModifiedBy>
  <cp:revision>1</cp:revision>
  <dcterms:created xsi:type="dcterms:W3CDTF">2018-12-05T10:54:59Z</dcterms:created>
  <dcterms:modified xsi:type="dcterms:W3CDTF">2018-12-05T10:55:53Z</dcterms:modified>
</cp:coreProperties>
</file>