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2" r:id="rId34"/>
    <p:sldId id="293" r:id="rId35"/>
    <p:sldId id="294" r:id="rId36"/>
    <p:sldId id="296" r:id="rId37"/>
    <p:sldId id="297" r:id="rId38"/>
    <p:sldId id="298" r:id="rId39"/>
    <p:sldId id="299" r:id="rId40"/>
    <p:sldId id="300" r:id="rId41"/>
    <p:sldId id="301" r:id="rId42"/>
    <p:sldId id="303" r:id="rId43"/>
    <p:sldId id="304" r:id="rId44"/>
    <p:sldId id="305" r:id="rId45"/>
    <p:sldId id="306" r:id="rId46"/>
    <p:sldId id="307" r:id="rId47"/>
    <p:sldId id="308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141740</c:v>
                </c:pt>
                <c:pt idx="1">
                  <c:v>141741</c:v>
                </c:pt>
                <c:pt idx="2">
                  <c:v>141747</c:v>
                </c:pt>
                <c:pt idx="3">
                  <c:v>141764</c:v>
                </c:pt>
                <c:pt idx="4">
                  <c:v>142921</c:v>
                </c:pt>
                <c:pt idx="5">
                  <c:v>143097</c:v>
                </c:pt>
                <c:pt idx="6">
                  <c:v>143104</c:v>
                </c:pt>
                <c:pt idx="7">
                  <c:v>143122</c:v>
                </c:pt>
                <c:pt idx="8">
                  <c:v>143116</c:v>
                </c:pt>
                <c:pt idx="9">
                  <c:v>143146</c:v>
                </c:pt>
                <c:pt idx="10">
                  <c:v>143966</c:v>
                </c:pt>
                <c:pt idx="11">
                  <c:v>145774</c:v>
                </c:pt>
                <c:pt idx="12">
                  <c:v>145849</c:v>
                </c:pt>
                <c:pt idx="13">
                  <c:v>145877</c:v>
                </c:pt>
                <c:pt idx="14">
                  <c:v>145906</c:v>
                </c:pt>
                <c:pt idx="15">
                  <c:v>145863</c:v>
                </c:pt>
                <c:pt idx="16">
                  <c:v>145846</c:v>
                </c:pt>
                <c:pt idx="17">
                  <c:v>145858</c:v>
                </c:pt>
                <c:pt idx="18">
                  <c:v>145853</c:v>
                </c:pt>
                <c:pt idx="19">
                  <c:v>145755</c:v>
                </c:pt>
                <c:pt idx="20">
                  <c:v>145589</c:v>
                </c:pt>
                <c:pt idx="21">
                  <c:v>145660</c:v>
                </c:pt>
                <c:pt idx="22">
                  <c:v>145737</c:v>
                </c:pt>
                <c:pt idx="23">
                  <c:v>145786</c:v>
                </c:pt>
                <c:pt idx="24">
                  <c:v>145820</c:v>
                </c:pt>
                <c:pt idx="25">
                  <c:v>145809</c:v>
                </c:pt>
                <c:pt idx="26">
                  <c:v>145815</c:v>
                </c:pt>
                <c:pt idx="27">
                  <c:v>145853</c:v>
                </c:pt>
                <c:pt idx="28">
                  <c:v>145860</c:v>
                </c:pt>
                <c:pt idx="29">
                  <c:v>145881</c:v>
                </c:pt>
                <c:pt idx="30">
                  <c:v>145864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B0-4E45-B4ED-6763B19A9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746384"/>
        <c:axId val="343739824"/>
      </c:lineChart>
      <c:dateAx>
        <c:axId val="343746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39824"/>
        <c:crosses val="autoZero"/>
        <c:auto val="1"/>
        <c:lblOffset val="100"/>
        <c:baseTimeUnit val="days"/>
      </c:dateAx>
      <c:valAx>
        <c:axId val="34373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4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15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  <c:pt idx="24">
                  <c:v>4</c:v>
                </c:pt>
                <c:pt idx="25">
                  <c:v>21</c:v>
                </c:pt>
                <c:pt idx="26">
                  <c:v>1</c:v>
                </c:pt>
                <c:pt idx="27">
                  <c:v>3</c:v>
                </c:pt>
                <c:pt idx="28">
                  <c:v>2</c:v>
                </c:pt>
                <c:pt idx="29">
                  <c:v>4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B9-454F-9546-EF2D8278D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905712"/>
        <c:axId val="414906368"/>
      </c:lineChart>
      <c:dateAx>
        <c:axId val="414905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906368"/>
        <c:crosses val="autoZero"/>
        <c:auto val="1"/>
        <c:lblOffset val="100"/>
        <c:baseTimeUnit val="days"/>
      </c:dateAx>
      <c:valAx>
        <c:axId val="41490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90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CA-4E9D-957D-7F3CF166FC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CA-4E9D-957D-7F3CF166FC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CA-4E9D-957D-7F3CF166FC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8094704"/>
        <c:axId val="408087160"/>
      </c:barChart>
      <c:catAx>
        <c:axId val="40809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087160"/>
        <c:crosses val="autoZero"/>
        <c:auto val="1"/>
        <c:lblAlgn val="ctr"/>
        <c:lblOffset val="100"/>
        <c:noMultiLvlLbl val="0"/>
      </c:catAx>
      <c:valAx>
        <c:axId val="40808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09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12295</c:v>
                </c:pt>
                <c:pt idx="1">
                  <c:v>12300</c:v>
                </c:pt>
                <c:pt idx="2">
                  <c:v>12304</c:v>
                </c:pt>
                <c:pt idx="3">
                  <c:v>12310</c:v>
                </c:pt>
                <c:pt idx="4">
                  <c:v>12313</c:v>
                </c:pt>
                <c:pt idx="5">
                  <c:v>12315</c:v>
                </c:pt>
                <c:pt idx="6">
                  <c:v>12322</c:v>
                </c:pt>
                <c:pt idx="7">
                  <c:v>12329</c:v>
                </c:pt>
                <c:pt idx="8">
                  <c:v>12333</c:v>
                </c:pt>
                <c:pt idx="9">
                  <c:v>12341</c:v>
                </c:pt>
                <c:pt idx="10">
                  <c:v>12346</c:v>
                </c:pt>
                <c:pt idx="11">
                  <c:v>12351</c:v>
                </c:pt>
                <c:pt idx="12">
                  <c:v>12353</c:v>
                </c:pt>
                <c:pt idx="13">
                  <c:v>12371</c:v>
                </c:pt>
                <c:pt idx="14">
                  <c:v>12379</c:v>
                </c:pt>
                <c:pt idx="15">
                  <c:v>12389</c:v>
                </c:pt>
                <c:pt idx="16">
                  <c:v>12403</c:v>
                </c:pt>
                <c:pt idx="17">
                  <c:v>12408</c:v>
                </c:pt>
                <c:pt idx="18">
                  <c:v>12415</c:v>
                </c:pt>
                <c:pt idx="19">
                  <c:v>12418</c:v>
                </c:pt>
                <c:pt idx="20">
                  <c:v>12423</c:v>
                </c:pt>
                <c:pt idx="21">
                  <c:v>12426</c:v>
                </c:pt>
                <c:pt idx="22">
                  <c:v>12434</c:v>
                </c:pt>
                <c:pt idx="23">
                  <c:v>12449</c:v>
                </c:pt>
                <c:pt idx="24">
                  <c:v>12454</c:v>
                </c:pt>
                <c:pt idx="25">
                  <c:v>12478</c:v>
                </c:pt>
                <c:pt idx="26">
                  <c:v>12480</c:v>
                </c:pt>
                <c:pt idx="27">
                  <c:v>12491</c:v>
                </c:pt>
                <c:pt idx="28">
                  <c:v>12505</c:v>
                </c:pt>
                <c:pt idx="29">
                  <c:v>12517</c:v>
                </c:pt>
                <c:pt idx="30">
                  <c:v>12527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4E-4239-84DB-62EFB49FEC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914616"/>
        <c:axId val="425910024"/>
      </c:lineChart>
      <c:dateAx>
        <c:axId val="425914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10024"/>
        <c:crosses val="autoZero"/>
        <c:auto val="1"/>
        <c:lblOffset val="100"/>
        <c:baseTimeUnit val="days"/>
      </c:dateAx>
      <c:valAx>
        <c:axId val="42591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1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25-4C92-880D-70EBDE87A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916256"/>
        <c:axId val="425912320"/>
      </c:barChart>
      <c:catAx>
        <c:axId val="42591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12320"/>
        <c:crosses val="autoZero"/>
        <c:auto val="1"/>
        <c:lblAlgn val="ctr"/>
        <c:lblOffset val="100"/>
        <c:noMultiLvlLbl val="0"/>
      </c:catAx>
      <c:valAx>
        <c:axId val="42591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1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</c:v>
                </c:pt>
                <c:pt idx="1">
                  <c:v>5</c:v>
                </c:pt>
                <c:pt idx="2">
                  <c:v>14</c:v>
                </c:pt>
                <c:pt idx="3">
                  <c:v>11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4</c:v>
                </c:pt>
                <c:pt idx="10">
                  <c:v>1</c:v>
                </c:pt>
                <c:pt idx="11">
                  <c:v>4</c:v>
                </c:pt>
                <c:pt idx="12">
                  <c:v>0</c:v>
                </c:pt>
                <c:pt idx="13">
                  <c:v>6</c:v>
                </c:pt>
                <c:pt idx="14">
                  <c:v>13</c:v>
                </c:pt>
                <c:pt idx="15">
                  <c:v>0</c:v>
                </c:pt>
                <c:pt idx="16">
                  <c:v>6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8</c:v>
                </c:pt>
                <c:pt idx="21">
                  <c:v>551</c:v>
                </c:pt>
                <c:pt idx="22">
                  <c:v>12</c:v>
                </c:pt>
                <c:pt idx="23">
                  <c:v>17</c:v>
                </c:pt>
                <c:pt idx="24">
                  <c:v>17</c:v>
                </c:pt>
                <c:pt idx="25">
                  <c:v>101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  <c:pt idx="29">
                  <c:v>19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48-4276-971D-243938CA6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909040"/>
        <c:axId val="425910352"/>
      </c:lineChart>
      <c:dateAx>
        <c:axId val="425909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10352"/>
        <c:crosses val="autoZero"/>
        <c:auto val="1"/>
        <c:lblOffset val="100"/>
        <c:baseTimeUnit val="days"/>
      </c:dateAx>
      <c:valAx>
        <c:axId val="42591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0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3.4770998205816001E-3</c:v>
                </c:pt>
                <c:pt idx="9">
                  <c:v>7.9973295873378009E-3</c:v>
                </c:pt>
                <c:pt idx="10">
                  <c:v>1.0083589479687001E-2</c:v>
                </c:pt>
                <c:pt idx="11">
                  <c:v>4.6361330941089001E-3</c:v>
                </c:pt>
                <c:pt idx="12">
                  <c:v>2.6998657430399001E-3</c:v>
                </c:pt>
                <c:pt idx="13">
                  <c:v>3.0824020031102E-2</c:v>
                </c:pt>
                <c:pt idx="14">
                  <c:v>1.0881277085585001E-2</c:v>
                </c:pt>
                <c:pt idx="15">
                  <c:v>5.5633597129306003E-3</c:v>
                </c:pt>
                <c:pt idx="16">
                  <c:v>4.1725197846979997E-3</c:v>
                </c:pt>
                <c:pt idx="17">
                  <c:v>9.0404595335122993E-3</c:v>
                </c:pt>
                <c:pt idx="18">
                  <c:v>8.3450395693959994E-3</c:v>
                </c:pt>
                <c:pt idx="19">
                  <c:v>1.5299239210559E-2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00-4BBE-BE5F-6DDDE3A5EB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917896"/>
        <c:axId val="425923144"/>
      </c:lineChart>
      <c:catAx>
        <c:axId val="42591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23144"/>
        <c:crosses val="autoZero"/>
        <c:auto val="1"/>
        <c:lblAlgn val="ctr"/>
        <c:lblOffset val="100"/>
        <c:noMultiLvlLbl val="0"/>
      </c:catAx>
      <c:valAx>
        <c:axId val="42592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1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198195</c:v>
                </c:pt>
                <c:pt idx="1">
                  <c:v>198205</c:v>
                </c:pt>
                <c:pt idx="2">
                  <c:v>198227</c:v>
                </c:pt>
                <c:pt idx="3">
                  <c:v>198243</c:v>
                </c:pt>
                <c:pt idx="4">
                  <c:v>198266</c:v>
                </c:pt>
                <c:pt idx="5">
                  <c:v>198284</c:v>
                </c:pt>
                <c:pt idx="6">
                  <c:v>198300</c:v>
                </c:pt>
                <c:pt idx="7">
                  <c:v>198326</c:v>
                </c:pt>
                <c:pt idx="8">
                  <c:v>198337</c:v>
                </c:pt>
                <c:pt idx="9">
                  <c:v>198342</c:v>
                </c:pt>
                <c:pt idx="10">
                  <c:v>198338</c:v>
                </c:pt>
                <c:pt idx="11">
                  <c:v>198347</c:v>
                </c:pt>
                <c:pt idx="12">
                  <c:v>198359</c:v>
                </c:pt>
                <c:pt idx="13">
                  <c:v>198362</c:v>
                </c:pt>
                <c:pt idx="14">
                  <c:v>198372</c:v>
                </c:pt>
                <c:pt idx="15">
                  <c:v>198375</c:v>
                </c:pt>
                <c:pt idx="16">
                  <c:v>198389</c:v>
                </c:pt>
                <c:pt idx="17">
                  <c:v>198390</c:v>
                </c:pt>
                <c:pt idx="18">
                  <c:v>198405</c:v>
                </c:pt>
                <c:pt idx="19">
                  <c:v>198406</c:v>
                </c:pt>
                <c:pt idx="20">
                  <c:v>198409</c:v>
                </c:pt>
                <c:pt idx="21">
                  <c:v>198432</c:v>
                </c:pt>
                <c:pt idx="22">
                  <c:v>198463</c:v>
                </c:pt>
                <c:pt idx="23">
                  <c:v>198489</c:v>
                </c:pt>
                <c:pt idx="24">
                  <c:v>198509</c:v>
                </c:pt>
                <c:pt idx="25">
                  <c:v>198512</c:v>
                </c:pt>
                <c:pt idx="26">
                  <c:v>198532</c:v>
                </c:pt>
                <c:pt idx="27">
                  <c:v>198548</c:v>
                </c:pt>
                <c:pt idx="28">
                  <c:v>198555</c:v>
                </c:pt>
                <c:pt idx="29">
                  <c:v>198568</c:v>
                </c:pt>
                <c:pt idx="30">
                  <c:v>198579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D9-4743-9A7B-C55BFCC2B4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615280"/>
        <c:axId val="433894848"/>
      </c:lineChart>
      <c:dateAx>
        <c:axId val="280615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94848"/>
        <c:crosses val="autoZero"/>
        <c:auto val="1"/>
        <c:lblOffset val="100"/>
        <c:baseTimeUnit val="days"/>
      </c:dateAx>
      <c:valAx>
        <c:axId val="43389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1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4946</c:v>
                </c:pt>
                <c:pt idx="1">
                  <c:v>3289</c:v>
                </c:pt>
                <c:pt idx="2">
                  <c:v>4425</c:v>
                </c:pt>
                <c:pt idx="3">
                  <c:v>6982</c:v>
                </c:pt>
                <c:pt idx="4">
                  <c:v>4235</c:v>
                </c:pt>
                <c:pt idx="5">
                  <c:v>3461</c:v>
                </c:pt>
                <c:pt idx="6">
                  <c:v>3521</c:v>
                </c:pt>
                <c:pt idx="7">
                  <c:v>1923</c:v>
                </c:pt>
                <c:pt idx="8">
                  <c:v>3726</c:v>
                </c:pt>
                <c:pt idx="9">
                  <c:v>7287</c:v>
                </c:pt>
                <c:pt idx="10">
                  <c:v>5378</c:v>
                </c:pt>
                <c:pt idx="11">
                  <c:v>6933</c:v>
                </c:pt>
                <c:pt idx="12">
                  <c:v>4082</c:v>
                </c:pt>
                <c:pt idx="13">
                  <c:v>11707</c:v>
                </c:pt>
                <c:pt idx="14">
                  <c:v>6330</c:v>
                </c:pt>
                <c:pt idx="15">
                  <c:v>3860</c:v>
                </c:pt>
                <c:pt idx="16">
                  <c:v>5123</c:v>
                </c:pt>
                <c:pt idx="17">
                  <c:v>4935</c:v>
                </c:pt>
                <c:pt idx="18">
                  <c:v>3996</c:v>
                </c:pt>
                <c:pt idx="19">
                  <c:v>3770</c:v>
                </c:pt>
                <c:pt idx="20">
                  <c:v>3847</c:v>
                </c:pt>
                <c:pt idx="21">
                  <c:v>15907</c:v>
                </c:pt>
                <c:pt idx="22">
                  <c:v>6469</c:v>
                </c:pt>
                <c:pt idx="23">
                  <c:v>10590</c:v>
                </c:pt>
                <c:pt idx="24">
                  <c:v>7954</c:v>
                </c:pt>
                <c:pt idx="25">
                  <c:v>9480</c:v>
                </c:pt>
                <c:pt idx="26">
                  <c:v>4935</c:v>
                </c:pt>
                <c:pt idx="27">
                  <c:v>4211</c:v>
                </c:pt>
                <c:pt idx="28">
                  <c:v>8048</c:v>
                </c:pt>
                <c:pt idx="29">
                  <c:v>7525</c:v>
                </c:pt>
                <c:pt idx="30">
                  <c:v>6648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54-47AF-B6BB-C1074B97E8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893864"/>
        <c:axId val="433901080"/>
      </c:lineChart>
      <c:dateAx>
        <c:axId val="433893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901080"/>
        <c:crosses val="autoZero"/>
        <c:auto val="1"/>
        <c:lblOffset val="100"/>
        <c:baseTimeUnit val="days"/>
      </c:dateAx>
      <c:valAx>
        <c:axId val="43390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9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18-439C-8EB4-A5A59C3032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18-439C-8EB4-A5A59C3032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18-439C-8EB4-A5A59C3032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18-439C-8EB4-A5A59C3032C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18-439C-8EB4-A5A59C3032C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918-439C-8EB4-A5A59C3032C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918-439C-8EB4-A5A59C3032C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918-439C-8EB4-A5A59C3032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9886808"/>
        <c:axId val="489882216"/>
      </c:barChart>
      <c:catAx>
        <c:axId val="489886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882216"/>
        <c:crosses val="autoZero"/>
        <c:auto val="1"/>
        <c:lblAlgn val="ctr"/>
        <c:lblOffset val="100"/>
        <c:noMultiLvlLbl val="0"/>
      </c:catAx>
      <c:valAx>
        <c:axId val="489882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88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4.7310958350182002</c:v>
                </c:pt>
                <c:pt idx="1">
                  <c:v>5.6248099726360996</c:v>
                </c:pt>
                <c:pt idx="2">
                  <c:v>4.1581920903954996</c:v>
                </c:pt>
                <c:pt idx="3">
                  <c:v>7.2042394729304</c:v>
                </c:pt>
                <c:pt idx="4">
                  <c:v>4.8642266824084999</c:v>
                </c:pt>
                <c:pt idx="5">
                  <c:v>3.7272464605605</c:v>
                </c:pt>
                <c:pt idx="6">
                  <c:v>5.2541891508093999</c:v>
                </c:pt>
                <c:pt idx="7">
                  <c:v>5.4602184087363002</c:v>
                </c:pt>
                <c:pt idx="8">
                  <c:v>3.4353193773483999</c:v>
                </c:pt>
                <c:pt idx="9">
                  <c:v>5.5029504597227996</c:v>
                </c:pt>
                <c:pt idx="10">
                  <c:v>4.3882484194867999</c:v>
                </c:pt>
                <c:pt idx="11">
                  <c:v>3.6203663637674999</c:v>
                </c:pt>
                <c:pt idx="12">
                  <c:v>2.5232729054385001</c:v>
                </c:pt>
                <c:pt idx="13">
                  <c:v>12.821388912615999</c:v>
                </c:pt>
                <c:pt idx="14">
                  <c:v>5.6082148499209996</c:v>
                </c:pt>
                <c:pt idx="15">
                  <c:v>4.1450777202072997</c:v>
                </c:pt>
                <c:pt idx="16">
                  <c:v>7.1247316025765999</c:v>
                </c:pt>
                <c:pt idx="17">
                  <c:v>3.7689969604862998</c:v>
                </c:pt>
                <c:pt idx="18">
                  <c:v>2.4774774774775001</c:v>
                </c:pt>
                <c:pt idx="19">
                  <c:v>3.4482758620689999</c:v>
                </c:pt>
                <c:pt idx="20">
                  <c:v>1.9495710943592</c:v>
                </c:pt>
                <c:pt idx="21">
                  <c:v>6.3242597598541996</c:v>
                </c:pt>
                <c:pt idx="22">
                  <c:v>4.2046684186118002</c:v>
                </c:pt>
                <c:pt idx="23">
                  <c:v>10.018885741265001</c:v>
                </c:pt>
                <c:pt idx="24">
                  <c:v>7.0530550666330996</c:v>
                </c:pt>
                <c:pt idx="25">
                  <c:v>19.229957805906999</c:v>
                </c:pt>
                <c:pt idx="26">
                  <c:v>7.5785207700101003</c:v>
                </c:pt>
                <c:pt idx="27">
                  <c:v>4.0845404891949997</c:v>
                </c:pt>
                <c:pt idx="28">
                  <c:v>5.6038767395626001</c:v>
                </c:pt>
                <c:pt idx="29">
                  <c:v>10.259136212625</c:v>
                </c:pt>
                <c:pt idx="30">
                  <c:v>5.6708784596871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54-4B93-832E-80D7E5E12E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9899600"/>
        <c:axId val="489899928"/>
      </c:lineChart>
      <c:dateAx>
        <c:axId val="489899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899928"/>
        <c:crosses val="autoZero"/>
        <c:auto val="1"/>
        <c:lblOffset val="100"/>
        <c:baseTimeUnit val="days"/>
      </c:dateAx>
      <c:valAx>
        <c:axId val="48989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89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122798</c:v>
                </c:pt>
                <c:pt idx="1">
                  <c:v>122953</c:v>
                </c:pt>
                <c:pt idx="2">
                  <c:v>123315</c:v>
                </c:pt>
                <c:pt idx="3">
                  <c:v>123568</c:v>
                </c:pt>
                <c:pt idx="4">
                  <c:v>123724</c:v>
                </c:pt>
                <c:pt idx="5">
                  <c:v>123909</c:v>
                </c:pt>
                <c:pt idx="6">
                  <c:v>124025</c:v>
                </c:pt>
                <c:pt idx="7">
                  <c:v>124193</c:v>
                </c:pt>
                <c:pt idx="8">
                  <c:v>124309</c:v>
                </c:pt>
                <c:pt idx="9">
                  <c:v>124410</c:v>
                </c:pt>
                <c:pt idx="10">
                  <c:v>124486</c:v>
                </c:pt>
                <c:pt idx="11">
                  <c:v>124555</c:v>
                </c:pt>
                <c:pt idx="12">
                  <c:v>124653</c:v>
                </c:pt>
                <c:pt idx="13">
                  <c:v>124737</c:v>
                </c:pt>
                <c:pt idx="14">
                  <c:v>124817</c:v>
                </c:pt>
                <c:pt idx="15">
                  <c:v>124890</c:v>
                </c:pt>
                <c:pt idx="16">
                  <c:v>124985</c:v>
                </c:pt>
                <c:pt idx="17">
                  <c:v>125072</c:v>
                </c:pt>
                <c:pt idx="18">
                  <c:v>125131</c:v>
                </c:pt>
                <c:pt idx="19">
                  <c:v>125188</c:v>
                </c:pt>
                <c:pt idx="20">
                  <c:v>125256</c:v>
                </c:pt>
                <c:pt idx="21">
                  <c:v>125316</c:v>
                </c:pt>
                <c:pt idx="22">
                  <c:v>125352</c:v>
                </c:pt>
                <c:pt idx="23">
                  <c:v>125417</c:v>
                </c:pt>
                <c:pt idx="24">
                  <c:v>125490</c:v>
                </c:pt>
                <c:pt idx="25">
                  <c:v>125577</c:v>
                </c:pt>
                <c:pt idx="26">
                  <c:v>125688</c:v>
                </c:pt>
                <c:pt idx="27">
                  <c:v>125795</c:v>
                </c:pt>
                <c:pt idx="28">
                  <c:v>125933</c:v>
                </c:pt>
                <c:pt idx="29">
                  <c:v>126051</c:v>
                </c:pt>
                <c:pt idx="30">
                  <c:v>126135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02-40C2-9C75-96A9441196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0872392"/>
        <c:axId val="530872720"/>
      </c:lineChart>
      <c:dateAx>
        <c:axId val="530872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872720"/>
        <c:crosses val="autoZero"/>
        <c:auto val="1"/>
        <c:lblOffset val="100"/>
        <c:baseTimeUnit val="days"/>
      </c:dateAx>
      <c:valAx>
        <c:axId val="53087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87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143</c:v>
                </c:pt>
                <c:pt idx="1">
                  <c:v>125</c:v>
                </c:pt>
                <c:pt idx="2">
                  <c:v>202</c:v>
                </c:pt>
                <c:pt idx="3">
                  <c:v>109</c:v>
                </c:pt>
                <c:pt idx="4">
                  <c:v>142</c:v>
                </c:pt>
                <c:pt idx="5">
                  <c:v>112</c:v>
                </c:pt>
                <c:pt idx="6">
                  <c:v>120</c:v>
                </c:pt>
                <c:pt idx="7">
                  <c:v>130</c:v>
                </c:pt>
                <c:pt idx="8">
                  <c:v>153</c:v>
                </c:pt>
                <c:pt idx="9">
                  <c:v>77</c:v>
                </c:pt>
                <c:pt idx="10">
                  <c:v>117</c:v>
                </c:pt>
                <c:pt idx="11">
                  <c:v>132</c:v>
                </c:pt>
                <c:pt idx="12">
                  <c:v>80</c:v>
                </c:pt>
                <c:pt idx="13">
                  <c:v>76</c:v>
                </c:pt>
                <c:pt idx="14">
                  <c:v>94</c:v>
                </c:pt>
                <c:pt idx="15">
                  <c:v>92</c:v>
                </c:pt>
                <c:pt idx="16">
                  <c:v>116</c:v>
                </c:pt>
                <c:pt idx="17">
                  <c:v>87</c:v>
                </c:pt>
                <c:pt idx="18">
                  <c:v>103</c:v>
                </c:pt>
                <c:pt idx="19">
                  <c:v>95</c:v>
                </c:pt>
                <c:pt idx="20">
                  <c:v>164</c:v>
                </c:pt>
                <c:pt idx="21">
                  <c:v>1058</c:v>
                </c:pt>
                <c:pt idx="22">
                  <c:v>77</c:v>
                </c:pt>
                <c:pt idx="23">
                  <c:v>81</c:v>
                </c:pt>
                <c:pt idx="24">
                  <c:v>88</c:v>
                </c:pt>
                <c:pt idx="25">
                  <c:v>90</c:v>
                </c:pt>
                <c:pt idx="26">
                  <c:v>101</c:v>
                </c:pt>
                <c:pt idx="27">
                  <c:v>105</c:v>
                </c:pt>
                <c:pt idx="28">
                  <c:v>74</c:v>
                </c:pt>
                <c:pt idx="29">
                  <c:v>77</c:v>
                </c:pt>
                <c:pt idx="30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75-4A77-B206-D606E83C6F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4705144"/>
        <c:axId val="544705472"/>
      </c:lineChart>
      <c:dateAx>
        <c:axId val="544705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705472"/>
        <c:crosses val="autoZero"/>
        <c:auto val="1"/>
        <c:lblOffset val="100"/>
        <c:baseTimeUnit val="days"/>
      </c:dateAx>
      <c:valAx>
        <c:axId val="54470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70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84-4D0E-B9D8-B1BED1061E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84-4D0E-B9D8-B1BED1061E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84-4D0E-B9D8-B1BED1061E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06686280"/>
        <c:axId val="606686608"/>
      </c:barChart>
      <c:catAx>
        <c:axId val="606686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86608"/>
        <c:crosses val="autoZero"/>
        <c:auto val="1"/>
        <c:lblAlgn val="ctr"/>
        <c:lblOffset val="100"/>
        <c:noMultiLvlLbl val="0"/>
      </c:catAx>
      <c:valAx>
        <c:axId val="60668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8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87-4529-91C2-55C3DC3B6E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87-4529-91C2-55C3DC3B6E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06687592"/>
        <c:axId val="606688248"/>
      </c:barChart>
      <c:catAx>
        <c:axId val="606687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88248"/>
        <c:crosses val="autoZero"/>
        <c:auto val="1"/>
        <c:lblAlgn val="ctr"/>
        <c:lblOffset val="100"/>
        <c:noMultiLvlLbl val="0"/>
      </c:catAx>
      <c:valAx>
        <c:axId val="60668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8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4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3</c:v>
                </c:pt>
                <c:pt idx="24">
                  <c:v>4</c:v>
                </c:pt>
                <c:pt idx="25">
                  <c:v>5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CA-4115-8532-B57540D4D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9949048"/>
        <c:axId val="609954296"/>
      </c:lineChart>
      <c:dateAx>
        <c:axId val="609949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9954296"/>
        <c:crosses val="autoZero"/>
        <c:auto val="1"/>
        <c:lblOffset val="100"/>
        <c:baseTimeUnit val="days"/>
      </c:dateAx>
      <c:valAx>
        <c:axId val="60995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994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8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  <c:pt idx="24">
                  <c:v>4</c:v>
                </c:pt>
                <c:pt idx="25">
                  <c:v>6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BD-46F3-B135-09C30E74C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9951016"/>
        <c:axId val="609950688"/>
      </c:lineChart>
      <c:dateAx>
        <c:axId val="609951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9950688"/>
        <c:crosses val="autoZero"/>
        <c:auto val="1"/>
        <c:lblOffset val="100"/>
        <c:baseTimeUnit val="days"/>
      </c:dateAx>
      <c:valAx>
        <c:axId val="60995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995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D6707-F95C-4275-8097-590CD0ED4C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44B3D-4617-465B-91BC-BCFACEC363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374904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6ADDC-8534-4AF7-832B-51A2F9EAA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C6AFEF-3EAE-4AA8-B767-FBDDDC85E1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7453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5759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7377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2409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2854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2308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3323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8925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6996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4785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4388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3514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2917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2546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481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54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13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246C6-7689-4539-BA8E-BAA8946C0F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0268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25256-195C-4846-9088-EB0D0D8D6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9591C3-047B-4932-B761-22340194DF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7190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F9B39C-B7D0-4D19-AEB9-A48E2F7894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933F8-6C0F-4120-8BDE-76031AD9D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903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5290A-471C-49D0-A7EC-28D152CDB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5E9EB0-4BE8-4C65-870B-30AE5F8A41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5577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24973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1155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8837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2164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2234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5943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57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17:40:44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https://t.co/qePg4pQ8r9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654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14:25:14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أوميجا 3 لتعزيز #صحة قلبك ... حصري ب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https://t.co/EUKDkbf9z8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69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12:29:17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مقتطفات من فعالية " اليوم الطبي " بالتعاون مع وزارة التجارة والاستثمار بالدمام وحرصت #صيدلية_الدواء تقديم الفحوصات اللازمة لموظفين الوزارة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SaudiMCI https://t.co/tAsv41Y5lO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1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11:19:44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مشاركة صيدليات الدواء في ملتقى غذائي صحتي و جمالي الذي أُقيم في جامعه الملك سعود بالرياض @_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KSU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سُعِدنا بلقاء الجميع ❤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https://t.co/oZVv0EzZuA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56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15:29:10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بايوريبير... معجون الأسنان الوحيد الذي يحتوي على مادة الميكروريبير لإصلاح وترميم الأسنان.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https://t.co/VMJ617uSn4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731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083AA-99E8-4273-A305-681F0F965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393116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CE337-725F-45B7-A9E4-F1F505030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D554BB-3E2D-4D12-B77D-DF0395DA98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5980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77832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6844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0378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417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940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2861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972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13:55:06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زورينا في معرض ديرم المقام في فندق السوفتيل من ٢٩ أكتوبر الى ١ نوفمبر أوقات الزياره من الساعه ٤ عصراً الى ١١ مساء 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https://t.co/q7mU50UHYL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167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13:44:59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رعاية طبية اجتماعية لمنسوبي 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DHLMENA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لعمل فحوصات قياس السكر, قياس الضغط, قياس الوزن المثالي وتقديم الاستشارات الطبية مع توزيع الكتيبات والكوبونات الخاصة ب #صيدلية_الدواء. وذلك في كل من #الخبر, #الرياض و #جدة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https://t.co/RRCa28rvya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790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10:54:31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صاحب السمو الملكي الامير سعود بن نايف امير المنطقة #الشرقية يكرم شركة الدواء للخدمات الطبية المحدودة لمشاركتها كراعي رئيسي في #معرض_وظائف_2018 الذي أقيم بمقر شركة معارض الظهران الدولية.
نتمنى التوفيق للجميع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https://t.co/1CdAUy3yqW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71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- 2018-10-29 14:00:49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كيوفا ...تركيبة طبيعية لقدم صحية 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https://t.co/VwxaD60XBp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052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- 2018-10-29 12:50:52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#نصيحة بريكسيونا للشعر العادي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https://t.co/64MMtU7xxJ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396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F4047-783F-4E1A-8FCB-4802F472C7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984760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55047-F757-41FE-B7E5-BA6755F63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2C8151-DC47-4297-B089-14F5BF960F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2308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44160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4226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8505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678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012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3105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23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13:46:19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تأكدي إن كريم الأساس اللي تستخدمينه مناسب لنوع بشرتك 
عشان ما يسبب لك مشاكل مع الوقت
زورينا في الدواء وتعرفي على ما يناسبك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💅🏼💄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صيدلية_الدواء#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https://t.co/6oIvsDk7nv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12:11:56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شعرك عنوان جمالك برعاية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Nutrigrow👍🏻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https://t.co/d6k66F913K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236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11:12:58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حماية و أكثر برعاية سامبيون
استشر الطبيب أو الصيدلي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https://t.co/BkoIV7t5YJ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23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- 2018-10-27 13:01:13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تحبي الحلويات والشكولاتة؟ اليكِ بعض الخيارات الصحية واللذيذة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https://t.co/dUr8vFwMEI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138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14:34:45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في الدواء وكونوا من ال ١٥ الفائزين معنا برحلة إلى باريس 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https://t.co/7RsDrfyJaH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870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58A62-7C52-472C-91F1-A509C78B93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625075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BD31E-D5FA-4B01-A89A-D88E8D1CB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6F4802-5AEC-4425-85D7-D153F48C6B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1678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62232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9714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6727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9363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7205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642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068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13:40:08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بطفلك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https://t.co/zEsZOp8Cfu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79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https://t.co/z4kQCeHdui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695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https://t.co/JwdRrr9VW0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1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https://t.co/4pPvsTazKB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69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13:10:10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https://t.co/5QmdOlmEpk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3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https://t.co/ILqMkBbFs3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522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3E6CD-7314-476D-AA91-47A2C7FB7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184187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543A8-72A3-4A82-B2FD-5AC5232D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F0CEAD-47E2-4CA1-A3F0-D06820C70A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3278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45653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1974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3023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8789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8536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4804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12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https://t.co/7qMOyjhTn1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68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13:01:09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https://t.co/zxcWh2HGf5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96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12:55:08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https://t.co/gfr4WbEMG2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86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12:50:07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https://t.co/C9dcdocXvr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974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7BBC4-CCFD-4881-B0C8-06A968C395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771478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A3DBD-D2D4-49C6-8688-F97F8FADE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8374D9-B5BC-4109-B98A-6CD0CCAA9C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6162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4104D5-D7B8-4ECA-BAAD-E9C5BA0460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8FEA0-A8DB-43D6-BC4E-085D7B600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276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A2543-F669-497A-BB38-3A19DAC93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3B11BB-46BC-4E32-A790-AAC8A27601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8682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185976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95767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81395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695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@j_iu8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03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@7hajr7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66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@kareemfayed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145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@SHKYTG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954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@ff_1190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24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@hffsbhf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627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@hms_960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8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@oihi88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83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@sasfh22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717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@Mariam__714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770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6213A-59F2-4D3F-BC72-5AC9C0FB09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090689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7CC08-BAFD-4D46-A36E-00898F2C0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F44743-B614-4517-A12C-775F046EE1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965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767324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933472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59779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1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@cu_2l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87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@naser_151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424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@alhloh32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773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@TVSwFue2eHgnuZW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7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@Aar34433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17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@qtvs15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7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@theCoyote15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339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@BSA_M2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876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@ASS_EL2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01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@2_wnm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900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41566-4350-4965-940F-CDB0E532E7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87893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45C59-E68B-4DFD-AF7A-6B67308B1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51C82F-13AA-4642-A208-7271994CC4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030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56242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011621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82111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78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@ASA_MA1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224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@Hind_Sh14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642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@MsrWOLF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@Gnon7sas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52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@ANW_RA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250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72D6D-AA17-449A-8A91-4C70FAD587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570200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B0F54-3FFB-49F7-BFE4-3D56783AC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F65277-FF38-4922-9B19-B1AA38525D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9347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E4910F-B47B-4E1F-8F25-C1A5F6EF5A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17639-54DF-4339-9CEF-E77DB6643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128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C9A7B-E421-4EEF-9B5F-B038375CE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43C9AC-AC97-4AC4-A6DE-C462CC6F27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46569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24617-C180-461C-AD85-6E96211ACF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85B17-BA1A-4EA3-8B7E-6FADFC0F9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268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2727-0383-4D52-A7A7-07891F4DF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9FED84-BE23-44D4-A8B8-BA0D96AA9F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0029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B618A-DA58-4B9B-98C0-7468192BA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8BE0F-8D8D-4F70-BE5D-AAEAAB2F2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839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F8EEC-D2EA-4D0B-9D5C-47F9D3EF9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890C35-E1F6-4D97-8542-27884A6412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1506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00240-17DC-4CA8-9DE5-73574E795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32749-E8CE-4F63-916D-42F340160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935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229C9-F68A-417B-8534-EE3F49DE9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D93BB4-9C1D-44B4-9CD0-C5678DADA4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6417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C0B13-78C3-4895-A86C-B68E30A3A8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36213-E06B-4B66-AB94-ED79F657C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276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5660F-6249-4FFC-B09F-CCEC8AFDF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E66151-0264-44E3-999E-8A4436F23F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8939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202920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17053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04122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89567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15283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82806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83019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33251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63414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06324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45984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4667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99432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664304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61574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348259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34170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687197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44772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739981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40621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82502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4793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95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23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53AE7-1D81-486E-8B48-2C0C7DE48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327355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808D8-DABB-40B8-9904-60E92E985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66ED08-81F4-499D-8868-0B44989428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2079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96A343-2F0C-4E3C-A56B-218B110451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6D5B2-C0B4-4E26-BF7F-0C9D65BF3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09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EB451-618C-4E25-9411-90DFA7AD6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F75CC2-3382-45F4-A2EC-5841AA900B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30340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26DC2-C89A-4A32-9C4A-0A35DECC1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A8FF1-03F5-46E5-97D9-9F26F6B5A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153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7BC31-1FDE-4DE5-B3B8-7DBBE9628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C13A5D-6D3C-4EC8-BA83-A84AF849DD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1521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8977113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69597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64662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643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6355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9478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2906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759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3101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559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512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19750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94299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6700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2280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96704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0217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981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17:40:48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599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14:25:18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أوميجا 3 لتعزيز #صحة قلبك ... حصري 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227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10:04:29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24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045C7-8205-4E2A-836D-B0CFDCC8B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38014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9A5DD-EA90-4E2D-88B3-CA9967BBC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96DEE8-7846-4FC7-857B-2B9ADB2959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001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609279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20172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74779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9788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407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4399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602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0246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6043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7209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2166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4495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13781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3789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728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7851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9576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12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15:28:06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بايوريبير... معجون الأسنان الوحيد الذي يحتوي على مادة الميكروريبير لإصلاح وترميم الأسنان.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09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13:40:11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زورينا في معرض ديرام المقام في فندق السوفتيل من ٢٩ أكتوبر الى ١ نوفمبر أوقات الزياره من الساعه ٤ عصراً الى ١١ مساء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217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66434-E508-45C8-9B2C-D5F46CBED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193824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219BC-6AF3-428E-BDDF-96D4595F1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DFE830-5679-45B1-8C73-82490AEE64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4351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914697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09225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60168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2970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5413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283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1931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0440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885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8166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2713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859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53211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5277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2873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5556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8951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715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10:55:28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صاحب السمو الملكي الامير سعود بن نايف امير المنطقة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الشرقية‬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يكرم شركة الدواء للخدمات الطبية المحدودة لمشاركتها كراعي رئيسي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الذي أقيم بمقر شركة معارض الظهران الدولية.
نتمنى التوفيق للجميع🙏🏼
#معرض_وظائف_2018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180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14:00:48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كيوفا ...تركيبة طبيعية لقدم صحية 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348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12:42:27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تعرفي على #نصيحة بريكسيونا للشعر العادي 🙏🏼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150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3FE83-4798-4D39-8F05-B5C4603295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2406074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BCC0D-DAD9-47B2-B3D9-A69CD71AA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D8300D-B9EE-4862-9455-6C52E94DFB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5236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42126501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20034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60696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7751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7528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8096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252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4503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9218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809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769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0153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75297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7495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37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40775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7012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16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08:10:40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612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- 2018-10-28 13:46:23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تأكدي إن كريم الأساس اللي تستخدمينه مناسب لنوع بشرتك 
عشان ما يسبب لك مشاكل مع الوقت
زورينا في الدواء وتعرفي على ما يناسبك 💅🏼💄 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95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- 2018-10-27 13:01:12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تحبي الحلويات والشكولاتة؟ اليكِ بعض الخيارات الصحية واللذيذة 🌷 #صحة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246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08DB2-BA0B-4EA9-9883-516B3C0D0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912796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CDE6B-EFE0-41B7-B29D-8E73CF59B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71A45F-71EC-495B-9E06-C5C8A98388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2254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9530542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73188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43520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0457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2552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80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2971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3670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894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2939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6375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9827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00276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200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484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16770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1407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47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12:13:53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عروض_الدواء على منتجات العناية الشخصية تبدأ من 26 أكتوبر إلى 10 نوفمبر#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02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12:10:50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بصحتك  تبدأ من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73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12:06:33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لمنتجات العناية بجمالك تبدأ من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6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12:03:10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بطفلك 🌷 تبدأ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195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BDC640-2334-4107-B179-B2894FE53E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9905557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FF8B7-4F80-4D0A-B9B6-C9DF7E424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4345CE-89B5-4C97-B8DB-E6CFE7DF13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1582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8944660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38779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28990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1979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5746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40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9149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0128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8365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9409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797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55443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933972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134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8231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79938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2764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1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12:01:22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بصحتك🌷 تبدأ من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300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15:46:17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86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14:05:06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جهز شنطتك وعلى باريس رحلتك 😍😍 زورونا في الدواء وكونوا من ال ١٥ الفائزين معنا برحلة إلى باريس 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063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13:54:23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الف مبروك للرابحين الذين توقعوا الاجابه الصحيحة " باريس" الدواء بتفوزكم قسيمة شراء بقيمة ٢٠٠ ريال من منتجات من لوريال و بايو بلنس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498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0714C-93FC-4938-A1CC-EDF7C73765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8152235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F6DAB-577A-43F4-A22B-CEB4E2A7C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491E67-8B1A-4D4B-9E1D-3B2B0B1244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4285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1705061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5893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69102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7169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9304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8280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7930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600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8941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758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8092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25806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52576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4161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2809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36606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25196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08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13:01:40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قبل المكياج وقبل النوم وبعد تنظيف وجهك الصباح
💧! احرصي على الترطيب .. بشرتك مع الجو الحار تعطش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136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19:53:54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ما زلنا متواجدين في الشاطئ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Beach Festival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بمشاركة سيتافيل 
كل خميس و جمعة و سبت الى ٣ نوفمبر 
لا تفوتوا متعة قضاء وقت رائع مع مجموعة من النشاطات المتنوعة 
في إنتظاركم 😍  #صيدلية_الدواء #شاطئ_الغروب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the_beach_festival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83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13:05:11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تألقي بشعرك مع مجموعة البرو كيراتين البرازيلي لتمليس الشعر .
يمكنك الحصول عليه مقابل 1250 نقطة فقط من قطاف #صيدلية_الدواء 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693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E3BF8-4252-420D-B085-836329C8C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3230584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5F007-E856-4283-8A42-BC717995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53E48D-8F6E-48EA-A832-8FB63B0E68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5560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9639217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95993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93632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2563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0079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2769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5612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7067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944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3343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2292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23560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72443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7031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2916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3784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9275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866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11:58:51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شاركت شركة الدواء للخدمات الطبية المحدودة مع جامعة الإمام عبدالرحمن بن فيصل في فعالية التوعية بأهمية الكشف المبكر عن سرطان الثدي (نتكاتف لنصنع الفرق) في مجمع الراشد التجاري
 #افحصي_وطمنينا  
#سرطان_الثدي‬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جامعة_الإمام_عبدالرحمن_بن_فيصل‬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950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- 2018-10-23 13:01:38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قربت مناسبتك؟ 
اهتمي ببشرتك عشان تطلع طلتك ولا أجمل
باستخدام قناع الوجه من #بيزلين.. متوفره في فروع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499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A1CC1-A2FB-4A8F-828F-FE61068728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6613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03019-1BE7-474A-BEFE-950717E8E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23568E-7E2C-4687-8536-BD0E080AD4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8991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6609352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90119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6154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1010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836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0741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2479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330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9191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004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5292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831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73782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2838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0858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35360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0265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2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- 2018-10-22 13:01:34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تدليك أيدي وأرجل الطفل مرة في الأسبوع إحدى أقدم طرق العلاج، ولها نتائج مذهلة في تحسين وتقوية العضلات وتنشيط الدورة الدموية.
دلكي طفلك الرضيع مرة في الأسبوع ولاحظي الفرق.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232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E117C-7830-4D12-91BB-0E2F4B975E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8234138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8C755-1956-433F-8D39-FB2D96957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E8A06C-A593-43A0-B827-B1EBF2F20A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0650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2B5B9-8777-42C9-9B6D-4AFF4FD2AA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62468-12F7-48F2-8A69-861187961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0484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8AC4E-5A61-4971-BCF3-EAA752483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1475BB-B964-4074-9AC6-4F18B983F0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0201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48286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16992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0941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8748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07160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948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7632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0825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7521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5405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1146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4023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3557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03520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9932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0549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7679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829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2966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191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802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32080-F23A-4082-8BCA-7A71B7776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8458271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2C2E7-CE0E-44B8-9064-34661195C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AFA12B-D8E5-4D32-A75E-AE9FA57E3B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2543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8A1F4-F194-4E26-89B9-803146BAC5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29D00-D407-41FC-A535-D81EBF2F2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8592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A2DA2-9989-4DA7-825D-CF8A2E4ED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64F857-F268-4C9F-9B95-9CFA4DD452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5245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556718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45651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62812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83306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920099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3015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18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#اليوم_العالمي_للمسنين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388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809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#سرطان_الثدي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40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590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#غارنييه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447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#جمالك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937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258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#اليوم_العالمي_للمعلمين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19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#أفكار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746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#اليوم_العالمي_للصحه_النفسيه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319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2F212-92C5-4966-A2F3-443B3F23EB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30449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337A2-83EB-4D8B-AE8B-E6C71E19D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0CB3D1-D86B-400A-8CFB-2ED28B4276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6386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359050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35637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002755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198856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3340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7635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3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#اليوم_العالمي_لمكافحة_السمنة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342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13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#اليوم_العالمي_لالتهاب_المفاصل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#أولويز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34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#نيفيا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9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33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35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#اليوم_العالمي_لغسل_اليدين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338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#الأسبوع_العالمي_للوقاية_من_العدوى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20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#الركن_الصحي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649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8104C-5B23-43EB-BCEC-E7208666FB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1246491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FE12B-D196-4553-B3DB-103453532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2E9745-2E9A-4D10-BF94-83DF903040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8206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59097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78430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73454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85280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86171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69780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299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#هشاشة_العظام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66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#يوم_هشاشة_العظام_العالمي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94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#طفلك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559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#بيزلين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1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#افحصي_وطمنينا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524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7264A-2591-40B9-BDCA-DAF082116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3510658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4E939-DE18-4B39-8D2E-A35C0A23A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7FF0F0-D08A-4F95-A3EB-26621952D8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5885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424307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18319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871914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271422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7970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36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79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096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540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64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50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482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23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94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303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386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DC927-C1CE-4CE3-AB0F-DF2A5B685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1552682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4D093-B295-41D4-9165-97BE9BF6F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0E2093-E021-4474-8AD2-0AF3C73E44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543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280942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256825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111191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752278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53702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31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96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812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43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239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68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763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810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88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35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784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78FEC-356A-4434-ACC2-1356DE5211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6549751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7F9E1-3790-4296-B7B5-0372E0845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360967-569B-4ED9-821E-97B404A6FA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1700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52193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778557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210193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266151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15968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217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362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80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9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701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751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D8B05-8664-4922-B1FA-39D418D7D5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816223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4EC02-8C5D-4E81-B98E-7BBB60109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A50FDF-AD78-4D57-9ECE-330BC42E76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6938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402858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970198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92553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545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2296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39534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740539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500431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50659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5461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94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574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62868-7933-4174-BB46-4E84868F48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8710116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9F69A-2A87-4840-AB36-6D0B09071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0550B8-A0CA-4AEF-9860-FF83AC7975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54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88273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7392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4236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9364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8978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7354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627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7588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62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546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75826-C981-403E-BA3E-F323C17B1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4296502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D387E-D43D-4E04-A6F3-669D27B37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3E36F5-2A0B-4F9B-B808-3ED8011195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5879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8F32D-16FD-455B-A310-427DAC643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AFEB4-533E-448B-939F-F5C85F3ED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9418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AF84B-7C94-4B27-9F62-D30B17B2D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E7FADF-DEF3-4ADB-A84D-8E80BAF97A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1245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586925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24505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54144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61243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949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270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17:40:44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19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14:25:14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أوميجا 3 لتعزيز #صحة قلبك ... حصري 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745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10:03:07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12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15:27:04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بايوريبير... معجون الأسنان الوحيد الذي يحتوي على مادة الميكروريبير لإصلاح وترميم الأسنان.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45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13:27:23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زورينا في معرض ديرم المقام في فندق السوفتيل من ٢٩ أكتوبر الى ١ نوفمبر أوقات الزياره من الساعه ٤ عصراً الى ١١ مساء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dairamevent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748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D0BF0-77C1-47D8-A9BA-E27B3F1869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7753177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F482A-704E-4F2D-8C33-71002010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EAA688-D2F8-4FBA-847C-A01C70C06C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9570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963820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16294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65238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98207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1938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113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10:53:53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صاحب السمو الملكي الامير سعود بن نايف امير المنطقة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الشرقية‬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يكرم شركة الدواء للخدمات الطبية المحدودة لمشاركتها كراعي رئيسي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الذي أقيم بمقر شركة معارض الظهران الدولية.
نتمنى التوفيق للجميع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59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- 2018-10-29 14:00:49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كيوفا ...تركيبة طبيعية لقدم صحية 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133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- 2018-10-29 12:48:16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#نصيحة بريكسيونا للشعر العادي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19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- 2018-10-28 13:46:19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تأكدي إن كريم الأساس اللي تستخدمينه مناسب لنوع بشرتك 
عشان ما يسبب لك مشاكل مع الوقت
زورينا في الدواء وتعرفي على ما يناسبك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💅🏼💄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62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- 2018-10-28 10:50:55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شعرك عنوان جمالك برعاية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Nutrigrow👍🏻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081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59C24-FBC5-4B47-BC9E-BCE0B3D1BC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2481647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EA301-762D-4812-9B8B-B2C01ECB3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2D3C07-8F9E-4DA3-BEED-B651719991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8190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72212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08063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36981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90051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2749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08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- 2018-10-27 15:20:24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حماية و أكثر برعاية سامبيون
استشر الطبيب أو الصيدلي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81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- 2018-10-27 13:01:13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تحبي الحلويات والشكولاتة؟ اليكِ بعض الخيارات الصحية واللذيذة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2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10:36:52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 تبدأ من 26 أكتوبر إلى 6 نوفمبر#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977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  تبدأ من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0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51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18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DF225-A106-43C9-A80E-39A92FA6E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0766844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EE1F-8420-4EFD-BEFF-9F71DC189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398945-2D0A-4CDF-A430-AE70B4420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1899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237832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32144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246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37222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3143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508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10:27:44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326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10:25:36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بطفلك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979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17:23:25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بالدواء و كن من الفائزين بالرحلة ✈️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06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14:05:06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في الدواء وكونوا من ال ١٥ الفائزين معنا برحلة إلى باريس 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88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13:53:29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مبروك للرابحين الذين توقعوا الاجابه الصحيحة " باريس" الدواء بتفوزكم قسيمة شراء بقيمة ٢٠٠ ريال من منتجات من لوريال و بايو بلنس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677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13:01:41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قبل المكياج وقبل النوم وبعد تنظيف وجهك الصباح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💧!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احرصي على الترطيب .. بشرتك مع الجو الحار تعطش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001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1C1B1-C522-4900-A85D-DFAC85EF6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8949299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BD7A1-7AB2-4529-92C8-4F83AE321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5870A9-0B91-445D-AC4B-CC13A95511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1787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242573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47691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10284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57364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5392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809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13:09:58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زلنا متواجدين في الشاطئ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Beach Festival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بمشاركة سيتافيل 
كل خميس و جمعة و سبت الى ٣ نوفمبر 
لا تفوتوا متعة قضاء وقت رائع مع مجموعة من النشاطات المتنوعة 
في إنتظاركم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#شاطئ_الغروب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the_beach_festival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33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13:05:12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بشعرك مع مجموعة البرو كيراتين البرازيلي لتمليس الشعر .
يمكنك الحصول عليه مقابل 1250 نقطة فقط من قطاف #صيدلية_الدواء 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56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10:31:31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شاركت شركة الدواء للخدمات الطبية المحدودة مع جامعة الامام عبدالرحمن بن فيصل في فعالية التوعية بأهمية الكشف المبكر عن سرطان الثدي (نتكاتف لنصنع الفرق) في مجمع الراشد التجاري
 #افحصي_وطمنينا 
#سرطان_الثدي‬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جامعة_الامام_عبدالرحمن_بن_فيصل‬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205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0405B-1ACE-4D72-9AFD-492D02DF56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301517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1614C-1CA5-4D2D-ADBE-E4769A755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168C6B-0286-49A9-B8B6-0C1D6CE8CF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3103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CDD36-C949-4DCF-A4FC-DF58D3750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489CD-8C85-4ECE-A230-3C9A756CA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3822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9A43A-AF84-4DF6-AD2F-1DD777D26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7F94A5-E41F-4466-8073-ED0780DF69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9973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2867932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091371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371884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608379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59946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372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#اليوم_العالمي_للمسنين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038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91.107142857143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10.767857142857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87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#سرطان_الثدي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091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#غارنييه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010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#جمالك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633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964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#فيشي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#دينسي_سلوشينز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83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#شعر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168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4A3A0-CAB0-47A1-B7E5-FDD046BF0F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0317599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450A3-3843-4B7C-B1E9-5D96F5F2F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DB1C8C-14DA-4425-9E55-0FF425BE04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3503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6999446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3103178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580396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1399267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99996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967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#كثافة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061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#اليوم_العالمي_للمعلمين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188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56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#أفكار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280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#اليوم_العالمي_للصحه_النفسيه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94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#اليوم_العالمي_لمكافحة_السمنة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32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354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#اليوم_العالمي_لالتهاب_المفاصل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74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#أولويز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96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#نيفيا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579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DC8E9-366D-4FF9-9119-1D4A9697E8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6459256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E51BC-006C-44A9-B275-34DC8087E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F9CA00-B860-4A40-AD97-3B98B74026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1373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553364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839188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298725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279706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55937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651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877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00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#اليوم_العالمي_لغسل_اليدين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24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#STCPay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57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#الأسبوع_العالمي_للوقاية_من_العدوى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77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0B6BC-92D9-4CAC-AB3A-03C13C938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9718538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954D0-39E4-4BE8-990E-9BB64F38B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A1D7FC-E855-4247-9B54-14B1BEE76B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0168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D7851-CE76-4718-980E-FC50F44636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604E9-A8C1-4211-8969-50DF903E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0024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66330-3D35-46AE-BEDB-B695FCF79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CBD7EB-FE3A-46E7-A46A-C09FE2C6CE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8184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CE6DB-E0E5-418D-89AF-F50F6AB7F7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D90E1-134E-4849-AC5E-5F079842E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6338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93B3F-7FA4-4C55-94B3-8A286BFB6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80BACA-D191-4F74-BBE1-6823DF07CB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5658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23634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9593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3357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3429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5963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0368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9697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2413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3993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5344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205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- 2018-10-31 10:03:07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441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- 2018-10-30 15:27:04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بايوريبير... معجون الأسنان الوحيد الذي يحتوي على مادة الميكروريبير لإصلاح وترميم الأسنان. 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053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- 2018-10-29 12:48:16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تعرفي على #نصيحة بريكسيونا للشعر العادي </a:t>
                      </a:r>
                      <a:r>
                        <a:rPr lang="en-US" sz="1000"/>
                        <a:t>🙏🏼
#</a:t>
                      </a:r>
                      <a:r>
                        <a:rPr lang="ar-AE" sz="1000"/>
                        <a:t>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037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- 2018-10-25 17:23:25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جهز شنطتك وعلى باريس رحلتك </a:t>
                      </a:r>
                      <a:r>
                        <a:rPr lang="en-US" sz="1000"/>
                        <a:t>😍😍 </a:t>
                      </a:r>
                      <a:r>
                        <a:rPr lang="ar-AE" sz="1000"/>
                        <a:t>زورونا بالدواء و كن من الفائزين بالرحلة ✈️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46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- 2018-10-23 19:39:55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فرشة التنظيف اليومي والتقشير الاسبوعي من  </a:t>
                      </a:r>
                      <a:r>
                        <a:rPr lang="en-US" sz="1000"/>
                        <a:t>beurer  </a:t>
                      </a:r>
                      <a:r>
                        <a:rPr lang="ar-AE" sz="1000"/>
                        <a:t>لبشرة متجددة وجمال يدوم 
للمزيد من التفاصيل شاهدي الفيديو 
#صيدلية_الدواء
‏#</a:t>
                      </a:r>
                      <a:r>
                        <a:rPr lang="en-US" sz="1000"/>
                        <a:t>beurer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17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- 2018-10-10 11:55:17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الطبيعة هي أفضل علاج للروح! بمناسبة يوم الصحة النفسية العالمي، شاركونا طرق نستخدم فيها أشياء تساعدنا نتحسن من الطبيعة. #أفكار #اليوم_العالمي_للصحه_النفسيه 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439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C6EAC-D1F2-4D9C-9B12-A689CE367C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8164359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B2F8E-75C3-4F3B-8D36-E50E8B779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6BD5BD-E3B7-49A1-9705-BAD4459AC3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529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B1881-A92A-4091-9983-AEEF13C57E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0AB58-D0C3-4C87-8ECB-C7CF4FFE4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4417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7E485-D5E9-445A-B8E2-75D513E44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54B5AB-9C81-4FA8-9225-03E6CC0284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8798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6A9BA-D1C5-478A-8808-7ACBBC62C0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AFA68-6624-4B90-AE5D-3C2C0E5E8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1224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3374</Words>
  <Application>Microsoft Office PowerPoint</Application>
  <PresentationFormat>On-screen Show (4:3)</PresentationFormat>
  <Paragraphs>1785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Calibri</vt:lpstr>
      <vt:lpstr>Arial</vt:lpstr>
      <vt:lpstr>quintly_template</vt:lpstr>
      <vt:lpstr>AlDawaa Care</vt:lpstr>
      <vt:lpstr>Twitter Key Metrics Table | AlDawaa</vt:lpstr>
      <vt:lpstr>Twitter Followers Total | AlDawaa</vt:lpstr>
      <vt:lpstr>Twitter Own and Retweeted Tweets Table | AlDawaa - 1 of 5</vt:lpstr>
      <vt:lpstr>Twitter Own and Retweeted Tweets Table | AlDawaa - 2 of 5</vt:lpstr>
      <vt:lpstr>Twitter Own and Retweeted Tweets Table | AlDawaa - 3 of 5</vt:lpstr>
      <vt:lpstr>Twitter Own and Retweeted Tweets Table | AlDawaa - 4 of 5</vt:lpstr>
      <vt:lpstr>Twitter Own and Retweeted Tweets Table | AlDawaa - 5 of 5</vt:lpstr>
      <vt:lpstr>Twitter Own Tweets | AlDawaa</vt:lpstr>
      <vt:lpstr>Twitter Key Interacting Users | AlDawaa - 1 of 3</vt:lpstr>
      <vt:lpstr>Twitter Key Interacting Users | AlDawaa - 2 of 3</vt:lpstr>
      <vt:lpstr>Twitter Key Interacting Users | AlDawaa - 3 of 3</vt:lpstr>
      <vt:lpstr>Twitter Interactions Distribution | AlDawaa</vt:lpstr>
      <vt:lpstr>Twitter Tweets Total | AlDawaa</vt:lpstr>
      <vt:lpstr>Twitter Total Interactions | AlDawaa</vt:lpstr>
      <vt:lpstr>Twitter Retweets | AlDawaa</vt:lpstr>
      <vt:lpstr>Twitter Interaction Rate By Hour | AlDawaa</vt:lpstr>
      <vt:lpstr>Facebook Key Metrics Table | AlDawaa</vt:lpstr>
      <vt:lpstr>Facebook Fans Total | AlDawaa</vt:lpstr>
      <vt:lpstr>Facebook Reach | AlDawaa</vt:lpstr>
      <vt:lpstr>Facebook Own Posts Table  | AlDawaa - 1 of 9</vt:lpstr>
      <vt:lpstr>Facebook Own Posts Table  | AlDawaa - 2 of 9</vt:lpstr>
      <vt:lpstr>Facebook Own Posts Table  | AlDawaa - 3 of 9</vt:lpstr>
      <vt:lpstr>Facebook Own Posts Table  | AlDawaa - 4 of 9</vt:lpstr>
      <vt:lpstr>Facebook Own Posts Table  | AlDawaa - 5 of 9</vt:lpstr>
      <vt:lpstr>Facebook Own Posts Table  | AlDawaa - 6 of 9</vt:lpstr>
      <vt:lpstr>Facebook Own Posts Table  | AlDawaa - 7 of 9</vt:lpstr>
      <vt:lpstr>Facebook Own Posts Table  | AlDawaa - 8 of 9</vt:lpstr>
      <vt:lpstr>Facebook Own Posts Table  | AlDawaa - 9 of 9</vt:lpstr>
      <vt:lpstr>Facebook Interactions Distribution | AlDawaa</vt:lpstr>
      <vt:lpstr>Facebook Video Views Table | AlDawaa</vt:lpstr>
      <vt:lpstr>Facebook Engagement Rate | AlDawaa</vt:lpstr>
      <vt:lpstr>Facebook Hashtag Detection | AlDawaa - 1 of 3</vt:lpstr>
      <vt:lpstr>Facebook Hashtag Detection | AlDawaa - 2 of 3</vt:lpstr>
      <vt:lpstr>Facebook Hashtag Detection | AlDawaa - 3 of 3</vt:lpstr>
      <vt:lpstr>Facebook Fans By Country Table | AlDawaa - 1 of 3</vt:lpstr>
      <vt:lpstr>Facebook Fans By Country Table | AlDawaa - 2 of 3</vt:lpstr>
      <vt:lpstr>Facebook Fans By Country Table | AlDawaa - 3 of 3</vt:lpstr>
      <vt:lpstr>Instagram Key Metrics Table | AlDawaa</vt:lpstr>
      <vt:lpstr>Instagram Followers Table | AlDawaa</vt:lpstr>
      <vt:lpstr>Instagram Followers Total | AlDawaa</vt:lpstr>
      <vt:lpstr>Instagram Posts Table | AlDawaa - 1 of 5</vt:lpstr>
      <vt:lpstr>Instagram Posts Table | AlDawaa - 2 of 5</vt:lpstr>
      <vt:lpstr>Instagram Posts Table | AlDawaa - 3 of 5</vt:lpstr>
      <vt:lpstr>Instagram Posts Table | AlDawaa - 4 of 5</vt:lpstr>
      <vt:lpstr>Instagram Posts Table | AlDawaa - 5 of 5</vt:lpstr>
      <vt:lpstr>Instagram Average Interactions Per Post | AlDawaa</vt:lpstr>
      <vt:lpstr>Instagram Hashtag Detection | AlDawaa - 1 of 3</vt:lpstr>
      <vt:lpstr>Instagram Hashtag Detection | AlDawaa - 2 of 3</vt:lpstr>
      <vt:lpstr>Instagram Hashtag Detection | AlDawaa - 3 of 3</vt:lpstr>
      <vt:lpstr>Instagram Posts Type Distribution Per Profile | AlDawaa</vt:lpstr>
      <vt:lpstr>Instagram Interactions Distribution | AlDawaa</vt:lpstr>
      <vt:lpstr>Instagram Videos Table | AlDawaa</vt:lpstr>
      <vt:lpstr>Facebook Own Posts | AlDawaa</vt:lpstr>
      <vt:lpstr>Instagram Posts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</dc:title>
  <dc:creator>Administrator</dc:creator>
  <cp:lastModifiedBy>Administrator</cp:lastModifiedBy>
  <cp:revision>1</cp:revision>
  <dcterms:created xsi:type="dcterms:W3CDTF">2018-11-19T13:39:55Z</dcterms:created>
  <dcterms:modified xsi:type="dcterms:W3CDTF">2018-11-19T13:43:25Z</dcterms:modified>
</cp:coreProperties>
</file>