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6" r:id="rId38"/>
    <p:sldId id="297" r:id="rId39"/>
    <p:sldId id="299" r:id="rId40"/>
    <p:sldId id="300" r:id="rId41"/>
    <p:sldId id="301" r:id="rId42"/>
    <p:sldId id="302" r:id="rId43"/>
    <p:sldId id="303" r:id="rId44"/>
    <p:sldId id="304" r:id="rId45"/>
    <p:sldId id="306" r:id="rId46"/>
    <p:sldId id="307" r:id="rId47"/>
    <p:sldId id="308" r:id="rId48"/>
    <p:sldId id="309" r:id="rId49"/>
    <p:sldId id="310" r:id="rId50"/>
    <p:sldId id="311" r:id="rId51"/>
    <p:sldId id="312" r:id="rId52"/>
    <p:sldId id="313" r:id="rId53"/>
    <p:sldId id="315" r:id="rId54"/>
    <p:sldId id="316" r:id="rId55"/>
    <p:sldId id="317" r:id="rId56"/>
    <p:sldId id="318" r:id="rId57"/>
    <p:sldId id="319" r:id="rId58"/>
    <p:sldId id="320" r:id="rId59"/>
    <p:sldId id="321" r:id="rId60"/>
  </p:sldIdLst>
  <p:sldSz cx="9144000" cy="6858000" type="screen4x3"/>
  <p:notesSz cx="6858000" cy="9144000"/>
  <p:embeddedFontLst>
    <p:embeddedFont>
      <p:font typeface="Calibri" panose="020F0502020204030204" pitchFamily="34" charset="0"/>
      <p:regular r:id="rId61"/>
      <p:bold r:id="rId62"/>
      <p:italic r:id="rId63"/>
      <p:boldItalic r:id="rId6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3.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Sheet1!$A$2:$A$16</c:f>
              <c:numCache>
                <c:formatCode>m/d/yyyy</c:formatCode>
                <c:ptCount val="15"/>
                <c:pt idx="0">
                  <c:v>43408</c:v>
                </c:pt>
                <c:pt idx="1">
                  <c:v>43409</c:v>
                </c:pt>
                <c:pt idx="2">
                  <c:v>43410</c:v>
                </c:pt>
                <c:pt idx="3">
                  <c:v>43411</c:v>
                </c:pt>
                <c:pt idx="4">
                  <c:v>43412</c:v>
                </c:pt>
                <c:pt idx="5">
                  <c:v>43413</c:v>
                </c:pt>
                <c:pt idx="6">
                  <c:v>43414</c:v>
                </c:pt>
                <c:pt idx="7">
                  <c:v>43415</c:v>
                </c:pt>
                <c:pt idx="8">
                  <c:v>43416</c:v>
                </c:pt>
                <c:pt idx="9">
                  <c:v>43417</c:v>
                </c:pt>
                <c:pt idx="10">
                  <c:v>43418</c:v>
                </c:pt>
                <c:pt idx="11">
                  <c:v>43419</c:v>
                </c:pt>
                <c:pt idx="12">
                  <c:v>43420</c:v>
                </c:pt>
                <c:pt idx="13">
                  <c:v>43421</c:v>
                </c:pt>
                <c:pt idx="14">
                  <c:v>43422</c:v>
                </c:pt>
              </c:numCache>
            </c:numRef>
          </c:cat>
          <c:val>
            <c:numRef>
              <c:f>Sheet1!$B$2:$B$16</c:f>
              <c:numCache>
                <c:formatCode>General</c:formatCode>
                <c:ptCount val="15"/>
                <c:pt idx="0">
                  <c:v>145833</c:v>
                </c:pt>
                <c:pt idx="1">
                  <c:v>145789</c:v>
                </c:pt>
                <c:pt idx="2">
                  <c:v>145796</c:v>
                </c:pt>
                <c:pt idx="3">
                  <c:v>145660</c:v>
                </c:pt>
                <c:pt idx="4">
                  <c:v>145702</c:v>
                </c:pt>
                <c:pt idx="5">
                  <c:v>141662</c:v>
                </c:pt>
                <c:pt idx="6">
                  <c:v>141759</c:v>
                </c:pt>
                <c:pt idx="7">
                  <c:v>141763</c:v>
                </c:pt>
                <c:pt idx="8">
                  <c:v>141803</c:v>
                </c:pt>
                <c:pt idx="9">
                  <c:v>141852</c:v>
                </c:pt>
                <c:pt idx="10">
                  <c:v>141848</c:v>
                </c:pt>
                <c:pt idx="11">
                  <c:v>141776</c:v>
                </c:pt>
                <c:pt idx="12">
                  <c:v>141776</c:v>
                </c:pt>
                <c:pt idx="13">
                  <c:v>141812</c:v>
                </c:pt>
                <c:pt idx="14">
                  <c:v>141958</c:v>
                </c:pt>
              </c:numCache>
            </c:numRef>
          </c:val>
          <c:smooth val="0"/>
          <c:extLst>
            <c:ext xmlns:c16="http://schemas.microsoft.com/office/drawing/2014/chart" uri="{C3380CC4-5D6E-409C-BE32-E72D297353CC}">
              <c16:uniqueId val="{00000000-D7DB-44A4-BBCB-81F5DBFE92AF}"/>
            </c:ext>
          </c:extLst>
        </c:ser>
        <c:dLbls>
          <c:showLegendKey val="0"/>
          <c:showVal val="0"/>
          <c:showCatName val="0"/>
          <c:showSerName val="0"/>
          <c:showPercent val="0"/>
          <c:showBubbleSize val="0"/>
        </c:dLbls>
        <c:smooth val="0"/>
        <c:axId val="357952072"/>
        <c:axId val="357955680"/>
      </c:lineChart>
      <c:dateAx>
        <c:axId val="357952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55680"/>
        <c:crosses val="autoZero"/>
        <c:auto val="1"/>
        <c:lblOffset val="100"/>
        <c:baseTimeUnit val="days"/>
      </c:dateAx>
      <c:valAx>
        <c:axId val="357955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52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Sheet1!$A$2:$A$16</c:f>
              <c:numCache>
                <c:formatCode>m/d/yyyy</c:formatCode>
                <c:ptCount val="15"/>
                <c:pt idx="0">
                  <c:v>43408</c:v>
                </c:pt>
                <c:pt idx="1">
                  <c:v>43409</c:v>
                </c:pt>
                <c:pt idx="2">
                  <c:v>43410</c:v>
                </c:pt>
                <c:pt idx="3">
                  <c:v>43411</c:v>
                </c:pt>
                <c:pt idx="4">
                  <c:v>43412</c:v>
                </c:pt>
                <c:pt idx="5">
                  <c:v>43413</c:v>
                </c:pt>
                <c:pt idx="6">
                  <c:v>43414</c:v>
                </c:pt>
                <c:pt idx="7">
                  <c:v>43415</c:v>
                </c:pt>
                <c:pt idx="8">
                  <c:v>43416</c:v>
                </c:pt>
                <c:pt idx="9">
                  <c:v>43417</c:v>
                </c:pt>
                <c:pt idx="10">
                  <c:v>43418</c:v>
                </c:pt>
                <c:pt idx="11">
                  <c:v>43419</c:v>
                </c:pt>
                <c:pt idx="12">
                  <c:v>43420</c:v>
                </c:pt>
                <c:pt idx="13">
                  <c:v>43421</c:v>
                </c:pt>
                <c:pt idx="14">
                  <c:v>43422</c:v>
                </c:pt>
              </c:numCache>
            </c:numRef>
          </c:cat>
          <c:val>
            <c:numRef>
              <c:f>Sheet1!$B$2:$B$16</c:f>
              <c:numCache>
                <c:formatCode>General</c:formatCode>
                <c:ptCount val="15"/>
                <c:pt idx="0">
                  <c:v>3</c:v>
                </c:pt>
                <c:pt idx="1">
                  <c:v>1</c:v>
                </c:pt>
                <c:pt idx="2">
                  <c:v>1</c:v>
                </c:pt>
                <c:pt idx="3">
                  <c:v>4</c:v>
                </c:pt>
                <c:pt idx="4">
                  <c:v>4</c:v>
                </c:pt>
                <c:pt idx="5">
                  <c:v>2</c:v>
                </c:pt>
                <c:pt idx="6">
                  <c:v>4</c:v>
                </c:pt>
                <c:pt idx="7">
                  <c:v>3</c:v>
                </c:pt>
                <c:pt idx="8">
                  <c:v>4</c:v>
                </c:pt>
                <c:pt idx="9">
                  <c:v>2</c:v>
                </c:pt>
                <c:pt idx="10">
                  <c:v>1</c:v>
                </c:pt>
                <c:pt idx="11">
                  <c:v>3</c:v>
                </c:pt>
                <c:pt idx="12">
                  <c:v>1</c:v>
                </c:pt>
                <c:pt idx="13">
                  <c:v>2</c:v>
                </c:pt>
                <c:pt idx="14">
                  <c:v>4</c:v>
                </c:pt>
              </c:numCache>
            </c:numRef>
          </c:val>
          <c:smooth val="0"/>
          <c:extLst>
            <c:ext xmlns:c16="http://schemas.microsoft.com/office/drawing/2014/chart" uri="{C3380CC4-5D6E-409C-BE32-E72D297353CC}">
              <c16:uniqueId val="{00000000-89BD-474B-AEDA-307A0916FED1}"/>
            </c:ext>
          </c:extLst>
        </c:ser>
        <c:dLbls>
          <c:showLegendKey val="0"/>
          <c:showVal val="0"/>
          <c:showCatName val="0"/>
          <c:showSerName val="0"/>
          <c:showPercent val="0"/>
          <c:showBubbleSize val="0"/>
        </c:dLbls>
        <c:smooth val="0"/>
        <c:axId val="423705944"/>
        <c:axId val="423708240"/>
      </c:lineChart>
      <c:dateAx>
        <c:axId val="423705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708240"/>
        <c:crosses val="autoZero"/>
        <c:auto val="1"/>
        <c:lblOffset val="100"/>
        <c:baseTimeUnit val="days"/>
      </c:dateAx>
      <c:valAx>
        <c:axId val="423708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70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2430</c:v>
                </c:pt>
              </c:numCache>
            </c:numRef>
          </c:val>
          <c:extLst>
            <c:ext xmlns:c16="http://schemas.microsoft.com/office/drawing/2014/chart" uri="{C3380CC4-5D6E-409C-BE32-E72D297353CC}">
              <c16:uniqueId val="{00000000-B2C6-4490-A858-88C18A2C1668}"/>
            </c:ext>
          </c:extLst>
        </c:ser>
        <c:ser>
          <c:idx val="1"/>
          <c:order val="1"/>
          <c:tx>
            <c:strRef>
              <c:f>Sheet1!$C$1</c:f>
              <c:strCache>
                <c:ptCount val="1"/>
                <c:pt idx="0">
                  <c:v>Likes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894</c:v>
                </c:pt>
              </c:numCache>
            </c:numRef>
          </c:val>
          <c:extLst>
            <c:ext xmlns:c16="http://schemas.microsoft.com/office/drawing/2014/chart" uri="{C3380CC4-5D6E-409C-BE32-E72D297353CC}">
              <c16:uniqueId val="{00000001-B2C6-4490-A858-88C18A2C1668}"/>
            </c:ext>
          </c:extLst>
        </c:ser>
        <c:ser>
          <c:idx val="2"/>
          <c:order val="2"/>
          <c:tx>
            <c:strRef>
              <c:f>Sheet1!$D$1</c:f>
              <c:strCache>
                <c:ptCount val="1"/>
                <c:pt idx="0">
                  <c:v>Replies</c:v>
                </c:pt>
              </c:strCache>
            </c:strRef>
          </c:tx>
          <c:spPr>
            <a:solidFill>
              <a:schemeClr val="accent3"/>
            </a:solidFill>
            <a:ln>
              <a:noFill/>
            </a:ln>
            <a:effectLst/>
          </c:spPr>
          <c:invertIfNegative val="0"/>
          <c:cat>
            <c:strRef>
              <c:f>Sheet1!$A$2</c:f>
              <c:strCache>
                <c:ptCount val="1"/>
                <c:pt idx="0">
                  <c:v>@AldawaaCare</c:v>
                </c:pt>
              </c:strCache>
            </c:strRef>
          </c:cat>
          <c:val>
            <c:numRef>
              <c:f>Sheet1!$D$2</c:f>
              <c:numCache>
                <c:formatCode>General</c:formatCode>
                <c:ptCount val="1"/>
                <c:pt idx="0">
                  <c:v>2458</c:v>
                </c:pt>
              </c:numCache>
            </c:numRef>
          </c:val>
          <c:extLst>
            <c:ext xmlns:c16="http://schemas.microsoft.com/office/drawing/2014/chart" uri="{C3380CC4-5D6E-409C-BE32-E72D297353CC}">
              <c16:uniqueId val="{00000002-B2C6-4490-A858-88C18A2C1668}"/>
            </c:ext>
          </c:extLst>
        </c:ser>
        <c:dLbls>
          <c:showLegendKey val="0"/>
          <c:showVal val="0"/>
          <c:showCatName val="0"/>
          <c:showSerName val="0"/>
          <c:showPercent val="0"/>
          <c:showBubbleSize val="0"/>
        </c:dLbls>
        <c:gapWidth val="150"/>
        <c:overlap val="100"/>
        <c:axId val="436137616"/>
        <c:axId val="436134992"/>
      </c:barChart>
      <c:catAx>
        <c:axId val="436137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34992"/>
        <c:crosses val="autoZero"/>
        <c:auto val="1"/>
        <c:lblAlgn val="ctr"/>
        <c:lblOffset val="100"/>
        <c:noMultiLvlLbl val="0"/>
      </c:catAx>
      <c:valAx>
        <c:axId val="436134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37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Sheet1!$A$2:$A$16</c:f>
              <c:numCache>
                <c:formatCode>m/d/yyyy</c:formatCode>
                <c:ptCount val="15"/>
                <c:pt idx="0">
                  <c:v>43408</c:v>
                </c:pt>
                <c:pt idx="1">
                  <c:v>43409</c:v>
                </c:pt>
                <c:pt idx="2">
                  <c:v>43410</c:v>
                </c:pt>
                <c:pt idx="3">
                  <c:v>43411</c:v>
                </c:pt>
                <c:pt idx="4">
                  <c:v>43412</c:v>
                </c:pt>
                <c:pt idx="5">
                  <c:v>43413</c:v>
                </c:pt>
                <c:pt idx="6">
                  <c:v>43414</c:v>
                </c:pt>
                <c:pt idx="7">
                  <c:v>43415</c:v>
                </c:pt>
                <c:pt idx="8">
                  <c:v>43416</c:v>
                </c:pt>
                <c:pt idx="9">
                  <c:v>43417</c:v>
                </c:pt>
                <c:pt idx="10">
                  <c:v>43418</c:v>
                </c:pt>
                <c:pt idx="11">
                  <c:v>43419</c:v>
                </c:pt>
                <c:pt idx="12">
                  <c:v>43420</c:v>
                </c:pt>
                <c:pt idx="13">
                  <c:v>43421</c:v>
                </c:pt>
                <c:pt idx="14">
                  <c:v>43422</c:v>
                </c:pt>
              </c:numCache>
            </c:numRef>
          </c:cat>
          <c:val>
            <c:numRef>
              <c:f>Sheet1!$B$2:$B$16</c:f>
              <c:numCache>
                <c:formatCode>General</c:formatCode>
                <c:ptCount val="15"/>
                <c:pt idx="0">
                  <c:v>12542</c:v>
                </c:pt>
                <c:pt idx="1">
                  <c:v>12546</c:v>
                </c:pt>
                <c:pt idx="2">
                  <c:v>12549</c:v>
                </c:pt>
                <c:pt idx="3">
                  <c:v>12556</c:v>
                </c:pt>
                <c:pt idx="4">
                  <c:v>12564</c:v>
                </c:pt>
                <c:pt idx="5">
                  <c:v>12567</c:v>
                </c:pt>
                <c:pt idx="6">
                  <c:v>12571</c:v>
                </c:pt>
                <c:pt idx="7">
                  <c:v>12582</c:v>
                </c:pt>
                <c:pt idx="8">
                  <c:v>12590</c:v>
                </c:pt>
                <c:pt idx="9">
                  <c:v>12593</c:v>
                </c:pt>
                <c:pt idx="10">
                  <c:v>12595</c:v>
                </c:pt>
                <c:pt idx="11">
                  <c:v>12605</c:v>
                </c:pt>
                <c:pt idx="12">
                  <c:v>12610</c:v>
                </c:pt>
                <c:pt idx="13">
                  <c:v>12612</c:v>
                </c:pt>
                <c:pt idx="14">
                  <c:v>12618</c:v>
                </c:pt>
              </c:numCache>
            </c:numRef>
          </c:val>
          <c:smooth val="0"/>
          <c:extLst>
            <c:ext xmlns:c16="http://schemas.microsoft.com/office/drawing/2014/chart" uri="{C3380CC4-5D6E-409C-BE32-E72D297353CC}">
              <c16:uniqueId val="{00000000-58D5-4268-A953-A916407AE003}"/>
            </c:ext>
          </c:extLst>
        </c:ser>
        <c:dLbls>
          <c:showLegendKey val="0"/>
          <c:showVal val="0"/>
          <c:showCatName val="0"/>
          <c:showSerName val="0"/>
          <c:showPercent val="0"/>
          <c:showBubbleSize val="0"/>
        </c:dLbls>
        <c:smooth val="0"/>
        <c:axId val="436154344"/>
        <c:axId val="444928088"/>
      </c:lineChart>
      <c:dateAx>
        <c:axId val="436154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928088"/>
        <c:crosses val="autoZero"/>
        <c:auto val="1"/>
        <c:lblOffset val="100"/>
        <c:baseTimeUnit val="days"/>
      </c:dateAx>
      <c:valAx>
        <c:axId val="444928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54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5782</c:v>
                </c:pt>
              </c:numCache>
            </c:numRef>
          </c:val>
          <c:extLst>
            <c:ext xmlns:c16="http://schemas.microsoft.com/office/drawing/2014/chart" uri="{C3380CC4-5D6E-409C-BE32-E72D297353CC}">
              <c16:uniqueId val="{00000000-0D87-4244-BBDA-CBE5F521AE5B}"/>
            </c:ext>
          </c:extLst>
        </c:ser>
        <c:dLbls>
          <c:showLegendKey val="0"/>
          <c:showVal val="0"/>
          <c:showCatName val="0"/>
          <c:showSerName val="0"/>
          <c:showPercent val="0"/>
          <c:showBubbleSize val="0"/>
        </c:dLbls>
        <c:gapWidth val="219"/>
        <c:overlap val="-27"/>
        <c:axId val="444932352"/>
        <c:axId val="444933336"/>
      </c:barChart>
      <c:catAx>
        <c:axId val="444932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933336"/>
        <c:crosses val="autoZero"/>
        <c:auto val="1"/>
        <c:lblAlgn val="ctr"/>
        <c:lblOffset val="100"/>
        <c:noMultiLvlLbl val="0"/>
      </c:catAx>
      <c:valAx>
        <c:axId val="444933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93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Sheet1!$A$2:$A$16</c:f>
              <c:numCache>
                <c:formatCode>m/d/yyyy</c:formatCode>
                <c:ptCount val="15"/>
                <c:pt idx="0">
                  <c:v>43408</c:v>
                </c:pt>
                <c:pt idx="1">
                  <c:v>43409</c:v>
                </c:pt>
                <c:pt idx="2">
                  <c:v>43410</c:v>
                </c:pt>
                <c:pt idx="3">
                  <c:v>43411</c:v>
                </c:pt>
                <c:pt idx="4">
                  <c:v>43412</c:v>
                </c:pt>
                <c:pt idx="5">
                  <c:v>43413</c:v>
                </c:pt>
                <c:pt idx="6">
                  <c:v>43414</c:v>
                </c:pt>
                <c:pt idx="7">
                  <c:v>43415</c:v>
                </c:pt>
                <c:pt idx="8">
                  <c:v>43416</c:v>
                </c:pt>
                <c:pt idx="9">
                  <c:v>43417</c:v>
                </c:pt>
                <c:pt idx="10">
                  <c:v>43418</c:v>
                </c:pt>
                <c:pt idx="11">
                  <c:v>43419</c:v>
                </c:pt>
                <c:pt idx="12">
                  <c:v>43420</c:v>
                </c:pt>
                <c:pt idx="13">
                  <c:v>43421</c:v>
                </c:pt>
                <c:pt idx="14">
                  <c:v>43422</c:v>
                </c:pt>
              </c:numCache>
            </c:numRef>
          </c:cat>
          <c:val>
            <c:numRef>
              <c:f>Sheet1!$B$2:$B$16</c:f>
              <c:numCache>
                <c:formatCode>General</c:formatCode>
                <c:ptCount val="15"/>
                <c:pt idx="0">
                  <c:v>9</c:v>
                </c:pt>
                <c:pt idx="1">
                  <c:v>8</c:v>
                </c:pt>
                <c:pt idx="2">
                  <c:v>3</c:v>
                </c:pt>
                <c:pt idx="3">
                  <c:v>14</c:v>
                </c:pt>
                <c:pt idx="4">
                  <c:v>1176</c:v>
                </c:pt>
                <c:pt idx="5">
                  <c:v>59</c:v>
                </c:pt>
                <c:pt idx="6">
                  <c:v>67</c:v>
                </c:pt>
                <c:pt idx="7">
                  <c:v>44</c:v>
                </c:pt>
                <c:pt idx="8">
                  <c:v>45</c:v>
                </c:pt>
                <c:pt idx="9">
                  <c:v>12</c:v>
                </c:pt>
                <c:pt idx="10">
                  <c:v>8</c:v>
                </c:pt>
                <c:pt idx="11">
                  <c:v>35</c:v>
                </c:pt>
                <c:pt idx="12">
                  <c:v>20</c:v>
                </c:pt>
                <c:pt idx="13">
                  <c:v>911</c:v>
                </c:pt>
                <c:pt idx="14">
                  <c:v>20</c:v>
                </c:pt>
              </c:numCache>
            </c:numRef>
          </c:val>
          <c:smooth val="0"/>
          <c:extLst>
            <c:ext xmlns:c16="http://schemas.microsoft.com/office/drawing/2014/chart" uri="{C3380CC4-5D6E-409C-BE32-E72D297353CC}">
              <c16:uniqueId val="{00000000-B7DC-4CC9-BD16-5F5678D8D765}"/>
            </c:ext>
          </c:extLst>
        </c:ser>
        <c:dLbls>
          <c:showLegendKey val="0"/>
          <c:showVal val="0"/>
          <c:showCatName val="0"/>
          <c:showSerName val="0"/>
          <c:showPercent val="0"/>
          <c:showBubbleSize val="0"/>
        </c:dLbls>
        <c:smooth val="0"/>
        <c:axId val="444928744"/>
        <c:axId val="444929072"/>
      </c:lineChart>
      <c:dateAx>
        <c:axId val="444928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929072"/>
        <c:crosses val="autoZero"/>
        <c:auto val="1"/>
        <c:lblOffset val="100"/>
        <c:baseTimeUnit val="days"/>
      </c:dateAx>
      <c:valAx>
        <c:axId val="444929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928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1.2507904300634001E-2</c:v>
                </c:pt>
                <c:pt idx="8">
                  <c:v>0</c:v>
                </c:pt>
                <c:pt idx="9">
                  <c:v>0</c:v>
                </c:pt>
                <c:pt idx="10">
                  <c:v>1.3103518791141E-2</c:v>
                </c:pt>
                <c:pt idx="11">
                  <c:v>1.51137176966E-2</c:v>
                </c:pt>
                <c:pt idx="12">
                  <c:v>4.1693014335448001E-3</c:v>
                </c:pt>
                <c:pt idx="13">
                  <c:v>0.13916201673743001</c:v>
                </c:pt>
                <c:pt idx="14">
                  <c:v>3.2833248789165E-2</c:v>
                </c:pt>
                <c:pt idx="15">
                  <c:v>0.52533198062664999</c:v>
                </c:pt>
                <c:pt idx="16">
                  <c:v>0</c:v>
                </c:pt>
                <c:pt idx="17">
                  <c:v>1.3897671445149E-2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0F2C-4962-8095-2E65AFD9C338}"/>
            </c:ext>
          </c:extLst>
        </c:ser>
        <c:dLbls>
          <c:showLegendKey val="0"/>
          <c:showVal val="0"/>
          <c:showCatName val="0"/>
          <c:showSerName val="0"/>
          <c:showPercent val="0"/>
          <c:showBubbleSize val="0"/>
        </c:dLbls>
        <c:smooth val="0"/>
        <c:axId val="444905784"/>
        <c:axId val="444913000"/>
      </c:lineChart>
      <c:catAx>
        <c:axId val="44490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913000"/>
        <c:crosses val="autoZero"/>
        <c:auto val="1"/>
        <c:lblAlgn val="ctr"/>
        <c:lblOffset val="100"/>
        <c:noMultiLvlLbl val="0"/>
      </c:catAx>
      <c:valAx>
        <c:axId val="444913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90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Sheet1!$A$2:$A$16</c:f>
              <c:numCache>
                <c:formatCode>m/d/yyyy</c:formatCode>
                <c:ptCount val="15"/>
                <c:pt idx="0">
                  <c:v>43408</c:v>
                </c:pt>
                <c:pt idx="1">
                  <c:v>43409</c:v>
                </c:pt>
                <c:pt idx="2">
                  <c:v>43410</c:v>
                </c:pt>
                <c:pt idx="3">
                  <c:v>43411</c:v>
                </c:pt>
                <c:pt idx="4">
                  <c:v>43412</c:v>
                </c:pt>
                <c:pt idx="5">
                  <c:v>43413</c:v>
                </c:pt>
                <c:pt idx="6">
                  <c:v>43414</c:v>
                </c:pt>
                <c:pt idx="7">
                  <c:v>43415</c:v>
                </c:pt>
                <c:pt idx="8">
                  <c:v>43416</c:v>
                </c:pt>
                <c:pt idx="9">
                  <c:v>43417</c:v>
                </c:pt>
                <c:pt idx="10">
                  <c:v>43418</c:v>
                </c:pt>
                <c:pt idx="11">
                  <c:v>43419</c:v>
                </c:pt>
                <c:pt idx="12">
                  <c:v>43420</c:v>
                </c:pt>
                <c:pt idx="13">
                  <c:v>43421</c:v>
                </c:pt>
                <c:pt idx="14">
                  <c:v>43422</c:v>
                </c:pt>
              </c:numCache>
            </c:numRef>
          </c:cat>
          <c:val>
            <c:numRef>
              <c:f>Sheet1!$B$2:$B$16</c:f>
              <c:numCache>
                <c:formatCode>General</c:formatCode>
                <c:ptCount val="15"/>
                <c:pt idx="0">
                  <c:v>198619</c:v>
                </c:pt>
                <c:pt idx="1">
                  <c:v>198638</c:v>
                </c:pt>
                <c:pt idx="2">
                  <c:v>198641</c:v>
                </c:pt>
                <c:pt idx="3">
                  <c:v>198654</c:v>
                </c:pt>
                <c:pt idx="4">
                  <c:v>198674</c:v>
                </c:pt>
                <c:pt idx="5">
                  <c:v>198694</c:v>
                </c:pt>
                <c:pt idx="6">
                  <c:v>198707</c:v>
                </c:pt>
                <c:pt idx="7">
                  <c:v>198720</c:v>
                </c:pt>
                <c:pt idx="8">
                  <c:v>198723</c:v>
                </c:pt>
                <c:pt idx="9">
                  <c:v>198740</c:v>
                </c:pt>
                <c:pt idx="10">
                  <c:v>198749</c:v>
                </c:pt>
                <c:pt idx="11">
                  <c:v>198767</c:v>
                </c:pt>
                <c:pt idx="12">
                  <c:v>198791</c:v>
                </c:pt>
                <c:pt idx="13">
                  <c:v>198817</c:v>
                </c:pt>
                <c:pt idx="14">
                  <c:v>198872</c:v>
                </c:pt>
              </c:numCache>
            </c:numRef>
          </c:val>
          <c:smooth val="0"/>
          <c:extLst>
            <c:ext xmlns:c16="http://schemas.microsoft.com/office/drawing/2014/chart" uri="{C3380CC4-5D6E-409C-BE32-E72D297353CC}">
              <c16:uniqueId val="{00000000-B6AC-4675-AFF1-FA6648DD4711}"/>
            </c:ext>
          </c:extLst>
        </c:ser>
        <c:dLbls>
          <c:showLegendKey val="0"/>
          <c:showVal val="0"/>
          <c:showCatName val="0"/>
          <c:showSerName val="0"/>
          <c:showPercent val="0"/>
          <c:showBubbleSize val="0"/>
        </c:dLbls>
        <c:smooth val="0"/>
        <c:axId val="298503056"/>
        <c:axId val="298503384"/>
      </c:lineChart>
      <c:dateAx>
        <c:axId val="298503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03384"/>
        <c:crosses val="autoZero"/>
        <c:auto val="1"/>
        <c:lblOffset val="100"/>
        <c:baseTimeUnit val="days"/>
      </c:dateAx>
      <c:valAx>
        <c:axId val="298503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03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Sheet1!$A$2:$A$16</c:f>
              <c:numCache>
                <c:formatCode>m/d/yyyy</c:formatCode>
                <c:ptCount val="15"/>
                <c:pt idx="0">
                  <c:v>43408</c:v>
                </c:pt>
                <c:pt idx="1">
                  <c:v>43409</c:v>
                </c:pt>
                <c:pt idx="2">
                  <c:v>43410</c:v>
                </c:pt>
                <c:pt idx="3">
                  <c:v>43411</c:v>
                </c:pt>
                <c:pt idx="4">
                  <c:v>43412</c:v>
                </c:pt>
                <c:pt idx="5">
                  <c:v>43413</c:v>
                </c:pt>
                <c:pt idx="6">
                  <c:v>43414</c:v>
                </c:pt>
                <c:pt idx="7">
                  <c:v>43415</c:v>
                </c:pt>
                <c:pt idx="8">
                  <c:v>43416</c:v>
                </c:pt>
                <c:pt idx="9">
                  <c:v>43417</c:v>
                </c:pt>
                <c:pt idx="10">
                  <c:v>43418</c:v>
                </c:pt>
                <c:pt idx="11">
                  <c:v>43419</c:v>
                </c:pt>
                <c:pt idx="12">
                  <c:v>43420</c:v>
                </c:pt>
                <c:pt idx="13">
                  <c:v>43421</c:v>
                </c:pt>
                <c:pt idx="14">
                  <c:v>43422</c:v>
                </c:pt>
              </c:numCache>
            </c:numRef>
          </c:cat>
          <c:val>
            <c:numRef>
              <c:f>Sheet1!$B$2:$B$16</c:f>
              <c:numCache>
                <c:formatCode>General</c:formatCode>
                <c:ptCount val="15"/>
                <c:pt idx="0">
                  <c:v>4227</c:v>
                </c:pt>
                <c:pt idx="1">
                  <c:v>6679</c:v>
                </c:pt>
                <c:pt idx="2">
                  <c:v>143036</c:v>
                </c:pt>
                <c:pt idx="3">
                  <c:v>234091</c:v>
                </c:pt>
                <c:pt idx="4">
                  <c:v>229696</c:v>
                </c:pt>
                <c:pt idx="5">
                  <c:v>218234</c:v>
                </c:pt>
                <c:pt idx="6">
                  <c:v>7609</c:v>
                </c:pt>
                <c:pt idx="7">
                  <c:v>10262</c:v>
                </c:pt>
                <c:pt idx="8">
                  <c:v>8577</c:v>
                </c:pt>
                <c:pt idx="9">
                  <c:v>5283</c:v>
                </c:pt>
                <c:pt idx="10">
                  <c:v>4165</c:v>
                </c:pt>
                <c:pt idx="11">
                  <c:v>5837</c:v>
                </c:pt>
                <c:pt idx="12">
                  <c:v>2549</c:v>
                </c:pt>
                <c:pt idx="13">
                  <c:v>10055</c:v>
                </c:pt>
                <c:pt idx="14">
                  <c:v>8537</c:v>
                </c:pt>
              </c:numCache>
            </c:numRef>
          </c:val>
          <c:smooth val="0"/>
          <c:extLst>
            <c:ext xmlns:c16="http://schemas.microsoft.com/office/drawing/2014/chart" uri="{C3380CC4-5D6E-409C-BE32-E72D297353CC}">
              <c16:uniqueId val="{00000000-328C-4F08-966C-0B11B37E195C}"/>
            </c:ext>
          </c:extLst>
        </c:ser>
        <c:dLbls>
          <c:showLegendKey val="0"/>
          <c:showVal val="0"/>
          <c:showCatName val="0"/>
          <c:showSerName val="0"/>
          <c:showPercent val="0"/>
          <c:showBubbleSize val="0"/>
        </c:dLbls>
        <c:smooth val="0"/>
        <c:axId val="449570816"/>
        <c:axId val="449567208"/>
      </c:lineChart>
      <c:dateAx>
        <c:axId val="449570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567208"/>
        <c:crosses val="autoZero"/>
        <c:auto val="1"/>
        <c:lblOffset val="100"/>
        <c:baseTimeUnit val="days"/>
      </c:dateAx>
      <c:valAx>
        <c:axId val="449567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570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صيدليات الدواء</c:v>
                </c:pt>
              </c:strCache>
            </c:strRef>
          </c:cat>
          <c:val>
            <c:numRef>
              <c:f>Sheet1!$B$2</c:f>
              <c:numCache>
                <c:formatCode>General</c:formatCode>
                <c:ptCount val="1"/>
                <c:pt idx="0">
                  <c:v>1135</c:v>
                </c:pt>
              </c:numCache>
            </c:numRef>
          </c:val>
          <c:extLst>
            <c:ext xmlns:c16="http://schemas.microsoft.com/office/drawing/2014/chart" uri="{C3380CC4-5D6E-409C-BE32-E72D297353CC}">
              <c16:uniqueId val="{00000000-4D50-44DA-A8B9-78134289003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صيدليات الدواء</c:v>
                </c:pt>
              </c:strCache>
            </c:strRef>
          </c:cat>
          <c:val>
            <c:numRef>
              <c:f>Sheet1!$C$2</c:f>
              <c:numCache>
                <c:formatCode>General</c:formatCode>
                <c:ptCount val="1"/>
                <c:pt idx="0">
                  <c:v>11</c:v>
                </c:pt>
              </c:numCache>
            </c:numRef>
          </c:val>
          <c:extLst>
            <c:ext xmlns:c16="http://schemas.microsoft.com/office/drawing/2014/chart" uri="{C3380CC4-5D6E-409C-BE32-E72D297353CC}">
              <c16:uniqueId val="{00000001-4D50-44DA-A8B9-78134289003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صيدليات الدواء</c:v>
                </c:pt>
              </c:strCache>
            </c:strRef>
          </c:cat>
          <c:val>
            <c:numRef>
              <c:f>Sheet1!$D$2</c:f>
              <c:numCache>
                <c:formatCode>General</c:formatCode>
                <c:ptCount val="1"/>
                <c:pt idx="0">
                  <c:v>0</c:v>
                </c:pt>
              </c:numCache>
            </c:numRef>
          </c:val>
          <c:extLst>
            <c:ext xmlns:c16="http://schemas.microsoft.com/office/drawing/2014/chart" uri="{C3380CC4-5D6E-409C-BE32-E72D297353CC}">
              <c16:uniqueId val="{00000002-4D50-44DA-A8B9-78134289003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صيدليات الدواء</c:v>
                </c:pt>
              </c:strCache>
            </c:strRef>
          </c:cat>
          <c:val>
            <c:numRef>
              <c:f>Sheet1!$E$2</c:f>
              <c:numCache>
                <c:formatCode>General</c:formatCode>
                <c:ptCount val="1"/>
                <c:pt idx="0">
                  <c:v>0</c:v>
                </c:pt>
              </c:numCache>
            </c:numRef>
          </c:val>
          <c:extLst>
            <c:ext xmlns:c16="http://schemas.microsoft.com/office/drawing/2014/chart" uri="{C3380CC4-5D6E-409C-BE32-E72D297353CC}">
              <c16:uniqueId val="{00000003-4D50-44DA-A8B9-78134289003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صيدليات الدواء</c:v>
                </c:pt>
              </c:strCache>
            </c:strRef>
          </c:cat>
          <c:val>
            <c:numRef>
              <c:f>Sheet1!$F$2</c:f>
              <c:numCache>
                <c:formatCode>General</c:formatCode>
                <c:ptCount val="1"/>
                <c:pt idx="0">
                  <c:v>1</c:v>
                </c:pt>
              </c:numCache>
            </c:numRef>
          </c:val>
          <c:extLst>
            <c:ext xmlns:c16="http://schemas.microsoft.com/office/drawing/2014/chart" uri="{C3380CC4-5D6E-409C-BE32-E72D297353CC}">
              <c16:uniqueId val="{00000004-4D50-44DA-A8B9-78134289003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صيدليات الدواء</c:v>
                </c:pt>
              </c:strCache>
            </c:strRef>
          </c:cat>
          <c:val>
            <c:numRef>
              <c:f>Sheet1!$G$2</c:f>
              <c:numCache>
                <c:formatCode>General</c:formatCode>
                <c:ptCount val="1"/>
                <c:pt idx="0">
                  <c:v>0</c:v>
                </c:pt>
              </c:numCache>
            </c:numRef>
          </c:val>
          <c:extLst>
            <c:ext xmlns:c16="http://schemas.microsoft.com/office/drawing/2014/chart" uri="{C3380CC4-5D6E-409C-BE32-E72D297353CC}">
              <c16:uniqueId val="{00000005-4D50-44DA-A8B9-78134289003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صيدليات الدواء</c:v>
                </c:pt>
              </c:strCache>
            </c:strRef>
          </c:cat>
          <c:val>
            <c:numRef>
              <c:f>Sheet1!$H$2</c:f>
              <c:numCache>
                <c:formatCode>General</c:formatCode>
                <c:ptCount val="1"/>
                <c:pt idx="0">
                  <c:v>1556</c:v>
                </c:pt>
              </c:numCache>
            </c:numRef>
          </c:val>
          <c:extLst>
            <c:ext xmlns:c16="http://schemas.microsoft.com/office/drawing/2014/chart" uri="{C3380CC4-5D6E-409C-BE32-E72D297353CC}">
              <c16:uniqueId val="{00000006-4D50-44DA-A8B9-78134289003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صيدليات الدواء</c:v>
                </c:pt>
              </c:strCache>
            </c:strRef>
          </c:cat>
          <c:val>
            <c:numRef>
              <c:f>Sheet1!$I$2</c:f>
              <c:numCache>
                <c:formatCode>General</c:formatCode>
                <c:ptCount val="1"/>
                <c:pt idx="0">
                  <c:v>357</c:v>
                </c:pt>
              </c:numCache>
            </c:numRef>
          </c:val>
          <c:extLst>
            <c:ext xmlns:c16="http://schemas.microsoft.com/office/drawing/2014/chart" uri="{C3380CC4-5D6E-409C-BE32-E72D297353CC}">
              <c16:uniqueId val="{00000007-4D50-44DA-A8B9-781342890030}"/>
            </c:ext>
          </c:extLst>
        </c:ser>
        <c:dLbls>
          <c:showLegendKey val="0"/>
          <c:showVal val="0"/>
          <c:showCatName val="0"/>
          <c:showSerName val="0"/>
          <c:showPercent val="0"/>
          <c:showBubbleSize val="0"/>
        </c:dLbls>
        <c:gapWidth val="150"/>
        <c:overlap val="100"/>
        <c:axId val="507100136"/>
        <c:axId val="507092264"/>
      </c:barChart>
      <c:catAx>
        <c:axId val="507100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092264"/>
        <c:crosses val="autoZero"/>
        <c:auto val="1"/>
        <c:lblAlgn val="ctr"/>
        <c:lblOffset val="100"/>
        <c:noMultiLvlLbl val="0"/>
      </c:catAx>
      <c:valAx>
        <c:axId val="5070922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100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Sheet1!$A$2:$A$16</c:f>
              <c:numCache>
                <c:formatCode>m/d/yyyy</c:formatCode>
                <c:ptCount val="15"/>
                <c:pt idx="0">
                  <c:v>43408</c:v>
                </c:pt>
                <c:pt idx="1">
                  <c:v>43409</c:v>
                </c:pt>
                <c:pt idx="2">
                  <c:v>43410</c:v>
                </c:pt>
                <c:pt idx="3">
                  <c:v>43411</c:v>
                </c:pt>
                <c:pt idx="4">
                  <c:v>43412</c:v>
                </c:pt>
                <c:pt idx="5">
                  <c:v>43413</c:v>
                </c:pt>
                <c:pt idx="6">
                  <c:v>43414</c:v>
                </c:pt>
                <c:pt idx="7">
                  <c:v>43415</c:v>
                </c:pt>
                <c:pt idx="8">
                  <c:v>43416</c:v>
                </c:pt>
                <c:pt idx="9">
                  <c:v>43417</c:v>
                </c:pt>
                <c:pt idx="10">
                  <c:v>43418</c:v>
                </c:pt>
                <c:pt idx="11">
                  <c:v>43419</c:v>
                </c:pt>
                <c:pt idx="12">
                  <c:v>43420</c:v>
                </c:pt>
                <c:pt idx="13">
                  <c:v>43421</c:v>
                </c:pt>
                <c:pt idx="14">
                  <c:v>43422</c:v>
                </c:pt>
              </c:numCache>
            </c:numRef>
          </c:cat>
          <c:val>
            <c:numRef>
              <c:f>Sheet1!$B$2:$B$16</c:f>
              <c:numCache>
                <c:formatCode>General</c:formatCode>
                <c:ptCount val="15"/>
                <c:pt idx="0">
                  <c:v>3.1227821149752</c:v>
                </c:pt>
                <c:pt idx="1">
                  <c:v>6.4830064380895003</c:v>
                </c:pt>
                <c:pt idx="2">
                  <c:v>0.21952515450655999</c:v>
                </c:pt>
                <c:pt idx="3">
                  <c:v>0.59378617717042004</c:v>
                </c:pt>
                <c:pt idx="4">
                  <c:v>0.63649345221510001</c:v>
                </c:pt>
                <c:pt idx="5">
                  <c:v>0.32671352768130002</c:v>
                </c:pt>
                <c:pt idx="6">
                  <c:v>13.221185438297001</c:v>
                </c:pt>
                <c:pt idx="7">
                  <c:v>13.720522315338</c:v>
                </c:pt>
                <c:pt idx="8">
                  <c:v>13.163110644748</c:v>
                </c:pt>
                <c:pt idx="9">
                  <c:v>5.3946621237933003</c:v>
                </c:pt>
                <c:pt idx="10">
                  <c:v>3.8175270108042998</c:v>
                </c:pt>
                <c:pt idx="11">
                  <c:v>6.0990234709611002</c:v>
                </c:pt>
                <c:pt idx="12">
                  <c:v>4.9823460180463002</c:v>
                </c:pt>
                <c:pt idx="13">
                  <c:v>6.7031327697662997</c:v>
                </c:pt>
                <c:pt idx="14">
                  <c:v>11.690289328804001</c:v>
                </c:pt>
              </c:numCache>
            </c:numRef>
          </c:val>
          <c:smooth val="0"/>
          <c:extLst>
            <c:ext xmlns:c16="http://schemas.microsoft.com/office/drawing/2014/chart" uri="{C3380CC4-5D6E-409C-BE32-E72D297353CC}">
              <c16:uniqueId val="{00000000-9404-4713-8FCF-19842984F30C}"/>
            </c:ext>
          </c:extLst>
        </c:ser>
        <c:dLbls>
          <c:showLegendKey val="0"/>
          <c:showVal val="0"/>
          <c:showCatName val="0"/>
          <c:showSerName val="0"/>
          <c:showPercent val="0"/>
          <c:showBubbleSize val="0"/>
        </c:dLbls>
        <c:smooth val="0"/>
        <c:axId val="507108336"/>
        <c:axId val="507109648"/>
      </c:lineChart>
      <c:dateAx>
        <c:axId val="507108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109648"/>
        <c:crosses val="autoZero"/>
        <c:auto val="1"/>
        <c:lblOffset val="100"/>
        <c:baseTimeUnit val="days"/>
      </c:dateAx>
      <c:valAx>
        <c:axId val="50710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10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Sheet1!$A$2:$A$16</c:f>
              <c:numCache>
                <c:formatCode>m/d/yyyy</c:formatCode>
                <c:ptCount val="15"/>
                <c:pt idx="0">
                  <c:v>43408</c:v>
                </c:pt>
                <c:pt idx="1">
                  <c:v>43409</c:v>
                </c:pt>
                <c:pt idx="2">
                  <c:v>43410</c:v>
                </c:pt>
                <c:pt idx="3">
                  <c:v>43411</c:v>
                </c:pt>
                <c:pt idx="4">
                  <c:v>43412</c:v>
                </c:pt>
                <c:pt idx="5">
                  <c:v>43413</c:v>
                </c:pt>
                <c:pt idx="6">
                  <c:v>43414</c:v>
                </c:pt>
                <c:pt idx="7">
                  <c:v>43415</c:v>
                </c:pt>
                <c:pt idx="8">
                  <c:v>43416</c:v>
                </c:pt>
                <c:pt idx="9">
                  <c:v>43417</c:v>
                </c:pt>
                <c:pt idx="10">
                  <c:v>43418</c:v>
                </c:pt>
                <c:pt idx="11">
                  <c:v>43419</c:v>
                </c:pt>
                <c:pt idx="12">
                  <c:v>43420</c:v>
                </c:pt>
                <c:pt idx="13">
                  <c:v>43421</c:v>
                </c:pt>
                <c:pt idx="14">
                  <c:v>43422</c:v>
                </c:pt>
              </c:numCache>
            </c:numRef>
          </c:cat>
          <c:val>
            <c:numRef>
              <c:f>Sheet1!$B$2:$B$16</c:f>
              <c:numCache>
                <c:formatCode>General</c:formatCode>
                <c:ptCount val="15"/>
                <c:pt idx="0">
                  <c:v>126857</c:v>
                </c:pt>
                <c:pt idx="1">
                  <c:v>126972</c:v>
                </c:pt>
                <c:pt idx="2">
                  <c:v>127084</c:v>
                </c:pt>
                <c:pt idx="3">
                  <c:v>127208</c:v>
                </c:pt>
                <c:pt idx="4">
                  <c:v>127365</c:v>
                </c:pt>
                <c:pt idx="5">
                  <c:v>127493</c:v>
                </c:pt>
                <c:pt idx="6">
                  <c:v>127629</c:v>
                </c:pt>
                <c:pt idx="7">
                  <c:v>128009</c:v>
                </c:pt>
                <c:pt idx="8">
                  <c:v>128367</c:v>
                </c:pt>
                <c:pt idx="9">
                  <c:v>128724</c:v>
                </c:pt>
                <c:pt idx="10">
                  <c:v>128912</c:v>
                </c:pt>
                <c:pt idx="11">
                  <c:v>129133</c:v>
                </c:pt>
                <c:pt idx="12">
                  <c:v>129296</c:v>
                </c:pt>
                <c:pt idx="13">
                  <c:v>129451</c:v>
                </c:pt>
                <c:pt idx="14">
                  <c:v>129709</c:v>
                </c:pt>
              </c:numCache>
            </c:numRef>
          </c:val>
          <c:smooth val="0"/>
          <c:extLst>
            <c:ext xmlns:c16="http://schemas.microsoft.com/office/drawing/2014/chart" uri="{C3380CC4-5D6E-409C-BE32-E72D297353CC}">
              <c16:uniqueId val="{00000000-49B1-4249-9B0B-868C404F70AE}"/>
            </c:ext>
          </c:extLst>
        </c:ser>
        <c:dLbls>
          <c:showLegendKey val="0"/>
          <c:showVal val="0"/>
          <c:showCatName val="0"/>
          <c:showSerName val="0"/>
          <c:showPercent val="0"/>
          <c:showBubbleSize val="0"/>
        </c:dLbls>
        <c:smooth val="0"/>
        <c:axId val="553237720"/>
        <c:axId val="553230176"/>
      </c:lineChart>
      <c:dateAx>
        <c:axId val="553237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3230176"/>
        <c:crosses val="autoZero"/>
        <c:auto val="1"/>
        <c:lblOffset val="100"/>
        <c:baseTimeUnit val="days"/>
      </c:dateAx>
      <c:valAx>
        <c:axId val="553230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3237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Sheet1!$A$2:$A$16</c:f>
              <c:numCache>
                <c:formatCode>m/d/yyyy</c:formatCode>
                <c:ptCount val="15"/>
                <c:pt idx="0">
                  <c:v>43408</c:v>
                </c:pt>
                <c:pt idx="1">
                  <c:v>43409</c:v>
                </c:pt>
                <c:pt idx="2">
                  <c:v>43410</c:v>
                </c:pt>
                <c:pt idx="3">
                  <c:v>43411</c:v>
                </c:pt>
                <c:pt idx="4">
                  <c:v>43412</c:v>
                </c:pt>
                <c:pt idx="5">
                  <c:v>43413</c:v>
                </c:pt>
                <c:pt idx="6">
                  <c:v>43414</c:v>
                </c:pt>
                <c:pt idx="7">
                  <c:v>43415</c:v>
                </c:pt>
                <c:pt idx="8">
                  <c:v>43416</c:v>
                </c:pt>
                <c:pt idx="9">
                  <c:v>43417</c:v>
                </c:pt>
                <c:pt idx="10">
                  <c:v>43418</c:v>
                </c:pt>
                <c:pt idx="11">
                  <c:v>43419</c:v>
                </c:pt>
                <c:pt idx="12">
                  <c:v>43420</c:v>
                </c:pt>
                <c:pt idx="13">
                  <c:v>43421</c:v>
                </c:pt>
                <c:pt idx="14">
                  <c:v>43422</c:v>
                </c:pt>
              </c:numCache>
            </c:numRef>
          </c:cat>
          <c:val>
            <c:numRef>
              <c:f>Sheet1!$B$2:$B$16</c:f>
              <c:numCache>
                <c:formatCode>General</c:formatCode>
                <c:ptCount val="15"/>
                <c:pt idx="0">
                  <c:v>109</c:v>
                </c:pt>
                <c:pt idx="1">
                  <c:v>219</c:v>
                </c:pt>
                <c:pt idx="2">
                  <c:v>102</c:v>
                </c:pt>
                <c:pt idx="3">
                  <c:v>123</c:v>
                </c:pt>
                <c:pt idx="4">
                  <c:v>1682</c:v>
                </c:pt>
                <c:pt idx="5">
                  <c:v>98</c:v>
                </c:pt>
                <c:pt idx="6">
                  <c:v>151</c:v>
                </c:pt>
                <c:pt idx="7">
                  <c:v>129</c:v>
                </c:pt>
                <c:pt idx="8">
                  <c:v>110</c:v>
                </c:pt>
                <c:pt idx="9">
                  <c:v>109</c:v>
                </c:pt>
                <c:pt idx="10">
                  <c:v>131</c:v>
                </c:pt>
                <c:pt idx="11">
                  <c:v>85</c:v>
                </c:pt>
                <c:pt idx="12">
                  <c:v>130</c:v>
                </c:pt>
                <c:pt idx="13">
                  <c:v>925</c:v>
                </c:pt>
                <c:pt idx="14">
                  <c:v>83</c:v>
                </c:pt>
              </c:numCache>
            </c:numRef>
          </c:val>
          <c:smooth val="0"/>
          <c:extLst>
            <c:ext xmlns:c16="http://schemas.microsoft.com/office/drawing/2014/chart" uri="{C3380CC4-5D6E-409C-BE32-E72D297353CC}">
              <c16:uniqueId val="{00000000-85D8-4E7C-8D51-E3305415FED1}"/>
            </c:ext>
          </c:extLst>
        </c:ser>
        <c:dLbls>
          <c:showLegendKey val="0"/>
          <c:showVal val="0"/>
          <c:showCatName val="0"/>
          <c:showSerName val="0"/>
          <c:showPercent val="0"/>
          <c:showBubbleSize val="0"/>
        </c:dLbls>
        <c:smooth val="0"/>
        <c:axId val="586853800"/>
        <c:axId val="586851832"/>
      </c:lineChart>
      <c:dateAx>
        <c:axId val="586853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851832"/>
        <c:crosses val="autoZero"/>
        <c:auto val="1"/>
        <c:lblOffset val="100"/>
        <c:baseTimeUnit val="days"/>
      </c:dateAx>
      <c:valAx>
        <c:axId val="586851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85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9</c:v>
                </c:pt>
              </c:numCache>
            </c:numRef>
          </c:val>
          <c:extLst>
            <c:ext xmlns:c16="http://schemas.microsoft.com/office/drawing/2014/chart" uri="{C3380CC4-5D6E-409C-BE32-E72D297353CC}">
              <c16:uniqueId val="{00000000-BDC1-4B50-9D83-3C4E8D295B6F}"/>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19</c:v>
                </c:pt>
              </c:numCache>
            </c:numRef>
          </c:val>
          <c:extLst>
            <c:ext xmlns:c16="http://schemas.microsoft.com/office/drawing/2014/chart" uri="{C3380CC4-5D6E-409C-BE32-E72D297353CC}">
              <c16:uniqueId val="{00000001-BDC1-4B50-9D83-3C4E8D295B6F}"/>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aldawaacare</c:v>
                </c:pt>
              </c:strCache>
            </c:strRef>
          </c:cat>
          <c:val>
            <c:numRef>
              <c:f>Sheet1!$D$2</c:f>
              <c:numCache>
                <c:formatCode>General</c:formatCode>
                <c:ptCount val="1"/>
                <c:pt idx="0">
                  <c:v>3</c:v>
                </c:pt>
              </c:numCache>
            </c:numRef>
          </c:val>
          <c:extLst>
            <c:ext xmlns:c16="http://schemas.microsoft.com/office/drawing/2014/chart" uri="{C3380CC4-5D6E-409C-BE32-E72D297353CC}">
              <c16:uniqueId val="{00000002-BDC1-4B50-9D83-3C4E8D295B6F}"/>
            </c:ext>
          </c:extLst>
        </c:ser>
        <c:dLbls>
          <c:showLegendKey val="0"/>
          <c:showVal val="0"/>
          <c:showCatName val="0"/>
          <c:showSerName val="0"/>
          <c:showPercent val="0"/>
          <c:showBubbleSize val="0"/>
        </c:dLbls>
        <c:gapWidth val="150"/>
        <c:overlap val="100"/>
        <c:axId val="586773112"/>
        <c:axId val="586774096"/>
      </c:barChart>
      <c:catAx>
        <c:axId val="586773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774096"/>
        <c:crosses val="autoZero"/>
        <c:auto val="1"/>
        <c:lblAlgn val="ctr"/>
        <c:lblOffset val="100"/>
        <c:noMultiLvlLbl val="0"/>
      </c:catAx>
      <c:valAx>
        <c:axId val="586774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773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3806</c:v>
                </c:pt>
              </c:numCache>
            </c:numRef>
          </c:val>
          <c:extLst>
            <c:ext xmlns:c16="http://schemas.microsoft.com/office/drawing/2014/chart" uri="{C3380CC4-5D6E-409C-BE32-E72D297353CC}">
              <c16:uniqueId val="{00000000-3B6F-4F10-8930-2A79F2957177}"/>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6119</c:v>
                </c:pt>
              </c:numCache>
            </c:numRef>
          </c:val>
          <c:extLst>
            <c:ext xmlns:c16="http://schemas.microsoft.com/office/drawing/2014/chart" uri="{C3380CC4-5D6E-409C-BE32-E72D297353CC}">
              <c16:uniqueId val="{00000001-3B6F-4F10-8930-2A79F2957177}"/>
            </c:ext>
          </c:extLst>
        </c:ser>
        <c:dLbls>
          <c:showLegendKey val="0"/>
          <c:showVal val="0"/>
          <c:showCatName val="0"/>
          <c:showSerName val="0"/>
          <c:showPercent val="0"/>
          <c:showBubbleSize val="0"/>
        </c:dLbls>
        <c:gapWidth val="150"/>
        <c:overlap val="100"/>
        <c:axId val="586771800"/>
        <c:axId val="586777376"/>
      </c:barChart>
      <c:catAx>
        <c:axId val="586771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777376"/>
        <c:crosses val="autoZero"/>
        <c:auto val="1"/>
        <c:lblAlgn val="ctr"/>
        <c:lblOffset val="100"/>
        <c:noMultiLvlLbl val="0"/>
      </c:catAx>
      <c:valAx>
        <c:axId val="586777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771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Sheet1!$A$2:$A$16</c:f>
              <c:numCache>
                <c:formatCode>m/d/yyyy</c:formatCode>
                <c:ptCount val="15"/>
                <c:pt idx="0">
                  <c:v>43408</c:v>
                </c:pt>
                <c:pt idx="1">
                  <c:v>43409</c:v>
                </c:pt>
                <c:pt idx="2">
                  <c:v>43410</c:v>
                </c:pt>
                <c:pt idx="3">
                  <c:v>43411</c:v>
                </c:pt>
                <c:pt idx="4">
                  <c:v>43412</c:v>
                </c:pt>
                <c:pt idx="5">
                  <c:v>43413</c:v>
                </c:pt>
                <c:pt idx="6">
                  <c:v>43414</c:v>
                </c:pt>
                <c:pt idx="7">
                  <c:v>43415</c:v>
                </c:pt>
                <c:pt idx="8">
                  <c:v>43416</c:v>
                </c:pt>
                <c:pt idx="9">
                  <c:v>43417</c:v>
                </c:pt>
                <c:pt idx="10">
                  <c:v>43418</c:v>
                </c:pt>
                <c:pt idx="11">
                  <c:v>43419</c:v>
                </c:pt>
                <c:pt idx="12">
                  <c:v>43420</c:v>
                </c:pt>
                <c:pt idx="13">
                  <c:v>43421</c:v>
                </c:pt>
                <c:pt idx="14">
                  <c:v>43422</c:v>
                </c:pt>
              </c:numCache>
            </c:numRef>
          </c:cat>
          <c:val>
            <c:numRef>
              <c:f>Sheet1!$B$2:$B$16</c:f>
              <c:numCache>
                <c:formatCode>General</c:formatCode>
                <c:ptCount val="15"/>
                <c:pt idx="0">
                  <c:v>2</c:v>
                </c:pt>
                <c:pt idx="1">
                  <c:v>1</c:v>
                </c:pt>
                <c:pt idx="2">
                  <c:v>1</c:v>
                </c:pt>
                <c:pt idx="3">
                  <c:v>3</c:v>
                </c:pt>
                <c:pt idx="4">
                  <c:v>3</c:v>
                </c:pt>
                <c:pt idx="5">
                  <c:v>2</c:v>
                </c:pt>
                <c:pt idx="6">
                  <c:v>2</c:v>
                </c:pt>
                <c:pt idx="7">
                  <c:v>2</c:v>
                </c:pt>
                <c:pt idx="8">
                  <c:v>2</c:v>
                </c:pt>
                <c:pt idx="9">
                  <c:v>2</c:v>
                </c:pt>
                <c:pt idx="10">
                  <c:v>1</c:v>
                </c:pt>
                <c:pt idx="11">
                  <c:v>3</c:v>
                </c:pt>
                <c:pt idx="12">
                  <c:v>1</c:v>
                </c:pt>
                <c:pt idx="13">
                  <c:v>2</c:v>
                </c:pt>
                <c:pt idx="14">
                  <c:v>2</c:v>
                </c:pt>
              </c:numCache>
            </c:numRef>
          </c:val>
          <c:smooth val="0"/>
          <c:extLst>
            <c:ext xmlns:c16="http://schemas.microsoft.com/office/drawing/2014/chart" uri="{C3380CC4-5D6E-409C-BE32-E72D297353CC}">
              <c16:uniqueId val="{00000000-C23F-4DDB-91E1-36ABB9726983}"/>
            </c:ext>
          </c:extLst>
        </c:ser>
        <c:dLbls>
          <c:showLegendKey val="0"/>
          <c:showVal val="0"/>
          <c:showCatName val="0"/>
          <c:showSerName val="0"/>
          <c:showPercent val="0"/>
          <c:showBubbleSize val="0"/>
        </c:dLbls>
        <c:smooth val="0"/>
        <c:axId val="586792792"/>
        <c:axId val="586798368"/>
      </c:lineChart>
      <c:dateAx>
        <c:axId val="586792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798368"/>
        <c:crosses val="autoZero"/>
        <c:auto val="1"/>
        <c:lblOffset val="100"/>
        <c:baseTimeUnit val="days"/>
      </c:dateAx>
      <c:valAx>
        <c:axId val="586798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79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Sheet1!$A$2:$A$16</c:f>
              <c:numCache>
                <c:formatCode>m/d/yyyy</c:formatCode>
                <c:ptCount val="15"/>
                <c:pt idx="0">
                  <c:v>43408</c:v>
                </c:pt>
                <c:pt idx="1">
                  <c:v>43409</c:v>
                </c:pt>
                <c:pt idx="2">
                  <c:v>43410</c:v>
                </c:pt>
                <c:pt idx="3">
                  <c:v>43411</c:v>
                </c:pt>
                <c:pt idx="4">
                  <c:v>43412</c:v>
                </c:pt>
                <c:pt idx="5">
                  <c:v>43413</c:v>
                </c:pt>
                <c:pt idx="6">
                  <c:v>43414</c:v>
                </c:pt>
                <c:pt idx="7">
                  <c:v>43415</c:v>
                </c:pt>
                <c:pt idx="8">
                  <c:v>43416</c:v>
                </c:pt>
                <c:pt idx="9">
                  <c:v>43417</c:v>
                </c:pt>
                <c:pt idx="10">
                  <c:v>43418</c:v>
                </c:pt>
                <c:pt idx="11">
                  <c:v>43419</c:v>
                </c:pt>
                <c:pt idx="12">
                  <c:v>43420</c:v>
                </c:pt>
                <c:pt idx="13">
                  <c:v>43421</c:v>
                </c:pt>
                <c:pt idx="14">
                  <c:v>43422</c:v>
                </c:pt>
              </c:numCache>
            </c:numRef>
          </c:cat>
          <c:val>
            <c:numRef>
              <c:f>Sheet1!$B$2:$B$16</c:f>
              <c:numCache>
                <c:formatCode>General</c:formatCode>
                <c:ptCount val="15"/>
                <c:pt idx="0">
                  <c:v>2</c:v>
                </c:pt>
                <c:pt idx="1">
                  <c:v>1</c:v>
                </c:pt>
                <c:pt idx="2">
                  <c:v>1</c:v>
                </c:pt>
                <c:pt idx="3">
                  <c:v>3</c:v>
                </c:pt>
                <c:pt idx="4">
                  <c:v>3</c:v>
                </c:pt>
                <c:pt idx="5">
                  <c:v>2</c:v>
                </c:pt>
                <c:pt idx="6">
                  <c:v>3</c:v>
                </c:pt>
                <c:pt idx="7">
                  <c:v>2</c:v>
                </c:pt>
                <c:pt idx="8">
                  <c:v>3</c:v>
                </c:pt>
                <c:pt idx="9">
                  <c:v>1</c:v>
                </c:pt>
                <c:pt idx="10">
                  <c:v>1</c:v>
                </c:pt>
                <c:pt idx="11">
                  <c:v>3</c:v>
                </c:pt>
                <c:pt idx="12">
                  <c:v>1</c:v>
                </c:pt>
                <c:pt idx="13">
                  <c:v>2</c:v>
                </c:pt>
                <c:pt idx="14">
                  <c:v>3</c:v>
                </c:pt>
              </c:numCache>
            </c:numRef>
          </c:val>
          <c:smooth val="0"/>
          <c:extLst>
            <c:ext xmlns:c16="http://schemas.microsoft.com/office/drawing/2014/chart" uri="{C3380CC4-5D6E-409C-BE32-E72D297353CC}">
              <c16:uniqueId val="{00000000-8AB1-48F2-B06F-570A9742B53A}"/>
            </c:ext>
          </c:extLst>
        </c:ser>
        <c:dLbls>
          <c:showLegendKey val="0"/>
          <c:showVal val="0"/>
          <c:showCatName val="0"/>
          <c:showSerName val="0"/>
          <c:showPercent val="0"/>
          <c:showBubbleSize val="0"/>
        </c:dLbls>
        <c:smooth val="0"/>
        <c:axId val="449568848"/>
        <c:axId val="449565896"/>
      </c:lineChart>
      <c:dateAx>
        <c:axId val="449568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565896"/>
        <c:crosses val="autoZero"/>
        <c:auto val="1"/>
        <c:lblOffset val="100"/>
        <c:baseTimeUnit val="days"/>
      </c:dateAx>
      <c:valAx>
        <c:axId val="449565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568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25E61-1C26-4192-9D8A-4174E5315165}"/>
              </a:ext>
            </a:extLst>
          </p:cNvPr>
          <p:cNvSpPr>
            <a:spLocks noGrp="1"/>
          </p:cNvSpPr>
          <p:nvPr>
            <p:ph type="ctrTitle"/>
          </p:nvPr>
        </p:nvSpPr>
        <p:spPr/>
        <p:txBody>
          <a:bodyPr/>
          <a:lstStyle/>
          <a:p>
            <a:r>
              <a:rPr lang="en-US"/>
              <a:t>AlDawaa Care</a:t>
            </a:r>
          </a:p>
        </p:txBody>
      </p:sp>
      <p:sp>
        <p:nvSpPr>
          <p:cNvPr id="3" name="Subtitle 2">
            <a:extLst>
              <a:ext uri="{FF2B5EF4-FFF2-40B4-BE49-F238E27FC236}">
                <a16:creationId xmlns:a16="http://schemas.microsoft.com/office/drawing/2014/main" id="{FFC5BCDD-73E4-43C4-8EF0-36D257058A1C}"/>
              </a:ext>
            </a:extLst>
          </p:cNvPr>
          <p:cNvSpPr>
            <a:spLocks noGrp="1"/>
          </p:cNvSpPr>
          <p:nvPr>
            <p:ph type="subTitle" idx="1"/>
          </p:nvPr>
        </p:nvSpPr>
        <p:spPr/>
        <p:txBody>
          <a:bodyPr/>
          <a:lstStyle/>
          <a:p>
            <a:r>
              <a:rPr lang="en-US"/>
              <a:t>HAVAS Arabia</a:t>
            </a:r>
          </a:p>
        </p:txBody>
      </p:sp>
    </p:spTree>
    <p:extLst>
      <p:ext uri="{BB962C8B-B14F-4D97-AF65-F5344CB8AC3E}">
        <p14:creationId xmlns:p14="http://schemas.microsoft.com/office/powerpoint/2010/main" val="1727322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66F6C-B586-4EA6-B13E-F2C2B3AECDAD}"/>
              </a:ext>
            </a:extLst>
          </p:cNvPr>
          <p:cNvSpPr>
            <a:spLocks noGrp="1"/>
          </p:cNvSpPr>
          <p:nvPr>
            <p:ph type="title"/>
          </p:nvPr>
        </p:nvSpPr>
        <p:spPr/>
        <p:txBody>
          <a:bodyPr/>
          <a:lstStyle/>
          <a:p>
            <a:r>
              <a:rPr lang="en-US"/>
              <a:t>Twitter Key Metrics Table | AlDawaa</a:t>
            </a:r>
          </a:p>
        </p:txBody>
      </p:sp>
      <p:graphicFrame>
        <p:nvGraphicFramePr>
          <p:cNvPr id="5" name="Table Placeholder 4">
            <a:extLst>
              <a:ext uri="{FF2B5EF4-FFF2-40B4-BE49-F238E27FC236}">
                <a16:creationId xmlns:a16="http://schemas.microsoft.com/office/drawing/2014/main" id="{28898EBC-628B-449D-BD72-A16AF20A9847}"/>
              </a:ext>
            </a:extLst>
          </p:cNvPr>
          <p:cNvGraphicFramePr>
            <a:graphicFrameLocks noGrp="1"/>
          </p:cNvGraphicFramePr>
          <p:nvPr>
            <p:ph type="tbl" sz="quarter" idx="13"/>
            <p:extLst>
              <p:ext uri="{D42A27DB-BD31-4B8C-83A1-F6EECF244321}">
                <p14:modId xmlns:p14="http://schemas.microsoft.com/office/powerpoint/2010/main" val="2006896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02143523"/>
                    </a:ext>
                  </a:extLst>
                </a:gridCol>
                <a:gridCol w="493776">
                  <a:extLst>
                    <a:ext uri="{9D8B030D-6E8A-4147-A177-3AD203B41FA5}">
                      <a16:colId xmlns:a16="http://schemas.microsoft.com/office/drawing/2014/main" val="1346570002"/>
                    </a:ext>
                  </a:extLst>
                </a:gridCol>
                <a:gridCol w="493776">
                  <a:extLst>
                    <a:ext uri="{9D8B030D-6E8A-4147-A177-3AD203B41FA5}">
                      <a16:colId xmlns:a16="http://schemas.microsoft.com/office/drawing/2014/main" val="3170785122"/>
                    </a:ext>
                  </a:extLst>
                </a:gridCol>
                <a:gridCol w="493776">
                  <a:extLst>
                    <a:ext uri="{9D8B030D-6E8A-4147-A177-3AD203B41FA5}">
                      <a16:colId xmlns:a16="http://schemas.microsoft.com/office/drawing/2014/main" val="362438715"/>
                    </a:ext>
                  </a:extLst>
                </a:gridCol>
                <a:gridCol w="493776">
                  <a:extLst>
                    <a:ext uri="{9D8B030D-6E8A-4147-A177-3AD203B41FA5}">
                      <a16:colId xmlns:a16="http://schemas.microsoft.com/office/drawing/2014/main" val="543402765"/>
                    </a:ext>
                  </a:extLst>
                </a:gridCol>
                <a:gridCol w="493776">
                  <a:extLst>
                    <a:ext uri="{9D8B030D-6E8A-4147-A177-3AD203B41FA5}">
                      <a16:colId xmlns:a16="http://schemas.microsoft.com/office/drawing/2014/main" val="381365327"/>
                    </a:ext>
                  </a:extLst>
                </a:gridCol>
                <a:gridCol w="493776">
                  <a:extLst>
                    <a:ext uri="{9D8B030D-6E8A-4147-A177-3AD203B41FA5}">
                      <a16:colId xmlns:a16="http://schemas.microsoft.com/office/drawing/2014/main" val="870999154"/>
                    </a:ext>
                  </a:extLst>
                </a:gridCol>
                <a:gridCol w="493776">
                  <a:extLst>
                    <a:ext uri="{9D8B030D-6E8A-4147-A177-3AD203B41FA5}">
                      <a16:colId xmlns:a16="http://schemas.microsoft.com/office/drawing/2014/main" val="3558552244"/>
                    </a:ext>
                  </a:extLst>
                </a:gridCol>
                <a:gridCol w="493776">
                  <a:extLst>
                    <a:ext uri="{9D8B030D-6E8A-4147-A177-3AD203B41FA5}">
                      <a16:colId xmlns:a16="http://schemas.microsoft.com/office/drawing/2014/main" val="337179599"/>
                    </a:ext>
                  </a:extLst>
                </a:gridCol>
                <a:gridCol w="493776">
                  <a:extLst>
                    <a:ext uri="{9D8B030D-6E8A-4147-A177-3AD203B41FA5}">
                      <a16:colId xmlns:a16="http://schemas.microsoft.com/office/drawing/2014/main" val="263716313"/>
                    </a:ext>
                  </a:extLst>
                </a:gridCol>
                <a:gridCol w="493776">
                  <a:extLst>
                    <a:ext uri="{9D8B030D-6E8A-4147-A177-3AD203B41FA5}">
                      <a16:colId xmlns:a16="http://schemas.microsoft.com/office/drawing/2014/main" val="1305200116"/>
                    </a:ext>
                  </a:extLst>
                </a:gridCol>
                <a:gridCol w="493776">
                  <a:extLst>
                    <a:ext uri="{9D8B030D-6E8A-4147-A177-3AD203B41FA5}">
                      <a16:colId xmlns:a16="http://schemas.microsoft.com/office/drawing/2014/main" val="3890070129"/>
                    </a:ext>
                  </a:extLst>
                </a:gridCol>
                <a:gridCol w="493776">
                  <a:extLst>
                    <a:ext uri="{9D8B030D-6E8A-4147-A177-3AD203B41FA5}">
                      <a16:colId xmlns:a16="http://schemas.microsoft.com/office/drawing/2014/main" val="1991349391"/>
                    </a:ext>
                  </a:extLst>
                </a:gridCol>
                <a:gridCol w="493776">
                  <a:extLst>
                    <a:ext uri="{9D8B030D-6E8A-4147-A177-3AD203B41FA5}">
                      <a16:colId xmlns:a16="http://schemas.microsoft.com/office/drawing/2014/main" val="365694365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61394131"/>
                  </a:ext>
                </a:extLst>
              </a:tr>
              <a:tr h="370840">
                <a:tc>
                  <a:txBody>
                    <a:bodyPr/>
                    <a:lstStyle/>
                    <a:p>
                      <a:r>
                        <a:rPr lang="en-US" sz="1000"/>
                        <a:t>@AldawaaCare</a:t>
                      </a:r>
                    </a:p>
                  </a:txBody>
                  <a:tcPr/>
                </a:tc>
                <a:tc>
                  <a:txBody>
                    <a:bodyPr/>
                    <a:lstStyle/>
                    <a:p>
                      <a:r>
                        <a:rPr lang="en-US" sz="1000"/>
                        <a:t>141958</a:t>
                      </a:r>
                    </a:p>
                  </a:txBody>
                  <a:tcPr/>
                </a:tc>
                <a:tc>
                  <a:txBody>
                    <a:bodyPr/>
                    <a:lstStyle/>
                    <a:p>
                      <a:r>
                        <a:rPr lang="en-US" sz="1000"/>
                        <a:t>-3924</a:t>
                      </a:r>
                    </a:p>
                  </a:txBody>
                  <a:tcPr/>
                </a:tc>
                <a:tc>
                  <a:txBody>
                    <a:bodyPr/>
                    <a:lstStyle/>
                    <a:p>
                      <a:r>
                        <a:rPr lang="en-US" sz="1000"/>
                        <a:t>81</a:t>
                      </a:r>
                    </a:p>
                  </a:txBody>
                  <a:tcPr/>
                </a:tc>
                <a:tc>
                  <a:txBody>
                    <a:bodyPr/>
                    <a:lstStyle/>
                    <a:p>
                      <a:r>
                        <a:rPr lang="en-US" sz="1000"/>
                        <a:t>39</a:t>
                      </a:r>
                    </a:p>
                  </a:txBody>
                  <a:tcPr/>
                </a:tc>
                <a:tc>
                  <a:txBody>
                    <a:bodyPr/>
                    <a:lstStyle/>
                    <a:p>
                      <a:r>
                        <a:rPr lang="en-US" sz="1000"/>
                        <a:t>0</a:t>
                      </a:r>
                    </a:p>
                  </a:txBody>
                  <a:tcPr/>
                </a:tc>
                <a:tc>
                  <a:txBody>
                    <a:bodyPr/>
                    <a:lstStyle/>
                    <a:p>
                      <a:r>
                        <a:rPr lang="en-US" sz="1000"/>
                        <a:t>42</a:t>
                      </a:r>
                    </a:p>
                  </a:txBody>
                  <a:tcPr/>
                </a:tc>
                <a:tc>
                  <a:txBody>
                    <a:bodyPr/>
                    <a:lstStyle/>
                    <a:p>
                      <a:r>
                        <a:rPr lang="en-US" sz="1000"/>
                        <a:t>2431</a:t>
                      </a:r>
                    </a:p>
                  </a:txBody>
                  <a:tcPr/>
                </a:tc>
                <a:tc>
                  <a:txBody>
                    <a:bodyPr/>
                    <a:lstStyle/>
                    <a:p>
                      <a:r>
                        <a:rPr lang="en-US" sz="1000"/>
                        <a:t>2430</a:t>
                      </a:r>
                    </a:p>
                  </a:txBody>
                  <a:tcPr/>
                </a:tc>
                <a:tc>
                  <a:txBody>
                    <a:bodyPr/>
                    <a:lstStyle/>
                    <a:p>
                      <a:r>
                        <a:rPr lang="en-US" sz="1000"/>
                        <a:t>894</a:t>
                      </a:r>
                    </a:p>
                  </a:txBody>
                  <a:tcPr/>
                </a:tc>
                <a:tc>
                  <a:txBody>
                    <a:bodyPr/>
                    <a:lstStyle/>
                    <a:p>
                      <a:r>
                        <a:rPr lang="en-US" sz="1000"/>
                        <a:t>2458</a:t>
                      </a:r>
                    </a:p>
                  </a:txBody>
                  <a:tcPr/>
                </a:tc>
                <a:tc>
                  <a:txBody>
                    <a:bodyPr/>
                    <a:lstStyle/>
                    <a:p>
                      <a:r>
                        <a:rPr lang="en-US" sz="1000"/>
                        <a:t>3325</a:t>
                      </a:r>
                    </a:p>
                  </a:txBody>
                  <a:tcPr/>
                </a:tc>
                <a:tc>
                  <a:txBody>
                    <a:bodyPr/>
                    <a:lstStyle/>
                    <a:p>
                      <a:r>
                        <a:rPr lang="en-US" sz="1000"/>
                        <a:t>0.1030 %</a:t>
                      </a:r>
                    </a:p>
                  </a:txBody>
                  <a:tcPr/>
                </a:tc>
                <a:tc>
                  <a:txBody>
                    <a:bodyPr/>
                    <a:lstStyle/>
                    <a:p>
                      <a:r>
                        <a:rPr lang="en-US" sz="1000"/>
                        <a:t>32.6 %</a:t>
                      </a:r>
                    </a:p>
                  </a:txBody>
                  <a:tcPr/>
                </a:tc>
                <a:extLst>
                  <a:ext uri="{0D108BD9-81ED-4DB2-BD59-A6C34878D82A}">
                    <a16:rowId xmlns:a16="http://schemas.microsoft.com/office/drawing/2014/main" val="380126698"/>
                  </a:ext>
                </a:extLst>
              </a:tr>
            </a:tbl>
          </a:graphicData>
        </a:graphic>
      </p:graphicFrame>
      <p:sp>
        <p:nvSpPr>
          <p:cNvPr id="4" name="Text Placeholder 3">
            <a:extLst>
              <a:ext uri="{FF2B5EF4-FFF2-40B4-BE49-F238E27FC236}">
                <a16:creationId xmlns:a16="http://schemas.microsoft.com/office/drawing/2014/main" id="{BF7689D2-7B87-47F5-96DC-2ADA2952356C}"/>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1840024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DB729-8388-4E84-8AB1-BFE4EBD84B4A}"/>
              </a:ext>
            </a:extLst>
          </p:cNvPr>
          <p:cNvSpPr>
            <a:spLocks noGrp="1"/>
          </p:cNvSpPr>
          <p:nvPr>
            <p:ph type="title"/>
          </p:nvPr>
        </p:nvSpPr>
        <p:spPr/>
        <p:txBody>
          <a:bodyPr/>
          <a:lstStyle/>
          <a:p>
            <a:r>
              <a:rPr lang="en-US"/>
              <a:t>Twitter Followers Total | AlDawaa</a:t>
            </a:r>
          </a:p>
        </p:txBody>
      </p:sp>
      <p:graphicFrame>
        <p:nvGraphicFramePr>
          <p:cNvPr id="6" name="Chart Placeholder 5">
            <a:extLst>
              <a:ext uri="{FF2B5EF4-FFF2-40B4-BE49-F238E27FC236}">
                <a16:creationId xmlns:a16="http://schemas.microsoft.com/office/drawing/2014/main" id="{F1517632-0351-4239-A5B2-05FF6D2EEBC9}"/>
              </a:ext>
            </a:extLst>
          </p:cNvPr>
          <p:cNvGraphicFramePr>
            <a:graphicFrameLocks noGrp="1"/>
          </p:cNvGraphicFramePr>
          <p:nvPr>
            <p:ph type="chart" sz="quarter" idx="13"/>
            <p:extLst>
              <p:ext uri="{D42A27DB-BD31-4B8C-83A1-F6EECF244321}">
                <p14:modId xmlns:p14="http://schemas.microsoft.com/office/powerpoint/2010/main" val="514528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923A54-537C-4FB5-9FE9-F6E274D252D4}"/>
              </a:ext>
            </a:extLst>
          </p:cNvPr>
          <p:cNvSpPr>
            <a:spLocks noGrp="1"/>
          </p:cNvSpPr>
          <p:nvPr>
            <p:ph type="body" sz="quarter" idx="14"/>
          </p:nvPr>
        </p:nvSpPr>
        <p:spPr/>
        <p:txBody>
          <a:bodyPr/>
          <a:lstStyle/>
          <a:p>
            <a:r>
              <a:rPr lang="en-US"/>
              <a:t>11/04/2018 - 11/18/2018</a:t>
            </a:r>
          </a:p>
        </p:txBody>
      </p:sp>
      <p:sp>
        <p:nvSpPr>
          <p:cNvPr id="5" name="Footer Placeholder 4">
            <a:extLst>
              <a:ext uri="{FF2B5EF4-FFF2-40B4-BE49-F238E27FC236}">
                <a16:creationId xmlns:a16="http://schemas.microsoft.com/office/drawing/2014/main" id="{F21906CD-33D3-4A34-A165-5510EC26C5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0018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71D7B-1DB5-47C9-B102-5B44BA36401D}"/>
              </a:ext>
            </a:extLst>
          </p:cNvPr>
          <p:cNvSpPr>
            <a:spLocks noGrp="1"/>
          </p:cNvSpPr>
          <p:nvPr>
            <p:ph type="title"/>
          </p:nvPr>
        </p:nvSpPr>
        <p:spPr/>
        <p:txBody>
          <a:bodyPr/>
          <a:lstStyle/>
          <a:p>
            <a:r>
              <a:rPr lang="en-US"/>
              <a:t>Twitter Own and Retweeted Tweets Table | AlDawaa - 1 of 7</a:t>
            </a:r>
          </a:p>
        </p:txBody>
      </p:sp>
      <p:graphicFrame>
        <p:nvGraphicFramePr>
          <p:cNvPr id="5" name="Table Placeholder 4">
            <a:extLst>
              <a:ext uri="{FF2B5EF4-FFF2-40B4-BE49-F238E27FC236}">
                <a16:creationId xmlns:a16="http://schemas.microsoft.com/office/drawing/2014/main" id="{A0A7F504-86DB-4C17-84A3-C1B457DFB983}"/>
              </a:ext>
            </a:extLst>
          </p:cNvPr>
          <p:cNvGraphicFramePr>
            <a:graphicFrameLocks noGrp="1"/>
          </p:cNvGraphicFramePr>
          <p:nvPr>
            <p:ph type="tbl" sz="quarter" idx="13"/>
            <p:extLst>
              <p:ext uri="{D42A27DB-BD31-4B8C-83A1-F6EECF244321}">
                <p14:modId xmlns:p14="http://schemas.microsoft.com/office/powerpoint/2010/main" val="2555178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95616147"/>
                    </a:ext>
                  </a:extLst>
                </a:gridCol>
                <a:gridCol w="822960">
                  <a:extLst>
                    <a:ext uri="{9D8B030D-6E8A-4147-A177-3AD203B41FA5}">
                      <a16:colId xmlns:a16="http://schemas.microsoft.com/office/drawing/2014/main" val="33134557"/>
                    </a:ext>
                  </a:extLst>
                </a:gridCol>
                <a:gridCol w="822960">
                  <a:extLst>
                    <a:ext uri="{9D8B030D-6E8A-4147-A177-3AD203B41FA5}">
                      <a16:colId xmlns:a16="http://schemas.microsoft.com/office/drawing/2014/main" val="3398277802"/>
                    </a:ext>
                  </a:extLst>
                </a:gridCol>
                <a:gridCol w="822960">
                  <a:extLst>
                    <a:ext uri="{9D8B030D-6E8A-4147-A177-3AD203B41FA5}">
                      <a16:colId xmlns:a16="http://schemas.microsoft.com/office/drawing/2014/main" val="2604067599"/>
                    </a:ext>
                  </a:extLst>
                </a:gridCol>
                <a:gridCol w="822960">
                  <a:extLst>
                    <a:ext uri="{9D8B030D-6E8A-4147-A177-3AD203B41FA5}">
                      <a16:colId xmlns:a16="http://schemas.microsoft.com/office/drawing/2014/main" val="1388177374"/>
                    </a:ext>
                  </a:extLst>
                </a:gridCol>
                <a:gridCol w="822960">
                  <a:extLst>
                    <a:ext uri="{9D8B030D-6E8A-4147-A177-3AD203B41FA5}">
                      <a16:colId xmlns:a16="http://schemas.microsoft.com/office/drawing/2014/main" val="3561539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0937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- 2018-11-18 15:08:03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مرهم بيتكا طبيعي وآمن... يساعد على تسريع التئام الحروق والجروح الحديثة!
#حصري </a:t>
                      </a:r>
                      <a:r>
                        <a:rPr kumimoji="0" lang="en-US" sz="1000" b="0" i="0" u="none" strike="noStrike" kern="1200" cap="none" spc="0" normalizeH="0" baseline="0" noProof="0">
                          <a:ln>
                            <a:noFill/>
                          </a:ln>
                          <a:solidFill>
                            <a:prstClr val="black"/>
                          </a:solidFill>
                          <a:effectLst/>
                          <a:uLnTx/>
                          <a:uFillTx/>
                          <a:latin typeface="+mn-lt"/>
                          <a:ea typeface="+mn-ea"/>
                          <a:cs typeface="+mn-cs"/>
                        </a:rPr>
                        <a:t>https://t.co/2wxlWecnZr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extLst>
                  <a:ext uri="{0D108BD9-81ED-4DB2-BD59-A6C34878D82A}">
                    <a16:rowId xmlns:a16="http://schemas.microsoft.com/office/drawing/2014/main" val="1843748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- 2018-11-18 13:24:43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نُبارك لجميع الفائزين معنا بسيارات الميني كوبر في كلاً من الأحساء، تبوك، حقل و جدة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سعيدين بتفاعلكم .. وشكراً لكم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السحب بحضور ممثل الغرفة التجارية
#يوم_وطني_يوم_ربحي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https://t.co/WDnL73p1wc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extLst>
                  <a:ext uri="{0D108BD9-81ED-4DB2-BD59-A6C34878D82A}">
                    <a16:rowId xmlns:a16="http://schemas.microsoft.com/office/drawing/2014/main" val="3392931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- 2018-11-18 13:24:00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نُبارك لجميع الفائزين معنا بسيارات الميني كوبر في كلاً من الأحساء، تبوك، حقل و جدة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سعيدين بتفاعلكم .. وشكراً لكم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السحب بحضور ممثل الغرفة التجارية
#يوم_وطني_يوم_ربحي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https://t.co/WH2Y9jFVhY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extLst>
                  <a:ext uri="{0D108BD9-81ED-4DB2-BD59-A6C34878D82A}">
                    <a16:rowId xmlns:a16="http://schemas.microsoft.com/office/drawing/2014/main" val="3542003818"/>
                  </a:ext>
                </a:extLst>
              </a:tr>
            </a:tbl>
          </a:graphicData>
        </a:graphic>
      </p:graphicFrame>
      <p:sp>
        <p:nvSpPr>
          <p:cNvPr id="4" name="Text Placeholder 3">
            <a:extLst>
              <a:ext uri="{FF2B5EF4-FFF2-40B4-BE49-F238E27FC236}">
                <a16:creationId xmlns:a16="http://schemas.microsoft.com/office/drawing/2014/main" id="{0842AE4B-389B-4389-BB05-3CE37D936BCB}"/>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268892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2470E-138A-4FA6-BA18-43C68A27D85C}"/>
              </a:ext>
            </a:extLst>
          </p:cNvPr>
          <p:cNvSpPr>
            <a:spLocks noGrp="1"/>
          </p:cNvSpPr>
          <p:nvPr>
            <p:ph type="title"/>
          </p:nvPr>
        </p:nvSpPr>
        <p:spPr/>
        <p:txBody>
          <a:bodyPr/>
          <a:lstStyle/>
          <a:p>
            <a:r>
              <a:rPr lang="en-US"/>
              <a:t>Twitter Own and Retweeted Tweets Table | AlDawaa - 2 of 7</a:t>
            </a:r>
          </a:p>
        </p:txBody>
      </p:sp>
      <p:graphicFrame>
        <p:nvGraphicFramePr>
          <p:cNvPr id="5" name="Table Placeholder 4">
            <a:extLst>
              <a:ext uri="{FF2B5EF4-FFF2-40B4-BE49-F238E27FC236}">
                <a16:creationId xmlns:a16="http://schemas.microsoft.com/office/drawing/2014/main" id="{BF9D6681-D7DD-4813-8E78-451EEF33D58D}"/>
              </a:ext>
            </a:extLst>
          </p:cNvPr>
          <p:cNvGraphicFramePr>
            <a:graphicFrameLocks noGrp="1"/>
          </p:cNvGraphicFramePr>
          <p:nvPr>
            <p:ph type="tbl" sz="quarter" idx="13"/>
            <p:extLst>
              <p:ext uri="{D42A27DB-BD31-4B8C-83A1-F6EECF244321}">
                <p14:modId xmlns:p14="http://schemas.microsoft.com/office/powerpoint/2010/main" val="1854442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3564117"/>
                    </a:ext>
                  </a:extLst>
                </a:gridCol>
                <a:gridCol w="822960">
                  <a:extLst>
                    <a:ext uri="{9D8B030D-6E8A-4147-A177-3AD203B41FA5}">
                      <a16:colId xmlns:a16="http://schemas.microsoft.com/office/drawing/2014/main" val="2310204918"/>
                    </a:ext>
                  </a:extLst>
                </a:gridCol>
                <a:gridCol w="822960">
                  <a:extLst>
                    <a:ext uri="{9D8B030D-6E8A-4147-A177-3AD203B41FA5}">
                      <a16:colId xmlns:a16="http://schemas.microsoft.com/office/drawing/2014/main" val="3168989269"/>
                    </a:ext>
                  </a:extLst>
                </a:gridCol>
                <a:gridCol w="822960">
                  <a:extLst>
                    <a:ext uri="{9D8B030D-6E8A-4147-A177-3AD203B41FA5}">
                      <a16:colId xmlns:a16="http://schemas.microsoft.com/office/drawing/2014/main" val="2332760553"/>
                    </a:ext>
                  </a:extLst>
                </a:gridCol>
                <a:gridCol w="822960">
                  <a:extLst>
                    <a:ext uri="{9D8B030D-6E8A-4147-A177-3AD203B41FA5}">
                      <a16:colId xmlns:a16="http://schemas.microsoft.com/office/drawing/2014/main" val="2804780362"/>
                    </a:ext>
                  </a:extLst>
                </a:gridCol>
                <a:gridCol w="822960">
                  <a:extLst>
                    <a:ext uri="{9D8B030D-6E8A-4147-A177-3AD203B41FA5}">
                      <a16:colId xmlns:a16="http://schemas.microsoft.com/office/drawing/2014/main" val="2755428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81599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- 2018-11-18 13:06:58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الوقاية خير من العلاج
بادر بأخذ تطعيم #الانفلونزا_الموسمية لدى صيدليات الدواء وذلك بالتعاون مع #وزارة_الصحة على يد مختصين في عدة مناطق بالمملكة.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https://t.co/wad9aKbQ6L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extLst>
                  <a:ext uri="{0D108BD9-81ED-4DB2-BD59-A6C34878D82A}">
                    <a16:rowId xmlns:a16="http://schemas.microsoft.com/office/drawing/2014/main" val="3417478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- 2018-11-17 15:34:18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شاركونا الجواب الصحيح لتكونوا أحد الثلاثين فائز معنا بجهاز قياس السكر و قسيمة شرائية بقيمة ٢٠٠ ريال
سيتم اختيار ٣٠ رابح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https://t.co/JL3YhBYucg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1.5845 %</a:t>
                      </a:r>
                    </a:p>
                  </a:txBody>
                  <a:tcPr/>
                </a:tc>
                <a:extLst>
                  <a:ext uri="{0D108BD9-81ED-4DB2-BD59-A6C34878D82A}">
                    <a16:rowId xmlns:a16="http://schemas.microsoft.com/office/drawing/2014/main" val="2286696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- 2018-11-17 14:54:28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الف مبروك لأول 15 فائز معنا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الجواب الصحيح هو "مرة واحدة"
ترقبونا في مسابقة #الدواء_والسكري القادمة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https://t.co/okMigfgshJ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0.0487 %</a:t>
                      </a:r>
                    </a:p>
                  </a:txBody>
                  <a:tcPr/>
                </a:tc>
                <a:extLst>
                  <a:ext uri="{0D108BD9-81ED-4DB2-BD59-A6C34878D82A}">
                    <a16:rowId xmlns:a16="http://schemas.microsoft.com/office/drawing/2014/main" val="1528598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- 2018-11-16 10:00:42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قال الرسول عليه السلام: ”عليكم بالشفائين: العسل والقرآن“
هل تستخدمين العسل كعلاج؟
شاركينا تجربتك بالتعليقات
#جمعة_مباركة #يوم_الجمعة </a:t>
                      </a:r>
                      <a:r>
                        <a:rPr kumimoji="0" lang="en-US" sz="1000" b="0" i="0" u="none" strike="noStrike" kern="1200" cap="none" spc="0" normalizeH="0" baseline="0" noProof="0">
                          <a:ln>
                            <a:noFill/>
                          </a:ln>
                          <a:solidFill>
                            <a:prstClr val="black"/>
                          </a:solidFill>
                          <a:effectLst/>
                          <a:uLnTx/>
                          <a:uFillTx/>
                          <a:latin typeface="+mn-lt"/>
                          <a:ea typeface="+mn-ea"/>
                          <a:cs typeface="+mn-cs"/>
                        </a:rPr>
                        <a:t>https://t.co/1J5EJGC4MG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extLst>
                  <a:ext uri="{0D108BD9-81ED-4DB2-BD59-A6C34878D82A}">
                    <a16:rowId xmlns:a16="http://schemas.microsoft.com/office/drawing/2014/main" val="2530563287"/>
                  </a:ext>
                </a:extLst>
              </a:tr>
            </a:tbl>
          </a:graphicData>
        </a:graphic>
      </p:graphicFrame>
      <p:sp>
        <p:nvSpPr>
          <p:cNvPr id="4" name="Text Placeholder 3">
            <a:extLst>
              <a:ext uri="{FF2B5EF4-FFF2-40B4-BE49-F238E27FC236}">
                <a16:creationId xmlns:a16="http://schemas.microsoft.com/office/drawing/2014/main" id="{B2473AA6-6175-4AB1-8049-306DC1118AFF}"/>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4138430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9FD09-BF0F-4442-B7B5-C178B973DC56}"/>
              </a:ext>
            </a:extLst>
          </p:cNvPr>
          <p:cNvSpPr>
            <a:spLocks noGrp="1"/>
          </p:cNvSpPr>
          <p:nvPr>
            <p:ph type="title"/>
          </p:nvPr>
        </p:nvSpPr>
        <p:spPr/>
        <p:txBody>
          <a:bodyPr/>
          <a:lstStyle/>
          <a:p>
            <a:r>
              <a:rPr lang="en-US"/>
              <a:t>Twitter Own and Retweeted Tweets Table | AlDawaa - 3 of 7</a:t>
            </a:r>
          </a:p>
        </p:txBody>
      </p:sp>
      <p:graphicFrame>
        <p:nvGraphicFramePr>
          <p:cNvPr id="5" name="Table Placeholder 4">
            <a:extLst>
              <a:ext uri="{FF2B5EF4-FFF2-40B4-BE49-F238E27FC236}">
                <a16:creationId xmlns:a16="http://schemas.microsoft.com/office/drawing/2014/main" id="{D3DCB663-980D-4A40-8037-5648C243A1FE}"/>
              </a:ext>
            </a:extLst>
          </p:cNvPr>
          <p:cNvGraphicFramePr>
            <a:graphicFrameLocks noGrp="1"/>
          </p:cNvGraphicFramePr>
          <p:nvPr>
            <p:ph type="tbl" sz="quarter" idx="13"/>
            <p:extLst>
              <p:ext uri="{D42A27DB-BD31-4B8C-83A1-F6EECF244321}">
                <p14:modId xmlns:p14="http://schemas.microsoft.com/office/powerpoint/2010/main" val="677199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741376"/>
                    </a:ext>
                  </a:extLst>
                </a:gridCol>
                <a:gridCol w="822960">
                  <a:extLst>
                    <a:ext uri="{9D8B030D-6E8A-4147-A177-3AD203B41FA5}">
                      <a16:colId xmlns:a16="http://schemas.microsoft.com/office/drawing/2014/main" val="1734386563"/>
                    </a:ext>
                  </a:extLst>
                </a:gridCol>
                <a:gridCol w="822960">
                  <a:extLst>
                    <a:ext uri="{9D8B030D-6E8A-4147-A177-3AD203B41FA5}">
                      <a16:colId xmlns:a16="http://schemas.microsoft.com/office/drawing/2014/main" val="4076289836"/>
                    </a:ext>
                  </a:extLst>
                </a:gridCol>
                <a:gridCol w="822960">
                  <a:extLst>
                    <a:ext uri="{9D8B030D-6E8A-4147-A177-3AD203B41FA5}">
                      <a16:colId xmlns:a16="http://schemas.microsoft.com/office/drawing/2014/main" val="3614582024"/>
                    </a:ext>
                  </a:extLst>
                </a:gridCol>
                <a:gridCol w="822960">
                  <a:extLst>
                    <a:ext uri="{9D8B030D-6E8A-4147-A177-3AD203B41FA5}">
                      <a16:colId xmlns:a16="http://schemas.microsoft.com/office/drawing/2014/main" val="378609816"/>
                    </a:ext>
                  </a:extLst>
                </a:gridCol>
                <a:gridCol w="822960">
                  <a:extLst>
                    <a:ext uri="{9D8B030D-6E8A-4147-A177-3AD203B41FA5}">
                      <a16:colId xmlns:a16="http://schemas.microsoft.com/office/drawing/2014/main" val="1588729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71587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- 2018-11-15 14:11:58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بمناسبة #اليوم_العالمي_للسكري نرحب بكم عملائنا الكرام في (الظهران مول - بوابة ٥) وذلك بمشيئة الله يومي الخميس والجمعة الموافق ١٥ - ١٦ من شهر نوفمبر.
#الدواء_والسكري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https://t.co/WlXa3OXDs9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0.0155 %</a:t>
                      </a:r>
                    </a:p>
                  </a:txBody>
                  <a:tcPr/>
                </a:tc>
                <a:extLst>
                  <a:ext uri="{0D108BD9-81ED-4DB2-BD59-A6C34878D82A}">
                    <a16:rowId xmlns:a16="http://schemas.microsoft.com/office/drawing/2014/main" val="1697750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- 2018-11-15 13:58:36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تفضلوا بزيارة فرعنا في الرياض (صيدلية الدواء 653) للقاء د. بابكر القراي عثمان استشاري الأمراض الباطنية والغدد الصماء والسكري، حيثُ سيقوم بتقديم الاستشارات الطبية اللازمة لمرض السكري وذلك يوم الخميس والجمعة 15-16 نوفمبر على الساعة 8:30 م #صيدلية_الدواء #الدواء_والسكري </a:t>
                      </a:r>
                      <a:r>
                        <a:rPr kumimoji="0" lang="en-US" sz="1000" b="0" i="0" u="none" strike="noStrike" kern="1200" cap="none" spc="0" normalizeH="0" baseline="0" noProof="0">
                          <a:ln>
                            <a:noFill/>
                          </a:ln>
                          <a:solidFill>
                            <a:prstClr val="black"/>
                          </a:solidFill>
                          <a:effectLst/>
                          <a:uLnTx/>
                          <a:uFillTx/>
                          <a:latin typeface="+mn-lt"/>
                          <a:ea typeface="+mn-ea"/>
                          <a:cs typeface="+mn-cs"/>
                        </a:rPr>
                        <a:t>https://t.co/PaGnBXORSP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extLst>
                  <a:ext uri="{0D108BD9-81ED-4DB2-BD59-A6C34878D82A}">
                    <a16:rowId xmlns:a16="http://schemas.microsoft.com/office/drawing/2014/main" val="876740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- 2018-11-15 13:43:19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الالتزام بممارسة الرياضة، ونمط حياة صحي يخلي النتيجة وحدة بالسكر وبدونه.
إصرارك على التقدم يخليك دايم سعيد و مرتاح</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التزم_لحياة_سكر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https://t.co/qf8oiPPCnR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extLst>
                  <a:ext uri="{0D108BD9-81ED-4DB2-BD59-A6C34878D82A}">
                    <a16:rowId xmlns:a16="http://schemas.microsoft.com/office/drawing/2014/main" val="2357770912"/>
                  </a:ext>
                </a:extLst>
              </a:tr>
            </a:tbl>
          </a:graphicData>
        </a:graphic>
      </p:graphicFrame>
      <p:sp>
        <p:nvSpPr>
          <p:cNvPr id="4" name="Text Placeholder 3">
            <a:extLst>
              <a:ext uri="{FF2B5EF4-FFF2-40B4-BE49-F238E27FC236}">
                <a16:creationId xmlns:a16="http://schemas.microsoft.com/office/drawing/2014/main" id="{7623E184-A7C8-4024-873B-660D7B531400}"/>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1269769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4B367-3D6E-4D85-A074-D04777E93EA1}"/>
              </a:ext>
            </a:extLst>
          </p:cNvPr>
          <p:cNvSpPr>
            <a:spLocks noGrp="1"/>
          </p:cNvSpPr>
          <p:nvPr>
            <p:ph type="title"/>
          </p:nvPr>
        </p:nvSpPr>
        <p:spPr/>
        <p:txBody>
          <a:bodyPr/>
          <a:lstStyle/>
          <a:p>
            <a:r>
              <a:rPr lang="en-US"/>
              <a:t>Twitter Own and Retweeted Tweets Table | AlDawaa - 4 of 7</a:t>
            </a:r>
          </a:p>
        </p:txBody>
      </p:sp>
      <p:graphicFrame>
        <p:nvGraphicFramePr>
          <p:cNvPr id="5" name="Table Placeholder 4">
            <a:extLst>
              <a:ext uri="{FF2B5EF4-FFF2-40B4-BE49-F238E27FC236}">
                <a16:creationId xmlns:a16="http://schemas.microsoft.com/office/drawing/2014/main" id="{52ADC959-9BF6-4C95-B970-50A556502CE6}"/>
              </a:ext>
            </a:extLst>
          </p:cNvPr>
          <p:cNvGraphicFramePr>
            <a:graphicFrameLocks noGrp="1"/>
          </p:cNvGraphicFramePr>
          <p:nvPr>
            <p:ph type="tbl" sz="quarter" idx="13"/>
            <p:extLst>
              <p:ext uri="{D42A27DB-BD31-4B8C-83A1-F6EECF244321}">
                <p14:modId xmlns:p14="http://schemas.microsoft.com/office/powerpoint/2010/main" val="436315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69182826"/>
                    </a:ext>
                  </a:extLst>
                </a:gridCol>
                <a:gridCol w="822960">
                  <a:extLst>
                    <a:ext uri="{9D8B030D-6E8A-4147-A177-3AD203B41FA5}">
                      <a16:colId xmlns:a16="http://schemas.microsoft.com/office/drawing/2014/main" val="1225838927"/>
                    </a:ext>
                  </a:extLst>
                </a:gridCol>
                <a:gridCol w="822960">
                  <a:extLst>
                    <a:ext uri="{9D8B030D-6E8A-4147-A177-3AD203B41FA5}">
                      <a16:colId xmlns:a16="http://schemas.microsoft.com/office/drawing/2014/main" val="189579257"/>
                    </a:ext>
                  </a:extLst>
                </a:gridCol>
                <a:gridCol w="822960">
                  <a:extLst>
                    <a:ext uri="{9D8B030D-6E8A-4147-A177-3AD203B41FA5}">
                      <a16:colId xmlns:a16="http://schemas.microsoft.com/office/drawing/2014/main" val="3466049177"/>
                    </a:ext>
                  </a:extLst>
                </a:gridCol>
                <a:gridCol w="822960">
                  <a:extLst>
                    <a:ext uri="{9D8B030D-6E8A-4147-A177-3AD203B41FA5}">
                      <a16:colId xmlns:a16="http://schemas.microsoft.com/office/drawing/2014/main" val="157790451"/>
                    </a:ext>
                  </a:extLst>
                </a:gridCol>
                <a:gridCol w="822960">
                  <a:extLst>
                    <a:ext uri="{9D8B030D-6E8A-4147-A177-3AD203B41FA5}">
                      <a16:colId xmlns:a16="http://schemas.microsoft.com/office/drawing/2014/main" val="2049944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33375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- 2018-11-14 11:42:55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التعايش مع مرض السكري صعب لكن توجد ممارسات بسيطة ممكن تحسّن من حياة الشخص المريض، مثل زيادة النشاط البدني لتخفيف الوزن وتخفيض سكر الدم وزيادة إنتاج الإنسولين.
#اليوم_العالمي_للسكري
#مرضى_السكري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https://t.co/fF2afhficy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extLst>
                  <a:ext uri="{0D108BD9-81ED-4DB2-BD59-A6C34878D82A}">
                    <a16:rowId xmlns:a16="http://schemas.microsoft.com/office/drawing/2014/main" val="3620945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- 2018-11-13 17:01:04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أكثر الأشياء قيمة بالقرن الواحد والعشرين هو ”الوقت“
دائمًا نحس إن الوقت ما يكفينا ويخلص بسرعه والكل يحتاج وقت إضافي!
في #يوم_اللطف_العالمي أعطي وقتك للي تحبهم واسمعهم ..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https://t.co/u7n2jBOWv7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0.0078 %</a:t>
                      </a:r>
                    </a:p>
                  </a:txBody>
                  <a:tcPr/>
                </a:tc>
                <a:extLst>
                  <a:ext uri="{0D108BD9-81ED-4DB2-BD59-A6C34878D82A}">
                    <a16:rowId xmlns:a16="http://schemas.microsoft.com/office/drawing/2014/main" val="370710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- 2018-11-13 13:00:57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بعض العادات الغذائية البسيطة ممكن تفرق في تحكمك بمعدل السكر في الدم.
#مرضى_السكري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https://t.co/sGkYb3FM2C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extLst>
                  <a:ext uri="{0D108BD9-81ED-4DB2-BD59-A6C34878D82A}">
                    <a16:rowId xmlns:a16="http://schemas.microsoft.com/office/drawing/2014/main" val="4109985921"/>
                  </a:ext>
                </a:extLst>
              </a:tr>
            </a:tbl>
          </a:graphicData>
        </a:graphic>
      </p:graphicFrame>
      <p:sp>
        <p:nvSpPr>
          <p:cNvPr id="4" name="Text Placeholder 3">
            <a:extLst>
              <a:ext uri="{FF2B5EF4-FFF2-40B4-BE49-F238E27FC236}">
                <a16:creationId xmlns:a16="http://schemas.microsoft.com/office/drawing/2014/main" id="{8F0B4456-6478-482D-9F35-C79443647EA0}"/>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1772682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C64D1-42E3-4A17-8D65-733E23BC6B8C}"/>
              </a:ext>
            </a:extLst>
          </p:cNvPr>
          <p:cNvSpPr>
            <a:spLocks noGrp="1"/>
          </p:cNvSpPr>
          <p:nvPr>
            <p:ph type="title"/>
          </p:nvPr>
        </p:nvSpPr>
        <p:spPr/>
        <p:txBody>
          <a:bodyPr/>
          <a:lstStyle/>
          <a:p>
            <a:r>
              <a:rPr lang="en-US"/>
              <a:t>Twitter Own and Retweeted Tweets Table | AlDawaa - 5 of 7</a:t>
            </a:r>
          </a:p>
        </p:txBody>
      </p:sp>
      <p:graphicFrame>
        <p:nvGraphicFramePr>
          <p:cNvPr id="5" name="Table Placeholder 4">
            <a:extLst>
              <a:ext uri="{FF2B5EF4-FFF2-40B4-BE49-F238E27FC236}">
                <a16:creationId xmlns:a16="http://schemas.microsoft.com/office/drawing/2014/main" id="{5DF2E745-869E-4B35-8B2F-CD44A4AB4C36}"/>
              </a:ext>
            </a:extLst>
          </p:cNvPr>
          <p:cNvGraphicFramePr>
            <a:graphicFrameLocks noGrp="1"/>
          </p:cNvGraphicFramePr>
          <p:nvPr>
            <p:ph type="tbl" sz="quarter" idx="13"/>
            <p:extLst>
              <p:ext uri="{D42A27DB-BD31-4B8C-83A1-F6EECF244321}">
                <p14:modId xmlns:p14="http://schemas.microsoft.com/office/powerpoint/2010/main" val="1218872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62572730"/>
                    </a:ext>
                  </a:extLst>
                </a:gridCol>
                <a:gridCol w="822960">
                  <a:extLst>
                    <a:ext uri="{9D8B030D-6E8A-4147-A177-3AD203B41FA5}">
                      <a16:colId xmlns:a16="http://schemas.microsoft.com/office/drawing/2014/main" val="2519742538"/>
                    </a:ext>
                  </a:extLst>
                </a:gridCol>
                <a:gridCol w="822960">
                  <a:extLst>
                    <a:ext uri="{9D8B030D-6E8A-4147-A177-3AD203B41FA5}">
                      <a16:colId xmlns:a16="http://schemas.microsoft.com/office/drawing/2014/main" val="3890485455"/>
                    </a:ext>
                  </a:extLst>
                </a:gridCol>
                <a:gridCol w="822960">
                  <a:extLst>
                    <a:ext uri="{9D8B030D-6E8A-4147-A177-3AD203B41FA5}">
                      <a16:colId xmlns:a16="http://schemas.microsoft.com/office/drawing/2014/main" val="3717226282"/>
                    </a:ext>
                  </a:extLst>
                </a:gridCol>
                <a:gridCol w="822960">
                  <a:extLst>
                    <a:ext uri="{9D8B030D-6E8A-4147-A177-3AD203B41FA5}">
                      <a16:colId xmlns:a16="http://schemas.microsoft.com/office/drawing/2014/main" val="2941017786"/>
                    </a:ext>
                  </a:extLst>
                </a:gridCol>
                <a:gridCol w="822960">
                  <a:extLst>
                    <a:ext uri="{9D8B030D-6E8A-4147-A177-3AD203B41FA5}">
                      <a16:colId xmlns:a16="http://schemas.microsoft.com/office/drawing/2014/main" val="1779881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36841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- 2018-11-12 13:16:46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صحح معلوماتك!
يعد التمر والعسل من الأطعمة الغنية بالسكريات حتى وإن كانت صحية وغنية بالفوائد الطبيعية، لذا احرص على عدم الافراط في تناولها.
#مرضى_السكري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https://t.co/yB87DnzhAa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0.0176 %</a:t>
                      </a:r>
                    </a:p>
                  </a:txBody>
                  <a:tcPr/>
                </a:tc>
                <a:extLst>
                  <a:ext uri="{0D108BD9-81ED-4DB2-BD59-A6C34878D82A}">
                    <a16:rowId xmlns:a16="http://schemas.microsoft.com/office/drawing/2014/main" val="255921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- 2018-11-12 10:32:34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على منتجات العناية بصحتك تبدأ من 7 إلى 20 نوفمبر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https://t.co/O0lPN0TPAh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extLst>
                  <a:ext uri="{0D108BD9-81ED-4DB2-BD59-A6C34878D82A}">
                    <a16:rowId xmlns:a16="http://schemas.microsoft.com/office/drawing/2014/main" val="217245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- 2018-11-12 10:31:03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على منتجات العناية بصحتك تبدأ من 7 إلى 20 نوفمبر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https://t.co/6OGquScB08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extLst>
                  <a:ext uri="{0D108BD9-81ED-4DB2-BD59-A6C34878D82A}">
                    <a16:rowId xmlns:a16="http://schemas.microsoft.com/office/drawing/2014/main" val="1565059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- 2018-11-12 10:28:46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على منتجات العناية بصحتك تبدأ من 7 إلى 20 نوفمبر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https://t.co/Ph0VpuIygI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extLst>
                  <a:ext uri="{0D108BD9-81ED-4DB2-BD59-A6C34878D82A}">
                    <a16:rowId xmlns:a16="http://schemas.microsoft.com/office/drawing/2014/main" val="3241268473"/>
                  </a:ext>
                </a:extLst>
              </a:tr>
            </a:tbl>
          </a:graphicData>
        </a:graphic>
      </p:graphicFrame>
      <p:sp>
        <p:nvSpPr>
          <p:cNvPr id="4" name="Text Placeholder 3">
            <a:extLst>
              <a:ext uri="{FF2B5EF4-FFF2-40B4-BE49-F238E27FC236}">
                <a16:creationId xmlns:a16="http://schemas.microsoft.com/office/drawing/2014/main" id="{0039B690-85BB-4D5B-A5E0-E4121D2F7F84}"/>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3068836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356AA-3BAB-4B32-B818-A3D895634278}"/>
              </a:ext>
            </a:extLst>
          </p:cNvPr>
          <p:cNvSpPr>
            <a:spLocks noGrp="1"/>
          </p:cNvSpPr>
          <p:nvPr>
            <p:ph type="title"/>
          </p:nvPr>
        </p:nvSpPr>
        <p:spPr/>
        <p:txBody>
          <a:bodyPr/>
          <a:lstStyle/>
          <a:p>
            <a:r>
              <a:rPr lang="en-US"/>
              <a:t>Twitter Own and Retweeted Tweets Table | AlDawaa - 6 of 7</a:t>
            </a:r>
          </a:p>
        </p:txBody>
      </p:sp>
      <p:graphicFrame>
        <p:nvGraphicFramePr>
          <p:cNvPr id="5" name="Table Placeholder 4">
            <a:extLst>
              <a:ext uri="{FF2B5EF4-FFF2-40B4-BE49-F238E27FC236}">
                <a16:creationId xmlns:a16="http://schemas.microsoft.com/office/drawing/2014/main" id="{3124AFE6-48D7-40B5-978A-64217C3B9D90}"/>
              </a:ext>
            </a:extLst>
          </p:cNvPr>
          <p:cNvGraphicFramePr>
            <a:graphicFrameLocks noGrp="1"/>
          </p:cNvGraphicFramePr>
          <p:nvPr>
            <p:ph type="tbl" sz="quarter" idx="13"/>
            <p:extLst>
              <p:ext uri="{D42A27DB-BD31-4B8C-83A1-F6EECF244321}">
                <p14:modId xmlns:p14="http://schemas.microsoft.com/office/powerpoint/2010/main" val="2115325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44110529"/>
                    </a:ext>
                  </a:extLst>
                </a:gridCol>
                <a:gridCol w="822960">
                  <a:extLst>
                    <a:ext uri="{9D8B030D-6E8A-4147-A177-3AD203B41FA5}">
                      <a16:colId xmlns:a16="http://schemas.microsoft.com/office/drawing/2014/main" val="847631175"/>
                    </a:ext>
                  </a:extLst>
                </a:gridCol>
                <a:gridCol w="822960">
                  <a:extLst>
                    <a:ext uri="{9D8B030D-6E8A-4147-A177-3AD203B41FA5}">
                      <a16:colId xmlns:a16="http://schemas.microsoft.com/office/drawing/2014/main" val="2747695219"/>
                    </a:ext>
                  </a:extLst>
                </a:gridCol>
                <a:gridCol w="822960">
                  <a:extLst>
                    <a:ext uri="{9D8B030D-6E8A-4147-A177-3AD203B41FA5}">
                      <a16:colId xmlns:a16="http://schemas.microsoft.com/office/drawing/2014/main" val="2213343439"/>
                    </a:ext>
                  </a:extLst>
                </a:gridCol>
                <a:gridCol w="822960">
                  <a:extLst>
                    <a:ext uri="{9D8B030D-6E8A-4147-A177-3AD203B41FA5}">
                      <a16:colId xmlns:a16="http://schemas.microsoft.com/office/drawing/2014/main" val="457159138"/>
                    </a:ext>
                  </a:extLst>
                </a:gridCol>
                <a:gridCol w="822960">
                  <a:extLst>
                    <a:ext uri="{9D8B030D-6E8A-4147-A177-3AD203B41FA5}">
                      <a16:colId xmlns:a16="http://schemas.microsoft.com/office/drawing/2014/main" val="2755610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23799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- 2018-11-11 13:00:44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لو تم تشخيص الحامل بسكري الحمل، عليها توخي الحذر ومحاولة التكيف ومعرفة طرق التعامل مع هذا المرض  للحد من حدوث أي مضاعفات لها أو للجنين.
#مرضى_السكري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https://t.co/1mLH9aP7HA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0.0219 %</a:t>
                      </a:r>
                    </a:p>
                  </a:txBody>
                  <a:tcPr/>
                </a:tc>
                <a:extLst>
                  <a:ext uri="{0D108BD9-81ED-4DB2-BD59-A6C34878D82A}">
                    <a16:rowId xmlns:a16="http://schemas.microsoft.com/office/drawing/2014/main" val="177286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- 2018-11-11 07:56:02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على منتجات العناية بطفلك تبدأ من 7 إلى 20 نوفمبر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https://t.co/k7QjlgRqpb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0.0141 %</a:t>
                      </a:r>
                    </a:p>
                  </a:txBody>
                  <a:tcPr/>
                </a:tc>
                <a:extLst>
                  <a:ext uri="{0D108BD9-81ED-4DB2-BD59-A6C34878D82A}">
                    <a16:rowId xmlns:a16="http://schemas.microsoft.com/office/drawing/2014/main" val="2220793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- 2018-11-11 07:54:36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على منتجات العناية بطفلك تبدأ من 7 إلى 20 نوفمبر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https://t.co/UNC78mhiSR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extLst>
                  <a:ext uri="{0D108BD9-81ED-4DB2-BD59-A6C34878D82A}">
                    <a16:rowId xmlns:a16="http://schemas.microsoft.com/office/drawing/2014/main" val="3032007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- 2018-11-10 17:01:11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لو حصل وسويت فحص الدم لأحد #مرضى_السكري كيف تعرف تحدد حالته بالضبط؟
احتفظ بهالجدول عندك للضرورة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https://t.co/9hIsq8KayM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0.0212 %</a:t>
                      </a:r>
                    </a:p>
                  </a:txBody>
                  <a:tcPr/>
                </a:tc>
                <a:extLst>
                  <a:ext uri="{0D108BD9-81ED-4DB2-BD59-A6C34878D82A}">
                    <a16:rowId xmlns:a16="http://schemas.microsoft.com/office/drawing/2014/main" val="2513475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- 2018-11-10 11:00:40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على منتجات العناية بطفلك تبدأ من 7 إلى 20 نوفمبر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https://t.co/MrbpMFPcyi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0.0226 %</a:t>
                      </a:r>
                    </a:p>
                  </a:txBody>
                  <a:tcPr/>
                </a:tc>
                <a:extLst>
                  <a:ext uri="{0D108BD9-81ED-4DB2-BD59-A6C34878D82A}">
                    <a16:rowId xmlns:a16="http://schemas.microsoft.com/office/drawing/2014/main" val="4287952019"/>
                  </a:ext>
                </a:extLst>
              </a:tr>
            </a:tbl>
          </a:graphicData>
        </a:graphic>
      </p:graphicFrame>
      <p:sp>
        <p:nvSpPr>
          <p:cNvPr id="4" name="Text Placeholder 3">
            <a:extLst>
              <a:ext uri="{FF2B5EF4-FFF2-40B4-BE49-F238E27FC236}">
                <a16:creationId xmlns:a16="http://schemas.microsoft.com/office/drawing/2014/main" id="{C4B3190F-25B9-4D8F-ABAA-2A50C2733B15}"/>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3609343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D349E-D4B3-4BB5-86F6-C640C3125295}"/>
              </a:ext>
            </a:extLst>
          </p:cNvPr>
          <p:cNvSpPr>
            <a:spLocks noGrp="1"/>
          </p:cNvSpPr>
          <p:nvPr>
            <p:ph type="title"/>
          </p:nvPr>
        </p:nvSpPr>
        <p:spPr/>
        <p:txBody>
          <a:bodyPr/>
          <a:lstStyle/>
          <a:p>
            <a:r>
              <a:rPr lang="en-US"/>
              <a:t>Twitter Own and Retweeted Tweets Table | AlDawaa - 7 of 7</a:t>
            </a:r>
          </a:p>
        </p:txBody>
      </p:sp>
      <p:graphicFrame>
        <p:nvGraphicFramePr>
          <p:cNvPr id="5" name="Table Placeholder 4">
            <a:extLst>
              <a:ext uri="{FF2B5EF4-FFF2-40B4-BE49-F238E27FC236}">
                <a16:creationId xmlns:a16="http://schemas.microsoft.com/office/drawing/2014/main" id="{0DF2080E-48AC-4771-87B1-903EE2AB2B94}"/>
              </a:ext>
            </a:extLst>
          </p:cNvPr>
          <p:cNvGraphicFramePr>
            <a:graphicFrameLocks noGrp="1"/>
          </p:cNvGraphicFramePr>
          <p:nvPr>
            <p:ph type="tbl" sz="quarter" idx="13"/>
            <p:extLst>
              <p:ext uri="{D42A27DB-BD31-4B8C-83A1-F6EECF244321}">
                <p14:modId xmlns:p14="http://schemas.microsoft.com/office/powerpoint/2010/main" val="3875197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00778606"/>
                    </a:ext>
                  </a:extLst>
                </a:gridCol>
                <a:gridCol w="822960">
                  <a:extLst>
                    <a:ext uri="{9D8B030D-6E8A-4147-A177-3AD203B41FA5}">
                      <a16:colId xmlns:a16="http://schemas.microsoft.com/office/drawing/2014/main" val="691713613"/>
                    </a:ext>
                  </a:extLst>
                </a:gridCol>
                <a:gridCol w="822960">
                  <a:extLst>
                    <a:ext uri="{9D8B030D-6E8A-4147-A177-3AD203B41FA5}">
                      <a16:colId xmlns:a16="http://schemas.microsoft.com/office/drawing/2014/main" val="345605840"/>
                    </a:ext>
                  </a:extLst>
                </a:gridCol>
                <a:gridCol w="822960">
                  <a:extLst>
                    <a:ext uri="{9D8B030D-6E8A-4147-A177-3AD203B41FA5}">
                      <a16:colId xmlns:a16="http://schemas.microsoft.com/office/drawing/2014/main" val="1883664696"/>
                    </a:ext>
                  </a:extLst>
                </a:gridCol>
                <a:gridCol w="822960">
                  <a:extLst>
                    <a:ext uri="{9D8B030D-6E8A-4147-A177-3AD203B41FA5}">
                      <a16:colId xmlns:a16="http://schemas.microsoft.com/office/drawing/2014/main" val="2332012222"/>
                    </a:ext>
                  </a:extLst>
                </a:gridCol>
                <a:gridCol w="822960">
                  <a:extLst>
                    <a:ext uri="{9D8B030D-6E8A-4147-A177-3AD203B41FA5}">
                      <a16:colId xmlns:a16="http://schemas.microsoft.com/office/drawing/2014/main" val="1116271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80783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- 2018-11-10 11:00:39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على منتجات العناية بطفلك تبدأ من 7 إلى 20 نوفمبر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https://t.co/yrursZcEef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0.0169 %</a:t>
                      </a:r>
                    </a:p>
                  </a:txBody>
                  <a:tcPr/>
                </a:tc>
                <a:extLst>
                  <a:ext uri="{0D108BD9-81ED-4DB2-BD59-A6C34878D82A}">
                    <a16:rowId xmlns:a16="http://schemas.microsoft.com/office/drawing/2014/main" val="910762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- 2018-11-10 11:00:36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على منتجات العناية بطفلك تبدأ من 7 إلى 20 نوفمبر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https://t.co/N7wtUj5VzU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extLst>
                  <a:ext uri="{0D108BD9-81ED-4DB2-BD59-A6C34878D82A}">
                    <a16:rowId xmlns:a16="http://schemas.microsoft.com/office/drawing/2014/main" val="3683581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- 2018-11-09 13:00:52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ينصحونك الناس:
"إذا اشتهيت الحلى عليك بالفاكهة تراها ما تضرّك " !
وينصحك الطبيب:
"بالإعتدال في تناول الفواكة لأن بعضها يحتوي على سكريات عالية"
ابحث في المصادر الطبية الموثوقة دائمًا عشان تكون أكثر وعي بصحتك
#مرضى_السكري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https://t.co/myXswHEYew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0.0332 %</a:t>
                      </a:r>
                    </a:p>
                  </a:txBody>
                  <a:tcPr/>
                </a:tc>
                <a:extLst>
                  <a:ext uri="{0D108BD9-81ED-4DB2-BD59-A6C34878D82A}">
                    <a16:rowId xmlns:a16="http://schemas.microsoft.com/office/drawing/2014/main" val="4106113389"/>
                  </a:ext>
                </a:extLst>
              </a:tr>
            </a:tbl>
          </a:graphicData>
        </a:graphic>
      </p:graphicFrame>
      <p:sp>
        <p:nvSpPr>
          <p:cNvPr id="4" name="Text Placeholder 3">
            <a:extLst>
              <a:ext uri="{FF2B5EF4-FFF2-40B4-BE49-F238E27FC236}">
                <a16:creationId xmlns:a16="http://schemas.microsoft.com/office/drawing/2014/main" id="{3E6A005A-DBE5-4E36-A8E9-A183F6315E84}"/>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305966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F8A83-0146-4E20-8638-42C7A4F0B0EE}"/>
              </a:ext>
            </a:extLst>
          </p:cNvPr>
          <p:cNvSpPr>
            <a:spLocks noGrp="1"/>
          </p:cNvSpPr>
          <p:nvPr>
            <p:ph type="title"/>
          </p:nvPr>
        </p:nvSpPr>
        <p:spPr/>
        <p:txBody>
          <a:bodyPr/>
          <a:lstStyle/>
          <a:p>
            <a:r>
              <a:rPr lang="en-US"/>
              <a:t>Twitter Own Tweets | AlDawaa</a:t>
            </a:r>
          </a:p>
        </p:txBody>
      </p:sp>
      <p:graphicFrame>
        <p:nvGraphicFramePr>
          <p:cNvPr id="6" name="Chart Placeholder 5">
            <a:extLst>
              <a:ext uri="{FF2B5EF4-FFF2-40B4-BE49-F238E27FC236}">
                <a16:creationId xmlns:a16="http://schemas.microsoft.com/office/drawing/2014/main" id="{5AFDAA83-634D-4E1A-8DE7-3D6A958C7521}"/>
              </a:ext>
            </a:extLst>
          </p:cNvPr>
          <p:cNvGraphicFramePr>
            <a:graphicFrameLocks noGrp="1"/>
          </p:cNvGraphicFramePr>
          <p:nvPr>
            <p:ph type="chart" sz="quarter" idx="13"/>
            <p:extLst>
              <p:ext uri="{D42A27DB-BD31-4B8C-83A1-F6EECF244321}">
                <p14:modId xmlns:p14="http://schemas.microsoft.com/office/powerpoint/2010/main" val="39278946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624A59-6257-4498-B9C2-3C6A645FB941}"/>
              </a:ext>
            </a:extLst>
          </p:cNvPr>
          <p:cNvSpPr>
            <a:spLocks noGrp="1"/>
          </p:cNvSpPr>
          <p:nvPr>
            <p:ph type="body" sz="quarter" idx="14"/>
          </p:nvPr>
        </p:nvSpPr>
        <p:spPr/>
        <p:txBody>
          <a:bodyPr/>
          <a:lstStyle/>
          <a:p>
            <a:r>
              <a:rPr lang="en-US"/>
              <a:t>11/04/2018 - 11/18/2018</a:t>
            </a:r>
          </a:p>
        </p:txBody>
      </p:sp>
      <p:sp>
        <p:nvSpPr>
          <p:cNvPr id="5" name="Footer Placeholder 4">
            <a:extLst>
              <a:ext uri="{FF2B5EF4-FFF2-40B4-BE49-F238E27FC236}">
                <a16:creationId xmlns:a16="http://schemas.microsoft.com/office/drawing/2014/main" id="{0F84F103-A2AC-42E4-BD1D-2B983A6014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5408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A2FB9-756B-4D2C-BA4D-50105CE0A9F2}"/>
              </a:ext>
            </a:extLst>
          </p:cNvPr>
          <p:cNvSpPr>
            <a:spLocks noGrp="1"/>
          </p:cNvSpPr>
          <p:nvPr>
            <p:ph type="title"/>
          </p:nvPr>
        </p:nvSpPr>
        <p:spPr/>
        <p:txBody>
          <a:bodyPr/>
          <a:lstStyle/>
          <a:p>
            <a:r>
              <a:rPr lang="en-US"/>
              <a:t>Twitter Key Interacting Users | AlDawaa - 1 of 3</a:t>
            </a:r>
          </a:p>
        </p:txBody>
      </p:sp>
      <p:graphicFrame>
        <p:nvGraphicFramePr>
          <p:cNvPr id="5" name="Table Placeholder 4">
            <a:extLst>
              <a:ext uri="{FF2B5EF4-FFF2-40B4-BE49-F238E27FC236}">
                <a16:creationId xmlns:a16="http://schemas.microsoft.com/office/drawing/2014/main" id="{8C445E4E-84E6-4689-9BB8-E23857C62176}"/>
              </a:ext>
            </a:extLst>
          </p:cNvPr>
          <p:cNvGraphicFramePr>
            <a:graphicFrameLocks noGrp="1"/>
          </p:cNvGraphicFramePr>
          <p:nvPr>
            <p:ph type="tbl" sz="quarter" idx="13"/>
            <p:extLst>
              <p:ext uri="{D42A27DB-BD31-4B8C-83A1-F6EECF244321}">
                <p14:modId xmlns:p14="http://schemas.microsoft.com/office/powerpoint/2010/main" val="2944714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32348302"/>
                    </a:ext>
                  </a:extLst>
                </a:gridCol>
                <a:gridCol w="2468880">
                  <a:extLst>
                    <a:ext uri="{9D8B030D-6E8A-4147-A177-3AD203B41FA5}">
                      <a16:colId xmlns:a16="http://schemas.microsoft.com/office/drawing/2014/main" val="3788452758"/>
                    </a:ext>
                  </a:extLst>
                </a:gridCol>
                <a:gridCol w="2468880">
                  <a:extLst>
                    <a:ext uri="{9D8B030D-6E8A-4147-A177-3AD203B41FA5}">
                      <a16:colId xmlns:a16="http://schemas.microsoft.com/office/drawing/2014/main" val="1769820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941453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@ahmed____1985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2244337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@jhniaaa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1513976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@nabilahassan123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147548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@hhh_h9991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2247758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@qtvs15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3622987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@w_Alzen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3241134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@j_iu8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2568861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@hrhr_11111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2674405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@mm77871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430435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@YY22y3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108821179"/>
                  </a:ext>
                </a:extLst>
              </a:tr>
            </a:tbl>
          </a:graphicData>
        </a:graphic>
      </p:graphicFrame>
      <p:sp>
        <p:nvSpPr>
          <p:cNvPr id="4" name="Text Placeholder 3">
            <a:extLst>
              <a:ext uri="{FF2B5EF4-FFF2-40B4-BE49-F238E27FC236}">
                <a16:creationId xmlns:a16="http://schemas.microsoft.com/office/drawing/2014/main" id="{538B4672-8BBF-459F-8B51-CEB1F6829C1E}"/>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2569590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B1EA4-B0C5-401B-B86C-EA3B4F64DE54}"/>
              </a:ext>
            </a:extLst>
          </p:cNvPr>
          <p:cNvSpPr>
            <a:spLocks noGrp="1"/>
          </p:cNvSpPr>
          <p:nvPr>
            <p:ph type="title"/>
          </p:nvPr>
        </p:nvSpPr>
        <p:spPr/>
        <p:txBody>
          <a:bodyPr/>
          <a:lstStyle/>
          <a:p>
            <a:r>
              <a:rPr lang="en-US"/>
              <a:t>Twitter Key Interacting Users | AlDawaa - 2 of 3</a:t>
            </a:r>
          </a:p>
        </p:txBody>
      </p:sp>
      <p:graphicFrame>
        <p:nvGraphicFramePr>
          <p:cNvPr id="5" name="Table Placeholder 4">
            <a:extLst>
              <a:ext uri="{FF2B5EF4-FFF2-40B4-BE49-F238E27FC236}">
                <a16:creationId xmlns:a16="http://schemas.microsoft.com/office/drawing/2014/main" id="{92DBC49E-E216-4C23-A196-08EB82EF258B}"/>
              </a:ext>
            </a:extLst>
          </p:cNvPr>
          <p:cNvGraphicFramePr>
            <a:graphicFrameLocks noGrp="1"/>
          </p:cNvGraphicFramePr>
          <p:nvPr>
            <p:ph type="tbl" sz="quarter" idx="13"/>
            <p:extLst>
              <p:ext uri="{D42A27DB-BD31-4B8C-83A1-F6EECF244321}">
                <p14:modId xmlns:p14="http://schemas.microsoft.com/office/powerpoint/2010/main" val="678406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60453531"/>
                    </a:ext>
                  </a:extLst>
                </a:gridCol>
                <a:gridCol w="2468880">
                  <a:extLst>
                    <a:ext uri="{9D8B030D-6E8A-4147-A177-3AD203B41FA5}">
                      <a16:colId xmlns:a16="http://schemas.microsoft.com/office/drawing/2014/main" val="1142320032"/>
                    </a:ext>
                  </a:extLst>
                </a:gridCol>
                <a:gridCol w="2468880">
                  <a:extLst>
                    <a:ext uri="{9D8B030D-6E8A-4147-A177-3AD203B41FA5}">
                      <a16:colId xmlns:a16="http://schemas.microsoft.com/office/drawing/2014/main" val="928214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1675458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@sasfh22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128564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@kalil19870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880067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@106saed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977527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@abo__ahmad_1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488587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@Maymonah_11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587866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@e_pz4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053847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@maram1_10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567733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@jjory_15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4120307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@22ra874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649765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@Go123_9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283315473"/>
                  </a:ext>
                </a:extLst>
              </a:tr>
            </a:tbl>
          </a:graphicData>
        </a:graphic>
      </p:graphicFrame>
      <p:sp>
        <p:nvSpPr>
          <p:cNvPr id="4" name="Text Placeholder 3">
            <a:extLst>
              <a:ext uri="{FF2B5EF4-FFF2-40B4-BE49-F238E27FC236}">
                <a16:creationId xmlns:a16="http://schemas.microsoft.com/office/drawing/2014/main" id="{0FA2390E-1F34-484E-9763-F7246F8D302A}"/>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37340946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8DAAC-AC86-401D-A482-FFDE294CEC3D}"/>
              </a:ext>
            </a:extLst>
          </p:cNvPr>
          <p:cNvSpPr>
            <a:spLocks noGrp="1"/>
          </p:cNvSpPr>
          <p:nvPr>
            <p:ph type="title"/>
          </p:nvPr>
        </p:nvSpPr>
        <p:spPr/>
        <p:txBody>
          <a:bodyPr/>
          <a:lstStyle/>
          <a:p>
            <a:r>
              <a:rPr lang="en-US"/>
              <a:t>Twitter Key Interacting Users | AlDawaa - 3 of 3</a:t>
            </a:r>
          </a:p>
        </p:txBody>
      </p:sp>
      <p:graphicFrame>
        <p:nvGraphicFramePr>
          <p:cNvPr id="5" name="Table Placeholder 4">
            <a:extLst>
              <a:ext uri="{FF2B5EF4-FFF2-40B4-BE49-F238E27FC236}">
                <a16:creationId xmlns:a16="http://schemas.microsoft.com/office/drawing/2014/main" id="{1721FC3D-62CD-487E-AA8C-149D83B149A5}"/>
              </a:ext>
            </a:extLst>
          </p:cNvPr>
          <p:cNvGraphicFramePr>
            <a:graphicFrameLocks noGrp="1"/>
          </p:cNvGraphicFramePr>
          <p:nvPr>
            <p:ph type="tbl" sz="quarter" idx="13"/>
            <p:extLst>
              <p:ext uri="{D42A27DB-BD31-4B8C-83A1-F6EECF244321}">
                <p14:modId xmlns:p14="http://schemas.microsoft.com/office/powerpoint/2010/main" val="2825102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87426741"/>
                    </a:ext>
                  </a:extLst>
                </a:gridCol>
                <a:gridCol w="2468880">
                  <a:extLst>
                    <a:ext uri="{9D8B030D-6E8A-4147-A177-3AD203B41FA5}">
                      <a16:colId xmlns:a16="http://schemas.microsoft.com/office/drawing/2014/main" val="2019198259"/>
                    </a:ext>
                  </a:extLst>
                </a:gridCol>
                <a:gridCol w="2468880">
                  <a:extLst>
                    <a:ext uri="{9D8B030D-6E8A-4147-A177-3AD203B41FA5}">
                      <a16:colId xmlns:a16="http://schemas.microsoft.com/office/drawing/2014/main" val="2040545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2560864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@aayyhh24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77512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@y9_y6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957540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@Wr5kaaq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808765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@Amal_77335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812276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@Hajer5xx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809350588"/>
                  </a:ext>
                </a:extLst>
              </a:tr>
            </a:tbl>
          </a:graphicData>
        </a:graphic>
      </p:graphicFrame>
      <p:sp>
        <p:nvSpPr>
          <p:cNvPr id="4" name="Text Placeholder 3">
            <a:extLst>
              <a:ext uri="{FF2B5EF4-FFF2-40B4-BE49-F238E27FC236}">
                <a16:creationId xmlns:a16="http://schemas.microsoft.com/office/drawing/2014/main" id="{C680D27E-A7DA-4B54-B85D-C72BD636287A}"/>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998253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95024-8F56-44CA-8F21-2775560F71D5}"/>
              </a:ext>
            </a:extLst>
          </p:cNvPr>
          <p:cNvSpPr>
            <a:spLocks noGrp="1"/>
          </p:cNvSpPr>
          <p:nvPr>
            <p:ph type="title"/>
          </p:nvPr>
        </p:nvSpPr>
        <p:spPr/>
        <p:txBody>
          <a:bodyPr/>
          <a:lstStyle/>
          <a:p>
            <a:r>
              <a:rPr lang="en-US"/>
              <a:t>Twitter Interactions Distribution | AlDawaa</a:t>
            </a:r>
          </a:p>
        </p:txBody>
      </p:sp>
      <p:graphicFrame>
        <p:nvGraphicFramePr>
          <p:cNvPr id="6" name="Chart Placeholder 5">
            <a:extLst>
              <a:ext uri="{FF2B5EF4-FFF2-40B4-BE49-F238E27FC236}">
                <a16:creationId xmlns:a16="http://schemas.microsoft.com/office/drawing/2014/main" id="{F6A95648-C4DC-4F34-848E-67A8BAFA1C4F}"/>
              </a:ext>
            </a:extLst>
          </p:cNvPr>
          <p:cNvGraphicFramePr>
            <a:graphicFrameLocks noGrp="1"/>
          </p:cNvGraphicFramePr>
          <p:nvPr>
            <p:ph type="chart" sz="quarter" idx="13"/>
            <p:extLst>
              <p:ext uri="{D42A27DB-BD31-4B8C-83A1-F6EECF244321}">
                <p14:modId xmlns:p14="http://schemas.microsoft.com/office/powerpoint/2010/main" val="19778232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70479D-2F62-469E-9F24-7D6BCA0867D0}"/>
              </a:ext>
            </a:extLst>
          </p:cNvPr>
          <p:cNvSpPr>
            <a:spLocks noGrp="1"/>
          </p:cNvSpPr>
          <p:nvPr>
            <p:ph type="body" sz="quarter" idx="14"/>
          </p:nvPr>
        </p:nvSpPr>
        <p:spPr/>
        <p:txBody>
          <a:bodyPr/>
          <a:lstStyle/>
          <a:p>
            <a:r>
              <a:rPr lang="en-US"/>
              <a:t>11/04/2018 - 11/18/2018</a:t>
            </a:r>
          </a:p>
        </p:txBody>
      </p:sp>
      <p:sp>
        <p:nvSpPr>
          <p:cNvPr id="5" name="Footer Placeholder 4">
            <a:extLst>
              <a:ext uri="{FF2B5EF4-FFF2-40B4-BE49-F238E27FC236}">
                <a16:creationId xmlns:a16="http://schemas.microsoft.com/office/drawing/2014/main" id="{70666654-0DA4-4D8D-8CAB-187A7EC570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34241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0C586-4D2A-48EF-B79F-AA4DAC35942D}"/>
              </a:ext>
            </a:extLst>
          </p:cNvPr>
          <p:cNvSpPr>
            <a:spLocks noGrp="1"/>
          </p:cNvSpPr>
          <p:nvPr>
            <p:ph type="title"/>
          </p:nvPr>
        </p:nvSpPr>
        <p:spPr/>
        <p:txBody>
          <a:bodyPr/>
          <a:lstStyle/>
          <a:p>
            <a:r>
              <a:rPr lang="en-US"/>
              <a:t>Twitter Tweets Total | AlDawaa</a:t>
            </a:r>
          </a:p>
        </p:txBody>
      </p:sp>
      <p:graphicFrame>
        <p:nvGraphicFramePr>
          <p:cNvPr id="6" name="Chart Placeholder 5">
            <a:extLst>
              <a:ext uri="{FF2B5EF4-FFF2-40B4-BE49-F238E27FC236}">
                <a16:creationId xmlns:a16="http://schemas.microsoft.com/office/drawing/2014/main" id="{DC6442CA-7355-42BC-BAAC-2EF99BACB209}"/>
              </a:ext>
            </a:extLst>
          </p:cNvPr>
          <p:cNvGraphicFramePr>
            <a:graphicFrameLocks noGrp="1"/>
          </p:cNvGraphicFramePr>
          <p:nvPr>
            <p:ph type="chart" sz="quarter" idx="13"/>
            <p:extLst>
              <p:ext uri="{D42A27DB-BD31-4B8C-83A1-F6EECF244321}">
                <p14:modId xmlns:p14="http://schemas.microsoft.com/office/powerpoint/2010/main" val="4099681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68CE62-6AE9-4944-B3AA-1A2795B356B5}"/>
              </a:ext>
            </a:extLst>
          </p:cNvPr>
          <p:cNvSpPr>
            <a:spLocks noGrp="1"/>
          </p:cNvSpPr>
          <p:nvPr>
            <p:ph type="body" sz="quarter" idx="14"/>
          </p:nvPr>
        </p:nvSpPr>
        <p:spPr/>
        <p:txBody>
          <a:bodyPr/>
          <a:lstStyle/>
          <a:p>
            <a:r>
              <a:rPr lang="en-US"/>
              <a:t>11/04/2018 - 11/18/2018</a:t>
            </a:r>
          </a:p>
        </p:txBody>
      </p:sp>
      <p:sp>
        <p:nvSpPr>
          <p:cNvPr id="5" name="Footer Placeholder 4">
            <a:extLst>
              <a:ext uri="{FF2B5EF4-FFF2-40B4-BE49-F238E27FC236}">
                <a16:creationId xmlns:a16="http://schemas.microsoft.com/office/drawing/2014/main" id="{4823DDA6-839D-4838-B5F2-D880C975C2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1480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03C7E-6310-4A89-812D-682E6B949C78}"/>
              </a:ext>
            </a:extLst>
          </p:cNvPr>
          <p:cNvSpPr>
            <a:spLocks noGrp="1"/>
          </p:cNvSpPr>
          <p:nvPr>
            <p:ph type="title"/>
          </p:nvPr>
        </p:nvSpPr>
        <p:spPr/>
        <p:txBody>
          <a:bodyPr/>
          <a:lstStyle/>
          <a:p>
            <a:r>
              <a:rPr lang="en-US"/>
              <a:t>Twitter Total Interactions | AlDawaa</a:t>
            </a:r>
          </a:p>
        </p:txBody>
      </p:sp>
      <p:graphicFrame>
        <p:nvGraphicFramePr>
          <p:cNvPr id="6" name="Chart Placeholder 5">
            <a:extLst>
              <a:ext uri="{FF2B5EF4-FFF2-40B4-BE49-F238E27FC236}">
                <a16:creationId xmlns:a16="http://schemas.microsoft.com/office/drawing/2014/main" id="{0E4F7560-1FCF-40F4-AC7C-A9BB699BE0B3}"/>
              </a:ext>
            </a:extLst>
          </p:cNvPr>
          <p:cNvGraphicFramePr>
            <a:graphicFrameLocks noGrp="1"/>
          </p:cNvGraphicFramePr>
          <p:nvPr>
            <p:ph type="chart" sz="quarter" idx="13"/>
            <p:extLst>
              <p:ext uri="{D42A27DB-BD31-4B8C-83A1-F6EECF244321}">
                <p14:modId xmlns:p14="http://schemas.microsoft.com/office/powerpoint/2010/main" val="3166047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EF2CB1-E3D3-4C14-8677-A128A04AFCDD}"/>
              </a:ext>
            </a:extLst>
          </p:cNvPr>
          <p:cNvSpPr>
            <a:spLocks noGrp="1"/>
          </p:cNvSpPr>
          <p:nvPr>
            <p:ph type="body" sz="quarter" idx="14"/>
          </p:nvPr>
        </p:nvSpPr>
        <p:spPr/>
        <p:txBody>
          <a:bodyPr/>
          <a:lstStyle/>
          <a:p>
            <a:r>
              <a:rPr lang="en-US"/>
              <a:t>11/04/2018 - 11/18/2018</a:t>
            </a:r>
          </a:p>
        </p:txBody>
      </p:sp>
      <p:sp>
        <p:nvSpPr>
          <p:cNvPr id="5" name="Footer Placeholder 4">
            <a:extLst>
              <a:ext uri="{FF2B5EF4-FFF2-40B4-BE49-F238E27FC236}">
                <a16:creationId xmlns:a16="http://schemas.microsoft.com/office/drawing/2014/main" id="{5936EFE0-3534-41C9-804C-74D4D4CF28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8062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996DB-7F1B-4B5D-8662-D878DF1D59F7}"/>
              </a:ext>
            </a:extLst>
          </p:cNvPr>
          <p:cNvSpPr>
            <a:spLocks noGrp="1"/>
          </p:cNvSpPr>
          <p:nvPr>
            <p:ph type="title"/>
          </p:nvPr>
        </p:nvSpPr>
        <p:spPr/>
        <p:txBody>
          <a:bodyPr/>
          <a:lstStyle/>
          <a:p>
            <a:r>
              <a:rPr lang="en-US"/>
              <a:t>Twitter Retweets | AlDawaa</a:t>
            </a:r>
          </a:p>
        </p:txBody>
      </p:sp>
      <p:graphicFrame>
        <p:nvGraphicFramePr>
          <p:cNvPr id="6" name="Chart Placeholder 5">
            <a:extLst>
              <a:ext uri="{FF2B5EF4-FFF2-40B4-BE49-F238E27FC236}">
                <a16:creationId xmlns:a16="http://schemas.microsoft.com/office/drawing/2014/main" id="{A8BEF284-7F47-4F03-A531-237CA189620F}"/>
              </a:ext>
            </a:extLst>
          </p:cNvPr>
          <p:cNvGraphicFramePr>
            <a:graphicFrameLocks noGrp="1"/>
          </p:cNvGraphicFramePr>
          <p:nvPr>
            <p:ph type="chart" sz="quarter" idx="13"/>
            <p:extLst>
              <p:ext uri="{D42A27DB-BD31-4B8C-83A1-F6EECF244321}">
                <p14:modId xmlns:p14="http://schemas.microsoft.com/office/powerpoint/2010/main" val="833593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00B92C-4F00-4BDF-B309-776B848EE44D}"/>
              </a:ext>
            </a:extLst>
          </p:cNvPr>
          <p:cNvSpPr>
            <a:spLocks noGrp="1"/>
          </p:cNvSpPr>
          <p:nvPr>
            <p:ph type="body" sz="quarter" idx="14"/>
          </p:nvPr>
        </p:nvSpPr>
        <p:spPr/>
        <p:txBody>
          <a:bodyPr/>
          <a:lstStyle/>
          <a:p>
            <a:r>
              <a:rPr lang="en-US"/>
              <a:t>11/04/2018 - 11/18/2018</a:t>
            </a:r>
          </a:p>
        </p:txBody>
      </p:sp>
      <p:sp>
        <p:nvSpPr>
          <p:cNvPr id="5" name="Footer Placeholder 4">
            <a:extLst>
              <a:ext uri="{FF2B5EF4-FFF2-40B4-BE49-F238E27FC236}">
                <a16:creationId xmlns:a16="http://schemas.microsoft.com/office/drawing/2014/main" id="{F1648E08-8A74-4651-9544-657097D022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9064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C5125-C08D-4003-9D07-8E90489B630F}"/>
              </a:ext>
            </a:extLst>
          </p:cNvPr>
          <p:cNvSpPr>
            <a:spLocks noGrp="1"/>
          </p:cNvSpPr>
          <p:nvPr>
            <p:ph type="title"/>
          </p:nvPr>
        </p:nvSpPr>
        <p:spPr/>
        <p:txBody>
          <a:bodyPr/>
          <a:lstStyle/>
          <a:p>
            <a:r>
              <a:rPr lang="en-US"/>
              <a:t>Twitter Interaction Rate By Hour | AlDawaa</a:t>
            </a:r>
          </a:p>
        </p:txBody>
      </p:sp>
      <p:graphicFrame>
        <p:nvGraphicFramePr>
          <p:cNvPr id="6" name="Chart Placeholder 5">
            <a:extLst>
              <a:ext uri="{FF2B5EF4-FFF2-40B4-BE49-F238E27FC236}">
                <a16:creationId xmlns:a16="http://schemas.microsoft.com/office/drawing/2014/main" id="{B027F28A-470A-4C1E-8681-70315B819489}"/>
              </a:ext>
            </a:extLst>
          </p:cNvPr>
          <p:cNvGraphicFramePr>
            <a:graphicFrameLocks noGrp="1"/>
          </p:cNvGraphicFramePr>
          <p:nvPr>
            <p:ph type="chart" sz="quarter" idx="13"/>
            <p:extLst>
              <p:ext uri="{D42A27DB-BD31-4B8C-83A1-F6EECF244321}">
                <p14:modId xmlns:p14="http://schemas.microsoft.com/office/powerpoint/2010/main" val="2339489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931BAE-97E5-4362-9755-EEE0739C0299}"/>
              </a:ext>
            </a:extLst>
          </p:cNvPr>
          <p:cNvSpPr>
            <a:spLocks noGrp="1"/>
          </p:cNvSpPr>
          <p:nvPr>
            <p:ph type="body" sz="quarter" idx="14"/>
          </p:nvPr>
        </p:nvSpPr>
        <p:spPr/>
        <p:txBody>
          <a:bodyPr/>
          <a:lstStyle/>
          <a:p>
            <a:r>
              <a:rPr lang="en-US"/>
              <a:t>11/04/2018 - 11/18/2018</a:t>
            </a:r>
          </a:p>
        </p:txBody>
      </p:sp>
      <p:sp>
        <p:nvSpPr>
          <p:cNvPr id="5" name="Footer Placeholder 4">
            <a:extLst>
              <a:ext uri="{FF2B5EF4-FFF2-40B4-BE49-F238E27FC236}">
                <a16:creationId xmlns:a16="http://schemas.microsoft.com/office/drawing/2014/main" id="{BD65D3D9-9F30-41AD-9B6C-DE39773B3F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43063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6B86E-7554-4DC1-A630-93CBE0CA98F2}"/>
              </a:ext>
            </a:extLst>
          </p:cNvPr>
          <p:cNvSpPr>
            <a:spLocks noGrp="1"/>
          </p:cNvSpPr>
          <p:nvPr>
            <p:ph type="title"/>
          </p:nvPr>
        </p:nvSpPr>
        <p:spPr/>
        <p:txBody>
          <a:bodyPr/>
          <a:lstStyle/>
          <a:p>
            <a:r>
              <a:rPr lang="en-US"/>
              <a:t>Facebook Key Metrics Table | AlDawaa</a:t>
            </a:r>
          </a:p>
        </p:txBody>
      </p:sp>
      <p:graphicFrame>
        <p:nvGraphicFramePr>
          <p:cNvPr id="5" name="Table Placeholder 4">
            <a:extLst>
              <a:ext uri="{FF2B5EF4-FFF2-40B4-BE49-F238E27FC236}">
                <a16:creationId xmlns:a16="http://schemas.microsoft.com/office/drawing/2014/main" id="{90D948B5-93F4-4AB1-BA29-8496FDBA994C}"/>
              </a:ext>
            </a:extLst>
          </p:cNvPr>
          <p:cNvGraphicFramePr>
            <a:graphicFrameLocks noGrp="1"/>
          </p:cNvGraphicFramePr>
          <p:nvPr>
            <p:ph type="tbl" sz="quarter" idx="13"/>
            <p:extLst>
              <p:ext uri="{D42A27DB-BD31-4B8C-83A1-F6EECF244321}">
                <p14:modId xmlns:p14="http://schemas.microsoft.com/office/powerpoint/2010/main" val="684951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688550297"/>
                    </a:ext>
                  </a:extLst>
                </a:gridCol>
                <a:gridCol w="411480">
                  <a:extLst>
                    <a:ext uri="{9D8B030D-6E8A-4147-A177-3AD203B41FA5}">
                      <a16:colId xmlns:a16="http://schemas.microsoft.com/office/drawing/2014/main" val="2796104608"/>
                    </a:ext>
                  </a:extLst>
                </a:gridCol>
                <a:gridCol w="304495">
                  <a:extLst>
                    <a:ext uri="{9D8B030D-6E8A-4147-A177-3AD203B41FA5}">
                      <a16:colId xmlns:a16="http://schemas.microsoft.com/office/drawing/2014/main" val="3322952500"/>
                    </a:ext>
                  </a:extLst>
                </a:gridCol>
                <a:gridCol w="304495">
                  <a:extLst>
                    <a:ext uri="{9D8B030D-6E8A-4147-A177-3AD203B41FA5}">
                      <a16:colId xmlns:a16="http://schemas.microsoft.com/office/drawing/2014/main" val="4017000783"/>
                    </a:ext>
                  </a:extLst>
                </a:gridCol>
                <a:gridCol w="304495">
                  <a:extLst>
                    <a:ext uri="{9D8B030D-6E8A-4147-A177-3AD203B41FA5}">
                      <a16:colId xmlns:a16="http://schemas.microsoft.com/office/drawing/2014/main" val="242487792"/>
                    </a:ext>
                  </a:extLst>
                </a:gridCol>
                <a:gridCol w="304495">
                  <a:extLst>
                    <a:ext uri="{9D8B030D-6E8A-4147-A177-3AD203B41FA5}">
                      <a16:colId xmlns:a16="http://schemas.microsoft.com/office/drawing/2014/main" val="3709319612"/>
                    </a:ext>
                  </a:extLst>
                </a:gridCol>
                <a:gridCol w="304495">
                  <a:extLst>
                    <a:ext uri="{9D8B030D-6E8A-4147-A177-3AD203B41FA5}">
                      <a16:colId xmlns:a16="http://schemas.microsoft.com/office/drawing/2014/main" val="912325102"/>
                    </a:ext>
                  </a:extLst>
                </a:gridCol>
                <a:gridCol w="304495">
                  <a:extLst>
                    <a:ext uri="{9D8B030D-6E8A-4147-A177-3AD203B41FA5}">
                      <a16:colId xmlns:a16="http://schemas.microsoft.com/office/drawing/2014/main" val="669325606"/>
                    </a:ext>
                  </a:extLst>
                </a:gridCol>
                <a:gridCol w="304495">
                  <a:extLst>
                    <a:ext uri="{9D8B030D-6E8A-4147-A177-3AD203B41FA5}">
                      <a16:colId xmlns:a16="http://schemas.microsoft.com/office/drawing/2014/main" val="1402734071"/>
                    </a:ext>
                  </a:extLst>
                </a:gridCol>
                <a:gridCol w="304495">
                  <a:extLst>
                    <a:ext uri="{9D8B030D-6E8A-4147-A177-3AD203B41FA5}">
                      <a16:colId xmlns:a16="http://schemas.microsoft.com/office/drawing/2014/main" val="2609621914"/>
                    </a:ext>
                  </a:extLst>
                </a:gridCol>
                <a:gridCol w="304495">
                  <a:extLst>
                    <a:ext uri="{9D8B030D-6E8A-4147-A177-3AD203B41FA5}">
                      <a16:colId xmlns:a16="http://schemas.microsoft.com/office/drawing/2014/main" val="1977315449"/>
                    </a:ext>
                  </a:extLst>
                </a:gridCol>
                <a:gridCol w="304495">
                  <a:extLst>
                    <a:ext uri="{9D8B030D-6E8A-4147-A177-3AD203B41FA5}">
                      <a16:colId xmlns:a16="http://schemas.microsoft.com/office/drawing/2014/main" val="1948852922"/>
                    </a:ext>
                  </a:extLst>
                </a:gridCol>
                <a:gridCol w="304495">
                  <a:extLst>
                    <a:ext uri="{9D8B030D-6E8A-4147-A177-3AD203B41FA5}">
                      <a16:colId xmlns:a16="http://schemas.microsoft.com/office/drawing/2014/main" val="3583485019"/>
                    </a:ext>
                  </a:extLst>
                </a:gridCol>
                <a:gridCol w="304495">
                  <a:extLst>
                    <a:ext uri="{9D8B030D-6E8A-4147-A177-3AD203B41FA5}">
                      <a16:colId xmlns:a16="http://schemas.microsoft.com/office/drawing/2014/main" val="3850322658"/>
                    </a:ext>
                  </a:extLst>
                </a:gridCol>
                <a:gridCol w="304495">
                  <a:extLst>
                    <a:ext uri="{9D8B030D-6E8A-4147-A177-3AD203B41FA5}">
                      <a16:colId xmlns:a16="http://schemas.microsoft.com/office/drawing/2014/main" val="1872985779"/>
                    </a:ext>
                  </a:extLst>
                </a:gridCol>
                <a:gridCol w="304495">
                  <a:extLst>
                    <a:ext uri="{9D8B030D-6E8A-4147-A177-3AD203B41FA5}">
                      <a16:colId xmlns:a16="http://schemas.microsoft.com/office/drawing/2014/main" val="2493603525"/>
                    </a:ext>
                  </a:extLst>
                </a:gridCol>
                <a:gridCol w="304495">
                  <a:extLst>
                    <a:ext uri="{9D8B030D-6E8A-4147-A177-3AD203B41FA5}">
                      <a16:colId xmlns:a16="http://schemas.microsoft.com/office/drawing/2014/main" val="3332700058"/>
                    </a:ext>
                  </a:extLst>
                </a:gridCol>
                <a:gridCol w="304495">
                  <a:extLst>
                    <a:ext uri="{9D8B030D-6E8A-4147-A177-3AD203B41FA5}">
                      <a16:colId xmlns:a16="http://schemas.microsoft.com/office/drawing/2014/main" val="1878418357"/>
                    </a:ext>
                  </a:extLst>
                </a:gridCol>
                <a:gridCol w="304495">
                  <a:extLst>
                    <a:ext uri="{9D8B030D-6E8A-4147-A177-3AD203B41FA5}">
                      <a16:colId xmlns:a16="http://schemas.microsoft.com/office/drawing/2014/main" val="3980994582"/>
                    </a:ext>
                  </a:extLst>
                </a:gridCol>
                <a:gridCol w="304495">
                  <a:extLst>
                    <a:ext uri="{9D8B030D-6E8A-4147-A177-3AD203B41FA5}">
                      <a16:colId xmlns:a16="http://schemas.microsoft.com/office/drawing/2014/main" val="3577463227"/>
                    </a:ext>
                  </a:extLst>
                </a:gridCol>
                <a:gridCol w="304495">
                  <a:extLst>
                    <a:ext uri="{9D8B030D-6E8A-4147-A177-3AD203B41FA5}">
                      <a16:colId xmlns:a16="http://schemas.microsoft.com/office/drawing/2014/main" val="408516234"/>
                    </a:ext>
                  </a:extLst>
                </a:gridCol>
                <a:gridCol w="304495">
                  <a:extLst>
                    <a:ext uri="{9D8B030D-6E8A-4147-A177-3AD203B41FA5}">
                      <a16:colId xmlns:a16="http://schemas.microsoft.com/office/drawing/2014/main" val="4248689261"/>
                    </a:ext>
                  </a:extLst>
                </a:gridCol>
                <a:gridCol w="304495">
                  <a:extLst>
                    <a:ext uri="{9D8B030D-6E8A-4147-A177-3AD203B41FA5}">
                      <a16:colId xmlns:a16="http://schemas.microsoft.com/office/drawing/2014/main" val="236126074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42279368"/>
                  </a:ext>
                </a:extLst>
              </a:tr>
              <a:tr h="370840">
                <a:tc>
                  <a:txBody>
                    <a:bodyPr/>
                    <a:lstStyle/>
                    <a:p>
                      <a:r>
                        <a:rPr lang="ar-AE" sz="1000"/>
                        <a:t>صيدليات الدواء</a:t>
                      </a:r>
                      <a:endParaRPr lang="en-US" sz="1000"/>
                    </a:p>
                  </a:txBody>
                  <a:tcPr/>
                </a:tc>
                <a:tc>
                  <a:txBody>
                    <a:bodyPr/>
                    <a:lstStyle/>
                    <a:p>
                      <a:r>
                        <a:rPr lang="en-US" sz="1000"/>
                        <a:t>198872</a:t>
                      </a:r>
                    </a:p>
                  </a:txBody>
                  <a:tcPr/>
                </a:tc>
                <a:tc>
                  <a:txBody>
                    <a:bodyPr/>
                    <a:lstStyle/>
                    <a:p>
                      <a:r>
                        <a:rPr lang="en-US" sz="1000"/>
                        <a:t>258</a:t>
                      </a:r>
                    </a:p>
                  </a:txBody>
                  <a:tcPr/>
                </a:tc>
                <a:tc>
                  <a:txBody>
                    <a:bodyPr/>
                    <a:lstStyle/>
                    <a:p>
                      <a:r>
                        <a:rPr lang="en-US" sz="1000"/>
                        <a:t>29</a:t>
                      </a:r>
                    </a:p>
                  </a:txBody>
                  <a:tcPr/>
                </a:tc>
                <a:tc>
                  <a:txBody>
                    <a:bodyPr/>
                    <a:lstStyle/>
                    <a:p>
                      <a:r>
                        <a:rPr lang="en-US" sz="1000"/>
                        <a:t>0</a:t>
                      </a:r>
                    </a:p>
                  </a:txBody>
                  <a:tcPr/>
                </a:tc>
                <a:tc>
                  <a:txBody>
                    <a:bodyPr/>
                    <a:lstStyle/>
                    <a:p>
                      <a:r>
                        <a:rPr lang="en-US" sz="1000"/>
                        <a:t>26</a:t>
                      </a:r>
                    </a:p>
                  </a:txBody>
                  <a:tcPr/>
                </a:tc>
                <a:tc>
                  <a:txBody>
                    <a:bodyPr/>
                    <a:lstStyle/>
                    <a:p>
                      <a:r>
                        <a:rPr lang="en-US" sz="1000"/>
                        <a:t>0</a:t>
                      </a:r>
                    </a:p>
                  </a:txBody>
                  <a:tcPr/>
                </a:tc>
                <a:tc>
                  <a:txBody>
                    <a:bodyPr/>
                    <a:lstStyle/>
                    <a:p>
                      <a:r>
                        <a:rPr lang="en-US" sz="1000"/>
                        <a:t>3</a:t>
                      </a:r>
                    </a:p>
                  </a:txBody>
                  <a:tcPr/>
                </a:tc>
                <a:tc>
                  <a:txBody>
                    <a:bodyPr/>
                    <a:lstStyle/>
                    <a:p>
                      <a:r>
                        <a:rPr lang="en-US" sz="1000"/>
                        <a:t>1147</a:t>
                      </a:r>
                    </a:p>
                  </a:txBody>
                  <a:tcPr/>
                </a:tc>
                <a:tc>
                  <a:txBody>
                    <a:bodyPr/>
                    <a:lstStyle/>
                    <a:p>
                      <a:r>
                        <a:rPr lang="en-US" sz="1000"/>
                        <a:t>0</a:t>
                      </a:r>
                    </a:p>
                  </a:txBody>
                  <a:tcPr/>
                </a:tc>
                <a:tc>
                  <a:txBody>
                    <a:bodyPr/>
                    <a:lstStyle/>
                    <a:p>
                      <a:r>
                        <a:rPr lang="en-US" sz="1000"/>
                        <a:t>1135</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1556</a:t>
                      </a:r>
                    </a:p>
                  </a:txBody>
                  <a:tcPr/>
                </a:tc>
                <a:tc>
                  <a:txBody>
                    <a:bodyPr/>
                    <a:lstStyle/>
                    <a:p>
                      <a:r>
                        <a:rPr lang="en-US" sz="1000"/>
                        <a:t>357</a:t>
                      </a:r>
                    </a:p>
                  </a:txBody>
                  <a:tcPr/>
                </a:tc>
                <a:tc>
                  <a:txBody>
                    <a:bodyPr/>
                    <a:lstStyle/>
                    <a:p>
                      <a:r>
                        <a:rPr lang="en-US" sz="1000"/>
                        <a:t>3060</a:t>
                      </a:r>
                    </a:p>
                  </a:txBody>
                  <a:tcPr/>
                </a:tc>
                <a:tc>
                  <a:txBody>
                    <a:bodyPr/>
                    <a:lstStyle/>
                    <a:p>
                      <a:r>
                        <a:rPr lang="en-US" sz="1000"/>
                        <a:t>0</a:t>
                      </a:r>
                    </a:p>
                  </a:txBody>
                  <a:tcPr/>
                </a:tc>
                <a:tc>
                  <a:txBody>
                    <a:bodyPr/>
                    <a:lstStyle/>
                    <a:p>
                      <a:r>
                        <a:rPr lang="en-US" sz="1000"/>
                        <a:t>0</a:t>
                      </a:r>
                    </a:p>
                  </a:txBody>
                  <a:tcPr/>
                </a:tc>
                <a:tc>
                  <a:txBody>
                    <a:bodyPr/>
                    <a:lstStyle/>
                    <a:p>
                      <a:r>
                        <a:rPr lang="en-US" sz="1000"/>
                        <a:t>0.0531 %</a:t>
                      </a:r>
                    </a:p>
                  </a:txBody>
                  <a:tcPr/>
                </a:tc>
                <a:tc>
                  <a:txBody>
                    <a:bodyPr/>
                    <a:lstStyle/>
                    <a:p>
                      <a:r>
                        <a:rPr lang="en-US" sz="1000"/>
                        <a:t>0.0 %</a:t>
                      </a:r>
                    </a:p>
                  </a:txBody>
                  <a:tcPr/>
                </a:tc>
                <a:extLst>
                  <a:ext uri="{0D108BD9-81ED-4DB2-BD59-A6C34878D82A}">
                    <a16:rowId xmlns:a16="http://schemas.microsoft.com/office/drawing/2014/main" val="3431532650"/>
                  </a:ext>
                </a:extLst>
              </a:tr>
            </a:tbl>
          </a:graphicData>
        </a:graphic>
      </p:graphicFrame>
      <p:sp>
        <p:nvSpPr>
          <p:cNvPr id="4" name="Text Placeholder 3">
            <a:extLst>
              <a:ext uri="{FF2B5EF4-FFF2-40B4-BE49-F238E27FC236}">
                <a16:creationId xmlns:a16="http://schemas.microsoft.com/office/drawing/2014/main" id="{96DA3177-9A3B-44F0-85D9-6EC65F557DB8}"/>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33688432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EB6B8-8E49-41B5-9A4C-E049AC42DA7E}"/>
              </a:ext>
            </a:extLst>
          </p:cNvPr>
          <p:cNvSpPr>
            <a:spLocks noGrp="1"/>
          </p:cNvSpPr>
          <p:nvPr>
            <p:ph type="title"/>
          </p:nvPr>
        </p:nvSpPr>
        <p:spPr/>
        <p:txBody>
          <a:bodyPr/>
          <a:lstStyle/>
          <a:p>
            <a:r>
              <a:rPr lang="en-US"/>
              <a:t>Facebook Fans Total | AlDawaa</a:t>
            </a:r>
          </a:p>
        </p:txBody>
      </p:sp>
      <p:graphicFrame>
        <p:nvGraphicFramePr>
          <p:cNvPr id="6" name="Chart Placeholder 5">
            <a:extLst>
              <a:ext uri="{FF2B5EF4-FFF2-40B4-BE49-F238E27FC236}">
                <a16:creationId xmlns:a16="http://schemas.microsoft.com/office/drawing/2014/main" id="{7B49D9C3-3C3C-468D-A55F-26FB6F50CABD}"/>
              </a:ext>
            </a:extLst>
          </p:cNvPr>
          <p:cNvGraphicFramePr>
            <a:graphicFrameLocks noGrp="1"/>
          </p:cNvGraphicFramePr>
          <p:nvPr>
            <p:ph type="chart" sz="quarter" idx="13"/>
            <p:extLst>
              <p:ext uri="{D42A27DB-BD31-4B8C-83A1-F6EECF244321}">
                <p14:modId xmlns:p14="http://schemas.microsoft.com/office/powerpoint/2010/main" val="1030096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4AB727-4FE3-47C6-953D-9C1514A3A14A}"/>
              </a:ext>
            </a:extLst>
          </p:cNvPr>
          <p:cNvSpPr>
            <a:spLocks noGrp="1"/>
          </p:cNvSpPr>
          <p:nvPr>
            <p:ph type="body" sz="quarter" idx="14"/>
          </p:nvPr>
        </p:nvSpPr>
        <p:spPr/>
        <p:txBody>
          <a:bodyPr/>
          <a:lstStyle/>
          <a:p>
            <a:r>
              <a:rPr lang="en-US"/>
              <a:t>11/04/2018 - 11/18/2018</a:t>
            </a:r>
          </a:p>
        </p:txBody>
      </p:sp>
      <p:sp>
        <p:nvSpPr>
          <p:cNvPr id="5" name="Footer Placeholder 4">
            <a:extLst>
              <a:ext uri="{FF2B5EF4-FFF2-40B4-BE49-F238E27FC236}">
                <a16:creationId xmlns:a16="http://schemas.microsoft.com/office/drawing/2014/main" id="{FAF00A6D-FC41-4326-AAD2-0BE16DCDBD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8742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7615F-E6D8-4695-82B7-C7D297D61C16}"/>
              </a:ext>
            </a:extLst>
          </p:cNvPr>
          <p:cNvSpPr>
            <a:spLocks noGrp="1"/>
          </p:cNvSpPr>
          <p:nvPr>
            <p:ph type="title"/>
          </p:nvPr>
        </p:nvSpPr>
        <p:spPr/>
        <p:txBody>
          <a:bodyPr/>
          <a:lstStyle/>
          <a:p>
            <a:r>
              <a:rPr lang="en-US"/>
              <a:t>Facebook Reach | AlDawaa</a:t>
            </a:r>
          </a:p>
        </p:txBody>
      </p:sp>
      <p:graphicFrame>
        <p:nvGraphicFramePr>
          <p:cNvPr id="6" name="Chart Placeholder 5">
            <a:extLst>
              <a:ext uri="{FF2B5EF4-FFF2-40B4-BE49-F238E27FC236}">
                <a16:creationId xmlns:a16="http://schemas.microsoft.com/office/drawing/2014/main" id="{EE1C4DC2-7F9F-4C0D-A377-DD135555E0FF}"/>
              </a:ext>
            </a:extLst>
          </p:cNvPr>
          <p:cNvGraphicFramePr>
            <a:graphicFrameLocks noGrp="1"/>
          </p:cNvGraphicFramePr>
          <p:nvPr>
            <p:ph type="chart" sz="quarter" idx="13"/>
            <p:extLst>
              <p:ext uri="{D42A27DB-BD31-4B8C-83A1-F6EECF244321}">
                <p14:modId xmlns:p14="http://schemas.microsoft.com/office/powerpoint/2010/main" val="30838050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ED2F11-609E-4ED0-ABE5-A0AC4736E767}"/>
              </a:ext>
            </a:extLst>
          </p:cNvPr>
          <p:cNvSpPr>
            <a:spLocks noGrp="1"/>
          </p:cNvSpPr>
          <p:nvPr>
            <p:ph type="body" sz="quarter" idx="14"/>
          </p:nvPr>
        </p:nvSpPr>
        <p:spPr/>
        <p:txBody>
          <a:bodyPr/>
          <a:lstStyle/>
          <a:p>
            <a:r>
              <a:rPr lang="en-US"/>
              <a:t>11/04/2018 - 11/18/2018</a:t>
            </a:r>
          </a:p>
        </p:txBody>
      </p:sp>
      <p:sp>
        <p:nvSpPr>
          <p:cNvPr id="5" name="Footer Placeholder 4">
            <a:extLst>
              <a:ext uri="{FF2B5EF4-FFF2-40B4-BE49-F238E27FC236}">
                <a16:creationId xmlns:a16="http://schemas.microsoft.com/office/drawing/2014/main" id="{F9E05786-EAEA-4C8E-BE38-972FE96535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9095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D71AF-15CC-43D1-BF65-7275688875F4}"/>
              </a:ext>
            </a:extLst>
          </p:cNvPr>
          <p:cNvSpPr>
            <a:spLocks noGrp="1"/>
          </p:cNvSpPr>
          <p:nvPr>
            <p:ph type="title"/>
          </p:nvPr>
        </p:nvSpPr>
        <p:spPr/>
        <p:txBody>
          <a:bodyPr/>
          <a:lstStyle/>
          <a:p>
            <a:r>
              <a:rPr lang="en-US"/>
              <a:t>Facebook Own Posts Table  | AlDawaa - 1 of 11</a:t>
            </a:r>
          </a:p>
        </p:txBody>
      </p:sp>
      <p:graphicFrame>
        <p:nvGraphicFramePr>
          <p:cNvPr id="5" name="Table Placeholder 4">
            <a:extLst>
              <a:ext uri="{FF2B5EF4-FFF2-40B4-BE49-F238E27FC236}">
                <a16:creationId xmlns:a16="http://schemas.microsoft.com/office/drawing/2014/main" id="{C51B0360-FFC3-4E9D-AEAD-5DCCE9BAB56F}"/>
              </a:ext>
            </a:extLst>
          </p:cNvPr>
          <p:cNvGraphicFramePr>
            <a:graphicFrameLocks noGrp="1"/>
          </p:cNvGraphicFramePr>
          <p:nvPr>
            <p:ph type="tbl" sz="quarter" idx="13"/>
            <p:extLst>
              <p:ext uri="{D42A27DB-BD31-4B8C-83A1-F6EECF244321}">
                <p14:modId xmlns:p14="http://schemas.microsoft.com/office/powerpoint/2010/main" val="2700614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523223932"/>
                    </a:ext>
                  </a:extLst>
                </a:gridCol>
                <a:gridCol w="370332">
                  <a:extLst>
                    <a:ext uri="{9D8B030D-6E8A-4147-A177-3AD203B41FA5}">
                      <a16:colId xmlns:a16="http://schemas.microsoft.com/office/drawing/2014/main" val="1248665702"/>
                    </a:ext>
                  </a:extLst>
                </a:gridCol>
                <a:gridCol w="370332">
                  <a:extLst>
                    <a:ext uri="{9D8B030D-6E8A-4147-A177-3AD203B41FA5}">
                      <a16:colId xmlns:a16="http://schemas.microsoft.com/office/drawing/2014/main" val="3731024353"/>
                    </a:ext>
                  </a:extLst>
                </a:gridCol>
                <a:gridCol w="370332">
                  <a:extLst>
                    <a:ext uri="{9D8B030D-6E8A-4147-A177-3AD203B41FA5}">
                      <a16:colId xmlns:a16="http://schemas.microsoft.com/office/drawing/2014/main" val="1049392715"/>
                    </a:ext>
                  </a:extLst>
                </a:gridCol>
                <a:gridCol w="329184">
                  <a:extLst>
                    <a:ext uri="{9D8B030D-6E8A-4147-A177-3AD203B41FA5}">
                      <a16:colId xmlns:a16="http://schemas.microsoft.com/office/drawing/2014/main" val="2871786479"/>
                    </a:ext>
                  </a:extLst>
                </a:gridCol>
                <a:gridCol w="329184">
                  <a:extLst>
                    <a:ext uri="{9D8B030D-6E8A-4147-A177-3AD203B41FA5}">
                      <a16:colId xmlns:a16="http://schemas.microsoft.com/office/drawing/2014/main" val="3572480098"/>
                    </a:ext>
                  </a:extLst>
                </a:gridCol>
                <a:gridCol w="329184">
                  <a:extLst>
                    <a:ext uri="{9D8B030D-6E8A-4147-A177-3AD203B41FA5}">
                      <a16:colId xmlns:a16="http://schemas.microsoft.com/office/drawing/2014/main" val="3413545470"/>
                    </a:ext>
                  </a:extLst>
                </a:gridCol>
                <a:gridCol w="329184">
                  <a:extLst>
                    <a:ext uri="{9D8B030D-6E8A-4147-A177-3AD203B41FA5}">
                      <a16:colId xmlns:a16="http://schemas.microsoft.com/office/drawing/2014/main" val="491643418"/>
                    </a:ext>
                  </a:extLst>
                </a:gridCol>
                <a:gridCol w="329184">
                  <a:extLst>
                    <a:ext uri="{9D8B030D-6E8A-4147-A177-3AD203B41FA5}">
                      <a16:colId xmlns:a16="http://schemas.microsoft.com/office/drawing/2014/main" val="3818742815"/>
                    </a:ext>
                  </a:extLst>
                </a:gridCol>
                <a:gridCol w="329184">
                  <a:extLst>
                    <a:ext uri="{9D8B030D-6E8A-4147-A177-3AD203B41FA5}">
                      <a16:colId xmlns:a16="http://schemas.microsoft.com/office/drawing/2014/main" val="2739246299"/>
                    </a:ext>
                  </a:extLst>
                </a:gridCol>
                <a:gridCol w="329184">
                  <a:extLst>
                    <a:ext uri="{9D8B030D-6E8A-4147-A177-3AD203B41FA5}">
                      <a16:colId xmlns:a16="http://schemas.microsoft.com/office/drawing/2014/main" val="182934489"/>
                    </a:ext>
                  </a:extLst>
                </a:gridCol>
                <a:gridCol w="329184">
                  <a:extLst>
                    <a:ext uri="{9D8B030D-6E8A-4147-A177-3AD203B41FA5}">
                      <a16:colId xmlns:a16="http://schemas.microsoft.com/office/drawing/2014/main" val="3656547551"/>
                    </a:ext>
                  </a:extLst>
                </a:gridCol>
                <a:gridCol w="370332">
                  <a:extLst>
                    <a:ext uri="{9D8B030D-6E8A-4147-A177-3AD203B41FA5}">
                      <a16:colId xmlns:a16="http://schemas.microsoft.com/office/drawing/2014/main" val="725514110"/>
                    </a:ext>
                  </a:extLst>
                </a:gridCol>
                <a:gridCol w="370332">
                  <a:extLst>
                    <a:ext uri="{9D8B030D-6E8A-4147-A177-3AD203B41FA5}">
                      <a16:colId xmlns:a16="http://schemas.microsoft.com/office/drawing/2014/main" val="406614408"/>
                    </a:ext>
                  </a:extLst>
                </a:gridCol>
                <a:gridCol w="329184">
                  <a:extLst>
                    <a:ext uri="{9D8B030D-6E8A-4147-A177-3AD203B41FA5}">
                      <a16:colId xmlns:a16="http://schemas.microsoft.com/office/drawing/2014/main" val="25159459"/>
                    </a:ext>
                  </a:extLst>
                </a:gridCol>
                <a:gridCol w="329184">
                  <a:extLst>
                    <a:ext uri="{9D8B030D-6E8A-4147-A177-3AD203B41FA5}">
                      <a16:colId xmlns:a16="http://schemas.microsoft.com/office/drawing/2014/main" val="3787175985"/>
                    </a:ext>
                  </a:extLst>
                </a:gridCol>
                <a:gridCol w="370332">
                  <a:extLst>
                    <a:ext uri="{9D8B030D-6E8A-4147-A177-3AD203B41FA5}">
                      <a16:colId xmlns:a16="http://schemas.microsoft.com/office/drawing/2014/main" val="1022246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11315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- 2018-11-18 13:30:54 </a:t>
                      </a:r>
                      <a:r>
                        <a:rPr kumimoji="0" lang="ar-AE" sz="1000" b="0" i="0" u="none" strike="noStrike" kern="1200" cap="none" spc="0" normalizeH="0" baseline="0" noProof="0">
                          <a:ln>
                            <a:noFill/>
                          </a:ln>
                          <a:solidFill>
                            <a:prstClr val="black"/>
                          </a:solidFill>
                          <a:effectLst/>
                          <a:uLnTx/>
                          <a:uFillTx/>
                          <a:latin typeface="+mn-lt"/>
                          <a:ea typeface="+mn-ea"/>
                          <a:cs typeface="+mn-cs"/>
                        </a:rPr>
                        <a:t> 
 نُبارك لجميع الفائزين معنا بسيارات الميني كوبر في كلاً من الأحساء، تبوك، حقل و جدة
سعيدين بتفاعلكم .. وشكراً لكم 
*تم السحب بحضور ممثل الغرفة التجارية 
#يوم_وطني_يوم_ربحي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684480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- 2018-11-18 13:07:01 </a:t>
                      </a:r>
                      <a:r>
                        <a:rPr kumimoji="0" lang="ar-AE" sz="1000" b="0" i="0" u="none" strike="noStrike" kern="1200" cap="none" spc="0" normalizeH="0" baseline="0" noProof="0">
                          <a:ln>
                            <a:noFill/>
                          </a:ln>
                          <a:solidFill>
                            <a:prstClr val="black"/>
                          </a:solidFill>
                          <a:effectLst/>
                          <a:uLnTx/>
                          <a:uFillTx/>
                          <a:latin typeface="+mn-lt"/>
                          <a:ea typeface="+mn-ea"/>
                          <a:cs typeface="+mn-cs"/>
                        </a:rPr>
                        <a:t> 
 الوقاية خير من العلاج
‏بادر بأخذ تطعيم #الانفلونزا_الموسمية لدى صيدليات الدواء وذلك بالتعاون مع #وزارة_الصحة على يد مختصين في عدة مناطق بالمملكة.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64129419"/>
                  </a:ext>
                </a:extLst>
              </a:tr>
            </a:tbl>
          </a:graphicData>
        </a:graphic>
      </p:graphicFrame>
      <p:sp>
        <p:nvSpPr>
          <p:cNvPr id="4" name="Text Placeholder 3">
            <a:extLst>
              <a:ext uri="{FF2B5EF4-FFF2-40B4-BE49-F238E27FC236}">
                <a16:creationId xmlns:a16="http://schemas.microsoft.com/office/drawing/2014/main" id="{4701B63A-4805-40E0-9858-100EA5F5679C}"/>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15915155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43F19-5F03-4073-99AE-3A41D55A03A3}"/>
              </a:ext>
            </a:extLst>
          </p:cNvPr>
          <p:cNvSpPr>
            <a:spLocks noGrp="1"/>
          </p:cNvSpPr>
          <p:nvPr>
            <p:ph type="title"/>
          </p:nvPr>
        </p:nvSpPr>
        <p:spPr/>
        <p:txBody>
          <a:bodyPr/>
          <a:lstStyle/>
          <a:p>
            <a:r>
              <a:rPr lang="en-US"/>
              <a:t>Facebook Own Posts Table  | AlDawaa - 2 of 11</a:t>
            </a:r>
          </a:p>
        </p:txBody>
      </p:sp>
      <p:graphicFrame>
        <p:nvGraphicFramePr>
          <p:cNvPr id="5" name="Table Placeholder 4">
            <a:extLst>
              <a:ext uri="{FF2B5EF4-FFF2-40B4-BE49-F238E27FC236}">
                <a16:creationId xmlns:a16="http://schemas.microsoft.com/office/drawing/2014/main" id="{0EFBDCFF-7830-4A61-85B1-94B4B33A683D}"/>
              </a:ext>
            </a:extLst>
          </p:cNvPr>
          <p:cNvGraphicFramePr>
            <a:graphicFrameLocks noGrp="1"/>
          </p:cNvGraphicFramePr>
          <p:nvPr>
            <p:ph type="tbl" sz="quarter" idx="13"/>
            <p:extLst>
              <p:ext uri="{D42A27DB-BD31-4B8C-83A1-F6EECF244321}">
                <p14:modId xmlns:p14="http://schemas.microsoft.com/office/powerpoint/2010/main" val="1282975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79734306"/>
                    </a:ext>
                  </a:extLst>
                </a:gridCol>
                <a:gridCol w="370332">
                  <a:extLst>
                    <a:ext uri="{9D8B030D-6E8A-4147-A177-3AD203B41FA5}">
                      <a16:colId xmlns:a16="http://schemas.microsoft.com/office/drawing/2014/main" val="3103235020"/>
                    </a:ext>
                  </a:extLst>
                </a:gridCol>
                <a:gridCol w="370332">
                  <a:extLst>
                    <a:ext uri="{9D8B030D-6E8A-4147-A177-3AD203B41FA5}">
                      <a16:colId xmlns:a16="http://schemas.microsoft.com/office/drawing/2014/main" val="1228274866"/>
                    </a:ext>
                  </a:extLst>
                </a:gridCol>
                <a:gridCol w="370332">
                  <a:extLst>
                    <a:ext uri="{9D8B030D-6E8A-4147-A177-3AD203B41FA5}">
                      <a16:colId xmlns:a16="http://schemas.microsoft.com/office/drawing/2014/main" val="210667672"/>
                    </a:ext>
                  </a:extLst>
                </a:gridCol>
                <a:gridCol w="329184">
                  <a:extLst>
                    <a:ext uri="{9D8B030D-6E8A-4147-A177-3AD203B41FA5}">
                      <a16:colId xmlns:a16="http://schemas.microsoft.com/office/drawing/2014/main" val="3321031032"/>
                    </a:ext>
                  </a:extLst>
                </a:gridCol>
                <a:gridCol w="329184">
                  <a:extLst>
                    <a:ext uri="{9D8B030D-6E8A-4147-A177-3AD203B41FA5}">
                      <a16:colId xmlns:a16="http://schemas.microsoft.com/office/drawing/2014/main" val="3186246342"/>
                    </a:ext>
                  </a:extLst>
                </a:gridCol>
                <a:gridCol w="329184">
                  <a:extLst>
                    <a:ext uri="{9D8B030D-6E8A-4147-A177-3AD203B41FA5}">
                      <a16:colId xmlns:a16="http://schemas.microsoft.com/office/drawing/2014/main" val="689667592"/>
                    </a:ext>
                  </a:extLst>
                </a:gridCol>
                <a:gridCol w="329184">
                  <a:extLst>
                    <a:ext uri="{9D8B030D-6E8A-4147-A177-3AD203B41FA5}">
                      <a16:colId xmlns:a16="http://schemas.microsoft.com/office/drawing/2014/main" val="3799513933"/>
                    </a:ext>
                  </a:extLst>
                </a:gridCol>
                <a:gridCol w="329184">
                  <a:extLst>
                    <a:ext uri="{9D8B030D-6E8A-4147-A177-3AD203B41FA5}">
                      <a16:colId xmlns:a16="http://schemas.microsoft.com/office/drawing/2014/main" val="705325515"/>
                    </a:ext>
                  </a:extLst>
                </a:gridCol>
                <a:gridCol w="329184">
                  <a:extLst>
                    <a:ext uri="{9D8B030D-6E8A-4147-A177-3AD203B41FA5}">
                      <a16:colId xmlns:a16="http://schemas.microsoft.com/office/drawing/2014/main" val="2398677011"/>
                    </a:ext>
                  </a:extLst>
                </a:gridCol>
                <a:gridCol w="329184">
                  <a:extLst>
                    <a:ext uri="{9D8B030D-6E8A-4147-A177-3AD203B41FA5}">
                      <a16:colId xmlns:a16="http://schemas.microsoft.com/office/drawing/2014/main" val="1159625013"/>
                    </a:ext>
                  </a:extLst>
                </a:gridCol>
                <a:gridCol w="329184">
                  <a:extLst>
                    <a:ext uri="{9D8B030D-6E8A-4147-A177-3AD203B41FA5}">
                      <a16:colId xmlns:a16="http://schemas.microsoft.com/office/drawing/2014/main" val="307269701"/>
                    </a:ext>
                  </a:extLst>
                </a:gridCol>
                <a:gridCol w="370332">
                  <a:extLst>
                    <a:ext uri="{9D8B030D-6E8A-4147-A177-3AD203B41FA5}">
                      <a16:colId xmlns:a16="http://schemas.microsoft.com/office/drawing/2014/main" val="2393077099"/>
                    </a:ext>
                  </a:extLst>
                </a:gridCol>
                <a:gridCol w="370332">
                  <a:extLst>
                    <a:ext uri="{9D8B030D-6E8A-4147-A177-3AD203B41FA5}">
                      <a16:colId xmlns:a16="http://schemas.microsoft.com/office/drawing/2014/main" val="3179380499"/>
                    </a:ext>
                  </a:extLst>
                </a:gridCol>
                <a:gridCol w="329184">
                  <a:extLst>
                    <a:ext uri="{9D8B030D-6E8A-4147-A177-3AD203B41FA5}">
                      <a16:colId xmlns:a16="http://schemas.microsoft.com/office/drawing/2014/main" val="225839719"/>
                    </a:ext>
                  </a:extLst>
                </a:gridCol>
                <a:gridCol w="329184">
                  <a:extLst>
                    <a:ext uri="{9D8B030D-6E8A-4147-A177-3AD203B41FA5}">
                      <a16:colId xmlns:a16="http://schemas.microsoft.com/office/drawing/2014/main" val="3631418653"/>
                    </a:ext>
                  </a:extLst>
                </a:gridCol>
                <a:gridCol w="370332">
                  <a:extLst>
                    <a:ext uri="{9D8B030D-6E8A-4147-A177-3AD203B41FA5}">
                      <a16:colId xmlns:a16="http://schemas.microsoft.com/office/drawing/2014/main" val="132984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3241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- 2018-11-17 15:33:39 </a:t>
                      </a:r>
                      <a:r>
                        <a:rPr kumimoji="0" lang="ar-AE" sz="1000" b="0" i="0" u="none" strike="noStrike" kern="1200" cap="none" spc="0" normalizeH="0" baseline="0" noProof="0">
                          <a:ln>
                            <a:noFill/>
                          </a:ln>
                          <a:solidFill>
                            <a:prstClr val="black"/>
                          </a:solidFill>
                          <a:effectLst/>
                          <a:uLnTx/>
                          <a:uFillTx/>
                          <a:latin typeface="+mn-lt"/>
                          <a:ea typeface="+mn-ea"/>
                          <a:cs typeface="+mn-cs"/>
                        </a:rPr>
                        <a:t> 
 شاركونا الجواب الصحيح لتكونوا أحد الثلاثين فائز معنا بجهاز قياس السكر و قسيمة شرائية بقيمة ٢٠٠ ريال
سيتم اختيار ٣٠ رابح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84076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- 2018-11-17 14:55:00 </a:t>
                      </a:r>
                      <a:r>
                        <a:rPr kumimoji="0" lang="ar-AE" sz="1000" b="0" i="0" u="none" strike="noStrike" kern="1200" cap="none" spc="0" normalizeH="0" baseline="0" noProof="0">
                          <a:ln>
                            <a:noFill/>
                          </a:ln>
                          <a:solidFill>
                            <a:prstClr val="black"/>
                          </a:solidFill>
                          <a:effectLst/>
                          <a:uLnTx/>
                          <a:uFillTx/>
                          <a:latin typeface="+mn-lt"/>
                          <a:ea typeface="+mn-ea"/>
                          <a:cs typeface="+mn-cs"/>
                        </a:rPr>
                        <a:t> 
 الف مبروك لأول 15 فائز معنا 😍
الجواب الصحيح هو "مرة واحدة"
ترقبونا في مسابقة #الدواء_والسكري القادمة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94001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- 2018-11-16 10:00:43 </a:t>
                      </a:r>
                      <a:r>
                        <a:rPr kumimoji="0" lang="ar-AE" sz="1000" b="0" i="0" u="none" strike="noStrike" kern="1200" cap="none" spc="0" normalizeH="0" baseline="0" noProof="0">
                          <a:ln>
                            <a:noFill/>
                          </a:ln>
                          <a:solidFill>
                            <a:prstClr val="black"/>
                          </a:solidFill>
                          <a:effectLst/>
                          <a:uLnTx/>
                          <a:uFillTx/>
                          <a:latin typeface="+mn-lt"/>
                          <a:ea typeface="+mn-ea"/>
                          <a:cs typeface="+mn-cs"/>
                        </a:rPr>
                        <a:t> 
 قال الرسول عليه السلام: ”عليكم بالشفائين: العسل والقرآن“
هل تستخدمين العسل كعلاج؟
شاركينا تجربتك بالتعليقات
#جمعة_مباركة #يوم_الجمعة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56585335"/>
                  </a:ext>
                </a:extLst>
              </a:tr>
            </a:tbl>
          </a:graphicData>
        </a:graphic>
      </p:graphicFrame>
      <p:sp>
        <p:nvSpPr>
          <p:cNvPr id="4" name="Text Placeholder 3">
            <a:extLst>
              <a:ext uri="{FF2B5EF4-FFF2-40B4-BE49-F238E27FC236}">
                <a16:creationId xmlns:a16="http://schemas.microsoft.com/office/drawing/2014/main" id="{A7A26824-0B8C-4737-B741-3557ABC05FF0}"/>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9415345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E1609-8838-42DE-93A5-8F4B4CA828F2}"/>
              </a:ext>
            </a:extLst>
          </p:cNvPr>
          <p:cNvSpPr>
            <a:spLocks noGrp="1"/>
          </p:cNvSpPr>
          <p:nvPr>
            <p:ph type="title"/>
          </p:nvPr>
        </p:nvSpPr>
        <p:spPr/>
        <p:txBody>
          <a:bodyPr/>
          <a:lstStyle/>
          <a:p>
            <a:r>
              <a:rPr lang="en-US"/>
              <a:t>Facebook Own Posts Table  | AlDawaa - 3 of 11</a:t>
            </a:r>
          </a:p>
        </p:txBody>
      </p:sp>
      <p:graphicFrame>
        <p:nvGraphicFramePr>
          <p:cNvPr id="5" name="Table Placeholder 4">
            <a:extLst>
              <a:ext uri="{FF2B5EF4-FFF2-40B4-BE49-F238E27FC236}">
                <a16:creationId xmlns:a16="http://schemas.microsoft.com/office/drawing/2014/main" id="{B0E3D44F-910A-4EC8-85A3-98089C3C01E6}"/>
              </a:ext>
            </a:extLst>
          </p:cNvPr>
          <p:cNvGraphicFramePr>
            <a:graphicFrameLocks noGrp="1"/>
          </p:cNvGraphicFramePr>
          <p:nvPr>
            <p:ph type="tbl" sz="quarter" idx="13"/>
            <p:extLst>
              <p:ext uri="{D42A27DB-BD31-4B8C-83A1-F6EECF244321}">
                <p14:modId xmlns:p14="http://schemas.microsoft.com/office/powerpoint/2010/main" val="1709943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707519164"/>
                    </a:ext>
                  </a:extLst>
                </a:gridCol>
                <a:gridCol w="370332">
                  <a:extLst>
                    <a:ext uri="{9D8B030D-6E8A-4147-A177-3AD203B41FA5}">
                      <a16:colId xmlns:a16="http://schemas.microsoft.com/office/drawing/2014/main" val="711015761"/>
                    </a:ext>
                  </a:extLst>
                </a:gridCol>
                <a:gridCol w="370332">
                  <a:extLst>
                    <a:ext uri="{9D8B030D-6E8A-4147-A177-3AD203B41FA5}">
                      <a16:colId xmlns:a16="http://schemas.microsoft.com/office/drawing/2014/main" val="1207884651"/>
                    </a:ext>
                  </a:extLst>
                </a:gridCol>
                <a:gridCol w="370332">
                  <a:extLst>
                    <a:ext uri="{9D8B030D-6E8A-4147-A177-3AD203B41FA5}">
                      <a16:colId xmlns:a16="http://schemas.microsoft.com/office/drawing/2014/main" val="3976161353"/>
                    </a:ext>
                  </a:extLst>
                </a:gridCol>
                <a:gridCol w="329184">
                  <a:extLst>
                    <a:ext uri="{9D8B030D-6E8A-4147-A177-3AD203B41FA5}">
                      <a16:colId xmlns:a16="http://schemas.microsoft.com/office/drawing/2014/main" val="2891207684"/>
                    </a:ext>
                  </a:extLst>
                </a:gridCol>
                <a:gridCol w="329184">
                  <a:extLst>
                    <a:ext uri="{9D8B030D-6E8A-4147-A177-3AD203B41FA5}">
                      <a16:colId xmlns:a16="http://schemas.microsoft.com/office/drawing/2014/main" val="226619638"/>
                    </a:ext>
                  </a:extLst>
                </a:gridCol>
                <a:gridCol w="329184">
                  <a:extLst>
                    <a:ext uri="{9D8B030D-6E8A-4147-A177-3AD203B41FA5}">
                      <a16:colId xmlns:a16="http://schemas.microsoft.com/office/drawing/2014/main" val="2592730585"/>
                    </a:ext>
                  </a:extLst>
                </a:gridCol>
                <a:gridCol w="329184">
                  <a:extLst>
                    <a:ext uri="{9D8B030D-6E8A-4147-A177-3AD203B41FA5}">
                      <a16:colId xmlns:a16="http://schemas.microsoft.com/office/drawing/2014/main" val="349400977"/>
                    </a:ext>
                  </a:extLst>
                </a:gridCol>
                <a:gridCol w="329184">
                  <a:extLst>
                    <a:ext uri="{9D8B030D-6E8A-4147-A177-3AD203B41FA5}">
                      <a16:colId xmlns:a16="http://schemas.microsoft.com/office/drawing/2014/main" val="4112798828"/>
                    </a:ext>
                  </a:extLst>
                </a:gridCol>
                <a:gridCol w="329184">
                  <a:extLst>
                    <a:ext uri="{9D8B030D-6E8A-4147-A177-3AD203B41FA5}">
                      <a16:colId xmlns:a16="http://schemas.microsoft.com/office/drawing/2014/main" val="1659914491"/>
                    </a:ext>
                  </a:extLst>
                </a:gridCol>
                <a:gridCol w="329184">
                  <a:extLst>
                    <a:ext uri="{9D8B030D-6E8A-4147-A177-3AD203B41FA5}">
                      <a16:colId xmlns:a16="http://schemas.microsoft.com/office/drawing/2014/main" val="1206891084"/>
                    </a:ext>
                  </a:extLst>
                </a:gridCol>
                <a:gridCol w="329184">
                  <a:extLst>
                    <a:ext uri="{9D8B030D-6E8A-4147-A177-3AD203B41FA5}">
                      <a16:colId xmlns:a16="http://schemas.microsoft.com/office/drawing/2014/main" val="2944093925"/>
                    </a:ext>
                  </a:extLst>
                </a:gridCol>
                <a:gridCol w="370332">
                  <a:extLst>
                    <a:ext uri="{9D8B030D-6E8A-4147-A177-3AD203B41FA5}">
                      <a16:colId xmlns:a16="http://schemas.microsoft.com/office/drawing/2014/main" val="592575899"/>
                    </a:ext>
                  </a:extLst>
                </a:gridCol>
                <a:gridCol w="370332">
                  <a:extLst>
                    <a:ext uri="{9D8B030D-6E8A-4147-A177-3AD203B41FA5}">
                      <a16:colId xmlns:a16="http://schemas.microsoft.com/office/drawing/2014/main" val="4250242778"/>
                    </a:ext>
                  </a:extLst>
                </a:gridCol>
                <a:gridCol w="329184">
                  <a:extLst>
                    <a:ext uri="{9D8B030D-6E8A-4147-A177-3AD203B41FA5}">
                      <a16:colId xmlns:a16="http://schemas.microsoft.com/office/drawing/2014/main" val="3405830137"/>
                    </a:ext>
                  </a:extLst>
                </a:gridCol>
                <a:gridCol w="329184">
                  <a:extLst>
                    <a:ext uri="{9D8B030D-6E8A-4147-A177-3AD203B41FA5}">
                      <a16:colId xmlns:a16="http://schemas.microsoft.com/office/drawing/2014/main" val="2461959615"/>
                    </a:ext>
                  </a:extLst>
                </a:gridCol>
                <a:gridCol w="370332">
                  <a:extLst>
                    <a:ext uri="{9D8B030D-6E8A-4147-A177-3AD203B41FA5}">
                      <a16:colId xmlns:a16="http://schemas.microsoft.com/office/drawing/2014/main" val="3102948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8558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- 2018-11-15 14:12:02 </a:t>
                      </a:r>
                      <a:r>
                        <a:rPr kumimoji="0" lang="ar-AE" sz="1000" b="0" i="0" u="none" strike="noStrike" kern="1200" cap="none" spc="0" normalizeH="0" baseline="0" noProof="0">
                          <a:ln>
                            <a:noFill/>
                          </a:ln>
                          <a:solidFill>
                            <a:prstClr val="black"/>
                          </a:solidFill>
                          <a:effectLst/>
                          <a:uLnTx/>
                          <a:uFillTx/>
                          <a:latin typeface="+mn-lt"/>
                          <a:ea typeface="+mn-ea"/>
                          <a:cs typeface="+mn-cs"/>
                        </a:rPr>
                        <a:t> 
 بمناسبة #اليوم_العالمي_للسكري نرحب بكم عملائنا الكرام في (الظهران مول - بوابة ٥) وذلك بمشيئة الله يومي الخميس والجمعة الموافق ١٥ - ١٦ من شهر نوفمبر.
#الدواء_والسكري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63635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- 2018-11-15 13:58:02 </a:t>
                      </a:r>
                      <a:r>
                        <a:rPr kumimoji="0" lang="ar-AE" sz="1000" b="0" i="0" u="none" strike="noStrike" kern="1200" cap="none" spc="0" normalizeH="0" baseline="0" noProof="0">
                          <a:ln>
                            <a:noFill/>
                          </a:ln>
                          <a:solidFill>
                            <a:prstClr val="black"/>
                          </a:solidFill>
                          <a:effectLst/>
                          <a:uLnTx/>
                          <a:uFillTx/>
                          <a:latin typeface="+mn-lt"/>
                          <a:ea typeface="+mn-ea"/>
                          <a:cs typeface="+mn-cs"/>
                        </a:rPr>
                        <a:t> 
 تفضلوا بزيارة فرعنا في الرياض (صيدلية الدواء 653) للقاء د. بابكر القراي عثمان استشاري الأمراض الباطنية والغدد الصماء والسكري، حيثُ سيقوم بتقديم الاستشارات الطبية اللازمة لمرض السكري وذلك يوم الخميس والجمعة 15-16 نوفمبر على الساعة 8:30 م #صيدلية_الدواء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73510207"/>
                  </a:ext>
                </a:extLst>
              </a:tr>
            </a:tbl>
          </a:graphicData>
        </a:graphic>
      </p:graphicFrame>
      <p:sp>
        <p:nvSpPr>
          <p:cNvPr id="4" name="Text Placeholder 3">
            <a:extLst>
              <a:ext uri="{FF2B5EF4-FFF2-40B4-BE49-F238E27FC236}">
                <a16:creationId xmlns:a16="http://schemas.microsoft.com/office/drawing/2014/main" id="{62CE2A38-A04A-46D5-9C66-9F290C2FAC04}"/>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27995460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AF32F-E792-4CED-85C0-6C7FF3F66AA7}"/>
              </a:ext>
            </a:extLst>
          </p:cNvPr>
          <p:cNvSpPr>
            <a:spLocks noGrp="1"/>
          </p:cNvSpPr>
          <p:nvPr>
            <p:ph type="title"/>
          </p:nvPr>
        </p:nvSpPr>
        <p:spPr/>
        <p:txBody>
          <a:bodyPr/>
          <a:lstStyle/>
          <a:p>
            <a:r>
              <a:rPr lang="en-US"/>
              <a:t>Facebook Own Posts Table  | AlDawaa - 4 of 11</a:t>
            </a:r>
          </a:p>
        </p:txBody>
      </p:sp>
      <p:graphicFrame>
        <p:nvGraphicFramePr>
          <p:cNvPr id="5" name="Table Placeholder 4">
            <a:extLst>
              <a:ext uri="{FF2B5EF4-FFF2-40B4-BE49-F238E27FC236}">
                <a16:creationId xmlns:a16="http://schemas.microsoft.com/office/drawing/2014/main" id="{1157E65F-AC9D-4958-ABD7-EE1F7F8A2EEC}"/>
              </a:ext>
            </a:extLst>
          </p:cNvPr>
          <p:cNvGraphicFramePr>
            <a:graphicFrameLocks noGrp="1"/>
          </p:cNvGraphicFramePr>
          <p:nvPr>
            <p:ph type="tbl" sz="quarter" idx="13"/>
            <p:extLst>
              <p:ext uri="{D42A27DB-BD31-4B8C-83A1-F6EECF244321}">
                <p14:modId xmlns:p14="http://schemas.microsoft.com/office/powerpoint/2010/main" val="1712621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365687134"/>
                    </a:ext>
                  </a:extLst>
                </a:gridCol>
                <a:gridCol w="370332">
                  <a:extLst>
                    <a:ext uri="{9D8B030D-6E8A-4147-A177-3AD203B41FA5}">
                      <a16:colId xmlns:a16="http://schemas.microsoft.com/office/drawing/2014/main" val="3648522495"/>
                    </a:ext>
                  </a:extLst>
                </a:gridCol>
                <a:gridCol w="370332">
                  <a:extLst>
                    <a:ext uri="{9D8B030D-6E8A-4147-A177-3AD203B41FA5}">
                      <a16:colId xmlns:a16="http://schemas.microsoft.com/office/drawing/2014/main" val="1227385247"/>
                    </a:ext>
                  </a:extLst>
                </a:gridCol>
                <a:gridCol w="370332">
                  <a:extLst>
                    <a:ext uri="{9D8B030D-6E8A-4147-A177-3AD203B41FA5}">
                      <a16:colId xmlns:a16="http://schemas.microsoft.com/office/drawing/2014/main" val="2365021158"/>
                    </a:ext>
                  </a:extLst>
                </a:gridCol>
                <a:gridCol w="329184">
                  <a:extLst>
                    <a:ext uri="{9D8B030D-6E8A-4147-A177-3AD203B41FA5}">
                      <a16:colId xmlns:a16="http://schemas.microsoft.com/office/drawing/2014/main" val="2259988126"/>
                    </a:ext>
                  </a:extLst>
                </a:gridCol>
                <a:gridCol w="329184">
                  <a:extLst>
                    <a:ext uri="{9D8B030D-6E8A-4147-A177-3AD203B41FA5}">
                      <a16:colId xmlns:a16="http://schemas.microsoft.com/office/drawing/2014/main" val="276751780"/>
                    </a:ext>
                  </a:extLst>
                </a:gridCol>
                <a:gridCol w="329184">
                  <a:extLst>
                    <a:ext uri="{9D8B030D-6E8A-4147-A177-3AD203B41FA5}">
                      <a16:colId xmlns:a16="http://schemas.microsoft.com/office/drawing/2014/main" val="2620898437"/>
                    </a:ext>
                  </a:extLst>
                </a:gridCol>
                <a:gridCol w="329184">
                  <a:extLst>
                    <a:ext uri="{9D8B030D-6E8A-4147-A177-3AD203B41FA5}">
                      <a16:colId xmlns:a16="http://schemas.microsoft.com/office/drawing/2014/main" val="990205952"/>
                    </a:ext>
                  </a:extLst>
                </a:gridCol>
                <a:gridCol w="329184">
                  <a:extLst>
                    <a:ext uri="{9D8B030D-6E8A-4147-A177-3AD203B41FA5}">
                      <a16:colId xmlns:a16="http://schemas.microsoft.com/office/drawing/2014/main" val="3987189506"/>
                    </a:ext>
                  </a:extLst>
                </a:gridCol>
                <a:gridCol w="329184">
                  <a:extLst>
                    <a:ext uri="{9D8B030D-6E8A-4147-A177-3AD203B41FA5}">
                      <a16:colId xmlns:a16="http://schemas.microsoft.com/office/drawing/2014/main" val="509627182"/>
                    </a:ext>
                  </a:extLst>
                </a:gridCol>
                <a:gridCol w="329184">
                  <a:extLst>
                    <a:ext uri="{9D8B030D-6E8A-4147-A177-3AD203B41FA5}">
                      <a16:colId xmlns:a16="http://schemas.microsoft.com/office/drawing/2014/main" val="2949504568"/>
                    </a:ext>
                  </a:extLst>
                </a:gridCol>
                <a:gridCol w="329184">
                  <a:extLst>
                    <a:ext uri="{9D8B030D-6E8A-4147-A177-3AD203B41FA5}">
                      <a16:colId xmlns:a16="http://schemas.microsoft.com/office/drawing/2014/main" val="3735672381"/>
                    </a:ext>
                  </a:extLst>
                </a:gridCol>
                <a:gridCol w="370332">
                  <a:extLst>
                    <a:ext uri="{9D8B030D-6E8A-4147-A177-3AD203B41FA5}">
                      <a16:colId xmlns:a16="http://schemas.microsoft.com/office/drawing/2014/main" val="1391630332"/>
                    </a:ext>
                  </a:extLst>
                </a:gridCol>
                <a:gridCol w="370332">
                  <a:extLst>
                    <a:ext uri="{9D8B030D-6E8A-4147-A177-3AD203B41FA5}">
                      <a16:colId xmlns:a16="http://schemas.microsoft.com/office/drawing/2014/main" val="3186716737"/>
                    </a:ext>
                  </a:extLst>
                </a:gridCol>
                <a:gridCol w="329184">
                  <a:extLst>
                    <a:ext uri="{9D8B030D-6E8A-4147-A177-3AD203B41FA5}">
                      <a16:colId xmlns:a16="http://schemas.microsoft.com/office/drawing/2014/main" val="424383530"/>
                    </a:ext>
                  </a:extLst>
                </a:gridCol>
                <a:gridCol w="329184">
                  <a:extLst>
                    <a:ext uri="{9D8B030D-6E8A-4147-A177-3AD203B41FA5}">
                      <a16:colId xmlns:a16="http://schemas.microsoft.com/office/drawing/2014/main" val="2697037917"/>
                    </a:ext>
                  </a:extLst>
                </a:gridCol>
                <a:gridCol w="370332">
                  <a:extLst>
                    <a:ext uri="{9D8B030D-6E8A-4147-A177-3AD203B41FA5}">
                      <a16:colId xmlns:a16="http://schemas.microsoft.com/office/drawing/2014/main" val="2062912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4419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- 2018-11-15 13:40:50 </a:t>
                      </a:r>
                      <a:r>
                        <a:rPr kumimoji="0" lang="ar-AE" sz="1000" b="0" i="0" u="none" strike="noStrike" kern="1200" cap="none" spc="0" normalizeH="0" baseline="0" noProof="0">
                          <a:ln>
                            <a:noFill/>
                          </a:ln>
                          <a:solidFill>
                            <a:prstClr val="black"/>
                          </a:solidFill>
                          <a:effectLst/>
                          <a:uLnTx/>
                          <a:uFillTx/>
                          <a:latin typeface="+mn-lt"/>
                          <a:ea typeface="+mn-ea"/>
                          <a:cs typeface="+mn-cs"/>
                        </a:rPr>
                        <a:t> 
 الالتزام بممارسة الرياضة، ونمط حياة صحي يخلي النتيجة وحدة بالسكر وبدونه.
إصرارك على التقدم يخليك دايم سعيد و مرتاح🙏🏼
#التزم_لحياة_سكر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661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- 2018-11-14 11:42:58 </a:t>
                      </a:r>
                      <a:r>
                        <a:rPr kumimoji="0" lang="ar-AE" sz="1000" b="0" i="0" u="none" strike="noStrike" kern="1200" cap="none" spc="0" normalizeH="0" baseline="0" noProof="0">
                          <a:ln>
                            <a:noFill/>
                          </a:ln>
                          <a:solidFill>
                            <a:prstClr val="black"/>
                          </a:solidFill>
                          <a:effectLst/>
                          <a:uLnTx/>
                          <a:uFillTx/>
                          <a:latin typeface="+mn-lt"/>
                          <a:ea typeface="+mn-ea"/>
                          <a:cs typeface="+mn-cs"/>
                        </a:rPr>
                        <a:t> 
 التعايش مع مرض السكري صعب لكن توجد ممارسات بسيطة ممكن تحسّن من حياة الشخص المريض، مثل زيادة النشاط البدني لتخفيف الوزن وتخفيض سكر الدم وزيادة إنتاج الإنسولين.
#اليوم_العالمي_للسكري
#مرضى_السكري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27535131"/>
                  </a:ext>
                </a:extLst>
              </a:tr>
            </a:tbl>
          </a:graphicData>
        </a:graphic>
      </p:graphicFrame>
      <p:sp>
        <p:nvSpPr>
          <p:cNvPr id="4" name="Text Placeholder 3">
            <a:extLst>
              <a:ext uri="{FF2B5EF4-FFF2-40B4-BE49-F238E27FC236}">
                <a16:creationId xmlns:a16="http://schemas.microsoft.com/office/drawing/2014/main" id="{38D006B5-3928-4E7A-AE56-F6E6C2971CF7}"/>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33880698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EAFED-8F9F-4846-BDBA-9D7DC7A3650E}"/>
              </a:ext>
            </a:extLst>
          </p:cNvPr>
          <p:cNvSpPr>
            <a:spLocks noGrp="1"/>
          </p:cNvSpPr>
          <p:nvPr>
            <p:ph type="title"/>
          </p:nvPr>
        </p:nvSpPr>
        <p:spPr/>
        <p:txBody>
          <a:bodyPr/>
          <a:lstStyle/>
          <a:p>
            <a:r>
              <a:rPr lang="en-US"/>
              <a:t>Facebook Own Posts Table  | AlDawaa - 5 of 11</a:t>
            </a:r>
          </a:p>
        </p:txBody>
      </p:sp>
      <p:graphicFrame>
        <p:nvGraphicFramePr>
          <p:cNvPr id="5" name="Table Placeholder 4">
            <a:extLst>
              <a:ext uri="{FF2B5EF4-FFF2-40B4-BE49-F238E27FC236}">
                <a16:creationId xmlns:a16="http://schemas.microsoft.com/office/drawing/2014/main" id="{4347FB90-45B9-45FF-9FFB-1B593D625B9A}"/>
              </a:ext>
            </a:extLst>
          </p:cNvPr>
          <p:cNvGraphicFramePr>
            <a:graphicFrameLocks noGrp="1"/>
          </p:cNvGraphicFramePr>
          <p:nvPr>
            <p:ph type="tbl" sz="quarter" idx="13"/>
            <p:extLst>
              <p:ext uri="{D42A27DB-BD31-4B8C-83A1-F6EECF244321}">
                <p14:modId xmlns:p14="http://schemas.microsoft.com/office/powerpoint/2010/main" val="3560819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575048276"/>
                    </a:ext>
                  </a:extLst>
                </a:gridCol>
                <a:gridCol w="370332">
                  <a:extLst>
                    <a:ext uri="{9D8B030D-6E8A-4147-A177-3AD203B41FA5}">
                      <a16:colId xmlns:a16="http://schemas.microsoft.com/office/drawing/2014/main" val="1359492891"/>
                    </a:ext>
                  </a:extLst>
                </a:gridCol>
                <a:gridCol w="370332">
                  <a:extLst>
                    <a:ext uri="{9D8B030D-6E8A-4147-A177-3AD203B41FA5}">
                      <a16:colId xmlns:a16="http://schemas.microsoft.com/office/drawing/2014/main" val="4231842678"/>
                    </a:ext>
                  </a:extLst>
                </a:gridCol>
                <a:gridCol w="370332">
                  <a:extLst>
                    <a:ext uri="{9D8B030D-6E8A-4147-A177-3AD203B41FA5}">
                      <a16:colId xmlns:a16="http://schemas.microsoft.com/office/drawing/2014/main" val="2518429324"/>
                    </a:ext>
                  </a:extLst>
                </a:gridCol>
                <a:gridCol w="329184">
                  <a:extLst>
                    <a:ext uri="{9D8B030D-6E8A-4147-A177-3AD203B41FA5}">
                      <a16:colId xmlns:a16="http://schemas.microsoft.com/office/drawing/2014/main" val="3139773958"/>
                    </a:ext>
                  </a:extLst>
                </a:gridCol>
                <a:gridCol w="329184">
                  <a:extLst>
                    <a:ext uri="{9D8B030D-6E8A-4147-A177-3AD203B41FA5}">
                      <a16:colId xmlns:a16="http://schemas.microsoft.com/office/drawing/2014/main" val="2481607536"/>
                    </a:ext>
                  </a:extLst>
                </a:gridCol>
                <a:gridCol w="329184">
                  <a:extLst>
                    <a:ext uri="{9D8B030D-6E8A-4147-A177-3AD203B41FA5}">
                      <a16:colId xmlns:a16="http://schemas.microsoft.com/office/drawing/2014/main" val="3695873666"/>
                    </a:ext>
                  </a:extLst>
                </a:gridCol>
                <a:gridCol w="329184">
                  <a:extLst>
                    <a:ext uri="{9D8B030D-6E8A-4147-A177-3AD203B41FA5}">
                      <a16:colId xmlns:a16="http://schemas.microsoft.com/office/drawing/2014/main" val="2270537389"/>
                    </a:ext>
                  </a:extLst>
                </a:gridCol>
                <a:gridCol w="329184">
                  <a:extLst>
                    <a:ext uri="{9D8B030D-6E8A-4147-A177-3AD203B41FA5}">
                      <a16:colId xmlns:a16="http://schemas.microsoft.com/office/drawing/2014/main" val="413761103"/>
                    </a:ext>
                  </a:extLst>
                </a:gridCol>
                <a:gridCol w="329184">
                  <a:extLst>
                    <a:ext uri="{9D8B030D-6E8A-4147-A177-3AD203B41FA5}">
                      <a16:colId xmlns:a16="http://schemas.microsoft.com/office/drawing/2014/main" val="507734339"/>
                    </a:ext>
                  </a:extLst>
                </a:gridCol>
                <a:gridCol w="329184">
                  <a:extLst>
                    <a:ext uri="{9D8B030D-6E8A-4147-A177-3AD203B41FA5}">
                      <a16:colId xmlns:a16="http://schemas.microsoft.com/office/drawing/2014/main" val="2030960145"/>
                    </a:ext>
                  </a:extLst>
                </a:gridCol>
                <a:gridCol w="329184">
                  <a:extLst>
                    <a:ext uri="{9D8B030D-6E8A-4147-A177-3AD203B41FA5}">
                      <a16:colId xmlns:a16="http://schemas.microsoft.com/office/drawing/2014/main" val="3924818730"/>
                    </a:ext>
                  </a:extLst>
                </a:gridCol>
                <a:gridCol w="370332">
                  <a:extLst>
                    <a:ext uri="{9D8B030D-6E8A-4147-A177-3AD203B41FA5}">
                      <a16:colId xmlns:a16="http://schemas.microsoft.com/office/drawing/2014/main" val="3381429844"/>
                    </a:ext>
                  </a:extLst>
                </a:gridCol>
                <a:gridCol w="370332">
                  <a:extLst>
                    <a:ext uri="{9D8B030D-6E8A-4147-A177-3AD203B41FA5}">
                      <a16:colId xmlns:a16="http://schemas.microsoft.com/office/drawing/2014/main" val="3883510059"/>
                    </a:ext>
                  </a:extLst>
                </a:gridCol>
                <a:gridCol w="329184">
                  <a:extLst>
                    <a:ext uri="{9D8B030D-6E8A-4147-A177-3AD203B41FA5}">
                      <a16:colId xmlns:a16="http://schemas.microsoft.com/office/drawing/2014/main" val="3922444508"/>
                    </a:ext>
                  </a:extLst>
                </a:gridCol>
                <a:gridCol w="329184">
                  <a:extLst>
                    <a:ext uri="{9D8B030D-6E8A-4147-A177-3AD203B41FA5}">
                      <a16:colId xmlns:a16="http://schemas.microsoft.com/office/drawing/2014/main" val="1035852419"/>
                    </a:ext>
                  </a:extLst>
                </a:gridCol>
                <a:gridCol w="370332">
                  <a:extLst>
                    <a:ext uri="{9D8B030D-6E8A-4147-A177-3AD203B41FA5}">
                      <a16:colId xmlns:a16="http://schemas.microsoft.com/office/drawing/2014/main" val="45540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6033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- 2018-11-13 17:01:03 </a:t>
                      </a:r>
                      <a:r>
                        <a:rPr kumimoji="0" lang="ar-AE" sz="1000" b="0" i="0" u="none" strike="noStrike" kern="1200" cap="none" spc="0" normalizeH="0" baseline="0" noProof="0">
                          <a:ln>
                            <a:noFill/>
                          </a:ln>
                          <a:solidFill>
                            <a:prstClr val="black"/>
                          </a:solidFill>
                          <a:effectLst/>
                          <a:uLnTx/>
                          <a:uFillTx/>
                          <a:latin typeface="+mn-lt"/>
                          <a:ea typeface="+mn-ea"/>
                          <a:cs typeface="+mn-cs"/>
                        </a:rPr>
                        <a:t> 
 أكثر الأشياء قيمة بالقرن الواحد والعشرين هو ”الوقت“
دائمًا نحس إن الوقت ما يكفينا ويخلص بسرعه والكل يحتاج وقت إضافي!
في #يوم_اللطف_العالمي أعطي وقتك للي تحبهم واسمعهم ..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65922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- 2018-11-13 13:00:56 </a:t>
                      </a:r>
                      <a:r>
                        <a:rPr kumimoji="0" lang="ar-AE" sz="1000" b="0" i="0" u="none" strike="noStrike" kern="1200" cap="none" spc="0" normalizeH="0" baseline="0" noProof="0">
                          <a:ln>
                            <a:noFill/>
                          </a:ln>
                          <a:solidFill>
                            <a:prstClr val="black"/>
                          </a:solidFill>
                          <a:effectLst/>
                          <a:uLnTx/>
                          <a:uFillTx/>
                          <a:latin typeface="+mn-lt"/>
                          <a:ea typeface="+mn-ea"/>
                          <a:cs typeface="+mn-cs"/>
                        </a:rPr>
                        <a:t> 
 بعض العادات الغذائية البسيطة ممكن تفرق في تحكمك بمعدل السكر في الدم.
#مرضى_السكري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24655839"/>
                  </a:ext>
                </a:extLst>
              </a:tr>
            </a:tbl>
          </a:graphicData>
        </a:graphic>
      </p:graphicFrame>
      <p:sp>
        <p:nvSpPr>
          <p:cNvPr id="4" name="Text Placeholder 3">
            <a:extLst>
              <a:ext uri="{FF2B5EF4-FFF2-40B4-BE49-F238E27FC236}">
                <a16:creationId xmlns:a16="http://schemas.microsoft.com/office/drawing/2014/main" id="{FBE447D9-B0FA-48D1-BF0F-E373501F36DC}"/>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24805701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EA87E-5EDC-4B54-9967-652D2FBE4992}"/>
              </a:ext>
            </a:extLst>
          </p:cNvPr>
          <p:cNvSpPr>
            <a:spLocks noGrp="1"/>
          </p:cNvSpPr>
          <p:nvPr>
            <p:ph type="title"/>
          </p:nvPr>
        </p:nvSpPr>
        <p:spPr/>
        <p:txBody>
          <a:bodyPr/>
          <a:lstStyle/>
          <a:p>
            <a:r>
              <a:rPr lang="en-US"/>
              <a:t>Facebook Own Posts Table  | AlDawaa - 6 of 11</a:t>
            </a:r>
          </a:p>
        </p:txBody>
      </p:sp>
      <p:graphicFrame>
        <p:nvGraphicFramePr>
          <p:cNvPr id="5" name="Table Placeholder 4">
            <a:extLst>
              <a:ext uri="{FF2B5EF4-FFF2-40B4-BE49-F238E27FC236}">
                <a16:creationId xmlns:a16="http://schemas.microsoft.com/office/drawing/2014/main" id="{56151A46-F790-4FC4-8182-08427D733CB4}"/>
              </a:ext>
            </a:extLst>
          </p:cNvPr>
          <p:cNvGraphicFramePr>
            <a:graphicFrameLocks noGrp="1"/>
          </p:cNvGraphicFramePr>
          <p:nvPr>
            <p:ph type="tbl" sz="quarter" idx="13"/>
            <p:extLst>
              <p:ext uri="{D42A27DB-BD31-4B8C-83A1-F6EECF244321}">
                <p14:modId xmlns:p14="http://schemas.microsoft.com/office/powerpoint/2010/main" val="3274256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864999118"/>
                    </a:ext>
                  </a:extLst>
                </a:gridCol>
                <a:gridCol w="370332">
                  <a:extLst>
                    <a:ext uri="{9D8B030D-6E8A-4147-A177-3AD203B41FA5}">
                      <a16:colId xmlns:a16="http://schemas.microsoft.com/office/drawing/2014/main" val="1420338933"/>
                    </a:ext>
                  </a:extLst>
                </a:gridCol>
                <a:gridCol w="370332">
                  <a:extLst>
                    <a:ext uri="{9D8B030D-6E8A-4147-A177-3AD203B41FA5}">
                      <a16:colId xmlns:a16="http://schemas.microsoft.com/office/drawing/2014/main" val="3674407021"/>
                    </a:ext>
                  </a:extLst>
                </a:gridCol>
                <a:gridCol w="370332">
                  <a:extLst>
                    <a:ext uri="{9D8B030D-6E8A-4147-A177-3AD203B41FA5}">
                      <a16:colId xmlns:a16="http://schemas.microsoft.com/office/drawing/2014/main" val="2094325197"/>
                    </a:ext>
                  </a:extLst>
                </a:gridCol>
                <a:gridCol w="329184">
                  <a:extLst>
                    <a:ext uri="{9D8B030D-6E8A-4147-A177-3AD203B41FA5}">
                      <a16:colId xmlns:a16="http://schemas.microsoft.com/office/drawing/2014/main" val="4114487314"/>
                    </a:ext>
                  </a:extLst>
                </a:gridCol>
                <a:gridCol w="329184">
                  <a:extLst>
                    <a:ext uri="{9D8B030D-6E8A-4147-A177-3AD203B41FA5}">
                      <a16:colId xmlns:a16="http://schemas.microsoft.com/office/drawing/2014/main" val="316855521"/>
                    </a:ext>
                  </a:extLst>
                </a:gridCol>
                <a:gridCol w="329184">
                  <a:extLst>
                    <a:ext uri="{9D8B030D-6E8A-4147-A177-3AD203B41FA5}">
                      <a16:colId xmlns:a16="http://schemas.microsoft.com/office/drawing/2014/main" val="3473814112"/>
                    </a:ext>
                  </a:extLst>
                </a:gridCol>
                <a:gridCol w="329184">
                  <a:extLst>
                    <a:ext uri="{9D8B030D-6E8A-4147-A177-3AD203B41FA5}">
                      <a16:colId xmlns:a16="http://schemas.microsoft.com/office/drawing/2014/main" val="3629950761"/>
                    </a:ext>
                  </a:extLst>
                </a:gridCol>
                <a:gridCol w="329184">
                  <a:extLst>
                    <a:ext uri="{9D8B030D-6E8A-4147-A177-3AD203B41FA5}">
                      <a16:colId xmlns:a16="http://schemas.microsoft.com/office/drawing/2014/main" val="2664991430"/>
                    </a:ext>
                  </a:extLst>
                </a:gridCol>
                <a:gridCol w="329184">
                  <a:extLst>
                    <a:ext uri="{9D8B030D-6E8A-4147-A177-3AD203B41FA5}">
                      <a16:colId xmlns:a16="http://schemas.microsoft.com/office/drawing/2014/main" val="725952086"/>
                    </a:ext>
                  </a:extLst>
                </a:gridCol>
                <a:gridCol w="329184">
                  <a:extLst>
                    <a:ext uri="{9D8B030D-6E8A-4147-A177-3AD203B41FA5}">
                      <a16:colId xmlns:a16="http://schemas.microsoft.com/office/drawing/2014/main" val="664283885"/>
                    </a:ext>
                  </a:extLst>
                </a:gridCol>
                <a:gridCol w="329184">
                  <a:extLst>
                    <a:ext uri="{9D8B030D-6E8A-4147-A177-3AD203B41FA5}">
                      <a16:colId xmlns:a16="http://schemas.microsoft.com/office/drawing/2014/main" val="2318518825"/>
                    </a:ext>
                  </a:extLst>
                </a:gridCol>
                <a:gridCol w="370332">
                  <a:extLst>
                    <a:ext uri="{9D8B030D-6E8A-4147-A177-3AD203B41FA5}">
                      <a16:colId xmlns:a16="http://schemas.microsoft.com/office/drawing/2014/main" val="1575178487"/>
                    </a:ext>
                  </a:extLst>
                </a:gridCol>
                <a:gridCol w="370332">
                  <a:extLst>
                    <a:ext uri="{9D8B030D-6E8A-4147-A177-3AD203B41FA5}">
                      <a16:colId xmlns:a16="http://schemas.microsoft.com/office/drawing/2014/main" val="4182780288"/>
                    </a:ext>
                  </a:extLst>
                </a:gridCol>
                <a:gridCol w="329184">
                  <a:extLst>
                    <a:ext uri="{9D8B030D-6E8A-4147-A177-3AD203B41FA5}">
                      <a16:colId xmlns:a16="http://schemas.microsoft.com/office/drawing/2014/main" val="2469473547"/>
                    </a:ext>
                  </a:extLst>
                </a:gridCol>
                <a:gridCol w="329184">
                  <a:extLst>
                    <a:ext uri="{9D8B030D-6E8A-4147-A177-3AD203B41FA5}">
                      <a16:colId xmlns:a16="http://schemas.microsoft.com/office/drawing/2014/main" val="1350487447"/>
                    </a:ext>
                  </a:extLst>
                </a:gridCol>
                <a:gridCol w="370332">
                  <a:extLst>
                    <a:ext uri="{9D8B030D-6E8A-4147-A177-3AD203B41FA5}">
                      <a16:colId xmlns:a16="http://schemas.microsoft.com/office/drawing/2014/main" val="891390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30176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- 2018-11-12 13:00:37 </a:t>
                      </a:r>
                      <a:r>
                        <a:rPr kumimoji="0" lang="ar-AE" sz="1000" b="0" i="0" u="none" strike="noStrike" kern="1200" cap="none" spc="0" normalizeH="0" baseline="0" noProof="0">
                          <a:ln>
                            <a:noFill/>
                          </a:ln>
                          <a:solidFill>
                            <a:prstClr val="black"/>
                          </a:solidFill>
                          <a:effectLst/>
                          <a:uLnTx/>
                          <a:uFillTx/>
                          <a:latin typeface="+mn-lt"/>
                          <a:ea typeface="+mn-ea"/>
                          <a:cs typeface="+mn-cs"/>
                        </a:rPr>
                        <a:t> 
 صحح معلوماتك!
يعد التمر والعسل من الأطعمة الغنية بالسكريات حتى وإن كانت صحية وغنية بالفوائد الطبيعية، لذا احرص على عدم الافراط في تناولها.
#مرضى_السكري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70996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- 2018-11-12 10:34:25 </a:t>
                      </a:r>
                      <a:r>
                        <a:rPr kumimoji="0" lang="ar-AE" sz="1000" b="0" i="0" u="none" strike="noStrike" kern="1200" cap="none" spc="0" normalizeH="0" baseline="0" noProof="0">
                          <a:ln>
                            <a:noFill/>
                          </a:ln>
                          <a:solidFill>
                            <a:prstClr val="black"/>
                          </a:solidFill>
                          <a:effectLst/>
                          <a:uLnTx/>
                          <a:uFillTx/>
                          <a:latin typeface="+mn-lt"/>
                          <a:ea typeface="+mn-ea"/>
                          <a:cs typeface="+mn-cs"/>
                        </a:rPr>
                        <a:t> 
 #عروض_الدواء على منتجات العناية بصحتك تبدأ من 7 إلى 20 نوفمبر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06887817"/>
                  </a:ext>
                </a:extLst>
              </a:tr>
            </a:tbl>
          </a:graphicData>
        </a:graphic>
      </p:graphicFrame>
      <p:sp>
        <p:nvSpPr>
          <p:cNvPr id="4" name="Text Placeholder 3">
            <a:extLst>
              <a:ext uri="{FF2B5EF4-FFF2-40B4-BE49-F238E27FC236}">
                <a16:creationId xmlns:a16="http://schemas.microsoft.com/office/drawing/2014/main" id="{C9B549BB-4E87-470F-9EAE-6D17C9E9D4DB}"/>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27653703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1688B-B9DD-4D68-98A1-71FD392822E7}"/>
              </a:ext>
            </a:extLst>
          </p:cNvPr>
          <p:cNvSpPr>
            <a:spLocks noGrp="1"/>
          </p:cNvSpPr>
          <p:nvPr>
            <p:ph type="title"/>
          </p:nvPr>
        </p:nvSpPr>
        <p:spPr/>
        <p:txBody>
          <a:bodyPr/>
          <a:lstStyle/>
          <a:p>
            <a:r>
              <a:rPr lang="en-US"/>
              <a:t>Facebook Own Posts Table  | AlDawaa - 7 of 11</a:t>
            </a:r>
          </a:p>
        </p:txBody>
      </p:sp>
      <p:graphicFrame>
        <p:nvGraphicFramePr>
          <p:cNvPr id="5" name="Table Placeholder 4">
            <a:extLst>
              <a:ext uri="{FF2B5EF4-FFF2-40B4-BE49-F238E27FC236}">
                <a16:creationId xmlns:a16="http://schemas.microsoft.com/office/drawing/2014/main" id="{8F4F4572-3D56-4085-AE21-9839DE7F0ED4}"/>
              </a:ext>
            </a:extLst>
          </p:cNvPr>
          <p:cNvGraphicFramePr>
            <a:graphicFrameLocks noGrp="1"/>
          </p:cNvGraphicFramePr>
          <p:nvPr>
            <p:ph type="tbl" sz="quarter" idx="13"/>
            <p:extLst>
              <p:ext uri="{D42A27DB-BD31-4B8C-83A1-F6EECF244321}">
                <p14:modId xmlns:p14="http://schemas.microsoft.com/office/powerpoint/2010/main" val="2260813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046938798"/>
                    </a:ext>
                  </a:extLst>
                </a:gridCol>
                <a:gridCol w="370332">
                  <a:extLst>
                    <a:ext uri="{9D8B030D-6E8A-4147-A177-3AD203B41FA5}">
                      <a16:colId xmlns:a16="http://schemas.microsoft.com/office/drawing/2014/main" val="1172040914"/>
                    </a:ext>
                  </a:extLst>
                </a:gridCol>
                <a:gridCol w="370332">
                  <a:extLst>
                    <a:ext uri="{9D8B030D-6E8A-4147-A177-3AD203B41FA5}">
                      <a16:colId xmlns:a16="http://schemas.microsoft.com/office/drawing/2014/main" val="1548143807"/>
                    </a:ext>
                  </a:extLst>
                </a:gridCol>
                <a:gridCol w="370332">
                  <a:extLst>
                    <a:ext uri="{9D8B030D-6E8A-4147-A177-3AD203B41FA5}">
                      <a16:colId xmlns:a16="http://schemas.microsoft.com/office/drawing/2014/main" val="1839642330"/>
                    </a:ext>
                  </a:extLst>
                </a:gridCol>
                <a:gridCol w="329184">
                  <a:extLst>
                    <a:ext uri="{9D8B030D-6E8A-4147-A177-3AD203B41FA5}">
                      <a16:colId xmlns:a16="http://schemas.microsoft.com/office/drawing/2014/main" val="338906411"/>
                    </a:ext>
                  </a:extLst>
                </a:gridCol>
                <a:gridCol w="329184">
                  <a:extLst>
                    <a:ext uri="{9D8B030D-6E8A-4147-A177-3AD203B41FA5}">
                      <a16:colId xmlns:a16="http://schemas.microsoft.com/office/drawing/2014/main" val="4175263882"/>
                    </a:ext>
                  </a:extLst>
                </a:gridCol>
                <a:gridCol w="329184">
                  <a:extLst>
                    <a:ext uri="{9D8B030D-6E8A-4147-A177-3AD203B41FA5}">
                      <a16:colId xmlns:a16="http://schemas.microsoft.com/office/drawing/2014/main" val="3597872682"/>
                    </a:ext>
                  </a:extLst>
                </a:gridCol>
                <a:gridCol w="329184">
                  <a:extLst>
                    <a:ext uri="{9D8B030D-6E8A-4147-A177-3AD203B41FA5}">
                      <a16:colId xmlns:a16="http://schemas.microsoft.com/office/drawing/2014/main" val="1997640692"/>
                    </a:ext>
                  </a:extLst>
                </a:gridCol>
                <a:gridCol w="329184">
                  <a:extLst>
                    <a:ext uri="{9D8B030D-6E8A-4147-A177-3AD203B41FA5}">
                      <a16:colId xmlns:a16="http://schemas.microsoft.com/office/drawing/2014/main" val="2907604381"/>
                    </a:ext>
                  </a:extLst>
                </a:gridCol>
                <a:gridCol w="329184">
                  <a:extLst>
                    <a:ext uri="{9D8B030D-6E8A-4147-A177-3AD203B41FA5}">
                      <a16:colId xmlns:a16="http://schemas.microsoft.com/office/drawing/2014/main" val="3268036682"/>
                    </a:ext>
                  </a:extLst>
                </a:gridCol>
                <a:gridCol w="329184">
                  <a:extLst>
                    <a:ext uri="{9D8B030D-6E8A-4147-A177-3AD203B41FA5}">
                      <a16:colId xmlns:a16="http://schemas.microsoft.com/office/drawing/2014/main" val="917212467"/>
                    </a:ext>
                  </a:extLst>
                </a:gridCol>
                <a:gridCol w="329184">
                  <a:extLst>
                    <a:ext uri="{9D8B030D-6E8A-4147-A177-3AD203B41FA5}">
                      <a16:colId xmlns:a16="http://schemas.microsoft.com/office/drawing/2014/main" val="1614661383"/>
                    </a:ext>
                  </a:extLst>
                </a:gridCol>
                <a:gridCol w="370332">
                  <a:extLst>
                    <a:ext uri="{9D8B030D-6E8A-4147-A177-3AD203B41FA5}">
                      <a16:colId xmlns:a16="http://schemas.microsoft.com/office/drawing/2014/main" val="1811677170"/>
                    </a:ext>
                  </a:extLst>
                </a:gridCol>
                <a:gridCol w="370332">
                  <a:extLst>
                    <a:ext uri="{9D8B030D-6E8A-4147-A177-3AD203B41FA5}">
                      <a16:colId xmlns:a16="http://schemas.microsoft.com/office/drawing/2014/main" val="458345213"/>
                    </a:ext>
                  </a:extLst>
                </a:gridCol>
                <a:gridCol w="329184">
                  <a:extLst>
                    <a:ext uri="{9D8B030D-6E8A-4147-A177-3AD203B41FA5}">
                      <a16:colId xmlns:a16="http://schemas.microsoft.com/office/drawing/2014/main" val="3213342716"/>
                    </a:ext>
                  </a:extLst>
                </a:gridCol>
                <a:gridCol w="329184">
                  <a:extLst>
                    <a:ext uri="{9D8B030D-6E8A-4147-A177-3AD203B41FA5}">
                      <a16:colId xmlns:a16="http://schemas.microsoft.com/office/drawing/2014/main" val="4125946737"/>
                    </a:ext>
                  </a:extLst>
                </a:gridCol>
                <a:gridCol w="370332">
                  <a:extLst>
                    <a:ext uri="{9D8B030D-6E8A-4147-A177-3AD203B41FA5}">
                      <a16:colId xmlns:a16="http://schemas.microsoft.com/office/drawing/2014/main" val="2366589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3515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- 2018-11-11 13:00:44 </a:t>
                      </a:r>
                      <a:r>
                        <a:rPr kumimoji="0" lang="ar-AE" sz="1000" b="0" i="0" u="none" strike="noStrike" kern="1200" cap="none" spc="0" normalizeH="0" baseline="0" noProof="0">
                          <a:ln>
                            <a:noFill/>
                          </a:ln>
                          <a:solidFill>
                            <a:prstClr val="black"/>
                          </a:solidFill>
                          <a:effectLst/>
                          <a:uLnTx/>
                          <a:uFillTx/>
                          <a:latin typeface="+mn-lt"/>
                          <a:ea typeface="+mn-ea"/>
                          <a:cs typeface="+mn-cs"/>
                        </a:rPr>
                        <a:t> 
 لو تم تشخيص الحامل بسكري الحمل، عليها توخي الحذر ومحاولة التكيف ومعرفة طرق التعامل مع هذا المرض  للحد من حدوث أي مضاعفات لها أو للجنين.
#مرضى_السكري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4306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- 2018-11-11 07:57:34 </a:t>
                      </a:r>
                      <a:r>
                        <a:rPr kumimoji="0" lang="ar-AE" sz="1000" b="0" i="0" u="none" strike="noStrike" kern="1200" cap="none" spc="0" normalizeH="0" baseline="0" noProof="0">
                          <a:ln>
                            <a:noFill/>
                          </a:ln>
                          <a:solidFill>
                            <a:prstClr val="black"/>
                          </a:solidFill>
                          <a:effectLst/>
                          <a:uLnTx/>
                          <a:uFillTx/>
                          <a:latin typeface="+mn-lt"/>
                          <a:ea typeface="+mn-ea"/>
                          <a:cs typeface="+mn-cs"/>
                        </a:rPr>
                        <a:t> 
 #عروض_الدواء على منتجات العناية بطفلك تبدأ من 7 إلى 20 نوفمبر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93324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- 2018-11-10 17:01:12 </a:t>
                      </a:r>
                      <a:r>
                        <a:rPr kumimoji="0" lang="ar-AE" sz="1000" b="0" i="0" u="none" strike="noStrike" kern="1200" cap="none" spc="0" normalizeH="0" baseline="0" noProof="0">
                          <a:ln>
                            <a:noFill/>
                          </a:ln>
                          <a:solidFill>
                            <a:prstClr val="black"/>
                          </a:solidFill>
                          <a:effectLst/>
                          <a:uLnTx/>
                          <a:uFillTx/>
                          <a:latin typeface="+mn-lt"/>
                          <a:ea typeface="+mn-ea"/>
                          <a:cs typeface="+mn-cs"/>
                        </a:rPr>
                        <a:t> 
 لو حصل وسويت فحص الدم لأحد #مرضى_السكري كيف تعرف تحدد حالته بالضبط؟
احتفظ بهالجدول عندك للضرورة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38632034"/>
                  </a:ext>
                </a:extLst>
              </a:tr>
            </a:tbl>
          </a:graphicData>
        </a:graphic>
      </p:graphicFrame>
      <p:sp>
        <p:nvSpPr>
          <p:cNvPr id="4" name="Text Placeholder 3">
            <a:extLst>
              <a:ext uri="{FF2B5EF4-FFF2-40B4-BE49-F238E27FC236}">
                <a16:creationId xmlns:a16="http://schemas.microsoft.com/office/drawing/2014/main" id="{840B24B4-9DF8-4E5D-A476-5F5391B4EEDB}"/>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35710472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F63AD-9D2D-4875-A1E9-E46608309F20}"/>
              </a:ext>
            </a:extLst>
          </p:cNvPr>
          <p:cNvSpPr>
            <a:spLocks noGrp="1"/>
          </p:cNvSpPr>
          <p:nvPr>
            <p:ph type="title"/>
          </p:nvPr>
        </p:nvSpPr>
        <p:spPr/>
        <p:txBody>
          <a:bodyPr/>
          <a:lstStyle/>
          <a:p>
            <a:r>
              <a:rPr lang="en-US"/>
              <a:t>Facebook Own Posts Table  | AlDawaa - 8 of 11</a:t>
            </a:r>
          </a:p>
        </p:txBody>
      </p:sp>
      <p:graphicFrame>
        <p:nvGraphicFramePr>
          <p:cNvPr id="5" name="Table Placeholder 4">
            <a:extLst>
              <a:ext uri="{FF2B5EF4-FFF2-40B4-BE49-F238E27FC236}">
                <a16:creationId xmlns:a16="http://schemas.microsoft.com/office/drawing/2014/main" id="{57F4AE74-52BC-4528-A8C5-EC2FB031BB0C}"/>
              </a:ext>
            </a:extLst>
          </p:cNvPr>
          <p:cNvGraphicFramePr>
            <a:graphicFrameLocks noGrp="1"/>
          </p:cNvGraphicFramePr>
          <p:nvPr>
            <p:ph type="tbl" sz="quarter" idx="13"/>
            <p:extLst>
              <p:ext uri="{D42A27DB-BD31-4B8C-83A1-F6EECF244321}">
                <p14:modId xmlns:p14="http://schemas.microsoft.com/office/powerpoint/2010/main" val="1028405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726071135"/>
                    </a:ext>
                  </a:extLst>
                </a:gridCol>
                <a:gridCol w="370332">
                  <a:extLst>
                    <a:ext uri="{9D8B030D-6E8A-4147-A177-3AD203B41FA5}">
                      <a16:colId xmlns:a16="http://schemas.microsoft.com/office/drawing/2014/main" val="904807667"/>
                    </a:ext>
                  </a:extLst>
                </a:gridCol>
                <a:gridCol w="370332">
                  <a:extLst>
                    <a:ext uri="{9D8B030D-6E8A-4147-A177-3AD203B41FA5}">
                      <a16:colId xmlns:a16="http://schemas.microsoft.com/office/drawing/2014/main" val="52553669"/>
                    </a:ext>
                  </a:extLst>
                </a:gridCol>
                <a:gridCol w="370332">
                  <a:extLst>
                    <a:ext uri="{9D8B030D-6E8A-4147-A177-3AD203B41FA5}">
                      <a16:colId xmlns:a16="http://schemas.microsoft.com/office/drawing/2014/main" val="3834058024"/>
                    </a:ext>
                  </a:extLst>
                </a:gridCol>
                <a:gridCol w="329184">
                  <a:extLst>
                    <a:ext uri="{9D8B030D-6E8A-4147-A177-3AD203B41FA5}">
                      <a16:colId xmlns:a16="http://schemas.microsoft.com/office/drawing/2014/main" val="1540209677"/>
                    </a:ext>
                  </a:extLst>
                </a:gridCol>
                <a:gridCol w="329184">
                  <a:extLst>
                    <a:ext uri="{9D8B030D-6E8A-4147-A177-3AD203B41FA5}">
                      <a16:colId xmlns:a16="http://schemas.microsoft.com/office/drawing/2014/main" val="3097950522"/>
                    </a:ext>
                  </a:extLst>
                </a:gridCol>
                <a:gridCol w="329184">
                  <a:extLst>
                    <a:ext uri="{9D8B030D-6E8A-4147-A177-3AD203B41FA5}">
                      <a16:colId xmlns:a16="http://schemas.microsoft.com/office/drawing/2014/main" val="1714081824"/>
                    </a:ext>
                  </a:extLst>
                </a:gridCol>
                <a:gridCol w="329184">
                  <a:extLst>
                    <a:ext uri="{9D8B030D-6E8A-4147-A177-3AD203B41FA5}">
                      <a16:colId xmlns:a16="http://schemas.microsoft.com/office/drawing/2014/main" val="3107856006"/>
                    </a:ext>
                  </a:extLst>
                </a:gridCol>
                <a:gridCol w="329184">
                  <a:extLst>
                    <a:ext uri="{9D8B030D-6E8A-4147-A177-3AD203B41FA5}">
                      <a16:colId xmlns:a16="http://schemas.microsoft.com/office/drawing/2014/main" val="3659506529"/>
                    </a:ext>
                  </a:extLst>
                </a:gridCol>
                <a:gridCol w="329184">
                  <a:extLst>
                    <a:ext uri="{9D8B030D-6E8A-4147-A177-3AD203B41FA5}">
                      <a16:colId xmlns:a16="http://schemas.microsoft.com/office/drawing/2014/main" val="1430226706"/>
                    </a:ext>
                  </a:extLst>
                </a:gridCol>
                <a:gridCol w="329184">
                  <a:extLst>
                    <a:ext uri="{9D8B030D-6E8A-4147-A177-3AD203B41FA5}">
                      <a16:colId xmlns:a16="http://schemas.microsoft.com/office/drawing/2014/main" val="3997755446"/>
                    </a:ext>
                  </a:extLst>
                </a:gridCol>
                <a:gridCol w="329184">
                  <a:extLst>
                    <a:ext uri="{9D8B030D-6E8A-4147-A177-3AD203B41FA5}">
                      <a16:colId xmlns:a16="http://schemas.microsoft.com/office/drawing/2014/main" val="4052513574"/>
                    </a:ext>
                  </a:extLst>
                </a:gridCol>
                <a:gridCol w="370332">
                  <a:extLst>
                    <a:ext uri="{9D8B030D-6E8A-4147-A177-3AD203B41FA5}">
                      <a16:colId xmlns:a16="http://schemas.microsoft.com/office/drawing/2014/main" val="1650628163"/>
                    </a:ext>
                  </a:extLst>
                </a:gridCol>
                <a:gridCol w="370332">
                  <a:extLst>
                    <a:ext uri="{9D8B030D-6E8A-4147-A177-3AD203B41FA5}">
                      <a16:colId xmlns:a16="http://schemas.microsoft.com/office/drawing/2014/main" val="839750522"/>
                    </a:ext>
                  </a:extLst>
                </a:gridCol>
                <a:gridCol w="329184">
                  <a:extLst>
                    <a:ext uri="{9D8B030D-6E8A-4147-A177-3AD203B41FA5}">
                      <a16:colId xmlns:a16="http://schemas.microsoft.com/office/drawing/2014/main" val="3640979924"/>
                    </a:ext>
                  </a:extLst>
                </a:gridCol>
                <a:gridCol w="329184">
                  <a:extLst>
                    <a:ext uri="{9D8B030D-6E8A-4147-A177-3AD203B41FA5}">
                      <a16:colId xmlns:a16="http://schemas.microsoft.com/office/drawing/2014/main" val="3235769691"/>
                    </a:ext>
                  </a:extLst>
                </a:gridCol>
                <a:gridCol w="370332">
                  <a:extLst>
                    <a:ext uri="{9D8B030D-6E8A-4147-A177-3AD203B41FA5}">
                      <a16:colId xmlns:a16="http://schemas.microsoft.com/office/drawing/2014/main" val="1829704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4291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- 2018-11-10 11:00:38 </a:t>
                      </a:r>
                      <a:r>
                        <a:rPr kumimoji="0" lang="ar-AE" sz="1000" b="0" i="0" u="none" strike="noStrike" kern="1200" cap="none" spc="0" normalizeH="0" baseline="0" noProof="0">
                          <a:ln>
                            <a:noFill/>
                          </a:ln>
                          <a:solidFill>
                            <a:prstClr val="black"/>
                          </a:solidFill>
                          <a:effectLst/>
                          <a:uLnTx/>
                          <a:uFillTx/>
                          <a:latin typeface="+mn-lt"/>
                          <a:ea typeface="+mn-ea"/>
                          <a:cs typeface="+mn-cs"/>
                        </a:rPr>
                        <a:t> 
 #عروض_الدواء على منتجات العناية بطفلك تبدأ من 7 إلى 20 نوفمبر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22547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- 2018-11-09 13:00:51 </a:t>
                      </a:r>
                      <a:r>
                        <a:rPr kumimoji="0" lang="ar-AE" sz="1000" b="0" i="0" u="none" strike="noStrike" kern="1200" cap="none" spc="0" normalizeH="0" baseline="0" noProof="0">
                          <a:ln>
                            <a:noFill/>
                          </a:ln>
                          <a:solidFill>
                            <a:prstClr val="black"/>
                          </a:solidFill>
                          <a:effectLst/>
                          <a:uLnTx/>
                          <a:uFillTx/>
                          <a:latin typeface="+mn-lt"/>
                          <a:ea typeface="+mn-ea"/>
                          <a:cs typeface="+mn-cs"/>
                        </a:rPr>
                        <a:t> 
 ينصحونك الناس:
"إذا اشتهيت الحلى عليك بالفاكهة تراها ما تضرّك " !
وينصحك الطبيب:
"بالإعتدال في تناول الفواكة لأن بعضها يحتوي على سكريات عالية"
ابحث في المصادر الطبية الموثوقة دائمًا عشان تكون أكثر وعي بصحتك
#مرضى_السكري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43778230"/>
                  </a:ext>
                </a:extLst>
              </a:tr>
            </a:tbl>
          </a:graphicData>
        </a:graphic>
      </p:graphicFrame>
      <p:sp>
        <p:nvSpPr>
          <p:cNvPr id="4" name="Text Placeholder 3">
            <a:extLst>
              <a:ext uri="{FF2B5EF4-FFF2-40B4-BE49-F238E27FC236}">
                <a16:creationId xmlns:a16="http://schemas.microsoft.com/office/drawing/2014/main" id="{6C337A84-1936-4D16-A775-C5CE95099DAF}"/>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31404052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A1399-4AFC-47E2-A6BF-905FF3136415}"/>
              </a:ext>
            </a:extLst>
          </p:cNvPr>
          <p:cNvSpPr>
            <a:spLocks noGrp="1"/>
          </p:cNvSpPr>
          <p:nvPr>
            <p:ph type="title"/>
          </p:nvPr>
        </p:nvSpPr>
        <p:spPr/>
        <p:txBody>
          <a:bodyPr/>
          <a:lstStyle/>
          <a:p>
            <a:r>
              <a:rPr lang="en-US"/>
              <a:t>Facebook Own Posts Table  | AlDawaa - 9 of 11</a:t>
            </a:r>
          </a:p>
        </p:txBody>
      </p:sp>
      <p:graphicFrame>
        <p:nvGraphicFramePr>
          <p:cNvPr id="5" name="Table Placeholder 4">
            <a:extLst>
              <a:ext uri="{FF2B5EF4-FFF2-40B4-BE49-F238E27FC236}">
                <a16:creationId xmlns:a16="http://schemas.microsoft.com/office/drawing/2014/main" id="{E3256953-731E-4B72-AEFD-6F1D1B158BC3}"/>
              </a:ext>
            </a:extLst>
          </p:cNvPr>
          <p:cNvGraphicFramePr>
            <a:graphicFrameLocks noGrp="1"/>
          </p:cNvGraphicFramePr>
          <p:nvPr>
            <p:ph type="tbl" sz="quarter" idx="13"/>
            <p:extLst>
              <p:ext uri="{D42A27DB-BD31-4B8C-83A1-F6EECF244321}">
                <p14:modId xmlns:p14="http://schemas.microsoft.com/office/powerpoint/2010/main" val="3480540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375633775"/>
                    </a:ext>
                  </a:extLst>
                </a:gridCol>
                <a:gridCol w="370332">
                  <a:extLst>
                    <a:ext uri="{9D8B030D-6E8A-4147-A177-3AD203B41FA5}">
                      <a16:colId xmlns:a16="http://schemas.microsoft.com/office/drawing/2014/main" val="2023429208"/>
                    </a:ext>
                  </a:extLst>
                </a:gridCol>
                <a:gridCol w="370332">
                  <a:extLst>
                    <a:ext uri="{9D8B030D-6E8A-4147-A177-3AD203B41FA5}">
                      <a16:colId xmlns:a16="http://schemas.microsoft.com/office/drawing/2014/main" val="1667495424"/>
                    </a:ext>
                  </a:extLst>
                </a:gridCol>
                <a:gridCol w="370332">
                  <a:extLst>
                    <a:ext uri="{9D8B030D-6E8A-4147-A177-3AD203B41FA5}">
                      <a16:colId xmlns:a16="http://schemas.microsoft.com/office/drawing/2014/main" val="1088479410"/>
                    </a:ext>
                  </a:extLst>
                </a:gridCol>
                <a:gridCol w="329184">
                  <a:extLst>
                    <a:ext uri="{9D8B030D-6E8A-4147-A177-3AD203B41FA5}">
                      <a16:colId xmlns:a16="http://schemas.microsoft.com/office/drawing/2014/main" val="2919779385"/>
                    </a:ext>
                  </a:extLst>
                </a:gridCol>
                <a:gridCol w="329184">
                  <a:extLst>
                    <a:ext uri="{9D8B030D-6E8A-4147-A177-3AD203B41FA5}">
                      <a16:colId xmlns:a16="http://schemas.microsoft.com/office/drawing/2014/main" val="2978327772"/>
                    </a:ext>
                  </a:extLst>
                </a:gridCol>
                <a:gridCol w="329184">
                  <a:extLst>
                    <a:ext uri="{9D8B030D-6E8A-4147-A177-3AD203B41FA5}">
                      <a16:colId xmlns:a16="http://schemas.microsoft.com/office/drawing/2014/main" val="2298518214"/>
                    </a:ext>
                  </a:extLst>
                </a:gridCol>
                <a:gridCol w="329184">
                  <a:extLst>
                    <a:ext uri="{9D8B030D-6E8A-4147-A177-3AD203B41FA5}">
                      <a16:colId xmlns:a16="http://schemas.microsoft.com/office/drawing/2014/main" val="3874377209"/>
                    </a:ext>
                  </a:extLst>
                </a:gridCol>
                <a:gridCol w="329184">
                  <a:extLst>
                    <a:ext uri="{9D8B030D-6E8A-4147-A177-3AD203B41FA5}">
                      <a16:colId xmlns:a16="http://schemas.microsoft.com/office/drawing/2014/main" val="1666203544"/>
                    </a:ext>
                  </a:extLst>
                </a:gridCol>
                <a:gridCol w="329184">
                  <a:extLst>
                    <a:ext uri="{9D8B030D-6E8A-4147-A177-3AD203B41FA5}">
                      <a16:colId xmlns:a16="http://schemas.microsoft.com/office/drawing/2014/main" val="3146050666"/>
                    </a:ext>
                  </a:extLst>
                </a:gridCol>
                <a:gridCol w="329184">
                  <a:extLst>
                    <a:ext uri="{9D8B030D-6E8A-4147-A177-3AD203B41FA5}">
                      <a16:colId xmlns:a16="http://schemas.microsoft.com/office/drawing/2014/main" val="1508898543"/>
                    </a:ext>
                  </a:extLst>
                </a:gridCol>
                <a:gridCol w="329184">
                  <a:extLst>
                    <a:ext uri="{9D8B030D-6E8A-4147-A177-3AD203B41FA5}">
                      <a16:colId xmlns:a16="http://schemas.microsoft.com/office/drawing/2014/main" val="2895667999"/>
                    </a:ext>
                  </a:extLst>
                </a:gridCol>
                <a:gridCol w="370332">
                  <a:extLst>
                    <a:ext uri="{9D8B030D-6E8A-4147-A177-3AD203B41FA5}">
                      <a16:colId xmlns:a16="http://schemas.microsoft.com/office/drawing/2014/main" val="389830786"/>
                    </a:ext>
                  </a:extLst>
                </a:gridCol>
                <a:gridCol w="370332">
                  <a:extLst>
                    <a:ext uri="{9D8B030D-6E8A-4147-A177-3AD203B41FA5}">
                      <a16:colId xmlns:a16="http://schemas.microsoft.com/office/drawing/2014/main" val="66104989"/>
                    </a:ext>
                  </a:extLst>
                </a:gridCol>
                <a:gridCol w="329184">
                  <a:extLst>
                    <a:ext uri="{9D8B030D-6E8A-4147-A177-3AD203B41FA5}">
                      <a16:colId xmlns:a16="http://schemas.microsoft.com/office/drawing/2014/main" val="3267648466"/>
                    </a:ext>
                  </a:extLst>
                </a:gridCol>
                <a:gridCol w="329184">
                  <a:extLst>
                    <a:ext uri="{9D8B030D-6E8A-4147-A177-3AD203B41FA5}">
                      <a16:colId xmlns:a16="http://schemas.microsoft.com/office/drawing/2014/main" val="2252870905"/>
                    </a:ext>
                  </a:extLst>
                </a:gridCol>
                <a:gridCol w="370332">
                  <a:extLst>
                    <a:ext uri="{9D8B030D-6E8A-4147-A177-3AD203B41FA5}">
                      <a16:colId xmlns:a16="http://schemas.microsoft.com/office/drawing/2014/main" val="489829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0084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- 2018-11-09 10:00:38 </a:t>
                      </a:r>
                      <a:r>
                        <a:rPr kumimoji="0" lang="ar-AE" sz="1000" b="0" i="0" u="none" strike="noStrike" kern="1200" cap="none" spc="0" normalizeH="0" baseline="0" noProof="0">
                          <a:ln>
                            <a:noFill/>
                          </a:ln>
                          <a:solidFill>
                            <a:prstClr val="black"/>
                          </a:solidFill>
                          <a:effectLst/>
                          <a:uLnTx/>
                          <a:uFillTx/>
                          <a:latin typeface="+mn-lt"/>
                          <a:ea typeface="+mn-ea"/>
                          <a:cs typeface="+mn-cs"/>
                        </a:rPr>
                        <a:t> 
 اللهُم ‌أجعلنا ممن ‌يُقال‌ لهُم:
‏هذه الجنة التي‌ كنتم‌ بها توعُدون.
#يوم_الجمعة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90278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- 2018-11-08 14:09:00 </a:t>
                      </a:r>
                      <a:r>
                        <a:rPr kumimoji="0" lang="ar-AE" sz="1000" b="0" i="0" u="none" strike="noStrike" kern="1200" cap="none" spc="0" normalizeH="0" baseline="0" noProof="0">
                          <a:ln>
                            <a:noFill/>
                          </a:ln>
                          <a:solidFill>
                            <a:prstClr val="black"/>
                          </a:solidFill>
                          <a:effectLst/>
                          <a:uLnTx/>
                          <a:uFillTx/>
                          <a:latin typeface="+mn-lt"/>
                          <a:ea typeface="+mn-ea"/>
                          <a:cs typeface="+mn-cs"/>
                        </a:rPr>
                        <a:t> 
 بمناسبة اليوم العالمي للسكري نرحب بزوارنا الكرام في العثيم مول في #الرياض للرعاية الصحية والتوعية اللازمة بمرض السكري وذلك يومي الخميس والجمعة 8 – 9 نوفمبر #صيدلية_الدواء #الدواء_والسكري #اليوم_العالمي_للسكري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87537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- 2018-11-08 13:34:50 </a:t>
                      </a:r>
                      <a:r>
                        <a:rPr kumimoji="0" lang="ar-AE" sz="1000" b="0" i="0" u="none" strike="noStrike" kern="1200" cap="none" spc="0" normalizeH="0" baseline="0" noProof="0">
                          <a:ln>
                            <a:noFill/>
                          </a:ln>
                          <a:solidFill>
                            <a:prstClr val="black"/>
                          </a:solidFill>
                          <a:effectLst/>
                          <a:uLnTx/>
                          <a:uFillTx/>
                          <a:latin typeface="+mn-lt"/>
                          <a:ea typeface="+mn-ea"/>
                          <a:cs typeface="+mn-cs"/>
                        </a:rPr>
                        <a:t> 
 شاركونا الجواب الصحيح لتكونوا أحد الثلاثين فائز معنا بجهاز قياس السكر و قسيمة شرائية بقيمة ٢٠٠ ريال
سيتم اختيار ٣٠ رابح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82042028"/>
                  </a:ext>
                </a:extLst>
              </a:tr>
            </a:tbl>
          </a:graphicData>
        </a:graphic>
      </p:graphicFrame>
      <p:sp>
        <p:nvSpPr>
          <p:cNvPr id="4" name="Text Placeholder 3">
            <a:extLst>
              <a:ext uri="{FF2B5EF4-FFF2-40B4-BE49-F238E27FC236}">
                <a16:creationId xmlns:a16="http://schemas.microsoft.com/office/drawing/2014/main" id="{B4523239-0DCB-4CF3-9C5D-DF5B04D2AD0D}"/>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10081231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F176D-220A-4047-91BC-54D71C33447E}"/>
              </a:ext>
            </a:extLst>
          </p:cNvPr>
          <p:cNvSpPr>
            <a:spLocks noGrp="1"/>
          </p:cNvSpPr>
          <p:nvPr>
            <p:ph type="title"/>
          </p:nvPr>
        </p:nvSpPr>
        <p:spPr/>
        <p:txBody>
          <a:bodyPr/>
          <a:lstStyle/>
          <a:p>
            <a:r>
              <a:rPr lang="en-US"/>
              <a:t>Facebook Own Posts Table  | AlDawaa - 10 of 11</a:t>
            </a:r>
          </a:p>
        </p:txBody>
      </p:sp>
      <p:graphicFrame>
        <p:nvGraphicFramePr>
          <p:cNvPr id="5" name="Table Placeholder 4">
            <a:extLst>
              <a:ext uri="{FF2B5EF4-FFF2-40B4-BE49-F238E27FC236}">
                <a16:creationId xmlns:a16="http://schemas.microsoft.com/office/drawing/2014/main" id="{8A9504AA-B6F4-45EC-AF78-1A7271FB2D25}"/>
              </a:ext>
            </a:extLst>
          </p:cNvPr>
          <p:cNvGraphicFramePr>
            <a:graphicFrameLocks noGrp="1"/>
          </p:cNvGraphicFramePr>
          <p:nvPr>
            <p:ph type="tbl" sz="quarter" idx="13"/>
            <p:extLst>
              <p:ext uri="{D42A27DB-BD31-4B8C-83A1-F6EECF244321}">
                <p14:modId xmlns:p14="http://schemas.microsoft.com/office/powerpoint/2010/main" val="3646619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159319888"/>
                    </a:ext>
                  </a:extLst>
                </a:gridCol>
                <a:gridCol w="370332">
                  <a:extLst>
                    <a:ext uri="{9D8B030D-6E8A-4147-A177-3AD203B41FA5}">
                      <a16:colId xmlns:a16="http://schemas.microsoft.com/office/drawing/2014/main" val="233214771"/>
                    </a:ext>
                  </a:extLst>
                </a:gridCol>
                <a:gridCol w="370332">
                  <a:extLst>
                    <a:ext uri="{9D8B030D-6E8A-4147-A177-3AD203B41FA5}">
                      <a16:colId xmlns:a16="http://schemas.microsoft.com/office/drawing/2014/main" val="2765091514"/>
                    </a:ext>
                  </a:extLst>
                </a:gridCol>
                <a:gridCol w="370332">
                  <a:extLst>
                    <a:ext uri="{9D8B030D-6E8A-4147-A177-3AD203B41FA5}">
                      <a16:colId xmlns:a16="http://schemas.microsoft.com/office/drawing/2014/main" val="4017812295"/>
                    </a:ext>
                  </a:extLst>
                </a:gridCol>
                <a:gridCol w="329184">
                  <a:extLst>
                    <a:ext uri="{9D8B030D-6E8A-4147-A177-3AD203B41FA5}">
                      <a16:colId xmlns:a16="http://schemas.microsoft.com/office/drawing/2014/main" val="85448816"/>
                    </a:ext>
                  </a:extLst>
                </a:gridCol>
                <a:gridCol w="329184">
                  <a:extLst>
                    <a:ext uri="{9D8B030D-6E8A-4147-A177-3AD203B41FA5}">
                      <a16:colId xmlns:a16="http://schemas.microsoft.com/office/drawing/2014/main" val="683127956"/>
                    </a:ext>
                  </a:extLst>
                </a:gridCol>
                <a:gridCol w="329184">
                  <a:extLst>
                    <a:ext uri="{9D8B030D-6E8A-4147-A177-3AD203B41FA5}">
                      <a16:colId xmlns:a16="http://schemas.microsoft.com/office/drawing/2014/main" val="3319946839"/>
                    </a:ext>
                  </a:extLst>
                </a:gridCol>
                <a:gridCol w="329184">
                  <a:extLst>
                    <a:ext uri="{9D8B030D-6E8A-4147-A177-3AD203B41FA5}">
                      <a16:colId xmlns:a16="http://schemas.microsoft.com/office/drawing/2014/main" val="675964523"/>
                    </a:ext>
                  </a:extLst>
                </a:gridCol>
                <a:gridCol w="329184">
                  <a:extLst>
                    <a:ext uri="{9D8B030D-6E8A-4147-A177-3AD203B41FA5}">
                      <a16:colId xmlns:a16="http://schemas.microsoft.com/office/drawing/2014/main" val="1847712947"/>
                    </a:ext>
                  </a:extLst>
                </a:gridCol>
                <a:gridCol w="329184">
                  <a:extLst>
                    <a:ext uri="{9D8B030D-6E8A-4147-A177-3AD203B41FA5}">
                      <a16:colId xmlns:a16="http://schemas.microsoft.com/office/drawing/2014/main" val="1847718599"/>
                    </a:ext>
                  </a:extLst>
                </a:gridCol>
                <a:gridCol w="329184">
                  <a:extLst>
                    <a:ext uri="{9D8B030D-6E8A-4147-A177-3AD203B41FA5}">
                      <a16:colId xmlns:a16="http://schemas.microsoft.com/office/drawing/2014/main" val="699741427"/>
                    </a:ext>
                  </a:extLst>
                </a:gridCol>
                <a:gridCol w="329184">
                  <a:extLst>
                    <a:ext uri="{9D8B030D-6E8A-4147-A177-3AD203B41FA5}">
                      <a16:colId xmlns:a16="http://schemas.microsoft.com/office/drawing/2014/main" val="2283661358"/>
                    </a:ext>
                  </a:extLst>
                </a:gridCol>
                <a:gridCol w="370332">
                  <a:extLst>
                    <a:ext uri="{9D8B030D-6E8A-4147-A177-3AD203B41FA5}">
                      <a16:colId xmlns:a16="http://schemas.microsoft.com/office/drawing/2014/main" val="1715589161"/>
                    </a:ext>
                  </a:extLst>
                </a:gridCol>
                <a:gridCol w="370332">
                  <a:extLst>
                    <a:ext uri="{9D8B030D-6E8A-4147-A177-3AD203B41FA5}">
                      <a16:colId xmlns:a16="http://schemas.microsoft.com/office/drawing/2014/main" val="3398002734"/>
                    </a:ext>
                  </a:extLst>
                </a:gridCol>
                <a:gridCol w="329184">
                  <a:extLst>
                    <a:ext uri="{9D8B030D-6E8A-4147-A177-3AD203B41FA5}">
                      <a16:colId xmlns:a16="http://schemas.microsoft.com/office/drawing/2014/main" val="1002241963"/>
                    </a:ext>
                  </a:extLst>
                </a:gridCol>
                <a:gridCol w="329184">
                  <a:extLst>
                    <a:ext uri="{9D8B030D-6E8A-4147-A177-3AD203B41FA5}">
                      <a16:colId xmlns:a16="http://schemas.microsoft.com/office/drawing/2014/main" val="3732207062"/>
                    </a:ext>
                  </a:extLst>
                </a:gridCol>
                <a:gridCol w="370332">
                  <a:extLst>
                    <a:ext uri="{9D8B030D-6E8A-4147-A177-3AD203B41FA5}">
                      <a16:colId xmlns:a16="http://schemas.microsoft.com/office/drawing/2014/main" val="1452996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807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- 2018-11-08 10:05:35 </a:t>
                      </a:r>
                      <a:r>
                        <a:rPr kumimoji="0" lang="ar-AE" sz="1000" b="0" i="0" u="none" strike="noStrike" kern="1200" cap="none" spc="0" normalizeH="0" baseline="0" noProof="0">
                          <a:ln>
                            <a:noFill/>
                          </a:ln>
                          <a:solidFill>
                            <a:prstClr val="black"/>
                          </a:solidFill>
                          <a:effectLst/>
                          <a:uLnTx/>
                          <a:uFillTx/>
                          <a:latin typeface="+mn-lt"/>
                          <a:ea typeface="+mn-ea"/>
                          <a:cs typeface="+mn-cs"/>
                        </a:rPr>
                        <a:t> 
 #عروض_الدواء لمنتجات العناية الشخصية تبدأ من 7 إلى 20 نوفمبر.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25598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- 2018-11-07 17:01:43 </a:t>
                      </a:r>
                      <a:r>
                        <a:rPr kumimoji="0" lang="ar-AE" sz="1000" b="0" i="0" u="none" strike="noStrike" kern="1200" cap="none" spc="0" normalizeH="0" baseline="0" noProof="0">
                          <a:ln>
                            <a:noFill/>
                          </a:ln>
                          <a:solidFill>
                            <a:prstClr val="black"/>
                          </a:solidFill>
                          <a:effectLst/>
                          <a:uLnTx/>
                          <a:uFillTx/>
                          <a:latin typeface="+mn-lt"/>
                          <a:ea typeface="+mn-ea"/>
                          <a:cs typeface="+mn-cs"/>
                        </a:rPr>
                        <a:t> 
 زورينا في الدواء لفرصة ربح قسيمة شرائية بقيمة ١٢٠٠ ريال يومياً مقدمة من يونيليفر.
٢٠ فائزة من ٧ إلى ٢٠ نوفمبر 
*تطبق الشروط والأحكام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95200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- 2018-11-07 13:47:21 </a:t>
                      </a:r>
                      <a:r>
                        <a:rPr kumimoji="0" lang="ar-AE" sz="1000" b="0" i="0" u="none" strike="noStrike" kern="1200" cap="none" spc="0" normalizeH="0" baseline="0" noProof="0">
                          <a:ln>
                            <a:noFill/>
                          </a:ln>
                          <a:solidFill>
                            <a:prstClr val="black"/>
                          </a:solidFill>
                          <a:effectLst/>
                          <a:uLnTx/>
                          <a:uFillTx/>
                          <a:latin typeface="+mn-lt"/>
                          <a:ea typeface="+mn-ea"/>
                          <a:cs typeface="+mn-cs"/>
                        </a:rPr>
                        <a:t> 
 #عروض_الدواء لمنتجات العناية بجمالك تبدأ من 7 الى 20 نوفمبر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94002657"/>
                  </a:ext>
                </a:extLst>
              </a:tr>
            </a:tbl>
          </a:graphicData>
        </a:graphic>
      </p:graphicFrame>
      <p:sp>
        <p:nvSpPr>
          <p:cNvPr id="4" name="Text Placeholder 3">
            <a:extLst>
              <a:ext uri="{FF2B5EF4-FFF2-40B4-BE49-F238E27FC236}">
                <a16:creationId xmlns:a16="http://schemas.microsoft.com/office/drawing/2014/main" id="{FE1A2C45-9025-4FDF-95A7-D027801FB6A6}"/>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32698122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E162D-065F-4475-8D0B-D30F5C0981BE}"/>
              </a:ext>
            </a:extLst>
          </p:cNvPr>
          <p:cNvSpPr>
            <a:spLocks noGrp="1"/>
          </p:cNvSpPr>
          <p:nvPr>
            <p:ph type="title"/>
          </p:nvPr>
        </p:nvSpPr>
        <p:spPr/>
        <p:txBody>
          <a:bodyPr/>
          <a:lstStyle/>
          <a:p>
            <a:r>
              <a:rPr lang="en-US"/>
              <a:t>Facebook Own Posts Table  | AlDawaa - 11 of 11</a:t>
            </a:r>
          </a:p>
        </p:txBody>
      </p:sp>
      <p:graphicFrame>
        <p:nvGraphicFramePr>
          <p:cNvPr id="5" name="Table Placeholder 4">
            <a:extLst>
              <a:ext uri="{FF2B5EF4-FFF2-40B4-BE49-F238E27FC236}">
                <a16:creationId xmlns:a16="http://schemas.microsoft.com/office/drawing/2014/main" id="{2605FC74-C520-4CB0-B782-581D3C84580A}"/>
              </a:ext>
            </a:extLst>
          </p:cNvPr>
          <p:cNvGraphicFramePr>
            <a:graphicFrameLocks noGrp="1"/>
          </p:cNvGraphicFramePr>
          <p:nvPr>
            <p:ph type="tbl" sz="quarter" idx="13"/>
            <p:extLst>
              <p:ext uri="{D42A27DB-BD31-4B8C-83A1-F6EECF244321}">
                <p14:modId xmlns:p14="http://schemas.microsoft.com/office/powerpoint/2010/main" val="3465436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104019010"/>
                    </a:ext>
                  </a:extLst>
                </a:gridCol>
                <a:gridCol w="370332">
                  <a:extLst>
                    <a:ext uri="{9D8B030D-6E8A-4147-A177-3AD203B41FA5}">
                      <a16:colId xmlns:a16="http://schemas.microsoft.com/office/drawing/2014/main" val="93192722"/>
                    </a:ext>
                  </a:extLst>
                </a:gridCol>
                <a:gridCol w="370332">
                  <a:extLst>
                    <a:ext uri="{9D8B030D-6E8A-4147-A177-3AD203B41FA5}">
                      <a16:colId xmlns:a16="http://schemas.microsoft.com/office/drawing/2014/main" val="2004890083"/>
                    </a:ext>
                  </a:extLst>
                </a:gridCol>
                <a:gridCol w="370332">
                  <a:extLst>
                    <a:ext uri="{9D8B030D-6E8A-4147-A177-3AD203B41FA5}">
                      <a16:colId xmlns:a16="http://schemas.microsoft.com/office/drawing/2014/main" val="741215674"/>
                    </a:ext>
                  </a:extLst>
                </a:gridCol>
                <a:gridCol w="329184">
                  <a:extLst>
                    <a:ext uri="{9D8B030D-6E8A-4147-A177-3AD203B41FA5}">
                      <a16:colId xmlns:a16="http://schemas.microsoft.com/office/drawing/2014/main" val="3816305569"/>
                    </a:ext>
                  </a:extLst>
                </a:gridCol>
                <a:gridCol w="329184">
                  <a:extLst>
                    <a:ext uri="{9D8B030D-6E8A-4147-A177-3AD203B41FA5}">
                      <a16:colId xmlns:a16="http://schemas.microsoft.com/office/drawing/2014/main" val="1415520392"/>
                    </a:ext>
                  </a:extLst>
                </a:gridCol>
                <a:gridCol w="329184">
                  <a:extLst>
                    <a:ext uri="{9D8B030D-6E8A-4147-A177-3AD203B41FA5}">
                      <a16:colId xmlns:a16="http://schemas.microsoft.com/office/drawing/2014/main" val="3945284741"/>
                    </a:ext>
                  </a:extLst>
                </a:gridCol>
                <a:gridCol w="329184">
                  <a:extLst>
                    <a:ext uri="{9D8B030D-6E8A-4147-A177-3AD203B41FA5}">
                      <a16:colId xmlns:a16="http://schemas.microsoft.com/office/drawing/2014/main" val="1330931527"/>
                    </a:ext>
                  </a:extLst>
                </a:gridCol>
                <a:gridCol w="329184">
                  <a:extLst>
                    <a:ext uri="{9D8B030D-6E8A-4147-A177-3AD203B41FA5}">
                      <a16:colId xmlns:a16="http://schemas.microsoft.com/office/drawing/2014/main" val="1480417125"/>
                    </a:ext>
                  </a:extLst>
                </a:gridCol>
                <a:gridCol w="329184">
                  <a:extLst>
                    <a:ext uri="{9D8B030D-6E8A-4147-A177-3AD203B41FA5}">
                      <a16:colId xmlns:a16="http://schemas.microsoft.com/office/drawing/2014/main" val="2081832091"/>
                    </a:ext>
                  </a:extLst>
                </a:gridCol>
                <a:gridCol w="329184">
                  <a:extLst>
                    <a:ext uri="{9D8B030D-6E8A-4147-A177-3AD203B41FA5}">
                      <a16:colId xmlns:a16="http://schemas.microsoft.com/office/drawing/2014/main" val="4208513187"/>
                    </a:ext>
                  </a:extLst>
                </a:gridCol>
                <a:gridCol w="329184">
                  <a:extLst>
                    <a:ext uri="{9D8B030D-6E8A-4147-A177-3AD203B41FA5}">
                      <a16:colId xmlns:a16="http://schemas.microsoft.com/office/drawing/2014/main" val="1976197549"/>
                    </a:ext>
                  </a:extLst>
                </a:gridCol>
                <a:gridCol w="370332">
                  <a:extLst>
                    <a:ext uri="{9D8B030D-6E8A-4147-A177-3AD203B41FA5}">
                      <a16:colId xmlns:a16="http://schemas.microsoft.com/office/drawing/2014/main" val="2379917069"/>
                    </a:ext>
                  </a:extLst>
                </a:gridCol>
                <a:gridCol w="370332">
                  <a:extLst>
                    <a:ext uri="{9D8B030D-6E8A-4147-A177-3AD203B41FA5}">
                      <a16:colId xmlns:a16="http://schemas.microsoft.com/office/drawing/2014/main" val="3298171289"/>
                    </a:ext>
                  </a:extLst>
                </a:gridCol>
                <a:gridCol w="329184">
                  <a:extLst>
                    <a:ext uri="{9D8B030D-6E8A-4147-A177-3AD203B41FA5}">
                      <a16:colId xmlns:a16="http://schemas.microsoft.com/office/drawing/2014/main" val="3034066298"/>
                    </a:ext>
                  </a:extLst>
                </a:gridCol>
                <a:gridCol w="329184">
                  <a:extLst>
                    <a:ext uri="{9D8B030D-6E8A-4147-A177-3AD203B41FA5}">
                      <a16:colId xmlns:a16="http://schemas.microsoft.com/office/drawing/2014/main" val="2215896616"/>
                    </a:ext>
                  </a:extLst>
                </a:gridCol>
                <a:gridCol w="370332">
                  <a:extLst>
                    <a:ext uri="{9D8B030D-6E8A-4147-A177-3AD203B41FA5}">
                      <a16:colId xmlns:a16="http://schemas.microsoft.com/office/drawing/2014/main" val="616506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04912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- 2018-11-07 13:09:55 </a:t>
                      </a:r>
                      <a:r>
                        <a:rPr kumimoji="0" lang="ar-AE" sz="1000" b="0" i="0" u="none" strike="noStrike" kern="1200" cap="none" spc="0" normalizeH="0" baseline="0" noProof="0">
                          <a:ln>
                            <a:noFill/>
                          </a:ln>
                          <a:solidFill>
                            <a:prstClr val="black"/>
                          </a:solidFill>
                          <a:effectLst/>
                          <a:uLnTx/>
                          <a:uFillTx/>
                          <a:latin typeface="+mn-lt"/>
                          <a:ea typeface="+mn-ea"/>
                          <a:cs typeface="+mn-cs"/>
                        </a:rPr>
                        <a:t> 
 طبيعي نحس بالضغط وهذا جزء من حياتنا اليومية لكن الضغط المستمر والمزمن خطر علينا !
وممكن يتطور إلى أعراض جسدية مثل الإجهاد والشعور بالألم الجسدي وفقدان الحماس.
#صيدلية_الدواء #اليوم_العالمي_للتوعية_بالاجهاد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42147710"/>
                  </a:ext>
                </a:extLst>
              </a:tr>
            </a:tbl>
          </a:graphicData>
        </a:graphic>
      </p:graphicFrame>
      <p:sp>
        <p:nvSpPr>
          <p:cNvPr id="4" name="Text Placeholder 3">
            <a:extLst>
              <a:ext uri="{FF2B5EF4-FFF2-40B4-BE49-F238E27FC236}">
                <a16:creationId xmlns:a16="http://schemas.microsoft.com/office/drawing/2014/main" id="{363D59F3-982F-4718-A161-A2771C492004}"/>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24098644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8A9F0-501A-4684-A6AD-D05694489D2E}"/>
              </a:ext>
            </a:extLst>
          </p:cNvPr>
          <p:cNvSpPr>
            <a:spLocks noGrp="1"/>
          </p:cNvSpPr>
          <p:nvPr>
            <p:ph type="title"/>
          </p:nvPr>
        </p:nvSpPr>
        <p:spPr/>
        <p:txBody>
          <a:bodyPr/>
          <a:lstStyle/>
          <a:p>
            <a:r>
              <a:rPr lang="en-US"/>
              <a:t>Facebook Interactions Distribution | AlDawaa</a:t>
            </a:r>
          </a:p>
        </p:txBody>
      </p:sp>
      <p:graphicFrame>
        <p:nvGraphicFramePr>
          <p:cNvPr id="6" name="Chart Placeholder 5">
            <a:extLst>
              <a:ext uri="{FF2B5EF4-FFF2-40B4-BE49-F238E27FC236}">
                <a16:creationId xmlns:a16="http://schemas.microsoft.com/office/drawing/2014/main" id="{434438DF-4EDC-4189-A09D-299B55C2B8AF}"/>
              </a:ext>
            </a:extLst>
          </p:cNvPr>
          <p:cNvGraphicFramePr>
            <a:graphicFrameLocks noGrp="1"/>
          </p:cNvGraphicFramePr>
          <p:nvPr>
            <p:ph type="chart" sz="quarter" idx="13"/>
            <p:extLst>
              <p:ext uri="{D42A27DB-BD31-4B8C-83A1-F6EECF244321}">
                <p14:modId xmlns:p14="http://schemas.microsoft.com/office/powerpoint/2010/main" val="1121232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A80CE9-5D27-459B-9B64-7FF85F9E6FEC}"/>
              </a:ext>
            </a:extLst>
          </p:cNvPr>
          <p:cNvSpPr>
            <a:spLocks noGrp="1"/>
          </p:cNvSpPr>
          <p:nvPr>
            <p:ph type="body" sz="quarter" idx="14"/>
          </p:nvPr>
        </p:nvSpPr>
        <p:spPr/>
        <p:txBody>
          <a:bodyPr/>
          <a:lstStyle/>
          <a:p>
            <a:r>
              <a:rPr lang="en-US"/>
              <a:t>11/04/2018 - 11/18/2018</a:t>
            </a:r>
          </a:p>
        </p:txBody>
      </p:sp>
      <p:sp>
        <p:nvSpPr>
          <p:cNvPr id="5" name="Footer Placeholder 4">
            <a:extLst>
              <a:ext uri="{FF2B5EF4-FFF2-40B4-BE49-F238E27FC236}">
                <a16:creationId xmlns:a16="http://schemas.microsoft.com/office/drawing/2014/main" id="{3ED60070-0863-4C54-B6FC-4C55A59116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02142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75FC5-0F88-4D70-AA0A-AEDD04A5BC7E}"/>
              </a:ext>
            </a:extLst>
          </p:cNvPr>
          <p:cNvSpPr>
            <a:spLocks noGrp="1"/>
          </p:cNvSpPr>
          <p:nvPr>
            <p:ph type="title"/>
          </p:nvPr>
        </p:nvSpPr>
        <p:spPr/>
        <p:txBody>
          <a:bodyPr/>
          <a:lstStyle/>
          <a:p>
            <a:r>
              <a:rPr lang="en-US"/>
              <a:t>Facebook Video Views Table | AlDawaa</a:t>
            </a:r>
          </a:p>
        </p:txBody>
      </p:sp>
      <p:graphicFrame>
        <p:nvGraphicFramePr>
          <p:cNvPr id="5" name="Table Placeholder 4">
            <a:extLst>
              <a:ext uri="{FF2B5EF4-FFF2-40B4-BE49-F238E27FC236}">
                <a16:creationId xmlns:a16="http://schemas.microsoft.com/office/drawing/2014/main" id="{F62F5E35-5EBC-43CA-8697-A5BEDD02A7C5}"/>
              </a:ext>
            </a:extLst>
          </p:cNvPr>
          <p:cNvGraphicFramePr>
            <a:graphicFrameLocks noGrp="1"/>
          </p:cNvGraphicFramePr>
          <p:nvPr>
            <p:ph type="tbl" sz="quarter" idx="13"/>
            <p:extLst>
              <p:ext uri="{D42A27DB-BD31-4B8C-83A1-F6EECF244321}">
                <p14:modId xmlns:p14="http://schemas.microsoft.com/office/powerpoint/2010/main" val="1754164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074980419"/>
                    </a:ext>
                  </a:extLst>
                </a:gridCol>
                <a:gridCol w="411480">
                  <a:extLst>
                    <a:ext uri="{9D8B030D-6E8A-4147-A177-3AD203B41FA5}">
                      <a16:colId xmlns:a16="http://schemas.microsoft.com/office/drawing/2014/main" val="1656468526"/>
                    </a:ext>
                  </a:extLst>
                </a:gridCol>
                <a:gridCol w="411480">
                  <a:extLst>
                    <a:ext uri="{9D8B030D-6E8A-4147-A177-3AD203B41FA5}">
                      <a16:colId xmlns:a16="http://schemas.microsoft.com/office/drawing/2014/main" val="2901167525"/>
                    </a:ext>
                  </a:extLst>
                </a:gridCol>
                <a:gridCol w="411480">
                  <a:extLst>
                    <a:ext uri="{9D8B030D-6E8A-4147-A177-3AD203B41FA5}">
                      <a16:colId xmlns:a16="http://schemas.microsoft.com/office/drawing/2014/main" val="1450508483"/>
                    </a:ext>
                  </a:extLst>
                </a:gridCol>
                <a:gridCol w="411480">
                  <a:extLst>
                    <a:ext uri="{9D8B030D-6E8A-4147-A177-3AD203B41FA5}">
                      <a16:colId xmlns:a16="http://schemas.microsoft.com/office/drawing/2014/main" val="2265013797"/>
                    </a:ext>
                  </a:extLst>
                </a:gridCol>
                <a:gridCol w="411480">
                  <a:extLst>
                    <a:ext uri="{9D8B030D-6E8A-4147-A177-3AD203B41FA5}">
                      <a16:colId xmlns:a16="http://schemas.microsoft.com/office/drawing/2014/main" val="3318426458"/>
                    </a:ext>
                  </a:extLst>
                </a:gridCol>
                <a:gridCol w="411480">
                  <a:extLst>
                    <a:ext uri="{9D8B030D-6E8A-4147-A177-3AD203B41FA5}">
                      <a16:colId xmlns:a16="http://schemas.microsoft.com/office/drawing/2014/main" val="2123554823"/>
                    </a:ext>
                  </a:extLst>
                </a:gridCol>
                <a:gridCol w="411480">
                  <a:extLst>
                    <a:ext uri="{9D8B030D-6E8A-4147-A177-3AD203B41FA5}">
                      <a16:colId xmlns:a16="http://schemas.microsoft.com/office/drawing/2014/main" val="132026653"/>
                    </a:ext>
                  </a:extLst>
                </a:gridCol>
                <a:gridCol w="411480">
                  <a:extLst>
                    <a:ext uri="{9D8B030D-6E8A-4147-A177-3AD203B41FA5}">
                      <a16:colId xmlns:a16="http://schemas.microsoft.com/office/drawing/2014/main" val="4242937635"/>
                    </a:ext>
                  </a:extLst>
                </a:gridCol>
                <a:gridCol w="411480">
                  <a:extLst>
                    <a:ext uri="{9D8B030D-6E8A-4147-A177-3AD203B41FA5}">
                      <a16:colId xmlns:a16="http://schemas.microsoft.com/office/drawing/2014/main" val="3640059624"/>
                    </a:ext>
                  </a:extLst>
                </a:gridCol>
                <a:gridCol w="411480">
                  <a:extLst>
                    <a:ext uri="{9D8B030D-6E8A-4147-A177-3AD203B41FA5}">
                      <a16:colId xmlns:a16="http://schemas.microsoft.com/office/drawing/2014/main" val="1986087700"/>
                    </a:ext>
                  </a:extLst>
                </a:gridCol>
                <a:gridCol w="411480">
                  <a:extLst>
                    <a:ext uri="{9D8B030D-6E8A-4147-A177-3AD203B41FA5}">
                      <a16:colId xmlns:a16="http://schemas.microsoft.com/office/drawing/2014/main" val="4228122609"/>
                    </a:ext>
                  </a:extLst>
                </a:gridCol>
                <a:gridCol w="411480">
                  <a:extLst>
                    <a:ext uri="{9D8B030D-6E8A-4147-A177-3AD203B41FA5}">
                      <a16:colId xmlns:a16="http://schemas.microsoft.com/office/drawing/2014/main" val="903558077"/>
                    </a:ext>
                  </a:extLst>
                </a:gridCol>
                <a:gridCol w="411480">
                  <a:extLst>
                    <a:ext uri="{9D8B030D-6E8A-4147-A177-3AD203B41FA5}">
                      <a16:colId xmlns:a16="http://schemas.microsoft.com/office/drawing/2014/main" val="684934239"/>
                    </a:ext>
                  </a:extLst>
                </a:gridCol>
                <a:gridCol w="411480">
                  <a:extLst>
                    <a:ext uri="{9D8B030D-6E8A-4147-A177-3AD203B41FA5}">
                      <a16:colId xmlns:a16="http://schemas.microsoft.com/office/drawing/2014/main" val="3155654921"/>
                    </a:ext>
                  </a:extLst>
                </a:gridCol>
                <a:gridCol w="411480">
                  <a:extLst>
                    <a:ext uri="{9D8B030D-6E8A-4147-A177-3AD203B41FA5}">
                      <a16:colId xmlns:a16="http://schemas.microsoft.com/office/drawing/2014/main" val="3430049917"/>
                    </a:ext>
                  </a:extLst>
                </a:gridCol>
                <a:gridCol w="411480">
                  <a:extLst>
                    <a:ext uri="{9D8B030D-6E8A-4147-A177-3AD203B41FA5}">
                      <a16:colId xmlns:a16="http://schemas.microsoft.com/office/drawing/2014/main" val="105592033"/>
                    </a:ext>
                  </a:extLst>
                </a:gridCol>
                <a:gridCol w="411480">
                  <a:extLst>
                    <a:ext uri="{9D8B030D-6E8A-4147-A177-3AD203B41FA5}">
                      <a16:colId xmlns:a16="http://schemas.microsoft.com/office/drawing/2014/main" val="2911274694"/>
                    </a:ext>
                  </a:extLst>
                </a:gridCol>
                <a:gridCol w="411480">
                  <a:extLst>
                    <a:ext uri="{9D8B030D-6E8A-4147-A177-3AD203B41FA5}">
                      <a16:colId xmlns:a16="http://schemas.microsoft.com/office/drawing/2014/main" val="3974811723"/>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10s Paid Video Views</a:t>
                      </a:r>
                    </a:p>
                  </a:txBody>
                  <a:tcPr/>
                </a:tc>
                <a:tc>
                  <a:txBody>
                    <a:bodyPr/>
                    <a:lstStyle/>
                    <a:p>
                      <a:r>
                        <a:rPr lang="en-US" sz="1000"/>
                        <a:t>30s Paid Video Views</a:t>
                      </a:r>
                    </a:p>
                  </a:txBody>
                  <a:tcPr/>
                </a:tc>
                <a:tc>
                  <a:txBody>
                    <a:bodyPr/>
                    <a:lstStyle/>
                    <a:p>
                      <a:r>
                        <a:rPr lang="en-US" sz="1000"/>
                        <a:t>Organic Video Views</a:t>
                      </a:r>
                    </a:p>
                  </a:txBody>
                  <a:tcPr/>
                </a:tc>
                <a:tc>
                  <a:txBody>
                    <a:bodyPr/>
                    <a:lstStyle/>
                    <a:p>
                      <a:r>
                        <a:rPr lang="en-US" sz="1000"/>
                        <a:t>10s Organic Video Views</a:t>
                      </a:r>
                    </a:p>
                  </a:txBody>
                  <a:tcPr/>
                </a:tc>
                <a:tc>
                  <a:txBody>
                    <a:bodyPr/>
                    <a:lstStyle/>
                    <a:p>
                      <a:r>
                        <a:rPr lang="en-US" sz="1000"/>
                        <a:t>30s Organic Video Views</a:t>
                      </a:r>
                    </a:p>
                  </a:txBody>
                  <a:tcPr/>
                </a:tc>
                <a:tc>
                  <a:txBody>
                    <a:bodyPr/>
                    <a:lstStyle/>
                    <a:p>
                      <a:r>
                        <a:rPr lang="en-US" sz="1000"/>
                        <a:t>Autoplayed Video Views</a:t>
                      </a:r>
                    </a:p>
                  </a:txBody>
                  <a:tcPr/>
                </a:tc>
                <a:tc>
                  <a:txBody>
                    <a:bodyPr/>
                    <a:lstStyle/>
                    <a:p>
                      <a:r>
                        <a:rPr lang="en-US" sz="1000"/>
                        <a:t>10s Autoplayed Video Views</a:t>
                      </a:r>
                    </a:p>
                  </a:txBody>
                  <a:tcPr/>
                </a:tc>
                <a:tc>
                  <a:txBody>
                    <a:bodyPr/>
                    <a:lstStyle/>
                    <a:p>
                      <a:r>
                        <a:rPr lang="en-US" sz="1000"/>
                        <a:t>30s Autoplayed Video Views</a:t>
                      </a:r>
                    </a:p>
                  </a:txBody>
                  <a:tcPr/>
                </a:tc>
                <a:tc>
                  <a:txBody>
                    <a:bodyPr/>
                    <a:lstStyle/>
                    <a:p>
                      <a:r>
                        <a:rPr lang="en-US" sz="1000"/>
                        <a:t>Click-to-Play Video Views</a:t>
                      </a:r>
                    </a:p>
                  </a:txBody>
                  <a:tcPr/>
                </a:tc>
                <a:tc>
                  <a:txBody>
                    <a:bodyPr/>
                    <a:lstStyle/>
                    <a:p>
                      <a:r>
                        <a:rPr lang="en-US" sz="1000"/>
                        <a:t>10s Click-to-Play Video Views</a:t>
                      </a:r>
                    </a:p>
                  </a:txBody>
                  <a:tcPr/>
                </a:tc>
                <a:tc>
                  <a:txBody>
                    <a:bodyPr/>
                    <a:lstStyle/>
                    <a:p>
                      <a:r>
                        <a:rPr lang="en-US" sz="1000"/>
                        <a:t>30s Click-to-Play Video Views</a:t>
                      </a:r>
                    </a:p>
                  </a:txBody>
                  <a:tcPr/>
                </a:tc>
                <a:tc>
                  <a:txBody>
                    <a:bodyPr/>
                    <a:lstStyle/>
                    <a:p>
                      <a:r>
                        <a:rPr lang="en-US" sz="1000"/>
                        <a:t>Repeat Views</a:t>
                      </a:r>
                    </a:p>
                  </a:txBody>
                  <a:tcPr/>
                </a:tc>
                <a:tc>
                  <a:txBody>
                    <a:bodyPr/>
                    <a:lstStyle/>
                    <a:p>
                      <a:r>
                        <a:rPr lang="en-US" sz="1000"/>
                        <a:t>10s Repeat Views</a:t>
                      </a:r>
                    </a:p>
                  </a:txBody>
                  <a:tcPr/>
                </a:tc>
                <a:tc>
                  <a:txBody>
                    <a:bodyPr/>
                    <a:lstStyle/>
                    <a:p>
                      <a:r>
                        <a:rPr lang="en-US" sz="1000"/>
                        <a:t>30s Repeat Views</a:t>
                      </a:r>
                    </a:p>
                  </a:txBody>
                  <a:tcPr/>
                </a:tc>
                <a:extLst>
                  <a:ext uri="{0D108BD9-81ED-4DB2-BD59-A6C34878D82A}">
                    <a16:rowId xmlns:a16="http://schemas.microsoft.com/office/drawing/2014/main" val="2652197461"/>
                  </a:ext>
                </a:extLst>
              </a:tr>
              <a:tr h="370840">
                <a:tc>
                  <a:txBody>
                    <a:bodyPr/>
                    <a:lstStyle/>
                    <a:p>
                      <a:r>
                        <a:rPr lang="ar-AE" sz="1000"/>
                        <a:t>صيدليات الدواء</a:t>
                      </a:r>
                      <a:endParaRPr lang="en-US" sz="1000"/>
                    </a:p>
                  </a:txBody>
                  <a:tcPr/>
                </a:tc>
                <a:tc>
                  <a:txBody>
                    <a:bodyPr/>
                    <a:lstStyle/>
                    <a:p>
                      <a:r>
                        <a:rPr lang="en-US" sz="1000"/>
                        <a:t>95579</a:t>
                      </a:r>
                    </a:p>
                  </a:txBody>
                  <a:tcPr/>
                </a:tc>
                <a:tc>
                  <a:txBody>
                    <a:bodyPr/>
                    <a:lstStyle/>
                    <a:p>
                      <a:r>
                        <a:rPr lang="en-US" sz="1000"/>
                        <a:t>21399</a:t>
                      </a:r>
                    </a:p>
                  </a:txBody>
                  <a:tcPr/>
                </a:tc>
                <a:tc>
                  <a:txBody>
                    <a:bodyPr/>
                    <a:lstStyle/>
                    <a:p>
                      <a:r>
                        <a:rPr lang="en-US" sz="1000"/>
                        <a:t>12446</a:t>
                      </a:r>
                    </a:p>
                  </a:txBody>
                  <a:tcPr/>
                </a:tc>
                <a:tc>
                  <a:txBody>
                    <a:bodyPr/>
                    <a:lstStyle/>
                    <a:p>
                      <a:r>
                        <a:rPr lang="en-US" sz="1000"/>
                        <a:t>91259</a:t>
                      </a:r>
                    </a:p>
                  </a:txBody>
                  <a:tcPr/>
                </a:tc>
                <a:tc>
                  <a:txBody>
                    <a:bodyPr/>
                    <a:lstStyle/>
                    <a:p>
                      <a:r>
                        <a:rPr lang="en-US" sz="1000"/>
                        <a:t>19544</a:t>
                      </a:r>
                    </a:p>
                  </a:txBody>
                  <a:tcPr/>
                </a:tc>
                <a:tc>
                  <a:txBody>
                    <a:bodyPr/>
                    <a:lstStyle/>
                    <a:p>
                      <a:r>
                        <a:rPr lang="en-US" sz="1000"/>
                        <a:t>11358</a:t>
                      </a:r>
                    </a:p>
                  </a:txBody>
                  <a:tcPr/>
                </a:tc>
                <a:tc>
                  <a:txBody>
                    <a:bodyPr/>
                    <a:lstStyle/>
                    <a:p>
                      <a:r>
                        <a:rPr lang="en-US" sz="1000"/>
                        <a:t>4320</a:t>
                      </a:r>
                    </a:p>
                  </a:txBody>
                  <a:tcPr/>
                </a:tc>
                <a:tc>
                  <a:txBody>
                    <a:bodyPr/>
                    <a:lstStyle/>
                    <a:p>
                      <a:r>
                        <a:rPr lang="en-US" sz="1000"/>
                        <a:t>1855</a:t>
                      </a:r>
                    </a:p>
                  </a:txBody>
                  <a:tcPr/>
                </a:tc>
                <a:tc>
                  <a:txBody>
                    <a:bodyPr/>
                    <a:lstStyle/>
                    <a:p>
                      <a:r>
                        <a:rPr lang="en-US" sz="1000"/>
                        <a:t>1088</a:t>
                      </a:r>
                    </a:p>
                  </a:txBody>
                  <a:tcPr/>
                </a:tc>
                <a:tc>
                  <a:txBody>
                    <a:bodyPr/>
                    <a:lstStyle/>
                    <a:p>
                      <a:r>
                        <a:rPr lang="en-US" sz="1000"/>
                        <a:t>95286</a:t>
                      </a:r>
                    </a:p>
                  </a:txBody>
                  <a:tcPr/>
                </a:tc>
                <a:tc>
                  <a:txBody>
                    <a:bodyPr/>
                    <a:lstStyle/>
                    <a:p>
                      <a:r>
                        <a:rPr lang="en-US" sz="1000"/>
                        <a:t>21160</a:t>
                      </a:r>
                    </a:p>
                  </a:txBody>
                  <a:tcPr/>
                </a:tc>
                <a:tc>
                  <a:txBody>
                    <a:bodyPr/>
                    <a:lstStyle/>
                    <a:p>
                      <a:r>
                        <a:rPr lang="en-US" sz="1000"/>
                        <a:t>12288</a:t>
                      </a:r>
                    </a:p>
                  </a:txBody>
                  <a:tcPr/>
                </a:tc>
                <a:tc>
                  <a:txBody>
                    <a:bodyPr/>
                    <a:lstStyle/>
                    <a:p>
                      <a:r>
                        <a:rPr lang="en-US" sz="1000"/>
                        <a:t>293</a:t>
                      </a:r>
                    </a:p>
                  </a:txBody>
                  <a:tcPr/>
                </a:tc>
                <a:tc>
                  <a:txBody>
                    <a:bodyPr/>
                    <a:lstStyle/>
                    <a:p>
                      <a:r>
                        <a:rPr lang="en-US" sz="1000"/>
                        <a:t>239</a:t>
                      </a:r>
                    </a:p>
                  </a:txBody>
                  <a:tcPr/>
                </a:tc>
                <a:tc>
                  <a:txBody>
                    <a:bodyPr/>
                    <a:lstStyle/>
                    <a:p>
                      <a:r>
                        <a:rPr lang="en-US" sz="1000"/>
                        <a:t>158</a:t>
                      </a:r>
                    </a:p>
                  </a:txBody>
                  <a:tcPr/>
                </a:tc>
                <a:tc>
                  <a:txBody>
                    <a:bodyPr/>
                    <a:lstStyle/>
                    <a:p>
                      <a:r>
                        <a:rPr lang="en-US" sz="1000"/>
                        <a:t>2148</a:t>
                      </a:r>
                    </a:p>
                  </a:txBody>
                  <a:tcPr/>
                </a:tc>
                <a:tc>
                  <a:txBody>
                    <a:bodyPr/>
                    <a:lstStyle/>
                    <a:p>
                      <a:r>
                        <a:rPr lang="en-US" sz="1000"/>
                        <a:t>102</a:t>
                      </a:r>
                    </a:p>
                  </a:txBody>
                  <a:tcPr/>
                </a:tc>
                <a:tc>
                  <a:txBody>
                    <a:bodyPr/>
                    <a:lstStyle/>
                    <a:p>
                      <a:r>
                        <a:rPr lang="en-US" sz="1000"/>
                        <a:t>88</a:t>
                      </a:r>
                    </a:p>
                  </a:txBody>
                  <a:tcPr/>
                </a:tc>
                <a:extLst>
                  <a:ext uri="{0D108BD9-81ED-4DB2-BD59-A6C34878D82A}">
                    <a16:rowId xmlns:a16="http://schemas.microsoft.com/office/drawing/2014/main" val="1198361176"/>
                  </a:ext>
                </a:extLst>
              </a:tr>
            </a:tbl>
          </a:graphicData>
        </a:graphic>
      </p:graphicFrame>
      <p:sp>
        <p:nvSpPr>
          <p:cNvPr id="4" name="Text Placeholder 3">
            <a:extLst>
              <a:ext uri="{FF2B5EF4-FFF2-40B4-BE49-F238E27FC236}">
                <a16:creationId xmlns:a16="http://schemas.microsoft.com/office/drawing/2014/main" id="{768DEA2A-379A-4926-96FC-B540E4445B2B}"/>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21309750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6DCD-43F3-4D68-AA07-DA535CCAFF76}"/>
              </a:ext>
            </a:extLst>
          </p:cNvPr>
          <p:cNvSpPr>
            <a:spLocks noGrp="1"/>
          </p:cNvSpPr>
          <p:nvPr>
            <p:ph type="title"/>
          </p:nvPr>
        </p:nvSpPr>
        <p:spPr/>
        <p:txBody>
          <a:bodyPr/>
          <a:lstStyle/>
          <a:p>
            <a:r>
              <a:rPr lang="en-US"/>
              <a:t>Facebook Engagement Rate | AlDawaa</a:t>
            </a:r>
          </a:p>
        </p:txBody>
      </p:sp>
      <p:graphicFrame>
        <p:nvGraphicFramePr>
          <p:cNvPr id="6" name="Chart Placeholder 5">
            <a:extLst>
              <a:ext uri="{FF2B5EF4-FFF2-40B4-BE49-F238E27FC236}">
                <a16:creationId xmlns:a16="http://schemas.microsoft.com/office/drawing/2014/main" id="{2D7CAAE5-3CDE-4F47-ABBB-3C1920380166}"/>
              </a:ext>
            </a:extLst>
          </p:cNvPr>
          <p:cNvGraphicFramePr>
            <a:graphicFrameLocks noGrp="1"/>
          </p:cNvGraphicFramePr>
          <p:nvPr>
            <p:ph type="chart" sz="quarter" idx="13"/>
            <p:extLst>
              <p:ext uri="{D42A27DB-BD31-4B8C-83A1-F6EECF244321}">
                <p14:modId xmlns:p14="http://schemas.microsoft.com/office/powerpoint/2010/main" val="4020364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AEE220-C63B-4AED-B8AE-776EC47D6988}"/>
              </a:ext>
            </a:extLst>
          </p:cNvPr>
          <p:cNvSpPr>
            <a:spLocks noGrp="1"/>
          </p:cNvSpPr>
          <p:nvPr>
            <p:ph type="body" sz="quarter" idx="14"/>
          </p:nvPr>
        </p:nvSpPr>
        <p:spPr/>
        <p:txBody>
          <a:bodyPr/>
          <a:lstStyle/>
          <a:p>
            <a:r>
              <a:rPr lang="en-US"/>
              <a:t>11/04/2018 - 11/18/2018</a:t>
            </a:r>
          </a:p>
        </p:txBody>
      </p:sp>
      <p:sp>
        <p:nvSpPr>
          <p:cNvPr id="5" name="Footer Placeholder 4">
            <a:extLst>
              <a:ext uri="{FF2B5EF4-FFF2-40B4-BE49-F238E27FC236}">
                <a16:creationId xmlns:a16="http://schemas.microsoft.com/office/drawing/2014/main" id="{745B94C1-8B7C-44AD-9BD5-42A105239B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98588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9F630-7FF6-452F-AA6E-0EA07B2B7443}"/>
              </a:ext>
            </a:extLst>
          </p:cNvPr>
          <p:cNvSpPr>
            <a:spLocks noGrp="1"/>
          </p:cNvSpPr>
          <p:nvPr>
            <p:ph type="title"/>
          </p:nvPr>
        </p:nvSpPr>
        <p:spPr/>
        <p:txBody>
          <a:bodyPr/>
          <a:lstStyle/>
          <a:p>
            <a:r>
              <a:rPr lang="en-US"/>
              <a:t>Facebook Hashtag Detection | AlDawaa - 1 of 2</a:t>
            </a:r>
          </a:p>
        </p:txBody>
      </p:sp>
      <p:graphicFrame>
        <p:nvGraphicFramePr>
          <p:cNvPr id="5" name="Table Placeholder 4">
            <a:extLst>
              <a:ext uri="{FF2B5EF4-FFF2-40B4-BE49-F238E27FC236}">
                <a16:creationId xmlns:a16="http://schemas.microsoft.com/office/drawing/2014/main" id="{8B05427B-5C6F-4F39-8FD9-0EEC8AA3B462}"/>
              </a:ext>
            </a:extLst>
          </p:cNvPr>
          <p:cNvGraphicFramePr>
            <a:graphicFrameLocks noGrp="1"/>
          </p:cNvGraphicFramePr>
          <p:nvPr>
            <p:ph type="tbl" sz="quarter" idx="13"/>
            <p:extLst>
              <p:ext uri="{D42A27DB-BD31-4B8C-83A1-F6EECF244321}">
                <p14:modId xmlns:p14="http://schemas.microsoft.com/office/powerpoint/2010/main" val="3192084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99581923"/>
                    </a:ext>
                  </a:extLst>
                </a:gridCol>
                <a:gridCol w="1234440">
                  <a:extLst>
                    <a:ext uri="{9D8B030D-6E8A-4147-A177-3AD203B41FA5}">
                      <a16:colId xmlns:a16="http://schemas.microsoft.com/office/drawing/2014/main" val="862512186"/>
                    </a:ext>
                  </a:extLst>
                </a:gridCol>
                <a:gridCol w="1234440">
                  <a:extLst>
                    <a:ext uri="{9D8B030D-6E8A-4147-A177-3AD203B41FA5}">
                      <a16:colId xmlns:a16="http://schemas.microsoft.com/office/drawing/2014/main" val="3037574620"/>
                    </a:ext>
                  </a:extLst>
                </a:gridCol>
                <a:gridCol w="1234440">
                  <a:extLst>
                    <a:ext uri="{9D8B030D-6E8A-4147-A177-3AD203B41FA5}">
                      <a16:colId xmlns:a16="http://schemas.microsoft.com/office/drawing/2014/main" val="3528804134"/>
                    </a:ext>
                  </a:extLst>
                </a:gridCol>
                <a:gridCol w="1234440">
                  <a:extLst>
                    <a:ext uri="{9D8B030D-6E8A-4147-A177-3AD203B41FA5}">
                      <a16:colId xmlns:a16="http://schemas.microsoft.com/office/drawing/2014/main" val="4026555833"/>
                    </a:ext>
                  </a:extLst>
                </a:gridCol>
                <a:gridCol w="1234440">
                  <a:extLst>
                    <a:ext uri="{9D8B030D-6E8A-4147-A177-3AD203B41FA5}">
                      <a16:colId xmlns:a16="http://schemas.microsoft.com/office/drawing/2014/main" val="785346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624599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#كلوران_بيبي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4076229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40.740740740741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13.037037037037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110.77777777778</a:t>
                      </a:r>
                    </a:p>
                  </a:txBody>
                  <a:tcPr/>
                </a:tc>
                <a:extLst>
                  <a:ext uri="{0D108BD9-81ED-4DB2-BD59-A6C34878D82A}">
                    <a16:rowId xmlns:a16="http://schemas.microsoft.com/office/drawing/2014/main" val="3914992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1006562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#أسهل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3099785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724800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#وزارة_الصحة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628656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#اليوم_العالمي_للتوعية_بالاجهاد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275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extLst>
                  <a:ext uri="{0D108BD9-81ED-4DB2-BD59-A6C34878D82A}">
                    <a16:rowId xmlns:a16="http://schemas.microsoft.com/office/drawing/2014/main" val="665302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#الرياض</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1349806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48.25</a:t>
                      </a:r>
                    </a:p>
                  </a:txBody>
                  <a:tcPr/>
                </a:tc>
                <a:extLst>
                  <a:ext uri="{0D108BD9-81ED-4DB2-BD59-A6C34878D82A}">
                    <a16:rowId xmlns:a16="http://schemas.microsoft.com/office/drawing/2014/main" val="2615748788"/>
                  </a:ext>
                </a:extLst>
              </a:tr>
            </a:tbl>
          </a:graphicData>
        </a:graphic>
      </p:graphicFrame>
      <p:sp>
        <p:nvSpPr>
          <p:cNvPr id="4" name="Text Placeholder 3">
            <a:extLst>
              <a:ext uri="{FF2B5EF4-FFF2-40B4-BE49-F238E27FC236}">
                <a16:creationId xmlns:a16="http://schemas.microsoft.com/office/drawing/2014/main" id="{5668B392-FF8B-4029-8DDD-658FCE49A459}"/>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40697760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57F43-0688-4474-A6DD-C1764E59BD97}"/>
              </a:ext>
            </a:extLst>
          </p:cNvPr>
          <p:cNvSpPr>
            <a:spLocks noGrp="1"/>
          </p:cNvSpPr>
          <p:nvPr>
            <p:ph type="title"/>
          </p:nvPr>
        </p:nvSpPr>
        <p:spPr/>
        <p:txBody>
          <a:bodyPr/>
          <a:lstStyle/>
          <a:p>
            <a:r>
              <a:rPr lang="en-US"/>
              <a:t>Facebook Hashtag Detection | AlDawaa - 2 of 2</a:t>
            </a:r>
          </a:p>
        </p:txBody>
      </p:sp>
      <p:graphicFrame>
        <p:nvGraphicFramePr>
          <p:cNvPr id="5" name="Table Placeholder 4">
            <a:extLst>
              <a:ext uri="{FF2B5EF4-FFF2-40B4-BE49-F238E27FC236}">
                <a16:creationId xmlns:a16="http://schemas.microsoft.com/office/drawing/2014/main" id="{30220415-6440-4035-BD5D-AA52540C5F11}"/>
              </a:ext>
            </a:extLst>
          </p:cNvPr>
          <p:cNvGraphicFramePr>
            <a:graphicFrameLocks noGrp="1"/>
          </p:cNvGraphicFramePr>
          <p:nvPr>
            <p:ph type="tbl" sz="quarter" idx="13"/>
            <p:extLst>
              <p:ext uri="{D42A27DB-BD31-4B8C-83A1-F6EECF244321}">
                <p14:modId xmlns:p14="http://schemas.microsoft.com/office/powerpoint/2010/main" val="2336697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83571802"/>
                    </a:ext>
                  </a:extLst>
                </a:gridCol>
                <a:gridCol w="1234440">
                  <a:extLst>
                    <a:ext uri="{9D8B030D-6E8A-4147-A177-3AD203B41FA5}">
                      <a16:colId xmlns:a16="http://schemas.microsoft.com/office/drawing/2014/main" val="3809112394"/>
                    </a:ext>
                  </a:extLst>
                </a:gridCol>
                <a:gridCol w="1234440">
                  <a:extLst>
                    <a:ext uri="{9D8B030D-6E8A-4147-A177-3AD203B41FA5}">
                      <a16:colId xmlns:a16="http://schemas.microsoft.com/office/drawing/2014/main" val="2691323901"/>
                    </a:ext>
                  </a:extLst>
                </a:gridCol>
                <a:gridCol w="1234440">
                  <a:extLst>
                    <a:ext uri="{9D8B030D-6E8A-4147-A177-3AD203B41FA5}">
                      <a16:colId xmlns:a16="http://schemas.microsoft.com/office/drawing/2014/main" val="4048465677"/>
                    </a:ext>
                  </a:extLst>
                </a:gridCol>
                <a:gridCol w="1234440">
                  <a:extLst>
                    <a:ext uri="{9D8B030D-6E8A-4147-A177-3AD203B41FA5}">
                      <a16:colId xmlns:a16="http://schemas.microsoft.com/office/drawing/2014/main" val="3778913039"/>
                    </a:ext>
                  </a:extLst>
                </a:gridCol>
                <a:gridCol w="1234440">
                  <a:extLst>
                    <a:ext uri="{9D8B030D-6E8A-4147-A177-3AD203B41FA5}">
                      <a16:colId xmlns:a16="http://schemas.microsoft.com/office/drawing/2014/main" val="1015444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566379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#اليوم_العالمي_للسكري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28.333333333333</a:t>
                      </a:r>
                    </a:p>
                  </a:txBody>
                  <a:tcPr/>
                </a:tc>
                <a:extLst>
                  <a:ext uri="{0D108BD9-81ED-4DB2-BD59-A6C34878D82A}">
                    <a16:rowId xmlns:a16="http://schemas.microsoft.com/office/drawing/2014/main" val="2614210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extLst>
                  <a:ext uri="{0D108BD9-81ED-4DB2-BD59-A6C34878D82A}">
                    <a16:rowId xmlns:a16="http://schemas.microsoft.com/office/drawing/2014/main" val="4202437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#مرضى_السكري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26.833333333333</a:t>
                      </a:r>
                    </a:p>
                  </a:txBody>
                  <a:tcPr/>
                </a:tc>
                <a:extLst>
                  <a:ext uri="{0D108BD9-81ED-4DB2-BD59-A6C34878D82A}">
                    <a16:rowId xmlns:a16="http://schemas.microsoft.com/office/drawing/2014/main" val="31899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#يوم_اللطف_العالمي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813388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#التزم_لحياة_سكر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852269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#جمعة_مباركة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005153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#الانفلونزا_الموسمية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169312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#يوم_وطني_يوم_ربحي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566565218"/>
                  </a:ext>
                </a:extLst>
              </a:tr>
            </a:tbl>
          </a:graphicData>
        </a:graphic>
      </p:graphicFrame>
      <p:sp>
        <p:nvSpPr>
          <p:cNvPr id="4" name="Text Placeholder 3">
            <a:extLst>
              <a:ext uri="{FF2B5EF4-FFF2-40B4-BE49-F238E27FC236}">
                <a16:creationId xmlns:a16="http://schemas.microsoft.com/office/drawing/2014/main" id="{51F547A0-8412-4106-AB31-E55612C3BCD8}"/>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3828206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0E49-11CE-4AA0-8E83-82197665742E}"/>
              </a:ext>
            </a:extLst>
          </p:cNvPr>
          <p:cNvSpPr>
            <a:spLocks noGrp="1"/>
          </p:cNvSpPr>
          <p:nvPr>
            <p:ph type="title"/>
          </p:nvPr>
        </p:nvSpPr>
        <p:spPr/>
        <p:txBody>
          <a:bodyPr/>
          <a:lstStyle/>
          <a:p>
            <a:r>
              <a:rPr lang="en-US"/>
              <a:t>Facebook Fans By Country Table | AlDawaa - 1 of 3</a:t>
            </a:r>
          </a:p>
        </p:txBody>
      </p:sp>
      <p:graphicFrame>
        <p:nvGraphicFramePr>
          <p:cNvPr id="5" name="Table Placeholder 4">
            <a:extLst>
              <a:ext uri="{FF2B5EF4-FFF2-40B4-BE49-F238E27FC236}">
                <a16:creationId xmlns:a16="http://schemas.microsoft.com/office/drawing/2014/main" id="{2D8DDCF3-03EF-46B9-A5F6-EF3EA2171A8A}"/>
              </a:ext>
            </a:extLst>
          </p:cNvPr>
          <p:cNvGraphicFramePr>
            <a:graphicFrameLocks noGrp="1"/>
          </p:cNvGraphicFramePr>
          <p:nvPr>
            <p:ph type="tbl" sz="quarter" idx="13"/>
            <p:extLst>
              <p:ext uri="{D42A27DB-BD31-4B8C-83A1-F6EECF244321}">
                <p14:modId xmlns:p14="http://schemas.microsoft.com/office/powerpoint/2010/main" val="229817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74796518"/>
                    </a:ext>
                  </a:extLst>
                </a:gridCol>
                <a:gridCol w="1645920">
                  <a:extLst>
                    <a:ext uri="{9D8B030D-6E8A-4147-A177-3AD203B41FA5}">
                      <a16:colId xmlns:a16="http://schemas.microsoft.com/office/drawing/2014/main" val="904893047"/>
                    </a:ext>
                  </a:extLst>
                </a:gridCol>
                <a:gridCol w="1645920">
                  <a:extLst>
                    <a:ext uri="{9D8B030D-6E8A-4147-A177-3AD203B41FA5}">
                      <a16:colId xmlns:a16="http://schemas.microsoft.com/office/drawing/2014/main" val="1970946439"/>
                    </a:ext>
                  </a:extLst>
                </a:gridCol>
                <a:gridCol w="1645920">
                  <a:extLst>
                    <a:ext uri="{9D8B030D-6E8A-4147-A177-3AD203B41FA5}">
                      <a16:colId xmlns:a16="http://schemas.microsoft.com/office/drawing/2014/main" val="1706554210"/>
                    </a:ext>
                  </a:extLst>
                </a:gridCol>
                <a:gridCol w="1645920">
                  <a:extLst>
                    <a:ext uri="{9D8B030D-6E8A-4147-A177-3AD203B41FA5}">
                      <a16:colId xmlns:a16="http://schemas.microsoft.com/office/drawing/2014/main" val="703110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1687772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509643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Afghanistan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768559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Azerbaijan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693002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411552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632848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Bahrain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912863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435812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947370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74743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540849856"/>
                  </a:ext>
                </a:extLst>
              </a:tr>
            </a:tbl>
          </a:graphicData>
        </a:graphic>
      </p:graphicFrame>
      <p:sp>
        <p:nvSpPr>
          <p:cNvPr id="4" name="Text Placeholder 3">
            <a:extLst>
              <a:ext uri="{FF2B5EF4-FFF2-40B4-BE49-F238E27FC236}">
                <a16:creationId xmlns:a16="http://schemas.microsoft.com/office/drawing/2014/main" id="{4D75AC87-F35A-443B-AFDF-2B4BDDC512EC}"/>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11151220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25BF2-3DEE-45BC-B2AE-952FBAF14D8D}"/>
              </a:ext>
            </a:extLst>
          </p:cNvPr>
          <p:cNvSpPr>
            <a:spLocks noGrp="1"/>
          </p:cNvSpPr>
          <p:nvPr>
            <p:ph type="title"/>
          </p:nvPr>
        </p:nvSpPr>
        <p:spPr/>
        <p:txBody>
          <a:bodyPr/>
          <a:lstStyle/>
          <a:p>
            <a:r>
              <a:rPr lang="en-US"/>
              <a:t>Facebook Fans By Country Table | AlDawaa - 2 of 3</a:t>
            </a:r>
          </a:p>
        </p:txBody>
      </p:sp>
      <p:graphicFrame>
        <p:nvGraphicFramePr>
          <p:cNvPr id="5" name="Table Placeholder 4">
            <a:extLst>
              <a:ext uri="{FF2B5EF4-FFF2-40B4-BE49-F238E27FC236}">
                <a16:creationId xmlns:a16="http://schemas.microsoft.com/office/drawing/2014/main" id="{2C08B4F2-F41A-42C7-9600-9D4A48F1B732}"/>
              </a:ext>
            </a:extLst>
          </p:cNvPr>
          <p:cNvGraphicFramePr>
            <a:graphicFrameLocks noGrp="1"/>
          </p:cNvGraphicFramePr>
          <p:nvPr>
            <p:ph type="tbl" sz="quarter" idx="13"/>
            <p:extLst>
              <p:ext uri="{D42A27DB-BD31-4B8C-83A1-F6EECF244321}">
                <p14:modId xmlns:p14="http://schemas.microsoft.com/office/powerpoint/2010/main" val="182158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24488420"/>
                    </a:ext>
                  </a:extLst>
                </a:gridCol>
                <a:gridCol w="1645920">
                  <a:extLst>
                    <a:ext uri="{9D8B030D-6E8A-4147-A177-3AD203B41FA5}">
                      <a16:colId xmlns:a16="http://schemas.microsoft.com/office/drawing/2014/main" val="3835863225"/>
                    </a:ext>
                  </a:extLst>
                </a:gridCol>
                <a:gridCol w="1645920">
                  <a:extLst>
                    <a:ext uri="{9D8B030D-6E8A-4147-A177-3AD203B41FA5}">
                      <a16:colId xmlns:a16="http://schemas.microsoft.com/office/drawing/2014/main" val="1655934015"/>
                    </a:ext>
                  </a:extLst>
                </a:gridCol>
                <a:gridCol w="1645920">
                  <a:extLst>
                    <a:ext uri="{9D8B030D-6E8A-4147-A177-3AD203B41FA5}">
                      <a16:colId xmlns:a16="http://schemas.microsoft.com/office/drawing/2014/main" val="4079015659"/>
                    </a:ext>
                  </a:extLst>
                </a:gridCol>
                <a:gridCol w="1645920">
                  <a:extLst>
                    <a:ext uri="{9D8B030D-6E8A-4147-A177-3AD203B41FA5}">
                      <a16:colId xmlns:a16="http://schemas.microsoft.com/office/drawing/2014/main" val="1279654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559401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219999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692897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2173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Ethiopia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129371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005742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189436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068754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756730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Israel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212847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72219606"/>
                  </a:ext>
                </a:extLst>
              </a:tr>
            </a:tbl>
          </a:graphicData>
        </a:graphic>
      </p:graphicFrame>
      <p:sp>
        <p:nvSpPr>
          <p:cNvPr id="4" name="Text Placeholder 3">
            <a:extLst>
              <a:ext uri="{FF2B5EF4-FFF2-40B4-BE49-F238E27FC236}">
                <a16:creationId xmlns:a16="http://schemas.microsoft.com/office/drawing/2014/main" id="{396A3B4B-6A3A-416F-9D15-6EBC9D30BB20}"/>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2726221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D5E88-F0BF-4343-A732-096661C64E50}"/>
              </a:ext>
            </a:extLst>
          </p:cNvPr>
          <p:cNvSpPr>
            <a:spLocks noGrp="1"/>
          </p:cNvSpPr>
          <p:nvPr>
            <p:ph type="title"/>
          </p:nvPr>
        </p:nvSpPr>
        <p:spPr/>
        <p:txBody>
          <a:bodyPr/>
          <a:lstStyle/>
          <a:p>
            <a:r>
              <a:rPr lang="en-US"/>
              <a:t>Facebook Fans By Country Table | AlDawaa - 3 of 3</a:t>
            </a:r>
          </a:p>
        </p:txBody>
      </p:sp>
      <p:graphicFrame>
        <p:nvGraphicFramePr>
          <p:cNvPr id="5" name="Table Placeholder 4">
            <a:extLst>
              <a:ext uri="{FF2B5EF4-FFF2-40B4-BE49-F238E27FC236}">
                <a16:creationId xmlns:a16="http://schemas.microsoft.com/office/drawing/2014/main" id="{8DB73B2C-0BB5-4106-A31B-22388C065B36}"/>
              </a:ext>
            </a:extLst>
          </p:cNvPr>
          <p:cNvGraphicFramePr>
            <a:graphicFrameLocks noGrp="1"/>
          </p:cNvGraphicFramePr>
          <p:nvPr>
            <p:ph type="tbl" sz="quarter" idx="13"/>
            <p:extLst>
              <p:ext uri="{D42A27DB-BD31-4B8C-83A1-F6EECF244321}">
                <p14:modId xmlns:p14="http://schemas.microsoft.com/office/powerpoint/2010/main" val="3664835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83802395"/>
                    </a:ext>
                  </a:extLst>
                </a:gridCol>
                <a:gridCol w="1645920">
                  <a:extLst>
                    <a:ext uri="{9D8B030D-6E8A-4147-A177-3AD203B41FA5}">
                      <a16:colId xmlns:a16="http://schemas.microsoft.com/office/drawing/2014/main" val="974102941"/>
                    </a:ext>
                  </a:extLst>
                </a:gridCol>
                <a:gridCol w="1645920">
                  <a:extLst>
                    <a:ext uri="{9D8B030D-6E8A-4147-A177-3AD203B41FA5}">
                      <a16:colId xmlns:a16="http://schemas.microsoft.com/office/drawing/2014/main" val="1323733609"/>
                    </a:ext>
                  </a:extLst>
                </a:gridCol>
                <a:gridCol w="1645920">
                  <a:extLst>
                    <a:ext uri="{9D8B030D-6E8A-4147-A177-3AD203B41FA5}">
                      <a16:colId xmlns:a16="http://schemas.microsoft.com/office/drawing/2014/main" val="1566804378"/>
                    </a:ext>
                  </a:extLst>
                </a:gridCol>
                <a:gridCol w="1645920">
                  <a:extLst>
                    <a:ext uri="{9D8B030D-6E8A-4147-A177-3AD203B41FA5}">
                      <a16:colId xmlns:a16="http://schemas.microsoft.com/office/drawing/2014/main" val="1506207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1167202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318065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756886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100073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571689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804073844"/>
                  </a:ext>
                </a:extLst>
              </a:tr>
            </a:tbl>
          </a:graphicData>
        </a:graphic>
      </p:graphicFrame>
      <p:sp>
        <p:nvSpPr>
          <p:cNvPr id="4" name="Text Placeholder 3">
            <a:extLst>
              <a:ext uri="{FF2B5EF4-FFF2-40B4-BE49-F238E27FC236}">
                <a16:creationId xmlns:a16="http://schemas.microsoft.com/office/drawing/2014/main" id="{EACA6094-CB52-4B3E-B3AB-1D6746DA6544}"/>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24783953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AC6B1-5CBB-4B97-9403-3B83B120D70A}"/>
              </a:ext>
            </a:extLst>
          </p:cNvPr>
          <p:cNvSpPr>
            <a:spLocks noGrp="1"/>
          </p:cNvSpPr>
          <p:nvPr>
            <p:ph type="title"/>
          </p:nvPr>
        </p:nvSpPr>
        <p:spPr/>
        <p:txBody>
          <a:bodyPr/>
          <a:lstStyle/>
          <a:p>
            <a:r>
              <a:rPr lang="en-US"/>
              <a:t>Instagram Key Metrics Table | AlDawaa</a:t>
            </a:r>
          </a:p>
        </p:txBody>
      </p:sp>
      <p:graphicFrame>
        <p:nvGraphicFramePr>
          <p:cNvPr id="5" name="Table Placeholder 4">
            <a:extLst>
              <a:ext uri="{FF2B5EF4-FFF2-40B4-BE49-F238E27FC236}">
                <a16:creationId xmlns:a16="http://schemas.microsoft.com/office/drawing/2014/main" id="{13E18DB1-E04D-4626-95BE-B1E6E8CAADAE}"/>
              </a:ext>
            </a:extLst>
          </p:cNvPr>
          <p:cNvGraphicFramePr>
            <a:graphicFrameLocks noGrp="1"/>
          </p:cNvGraphicFramePr>
          <p:nvPr>
            <p:ph type="tbl" sz="quarter" idx="13"/>
            <p:extLst>
              <p:ext uri="{D42A27DB-BD31-4B8C-83A1-F6EECF244321}">
                <p14:modId xmlns:p14="http://schemas.microsoft.com/office/powerpoint/2010/main" val="1780759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53189343"/>
                    </a:ext>
                  </a:extLst>
                </a:gridCol>
                <a:gridCol w="699516">
                  <a:extLst>
                    <a:ext uri="{9D8B030D-6E8A-4147-A177-3AD203B41FA5}">
                      <a16:colId xmlns:a16="http://schemas.microsoft.com/office/drawing/2014/main" val="2884334444"/>
                    </a:ext>
                  </a:extLst>
                </a:gridCol>
                <a:gridCol w="699516">
                  <a:extLst>
                    <a:ext uri="{9D8B030D-6E8A-4147-A177-3AD203B41FA5}">
                      <a16:colId xmlns:a16="http://schemas.microsoft.com/office/drawing/2014/main" val="93879949"/>
                    </a:ext>
                  </a:extLst>
                </a:gridCol>
                <a:gridCol w="658368">
                  <a:extLst>
                    <a:ext uri="{9D8B030D-6E8A-4147-A177-3AD203B41FA5}">
                      <a16:colId xmlns:a16="http://schemas.microsoft.com/office/drawing/2014/main" val="1739803395"/>
                    </a:ext>
                  </a:extLst>
                </a:gridCol>
                <a:gridCol w="658368">
                  <a:extLst>
                    <a:ext uri="{9D8B030D-6E8A-4147-A177-3AD203B41FA5}">
                      <a16:colId xmlns:a16="http://schemas.microsoft.com/office/drawing/2014/main" val="126796965"/>
                    </a:ext>
                  </a:extLst>
                </a:gridCol>
                <a:gridCol w="658368">
                  <a:extLst>
                    <a:ext uri="{9D8B030D-6E8A-4147-A177-3AD203B41FA5}">
                      <a16:colId xmlns:a16="http://schemas.microsoft.com/office/drawing/2014/main" val="1779035584"/>
                    </a:ext>
                  </a:extLst>
                </a:gridCol>
                <a:gridCol w="699516">
                  <a:extLst>
                    <a:ext uri="{9D8B030D-6E8A-4147-A177-3AD203B41FA5}">
                      <a16:colId xmlns:a16="http://schemas.microsoft.com/office/drawing/2014/main" val="3205914928"/>
                    </a:ext>
                  </a:extLst>
                </a:gridCol>
                <a:gridCol w="699516">
                  <a:extLst>
                    <a:ext uri="{9D8B030D-6E8A-4147-A177-3AD203B41FA5}">
                      <a16:colId xmlns:a16="http://schemas.microsoft.com/office/drawing/2014/main" val="431310067"/>
                    </a:ext>
                  </a:extLst>
                </a:gridCol>
                <a:gridCol w="699516">
                  <a:extLst>
                    <a:ext uri="{9D8B030D-6E8A-4147-A177-3AD203B41FA5}">
                      <a16:colId xmlns:a16="http://schemas.microsoft.com/office/drawing/2014/main" val="3421395801"/>
                    </a:ext>
                  </a:extLst>
                </a:gridCol>
                <a:gridCol w="658368">
                  <a:extLst>
                    <a:ext uri="{9D8B030D-6E8A-4147-A177-3AD203B41FA5}">
                      <a16:colId xmlns:a16="http://schemas.microsoft.com/office/drawing/2014/main" val="25235048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328898121"/>
                  </a:ext>
                </a:extLst>
              </a:tr>
              <a:tr h="370840">
                <a:tc>
                  <a:txBody>
                    <a:bodyPr/>
                    <a:lstStyle/>
                    <a:p>
                      <a:r>
                        <a:rPr lang="en-US" sz="1000"/>
                        <a:t>aldawaacare</a:t>
                      </a:r>
                    </a:p>
                  </a:txBody>
                  <a:tcPr/>
                </a:tc>
                <a:tc>
                  <a:txBody>
                    <a:bodyPr/>
                    <a:lstStyle/>
                    <a:p>
                      <a:r>
                        <a:rPr lang="en-US" sz="1000"/>
                        <a:t>129709</a:t>
                      </a:r>
                    </a:p>
                  </a:txBody>
                  <a:tcPr/>
                </a:tc>
                <a:tc>
                  <a:txBody>
                    <a:bodyPr/>
                    <a:lstStyle/>
                    <a:p>
                      <a:r>
                        <a:rPr lang="en-US" sz="1000"/>
                        <a:t>3008</a:t>
                      </a:r>
                    </a:p>
                  </a:txBody>
                  <a:tcPr/>
                </a:tc>
                <a:tc>
                  <a:txBody>
                    <a:bodyPr/>
                    <a:lstStyle/>
                    <a:p>
                      <a:r>
                        <a:rPr lang="en-US" sz="1000"/>
                        <a:t>19</a:t>
                      </a:r>
                    </a:p>
                  </a:txBody>
                  <a:tcPr/>
                </a:tc>
                <a:tc>
                  <a:txBody>
                    <a:bodyPr/>
                    <a:lstStyle/>
                    <a:p>
                      <a:r>
                        <a:rPr lang="en-US" sz="1000"/>
                        <a:t>9</a:t>
                      </a:r>
                    </a:p>
                  </a:txBody>
                  <a:tcPr/>
                </a:tc>
                <a:tc>
                  <a:txBody>
                    <a:bodyPr/>
                    <a:lstStyle/>
                    <a:p>
                      <a:r>
                        <a:rPr lang="en-US" sz="1000"/>
                        <a:t>3</a:t>
                      </a:r>
                    </a:p>
                  </a:txBody>
                  <a:tcPr/>
                </a:tc>
                <a:tc>
                  <a:txBody>
                    <a:bodyPr/>
                    <a:lstStyle/>
                    <a:p>
                      <a:r>
                        <a:rPr lang="en-US" sz="1000"/>
                        <a:t>31</a:t>
                      </a:r>
                    </a:p>
                  </a:txBody>
                  <a:tcPr/>
                </a:tc>
                <a:tc>
                  <a:txBody>
                    <a:bodyPr/>
                    <a:lstStyle/>
                    <a:p>
                      <a:r>
                        <a:rPr lang="en-US" sz="1000"/>
                        <a:t>3806</a:t>
                      </a:r>
                    </a:p>
                  </a:txBody>
                  <a:tcPr/>
                </a:tc>
                <a:tc>
                  <a:txBody>
                    <a:bodyPr/>
                    <a:lstStyle/>
                    <a:p>
                      <a:r>
                        <a:rPr lang="en-US" sz="1000"/>
                        <a:t>6119</a:t>
                      </a:r>
                    </a:p>
                  </a:txBody>
                  <a:tcPr/>
                </a:tc>
                <a:tc>
                  <a:txBody>
                    <a:bodyPr/>
                    <a:lstStyle/>
                    <a:p>
                      <a:r>
                        <a:rPr lang="en-US" sz="1000"/>
                        <a:t>0.2497 %</a:t>
                      </a:r>
                    </a:p>
                  </a:txBody>
                  <a:tcPr/>
                </a:tc>
                <a:extLst>
                  <a:ext uri="{0D108BD9-81ED-4DB2-BD59-A6C34878D82A}">
                    <a16:rowId xmlns:a16="http://schemas.microsoft.com/office/drawing/2014/main" val="3523046553"/>
                  </a:ext>
                </a:extLst>
              </a:tr>
            </a:tbl>
          </a:graphicData>
        </a:graphic>
      </p:graphicFrame>
      <p:sp>
        <p:nvSpPr>
          <p:cNvPr id="4" name="Text Placeholder 3">
            <a:extLst>
              <a:ext uri="{FF2B5EF4-FFF2-40B4-BE49-F238E27FC236}">
                <a16:creationId xmlns:a16="http://schemas.microsoft.com/office/drawing/2014/main" id="{813D8735-2D95-43EF-A744-E8C8CA8B2298}"/>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11428659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9695D-95AA-4CF1-A929-2AAFD3F43D1E}"/>
              </a:ext>
            </a:extLst>
          </p:cNvPr>
          <p:cNvSpPr>
            <a:spLocks noGrp="1"/>
          </p:cNvSpPr>
          <p:nvPr>
            <p:ph type="title"/>
          </p:nvPr>
        </p:nvSpPr>
        <p:spPr/>
        <p:txBody>
          <a:bodyPr/>
          <a:lstStyle/>
          <a:p>
            <a:r>
              <a:rPr lang="en-US"/>
              <a:t>Instagram Followers Table | AlDawaa</a:t>
            </a:r>
          </a:p>
        </p:txBody>
      </p:sp>
      <p:graphicFrame>
        <p:nvGraphicFramePr>
          <p:cNvPr id="5" name="Table Placeholder 4">
            <a:extLst>
              <a:ext uri="{FF2B5EF4-FFF2-40B4-BE49-F238E27FC236}">
                <a16:creationId xmlns:a16="http://schemas.microsoft.com/office/drawing/2014/main" id="{8C1D3591-5701-4D3D-B3DE-F4D14FCCA20B}"/>
              </a:ext>
            </a:extLst>
          </p:cNvPr>
          <p:cNvGraphicFramePr>
            <a:graphicFrameLocks noGrp="1"/>
          </p:cNvGraphicFramePr>
          <p:nvPr>
            <p:ph type="tbl" sz="quarter" idx="13"/>
            <p:extLst>
              <p:ext uri="{D42A27DB-BD31-4B8C-83A1-F6EECF244321}">
                <p14:modId xmlns:p14="http://schemas.microsoft.com/office/powerpoint/2010/main" val="886498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45008188"/>
                    </a:ext>
                  </a:extLst>
                </a:gridCol>
                <a:gridCol w="1234440">
                  <a:extLst>
                    <a:ext uri="{9D8B030D-6E8A-4147-A177-3AD203B41FA5}">
                      <a16:colId xmlns:a16="http://schemas.microsoft.com/office/drawing/2014/main" val="4351956"/>
                    </a:ext>
                  </a:extLst>
                </a:gridCol>
                <a:gridCol w="822960">
                  <a:extLst>
                    <a:ext uri="{9D8B030D-6E8A-4147-A177-3AD203B41FA5}">
                      <a16:colId xmlns:a16="http://schemas.microsoft.com/office/drawing/2014/main" val="3604227731"/>
                    </a:ext>
                  </a:extLst>
                </a:gridCol>
                <a:gridCol w="822960">
                  <a:extLst>
                    <a:ext uri="{9D8B030D-6E8A-4147-A177-3AD203B41FA5}">
                      <a16:colId xmlns:a16="http://schemas.microsoft.com/office/drawing/2014/main" val="3335956525"/>
                    </a:ext>
                  </a:extLst>
                </a:gridCol>
                <a:gridCol w="822960">
                  <a:extLst>
                    <a:ext uri="{9D8B030D-6E8A-4147-A177-3AD203B41FA5}">
                      <a16:colId xmlns:a16="http://schemas.microsoft.com/office/drawing/2014/main" val="1664882131"/>
                    </a:ext>
                  </a:extLst>
                </a:gridCol>
                <a:gridCol w="822960">
                  <a:extLst>
                    <a:ext uri="{9D8B030D-6E8A-4147-A177-3AD203B41FA5}">
                      <a16:colId xmlns:a16="http://schemas.microsoft.com/office/drawing/2014/main" val="1711567159"/>
                    </a:ext>
                  </a:extLst>
                </a:gridCol>
                <a:gridCol w="822960">
                  <a:extLst>
                    <a:ext uri="{9D8B030D-6E8A-4147-A177-3AD203B41FA5}">
                      <a16:colId xmlns:a16="http://schemas.microsoft.com/office/drawing/2014/main" val="3709080634"/>
                    </a:ext>
                  </a:extLst>
                </a:gridCol>
                <a:gridCol w="822960">
                  <a:extLst>
                    <a:ext uri="{9D8B030D-6E8A-4147-A177-3AD203B41FA5}">
                      <a16:colId xmlns:a16="http://schemas.microsoft.com/office/drawing/2014/main" val="388707264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89430957"/>
                  </a:ext>
                </a:extLst>
              </a:tr>
              <a:tr h="370840">
                <a:tc>
                  <a:txBody>
                    <a:bodyPr/>
                    <a:lstStyle/>
                    <a:p>
                      <a:r>
                        <a:rPr lang="en-US" sz="1000"/>
                        <a:t>aldawaacare</a:t>
                      </a:r>
                    </a:p>
                  </a:txBody>
                  <a:tcPr/>
                </a:tc>
                <a:tc>
                  <a:txBody>
                    <a:bodyPr/>
                    <a:lstStyle/>
                    <a:p>
                      <a:r>
                        <a:rPr lang="en-US" sz="1000"/>
                        <a:t>129709</a:t>
                      </a:r>
                    </a:p>
                  </a:txBody>
                  <a:tcPr/>
                </a:tc>
                <a:tc>
                  <a:txBody>
                    <a:bodyPr/>
                    <a:lstStyle/>
                    <a:p>
                      <a:r>
                        <a:rPr lang="en-US" sz="1000"/>
                        <a:t>576</a:t>
                      </a:r>
                    </a:p>
                  </a:txBody>
                  <a:tcPr/>
                </a:tc>
                <a:tc>
                  <a:txBody>
                    <a:bodyPr/>
                    <a:lstStyle/>
                    <a:p>
                      <a:r>
                        <a:rPr lang="en-US" sz="1000"/>
                        <a:t>0.4 %</a:t>
                      </a:r>
                    </a:p>
                  </a:txBody>
                  <a:tcPr/>
                </a:tc>
                <a:tc>
                  <a:txBody>
                    <a:bodyPr/>
                    <a:lstStyle/>
                    <a:p>
                      <a:r>
                        <a:rPr lang="en-US" sz="1000"/>
                        <a:t>1700</a:t>
                      </a:r>
                    </a:p>
                  </a:txBody>
                  <a:tcPr/>
                </a:tc>
                <a:tc>
                  <a:txBody>
                    <a:bodyPr/>
                    <a:lstStyle/>
                    <a:p>
                      <a:r>
                        <a:rPr lang="en-US" sz="1000"/>
                        <a:t>1.3 %</a:t>
                      </a:r>
                    </a:p>
                  </a:txBody>
                  <a:tcPr/>
                </a:tc>
                <a:tc>
                  <a:txBody>
                    <a:bodyPr/>
                    <a:lstStyle/>
                    <a:p>
                      <a:r>
                        <a:rPr lang="en-US" sz="1000"/>
                        <a:t>4578</a:t>
                      </a:r>
                    </a:p>
                  </a:txBody>
                  <a:tcPr/>
                </a:tc>
                <a:tc>
                  <a:txBody>
                    <a:bodyPr/>
                    <a:lstStyle/>
                    <a:p>
                      <a:r>
                        <a:rPr lang="en-US" sz="1000"/>
                        <a:t>3.7 %</a:t>
                      </a:r>
                    </a:p>
                  </a:txBody>
                  <a:tcPr/>
                </a:tc>
                <a:extLst>
                  <a:ext uri="{0D108BD9-81ED-4DB2-BD59-A6C34878D82A}">
                    <a16:rowId xmlns:a16="http://schemas.microsoft.com/office/drawing/2014/main" val="3130177646"/>
                  </a:ext>
                </a:extLst>
              </a:tr>
            </a:tbl>
          </a:graphicData>
        </a:graphic>
      </p:graphicFrame>
      <p:sp>
        <p:nvSpPr>
          <p:cNvPr id="4" name="Text Placeholder 3">
            <a:extLst>
              <a:ext uri="{FF2B5EF4-FFF2-40B4-BE49-F238E27FC236}">
                <a16:creationId xmlns:a16="http://schemas.microsoft.com/office/drawing/2014/main" id="{3AAF7615-3B46-4142-AF1E-F7909A9BC8AF}"/>
              </a:ext>
            </a:extLst>
          </p:cNvPr>
          <p:cNvSpPr>
            <a:spLocks noGrp="1"/>
          </p:cNvSpPr>
          <p:nvPr>
            <p:ph type="body" sz="quarter" idx="14"/>
          </p:nvPr>
        </p:nvSpPr>
        <p:spPr/>
        <p:txBody>
          <a:bodyPr/>
          <a:lstStyle/>
          <a:p>
            <a:r>
              <a:rPr lang="en-US"/>
              <a:t>10/19/2018 - 11/18/2018</a:t>
            </a:r>
          </a:p>
        </p:txBody>
      </p:sp>
    </p:spTree>
    <p:extLst>
      <p:ext uri="{BB962C8B-B14F-4D97-AF65-F5344CB8AC3E}">
        <p14:creationId xmlns:p14="http://schemas.microsoft.com/office/powerpoint/2010/main" val="16430774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C6057-CED1-4E79-B7F7-5E01F607140F}"/>
              </a:ext>
            </a:extLst>
          </p:cNvPr>
          <p:cNvSpPr>
            <a:spLocks noGrp="1"/>
          </p:cNvSpPr>
          <p:nvPr>
            <p:ph type="title"/>
          </p:nvPr>
        </p:nvSpPr>
        <p:spPr/>
        <p:txBody>
          <a:bodyPr/>
          <a:lstStyle/>
          <a:p>
            <a:r>
              <a:rPr lang="en-US"/>
              <a:t>Instagram Followers Total | AlDawaa</a:t>
            </a:r>
          </a:p>
        </p:txBody>
      </p:sp>
      <p:graphicFrame>
        <p:nvGraphicFramePr>
          <p:cNvPr id="6" name="Chart Placeholder 5">
            <a:extLst>
              <a:ext uri="{FF2B5EF4-FFF2-40B4-BE49-F238E27FC236}">
                <a16:creationId xmlns:a16="http://schemas.microsoft.com/office/drawing/2014/main" id="{45B86894-D05C-4F1D-BE42-D17B1D567AD2}"/>
              </a:ext>
            </a:extLst>
          </p:cNvPr>
          <p:cNvGraphicFramePr>
            <a:graphicFrameLocks noGrp="1"/>
          </p:cNvGraphicFramePr>
          <p:nvPr>
            <p:ph type="chart" sz="quarter" idx="13"/>
            <p:extLst>
              <p:ext uri="{D42A27DB-BD31-4B8C-83A1-F6EECF244321}">
                <p14:modId xmlns:p14="http://schemas.microsoft.com/office/powerpoint/2010/main" val="2279379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29ED6A-D641-4214-BC2D-3D7E7C5B3260}"/>
              </a:ext>
            </a:extLst>
          </p:cNvPr>
          <p:cNvSpPr>
            <a:spLocks noGrp="1"/>
          </p:cNvSpPr>
          <p:nvPr>
            <p:ph type="body" sz="quarter" idx="14"/>
          </p:nvPr>
        </p:nvSpPr>
        <p:spPr/>
        <p:txBody>
          <a:bodyPr/>
          <a:lstStyle/>
          <a:p>
            <a:r>
              <a:rPr lang="en-US"/>
              <a:t>11/04/2018 - 11/18/2018</a:t>
            </a:r>
          </a:p>
        </p:txBody>
      </p:sp>
      <p:sp>
        <p:nvSpPr>
          <p:cNvPr id="5" name="Footer Placeholder 4">
            <a:extLst>
              <a:ext uri="{FF2B5EF4-FFF2-40B4-BE49-F238E27FC236}">
                <a16:creationId xmlns:a16="http://schemas.microsoft.com/office/drawing/2014/main" id="{F3FFA07D-35D9-4574-9ECD-AE5CEDB6DA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81939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2DBB9-E7BD-4A40-9A04-8062B0850971}"/>
              </a:ext>
            </a:extLst>
          </p:cNvPr>
          <p:cNvSpPr>
            <a:spLocks noGrp="1"/>
          </p:cNvSpPr>
          <p:nvPr>
            <p:ph type="title"/>
          </p:nvPr>
        </p:nvSpPr>
        <p:spPr/>
        <p:txBody>
          <a:bodyPr/>
          <a:lstStyle/>
          <a:p>
            <a:r>
              <a:rPr lang="en-US"/>
              <a:t>Instagram Posts Table | AlDawaa - 1 of 7</a:t>
            </a:r>
          </a:p>
        </p:txBody>
      </p:sp>
      <p:graphicFrame>
        <p:nvGraphicFramePr>
          <p:cNvPr id="5" name="Table Placeholder 4">
            <a:extLst>
              <a:ext uri="{FF2B5EF4-FFF2-40B4-BE49-F238E27FC236}">
                <a16:creationId xmlns:a16="http://schemas.microsoft.com/office/drawing/2014/main" id="{D1EC81A8-731C-4743-B5F9-A4F239F7B58C}"/>
              </a:ext>
            </a:extLst>
          </p:cNvPr>
          <p:cNvGraphicFramePr>
            <a:graphicFrameLocks noGrp="1"/>
          </p:cNvGraphicFramePr>
          <p:nvPr>
            <p:ph type="tbl" sz="quarter" idx="13"/>
            <p:extLst>
              <p:ext uri="{D42A27DB-BD31-4B8C-83A1-F6EECF244321}">
                <p14:modId xmlns:p14="http://schemas.microsoft.com/office/powerpoint/2010/main" val="3679525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36911511"/>
                    </a:ext>
                  </a:extLst>
                </a:gridCol>
                <a:gridCol w="987552">
                  <a:extLst>
                    <a:ext uri="{9D8B030D-6E8A-4147-A177-3AD203B41FA5}">
                      <a16:colId xmlns:a16="http://schemas.microsoft.com/office/drawing/2014/main" val="1487279518"/>
                    </a:ext>
                  </a:extLst>
                </a:gridCol>
                <a:gridCol w="987552">
                  <a:extLst>
                    <a:ext uri="{9D8B030D-6E8A-4147-A177-3AD203B41FA5}">
                      <a16:colId xmlns:a16="http://schemas.microsoft.com/office/drawing/2014/main" val="2843207802"/>
                    </a:ext>
                  </a:extLst>
                </a:gridCol>
                <a:gridCol w="987552">
                  <a:extLst>
                    <a:ext uri="{9D8B030D-6E8A-4147-A177-3AD203B41FA5}">
                      <a16:colId xmlns:a16="http://schemas.microsoft.com/office/drawing/2014/main" val="2959636422"/>
                    </a:ext>
                  </a:extLst>
                </a:gridCol>
                <a:gridCol w="987552">
                  <a:extLst>
                    <a:ext uri="{9D8B030D-6E8A-4147-A177-3AD203B41FA5}">
                      <a16:colId xmlns:a16="http://schemas.microsoft.com/office/drawing/2014/main" val="1399343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6775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- 2018-11-18 15:06:56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مرهم بيتكا طبيعي وآمن... يساعد على تسريع التئام الحروق والجروح الحديثة!
#حصري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1854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- 2018-11-18 13:19:21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نُبارك لجميع الفائزين معنا بسيارات الميني كوبر 
في كلاً من الأحساء، تبوك، حقل و جدة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سعيدين بتفاعلكم .. وشكراً لكم </a:t>
                      </a:r>
                      <a:r>
                        <a:rPr kumimoji="0" lang="en-US" sz="1000" b="0" i="0" u="none" strike="noStrike" kern="1200" cap="none" spc="0" normalizeH="0" baseline="0" noProof="0">
                          <a:ln>
                            <a:noFill/>
                          </a:ln>
                          <a:solidFill>
                            <a:prstClr val="black"/>
                          </a:solidFill>
                          <a:effectLst/>
                          <a:uLnTx/>
                          <a:uFillTx/>
                          <a:latin typeface="+mn-lt"/>
                          <a:ea typeface="+mn-ea"/>
                          <a:cs typeface="+mn-cs"/>
                        </a:rPr>
                        <a:t>🤩
.
.
*</a:t>
                      </a:r>
                      <a:r>
                        <a:rPr kumimoji="0" lang="ar-AE" sz="1000" b="0" i="0" u="none" strike="noStrike" kern="1200" cap="none" spc="0" normalizeH="0" baseline="0" noProof="0">
                          <a:ln>
                            <a:noFill/>
                          </a:ln>
                          <a:solidFill>
                            <a:prstClr val="black"/>
                          </a:solidFill>
                          <a:effectLst/>
                          <a:uLnTx/>
                          <a:uFillTx/>
                          <a:latin typeface="+mn-lt"/>
                          <a:ea typeface="+mn-ea"/>
                          <a:cs typeface="+mn-cs"/>
                        </a:rPr>
                        <a:t>تم السحب بحضور ممثل الغرفة التجارية 
#يوم_وطني_يوم_ربحي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74750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- 2018-11-18 13:06:58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الوقاية خير من العلاج
‏بادر بأخذ تطعيم #الانفلونزا_الموسمية لدى صيدليات الدواء وذلك بالتعاون مع #وزارة_الصحة على يد مختصين في عدة مناطق بالمملكة.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25494058"/>
                  </a:ext>
                </a:extLst>
              </a:tr>
            </a:tbl>
          </a:graphicData>
        </a:graphic>
      </p:graphicFrame>
      <p:sp>
        <p:nvSpPr>
          <p:cNvPr id="4" name="Text Placeholder 3">
            <a:extLst>
              <a:ext uri="{FF2B5EF4-FFF2-40B4-BE49-F238E27FC236}">
                <a16:creationId xmlns:a16="http://schemas.microsoft.com/office/drawing/2014/main" id="{4D7C41BA-4FA9-40CE-96E4-78D0EF7359DB}"/>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35824317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114BB-F213-4433-A50B-7862BE4FC3E6}"/>
              </a:ext>
            </a:extLst>
          </p:cNvPr>
          <p:cNvSpPr>
            <a:spLocks noGrp="1"/>
          </p:cNvSpPr>
          <p:nvPr>
            <p:ph type="title"/>
          </p:nvPr>
        </p:nvSpPr>
        <p:spPr/>
        <p:txBody>
          <a:bodyPr/>
          <a:lstStyle/>
          <a:p>
            <a:r>
              <a:rPr lang="en-US"/>
              <a:t>Instagram Posts Table | AlDawaa - 2 of 7</a:t>
            </a:r>
          </a:p>
        </p:txBody>
      </p:sp>
      <p:graphicFrame>
        <p:nvGraphicFramePr>
          <p:cNvPr id="5" name="Table Placeholder 4">
            <a:extLst>
              <a:ext uri="{FF2B5EF4-FFF2-40B4-BE49-F238E27FC236}">
                <a16:creationId xmlns:a16="http://schemas.microsoft.com/office/drawing/2014/main" id="{3F6A4E64-0F5B-4A4B-B90C-5C497CFBB253}"/>
              </a:ext>
            </a:extLst>
          </p:cNvPr>
          <p:cNvGraphicFramePr>
            <a:graphicFrameLocks noGrp="1"/>
          </p:cNvGraphicFramePr>
          <p:nvPr>
            <p:ph type="tbl" sz="quarter" idx="13"/>
            <p:extLst>
              <p:ext uri="{D42A27DB-BD31-4B8C-83A1-F6EECF244321}">
                <p14:modId xmlns:p14="http://schemas.microsoft.com/office/powerpoint/2010/main" val="3453008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23134249"/>
                    </a:ext>
                  </a:extLst>
                </a:gridCol>
                <a:gridCol w="987552">
                  <a:extLst>
                    <a:ext uri="{9D8B030D-6E8A-4147-A177-3AD203B41FA5}">
                      <a16:colId xmlns:a16="http://schemas.microsoft.com/office/drawing/2014/main" val="117927896"/>
                    </a:ext>
                  </a:extLst>
                </a:gridCol>
                <a:gridCol w="987552">
                  <a:extLst>
                    <a:ext uri="{9D8B030D-6E8A-4147-A177-3AD203B41FA5}">
                      <a16:colId xmlns:a16="http://schemas.microsoft.com/office/drawing/2014/main" val="2208007791"/>
                    </a:ext>
                  </a:extLst>
                </a:gridCol>
                <a:gridCol w="987552">
                  <a:extLst>
                    <a:ext uri="{9D8B030D-6E8A-4147-A177-3AD203B41FA5}">
                      <a16:colId xmlns:a16="http://schemas.microsoft.com/office/drawing/2014/main" val="462292306"/>
                    </a:ext>
                  </a:extLst>
                </a:gridCol>
                <a:gridCol w="987552">
                  <a:extLst>
                    <a:ext uri="{9D8B030D-6E8A-4147-A177-3AD203B41FA5}">
                      <a16:colId xmlns:a16="http://schemas.microsoft.com/office/drawing/2014/main" val="2482138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0634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- 2018-11-17 15:33:18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شاركونا الجواب الصحيح لتكونوا أحد الثلاثين فائز معنا بجهاز قياس السكر و قسيمة شرائية بقيمة ٢٠٠ ريال
سيتم اختيار ٣٠ رابح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40572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- 2018-11-17 14:53:53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الف مبروك لأول 15 فائز معنا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الجواب الصحيح هو "مرة واحدة"
ترقبونا في مسابقة #الدواء_والسكري القادمة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19492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- 2018-11-16 10:00:42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قال الرسول عليه السلام: ”عليكم بالشفائين: العسل والقرآن“
هل تستخدمين العسل كعلاج؟
شاركينا تجربتك بالتعليقات
#جمعة_مباركة #يوم_الجمعة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61304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- 2018-11-15 14:11:58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بمناسبة #اليوم_العالمي_للسكري نرحب بكم عملائنا الكرام في (الظهران مول - بوابة ٥) وذلك بمشيئة الله يومي الخميس والجمعة الموافق ١٥ - ١٦ من شهر نوفمبر.
#الدواء_والسكري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2886394"/>
                  </a:ext>
                </a:extLst>
              </a:tr>
            </a:tbl>
          </a:graphicData>
        </a:graphic>
      </p:graphicFrame>
      <p:sp>
        <p:nvSpPr>
          <p:cNvPr id="4" name="Text Placeholder 3">
            <a:extLst>
              <a:ext uri="{FF2B5EF4-FFF2-40B4-BE49-F238E27FC236}">
                <a16:creationId xmlns:a16="http://schemas.microsoft.com/office/drawing/2014/main" id="{FFA75078-81E8-42AF-9881-9C865CDCC656}"/>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27529475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28803-1FBB-428D-A6E2-7CA35E821D0C}"/>
              </a:ext>
            </a:extLst>
          </p:cNvPr>
          <p:cNvSpPr>
            <a:spLocks noGrp="1"/>
          </p:cNvSpPr>
          <p:nvPr>
            <p:ph type="title"/>
          </p:nvPr>
        </p:nvSpPr>
        <p:spPr/>
        <p:txBody>
          <a:bodyPr/>
          <a:lstStyle/>
          <a:p>
            <a:r>
              <a:rPr lang="en-US"/>
              <a:t>Instagram Posts Table | AlDawaa - 3 of 7</a:t>
            </a:r>
          </a:p>
        </p:txBody>
      </p:sp>
      <p:graphicFrame>
        <p:nvGraphicFramePr>
          <p:cNvPr id="5" name="Table Placeholder 4">
            <a:extLst>
              <a:ext uri="{FF2B5EF4-FFF2-40B4-BE49-F238E27FC236}">
                <a16:creationId xmlns:a16="http://schemas.microsoft.com/office/drawing/2014/main" id="{3DB077D0-CAAA-4FDB-8036-62FDD7C8ED23}"/>
              </a:ext>
            </a:extLst>
          </p:cNvPr>
          <p:cNvGraphicFramePr>
            <a:graphicFrameLocks noGrp="1"/>
          </p:cNvGraphicFramePr>
          <p:nvPr>
            <p:ph type="tbl" sz="quarter" idx="13"/>
            <p:extLst>
              <p:ext uri="{D42A27DB-BD31-4B8C-83A1-F6EECF244321}">
                <p14:modId xmlns:p14="http://schemas.microsoft.com/office/powerpoint/2010/main" val="2081305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68108384"/>
                    </a:ext>
                  </a:extLst>
                </a:gridCol>
                <a:gridCol w="987552">
                  <a:extLst>
                    <a:ext uri="{9D8B030D-6E8A-4147-A177-3AD203B41FA5}">
                      <a16:colId xmlns:a16="http://schemas.microsoft.com/office/drawing/2014/main" val="4049358135"/>
                    </a:ext>
                  </a:extLst>
                </a:gridCol>
                <a:gridCol w="987552">
                  <a:extLst>
                    <a:ext uri="{9D8B030D-6E8A-4147-A177-3AD203B41FA5}">
                      <a16:colId xmlns:a16="http://schemas.microsoft.com/office/drawing/2014/main" val="3495323693"/>
                    </a:ext>
                  </a:extLst>
                </a:gridCol>
                <a:gridCol w="987552">
                  <a:extLst>
                    <a:ext uri="{9D8B030D-6E8A-4147-A177-3AD203B41FA5}">
                      <a16:colId xmlns:a16="http://schemas.microsoft.com/office/drawing/2014/main" val="3841064315"/>
                    </a:ext>
                  </a:extLst>
                </a:gridCol>
                <a:gridCol w="987552">
                  <a:extLst>
                    <a:ext uri="{9D8B030D-6E8A-4147-A177-3AD203B41FA5}">
                      <a16:colId xmlns:a16="http://schemas.microsoft.com/office/drawing/2014/main" val="2844222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9905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- 2018-11-15 13:57:07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تفضلوا بزيارة فرعنا في الرياض (صيدلية الدواء 653) للقاء د. بابكر القراي عثمان استشاري الأمراض الباطنية والغدد الصماء والسكري، حيثُ سيقوم بتقديم الاستشارات الطبية اللازمة لمرض السكري وذلك يوم الخميس والجمعة 15-16 نوفمبر على الساعة 8:30 م #صيدلية_الدواء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22730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- 2018-11-15 13:39:33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الالتزام بممارسة الرياضة، ونمط حياة صحي يخلي النتيجة وحدة بالسكر وبدونه.
إصرارك على التقدم يخليك دايم سعيد و مرتاح</a:t>
                      </a:r>
                      <a:r>
                        <a:rPr kumimoji="0" lang="en-US" sz="1000" b="0" i="0" u="none" strike="noStrike" kern="1200" cap="none" spc="0" normalizeH="0" baseline="0" noProof="0">
                          <a:ln>
                            <a:noFill/>
                          </a:ln>
                          <a:solidFill>
                            <a:prstClr val="black"/>
                          </a:solidFill>
                          <a:effectLst/>
                          <a:uLnTx/>
                          <a:uFillTx/>
                          <a:latin typeface="+mn-lt"/>
                          <a:ea typeface="+mn-ea"/>
                          <a:cs typeface="+mn-cs"/>
                        </a:rPr>
                        <a:t>🙏🏼
.
.
#</a:t>
                      </a:r>
                      <a:r>
                        <a:rPr kumimoji="0" lang="ar-AE" sz="1000" b="0" i="0" u="none" strike="noStrike" kern="1200" cap="none" spc="0" normalizeH="0" baseline="0" noProof="0">
                          <a:ln>
                            <a:noFill/>
                          </a:ln>
                          <a:solidFill>
                            <a:prstClr val="black"/>
                          </a:solidFill>
                          <a:effectLst/>
                          <a:uLnTx/>
                          <a:uFillTx/>
                          <a:latin typeface="+mn-lt"/>
                          <a:ea typeface="+mn-ea"/>
                          <a:cs typeface="+mn-cs"/>
                        </a:rPr>
                        <a:t>التزم_لحياة_سكر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09981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- 2018-11-14 11:42:56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التعايش مع مرض السكري صعب لكن توجد ممارسات بسيطة ممكن تحسّن من حياة الشخص المريض، مثل زيادة النشاط البدني لتخفيف الوزن وتخفيض سكر الدم وزيادة إنتاج الإنسولين.
#اليوم_العالمي_للسكري
#مرضى_السكري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16646336"/>
                  </a:ext>
                </a:extLst>
              </a:tr>
            </a:tbl>
          </a:graphicData>
        </a:graphic>
      </p:graphicFrame>
      <p:sp>
        <p:nvSpPr>
          <p:cNvPr id="4" name="Text Placeholder 3">
            <a:extLst>
              <a:ext uri="{FF2B5EF4-FFF2-40B4-BE49-F238E27FC236}">
                <a16:creationId xmlns:a16="http://schemas.microsoft.com/office/drawing/2014/main" id="{904632D1-2FFA-4B8E-914C-95EED136B309}"/>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36753360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48CE6-4A32-4444-9CB9-29E30993EE59}"/>
              </a:ext>
            </a:extLst>
          </p:cNvPr>
          <p:cNvSpPr>
            <a:spLocks noGrp="1"/>
          </p:cNvSpPr>
          <p:nvPr>
            <p:ph type="title"/>
          </p:nvPr>
        </p:nvSpPr>
        <p:spPr/>
        <p:txBody>
          <a:bodyPr/>
          <a:lstStyle/>
          <a:p>
            <a:r>
              <a:rPr lang="en-US"/>
              <a:t>Instagram Posts Table | AlDawaa - 4 of 7</a:t>
            </a:r>
          </a:p>
        </p:txBody>
      </p:sp>
      <p:graphicFrame>
        <p:nvGraphicFramePr>
          <p:cNvPr id="5" name="Table Placeholder 4">
            <a:extLst>
              <a:ext uri="{FF2B5EF4-FFF2-40B4-BE49-F238E27FC236}">
                <a16:creationId xmlns:a16="http://schemas.microsoft.com/office/drawing/2014/main" id="{6B45C876-D89D-4918-B88B-C3CB33218912}"/>
              </a:ext>
            </a:extLst>
          </p:cNvPr>
          <p:cNvGraphicFramePr>
            <a:graphicFrameLocks noGrp="1"/>
          </p:cNvGraphicFramePr>
          <p:nvPr>
            <p:ph type="tbl" sz="quarter" idx="13"/>
            <p:extLst>
              <p:ext uri="{D42A27DB-BD31-4B8C-83A1-F6EECF244321}">
                <p14:modId xmlns:p14="http://schemas.microsoft.com/office/powerpoint/2010/main" val="542026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73757925"/>
                    </a:ext>
                  </a:extLst>
                </a:gridCol>
                <a:gridCol w="987552">
                  <a:extLst>
                    <a:ext uri="{9D8B030D-6E8A-4147-A177-3AD203B41FA5}">
                      <a16:colId xmlns:a16="http://schemas.microsoft.com/office/drawing/2014/main" val="2127232907"/>
                    </a:ext>
                  </a:extLst>
                </a:gridCol>
                <a:gridCol w="987552">
                  <a:extLst>
                    <a:ext uri="{9D8B030D-6E8A-4147-A177-3AD203B41FA5}">
                      <a16:colId xmlns:a16="http://schemas.microsoft.com/office/drawing/2014/main" val="3465384605"/>
                    </a:ext>
                  </a:extLst>
                </a:gridCol>
                <a:gridCol w="987552">
                  <a:extLst>
                    <a:ext uri="{9D8B030D-6E8A-4147-A177-3AD203B41FA5}">
                      <a16:colId xmlns:a16="http://schemas.microsoft.com/office/drawing/2014/main" val="4098901473"/>
                    </a:ext>
                  </a:extLst>
                </a:gridCol>
                <a:gridCol w="987552">
                  <a:extLst>
                    <a:ext uri="{9D8B030D-6E8A-4147-A177-3AD203B41FA5}">
                      <a16:colId xmlns:a16="http://schemas.microsoft.com/office/drawing/2014/main" val="1693784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5404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- 2018-11-13 17:01:04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أكثر الأشياء قيمة بالقرن الواحد والعشرين هو ”الوقت“
دائمًا نحس إن الوقت ما يكفينا ويخلص بسرعه والكل يحتاج وقت إضافي!
في #يوم_اللطف_العالمي أعطي وقتك للي تحبهم واسمعهم ..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59126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- 2018-11-12 13:00:38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صحح معلوماتك!
يعد التمر والعسل من الأطعمة الغنية بالسكريات حتى وإن كانت صحية وغنية بالفوائد الطبيعية، لذا احرص على عدم الافراط في تناولها.
#مرضى_السكري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01936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- 2018-11-12 10:44:53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على منتجات العناية بصحتك تبدأ من 7 إلى 20 نوفمبر
.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8721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- 2018-11-12 10:42:31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على منتجات العناية بصحتك تبدأ من 7 إلى 20 نوفمبر
.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37861052"/>
                  </a:ext>
                </a:extLst>
              </a:tr>
            </a:tbl>
          </a:graphicData>
        </a:graphic>
      </p:graphicFrame>
      <p:sp>
        <p:nvSpPr>
          <p:cNvPr id="4" name="Text Placeholder 3">
            <a:extLst>
              <a:ext uri="{FF2B5EF4-FFF2-40B4-BE49-F238E27FC236}">
                <a16:creationId xmlns:a16="http://schemas.microsoft.com/office/drawing/2014/main" id="{0CBCF42F-5F60-441F-A1DB-F343D3C1784F}"/>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35342585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CB91B-CE2E-457C-9D7D-8C181031FF51}"/>
              </a:ext>
            </a:extLst>
          </p:cNvPr>
          <p:cNvSpPr>
            <a:spLocks noGrp="1"/>
          </p:cNvSpPr>
          <p:nvPr>
            <p:ph type="title"/>
          </p:nvPr>
        </p:nvSpPr>
        <p:spPr/>
        <p:txBody>
          <a:bodyPr/>
          <a:lstStyle/>
          <a:p>
            <a:r>
              <a:rPr lang="en-US"/>
              <a:t>Instagram Posts Table | AlDawaa - 5 of 7</a:t>
            </a:r>
          </a:p>
        </p:txBody>
      </p:sp>
      <p:graphicFrame>
        <p:nvGraphicFramePr>
          <p:cNvPr id="5" name="Table Placeholder 4">
            <a:extLst>
              <a:ext uri="{FF2B5EF4-FFF2-40B4-BE49-F238E27FC236}">
                <a16:creationId xmlns:a16="http://schemas.microsoft.com/office/drawing/2014/main" id="{6AC2C8D3-8355-43DA-8B5D-BA2A4F17F116}"/>
              </a:ext>
            </a:extLst>
          </p:cNvPr>
          <p:cNvGraphicFramePr>
            <a:graphicFrameLocks noGrp="1"/>
          </p:cNvGraphicFramePr>
          <p:nvPr>
            <p:ph type="tbl" sz="quarter" idx="13"/>
            <p:extLst>
              <p:ext uri="{D42A27DB-BD31-4B8C-83A1-F6EECF244321}">
                <p14:modId xmlns:p14="http://schemas.microsoft.com/office/powerpoint/2010/main" val="2739956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76014927"/>
                    </a:ext>
                  </a:extLst>
                </a:gridCol>
                <a:gridCol w="987552">
                  <a:extLst>
                    <a:ext uri="{9D8B030D-6E8A-4147-A177-3AD203B41FA5}">
                      <a16:colId xmlns:a16="http://schemas.microsoft.com/office/drawing/2014/main" val="1265269156"/>
                    </a:ext>
                  </a:extLst>
                </a:gridCol>
                <a:gridCol w="987552">
                  <a:extLst>
                    <a:ext uri="{9D8B030D-6E8A-4147-A177-3AD203B41FA5}">
                      <a16:colId xmlns:a16="http://schemas.microsoft.com/office/drawing/2014/main" val="119622928"/>
                    </a:ext>
                  </a:extLst>
                </a:gridCol>
                <a:gridCol w="987552">
                  <a:extLst>
                    <a:ext uri="{9D8B030D-6E8A-4147-A177-3AD203B41FA5}">
                      <a16:colId xmlns:a16="http://schemas.microsoft.com/office/drawing/2014/main" val="672839157"/>
                    </a:ext>
                  </a:extLst>
                </a:gridCol>
                <a:gridCol w="987552">
                  <a:extLst>
                    <a:ext uri="{9D8B030D-6E8A-4147-A177-3AD203B41FA5}">
                      <a16:colId xmlns:a16="http://schemas.microsoft.com/office/drawing/2014/main" val="574276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8516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- 2018-11-11 13:00:44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لو تم تشخيص الحامل بسكري الحمل، عليها توخي الحذر ومحاولة التكيف ومعرفة طرق التعامل مع هذا المرض  للحد من حدوث أي مضاعفات لها أو للجنين.
#مرضى_السكري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91285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- 2018-11-11 08:01:14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على منتجات العناية بطفلك تبدأ من 7 إلى 20 نوفمبر
.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21646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- 2018-11-10 17:01:13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لو حصل وسويت فحص الدم لأحد #مرضى_السكري كيف تعرف تحدد حالته بالضبط؟
احتفظ بهالجدول عندك للضرورة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23211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- 2018-11-10 11:09:37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على منتجات العناية بطفلك تبدأ من 7 إلى 20 نوفمبر
.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80357670"/>
                  </a:ext>
                </a:extLst>
              </a:tr>
            </a:tbl>
          </a:graphicData>
        </a:graphic>
      </p:graphicFrame>
      <p:sp>
        <p:nvSpPr>
          <p:cNvPr id="4" name="Text Placeholder 3">
            <a:extLst>
              <a:ext uri="{FF2B5EF4-FFF2-40B4-BE49-F238E27FC236}">
                <a16:creationId xmlns:a16="http://schemas.microsoft.com/office/drawing/2014/main" id="{C1FCDA01-36AA-4CA3-91C8-825BC92B7A4B}"/>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16422357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EF547-41BF-4F6C-947D-2495FBC92B32}"/>
              </a:ext>
            </a:extLst>
          </p:cNvPr>
          <p:cNvSpPr>
            <a:spLocks noGrp="1"/>
          </p:cNvSpPr>
          <p:nvPr>
            <p:ph type="title"/>
          </p:nvPr>
        </p:nvSpPr>
        <p:spPr/>
        <p:txBody>
          <a:bodyPr/>
          <a:lstStyle/>
          <a:p>
            <a:r>
              <a:rPr lang="en-US"/>
              <a:t>Instagram Posts Table | AlDawaa - 6 of 7</a:t>
            </a:r>
          </a:p>
        </p:txBody>
      </p:sp>
      <p:graphicFrame>
        <p:nvGraphicFramePr>
          <p:cNvPr id="5" name="Table Placeholder 4">
            <a:extLst>
              <a:ext uri="{FF2B5EF4-FFF2-40B4-BE49-F238E27FC236}">
                <a16:creationId xmlns:a16="http://schemas.microsoft.com/office/drawing/2014/main" id="{D4D766A5-FD55-4221-97BA-BF083CDEBBAC}"/>
              </a:ext>
            </a:extLst>
          </p:cNvPr>
          <p:cNvGraphicFramePr>
            <a:graphicFrameLocks noGrp="1"/>
          </p:cNvGraphicFramePr>
          <p:nvPr>
            <p:ph type="tbl" sz="quarter" idx="13"/>
            <p:extLst>
              <p:ext uri="{D42A27DB-BD31-4B8C-83A1-F6EECF244321}">
                <p14:modId xmlns:p14="http://schemas.microsoft.com/office/powerpoint/2010/main" val="3294921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43583126"/>
                    </a:ext>
                  </a:extLst>
                </a:gridCol>
                <a:gridCol w="987552">
                  <a:extLst>
                    <a:ext uri="{9D8B030D-6E8A-4147-A177-3AD203B41FA5}">
                      <a16:colId xmlns:a16="http://schemas.microsoft.com/office/drawing/2014/main" val="1747706378"/>
                    </a:ext>
                  </a:extLst>
                </a:gridCol>
                <a:gridCol w="987552">
                  <a:extLst>
                    <a:ext uri="{9D8B030D-6E8A-4147-A177-3AD203B41FA5}">
                      <a16:colId xmlns:a16="http://schemas.microsoft.com/office/drawing/2014/main" val="1396290544"/>
                    </a:ext>
                  </a:extLst>
                </a:gridCol>
                <a:gridCol w="987552">
                  <a:extLst>
                    <a:ext uri="{9D8B030D-6E8A-4147-A177-3AD203B41FA5}">
                      <a16:colId xmlns:a16="http://schemas.microsoft.com/office/drawing/2014/main" val="2106108865"/>
                    </a:ext>
                  </a:extLst>
                </a:gridCol>
                <a:gridCol w="987552">
                  <a:extLst>
                    <a:ext uri="{9D8B030D-6E8A-4147-A177-3AD203B41FA5}">
                      <a16:colId xmlns:a16="http://schemas.microsoft.com/office/drawing/2014/main" val="1679757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9455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- 2018-11-10 11:08:48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على منتجات العناية بطفلك تبدأ من 7 إلى 20 نوفمبر
.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46337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- 2018-11-09 13:00:52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ينصحونك الناس:
"إذا اشتهيت الحلى عليك بالفاكهة تراها ما تضرّك " !
وينصحك الطبيب:
"بالإعتدال في تناول الفواكة لأن بعضها يحتوي على سكريات عالية"
ابحث في المصادر الطبية الموثوقة دائمًا عشان تكون أكثر وعي بصحتك
#مرضى_السكري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59729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- 2018-11-09 10:00:39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‌أجعلنا ممن ‌يُقال‌ لهُم:
‏هذه الجنة التي‌ كنتم‌ بها توعُدون.
#يوم_الجمعة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57430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- 2018-11-08 14:08:57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بمناسبة اليوم العالمي للسكري نرحب بزوارنا الكرام في العثيم مول في #الرياض للرعاية الصحية والتوعية اللازمة بمرض السكري وذلك يومي الخميس والجمعة 8 – 9 نوفمبر #صيدلية_الدواء #الدواء_والسكري #اليوم_العالمي_للسكري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86735491"/>
                  </a:ext>
                </a:extLst>
              </a:tr>
            </a:tbl>
          </a:graphicData>
        </a:graphic>
      </p:graphicFrame>
      <p:sp>
        <p:nvSpPr>
          <p:cNvPr id="4" name="Text Placeholder 3">
            <a:extLst>
              <a:ext uri="{FF2B5EF4-FFF2-40B4-BE49-F238E27FC236}">
                <a16:creationId xmlns:a16="http://schemas.microsoft.com/office/drawing/2014/main" id="{EFE07BBE-E804-4204-B6E9-CF8DD72C487A}"/>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23179961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0B0-A1F9-40A5-A4B6-382E24E62C32}"/>
              </a:ext>
            </a:extLst>
          </p:cNvPr>
          <p:cNvSpPr>
            <a:spLocks noGrp="1"/>
          </p:cNvSpPr>
          <p:nvPr>
            <p:ph type="title"/>
          </p:nvPr>
        </p:nvSpPr>
        <p:spPr/>
        <p:txBody>
          <a:bodyPr/>
          <a:lstStyle/>
          <a:p>
            <a:r>
              <a:rPr lang="en-US"/>
              <a:t>Instagram Posts Table | AlDawaa - 7 of 7</a:t>
            </a:r>
          </a:p>
        </p:txBody>
      </p:sp>
      <p:graphicFrame>
        <p:nvGraphicFramePr>
          <p:cNvPr id="5" name="Table Placeholder 4">
            <a:extLst>
              <a:ext uri="{FF2B5EF4-FFF2-40B4-BE49-F238E27FC236}">
                <a16:creationId xmlns:a16="http://schemas.microsoft.com/office/drawing/2014/main" id="{D9B6E086-86ED-4165-B918-E4504A9E4281}"/>
              </a:ext>
            </a:extLst>
          </p:cNvPr>
          <p:cNvGraphicFramePr>
            <a:graphicFrameLocks noGrp="1"/>
          </p:cNvGraphicFramePr>
          <p:nvPr>
            <p:ph type="tbl" sz="quarter" idx="13"/>
            <p:extLst>
              <p:ext uri="{D42A27DB-BD31-4B8C-83A1-F6EECF244321}">
                <p14:modId xmlns:p14="http://schemas.microsoft.com/office/powerpoint/2010/main" val="1879389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50180055"/>
                    </a:ext>
                  </a:extLst>
                </a:gridCol>
                <a:gridCol w="987552">
                  <a:extLst>
                    <a:ext uri="{9D8B030D-6E8A-4147-A177-3AD203B41FA5}">
                      <a16:colId xmlns:a16="http://schemas.microsoft.com/office/drawing/2014/main" val="2615659644"/>
                    </a:ext>
                  </a:extLst>
                </a:gridCol>
                <a:gridCol w="987552">
                  <a:extLst>
                    <a:ext uri="{9D8B030D-6E8A-4147-A177-3AD203B41FA5}">
                      <a16:colId xmlns:a16="http://schemas.microsoft.com/office/drawing/2014/main" val="4277679865"/>
                    </a:ext>
                  </a:extLst>
                </a:gridCol>
                <a:gridCol w="987552">
                  <a:extLst>
                    <a:ext uri="{9D8B030D-6E8A-4147-A177-3AD203B41FA5}">
                      <a16:colId xmlns:a16="http://schemas.microsoft.com/office/drawing/2014/main" val="3172352258"/>
                    </a:ext>
                  </a:extLst>
                </a:gridCol>
                <a:gridCol w="987552">
                  <a:extLst>
                    <a:ext uri="{9D8B030D-6E8A-4147-A177-3AD203B41FA5}">
                      <a16:colId xmlns:a16="http://schemas.microsoft.com/office/drawing/2014/main" val="2456103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692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- 2018-11-08 13:33:06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شاركونا الجواب الصحيح لتكونوا أحد الثلاثين فائز معنا بجهاز قياس السكر و قسيمة شرائية بقيمة ٢٠٠ ريال
سيتم اختيار ٣٠ رابح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58145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- 2018-11-08 10:12:35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لمنتجات العناية الشخصية تبدأ من 7 إلى 20 نوفمبر.
.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85559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- 2018-11-07 17:01:44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زورينا في الدواء لفرصة ربح قسيمة شرائية بقيمة ١٢٠٠ ريال يومياً مقدمة من يونيليفر.
٢٠ فائزة من ٧ إلى ٢٠ نوفمبر *تطبق الشروط والأحكام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98280019"/>
                  </a:ext>
                </a:extLst>
              </a:tr>
            </a:tbl>
          </a:graphicData>
        </a:graphic>
      </p:graphicFrame>
      <p:sp>
        <p:nvSpPr>
          <p:cNvPr id="4" name="Text Placeholder 3">
            <a:extLst>
              <a:ext uri="{FF2B5EF4-FFF2-40B4-BE49-F238E27FC236}">
                <a16:creationId xmlns:a16="http://schemas.microsoft.com/office/drawing/2014/main" id="{80E8C476-322B-495C-A1AB-7D432EC61675}"/>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37137582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3C1D0-CB14-409C-A34F-8EF0139CF608}"/>
              </a:ext>
            </a:extLst>
          </p:cNvPr>
          <p:cNvSpPr>
            <a:spLocks noGrp="1"/>
          </p:cNvSpPr>
          <p:nvPr>
            <p:ph type="title"/>
          </p:nvPr>
        </p:nvSpPr>
        <p:spPr/>
        <p:txBody>
          <a:bodyPr/>
          <a:lstStyle/>
          <a:p>
            <a:r>
              <a:rPr lang="en-US"/>
              <a:t>Instagram Average Interactions Per Post | AlDawaa</a:t>
            </a:r>
          </a:p>
        </p:txBody>
      </p:sp>
      <p:graphicFrame>
        <p:nvGraphicFramePr>
          <p:cNvPr id="6" name="Chart Placeholder 5">
            <a:extLst>
              <a:ext uri="{FF2B5EF4-FFF2-40B4-BE49-F238E27FC236}">
                <a16:creationId xmlns:a16="http://schemas.microsoft.com/office/drawing/2014/main" id="{DE1CE297-00E7-4A08-A3E5-79A0E1D77392}"/>
              </a:ext>
            </a:extLst>
          </p:cNvPr>
          <p:cNvGraphicFramePr>
            <a:graphicFrameLocks noGrp="1"/>
          </p:cNvGraphicFramePr>
          <p:nvPr>
            <p:ph type="chart" sz="quarter" idx="13"/>
            <p:extLst>
              <p:ext uri="{D42A27DB-BD31-4B8C-83A1-F6EECF244321}">
                <p14:modId xmlns:p14="http://schemas.microsoft.com/office/powerpoint/2010/main" val="3612795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E84B40-E53D-4288-9F73-7F455C6923AB}"/>
              </a:ext>
            </a:extLst>
          </p:cNvPr>
          <p:cNvSpPr>
            <a:spLocks noGrp="1"/>
          </p:cNvSpPr>
          <p:nvPr>
            <p:ph type="body" sz="quarter" idx="14"/>
          </p:nvPr>
        </p:nvSpPr>
        <p:spPr/>
        <p:txBody>
          <a:bodyPr/>
          <a:lstStyle/>
          <a:p>
            <a:r>
              <a:rPr lang="en-US"/>
              <a:t>11/04/2018 - 11/18/2018</a:t>
            </a:r>
          </a:p>
        </p:txBody>
      </p:sp>
      <p:sp>
        <p:nvSpPr>
          <p:cNvPr id="5" name="Footer Placeholder 4">
            <a:extLst>
              <a:ext uri="{FF2B5EF4-FFF2-40B4-BE49-F238E27FC236}">
                <a16:creationId xmlns:a16="http://schemas.microsoft.com/office/drawing/2014/main" id="{D2353E3F-1AB1-4AB6-88C0-1CEB553FA3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2670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D8C17-16BD-4CD0-B723-F3E50C54D1F5}"/>
              </a:ext>
            </a:extLst>
          </p:cNvPr>
          <p:cNvSpPr>
            <a:spLocks noGrp="1"/>
          </p:cNvSpPr>
          <p:nvPr>
            <p:ph type="title"/>
          </p:nvPr>
        </p:nvSpPr>
        <p:spPr/>
        <p:txBody>
          <a:bodyPr/>
          <a:lstStyle/>
          <a:p>
            <a:r>
              <a:rPr lang="en-US"/>
              <a:t>Instagram Hashtag Detection | AlDawaa - 1 of 2</a:t>
            </a:r>
          </a:p>
        </p:txBody>
      </p:sp>
      <p:graphicFrame>
        <p:nvGraphicFramePr>
          <p:cNvPr id="5" name="Table Placeholder 4">
            <a:extLst>
              <a:ext uri="{FF2B5EF4-FFF2-40B4-BE49-F238E27FC236}">
                <a16:creationId xmlns:a16="http://schemas.microsoft.com/office/drawing/2014/main" id="{2284894D-A900-4F31-9432-B2D3AF61FE9D}"/>
              </a:ext>
            </a:extLst>
          </p:cNvPr>
          <p:cNvGraphicFramePr>
            <a:graphicFrameLocks noGrp="1"/>
          </p:cNvGraphicFramePr>
          <p:nvPr>
            <p:ph type="tbl" sz="quarter" idx="13"/>
            <p:extLst>
              <p:ext uri="{D42A27DB-BD31-4B8C-83A1-F6EECF244321}">
                <p14:modId xmlns:p14="http://schemas.microsoft.com/office/powerpoint/2010/main" val="2239387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08465821"/>
                    </a:ext>
                  </a:extLst>
                </a:gridCol>
                <a:gridCol w="1481328">
                  <a:extLst>
                    <a:ext uri="{9D8B030D-6E8A-4147-A177-3AD203B41FA5}">
                      <a16:colId xmlns:a16="http://schemas.microsoft.com/office/drawing/2014/main" val="4156705171"/>
                    </a:ext>
                  </a:extLst>
                </a:gridCol>
                <a:gridCol w="1481328">
                  <a:extLst>
                    <a:ext uri="{9D8B030D-6E8A-4147-A177-3AD203B41FA5}">
                      <a16:colId xmlns:a16="http://schemas.microsoft.com/office/drawing/2014/main" val="1147139485"/>
                    </a:ext>
                  </a:extLst>
                </a:gridCol>
                <a:gridCol w="1481328">
                  <a:extLst>
                    <a:ext uri="{9D8B030D-6E8A-4147-A177-3AD203B41FA5}">
                      <a16:colId xmlns:a16="http://schemas.microsoft.com/office/drawing/2014/main" val="3599906432"/>
                    </a:ext>
                  </a:extLst>
                </a:gridCol>
                <a:gridCol w="1481328">
                  <a:extLst>
                    <a:ext uri="{9D8B030D-6E8A-4147-A177-3AD203B41FA5}">
                      <a16:colId xmlns:a16="http://schemas.microsoft.com/office/drawing/2014/main" val="3739268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149996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#كلوران_بيبي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extLst>
                  <a:ext uri="{0D108BD9-81ED-4DB2-BD59-A6C34878D82A}">
                    <a16:rowId xmlns:a16="http://schemas.microsoft.com/office/drawing/2014/main" val="748260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399.13636363636</a:t>
                      </a:r>
                    </a:p>
                  </a:txBody>
                  <a:tcPr/>
                </a:tc>
                <a:extLst>
                  <a:ext uri="{0D108BD9-81ED-4DB2-BD59-A6C34878D82A}">
                    <a16:rowId xmlns:a16="http://schemas.microsoft.com/office/drawing/2014/main" val="538335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887637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#أسهل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extLst>
                  <a:ext uri="{0D108BD9-81ED-4DB2-BD59-A6C34878D82A}">
                    <a16:rowId xmlns:a16="http://schemas.microsoft.com/office/drawing/2014/main" val="3062275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extLst>
                  <a:ext uri="{0D108BD9-81ED-4DB2-BD59-A6C34878D82A}">
                    <a16:rowId xmlns:a16="http://schemas.microsoft.com/office/drawing/2014/main" val="4069363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#وزارة_الصحة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extLst>
                  <a:ext uri="{0D108BD9-81ED-4DB2-BD59-A6C34878D82A}">
                    <a16:rowId xmlns:a16="http://schemas.microsoft.com/office/drawing/2014/main" val="1268829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#اليوم_العالمي_للتوعية_بالاجهاد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41382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3994846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#الرياض</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extLst>
                  <a:ext uri="{0D108BD9-81ED-4DB2-BD59-A6C34878D82A}">
                    <a16:rowId xmlns:a16="http://schemas.microsoft.com/office/drawing/2014/main" val="240634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114.75</a:t>
                      </a:r>
                    </a:p>
                  </a:txBody>
                  <a:tcPr/>
                </a:tc>
                <a:extLst>
                  <a:ext uri="{0D108BD9-81ED-4DB2-BD59-A6C34878D82A}">
                    <a16:rowId xmlns:a16="http://schemas.microsoft.com/office/drawing/2014/main" val="1535421132"/>
                  </a:ext>
                </a:extLst>
              </a:tr>
            </a:tbl>
          </a:graphicData>
        </a:graphic>
      </p:graphicFrame>
      <p:sp>
        <p:nvSpPr>
          <p:cNvPr id="4" name="Text Placeholder 3">
            <a:extLst>
              <a:ext uri="{FF2B5EF4-FFF2-40B4-BE49-F238E27FC236}">
                <a16:creationId xmlns:a16="http://schemas.microsoft.com/office/drawing/2014/main" id="{6B7D194E-A859-4077-A3E9-6058B1D6683E}"/>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37161636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58200-74CB-47A3-9DCD-7A1E6B2377CC}"/>
              </a:ext>
            </a:extLst>
          </p:cNvPr>
          <p:cNvSpPr>
            <a:spLocks noGrp="1"/>
          </p:cNvSpPr>
          <p:nvPr>
            <p:ph type="title"/>
          </p:nvPr>
        </p:nvSpPr>
        <p:spPr/>
        <p:txBody>
          <a:bodyPr/>
          <a:lstStyle/>
          <a:p>
            <a:r>
              <a:rPr lang="en-US"/>
              <a:t>Instagram Hashtag Detection | AlDawaa - 2 of 2</a:t>
            </a:r>
          </a:p>
        </p:txBody>
      </p:sp>
      <p:graphicFrame>
        <p:nvGraphicFramePr>
          <p:cNvPr id="5" name="Table Placeholder 4">
            <a:extLst>
              <a:ext uri="{FF2B5EF4-FFF2-40B4-BE49-F238E27FC236}">
                <a16:creationId xmlns:a16="http://schemas.microsoft.com/office/drawing/2014/main" id="{791B9474-102A-4207-97BD-5799ECD65E83}"/>
              </a:ext>
            </a:extLst>
          </p:cNvPr>
          <p:cNvGraphicFramePr>
            <a:graphicFrameLocks noGrp="1"/>
          </p:cNvGraphicFramePr>
          <p:nvPr>
            <p:ph type="tbl" sz="quarter" idx="13"/>
            <p:extLst>
              <p:ext uri="{D42A27DB-BD31-4B8C-83A1-F6EECF244321}">
                <p14:modId xmlns:p14="http://schemas.microsoft.com/office/powerpoint/2010/main" val="2367595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61611888"/>
                    </a:ext>
                  </a:extLst>
                </a:gridCol>
                <a:gridCol w="1481328">
                  <a:extLst>
                    <a:ext uri="{9D8B030D-6E8A-4147-A177-3AD203B41FA5}">
                      <a16:colId xmlns:a16="http://schemas.microsoft.com/office/drawing/2014/main" val="1140251205"/>
                    </a:ext>
                  </a:extLst>
                </a:gridCol>
                <a:gridCol w="1481328">
                  <a:extLst>
                    <a:ext uri="{9D8B030D-6E8A-4147-A177-3AD203B41FA5}">
                      <a16:colId xmlns:a16="http://schemas.microsoft.com/office/drawing/2014/main" val="3159802164"/>
                    </a:ext>
                  </a:extLst>
                </a:gridCol>
                <a:gridCol w="1481328">
                  <a:extLst>
                    <a:ext uri="{9D8B030D-6E8A-4147-A177-3AD203B41FA5}">
                      <a16:colId xmlns:a16="http://schemas.microsoft.com/office/drawing/2014/main" val="3728054261"/>
                    </a:ext>
                  </a:extLst>
                </a:gridCol>
                <a:gridCol w="1481328">
                  <a:extLst>
                    <a:ext uri="{9D8B030D-6E8A-4147-A177-3AD203B41FA5}">
                      <a16:colId xmlns:a16="http://schemas.microsoft.com/office/drawing/2014/main" val="3923213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898399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#اليوم_العالمي_للسكري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125.33333333333</a:t>
                      </a:r>
                    </a:p>
                  </a:txBody>
                  <a:tcPr/>
                </a:tc>
                <a:extLst>
                  <a:ext uri="{0D108BD9-81ED-4DB2-BD59-A6C34878D82A}">
                    <a16:rowId xmlns:a16="http://schemas.microsoft.com/office/drawing/2014/main" val="3709361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extLst>
                  <a:ext uri="{0D108BD9-81ED-4DB2-BD59-A6C34878D82A}">
                    <a16:rowId xmlns:a16="http://schemas.microsoft.com/office/drawing/2014/main" val="1099571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#مرضى_السكري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a:t>
                      </a:r>
                    </a:p>
                  </a:txBody>
                  <a:tcPr/>
                </a:tc>
                <a:extLst>
                  <a:ext uri="{0D108BD9-81ED-4DB2-BD59-A6C34878D82A}">
                    <a16:rowId xmlns:a16="http://schemas.microsoft.com/office/drawing/2014/main" val="1441677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#يوم_اللطف_العالمي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244393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#التزم_لحياة_سكر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1141376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#جمعة_مباركة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extLst>
                  <a:ext uri="{0D108BD9-81ED-4DB2-BD59-A6C34878D82A}">
                    <a16:rowId xmlns:a16="http://schemas.microsoft.com/office/drawing/2014/main" val="2366293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#الانفلونزا_الموسمية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1029208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#يوم_وطني_يوم_ربحي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2947178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#حصري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976826027"/>
                  </a:ext>
                </a:extLst>
              </a:tr>
            </a:tbl>
          </a:graphicData>
        </a:graphic>
      </p:graphicFrame>
      <p:sp>
        <p:nvSpPr>
          <p:cNvPr id="4" name="Text Placeholder 3">
            <a:extLst>
              <a:ext uri="{FF2B5EF4-FFF2-40B4-BE49-F238E27FC236}">
                <a16:creationId xmlns:a16="http://schemas.microsoft.com/office/drawing/2014/main" id="{1D909E21-FE3E-4916-A84A-1AB89351128D}"/>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1394851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DAAEF-13F5-40D9-AF2C-DF99A983A93A}"/>
              </a:ext>
            </a:extLst>
          </p:cNvPr>
          <p:cNvSpPr>
            <a:spLocks noGrp="1"/>
          </p:cNvSpPr>
          <p:nvPr>
            <p:ph type="title"/>
          </p:nvPr>
        </p:nvSpPr>
        <p:spPr/>
        <p:txBody>
          <a:bodyPr/>
          <a:lstStyle/>
          <a:p>
            <a:r>
              <a:rPr lang="en-US"/>
              <a:t>Instagram Posts Type Distribution Per Profile | AlDawaa</a:t>
            </a:r>
          </a:p>
        </p:txBody>
      </p:sp>
      <p:graphicFrame>
        <p:nvGraphicFramePr>
          <p:cNvPr id="6" name="Chart Placeholder 5">
            <a:extLst>
              <a:ext uri="{FF2B5EF4-FFF2-40B4-BE49-F238E27FC236}">
                <a16:creationId xmlns:a16="http://schemas.microsoft.com/office/drawing/2014/main" id="{1A171D01-3631-4CA3-BBDB-A9FFF2803293}"/>
              </a:ext>
            </a:extLst>
          </p:cNvPr>
          <p:cNvGraphicFramePr>
            <a:graphicFrameLocks noGrp="1"/>
          </p:cNvGraphicFramePr>
          <p:nvPr>
            <p:ph type="chart" sz="quarter" idx="13"/>
            <p:extLst>
              <p:ext uri="{D42A27DB-BD31-4B8C-83A1-F6EECF244321}">
                <p14:modId xmlns:p14="http://schemas.microsoft.com/office/powerpoint/2010/main" val="2084225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9D6E1D-34D2-4CE4-ADFF-D924C44877EB}"/>
              </a:ext>
            </a:extLst>
          </p:cNvPr>
          <p:cNvSpPr>
            <a:spLocks noGrp="1"/>
          </p:cNvSpPr>
          <p:nvPr>
            <p:ph type="body" sz="quarter" idx="14"/>
          </p:nvPr>
        </p:nvSpPr>
        <p:spPr/>
        <p:txBody>
          <a:bodyPr/>
          <a:lstStyle/>
          <a:p>
            <a:r>
              <a:rPr lang="en-US"/>
              <a:t>11/04/2018 - 11/18/2018</a:t>
            </a:r>
          </a:p>
        </p:txBody>
      </p:sp>
      <p:sp>
        <p:nvSpPr>
          <p:cNvPr id="5" name="Footer Placeholder 4">
            <a:extLst>
              <a:ext uri="{FF2B5EF4-FFF2-40B4-BE49-F238E27FC236}">
                <a16:creationId xmlns:a16="http://schemas.microsoft.com/office/drawing/2014/main" id="{503BDC0F-5E24-4BFD-8030-43D93E98C3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80042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122B8-CDA7-49A4-B71B-5915BA91F338}"/>
              </a:ext>
            </a:extLst>
          </p:cNvPr>
          <p:cNvSpPr>
            <a:spLocks noGrp="1"/>
          </p:cNvSpPr>
          <p:nvPr>
            <p:ph type="title"/>
          </p:nvPr>
        </p:nvSpPr>
        <p:spPr/>
        <p:txBody>
          <a:bodyPr/>
          <a:lstStyle/>
          <a:p>
            <a:r>
              <a:rPr lang="en-US"/>
              <a:t>Instagram Interactions Distribution | AlDawaa</a:t>
            </a:r>
          </a:p>
        </p:txBody>
      </p:sp>
      <p:graphicFrame>
        <p:nvGraphicFramePr>
          <p:cNvPr id="6" name="Chart Placeholder 5">
            <a:extLst>
              <a:ext uri="{FF2B5EF4-FFF2-40B4-BE49-F238E27FC236}">
                <a16:creationId xmlns:a16="http://schemas.microsoft.com/office/drawing/2014/main" id="{5A8FF354-84D3-41E7-89A3-35CB83F8D0BF}"/>
              </a:ext>
            </a:extLst>
          </p:cNvPr>
          <p:cNvGraphicFramePr>
            <a:graphicFrameLocks noGrp="1"/>
          </p:cNvGraphicFramePr>
          <p:nvPr>
            <p:ph type="chart" sz="quarter" idx="13"/>
            <p:extLst>
              <p:ext uri="{D42A27DB-BD31-4B8C-83A1-F6EECF244321}">
                <p14:modId xmlns:p14="http://schemas.microsoft.com/office/powerpoint/2010/main" val="1284021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463A34-B546-4C3D-82D4-597FB45BD9C1}"/>
              </a:ext>
            </a:extLst>
          </p:cNvPr>
          <p:cNvSpPr>
            <a:spLocks noGrp="1"/>
          </p:cNvSpPr>
          <p:nvPr>
            <p:ph type="body" sz="quarter" idx="14"/>
          </p:nvPr>
        </p:nvSpPr>
        <p:spPr/>
        <p:txBody>
          <a:bodyPr/>
          <a:lstStyle/>
          <a:p>
            <a:r>
              <a:rPr lang="en-US"/>
              <a:t>11/04/2018 - 11/18/2018</a:t>
            </a:r>
          </a:p>
        </p:txBody>
      </p:sp>
      <p:sp>
        <p:nvSpPr>
          <p:cNvPr id="5" name="Footer Placeholder 4">
            <a:extLst>
              <a:ext uri="{FF2B5EF4-FFF2-40B4-BE49-F238E27FC236}">
                <a16:creationId xmlns:a16="http://schemas.microsoft.com/office/drawing/2014/main" id="{A9B11D43-711F-421D-87B6-E6ABC1A08F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92905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60455-CBF2-46CB-809D-EDC8B3D1CFAE}"/>
              </a:ext>
            </a:extLst>
          </p:cNvPr>
          <p:cNvSpPr>
            <a:spLocks noGrp="1"/>
          </p:cNvSpPr>
          <p:nvPr>
            <p:ph type="title"/>
          </p:nvPr>
        </p:nvSpPr>
        <p:spPr/>
        <p:txBody>
          <a:bodyPr/>
          <a:lstStyle/>
          <a:p>
            <a:r>
              <a:rPr lang="en-US"/>
              <a:t>Instagram Videos Table | AlDawaa</a:t>
            </a:r>
          </a:p>
        </p:txBody>
      </p:sp>
      <p:graphicFrame>
        <p:nvGraphicFramePr>
          <p:cNvPr id="5" name="Table Placeholder 4">
            <a:extLst>
              <a:ext uri="{FF2B5EF4-FFF2-40B4-BE49-F238E27FC236}">
                <a16:creationId xmlns:a16="http://schemas.microsoft.com/office/drawing/2014/main" id="{0B500A1A-94D4-4B8B-96AB-97505141D7B1}"/>
              </a:ext>
            </a:extLst>
          </p:cNvPr>
          <p:cNvGraphicFramePr>
            <a:graphicFrameLocks noGrp="1"/>
          </p:cNvGraphicFramePr>
          <p:nvPr>
            <p:ph type="tbl" sz="quarter" idx="13"/>
            <p:extLst>
              <p:ext uri="{D42A27DB-BD31-4B8C-83A1-F6EECF244321}">
                <p14:modId xmlns:p14="http://schemas.microsoft.com/office/powerpoint/2010/main" val="3281384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6182852"/>
                    </a:ext>
                  </a:extLst>
                </a:gridCol>
                <a:gridCol w="658368">
                  <a:extLst>
                    <a:ext uri="{9D8B030D-6E8A-4147-A177-3AD203B41FA5}">
                      <a16:colId xmlns:a16="http://schemas.microsoft.com/office/drawing/2014/main" val="3248956187"/>
                    </a:ext>
                  </a:extLst>
                </a:gridCol>
                <a:gridCol w="658368">
                  <a:extLst>
                    <a:ext uri="{9D8B030D-6E8A-4147-A177-3AD203B41FA5}">
                      <a16:colId xmlns:a16="http://schemas.microsoft.com/office/drawing/2014/main" val="1596520288"/>
                    </a:ext>
                  </a:extLst>
                </a:gridCol>
                <a:gridCol w="658368">
                  <a:extLst>
                    <a:ext uri="{9D8B030D-6E8A-4147-A177-3AD203B41FA5}">
                      <a16:colId xmlns:a16="http://schemas.microsoft.com/office/drawing/2014/main" val="2147273810"/>
                    </a:ext>
                  </a:extLst>
                </a:gridCol>
                <a:gridCol w="658368">
                  <a:extLst>
                    <a:ext uri="{9D8B030D-6E8A-4147-A177-3AD203B41FA5}">
                      <a16:colId xmlns:a16="http://schemas.microsoft.com/office/drawing/2014/main" val="2434901243"/>
                    </a:ext>
                  </a:extLst>
                </a:gridCol>
                <a:gridCol w="658368">
                  <a:extLst>
                    <a:ext uri="{9D8B030D-6E8A-4147-A177-3AD203B41FA5}">
                      <a16:colId xmlns:a16="http://schemas.microsoft.com/office/drawing/2014/main" val="4188742941"/>
                    </a:ext>
                  </a:extLst>
                </a:gridCol>
                <a:gridCol w="658368">
                  <a:extLst>
                    <a:ext uri="{9D8B030D-6E8A-4147-A177-3AD203B41FA5}">
                      <a16:colId xmlns:a16="http://schemas.microsoft.com/office/drawing/2014/main" val="3540337818"/>
                    </a:ext>
                  </a:extLst>
                </a:gridCol>
                <a:gridCol w="658368">
                  <a:extLst>
                    <a:ext uri="{9D8B030D-6E8A-4147-A177-3AD203B41FA5}">
                      <a16:colId xmlns:a16="http://schemas.microsoft.com/office/drawing/2014/main" val="4156211406"/>
                    </a:ext>
                  </a:extLst>
                </a:gridCol>
                <a:gridCol w="658368">
                  <a:extLst>
                    <a:ext uri="{9D8B030D-6E8A-4147-A177-3AD203B41FA5}">
                      <a16:colId xmlns:a16="http://schemas.microsoft.com/office/drawing/2014/main" val="1598512791"/>
                    </a:ext>
                  </a:extLst>
                </a:gridCol>
                <a:gridCol w="658368">
                  <a:extLst>
                    <a:ext uri="{9D8B030D-6E8A-4147-A177-3AD203B41FA5}">
                      <a16:colId xmlns:a16="http://schemas.microsoft.com/office/drawing/2014/main" val="3533629982"/>
                    </a:ext>
                  </a:extLst>
                </a:gridCol>
              </a:tblGrid>
              <a:tr h="370840">
                <a:tc>
                  <a:txBody>
                    <a:bodyPr/>
                    <a:lstStyle/>
                    <a:p>
                      <a:r>
                        <a:rPr lang="en-US" sz="1000"/>
                        <a:t>Post</a:t>
                      </a:r>
                    </a:p>
                  </a:txBody>
                  <a:tcPr/>
                </a:tc>
                <a:tc>
                  <a:txBody>
                    <a:bodyPr/>
                    <a:lstStyle/>
                    <a:p>
                      <a:r>
                        <a:rPr lang="en-US" sz="1000"/>
                        <a:t>Views</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Reach</a:t>
                      </a:r>
                    </a:p>
                  </a:txBody>
                  <a:tcPr/>
                </a:tc>
                <a:tc>
                  <a:txBody>
                    <a:bodyPr/>
                    <a:lstStyle/>
                    <a:p>
                      <a:r>
                        <a:rPr lang="en-US" sz="1000"/>
                        <a:t>Engagement Rate</a:t>
                      </a:r>
                    </a:p>
                  </a:txBody>
                  <a:tcPr/>
                </a:tc>
                <a:tc>
                  <a:txBody>
                    <a:bodyPr/>
                    <a:lstStyle/>
                    <a:p>
                      <a:r>
                        <a:rPr lang="en-US" sz="1000"/>
                        <a:t>Video View Rate</a:t>
                      </a:r>
                    </a:p>
                  </a:txBody>
                  <a:tcPr/>
                </a:tc>
                <a:extLst>
                  <a:ext uri="{0D108BD9-81ED-4DB2-BD59-A6C34878D82A}">
                    <a16:rowId xmlns:a16="http://schemas.microsoft.com/office/drawing/2014/main" val="1143997280"/>
                  </a:ext>
                </a:extLst>
              </a:tr>
              <a:tr h="370840">
                <a:tc>
                  <a:txBody>
                    <a:bodyPr/>
                    <a:lstStyle/>
                    <a:p>
                      <a:r>
                        <a:rPr lang="en-US" sz="1000" b="1"/>
                        <a:t> aldawaacare - 2018-11-17 15:33:18 </a:t>
                      </a:r>
                      <a:r>
                        <a:rPr lang="en-US" sz="1000"/>
                        <a:t>
 </a:t>
                      </a:r>
                      <a:r>
                        <a:rPr lang="ar-AE" sz="1000"/>
                        <a:t>شاركونا الجواب الصحيح لتكونوا أحد الثلاثين فائز معنا بجهاز قياس السكر و قسيمة شرائية بقيمة ٢٠٠ ريال
سيتم اختيار ٣٠ رابح
#صيدلية_الدواء</a:t>
                      </a:r>
                      <a:endParaRPr lang="en-US" sz="1000"/>
                    </a:p>
                  </a:txBody>
                  <a:tcPr/>
                </a:tc>
                <a:tc>
                  <a:txBody>
                    <a:bodyPr/>
                    <a:lstStyle/>
                    <a:p>
                      <a:r>
                        <a:rPr lang="en-US" sz="1000"/>
                        <a:t>3245</a:t>
                      </a:r>
                    </a:p>
                  </a:txBody>
                  <a:tcPr/>
                </a:tc>
                <a:tc>
                  <a:txBody>
                    <a:bodyPr/>
                    <a:lstStyle/>
                    <a:p>
                      <a:r>
                        <a:rPr lang="en-US" sz="1000"/>
                        <a:t>351</a:t>
                      </a:r>
                    </a:p>
                  </a:txBody>
                  <a:tcPr/>
                </a:tc>
                <a:tc>
                  <a:txBody>
                    <a:bodyPr/>
                    <a:lstStyle/>
                    <a:p>
                      <a:r>
                        <a:rPr lang="en-US" sz="1000"/>
                        <a:t>1541</a:t>
                      </a:r>
                    </a:p>
                  </a:txBody>
                  <a:tcPr/>
                </a:tc>
                <a:tc>
                  <a:txBody>
                    <a:bodyPr/>
                    <a:lstStyle/>
                    <a:p>
                      <a:r>
                        <a:rPr lang="en-US" sz="1000"/>
                        <a:t>25</a:t>
                      </a:r>
                    </a:p>
                  </a:txBody>
                  <a:tcPr/>
                </a:tc>
                <a:tc>
                  <a:txBody>
                    <a:bodyPr/>
                    <a:lstStyle/>
                    <a:p>
                      <a:r>
                        <a:rPr lang="en-US" sz="1000"/>
                        <a:t>1917</a:t>
                      </a:r>
                    </a:p>
                  </a:txBody>
                  <a:tcPr/>
                </a:tc>
                <a:tc>
                  <a:txBody>
                    <a:bodyPr/>
                    <a:lstStyle/>
                    <a:p>
                      <a:r>
                        <a:rPr lang="en-US" sz="1000"/>
                        <a:t>19121</a:t>
                      </a:r>
                    </a:p>
                  </a:txBody>
                  <a:tcPr/>
                </a:tc>
                <a:tc>
                  <a:txBody>
                    <a:bodyPr/>
                    <a:lstStyle/>
                    <a:p>
                      <a:r>
                        <a:rPr lang="en-US" sz="1000"/>
                        <a:t>15903</a:t>
                      </a:r>
                    </a:p>
                  </a:txBody>
                  <a:tcPr/>
                </a:tc>
                <a:tc>
                  <a:txBody>
                    <a:bodyPr/>
                    <a:lstStyle/>
                    <a:p>
                      <a:r>
                        <a:rPr lang="en-US" sz="1000"/>
                        <a:t>10.03 %</a:t>
                      </a:r>
                    </a:p>
                  </a:txBody>
                  <a:tcPr/>
                </a:tc>
                <a:tc>
                  <a:txBody>
                    <a:bodyPr/>
                    <a:lstStyle/>
                    <a:p>
                      <a:r>
                        <a:rPr lang="en-US" sz="1000"/>
                        <a:t>16.97 %</a:t>
                      </a:r>
                    </a:p>
                  </a:txBody>
                  <a:tcPr/>
                </a:tc>
                <a:extLst>
                  <a:ext uri="{0D108BD9-81ED-4DB2-BD59-A6C34878D82A}">
                    <a16:rowId xmlns:a16="http://schemas.microsoft.com/office/drawing/2014/main" val="742481702"/>
                  </a:ext>
                </a:extLst>
              </a:tr>
              <a:tr h="370840">
                <a:tc>
                  <a:txBody>
                    <a:bodyPr/>
                    <a:lstStyle/>
                    <a:p>
                      <a:r>
                        <a:rPr lang="en-US" sz="1000" b="1"/>
                        <a:t> aldawaacare - 2018-11-15 13:39:33 </a:t>
                      </a:r>
                      <a:r>
                        <a:rPr lang="en-US" sz="1000"/>
                        <a:t>
 </a:t>
                      </a:r>
                      <a:r>
                        <a:rPr lang="ar-AE" sz="1000"/>
                        <a:t>الالتزام بممارسة الرياضة، ونمط حياة صحي يخلي النتيجة وحدة بالسكر وبدونه.
إصرارك على التقدم يخليك دايم سعيد و مرتاح</a:t>
                      </a:r>
                      <a:r>
                        <a:rPr lang="en-US" sz="1000"/>
                        <a:t>🙏🏼
.
.
#</a:t>
                      </a:r>
                      <a:r>
                        <a:rPr lang="ar-AE" sz="1000"/>
                        <a:t>التزم_لحياة_سكر
#صيدلية_الدواء</a:t>
                      </a:r>
                      <a:endParaRPr lang="en-US" sz="1000"/>
                    </a:p>
                  </a:txBody>
                  <a:tcPr/>
                </a:tc>
                <a:tc>
                  <a:txBody>
                    <a:bodyPr/>
                    <a:lstStyle/>
                    <a:p>
                      <a:r>
                        <a:rPr lang="en-US" sz="1000"/>
                        <a:t>1385</a:t>
                      </a:r>
                    </a:p>
                  </a:txBody>
                  <a:tcPr/>
                </a:tc>
                <a:tc>
                  <a:txBody>
                    <a:bodyPr/>
                    <a:lstStyle/>
                    <a:p>
                      <a:r>
                        <a:rPr lang="en-US" sz="1000"/>
                        <a:t>75</a:t>
                      </a:r>
                    </a:p>
                  </a:txBody>
                  <a:tcPr/>
                </a:tc>
                <a:tc>
                  <a:txBody>
                    <a:bodyPr/>
                    <a:lstStyle/>
                    <a:p>
                      <a:r>
                        <a:rPr lang="en-US" sz="1000"/>
                        <a:t>0</a:t>
                      </a:r>
                    </a:p>
                  </a:txBody>
                  <a:tcPr/>
                </a:tc>
                <a:tc>
                  <a:txBody>
                    <a:bodyPr/>
                    <a:lstStyle/>
                    <a:p>
                      <a:r>
                        <a:rPr lang="en-US" sz="1000"/>
                        <a:t>2</a:t>
                      </a:r>
                    </a:p>
                  </a:txBody>
                  <a:tcPr/>
                </a:tc>
                <a:tc>
                  <a:txBody>
                    <a:bodyPr/>
                    <a:lstStyle/>
                    <a:p>
                      <a:r>
                        <a:rPr lang="en-US" sz="1000"/>
                        <a:t>77</a:t>
                      </a:r>
                    </a:p>
                  </a:txBody>
                  <a:tcPr/>
                </a:tc>
                <a:tc>
                  <a:txBody>
                    <a:bodyPr/>
                    <a:lstStyle/>
                    <a:p>
                      <a:r>
                        <a:rPr lang="en-US" sz="1000"/>
                        <a:t>6580</a:t>
                      </a:r>
                    </a:p>
                  </a:txBody>
                  <a:tcPr/>
                </a:tc>
                <a:tc>
                  <a:txBody>
                    <a:bodyPr/>
                    <a:lstStyle/>
                    <a:p>
                      <a:r>
                        <a:rPr lang="en-US" sz="1000"/>
                        <a:t>5453</a:t>
                      </a:r>
                    </a:p>
                  </a:txBody>
                  <a:tcPr/>
                </a:tc>
                <a:tc>
                  <a:txBody>
                    <a:bodyPr/>
                    <a:lstStyle/>
                    <a:p>
                      <a:r>
                        <a:rPr lang="en-US" sz="1000"/>
                        <a:t>1.17 %</a:t>
                      </a:r>
                    </a:p>
                  </a:txBody>
                  <a:tcPr/>
                </a:tc>
                <a:tc>
                  <a:txBody>
                    <a:bodyPr/>
                    <a:lstStyle/>
                    <a:p>
                      <a:r>
                        <a:rPr lang="en-US" sz="1000"/>
                        <a:t>21.05 %</a:t>
                      </a:r>
                    </a:p>
                  </a:txBody>
                  <a:tcPr/>
                </a:tc>
                <a:extLst>
                  <a:ext uri="{0D108BD9-81ED-4DB2-BD59-A6C34878D82A}">
                    <a16:rowId xmlns:a16="http://schemas.microsoft.com/office/drawing/2014/main" val="1815776946"/>
                  </a:ext>
                </a:extLst>
              </a:tr>
              <a:tr h="370840">
                <a:tc>
                  <a:txBody>
                    <a:bodyPr/>
                    <a:lstStyle/>
                    <a:p>
                      <a:r>
                        <a:rPr lang="en-US" sz="1000" b="1"/>
                        <a:t> aldawaacare - 2018-11-08 13:33:06 </a:t>
                      </a:r>
                      <a:r>
                        <a:rPr lang="en-US" sz="1000"/>
                        <a:t>
 </a:t>
                      </a:r>
                      <a:r>
                        <a:rPr lang="ar-AE" sz="1000"/>
                        <a:t>شاركونا الجواب الصحيح لتكونوا أحد الثلاثين فائز معنا بجهاز قياس السكر و قسيمة شرائية بقيمة ٢٠٠ ريال
سيتم اختيار ٣٠ رابح
 #صيدلية_الدواء</a:t>
                      </a:r>
                      <a:endParaRPr lang="en-US" sz="1000"/>
                    </a:p>
                  </a:txBody>
                  <a:tcPr/>
                </a:tc>
                <a:tc>
                  <a:txBody>
                    <a:bodyPr/>
                    <a:lstStyle/>
                    <a:p>
                      <a:r>
                        <a:rPr lang="en-US" sz="1000"/>
                        <a:t>3731</a:t>
                      </a:r>
                    </a:p>
                  </a:txBody>
                  <a:tcPr/>
                </a:tc>
                <a:tc>
                  <a:txBody>
                    <a:bodyPr/>
                    <a:lstStyle/>
                    <a:p>
                      <a:r>
                        <a:rPr lang="en-US" sz="1000"/>
                        <a:t>471</a:t>
                      </a:r>
                    </a:p>
                  </a:txBody>
                  <a:tcPr/>
                </a:tc>
                <a:tc>
                  <a:txBody>
                    <a:bodyPr/>
                    <a:lstStyle/>
                    <a:p>
                      <a:r>
                        <a:rPr lang="en-US" sz="1000"/>
                        <a:t>4335</a:t>
                      </a:r>
                    </a:p>
                  </a:txBody>
                  <a:tcPr/>
                </a:tc>
                <a:tc>
                  <a:txBody>
                    <a:bodyPr/>
                    <a:lstStyle/>
                    <a:p>
                      <a:r>
                        <a:rPr lang="en-US" sz="1000"/>
                        <a:t>17</a:t>
                      </a:r>
                    </a:p>
                  </a:txBody>
                  <a:tcPr/>
                </a:tc>
                <a:tc>
                  <a:txBody>
                    <a:bodyPr/>
                    <a:lstStyle/>
                    <a:p>
                      <a:r>
                        <a:rPr lang="en-US" sz="1000"/>
                        <a:t>4823</a:t>
                      </a:r>
                    </a:p>
                  </a:txBody>
                  <a:tcPr/>
                </a:tc>
                <a:tc>
                  <a:txBody>
                    <a:bodyPr/>
                    <a:lstStyle/>
                    <a:p>
                      <a:r>
                        <a:rPr lang="en-US" sz="1000"/>
                        <a:t>20349</a:t>
                      </a:r>
                    </a:p>
                  </a:txBody>
                  <a:tcPr/>
                </a:tc>
                <a:tc>
                  <a:txBody>
                    <a:bodyPr/>
                    <a:lstStyle/>
                    <a:p>
                      <a:r>
                        <a:rPr lang="en-US" sz="1000"/>
                        <a:t>17169</a:t>
                      </a:r>
                    </a:p>
                  </a:txBody>
                  <a:tcPr/>
                </a:tc>
                <a:tc>
                  <a:txBody>
                    <a:bodyPr/>
                    <a:lstStyle/>
                    <a:p>
                      <a:r>
                        <a:rPr lang="en-US" sz="1000"/>
                        <a:t>23.7 %</a:t>
                      </a:r>
                    </a:p>
                  </a:txBody>
                  <a:tcPr/>
                </a:tc>
                <a:tc>
                  <a:txBody>
                    <a:bodyPr/>
                    <a:lstStyle/>
                    <a:p>
                      <a:r>
                        <a:rPr lang="en-US" sz="1000"/>
                        <a:t>18.34 %</a:t>
                      </a:r>
                    </a:p>
                  </a:txBody>
                  <a:tcPr/>
                </a:tc>
                <a:extLst>
                  <a:ext uri="{0D108BD9-81ED-4DB2-BD59-A6C34878D82A}">
                    <a16:rowId xmlns:a16="http://schemas.microsoft.com/office/drawing/2014/main" val="4127246960"/>
                  </a:ext>
                </a:extLst>
              </a:tr>
            </a:tbl>
          </a:graphicData>
        </a:graphic>
      </p:graphicFrame>
      <p:sp>
        <p:nvSpPr>
          <p:cNvPr id="4" name="Text Placeholder 3">
            <a:extLst>
              <a:ext uri="{FF2B5EF4-FFF2-40B4-BE49-F238E27FC236}">
                <a16:creationId xmlns:a16="http://schemas.microsoft.com/office/drawing/2014/main" id="{BA8B3410-7AAA-43E1-B349-AA59FB5F3C6C}"/>
              </a:ext>
            </a:extLst>
          </p:cNvPr>
          <p:cNvSpPr>
            <a:spLocks noGrp="1"/>
          </p:cNvSpPr>
          <p:nvPr>
            <p:ph type="body" sz="quarter" idx="14"/>
          </p:nvPr>
        </p:nvSpPr>
        <p:spPr/>
        <p:txBody>
          <a:bodyPr/>
          <a:lstStyle/>
          <a:p>
            <a:r>
              <a:rPr lang="en-US"/>
              <a:t>11/04/2018 - 11/18/2018</a:t>
            </a:r>
          </a:p>
        </p:txBody>
      </p:sp>
    </p:spTree>
    <p:extLst>
      <p:ext uri="{BB962C8B-B14F-4D97-AF65-F5344CB8AC3E}">
        <p14:creationId xmlns:p14="http://schemas.microsoft.com/office/powerpoint/2010/main" val="20966960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49334-2400-4349-94CF-378A1514E1D2}"/>
              </a:ext>
            </a:extLst>
          </p:cNvPr>
          <p:cNvSpPr>
            <a:spLocks noGrp="1"/>
          </p:cNvSpPr>
          <p:nvPr>
            <p:ph type="title"/>
          </p:nvPr>
        </p:nvSpPr>
        <p:spPr/>
        <p:txBody>
          <a:bodyPr/>
          <a:lstStyle/>
          <a:p>
            <a:r>
              <a:rPr lang="en-US"/>
              <a:t>Facebook Own Posts | AlDawaa</a:t>
            </a:r>
          </a:p>
        </p:txBody>
      </p:sp>
      <p:graphicFrame>
        <p:nvGraphicFramePr>
          <p:cNvPr id="6" name="Chart Placeholder 5">
            <a:extLst>
              <a:ext uri="{FF2B5EF4-FFF2-40B4-BE49-F238E27FC236}">
                <a16:creationId xmlns:a16="http://schemas.microsoft.com/office/drawing/2014/main" id="{E2793626-D32F-4B26-B64B-79AC1537339B}"/>
              </a:ext>
            </a:extLst>
          </p:cNvPr>
          <p:cNvGraphicFramePr>
            <a:graphicFrameLocks noGrp="1"/>
          </p:cNvGraphicFramePr>
          <p:nvPr>
            <p:ph type="chart" sz="quarter" idx="13"/>
            <p:extLst>
              <p:ext uri="{D42A27DB-BD31-4B8C-83A1-F6EECF244321}">
                <p14:modId xmlns:p14="http://schemas.microsoft.com/office/powerpoint/2010/main" val="1699264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45BA3D-2099-4562-8F3A-E7451E36B109}"/>
              </a:ext>
            </a:extLst>
          </p:cNvPr>
          <p:cNvSpPr>
            <a:spLocks noGrp="1"/>
          </p:cNvSpPr>
          <p:nvPr>
            <p:ph type="body" sz="quarter" idx="14"/>
          </p:nvPr>
        </p:nvSpPr>
        <p:spPr/>
        <p:txBody>
          <a:bodyPr/>
          <a:lstStyle/>
          <a:p>
            <a:r>
              <a:rPr lang="en-US"/>
              <a:t>11/04/2018 - 11/18/2018</a:t>
            </a:r>
          </a:p>
        </p:txBody>
      </p:sp>
      <p:sp>
        <p:nvSpPr>
          <p:cNvPr id="5" name="Footer Placeholder 4">
            <a:extLst>
              <a:ext uri="{FF2B5EF4-FFF2-40B4-BE49-F238E27FC236}">
                <a16:creationId xmlns:a16="http://schemas.microsoft.com/office/drawing/2014/main" id="{55D8535D-1B1D-460B-ACFC-F817C83FDE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54230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DD886-BDDC-465E-8899-A14F61E0227B}"/>
              </a:ext>
            </a:extLst>
          </p:cNvPr>
          <p:cNvSpPr>
            <a:spLocks noGrp="1"/>
          </p:cNvSpPr>
          <p:nvPr>
            <p:ph type="title"/>
          </p:nvPr>
        </p:nvSpPr>
        <p:spPr/>
        <p:txBody>
          <a:bodyPr/>
          <a:lstStyle/>
          <a:p>
            <a:r>
              <a:rPr lang="en-US"/>
              <a:t>Instagram Posts | AlDawaa</a:t>
            </a:r>
          </a:p>
        </p:txBody>
      </p:sp>
      <p:graphicFrame>
        <p:nvGraphicFramePr>
          <p:cNvPr id="6" name="Chart Placeholder 5">
            <a:extLst>
              <a:ext uri="{FF2B5EF4-FFF2-40B4-BE49-F238E27FC236}">
                <a16:creationId xmlns:a16="http://schemas.microsoft.com/office/drawing/2014/main" id="{0CC6BF8C-CAB6-4D76-8CB0-5DD37926E6E1}"/>
              </a:ext>
            </a:extLst>
          </p:cNvPr>
          <p:cNvGraphicFramePr>
            <a:graphicFrameLocks noGrp="1"/>
          </p:cNvGraphicFramePr>
          <p:nvPr>
            <p:ph type="chart" sz="quarter" idx="13"/>
            <p:extLst>
              <p:ext uri="{D42A27DB-BD31-4B8C-83A1-F6EECF244321}">
                <p14:modId xmlns:p14="http://schemas.microsoft.com/office/powerpoint/2010/main" val="4357432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9DE346-2E76-4388-BCA5-0DC97DFE0204}"/>
              </a:ext>
            </a:extLst>
          </p:cNvPr>
          <p:cNvSpPr>
            <a:spLocks noGrp="1"/>
          </p:cNvSpPr>
          <p:nvPr>
            <p:ph type="body" sz="quarter" idx="14"/>
          </p:nvPr>
        </p:nvSpPr>
        <p:spPr/>
        <p:txBody>
          <a:bodyPr/>
          <a:lstStyle/>
          <a:p>
            <a:r>
              <a:rPr lang="en-US"/>
              <a:t>11/04/2018 - 11/18/2018</a:t>
            </a:r>
          </a:p>
        </p:txBody>
      </p:sp>
      <p:sp>
        <p:nvSpPr>
          <p:cNvPr id="5" name="Footer Placeholder 4">
            <a:extLst>
              <a:ext uri="{FF2B5EF4-FFF2-40B4-BE49-F238E27FC236}">
                <a16:creationId xmlns:a16="http://schemas.microsoft.com/office/drawing/2014/main" id="{A4BD2CB7-6A0C-4308-A8B3-167E021AB1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11322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3399</Words>
  <Application>Microsoft Office PowerPoint</Application>
  <PresentationFormat>On-screen Show (4:3)</PresentationFormat>
  <Paragraphs>1736</Paragraphs>
  <Slides>59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59</vt:i4>
      </vt:variant>
    </vt:vector>
  </HeadingPairs>
  <TitlesOfParts>
    <vt:vector size="62" baseType="lpstr">
      <vt:lpstr>Arial</vt:lpstr>
      <vt:lpstr>Calibri</vt:lpstr>
      <vt:lpstr>quintly_template</vt:lpstr>
      <vt:lpstr>AlDawaa Care</vt:lpstr>
      <vt:lpstr>Twitter Key Metrics Table | AlDawaa</vt:lpstr>
      <vt:lpstr>Twitter Followers Total | AlDawaa</vt:lpstr>
      <vt:lpstr>Twitter Own and Retweeted Tweets Table | AlDawaa - 1 of 7</vt:lpstr>
      <vt:lpstr>Twitter Own and Retweeted Tweets Table | AlDawaa - 2 of 7</vt:lpstr>
      <vt:lpstr>Twitter Own and Retweeted Tweets Table | AlDawaa - 3 of 7</vt:lpstr>
      <vt:lpstr>Twitter Own and Retweeted Tweets Table | AlDawaa - 4 of 7</vt:lpstr>
      <vt:lpstr>Twitter Own and Retweeted Tweets Table | AlDawaa - 5 of 7</vt:lpstr>
      <vt:lpstr>Twitter Own and Retweeted Tweets Table | AlDawaa - 6 of 7</vt:lpstr>
      <vt:lpstr>Twitter Own and Retweeted Tweets Table | AlDawaa - 7 of 7</vt:lpstr>
      <vt:lpstr>Twitter Own Tweets | AlDawaa</vt:lpstr>
      <vt:lpstr>Twitter Key Interacting Users | AlDawaa - 1 of 3</vt:lpstr>
      <vt:lpstr>Twitter Key Interacting Users | AlDawaa - 2 of 3</vt:lpstr>
      <vt:lpstr>Twitter Key Interacting Users | AlDawaa - 3 of 3</vt:lpstr>
      <vt:lpstr>Twitter Interactions Distribution | AlDawaa</vt:lpstr>
      <vt:lpstr>Twitter Tweets Total | AlDawaa</vt:lpstr>
      <vt:lpstr>Twitter Total Interactions | AlDawaa</vt:lpstr>
      <vt:lpstr>Twitter Retweets | AlDawaa</vt:lpstr>
      <vt:lpstr>Twitter Interaction Rate By Hour | AlDawaa</vt:lpstr>
      <vt:lpstr>Facebook Key Metrics Table | AlDawaa</vt:lpstr>
      <vt:lpstr>Facebook Fans Total | AlDawaa</vt:lpstr>
      <vt:lpstr>Facebook Reach | AlDawaa</vt:lpstr>
      <vt:lpstr>Facebook Own Posts Table  | AlDawaa - 1 of 11</vt:lpstr>
      <vt:lpstr>Facebook Own Posts Table  | AlDawaa - 2 of 11</vt:lpstr>
      <vt:lpstr>Facebook Own Posts Table  | AlDawaa - 3 of 11</vt:lpstr>
      <vt:lpstr>Facebook Own Posts Table  | AlDawaa - 4 of 11</vt:lpstr>
      <vt:lpstr>Facebook Own Posts Table  | AlDawaa - 5 of 11</vt:lpstr>
      <vt:lpstr>Facebook Own Posts Table  | AlDawaa - 6 of 11</vt:lpstr>
      <vt:lpstr>Facebook Own Posts Table  | AlDawaa - 7 of 11</vt:lpstr>
      <vt:lpstr>Facebook Own Posts Table  | AlDawaa - 8 of 11</vt:lpstr>
      <vt:lpstr>Facebook Own Posts Table  | AlDawaa - 9 of 11</vt:lpstr>
      <vt:lpstr>Facebook Own Posts Table  | AlDawaa - 10 of 11</vt:lpstr>
      <vt:lpstr>Facebook Own Posts Table  | AlDawaa - 11 of 11</vt:lpstr>
      <vt:lpstr>Facebook Interactions Distribution | AlDawaa</vt:lpstr>
      <vt:lpstr>Facebook Video Views Table | AlDawaa</vt:lpstr>
      <vt:lpstr>Facebook Engagement Rate | AlDawaa</vt:lpstr>
      <vt:lpstr>Facebook Hashtag Detection | AlDawaa - 1 of 2</vt:lpstr>
      <vt:lpstr>Facebook Hashtag Detection | AlDawaa - 2 of 2</vt:lpstr>
      <vt:lpstr>Facebook Fans By Country Table | AlDawaa - 1 of 3</vt:lpstr>
      <vt:lpstr>Facebook Fans By Country Table | AlDawaa - 2 of 3</vt:lpstr>
      <vt:lpstr>Facebook Fans By Country Table | AlDawaa - 3 of 3</vt:lpstr>
      <vt:lpstr>Instagram Key Metrics Table | AlDawaa</vt:lpstr>
      <vt:lpstr>Instagram Followers Table | AlDawaa</vt:lpstr>
      <vt:lpstr>Instagram Followers Total | AlDawaa</vt:lpstr>
      <vt:lpstr>Instagram Posts Table | AlDawaa - 1 of 7</vt:lpstr>
      <vt:lpstr>Instagram Posts Table | AlDawaa - 2 of 7</vt:lpstr>
      <vt:lpstr>Instagram Posts Table | AlDawaa - 3 of 7</vt:lpstr>
      <vt:lpstr>Instagram Posts Table | AlDawaa - 4 of 7</vt:lpstr>
      <vt:lpstr>Instagram Posts Table | AlDawaa - 5 of 7</vt:lpstr>
      <vt:lpstr>Instagram Posts Table | AlDawaa - 6 of 7</vt:lpstr>
      <vt:lpstr>Instagram Posts Table | AlDawaa - 7 of 7</vt:lpstr>
      <vt:lpstr>Instagram Average Interactions Per Post | AlDawaa</vt:lpstr>
      <vt:lpstr>Instagram Hashtag Detection | AlDawaa - 1 of 2</vt:lpstr>
      <vt:lpstr>Instagram Hashtag Detection | AlDawaa - 2 of 2</vt:lpstr>
      <vt:lpstr>Instagram Posts Type Distribution Per Profile | AlDawaa</vt:lpstr>
      <vt:lpstr>Instagram Interactions Distribution | AlDawaa</vt:lpstr>
      <vt:lpstr>Instagram Videos Table | AlDawaa</vt:lpstr>
      <vt:lpstr>Facebook Own Posts | AlDawaa</vt:lpstr>
      <vt:lpstr>Instagram Posts | AlDawaa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AlDawaa Care</dc:title>
  <dc:creator>Administrator</dc:creator>
  <cp:lastModifiedBy>Administrator</cp:lastModifiedBy>
  <cp:revision>1</cp:revision>
  <dcterms:created xsi:type="dcterms:W3CDTF">2018-11-19T13:36:54Z</dcterms:created>
  <dcterms:modified xsi:type="dcterms:W3CDTF">2018-11-19T13:39:52Z</dcterms:modified>
</cp:coreProperties>
</file>