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2" r:id="rId34"/>
    <p:sldId id="293" r:id="rId35"/>
    <p:sldId id="294" r:id="rId36"/>
    <p:sldId id="296" r:id="rId37"/>
    <p:sldId id="297" r:id="rId38"/>
    <p:sldId id="298" r:id="rId39"/>
    <p:sldId id="299" r:id="rId40"/>
    <p:sldId id="300" r:id="rId41"/>
    <p:sldId id="301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141740</c:v>
                </c:pt>
                <c:pt idx="1">
                  <c:v>141741</c:v>
                </c:pt>
                <c:pt idx="2">
                  <c:v>141747</c:v>
                </c:pt>
                <c:pt idx="3">
                  <c:v>141764</c:v>
                </c:pt>
                <c:pt idx="4">
                  <c:v>142921</c:v>
                </c:pt>
                <c:pt idx="5">
                  <c:v>143097</c:v>
                </c:pt>
                <c:pt idx="6">
                  <c:v>143104</c:v>
                </c:pt>
                <c:pt idx="7">
                  <c:v>143122</c:v>
                </c:pt>
                <c:pt idx="8">
                  <c:v>143116</c:v>
                </c:pt>
                <c:pt idx="9">
                  <c:v>143146</c:v>
                </c:pt>
                <c:pt idx="10">
                  <c:v>143966</c:v>
                </c:pt>
                <c:pt idx="11">
                  <c:v>145774</c:v>
                </c:pt>
                <c:pt idx="12">
                  <c:v>145849</c:v>
                </c:pt>
                <c:pt idx="13">
                  <c:v>145877</c:v>
                </c:pt>
                <c:pt idx="14">
                  <c:v>145906</c:v>
                </c:pt>
                <c:pt idx="15">
                  <c:v>145863</c:v>
                </c:pt>
                <c:pt idx="16">
                  <c:v>145846</c:v>
                </c:pt>
                <c:pt idx="17">
                  <c:v>145858</c:v>
                </c:pt>
                <c:pt idx="18">
                  <c:v>145853</c:v>
                </c:pt>
                <c:pt idx="19">
                  <c:v>145755</c:v>
                </c:pt>
                <c:pt idx="20">
                  <c:v>145589</c:v>
                </c:pt>
                <c:pt idx="21">
                  <c:v>145660</c:v>
                </c:pt>
                <c:pt idx="22">
                  <c:v>145737</c:v>
                </c:pt>
                <c:pt idx="23">
                  <c:v>145786</c:v>
                </c:pt>
                <c:pt idx="24">
                  <c:v>145820</c:v>
                </c:pt>
                <c:pt idx="25">
                  <c:v>145809</c:v>
                </c:pt>
                <c:pt idx="26">
                  <c:v>145815</c:v>
                </c:pt>
                <c:pt idx="27">
                  <c:v>145853</c:v>
                </c:pt>
                <c:pt idx="28">
                  <c:v>145860</c:v>
                </c:pt>
                <c:pt idx="29">
                  <c:v>145881</c:v>
                </c:pt>
                <c:pt idx="30">
                  <c:v>145864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461-4B4C-AB5A-8E38DB44D4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2403496"/>
        <c:axId val="352408416"/>
      </c:lineChart>
      <c:dateAx>
        <c:axId val="352403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08416"/>
        <c:crosses val="autoZero"/>
        <c:auto val="1"/>
        <c:lblOffset val="100"/>
        <c:baseTimeUnit val="days"/>
      </c:dateAx>
      <c:valAx>
        <c:axId val="352408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403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3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15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3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21</c:v>
                </c:pt>
                <c:pt idx="26">
                  <c:v>1</c:v>
                </c:pt>
                <c:pt idx="27">
                  <c:v>3</c:v>
                </c:pt>
                <c:pt idx="28">
                  <c:v>2</c:v>
                </c:pt>
                <c:pt idx="29">
                  <c:v>4</c:v>
                </c:pt>
                <c:pt idx="30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A9F-4423-9B78-83D725BB9B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8383816"/>
        <c:axId val="418382504"/>
      </c:lineChart>
      <c:dateAx>
        <c:axId val="4183838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82504"/>
        <c:crosses val="autoZero"/>
        <c:auto val="1"/>
        <c:lblOffset val="100"/>
        <c:baseTimeUnit val="days"/>
      </c:dateAx>
      <c:valAx>
        <c:axId val="418382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8383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E51-40BA-8F9C-02F055A14E9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51-40BA-8F9C-02F055A14E9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837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E51-40BA-8F9C-02F055A14E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6910896"/>
        <c:axId val="436925656"/>
      </c:barChart>
      <c:catAx>
        <c:axId val="436910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25656"/>
        <c:crosses val="autoZero"/>
        <c:auto val="1"/>
        <c:lblAlgn val="ctr"/>
        <c:lblOffset val="100"/>
        <c:noMultiLvlLbl val="0"/>
      </c:catAx>
      <c:valAx>
        <c:axId val="43692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10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12295</c:v>
                </c:pt>
                <c:pt idx="1">
                  <c:v>12300</c:v>
                </c:pt>
                <c:pt idx="2">
                  <c:v>12304</c:v>
                </c:pt>
                <c:pt idx="3">
                  <c:v>12310</c:v>
                </c:pt>
                <c:pt idx="4">
                  <c:v>12313</c:v>
                </c:pt>
                <c:pt idx="5">
                  <c:v>12315</c:v>
                </c:pt>
                <c:pt idx="6">
                  <c:v>12322</c:v>
                </c:pt>
                <c:pt idx="7">
                  <c:v>12329</c:v>
                </c:pt>
                <c:pt idx="8">
                  <c:v>12333</c:v>
                </c:pt>
                <c:pt idx="9">
                  <c:v>12341</c:v>
                </c:pt>
                <c:pt idx="10">
                  <c:v>12346</c:v>
                </c:pt>
                <c:pt idx="11">
                  <c:v>12351</c:v>
                </c:pt>
                <c:pt idx="12">
                  <c:v>12353</c:v>
                </c:pt>
                <c:pt idx="13">
                  <c:v>12371</c:v>
                </c:pt>
                <c:pt idx="14">
                  <c:v>12379</c:v>
                </c:pt>
                <c:pt idx="15">
                  <c:v>12389</c:v>
                </c:pt>
                <c:pt idx="16">
                  <c:v>12403</c:v>
                </c:pt>
                <c:pt idx="17">
                  <c:v>12408</c:v>
                </c:pt>
                <c:pt idx="18">
                  <c:v>12415</c:v>
                </c:pt>
                <c:pt idx="19">
                  <c:v>12418</c:v>
                </c:pt>
                <c:pt idx="20">
                  <c:v>12423</c:v>
                </c:pt>
                <c:pt idx="21">
                  <c:v>12426</c:v>
                </c:pt>
                <c:pt idx="22">
                  <c:v>12434</c:v>
                </c:pt>
                <c:pt idx="23">
                  <c:v>12449</c:v>
                </c:pt>
                <c:pt idx="24">
                  <c:v>12454</c:v>
                </c:pt>
                <c:pt idx="25">
                  <c:v>12478</c:v>
                </c:pt>
                <c:pt idx="26">
                  <c:v>12480</c:v>
                </c:pt>
                <c:pt idx="27">
                  <c:v>12491</c:v>
                </c:pt>
                <c:pt idx="28">
                  <c:v>12505</c:v>
                </c:pt>
                <c:pt idx="29">
                  <c:v>12517</c:v>
                </c:pt>
                <c:pt idx="30">
                  <c:v>12527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D4-4845-A3EC-F908F8B65F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924016"/>
        <c:axId val="436926968"/>
      </c:lineChart>
      <c:dateAx>
        <c:axId val="436924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26968"/>
        <c:crosses val="autoZero"/>
        <c:auto val="1"/>
        <c:lblOffset val="100"/>
        <c:baseTimeUnit val="days"/>
      </c:dateAx>
      <c:valAx>
        <c:axId val="436926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24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4C9-4A2D-AD20-1E1C61ADA4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923360"/>
        <c:axId val="436926640"/>
      </c:barChart>
      <c:catAx>
        <c:axId val="436923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26640"/>
        <c:crosses val="autoZero"/>
        <c:auto val="1"/>
        <c:lblAlgn val="ctr"/>
        <c:lblOffset val="100"/>
        <c:noMultiLvlLbl val="0"/>
      </c:catAx>
      <c:valAx>
        <c:axId val="436926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23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5</c:v>
                </c:pt>
                <c:pt idx="2">
                  <c:v>14</c:v>
                </c:pt>
                <c:pt idx="3">
                  <c:v>11</c:v>
                </c:pt>
                <c:pt idx="4">
                  <c:v>3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4</c:v>
                </c:pt>
                <c:pt idx="10">
                  <c:v>1</c:v>
                </c:pt>
                <c:pt idx="11">
                  <c:v>4</c:v>
                </c:pt>
                <c:pt idx="12">
                  <c:v>0</c:v>
                </c:pt>
                <c:pt idx="13">
                  <c:v>6</c:v>
                </c:pt>
                <c:pt idx="14">
                  <c:v>13</c:v>
                </c:pt>
                <c:pt idx="15">
                  <c:v>0</c:v>
                </c:pt>
                <c:pt idx="16">
                  <c:v>6</c:v>
                </c:pt>
                <c:pt idx="17">
                  <c:v>1</c:v>
                </c:pt>
                <c:pt idx="18">
                  <c:v>1</c:v>
                </c:pt>
                <c:pt idx="19">
                  <c:v>3</c:v>
                </c:pt>
                <c:pt idx="20">
                  <c:v>8</c:v>
                </c:pt>
                <c:pt idx="21">
                  <c:v>551</c:v>
                </c:pt>
                <c:pt idx="22">
                  <c:v>12</c:v>
                </c:pt>
                <c:pt idx="23">
                  <c:v>17</c:v>
                </c:pt>
                <c:pt idx="24">
                  <c:v>17</c:v>
                </c:pt>
                <c:pt idx="25">
                  <c:v>101</c:v>
                </c:pt>
                <c:pt idx="26">
                  <c:v>4</c:v>
                </c:pt>
                <c:pt idx="27">
                  <c:v>3</c:v>
                </c:pt>
                <c:pt idx="28">
                  <c:v>3</c:v>
                </c:pt>
                <c:pt idx="29">
                  <c:v>19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CF-4EB5-B9E6-5E3922701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898104"/>
        <c:axId val="436899416"/>
      </c:lineChart>
      <c:dateAx>
        <c:axId val="436898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99416"/>
        <c:crosses val="autoZero"/>
        <c:auto val="1"/>
        <c:lblOffset val="100"/>
        <c:baseTimeUnit val="days"/>
      </c:dateAx>
      <c:valAx>
        <c:axId val="436899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898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3.4770998205816001E-3</c:v>
                </c:pt>
                <c:pt idx="9">
                  <c:v>7.9973295873378009E-3</c:v>
                </c:pt>
                <c:pt idx="10">
                  <c:v>1.0083589479687001E-2</c:v>
                </c:pt>
                <c:pt idx="11">
                  <c:v>4.6361330941089001E-3</c:v>
                </c:pt>
                <c:pt idx="12">
                  <c:v>2.6998657430399001E-3</c:v>
                </c:pt>
                <c:pt idx="13">
                  <c:v>3.0824020031102E-2</c:v>
                </c:pt>
                <c:pt idx="14">
                  <c:v>1.0881277085585001E-2</c:v>
                </c:pt>
                <c:pt idx="15">
                  <c:v>5.5633597129306003E-3</c:v>
                </c:pt>
                <c:pt idx="16">
                  <c:v>4.1725197846979997E-3</c:v>
                </c:pt>
                <c:pt idx="17">
                  <c:v>9.0404595335122993E-3</c:v>
                </c:pt>
                <c:pt idx="18">
                  <c:v>8.3450395693959994E-3</c:v>
                </c:pt>
                <c:pt idx="19">
                  <c:v>1.5299239210559E-2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CD8-4ECA-874A-D7878EB8F0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6903352"/>
        <c:axId val="436904336"/>
      </c:lineChart>
      <c:catAx>
        <c:axId val="43690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04336"/>
        <c:crosses val="autoZero"/>
        <c:auto val="1"/>
        <c:lblAlgn val="ctr"/>
        <c:lblOffset val="100"/>
        <c:noMultiLvlLbl val="0"/>
      </c:catAx>
      <c:valAx>
        <c:axId val="43690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90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198195</c:v>
                </c:pt>
                <c:pt idx="1">
                  <c:v>198205</c:v>
                </c:pt>
                <c:pt idx="2">
                  <c:v>198227</c:v>
                </c:pt>
                <c:pt idx="3">
                  <c:v>198243</c:v>
                </c:pt>
                <c:pt idx="4">
                  <c:v>198266</c:v>
                </c:pt>
                <c:pt idx="5">
                  <c:v>198284</c:v>
                </c:pt>
                <c:pt idx="6">
                  <c:v>198300</c:v>
                </c:pt>
                <c:pt idx="7">
                  <c:v>198326</c:v>
                </c:pt>
                <c:pt idx="8">
                  <c:v>198337</c:v>
                </c:pt>
                <c:pt idx="9">
                  <c:v>198342</c:v>
                </c:pt>
                <c:pt idx="10">
                  <c:v>198338</c:v>
                </c:pt>
                <c:pt idx="11">
                  <c:v>198347</c:v>
                </c:pt>
                <c:pt idx="12">
                  <c:v>198359</c:v>
                </c:pt>
                <c:pt idx="13">
                  <c:v>198362</c:v>
                </c:pt>
                <c:pt idx="14">
                  <c:v>198372</c:v>
                </c:pt>
                <c:pt idx="15">
                  <c:v>198375</c:v>
                </c:pt>
                <c:pt idx="16">
                  <c:v>198389</c:v>
                </c:pt>
                <c:pt idx="17">
                  <c:v>198390</c:v>
                </c:pt>
                <c:pt idx="18">
                  <c:v>198405</c:v>
                </c:pt>
                <c:pt idx="19">
                  <c:v>198406</c:v>
                </c:pt>
                <c:pt idx="20">
                  <c:v>198409</c:v>
                </c:pt>
                <c:pt idx="21">
                  <c:v>198432</c:v>
                </c:pt>
                <c:pt idx="22">
                  <c:v>198463</c:v>
                </c:pt>
                <c:pt idx="23">
                  <c:v>198489</c:v>
                </c:pt>
                <c:pt idx="24">
                  <c:v>198509</c:v>
                </c:pt>
                <c:pt idx="25">
                  <c:v>198512</c:v>
                </c:pt>
                <c:pt idx="26">
                  <c:v>198532</c:v>
                </c:pt>
                <c:pt idx="27">
                  <c:v>198548</c:v>
                </c:pt>
                <c:pt idx="28">
                  <c:v>198555</c:v>
                </c:pt>
                <c:pt idx="29">
                  <c:v>198568</c:v>
                </c:pt>
                <c:pt idx="30">
                  <c:v>198579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F7-4CE2-A9FC-9A319E0C78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43184"/>
        <c:axId val="349544824"/>
      </c:lineChart>
      <c:dateAx>
        <c:axId val="349543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4824"/>
        <c:crosses val="autoZero"/>
        <c:auto val="1"/>
        <c:lblOffset val="100"/>
        <c:baseTimeUnit val="days"/>
      </c:dateAx>
      <c:valAx>
        <c:axId val="34954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3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4946</c:v>
                </c:pt>
                <c:pt idx="1">
                  <c:v>3289</c:v>
                </c:pt>
                <c:pt idx="2">
                  <c:v>4425</c:v>
                </c:pt>
                <c:pt idx="3">
                  <c:v>6982</c:v>
                </c:pt>
                <c:pt idx="4">
                  <c:v>4235</c:v>
                </c:pt>
                <c:pt idx="5">
                  <c:v>3461</c:v>
                </c:pt>
                <c:pt idx="6">
                  <c:v>3521</c:v>
                </c:pt>
                <c:pt idx="7">
                  <c:v>1923</c:v>
                </c:pt>
                <c:pt idx="8">
                  <c:v>3726</c:v>
                </c:pt>
                <c:pt idx="9">
                  <c:v>7287</c:v>
                </c:pt>
                <c:pt idx="10">
                  <c:v>5378</c:v>
                </c:pt>
                <c:pt idx="11">
                  <c:v>6933</c:v>
                </c:pt>
                <c:pt idx="12">
                  <c:v>4082</c:v>
                </c:pt>
                <c:pt idx="13">
                  <c:v>11707</c:v>
                </c:pt>
                <c:pt idx="14">
                  <c:v>6330</c:v>
                </c:pt>
                <c:pt idx="15">
                  <c:v>3860</c:v>
                </c:pt>
                <c:pt idx="16">
                  <c:v>5123</c:v>
                </c:pt>
                <c:pt idx="17">
                  <c:v>4935</c:v>
                </c:pt>
                <c:pt idx="18">
                  <c:v>3996</c:v>
                </c:pt>
                <c:pt idx="19">
                  <c:v>3770</c:v>
                </c:pt>
                <c:pt idx="20">
                  <c:v>3847</c:v>
                </c:pt>
                <c:pt idx="21">
                  <c:v>15907</c:v>
                </c:pt>
                <c:pt idx="22">
                  <c:v>6469</c:v>
                </c:pt>
                <c:pt idx="23">
                  <c:v>10590</c:v>
                </c:pt>
                <c:pt idx="24">
                  <c:v>7954</c:v>
                </c:pt>
                <c:pt idx="25">
                  <c:v>9480</c:v>
                </c:pt>
                <c:pt idx="26">
                  <c:v>4935</c:v>
                </c:pt>
                <c:pt idx="27">
                  <c:v>4211</c:v>
                </c:pt>
                <c:pt idx="28">
                  <c:v>8048</c:v>
                </c:pt>
                <c:pt idx="29">
                  <c:v>7525</c:v>
                </c:pt>
                <c:pt idx="30">
                  <c:v>6648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47-4E23-BBE3-E2C889F83E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9543840"/>
        <c:axId val="349544496"/>
      </c:lineChart>
      <c:dateAx>
        <c:axId val="349543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4496"/>
        <c:crosses val="autoZero"/>
        <c:auto val="1"/>
        <c:lblOffset val="100"/>
        <c:baseTimeUnit val="days"/>
      </c:dateAx>
      <c:valAx>
        <c:axId val="349544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43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21-40C9-9E5E-3DCF14696B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21-40C9-9E5E-3DCF14696B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21-40C9-9E5E-3DCF14696BF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321-40C9-9E5E-3DCF14696BF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321-40C9-9E5E-3DCF14696BF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321-40C9-9E5E-3DCF14696BF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643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321-40C9-9E5E-3DCF14696BF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صيدليات الدواء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321-40C9-9E5E-3DCF14696B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745152"/>
        <c:axId val="504746464"/>
      </c:barChart>
      <c:catAx>
        <c:axId val="50474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46464"/>
        <c:crosses val="autoZero"/>
        <c:auto val="1"/>
        <c:lblAlgn val="ctr"/>
        <c:lblOffset val="100"/>
        <c:noMultiLvlLbl val="0"/>
      </c:catAx>
      <c:valAx>
        <c:axId val="50474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45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4.7310958350182002</c:v>
                </c:pt>
                <c:pt idx="1">
                  <c:v>5.6248099726360996</c:v>
                </c:pt>
                <c:pt idx="2">
                  <c:v>4.1581920903954996</c:v>
                </c:pt>
                <c:pt idx="3">
                  <c:v>7.2042394729304</c:v>
                </c:pt>
                <c:pt idx="4">
                  <c:v>4.8642266824084999</c:v>
                </c:pt>
                <c:pt idx="5">
                  <c:v>3.7272464605605</c:v>
                </c:pt>
                <c:pt idx="6">
                  <c:v>5.2541891508093999</c:v>
                </c:pt>
                <c:pt idx="7">
                  <c:v>5.4602184087363002</c:v>
                </c:pt>
                <c:pt idx="8">
                  <c:v>3.4353193773483999</c:v>
                </c:pt>
                <c:pt idx="9">
                  <c:v>5.5029504597227996</c:v>
                </c:pt>
                <c:pt idx="10">
                  <c:v>4.3882484194867999</c:v>
                </c:pt>
                <c:pt idx="11">
                  <c:v>3.6203663637674999</c:v>
                </c:pt>
                <c:pt idx="12">
                  <c:v>2.5232729054385001</c:v>
                </c:pt>
                <c:pt idx="13">
                  <c:v>12.821388912615999</c:v>
                </c:pt>
                <c:pt idx="14">
                  <c:v>5.6082148499209996</c:v>
                </c:pt>
                <c:pt idx="15">
                  <c:v>4.1450777202072997</c:v>
                </c:pt>
                <c:pt idx="16">
                  <c:v>7.1247316025765999</c:v>
                </c:pt>
                <c:pt idx="17">
                  <c:v>3.7689969604862998</c:v>
                </c:pt>
                <c:pt idx="18">
                  <c:v>2.4774774774775001</c:v>
                </c:pt>
                <c:pt idx="19">
                  <c:v>3.4482758620689999</c:v>
                </c:pt>
                <c:pt idx="20">
                  <c:v>1.9495710943592</c:v>
                </c:pt>
                <c:pt idx="21">
                  <c:v>6.3242597598541996</c:v>
                </c:pt>
                <c:pt idx="22">
                  <c:v>4.2046684186118002</c:v>
                </c:pt>
                <c:pt idx="23">
                  <c:v>10.018885741265001</c:v>
                </c:pt>
                <c:pt idx="24">
                  <c:v>7.0530550666330996</c:v>
                </c:pt>
                <c:pt idx="25">
                  <c:v>19.229957805906999</c:v>
                </c:pt>
                <c:pt idx="26">
                  <c:v>7.5785207700101003</c:v>
                </c:pt>
                <c:pt idx="27">
                  <c:v>4.0845404891949997</c:v>
                </c:pt>
                <c:pt idx="28">
                  <c:v>5.6038767395626001</c:v>
                </c:pt>
                <c:pt idx="29">
                  <c:v>10.259136212625</c:v>
                </c:pt>
                <c:pt idx="30">
                  <c:v>5.6708784596871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E5-4C2C-9237-E2C7D51F48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4760568"/>
        <c:axId val="504769752"/>
      </c:lineChart>
      <c:dateAx>
        <c:axId val="5047605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69752"/>
        <c:crosses val="autoZero"/>
        <c:auto val="1"/>
        <c:lblOffset val="100"/>
        <c:baseTimeUnit val="days"/>
      </c:dateAx>
      <c:valAx>
        <c:axId val="50476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7605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122798</c:v>
                </c:pt>
                <c:pt idx="1">
                  <c:v>122953</c:v>
                </c:pt>
                <c:pt idx="2">
                  <c:v>123315</c:v>
                </c:pt>
                <c:pt idx="3">
                  <c:v>123568</c:v>
                </c:pt>
                <c:pt idx="4">
                  <c:v>123724</c:v>
                </c:pt>
                <c:pt idx="5">
                  <c:v>123909</c:v>
                </c:pt>
                <c:pt idx="6">
                  <c:v>124025</c:v>
                </c:pt>
                <c:pt idx="7">
                  <c:v>124193</c:v>
                </c:pt>
                <c:pt idx="8">
                  <c:v>124309</c:v>
                </c:pt>
                <c:pt idx="9">
                  <c:v>124410</c:v>
                </c:pt>
                <c:pt idx="10">
                  <c:v>124486</c:v>
                </c:pt>
                <c:pt idx="11">
                  <c:v>124555</c:v>
                </c:pt>
                <c:pt idx="12">
                  <c:v>124653</c:v>
                </c:pt>
                <c:pt idx="13">
                  <c:v>124737</c:v>
                </c:pt>
                <c:pt idx="14">
                  <c:v>124817</c:v>
                </c:pt>
                <c:pt idx="15">
                  <c:v>124890</c:v>
                </c:pt>
                <c:pt idx="16">
                  <c:v>124985</c:v>
                </c:pt>
                <c:pt idx="17">
                  <c:v>125072</c:v>
                </c:pt>
                <c:pt idx="18">
                  <c:v>125131</c:v>
                </c:pt>
                <c:pt idx="19">
                  <c:v>125188</c:v>
                </c:pt>
                <c:pt idx="20">
                  <c:v>125256</c:v>
                </c:pt>
                <c:pt idx="21">
                  <c:v>125316</c:v>
                </c:pt>
                <c:pt idx="22">
                  <c:v>125352</c:v>
                </c:pt>
                <c:pt idx="23">
                  <c:v>125417</c:v>
                </c:pt>
                <c:pt idx="24">
                  <c:v>125490</c:v>
                </c:pt>
                <c:pt idx="25">
                  <c:v>125577</c:v>
                </c:pt>
                <c:pt idx="26">
                  <c:v>125688</c:v>
                </c:pt>
                <c:pt idx="27">
                  <c:v>125795</c:v>
                </c:pt>
                <c:pt idx="28">
                  <c:v>125933</c:v>
                </c:pt>
                <c:pt idx="29">
                  <c:v>126051</c:v>
                </c:pt>
                <c:pt idx="30">
                  <c:v>126135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76A-4785-946C-CE9EC53F4C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4977376"/>
        <c:axId val="534991480"/>
      </c:lineChart>
      <c:dateAx>
        <c:axId val="5349773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991480"/>
        <c:crosses val="autoZero"/>
        <c:auto val="1"/>
        <c:lblOffset val="100"/>
        <c:baseTimeUnit val="days"/>
      </c:dateAx>
      <c:valAx>
        <c:axId val="534991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4977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143</c:v>
                </c:pt>
                <c:pt idx="1">
                  <c:v>125</c:v>
                </c:pt>
                <c:pt idx="2">
                  <c:v>202</c:v>
                </c:pt>
                <c:pt idx="3">
                  <c:v>109</c:v>
                </c:pt>
                <c:pt idx="4">
                  <c:v>142</c:v>
                </c:pt>
                <c:pt idx="5">
                  <c:v>112</c:v>
                </c:pt>
                <c:pt idx="6">
                  <c:v>120</c:v>
                </c:pt>
                <c:pt idx="7">
                  <c:v>130</c:v>
                </c:pt>
                <c:pt idx="8">
                  <c:v>153</c:v>
                </c:pt>
                <c:pt idx="9">
                  <c:v>77</c:v>
                </c:pt>
                <c:pt idx="10">
                  <c:v>117</c:v>
                </c:pt>
                <c:pt idx="11">
                  <c:v>132</c:v>
                </c:pt>
                <c:pt idx="12">
                  <c:v>80</c:v>
                </c:pt>
                <c:pt idx="13">
                  <c:v>76</c:v>
                </c:pt>
                <c:pt idx="14">
                  <c:v>94</c:v>
                </c:pt>
                <c:pt idx="15">
                  <c:v>92</c:v>
                </c:pt>
                <c:pt idx="16">
                  <c:v>116</c:v>
                </c:pt>
                <c:pt idx="17">
                  <c:v>87</c:v>
                </c:pt>
                <c:pt idx="18">
                  <c:v>103</c:v>
                </c:pt>
                <c:pt idx="19">
                  <c:v>95</c:v>
                </c:pt>
                <c:pt idx="20">
                  <c:v>164</c:v>
                </c:pt>
                <c:pt idx="21">
                  <c:v>1058</c:v>
                </c:pt>
                <c:pt idx="22">
                  <c:v>77</c:v>
                </c:pt>
                <c:pt idx="23">
                  <c:v>81</c:v>
                </c:pt>
                <c:pt idx="24">
                  <c:v>88</c:v>
                </c:pt>
                <c:pt idx="25">
                  <c:v>90</c:v>
                </c:pt>
                <c:pt idx="26">
                  <c:v>101</c:v>
                </c:pt>
                <c:pt idx="27">
                  <c:v>105</c:v>
                </c:pt>
                <c:pt idx="28">
                  <c:v>74</c:v>
                </c:pt>
                <c:pt idx="29">
                  <c:v>77</c:v>
                </c:pt>
                <c:pt idx="30">
                  <c:v>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47-4294-8CFA-38D26CCDF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8648032"/>
        <c:axId val="588648688"/>
      </c:lineChart>
      <c:dateAx>
        <c:axId val="588648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648688"/>
        <c:crosses val="autoZero"/>
        <c:auto val="1"/>
        <c:lblOffset val="100"/>
        <c:baseTimeUnit val="days"/>
      </c:dateAx>
      <c:valAx>
        <c:axId val="588648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648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71-4390-ACAA-919732BBF0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71-4390-ACAA-919732BBF03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71-4390-ACAA-919732BBF0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122664"/>
        <c:axId val="285118728"/>
      </c:barChart>
      <c:catAx>
        <c:axId val="285122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18728"/>
        <c:crosses val="autoZero"/>
        <c:auto val="1"/>
        <c:lblAlgn val="ctr"/>
        <c:lblOffset val="100"/>
        <c:noMultiLvlLbl val="0"/>
      </c:catAx>
      <c:valAx>
        <c:axId val="285118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22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6763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AE-4C4F-946E-EE3336A8B25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aldawaacare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CAE-4C4F-946E-EE3336A8B25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5121352"/>
        <c:axId val="656928176"/>
      </c:barChart>
      <c:catAx>
        <c:axId val="285121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928176"/>
        <c:crosses val="autoZero"/>
        <c:auto val="1"/>
        <c:lblAlgn val="ctr"/>
        <c:lblOffset val="100"/>
        <c:noMultiLvlLbl val="0"/>
      </c:catAx>
      <c:valAx>
        <c:axId val="656928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121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صيدليات الدواء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1</c:v>
                </c:pt>
                <c:pt idx="6">
                  <c:v>4</c:v>
                </c:pt>
                <c:pt idx="7">
                  <c:v>1</c:v>
                </c:pt>
                <c:pt idx="8">
                  <c:v>1</c:v>
                </c:pt>
                <c:pt idx="9">
                  <c:v>4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5</c:v>
                </c:pt>
                <c:pt idx="14">
                  <c:v>1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2</c:v>
                </c:pt>
                <c:pt idx="22">
                  <c:v>1</c:v>
                </c:pt>
                <c:pt idx="23">
                  <c:v>3</c:v>
                </c:pt>
                <c:pt idx="24">
                  <c:v>4</c:v>
                </c:pt>
                <c:pt idx="25">
                  <c:v>5</c:v>
                </c:pt>
                <c:pt idx="26">
                  <c:v>1</c:v>
                </c:pt>
                <c:pt idx="27">
                  <c:v>1</c:v>
                </c:pt>
                <c:pt idx="28">
                  <c:v>3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92-4F62-8914-2B99797F6E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6930800"/>
        <c:axId val="656926864"/>
      </c:lineChart>
      <c:dateAx>
        <c:axId val="65693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926864"/>
        <c:crosses val="autoZero"/>
        <c:auto val="1"/>
        <c:lblOffset val="100"/>
        <c:baseTimeUnit val="days"/>
      </c:dateAx>
      <c:valAx>
        <c:axId val="65692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93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aldawaacare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43374</c:v>
                </c:pt>
                <c:pt idx="1">
                  <c:v>43375</c:v>
                </c:pt>
                <c:pt idx="2">
                  <c:v>43376</c:v>
                </c:pt>
                <c:pt idx="3">
                  <c:v>43377</c:v>
                </c:pt>
                <c:pt idx="4">
                  <c:v>43378</c:v>
                </c:pt>
                <c:pt idx="5">
                  <c:v>43379</c:v>
                </c:pt>
                <c:pt idx="6">
                  <c:v>43380</c:v>
                </c:pt>
                <c:pt idx="7">
                  <c:v>43381</c:v>
                </c:pt>
                <c:pt idx="8">
                  <c:v>43382</c:v>
                </c:pt>
                <c:pt idx="9">
                  <c:v>43383</c:v>
                </c:pt>
                <c:pt idx="10">
                  <c:v>43384</c:v>
                </c:pt>
                <c:pt idx="11">
                  <c:v>43385</c:v>
                </c:pt>
                <c:pt idx="12">
                  <c:v>43386</c:v>
                </c:pt>
                <c:pt idx="13">
                  <c:v>43387</c:v>
                </c:pt>
                <c:pt idx="14">
                  <c:v>43388</c:v>
                </c:pt>
                <c:pt idx="15">
                  <c:v>43389</c:v>
                </c:pt>
                <c:pt idx="16">
                  <c:v>43390</c:v>
                </c:pt>
                <c:pt idx="17">
                  <c:v>43391</c:v>
                </c:pt>
                <c:pt idx="18">
                  <c:v>43392</c:v>
                </c:pt>
                <c:pt idx="19">
                  <c:v>43393</c:v>
                </c:pt>
                <c:pt idx="20">
                  <c:v>43394</c:v>
                </c:pt>
                <c:pt idx="21">
                  <c:v>43395</c:v>
                </c:pt>
                <c:pt idx="22">
                  <c:v>43396</c:v>
                </c:pt>
                <c:pt idx="23">
                  <c:v>43397</c:v>
                </c:pt>
                <c:pt idx="24">
                  <c:v>43398</c:v>
                </c:pt>
                <c:pt idx="25">
                  <c:v>43399</c:v>
                </c:pt>
                <c:pt idx="26">
                  <c:v>43400</c:v>
                </c:pt>
                <c:pt idx="27">
                  <c:v>43401</c:v>
                </c:pt>
                <c:pt idx="28">
                  <c:v>43402</c:v>
                </c:pt>
                <c:pt idx="29">
                  <c:v>43403</c:v>
                </c:pt>
                <c:pt idx="30">
                  <c:v>43404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3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2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8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4</c:v>
                </c:pt>
                <c:pt idx="25">
                  <c:v>6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3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E3-4B24-8615-B10A79DD4F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56927520"/>
        <c:axId val="656922272"/>
      </c:lineChart>
      <c:dateAx>
        <c:axId val="656927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922272"/>
        <c:crosses val="autoZero"/>
        <c:auto val="1"/>
        <c:lblOffset val="100"/>
        <c:baseTimeUnit val="days"/>
      </c:dateAx>
      <c:valAx>
        <c:axId val="656922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927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036746-9200-4239-9C6A-9B28201F5ED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AlDawaa Care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D93258-29F3-4C6F-A373-9378BDF463A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27500822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B3132-86E8-4CC9-93B4-FE5FC09A4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7056C7-7CB0-4EA9-9BF7-28FEB277F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0779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38803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78303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9803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528260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290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26953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1273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051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0350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4304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68910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3309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63309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8516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0727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272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FF6AD5-5FF2-41FF-A930-D5C19C24AE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67897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FE11A-A055-41AF-9636-978C75541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07E589-2F64-4A25-88B8-403DB0DFA8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74490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A5155F-38E3-458F-AAED-F53DBC84F7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8D6615-F8B5-46E3-B346-9759F9C27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1891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62A88-B990-4ACF-AF4D-C9B1E2325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23FCF3-F6C8-41FA-8A75-A609392D9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3107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820676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4975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33397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4823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53274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056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9492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https://t.co/qePg4pQ8r9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513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https://t.co/EUKDkbf9z8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2220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12:29:17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مقتطفات من فعالية " اليوم الطبي " بالتعاون مع وزارة التجارة والاستثمار بالدمام وحرصت #صيدلية_الدواء تقديم الفحوصات اللازمة لموظفين الوزارة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SaudiMCI https://t.co/tAsv41Y5lO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564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- 2018-10-31 11:19:44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صيدليات الدواء في ملتقى غذائي صحتي و جمالي الذي أُقيم في جامعه الملك سعود بالرياض @_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KSU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سُعِدنا بلقاء الجميع ❤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https://t.co/oZVv0EzZuA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252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15:29:10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https://t.co/VMJ617uSn4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5409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2A0E62-E851-43BC-93AD-F8EAF26205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31288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A7A78-E44D-4FAD-B38F-D29B0C6C8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F9A9BD-06CC-4040-B5A0-2FF954D10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05112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9578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1947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4741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42633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864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8046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289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13:55:06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https://t.co/q7mU50UHYL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25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13:44:59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رعاية طبية اجتماعية لمنسوبي شركة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DHLMENA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لعمل فحوصات قياس السكر, قياس الضغط, قياس الوزن المثالي وتقديم الاستشارات الطبية مع توزيع الكتيبات والكوبونات الخاصة ب #صيدلية_الدواء. وذلك في كل من #الخبر, #الرياض و #جدة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https://t.co/RRCa28rvya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924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- 2018-10-30 10:54:31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#الشرقية يكرم شركة الدواء للخدمات الطبية المحدودة لمشاركتها كراعي رئيسي في #معرض_وظائف_2018 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https://t.co/1CdAUy3yqW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487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https://t.co/VwxaD60XBp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901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- 2018-10-29 12:50:52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https://t.co/64MMtU7xxJ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634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018F55-4F19-45B1-9348-1AA32DB248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86233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DC833-309C-442F-971E-66AB4145C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427DAA-52FC-4CE1-8668-72612FDCF56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61401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393857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58665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221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6520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75310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7138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30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https://t.co/6oIvsDk7nv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7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12:11:56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https://t.co/d6k66F913K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3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- 2018-10-28 11:12:58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https://t.co/BkoIV7t5YJ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94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https://t.co/dUr8vFwMEI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805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14:34:45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https://t.co/7RsDrfyJaH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7214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D34CC1-5E42-4D77-9CFD-D3F46CCAB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053559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F2221-1F6C-48CF-9765-B2E96AB73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27C47A-44EE-4D75-8CFA-E1CFC12749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06316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791781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9196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72081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71693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356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990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4594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13:40:08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https://t.co/zEsZOp8Cfu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10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https://t.co/z4kQCeHdui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44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https://t.co/JwdRrr9VW0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471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13:25:07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https://t.co/4pPvsTazKB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764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13:10:10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https://t.co/5QmdOlmEpk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22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https://t.co/ILqMkBbFs3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07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C98CA-37C2-4C57-AE1F-F73BD9A61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786940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275A08-4227-411E-B212-0B4EE9522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93E143-F90F-497D-A4C9-82D3D9E6EF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37850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883181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45754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9135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03664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15229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636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050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13:05:09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https://t.co/7qMOyjhTn1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162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13:01:09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https://t.co/zxcWh2HGf5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57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12:55:08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https://t.co/gfr4WbEMG2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48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@AldawaaCare - 2018-10-26 12:50:07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من 26 أكتوبر إلى 6 نوفمبر#
#صيدلية_الدواء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https://t.co/C9dcdocXvr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70541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678DFA-F835-4AC3-AB3A-E71413337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2806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85000-173E-48A2-A3A6-6A6161D4FF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CE0390-05A4-4FF2-9A5D-7678B97DB0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27662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8AB15E-203D-4E92-A936-7D965161D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D6ED85-37C8-47FE-9F23-095BC187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9763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4E72D-1A73-46FB-BCB1-E674AE9FC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D8D6F4-9DC2-4E13-AC93-9144554F27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242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321968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773344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62155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4253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@j_iu8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894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@7hajr7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21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@kareemfayed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28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@SHKYTG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816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@ff_1190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704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@hffsbhf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861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@hms_960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784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@oihi88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960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@sasfh22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727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@Mariam__714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7373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36332-F3D3-4F57-AAC4-5216B462D2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10045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9E06B8-F07B-49BE-92C5-60925BF17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B64A4F-9D65-4F2B-B211-CC141B2038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41532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904166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027963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642917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89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@cu_2l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122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@naser_151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5364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@alhloh32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21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@TVSwFue2eHgnuZW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27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@Aar34433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93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@qtvs15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6570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@theCoyote15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2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@BSA_M2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30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@ASS_EL2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337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@2_wnm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77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6C4F3-2014-44FC-ADE7-4A69A13BE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3322604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26B5F-0AB1-4F30-852D-DF0403A63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1B49A5-821D-412A-AA33-A2CE61DD6C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78031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480252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824725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0120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205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@ASA_MA1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1238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@Hind_Sh14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294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@MsrWOLF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8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@Gnon7sas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55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@ANW_RA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@AldawaaCare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62220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CBDBB0-D486-4F28-B73D-F41920167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593817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02B1A-5A75-4AC2-B8C0-5CA17880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9461A-BE32-48F0-80EF-D68383F868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26997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57139-E634-4466-B304-6DFAADBD723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80DC63-7EA4-47D8-B29D-AFF7631220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77810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D4690-9FBE-47EC-BDBB-F7D2B35437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75781F-CB14-4A13-8D41-33B75471A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1159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414CA3-20D7-4A10-95E0-8329CF9F72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16B67E-4FBE-4248-BA57-EFBACBABFB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33436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D75D2-9D31-42F1-BE61-E107A6F28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16CC25D-3788-4D28-A849-888ACAF07F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81581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6EEE0-0D2C-4F12-88AB-988BA2FA02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9697A-DB63-426A-B992-59CF8080AC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5915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421AE-6E97-4EE2-A87A-BC5987A2E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20ECC6-AD23-42EC-A6B2-A89FE38E37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70654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CB05F-A9BC-4401-8F74-8562DE4F7D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9C857-4776-4C28-BE9E-346C0733D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720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FA80-6201-464A-A9AC-6CFAE9629F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B1555-B87C-4B2D-8DA3-2FD446FF581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7980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790623-5150-4E33-93F2-0AFAD3808E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6E5071-10AC-4C51-89D8-871D4322A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817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C304E9-6DFD-43E8-B464-850109762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9EF9E4-AB8D-40D1-9381-F66301724B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427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3">
                  <a:extLst>
                    <a:ext uri="{9D8B030D-6E8A-4147-A177-3AD203B41FA5}">
                      <a16:colId xmlns:a16="http://schemas.microsoft.com/office/drawing/2014/main" val="24716961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74995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24219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432298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72351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28493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579838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043338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051935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0978574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2739497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266143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240577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1325067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9660524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3184039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627708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37332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85955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8947109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9355738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575184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8048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744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5121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BC812-D8BD-43D6-B01F-74E4A23A1E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5757697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5A5B6-BE04-4E46-A41E-016D68606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39B1AC-DA4A-4212-8FF9-A16608B430B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39560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8FDA8-462F-42B4-9C3F-653F99D76C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58C34-6C76-4688-859A-E067373EB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729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E9138-4B07-4366-A4C3-9434453AD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70E2D5-11C9-46E6-9875-C1BEAB3034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65666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406E1F-6658-4333-B1E4-BCE1850BAF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266A3E-178C-43E9-B8EE-4C2C08AF87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30542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2B603-ABA6-4A1E-86DB-CC81B586D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8D72AA-3B3A-4E38-9875-26F0128ADB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14880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941490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513180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931099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0192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027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4013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5592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1262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1245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74736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3078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7577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093433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695757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18929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9866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5557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40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17:40:48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156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14:25:18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4852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- 2018-10-31 10:04:29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486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F91D83-C5C3-4B6D-A36E-835CBE65A6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800188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B4C2D-5800-4996-8F55-48E7F88F40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85A56D-9B75-4ADB-A945-5F2EE7267B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767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3098265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145494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335689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65502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18030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01795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77116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8007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9984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880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7677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12214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329018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857912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48656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601130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29762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52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15:28:06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675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13:40:11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زورينا في معرض ديرام المقام في فندق السوفتيل من ٢٩ أكتوبر الى ١ نوفمبر أوقات الزياره من الساعه ٤ عصراً الى ١١ مساء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521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696CC0-3BE3-4086-9255-14E19653E4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2010355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071A9-50A7-4020-9F8A-52B523C13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AD1AB1-983B-4F01-BB80-92EDA7BB96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9847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0679721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07161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400370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13508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6211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7506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212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0203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7460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06666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72851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3550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581770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91670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79250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5956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848417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493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- 2018-10-30 10:55:28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للجميع🙏🏼
#معرض_وظائف_2018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430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14:00:48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993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12:42:27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تعرفي على #نصيحة بريكسيونا للشعر العادي 🙏🏼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6596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DA30D2-B7E2-402E-B168-7C65DEBB00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694912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0AF361-5EBC-4879-AF4A-2F034FCE2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06EBF0-6B06-4924-9542-6B848F80B3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6249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22531239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84809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290721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285151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70616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39633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5100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5678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022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99563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1952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4619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4561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76959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974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6655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88972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30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- 2018-10-29 08:10:40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7894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- 2018-10-28 13:46:23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تأكدي إن كريم الأساس اللي تستخدمينه مناسب لنوع بشرتك 
عشان ما يسبب لك مشاكل مع الوقت
زورينا في الدواء وتعرفي على ما يناسبك 💅🏼💄 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656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- 2018-10-27 13:01:12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تحبي الحلويات والشكولاتة؟ اليكِ بعض الخيارات الصحية واللذيذة 🌷 #صحة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809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27E1E-04F6-4781-AFA1-E46A072EBD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414995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8B70E4-EBCE-477D-9C54-507455831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E81F7-3450-4130-B1DC-98F2D0C783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1347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997078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8201622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405598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61401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722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3618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6460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08022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095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27141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74129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18990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797905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6524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863805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068409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05914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72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12:13:53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عروض_الدواء على منتجات العناية الشخصية تبدأ من 26 أكتوبر إلى 10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805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12:10:50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 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484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12:06:33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لمنتجات العناية بجمالك تبدأ من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0602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12:03:10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بطفلك 🌷 تبدأ 26 أكتوبر إلى 10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330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D9518D-DDAB-4694-BE11-D0E8FBC59C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049152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F8126-CE19-4A21-82C6-B37979EDA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203E2F-4347-4F2C-B418-0A91DC0FB4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512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33144511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70755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5488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3696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796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915953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0017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2569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9545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735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5523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54816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07288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235735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29870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35984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02548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794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- 2018-10-26 12:01:22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#عروض_الدواء على منتجات العناية بصحتك🌷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896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15:46:17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62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14:05:06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جهز شنطتك وعلى باريس رحلتك 😍😍 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7746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13:54:23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921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1D3CC2-3CC3-4C43-B5EE-439CB619D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123152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430B21-7958-4D6D-8A7F-6B0CAFB6C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0768A4-81D6-4D16-A261-3427CA418C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89327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1769974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545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68928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2956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918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1309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1006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253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658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357073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46837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06070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15939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3693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720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93377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056746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367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- 2018-10-25 13:01:40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قبل المكياج وقبل النوم وبعد تنظيف وجهك الصباح
💧! 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08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19:53:54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😍  #صيدلية_الدواء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874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13:05:11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0080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CA9D66-2FA7-4F92-A60E-DE1F8C2CC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7776308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3D189-AB2E-4560-B71C-CBDBAF29A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FA205-340A-4A75-9EEB-A5510856C6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3425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9327997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647346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162813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73346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92750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0710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6610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1236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283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49548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02062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8916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7263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1406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8009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57762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7268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904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- 2018-10-24 11:58:51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شاركت شركة الدواء للخدمات الطبية المحدودة مع جامعة الإمام عبدالرحمن بن فيصل في فعالية التوعية بأهمية الكشف المبكر عن سرطان الثدي (نتكاتف لنصنع الفرق) في مجمع الراشد التجاري
 #افحصي_وطمنينا 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
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جامعة_الإمام_عبدالرحمن_بن_فيصل‬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434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- 2018-10-23 13:01:38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قربت مناسبتك؟ 
اهتمي ببشرتك عشان تطلع طلتك ولا أجمل
باستخدام قناع الوجه من #بيزلين.. متوفره في فروع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543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B88668-3195-4D23-A153-DF49441126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680524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7F93CB-3B17-43D9-BA62-C76AFBA1A0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AlDawaa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B190DB-7429-4310-AD86-9F8DAC2BD2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92872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7">
                  <a:extLst>
                    <a:ext uri="{9D8B030D-6E8A-4147-A177-3AD203B41FA5}">
                      <a16:colId xmlns:a16="http://schemas.microsoft.com/office/drawing/2014/main" val="4078073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3446733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40447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49534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80519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193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5714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821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6947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5620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83098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318450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519919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418549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22893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39350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971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6787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صيدليات الدواء - 2018-10-22 13:01:34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تدليك أيدي وأرجل الطفل مرة في الأسبوع إحدى أقدم طرق العلاج، ولها نتائج مذهلة في تحسين وتقوية العضلات وتنشيط الدورة الدموية.
دلكي طفلك الرضيع مرة في الأسبوع ولاحظي الفرق.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17597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079FDC-65B8-494D-8EAB-419C4E8436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172459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53971-496C-4DEB-B12F-272AA5D98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7D9519-F1C7-41E9-9A2C-8394D666B8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99564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31A1EA-DD4A-4807-9230-7EC033107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4C7121-DE49-41EF-8584-DD360A20D3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315238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0244E-BE69-4361-B72E-8213BAB785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9F533-A8C2-4649-AC30-A2B0A2BF31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96944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">
                  <a:extLst>
                    <a:ext uri="{9D8B030D-6E8A-4147-A177-3AD203B41FA5}">
                      <a16:colId xmlns:a16="http://schemas.microsoft.com/office/drawing/2014/main" val="20064664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143425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45452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6842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4169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62871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8321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500574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567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5775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37892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83784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66712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4701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9366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555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33380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930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7985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Repeat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1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صيدليات 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9071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7144B-EA3D-460C-A6F2-88A37D4CF2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6528622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F669F9-654A-4FEB-A04F-0BE0D4FC5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0448F3-1A7F-4817-95FA-4DFF3EF282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30959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78A6D6-9C03-492D-911E-2AE1DC6BF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768A65-31BA-438D-B6AC-06A68D34A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2289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7315-FC15-4942-BF44-1E561C931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B1B20C-4A20-428C-95B9-7F82DD33A0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14838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4750656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771914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449953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74555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480344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59197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3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301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362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039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33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0266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5055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238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543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232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903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40DCE8-07AC-417B-B86A-35064EBEE9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5155887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7B0CC-7BED-415E-A42E-0756D7BA1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3CDDF3-6296-4AB6-B352-A1F02816DA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3409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2344941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99852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603473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339859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933404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82617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041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99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47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64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36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2653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151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188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2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06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#الركن_الصحي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4428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3D9C58-3D18-4241-BAF5-EFAAB81D0D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619086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7D1B03-F54A-4784-A99D-ABBFF9D44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DF1A9-9DC3-4EC6-BFA3-2847442DB2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41277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246490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08341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52183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51135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7481274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57886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08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#هشاشة_العظام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677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#يوم_هشاشة_العظام_العالمي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807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#طفلك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55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#بيزلين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7190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#افحصي_وطمنينا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144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BF43FD-4CC8-464A-B567-4D2B44749A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4124557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BE989A-9206-442B-AF4F-6D706C598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F6D168-2A12-4B29-B459-3570C5A630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673276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737900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3472898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50774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561659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828357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421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736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583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Azerbaijan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68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935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323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742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066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92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520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29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CB8F7B-1AD5-40FB-825B-E992EA56E9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30942251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0E88A-D3F7-4D7E-84A3-F702C412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6DEC445-59D9-447A-A2AA-76D9387605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2988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518498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206634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589298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490854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11979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899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92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2443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057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Ethiopia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3955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71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63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Georgia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667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721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Israel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0077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703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9A53BE-1528-4912-9C0A-329E811586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71262622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95248-0B21-44E9-A795-F0CE981C1E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7448E51-F2D9-4427-A62C-7DAD2C5A5D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8364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5574430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42241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96880064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5751429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349859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289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-0.4 %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4248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3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-8.3 %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911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44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Lebanon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522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313DCE-415E-4BC7-A389-1EF2A87801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659169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262A76-B551-4CDA-890F-6DDCE327B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8090C3-1FCA-4157-8E8D-E6DC090896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0321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1994205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7743168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610378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443758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47090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722842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59785296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5598344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6423390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19693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36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689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B31208-351A-42F1-A504-B4A469C350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90745392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AB508-87B4-41A3-89ED-7A37D4F84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C3AA4F-6B14-4B88-876E-AD08B39A39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3479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167046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139054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6109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3057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5876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8230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4940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3291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96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aldawaacare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58032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B52112-E42B-406A-8B7A-8CB0F2D3426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5281270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923B8-4BA8-4A40-9191-3135435C7B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6C236F-F53B-4CC5-B725-E8A3F9E944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14413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603963-8E6E-4B17-8E91-4DC96A840D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56FEF7-FB0F-4702-B2DC-1EC929B56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7079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CC32C-38AC-4B8A-BB61-BE9B1C56E0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898912F-18B8-4433-8F90-8489016F7E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47090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7224388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662856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306341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19565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26841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164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17:40:44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بمناسبة اليوم العالمي للسكري نرحب بزوارنا الكرام في عزيز مول في #جده (طريق الأمير ماجد حي العزيزيه) للرعاية الصحية والتوعية اللازمة بمرض السكري وذلك يومي الخميس والجمعة 1 – 2 نوفمبر #صيدلية_الدواء #الدواء_والسكري #اليوم_العالمي_للسكري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749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14:25:14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أوميجا 3 لتعزيز #صحة قلبك ... حصري ب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810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- 2018-10-31 10:03:07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24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15:27:04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63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13:27:23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زورينا في معرض ديرم المقام في فندق السوفتيل من ٢٩ أكتوبر الى ١ نوفمبر أوقات الزياره من الساعه ٤ عصراً الى ١١ مساء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dairamevent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46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9DC446-0400-4B72-AF51-E53793ACD0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76891116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59CC9-321A-4C66-BCC8-1DA28C40F5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A8D086-E857-47FD-9A50-DABAFE95D9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723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830314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136735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654426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59717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3354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6694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- 2018-10-30 10:53:53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صاحب السمو الملكي الامير سعود بن نايف امير المنطقة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الشرقية‬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يكرم شركة الدواء للخدمات الطبية المحدودة لمشاركتها كراعي رئيسي في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الذي أقيم بمقر شركة معارض الظهران الدولية.
نتمنى التوفيق للجميع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معرض_وظائف_2018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382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14:00:49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كيوفا ...تركيبة طبيعية لقدم صحية 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99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- 2018-10-29 12:48:16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تعرفي على #نصيحة بريكسيونا للشعر العادي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🙏🏼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2627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13:46:19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تأكدي إن كريم الأساس اللي تستخدمينه مناسب لنوع بشرتك 
عشان ما يسبب لك مشاكل مع الوقت
زورينا في الدواء وتعرفي على ما يناسبك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💅🏼💄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49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- 2018-10-28 10:50:55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شعرك عنوان جمالك برعاية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Nutrigrow👍🏻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75804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F945AB-9F7D-4ED4-8908-BE8953054E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74284542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9B4F5-E89F-48C1-B889-1B5BACB741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D5A174-99EA-4241-A8F8-B82E002D7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8463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662701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07358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444855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9376265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89990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753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15:20:24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حماية و أكثر برعاية سامبيون
استشر الطبيب أو الصيدلي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736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- 2018-10-27 13:01:13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تحبي الحلويات والشكولاتة؟ اليكِ بعض الخيارات الصحية واللذيذة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صحة 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74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10:36:52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الشخصية تبدأ من 26 أكتوبر إلى 6 نوفمبر#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95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10:35:07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بصحتك  تبدأ من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267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10:32:18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68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10:30:20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94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F1D558-F412-450E-BDE4-1D60D43101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089065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6A74E-C1C4-4BC7-A19F-6FA9AAA1F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7FCE68-1086-4A81-BFF8-CD61262243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16555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396103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70562031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56085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37063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433575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2232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لمنتجات العناية بجمالك تبدأ من 26 أكتوبر إلى 6 نوفمبر 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820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- 2018-10-26 10:25:36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عروض_الدواء على منتجات العناية بطفلك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🌷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تبدأ 26 أكتوبر إلى 6 نوفمبر
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9450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17:23:25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بالدواء و كن من الفائزين بالرحلة 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571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14:05:06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جهز شنطتك وعلى باريس رحلتك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😍😍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زورونا في الدواء وكونوا من ال ١٥ الفائزين معنا برحلة إلى باريس ✈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201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13:53:29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 مبروك للرابحين الذين توقعوا الاجابه الصحيحة " باريس" الدواء بتفوزكم قسيمة شراء بقيمة ٢٠٠ ريال من منتجات من لوريال و بايو بلنس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000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- 2018-10-25 13:01:41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قبل المكياج وقبل النوم وبعد تنظيف وجهك الصباح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💧!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احرصي على الترطيب .. بشرتك مع الجو الحار تعطش
صيدلية_الدواء#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406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F03AC-0FCD-4D6F-99DE-161AEA61E5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6906163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CEFAD-AA93-4AE5-813F-C8A3FB953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AlDawaa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689AAD-1DCD-4310-A428-58EB858CFC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375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4473325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308399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45081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436816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3177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046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13:09:58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زلنا متواجدين في الشاطئ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Beach Festival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بمشاركة سيتافيل 
كل خميس و جمعة و سبت الى ٣ نوفمبر 
لا تفوتوا متعة قضاء وقت رائع مع مجموعة من النشاطات المتنوعة 
في إنتظاركم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 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#شاطئ_الغروب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the_beach_festival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0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13:05:12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تألقي بشعرك مع مجموعة البرو كيراتين البرازيلي لتمليس الشعر .
يمكنك الحصول عليه مقابل 1250 نقطة فقط من قطاف #صيدلية_الدواء #قطاف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72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aldawaacare - 2018-10-24 10:31:31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شاركت شركة الدواء للخدمات الطبية المحدودة مع جامعة الامام عبدالرحمن بن فيصل في فعالية التوعية بأهمية الكشف المبكر عن سرطان الثدي (نتكاتف لنصنع الفرق) في مجمع الراشد التجاري
 #افحصي_وطمنينا 
#سرطان_الثدي‬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‏⁧‫#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جامعة_الامام_عبدالرحمن_بن_فيصل‬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صيدلية_الدواء 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443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C019D-002C-479B-B0FA-E0EF5AF541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4499094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2407F-462D-4BAC-9227-F0FDB4F8E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AFAD8C-F1DE-49B3-A3C6-3C8648B894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6358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1187F7-658E-4FED-9FA6-6036B30FD0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939B22-8936-44D1-913B-9FFE1A497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745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A52FF-AA50-4432-BDA7-1A63C87B0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EE3DA-ECCC-4D1F-92AA-F4D46DDA444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5603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2824128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1454534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1860418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25676638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3734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44706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#اليوم_العالمي_للمسنين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5828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#صيدلية_الدواء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91.107142857143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10.767857142857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101.875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0755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#سرطان_الثدي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4682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76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#غارنييه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0452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#جمالك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886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#جمعة_مباركة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5465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#فيشي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78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#دينسي_سلوشينز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5634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#شعر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70200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D4101-AF9C-4C7F-9ED0-55DE388CC5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31177722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464C4-9F60-4BE3-BBAA-3A2D679A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14D20-7820-4C26-A413-42AEBBC622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53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0402429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0602848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1279533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18062554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61801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003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#كثافة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841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#اليوم_العالمي_للمعلمين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087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#حصري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0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#أفكار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97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#اليوم_العالمي_للصحه_النفسيه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52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#اليوم_العالمي_لمكافحة_السمنة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0607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#يوم_الجمعه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886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#اليوم_العالمي_لالتهاب_المفاصل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861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#أولويز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75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#نيفيا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3714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BB33B-1145-4BC5-B208-893E8B1C2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102574445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60B8ED-DBCD-49E9-BE81-22075D0D5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AlDawaa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62F856-A713-4C2D-9302-6E02A49F56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3388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195930905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74631098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866761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771023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497203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349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968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#عروض_الدواء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336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#اليوم_العالمي_لغسل_اليدين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2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#STCPay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6906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#الأسبوع_العالمي_للوقاية_من_العدوى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5161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8EEF63-EC53-45B2-B78B-5C06ECF6A0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221309695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ABC37-1E66-4BE9-A024-5A8B2255B2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 Per Profile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C1B773-CEED-49A4-B692-CAC98DCE79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743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B28A7-25F3-4A4D-A4D6-4C257ECAA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C7921D-038B-4745-9045-AC1895A95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12302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B6764-8218-4103-AEA6-2C9EB3131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2D62D7-969F-45A6-A4ED-B1C428F8E1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463197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65D6D0-5E04-4E7A-B630-D3B8FB4AD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CE959-EA57-48DF-848D-9894F5099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09949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37886-AD2C-4072-8840-5231F26D4A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AlDawaa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649350-D665-48A3-85F9-8DE1AA4543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9321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053348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579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14544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31102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3891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395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65424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39234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50726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588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69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- 2018-10-31 10:03:07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اذا أردت أن تبعد عنّك #السكري، كن أكثر نشاطاً وحسِّن عاداتك #الغذائية 
البروفيسور شووردز- خبير وباحث في مجال السكّري. #نصيحة_الدواء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9043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- 2018-10-30 15:27:04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بايوريبير... معجون الأسنان الوحيد الذي يحتوي على مادة الميكروريبير لإصلاح وترميم الأسنان.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14.48 %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7281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- 2018-10-29 12:48:16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تعرفي على #نصيحة بريكسيونا للشعر العادي </a:t>
                      </a:r>
                      <a:r>
                        <a:rPr lang="en-US" sz="1000"/>
                        <a:t>🙏🏼
#</a:t>
                      </a:r>
                      <a:r>
                        <a:rPr lang="ar-AE" sz="1000"/>
                        <a:t>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538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- 2018-10-25 17:23:25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جهز شنطتك وعلى باريس رحلتك </a:t>
                      </a:r>
                      <a:r>
                        <a:rPr lang="en-US" sz="1000"/>
                        <a:t>😍😍 </a:t>
                      </a:r>
                      <a:r>
                        <a:rPr lang="ar-AE" sz="1000"/>
                        <a:t>زورونا بالدواء و كن من الفائزين بالرحلة ✈️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16.87 %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6346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- 2018-10-23 19:39:55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فرشة التنظيف اليومي والتقشير الاسبوعي من  </a:t>
                      </a:r>
                      <a:r>
                        <a:rPr lang="en-US" sz="1000"/>
                        <a:t>beurer  </a:t>
                      </a:r>
                      <a:r>
                        <a:rPr lang="ar-AE" sz="1000"/>
                        <a:t>لبشرة متجددة وجمال يدوم 
للمزيد من التفاصيل شاهدي الفيديو 
#صيدلية_الدواء
‏#</a:t>
                      </a:r>
                      <a:r>
                        <a:rPr lang="en-US" sz="1000"/>
                        <a:t>beurer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3972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aldawaacare - 2018-10-10 11:55:17 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الطبيعة هي أفضل علاج للروح! بمناسبة يوم الصحة النفسية العالمي، شاركونا طرق نستخدم فيها أشياء تساعدنا نتحسن من الطبيعة. #أفكار #اليوم_العالمي_للصحه_النفسيه #صيدلية_الدواء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963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CF38B6-0AD3-44C8-ABC5-1FD280534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</p:spTree>
    <p:extLst>
      <p:ext uri="{BB962C8B-B14F-4D97-AF65-F5344CB8AC3E}">
        <p14:creationId xmlns:p14="http://schemas.microsoft.com/office/powerpoint/2010/main" val="873317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283A3-C9F2-4F57-9156-F373ABA1C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CB62EC-4029-4BA1-9AF5-634A927304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558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F43C63-D740-4911-B681-4727FFC748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33E8A-F4D9-4157-B50E-31A7B949DE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988298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FA7E46-780D-4823-917D-A4D8BEE1B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AlDawaa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87F89D-3D3C-4204-8979-7AD87E5E0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64619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2ED37-1BDB-46A6-A09A-FC7330F0D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639B9-7B87-4BDD-8F25-4B1C6B25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25459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3374</Words>
  <Application>Microsoft Office PowerPoint</Application>
  <PresentationFormat>On-screen Show (4:3)</PresentationFormat>
  <Paragraphs>1785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AlDawaa Care</vt:lpstr>
      <vt:lpstr>Twitter Key Metrics Table | AlDawaa</vt:lpstr>
      <vt:lpstr>Twitter Followers Total | AlDawaa</vt:lpstr>
      <vt:lpstr>Twitter Own and Retweeted Tweets Table | AlDawaa - 1 of 5</vt:lpstr>
      <vt:lpstr>Twitter Own and Retweeted Tweets Table | AlDawaa - 2 of 5</vt:lpstr>
      <vt:lpstr>Twitter Own and Retweeted Tweets Table | AlDawaa - 3 of 5</vt:lpstr>
      <vt:lpstr>Twitter Own and Retweeted Tweets Table | AlDawaa - 4 of 5</vt:lpstr>
      <vt:lpstr>Twitter Own and Retweeted Tweets Table | AlDawaa - 5 of 5</vt:lpstr>
      <vt:lpstr>Twitter Own Tweets | AlDawaa</vt:lpstr>
      <vt:lpstr>Twitter Key Interacting Users | AlDawaa - 1 of 3</vt:lpstr>
      <vt:lpstr>Twitter Key Interacting Users | AlDawaa - 2 of 3</vt:lpstr>
      <vt:lpstr>Twitter Key Interacting Users | AlDawaa - 3 of 3</vt:lpstr>
      <vt:lpstr>Twitter Interactions Distribution | AlDawaa</vt:lpstr>
      <vt:lpstr>Twitter Tweets Total | AlDawaa</vt:lpstr>
      <vt:lpstr>Twitter Total Interactions | AlDawaa</vt:lpstr>
      <vt:lpstr>Twitter Retweets | AlDawaa</vt:lpstr>
      <vt:lpstr>Twitter Interaction Rate By Hour | AlDawaa</vt:lpstr>
      <vt:lpstr>Facebook Key Metrics Table | AlDawaa</vt:lpstr>
      <vt:lpstr>Facebook Fans Total | AlDawaa</vt:lpstr>
      <vt:lpstr>Facebook Reach | AlDawaa</vt:lpstr>
      <vt:lpstr>Facebook Own Posts Table  | AlDawaa - 1 of 9</vt:lpstr>
      <vt:lpstr>Facebook Own Posts Table  | AlDawaa - 2 of 9</vt:lpstr>
      <vt:lpstr>Facebook Own Posts Table  | AlDawaa - 3 of 9</vt:lpstr>
      <vt:lpstr>Facebook Own Posts Table  | AlDawaa - 4 of 9</vt:lpstr>
      <vt:lpstr>Facebook Own Posts Table  | AlDawaa - 5 of 9</vt:lpstr>
      <vt:lpstr>Facebook Own Posts Table  | AlDawaa - 6 of 9</vt:lpstr>
      <vt:lpstr>Facebook Own Posts Table  | AlDawaa - 7 of 9</vt:lpstr>
      <vt:lpstr>Facebook Own Posts Table  | AlDawaa - 8 of 9</vt:lpstr>
      <vt:lpstr>Facebook Own Posts Table  | AlDawaa - 9 of 9</vt:lpstr>
      <vt:lpstr>Facebook Interactions Distribution | AlDawaa</vt:lpstr>
      <vt:lpstr>Facebook Video Views Table | AlDawaa</vt:lpstr>
      <vt:lpstr>Facebook Engagement Rate | AlDawaa</vt:lpstr>
      <vt:lpstr>Facebook Hashtag Detection | AlDawaa - 1 of 3</vt:lpstr>
      <vt:lpstr>Facebook Hashtag Detection | AlDawaa - 2 of 3</vt:lpstr>
      <vt:lpstr>Facebook Hashtag Detection | AlDawaa - 3 of 3</vt:lpstr>
      <vt:lpstr>Facebook Fans By Country Table | AlDawaa - 1 of 3</vt:lpstr>
      <vt:lpstr>Facebook Fans By Country Table | AlDawaa - 2 of 3</vt:lpstr>
      <vt:lpstr>Facebook Fans By Country Table | AlDawaa - 3 of 3</vt:lpstr>
      <vt:lpstr>Instagram Key Metrics Table | AlDawaa</vt:lpstr>
      <vt:lpstr>Instagram Followers Table | AlDawaa</vt:lpstr>
      <vt:lpstr>Instagram Followers Total | AlDawaa</vt:lpstr>
      <vt:lpstr>Instagram Posts Table | AlDawaa - 1 of 5</vt:lpstr>
      <vt:lpstr>Instagram Posts Table | AlDawaa - 2 of 5</vt:lpstr>
      <vt:lpstr>Instagram Posts Table | AlDawaa - 3 of 5</vt:lpstr>
      <vt:lpstr>Instagram Posts Table | AlDawaa - 4 of 5</vt:lpstr>
      <vt:lpstr>Instagram Posts Table | AlDawaa - 5 of 5</vt:lpstr>
      <vt:lpstr>Instagram Average Interactions Per Post | AlDawaa</vt:lpstr>
      <vt:lpstr>Instagram Hashtag Detection | AlDawaa - 1 of 3</vt:lpstr>
      <vt:lpstr>Instagram Hashtag Detection | AlDawaa - 2 of 3</vt:lpstr>
      <vt:lpstr>Instagram Hashtag Detection | AlDawaa - 3 of 3</vt:lpstr>
      <vt:lpstr>Instagram Posts Type Distribution Per Profile | AlDawaa</vt:lpstr>
      <vt:lpstr>Instagram Interactions Distribution | AlDawaa</vt:lpstr>
      <vt:lpstr>Instagram Videos Table | AlDawaa</vt:lpstr>
      <vt:lpstr>Facebook Own Posts | AlDawaa</vt:lpstr>
      <vt:lpstr>Instagram Posts | AlDawaa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AlDawaa Care</dc:title>
  <dc:creator>Administrator</dc:creator>
  <cp:lastModifiedBy>Administrator</cp:lastModifiedBy>
  <cp:revision>1</cp:revision>
  <dcterms:created xsi:type="dcterms:W3CDTF">2018-11-19T12:48:36Z</dcterms:created>
  <dcterms:modified xsi:type="dcterms:W3CDTF">2018-11-19T12:51:48Z</dcterms:modified>
</cp:coreProperties>
</file>