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2" r:id="rId34"/>
    <p:sldId id="293" r:id="rId35"/>
    <p:sldId id="294" r:id="rId36"/>
    <p:sldId id="296" r:id="rId37"/>
    <p:sldId id="297" r:id="rId38"/>
    <p:sldId id="298" r:id="rId39"/>
    <p:sldId id="299" r:id="rId40"/>
    <p:sldId id="300" r:id="rId41"/>
    <p:sldId id="301" r:id="rId42"/>
    <p:sldId id="303" r:id="rId43"/>
    <p:sldId id="304" r:id="rId44"/>
    <p:sldId id="305" r:id="rId45"/>
    <p:sldId id="306" r:id="rId46"/>
    <p:sldId id="307" r:id="rId47"/>
    <p:sldId id="308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141740</c:v>
                </c:pt>
                <c:pt idx="1">
                  <c:v>141741</c:v>
                </c:pt>
                <c:pt idx="2">
                  <c:v>141747</c:v>
                </c:pt>
                <c:pt idx="3">
                  <c:v>141764</c:v>
                </c:pt>
                <c:pt idx="4">
                  <c:v>142921</c:v>
                </c:pt>
                <c:pt idx="5">
                  <c:v>143097</c:v>
                </c:pt>
                <c:pt idx="6">
                  <c:v>143104</c:v>
                </c:pt>
                <c:pt idx="7">
                  <c:v>143122</c:v>
                </c:pt>
                <c:pt idx="8">
                  <c:v>143116</c:v>
                </c:pt>
                <c:pt idx="9">
                  <c:v>143146</c:v>
                </c:pt>
                <c:pt idx="10">
                  <c:v>143966</c:v>
                </c:pt>
                <c:pt idx="11">
                  <c:v>145774</c:v>
                </c:pt>
                <c:pt idx="12">
                  <c:v>145849</c:v>
                </c:pt>
                <c:pt idx="13">
                  <c:v>145877</c:v>
                </c:pt>
                <c:pt idx="14">
                  <c:v>145906</c:v>
                </c:pt>
                <c:pt idx="15">
                  <c:v>145863</c:v>
                </c:pt>
                <c:pt idx="16">
                  <c:v>145846</c:v>
                </c:pt>
                <c:pt idx="17">
                  <c:v>145858</c:v>
                </c:pt>
                <c:pt idx="18">
                  <c:v>145853</c:v>
                </c:pt>
                <c:pt idx="19">
                  <c:v>145755</c:v>
                </c:pt>
                <c:pt idx="20">
                  <c:v>145589</c:v>
                </c:pt>
                <c:pt idx="21">
                  <c:v>145660</c:v>
                </c:pt>
                <c:pt idx="22">
                  <c:v>145737</c:v>
                </c:pt>
                <c:pt idx="23">
                  <c:v>145786</c:v>
                </c:pt>
                <c:pt idx="24">
                  <c:v>145820</c:v>
                </c:pt>
                <c:pt idx="25">
                  <c:v>145809</c:v>
                </c:pt>
                <c:pt idx="26">
                  <c:v>145815</c:v>
                </c:pt>
                <c:pt idx="27">
                  <c:v>145853</c:v>
                </c:pt>
                <c:pt idx="28">
                  <c:v>145860</c:v>
                </c:pt>
                <c:pt idx="29">
                  <c:v>145881</c:v>
                </c:pt>
                <c:pt idx="30">
                  <c:v>145864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8B-416A-AD60-382D46919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592640"/>
        <c:axId val="347592968"/>
      </c:lineChart>
      <c:dateAx>
        <c:axId val="347592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92968"/>
        <c:crosses val="autoZero"/>
        <c:auto val="1"/>
        <c:lblOffset val="100"/>
        <c:baseTimeUnit val="days"/>
      </c:dateAx>
      <c:valAx>
        <c:axId val="34759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9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15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4</c:v>
                </c:pt>
                <c:pt idx="25">
                  <c:v>21</c:v>
                </c:pt>
                <c:pt idx="26">
                  <c:v>1</c:v>
                </c:pt>
                <c:pt idx="27">
                  <c:v>3</c:v>
                </c:pt>
                <c:pt idx="28">
                  <c:v>2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FA-46E1-842D-D05E436FC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320616"/>
        <c:axId val="401320944"/>
      </c:lineChart>
      <c:dateAx>
        <c:axId val="401320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20944"/>
        <c:crosses val="autoZero"/>
        <c:auto val="1"/>
        <c:lblOffset val="100"/>
        <c:baseTimeUnit val="days"/>
      </c:dateAx>
      <c:valAx>
        <c:axId val="40132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2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ED-43C2-B34E-7DDA198659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ED-43C2-B34E-7DDA198659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ED-43C2-B34E-7DDA19865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3164272"/>
        <c:axId val="433165256"/>
      </c:barChart>
      <c:catAx>
        <c:axId val="43316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65256"/>
        <c:crosses val="autoZero"/>
        <c:auto val="1"/>
        <c:lblAlgn val="ctr"/>
        <c:lblOffset val="100"/>
        <c:noMultiLvlLbl val="0"/>
      </c:catAx>
      <c:valAx>
        <c:axId val="43316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6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12295</c:v>
                </c:pt>
                <c:pt idx="1">
                  <c:v>12300</c:v>
                </c:pt>
                <c:pt idx="2">
                  <c:v>12304</c:v>
                </c:pt>
                <c:pt idx="3">
                  <c:v>12310</c:v>
                </c:pt>
                <c:pt idx="4">
                  <c:v>12313</c:v>
                </c:pt>
                <c:pt idx="5">
                  <c:v>12315</c:v>
                </c:pt>
                <c:pt idx="6">
                  <c:v>12322</c:v>
                </c:pt>
                <c:pt idx="7">
                  <c:v>12329</c:v>
                </c:pt>
                <c:pt idx="8">
                  <c:v>12333</c:v>
                </c:pt>
                <c:pt idx="9">
                  <c:v>12341</c:v>
                </c:pt>
                <c:pt idx="10">
                  <c:v>12346</c:v>
                </c:pt>
                <c:pt idx="11">
                  <c:v>12351</c:v>
                </c:pt>
                <c:pt idx="12">
                  <c:v>12353</c:v>
                </c:pt>
                <c:pt idx="13">
                  <c:v>12371</c:v>
                </c:pt>
                <c:pt idx="14">
                  <c:v>12379</c:v>
                </c:pt>
                <c:pt idx="15">
                  <c:v>12389</c:v>
                </c:pt>
                <c:pt idx="16">
                  <c:v>12403</c:v>
                </c:pt>
                <c:pt idx="17">
                  <c:v>12408</c:v>
                </c:pt>
                <c:pt idx="18">
                  <c:v>12415</c:v>
                </c:pt>
                <c:pt idx="19">
                  <c:v>12418</c:v>
                </c:pt>
                <c:pt idx="20">
                  <c:v>12423</c:v>
                </c:pt>
                <c:pt idx="21">
                  <c:v>12426</c:v>
                </c:pt>
                <c:pt idx="22">
                  <c:v>12434</c:v>
                </c:pt>
                <c:pt idx="23">
                  <c:v>12449</c:v>
                </c:pt>
                <c:pt idx="24">
                  <c:v>12454</c:v>
                </c:pt>
                <c:pt idx="25">
                  <c:v>12478</c:v>
                </c:pt>
                <c:pt idx="26">
                  <c:v>12480</c:v>
                </c:pt>
                <c:pt idx="27">
                  <c:v>12491</c:v>
                </c:pt>
                <c:pt idx="28">
                  <c:v>12505</c:v>
                </c:pt>
                <c:pt idx="29">
                  <c:v>12517</c:v>
                </c:pt>
                <c:pt idx="30">
                  <c:v>12527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01-4B31-AB58-A889BF6DA9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171816"/>
        <c:axId val="433173784"/>
      </c:lineChart>
      <c:dateAx>
        <c:axId val="433171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73784"/>
        <c:crosses val="autoZero"/>
        <c:auto val="1"/>
        <c:lblOffset val="100"/>
        <c:baseTimeUnit val="days"/>
      </c:dateAx>
      <c:valAx>
        <c:axId val="43317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7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D8-4801-91C8-8FD590DCA8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125064"/>
        <c:axId val="433120800"/>
      </c:barChart>
      <c:catAx>
        <c:axId val="43312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20800"/>
        <c:crosses val="autoZero"/>
        <c:auto val="1"/>
        <c:lblAlgn val="ctr"/>
        <c:lblOffset val="100"/>
        <c:noMultiLvlLbl val="0"/>
      </c:catAx>
      <c:valAx>
        <c:axId val="43312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2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</c:v>
                </c:pt>
                <c:pt idx="1">
                  <c:v>5</c:v>
                </c:pt>
                <c:pt idx="2">
                  <c:v>14</c:v>
                </c:pt>
                <c:pt idx="3">
                  <c:v>11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1</c:v>
                </c:pt>
                <c:pt idx="11">
                  <c:v>4</c:v>
                </c:pt>
                <c:pt idx="12">
                  <c:v>0</c:v>
                </c:pt>
                <c:pt idx="13">
                  <c:v>6</c:v>
                </c:pt>
                <c:pt idx="14">
                  <c:v>13</c:v>
                </c:pt>
                <c:pt idx="15">
                  <c:v>0</c:v>
                </c:pt>
                <c:pt idx="16">
                  <c:v>6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8</c:v>
                </c:pt>
                <c:pt idx="21">
                  <c:v>551</c:v>
                </c:pt>
                <c:pt idx="22">
                  <c:v>12</c:v>
                </c:pt>
                <c:pt idx="23">
                  <c:v>17</c:v>
                </c:pt>
                <c:pt idx="24">
                  <c:v>17</c:v>
                </c:pt>
                <c:pt idx="25">
                  <c:v>101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  <c:pt idx="29">
                  <c:v>19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71-47D8-B7DB-E841A026A0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120472"/>
        <c:axId val="433121456"/>
      </c:lineChart>
      <c:dateAx>
        <c:axId val="433120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21456"/>
        <c:crosses val="autoZero"/>
        <c:auto val="1"/>
        <c:lblOffset val="100"/>
        <c:baseTimeUnit val="days"/>
      </c:dateAx>
      <c:valAx>
        <c:axId val="43312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2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3.4770998205816001E-3</c:v>
                </c:pt>
                <c:pt idx="9">
                  <c:v>7.9973295873378009E-3</c:v>
                </c:pt>
                <c:pt idx="10">
                  <c:v>1.0083589479687001E-2</c:v>
                </c:pt>
                <c:pt idx="11">
                  <c:v>4.6361330941089001E-3</c:v>
                </c:pt>
                <c:pt idx="12">
                  <c:v>2.6998657430399001E-3</c:v>
                </c:pt>
                <c:pt idx="13">
                  <c:v>3.0824020031102E-2</c:v>
                </c:pt>
                <c:pt idx="14">
                  <c:v>1.0881277085585001E-2</c:v>
                </c:pt>
                <c:pt idx="15">
                  <c:v>5.5633597129306003E-3</c:v>
                </c:pt>
                <c:pt idx="16">
                  <c:v>4.1725197846979997E-3</c:v>
                </c:pt>
                <c:pt idx="17">
                  <c:v>9.0404595335122993E-3</c:v>
                </c:pt>
                <c:pt idx="18">
                  <c:v>8.3450395693959994E-3</c:v>
                </c:pt>
                <c:pt idx="19">
                  <c:v>1.5299239210559E-2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98-4A6C-8FF4-5C58130D3A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122112"/>
        <c:axId val="433115880"/>
      </c:lineChart>
      <c:catAx>
        <c:axId val="43312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15880"/>
        <c:crosses val="autoZero"/>
        <c:auto val="1"/>
        <c:lblAlgn val="ctr"/>
        <c:lblOffset val="100"/>
        <c:noMultiLvlLbl val="0"/>
      </c:catAx>
      <c:valAx>
        <c:axId val="43311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2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198195</c:v>
                </c:pt>
                <c:pt idx="1">
                  <c:v>198205</c:v>
                </c:pt>
                <c:pt idx="2">
                  <c:v>198227</c:v>
                </c:pt>
                <c:pt idx="3">
                  <c:v>198243</c:v>
                </c:pt>
                <c:pt idx="4">
                  <c:v>198266</c:v>
                </c:pt>
                <c:pt idx="5">
                  <c:v>198284</c:v>
                </c:pt>
                <c:pt idx="6">
                  <c:v>198300</c:v>
                </c:pt>
                <c:pt idx="7">
                  <c:v>198326</c:v>
                </c:pt>
                <c:pt idx="8">
                  <c:v>198337</c:v>
                </c:pt>
                <c:pt idx="9">
                  <c:v>198342</c:v>
                </c:pt>
                <c:pt idx="10">
                  <c:v>198338</c:v>
                </c:pt>
                <c:pt idx="11">
                  <c:v>198347</c:v>
                </c:pt>
                <c:pt idx="12">
                  <c:v>198359</c:v>
                </c:pt>
                <c:pt idx="13">
                  <c:v>198362</c:v>
                </c:pt>
                <c:pt idx="14">
                  <c:v>198372</c:v>
                </c:pt>
                <c:pt idx="15">
                  <c:v>198375</c:v>
                </c:pt>
                <c:pt idx="16">
                  <c:v>198389</c:v>
                </c:pt>
                <c:pt idx="17">
                  <c:v>198390</c:v>
                </c:pt>
                <c:pt idx="18">
                  <c:v>198405</c:v>
                </c:pt>
                <c:pt idx="19">
                  <c:v>198406</c:v>
                </c:pt>
                <c:pt idx="20">
                  <c:v>198409</c:v>
                </c:pt>
                <c:pt idx="21">
                  <c:v>198432</c:v>
                </c:pt>
                <c:pt idx="22">
                  <c:v>198463</c:v>
                </c:pt>
                <c:pt idx="23">
                  <c:v>198489</c:v>
                </c:pt>
                <c:pt idx="24">
                  <c:v>198509</c:v>
                </c:pt>
                <c:pt idx="25">
                  <c:v>198512</c:v>
                </c:pt>
                <c:pt idx="26">
                  <c:v>198532</c:v>
                </c:pt>
                <c:pt idx="27">
                  <c:v>198548</c:v>
                </c:pt>
                <c:pt idx="28">
                  <c:v>198555</c:v>
                </c:pt>
                <c:pt idx="29">
                  <c:v>198568</c:v>
                </c:pt>
                <c:pt idx="30">
                  <c:v>198579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70-48A2-B68B-92E976AFFC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113912"/>
        <c:axId val="433107352"/>
      </c:lineChart>
      <c:dateAx>
        <c:axId val="433113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07352"/>
        <c:crosses val="autoZero"/>
        <c:auto val="1"/>
        <c:lblOffset val="100"/>
        <c:baseTimeUnit val="days"/>
      </c:dateAx>
      <c:valAx>
        <c:axId val="43310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1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4946</c:v>
                </c:pt>
                <c:pt idx="1">
                  <c:v>3289</c:v>
                </c:pt>
                <c:pt idx="2">
                  <c:v>4425</c:v>
                </c:pt>
                <c:pt idx="3">
                  <c:v>6982</c:v>
                </c:pt>
                <c:pt idx="4">
                  <c:v>4235</c:v>
                </c:pt>
                <c:pt idx="5">
                  <c:v>3461</c:v>
                </c:pt>
                <c:pt idx="6">
                  <c:v>3521</c:v>
                </c:pt>
                <c:pt idx="7">
                  <c:v>1923</c:v>
                </c:pt>
                <c:pt idx="8">
                  <c:v>3726</c:v>
                </c:pt>
                <c:pt idx="9">
                  <c:v>7287</c:v>
                </c:pt>
                <c:pt idx="10">
                  <c:v>5378</c:v>
                </c:pt>
                <c:pt idx="11">
                  <c:v>6933</c:v>
                </c:pt>
                <c:pt idx="12">
                  <c:v>4082</c:v>
                </c:pt>
                <c:pt idx="13">
                  <c:v>11707</c:v>
                </c:pt>
                <c:pt idx="14">
                  <c:v>6330</c:v>
                </c:pt>
                <c:pt idx="15">
                  <c:v>3860</c:v>
                </c:pt>
                <c:pt idx="16">
                  <c:v>5123</c:v>
                </c:pt>
                <c:pt idx="17">
                  <c:v>4935</c:v>
                </c:pt>
                <c:pt idx="18">
                  <c:v>3996</c:v>
                </c:pt>
                <c:pt idx="19">
                  <c:v>3770</c:v>
                </c:pt>
                <c:pt idx="20">
                  <c:v>3847</c:v>
                </c:pt>
                <c:pt idx="21">
                  <c:v>15907</c:v>
                </c:pt>
                <c:pt idx="22">
                  <c:v>6469</c:v>
                </c:pt>
                <c:pt idx="23">
                  <c:v>10590</c:v>
                </c:pt>
                <c:pt idx="24">
                  <c:v>7954</c:v>
                </c:pt>
                <c:pt idx="25">
                  <c:v>9480</c:v>
                </c:pt>
                <c:pt idx="26">
                  <c:v>4935</c:v>
                </c:pt>
                <c:pt idx="27">
                  <c:v>4211</c:v>
                </c:pt>
                <c:pt idx="28">
                  <c:v>8048</c:v>
                </c:pt>
                <c:pt idx="29">
                  <c:v>7525</c:v>
                </c:pt>
                <c:pt idx="30">
                  <c:v>6648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98-423B-85CE-49DBE9276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950472"/>
        <c:axId val="351950800"/>
      </c:lineChart>
      <c:dateAx>
        <c:axId val="351950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50800"/>
        <c:crosses val="autoZero"/>
        <c:auto val="1"/>
        <c:lblOffset val="100"/>
        <c:baseTimeUnit val="days"/>
      </c:dateAx>
      <c:valAx>
        <c:axId val="35195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5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BB-4621-BCAC-68C3889207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BB-4621-BCAC-68C3889207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BB-4621-BCAC-68C3889207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DBB-4621-BCAC-68C3889207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BB-4621-BCAC-68C3889207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DBB-4621-BCAC-68C38892076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DBB-4621-BCAC-68C38892076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DBB-4621-BCAC-68C388920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8321384"/>
        <c:axId val="498328272"/>
      </c:barChart>
      <c:catAx>
        <c:axId val="49832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328272"/>
        <c:crosses val="autoZero"/>
        <c:auto val="1"/>
        <c:lblAlgn val="ctr"/>
        <c:lblOffset val="100"/>
        <c:noMultiLvlLbl val="0"/>
      </c:catAx>
      <c:valAx>
        <c:axId val="49832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32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4.7310958350182002</c:v>
                </c:pt>
                <c:pt idx="1">
                  <c:v>5.6248099726360996</c:v>
                </c:pt>
                <c:pt idx="2">
                  <c:v>4.1581920903954996</c:v>
                </c:pt>
                <c:pt idx="3">
                  <c:v>7.2042394729304</c:v>
                </c:pt>
                <c:pt idx="4">
                  <c:v>4.8642266824084999</c:v>
                </c:pt>
                <c:pt idx="5">
                  <c:v>3.7272464605605</c:v>
                </c:pt>
                <c:pt idx="6">
                  <c:v>5.2541891508093999</c:v>
                </c:pt>
                <c:pt idx="7">
                  <c:v>5.4602184087363002</c:v>
                </c:pt>
                <c:pt idx="8">
                  <c:v>3.4353193773483999</c:v>
                </c:pt>
                <c:pt idx="9">
                  <c:v>5.5029504597227996</c:v>
                </c:pt>
                <c:pt idx="10">
                  <c:v>4.3882484194867999</c:v>
                </c:pt>
                <c:pt idx="11">
                  <c:v>3.6203663637674999</c:v>
                </c:pt>
                <c:pt idx="12">
                  <c:v>2.5232729054385001</c:v>
                </c:pt>
                <c:pt idx="13">
                  <c:v>12.821388912615999</c:v>
                </c:pt>
                <c:pt idx="14">
                  <c:v>5.6082148499209996</c:v>
                </c:pt>
                <c:pt idx="15">
                  <c:v>4.1450777202072997</c:v>
                </c:pt>
                <c:pt idx="16">
                  <c:v>7.1247316025765999</c:v>
                </c:pt>
                <c:pt idx="17">
                  <c:v>3.7689969604862998</c:v>
                </c:pt>
                <c:pt idx="18">
                  <c:v>2.4774774774775001</c:v>
                </c:pt>
                <c:pt idx="19">
                  <c:v>3.4482758620689999</c:v>
                </c:pt>
                <c:pt idx="20">
                  <c:v>1.9495710943592</c:v>
                </c:pt>
                <c:pt idx="21">
                  <c:v>6.3242597598541996</c:v>
                </c:pt>
                <c:pt idx="22">
                  <c:v>4.2046684186118002</c:v>
                </c:pt>
                <c:pt idx="23">
                  <c:v>10.018885741265001</c:v>
                </c:pt>
                <c:pt idx="24">
                  <c:v>7.0530550666330996</c:v>
                </c:pt>
                <c:pt idx="25">
                  <c:v>19.229957805906999</c:v>
                </c:pt>
                <c:pt idx="26">
                  <c:v>7.5785207700101003</c:v>
                </c:pt>
                <c:pt idx="27">
                  <c:v>4.0845404891949997</c:v>
                </c:pt>
                <c:pt idx="28">
                  <c:v>5.6038767395626001</c:v>
                </c:pt>
                <c:pt idx="29">
                  <c:v>10.259136212625</c:v>
                </c:pt>
                <c:pt idx="30">
                  <c:v>5.6708784596871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E0-4C49-A578-72856EEAB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275792"/>
        <c:axId val="498267920"/>
      </c:lineChart>
      <c:dateAx>
        <c:axId val="498275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267920"/>
        <c:crosses val="autoZero"/>
        <c:auto val="1"/>
        <c:lblOffset val="100"/>
        <c:baseTimeUnit val="days"/>
      </c:dateAx>
      <c:valAx>
        <c:axId val="49826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27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122798</c:v>
                </c:pt>
                <c:pt idx="1">
                  <c:v>122953</c:v>
                </c:pt>
                <c:pt idx="2">
                  <c:v>123315</c:v>
                </c:pt>
                <c:pt idx="3">
                  <c:v>123568</c:v>
                </c:pt>
                <c:pt idx="4">
                  <c:v>123724</c:v>
                </c:pt>
                <c:pt idx="5">
                  <c:v>123909</c:v>
                </c:pt>
                <c:pt idx="6">
                  <c:v>124025</c:v>
                </c:pt>
                <c:pt idx="7">
                  <c:v>124193</c:v>
                </c:pt>
                <c:pt idx="8">
                  <c:v>124309</c:v>
                </c:pt>
                <c:pt idx="9">
                  <c:v>124410</c:v>
                </c:pt>
                <c:pt idx="10">
                  <c:v>124486</c:v>
                </c:pt>
                <c:pt idx="11">
                  <c:v>124555</c:v>
                </c:pt>
                <c:pt idx="12">
                  <c:v>124653</c:v>
                </c:pt>
                <c:pt idx="13">
                  <c:v>124737</c:v>
                </c:pt>
                <c:pt idx="14">
                  <c:v>124817</c:v>
                </c:pt>
                <c:pt idx="15">
                  <c:v>124890</c:v>
                </c:pt>
                <c:pt idx="16">
                  <c:v>124985</c:v>
                </c:pt>
                <c:pt idx="17">
                  <c:v>125072</c:v>
                </c:pt>
                <c:pt idx="18">
                  <c:v>125131</c:v>
                </c:pt>
                <c:pt idx="19">
                  <c:v>125188</c:v>
                </c:pt>
                <c:pt idx="20">
                  <c:v>125256</c:v>
                </c:pt>
                <c:pt idx="21">
                  <c:v>125316</c:v>
                </c:pt>
                <c:pt idx="22">
                  <c:v>125352</c:v>
                </c:pt>
                <c:pt idx="23">
                  <c:v>125417</c:v>
                </c:pt>
                <c:pt idx="24">
                  <c:v>125490</c:v>
                </c:pt>
                <c:pt idx="25">
                  <c:v>125577</c:v>
                </c:pt>
                <c:pt idx="26">
                  <c:v>125688</c:v>
                </c:pt>
                <c:pt idx="27">
                  <c:v>125795</c:v>
                </c:pt>
                <c:pt idx="28">
                  <c:v>125933</c:v>
                </c:pt>
                <c:pt idx="29">
                  <c:v>126051</c:v>
                </c:pt>
                <c:pt idx="30">
                  <c:v>126135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4E-43A1-BC26-2D796078D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4306680"/>
        <c:axId val="534310288"/>
      </c:lineChart>
      <c:dateAx>
        <c:axId val="534306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4310288"/>
        <c:crosses val="autoZero"/>
        <c:auto val="1"/>
        <c:lblOffset val="100"/>
        <c:baseTimeUnit val="days"/>
      </c:dateAx>
      <c:valAx>
        <c:axId val="53431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430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143</c:v>
                </c:pt>
                <c:pt idx="1">
                  <c:v>125</c:v>
                </c:pt>
                <c:pt idx="2">
                  <c:v>202</c:v>
                </c:pt>
                <c:pt idx="3">
                  <c:v>109</c:v>
                </c:pt>
                <c:pt idx="4">
                  <c:v>142</c:v>
                </c:pt>
                <c:pt idx="5">
                  <c:v>112</c:v>
                </c:pt>
                <c:pt idx="6">
                  <c:v>120</c:v>
                </c:pt>
                <c:pt idx="7">
                  <c:v>130</c:v>
                </c:pt>
                <c:pt idx="8">
                  <c:v>153</c:v>
                </c:pt>
                <c:pt idx="9">
                  <c:v>77</c:v>
                </c:pt>
                <c:pt idx="10">
                  <c:v>117</c:v>
                </c:pt>
                <c:pt idx="11">
                  <c:v>132</c:v>
                </c:pt>
                <c:pt idx="12">
                  <c:v>80</c:v>
                </c:pt>
                <c:pt idx="13">
                  <c:v>76</c:v>
                </c:pt>
                <c:pt idx="14">
                  <c:v>94</c:v>
                </c:pt>
                <c:pt idx="15">
                  <c:v>92</c:v>
                </c:pt>
                <c:pt idx="16">
                  <c:v>116</c:v>
                </c:pt>
                <c:pt idx="17">
                  <c:v>87</c:v>
                </c:pt>
                <c:pt idx="18">
                  <c:v>103</c:v>
                </c:pt>
                <c:pt idx="19">
                  <c:v>95</c:v>
                </c:pt>
                <c:pt idx="20">
                  <c:v>164</c:v>
                </c:pt>
                <c:pt idx="21">
                  <c:v>1058</c:v>
                </c:pt>
                <c:pt idx="22">
                  <c:v>77</c:v>
                </c:pt>
                <c:pt idx="23">
                  <c:v>81</c:v>
                </c:pt>
                <c:pt idx="24">
                  <c:v>88</c:v>
                </c:pt>
                <c:pt idx="25">
                  <c:v>90</c:v>
                </c:pt>
                <c:pt idx="26">
                  <c:v>101</c:v>
                </c:pt>
                <c:pt idx="27">
                  <c:v>105</c:v>
                </c:pt>
                <c:pt idx="28">
                  <c:v>74</c:v>
                </c:pt>
                <c:pt idx="29">
                  <c:v>77</c:v>
                </c:pt>
                <c:pt idx="30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6F-4A48-AED0-0333A3C135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2060992"/>
        <c:axId val="572057384"/>
      </c:lineChart>
      <c:dateAx>
        <c:axId val="572060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057384"/>
        <c:crosses val="autoZero"/>
        <c:auto val="1"/>
        <c:lblOffset val="100"/>
        <c:baseTimeUnit val="days"/>
      </c:dateAx>
      <c:valAx>
        <c:axId val="572057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06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EF-4171-BC34-4366257231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EF-4171-BC34-4366257231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EF-4171-BC34-436625723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06650648"/>
        <c:axId val="606658520"/>
      </c:barChart>
      <c:catAx>
        <c:axId val="60665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8520"/>
        <c:crosses val="autoZero"/>
        <c:auto val="1"/>
        <c:lblAlgn val="ctr"/>
        <c:lblOffset val="100"/>
        <c:noMultiLvlLbl val="0"/>
      </c:catAx>
      <c:valAx>
        <c:axId val="60665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B7-4537-B219-3EA85F27FF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B7-4537-B219-3EA85F27F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06652616"/>
        <c:axId val="606652944"/>
      </c:barChart>
      <c:catAx>
        <c:axId val="60665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2944"/>
        <c:crosses val="autoZero"/>
        <c:auto val="1"/>
        <c:lblAlgn val="ctr"/>
        <c:lblOffset val="100"/>
        <c:noMultiLvlLbl val="0"/>
      </c:catAx>
      <c:valAx>
        <c:axId val="60665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4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3</c:v>
                </c:pt>
                <c:pt idx="24">
                  <c:v>4</c:v>
                </c:pt>
                <c:pt idx="25">
                  <c:v>5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B8-4E4C-94EA-8948D7E28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6689352"/>
        <c:axId val="606684432"/>
      </c:lineChart>
      <c:dateAx>
        <c:axId val="606689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84432"/>
        <c:crosses val="autoZero"/>
        <c:auto val="1"/>
        <c:lblOffset val="100"/>
        <c:baseTimeUnit val="days"/>
      </c:dateAx>
      <c:valAx>
        <c:axId val="60668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8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8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4</c:v>
                </c:pt>
                <c:pt idx="25">
                  <c:v>6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0B-4DEC-AAF2-62614875B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6684104"/>
        <c:axId val="606680496"/>
      </c:lineChart>
      <c:dateAx>
        <c:axId val="606684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80496"/>
        <c:crosses val="autoZero"/>
        <c:auto val="1"/>
        <c:lblOffset val="100"/>
        <c:baseTimeUnit val="days"/>
      </c:dateAx>
      <c:valAx>
        <c:axId val="60668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8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B0035-5944-4E19-BF54-61EDB1FA22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EA3CDD-A817-484A-AA30-F9093A03B8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2300393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767FA-590D-4E50-94A4-314EC3DB3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2DB7CA-654A-469C-BA12-04FE67B8EF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4267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34885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44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5640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5376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0322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7515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1155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6900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8528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789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0597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3054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2861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428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34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32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AF819-18E8-4945-B269-3A756A028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58893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F1BD6-C933-425C-8B41-81008544E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9CBCC6-D72C-4E91-905D-8ACA022B60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7025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F7FED-AA68-4F6B-B287-9AD779094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E3DB9-9190-4A54-853F-8E85B3978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528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EB128-47FA-4E24-BC9E-2834D8A30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32641-A0A1-492E-B6D9-1D22265128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041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59256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164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5928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5120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5584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9213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04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17:40:44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https://t.co/qePg4pQ8r9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353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14:25:14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لتعزيز #صحة قلبك ... حصري ب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https://t.co/EUKDkbf9z8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924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12:29:17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مقتطفات من فعالية " اليوم الطبي " بالتعاون مع وزارة التجارة والاستثمار بالدمام وحرصت #صيدلية_الدواء تقديم الفحوصات اللازمة لموظفين الوزارة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SaudiMCI https://t.co/tAsv41Y5lO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10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11:19:44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صيدليات الدواء في ملتقى غذائي صحتي و جمالي الذي أُقيم في جامعه الملك سعود بالرياض @_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KSU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سُعِدنا بلقاء الجميع ❤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https://t.co/oZVv0EzZuA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75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15:29:10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بايوريبير... معجون الأسنان الوحيد الذي يحتوي على مادة الميكروريبير لإصلاح وترميم الأسنان.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https://t.co/VMJ617uSn4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547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E2D19-9817-4BD5-8E28-4B8A65A52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573283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F7FF-F56D-4396-8525-9D7612692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B73337-42D1-4CFA-9AC6-54D11AF0AF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902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08050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6503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5792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9107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1945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6439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8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13:55:06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في معرض ديرم المقام في فندق السوفتيل من ٢٩ أكتوبر الى ١ نوفمبر أوقات الزياره من الساعه ٤ عصراً الى ١١ مساء 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https://t.co/q7mU50UHYL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13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13:44:59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رعاية طبية اجتماعية لمنسوبي 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DHLMENA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لعمل فحوصات قياس السكر, قياس الضغط, قياس الوزن المثالي وتقديم الاستشارات الطبية مع توزيع الكتيبات والكوبونات الخاصة ب #صيدلية_الدواء. وذلك في كل من #الخبر, #الرياض و #جدة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https://t.co/RRCa28rvya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69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10:54:31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صاحب السمو الملكي الامير سعود بن نايف امير المنطقة #الشرقية يكرم شركة الدواء للخدمات الطبية المحدودة لمشاركتها كراعي رئيسي في #معرض_وظائف_2018 الذي أقيم بمقر شركة معارض الظهران الدولية.
نتمنى التوفيق للجميع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https://t.co/1CdAUy3yqW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46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- 2018-10-29 14:00:49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كيوفا ...تركيبة طبيعية لقدم صحية 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https://t.co/VwxaD60XBp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30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- 2018-10-29 12:50:52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#نصيحة بريكسيونا للشعر العادي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https://t.co/64MMtU7xxJ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541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D74D6-A049-44D9-A9C2-1293C5264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059738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6219F-BF91-403F-98E7-E121F1DB8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8CDE8D-D9A1-4282-8ABD-674F169318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377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38035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8548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8002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1184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3189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1436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38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13:46:19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تأكدي إن كريم الأساس اللي تستخدمينه مناسب لنوع بشرتك 
عشان ما يسبب لك مشاكل مع الوقت
زورينا في الدواء وتعرفي على ما يناسبك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💅🏼💄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صيدلية_الدواء#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https://t.co/6oIvsDk7nv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61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12:11:56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شعرك عنوان جمالك برعاية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Nutrigrow👍🏻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https://t.co/d6k66F913K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59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11:12:58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حماية و أكثر برعاية سامبيون
استشر الطبيب أو الصيدلي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https://t.co/BkoIV7t5YJ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652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- 2018-10-27 13:01:13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تحبي الحلويات والشكولاتة؟ اليكِ بعض الخيارات الصحية واللذيذة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https://t.co/dUr8vFwMEI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98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14:34:45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في الدواء وكونوا من ال ١٥ الفائزين معنا برحلة إلى باريس 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https://t.co/7RsDrfyJaH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927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98F72-6981-4F68-82FF-1B9D5DBB1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050272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8B2F8-C9A1-4284-84B6-9A51E03F1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68CE66-682E-4E50-A133-1DD5CE76D1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6167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08476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0185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6398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5057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1156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0739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16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13:40:08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بطفلك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https://t.co/zEsZOp8Cfu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93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https://t.co/z4kQCeHdui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61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https://t.co/JwdRrr9VW0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281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https://t.co/4pPvsTazKB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48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13:10:10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https://t.co/5QmdOlmEpk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02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https://t.co/ILqMkBbFs3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156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FDC67-5B12-4274-A23E-89CAB08AD0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10474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BA0ED-C76D-4E09-A446-484A24939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C02473-E107-4C77-81ED-DAE08AC0C2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8570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7264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437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9563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4725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1558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1984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819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https://t.co/7qMOyjhTn1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83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13:01:09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https://t.co/zxcWh2HGf5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91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12:55:08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https://t.co/gfr4WbEMG2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27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12:50:07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https://t.co/C9dcdocXvr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575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6CE51-FE22-4FDC-864D-900A96601B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644281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CE419-C34D-4F12-8CB8-BB6B64AF4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08F825-8D13-4372-B59E-0005A82C49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1262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1B713-B4F9-4051-AB68-E45677152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77E66-DC7C-4399-8FB4-718AAFC5C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62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4F6AC-8877-4C64-8955-84B819F1A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26178B-9F7F-4670-BC6A-65CA7DCA68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2652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777690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544011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82422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32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@j_iu8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63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@kareemfayed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62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@SHKYTG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605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@7hajr7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086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@ff_1190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38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@hffsbhf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5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@Mariam__714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881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@sasfh22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24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@oihi88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69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@hms_960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588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0A5AA-663D-4FF7-AEBA-6E81DAEA6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483305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F6D3B-DC2E-4659-9044-0A0193CD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F45241-D3F9-4F5D-B635-B5FB91075B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0608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644189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676673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80865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7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@cu_2l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77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@alhloh32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96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@naser_151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05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@TVSwFue2eHgnuZW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20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@qtvs15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67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@Aar34433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07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@theCoyote15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15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@2_wnm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991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@gguuiuy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01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@ASS_EL2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69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D76E3-51B4-40E8-BF3B-AD28C05494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470491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EB1B5-2602-43FC-BFA5-105C6F899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218E04-A68E-48CE-97FE-1C5517EE04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5515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65328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57589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69473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18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@ANW_RA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13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@Gnon7sas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971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@Gnat_6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74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@mtb_53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36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@FATMAHi05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130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92631-797F-4D60-A942-82C1D7FE46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444990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90B57-57D3-450A-B18B-62DF89CD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9E3311-DD71-4037-96E0-F1855EDD57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4705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15A63-F9F0-49AE-BEA5-D8262167EF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BDC66-9DAB-4330-8E7D-AF6F8B657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747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23AFE-A48F-4B58-80EB-B6C38B62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2E54F9-5683-44F0-BA03-CAC4075BA5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4515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AD34D-D38E-4F03-858F-46B23738C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66FC9-E114-4839-BFAA-6B30DAE70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267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3F8C7-4719-42C1-8A94-80D43263B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BB2977-DD03-4538-A2A3-58DE504CC1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4074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E616E-C466-4680-AB57-1F03DB43E4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71B3D-2341-49C5-877D-3A0471E02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210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FA57D-9BF7-4EC2-BABF-7C5C2AA30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CC28A4-614A-49F5-9F8B-BE876D8CD4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0584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97124-50AB-414E-A630-95ABC2AFB6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664CD-ABFF-4046-BA74-6B62640BC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708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C203B-7A4F-4BEF-A4DB-B4BDC1EAB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9A9985-DB2B-4AFB-B6C3-FDDC4F71A6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0998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5C066-F49E-459B-836E-3F829D997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31F08-47CA-49EE-9823-35D9F4098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53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7927B-935E-4382-B3E3-9921C47D2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8FD7DA-BD40-4FD8-8701-F9D43646CC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6938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705854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26251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85396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27026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81710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843615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26026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41350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11856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28073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45698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65408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13530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37835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43904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41645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76624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10240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43969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02619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38741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082013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0998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469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601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1FBDDA-17E2-4E64-A147-4B3C6172C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76411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B99FA-F257-4F93-8EC6-9F69943CB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0F4048-5F3F-4CB1-96E0-072E3E80AB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3568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DD755-8A82-4600-B29E-F94AD8931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201EE-2893-43A6-9321-50B7F5EE8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79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99368-A086-47ED-9F37-D108FA245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39ACC4-195B-40BC-8330-AE1D1E35F2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1672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36B5D-C4E9-465C-B9C6-08031E5C7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A340C-7D10-4382-8E09-372F3A254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892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D9A69-3BEB-44DD-BD73-A1C3A8F6A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DB1DC-B5EC-4FCA-93F3-9EC257F28D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5310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2367641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11835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91266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906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3833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613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2812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166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625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787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7604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73078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16713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5186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6022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99478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0710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302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17:40:48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812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14:25:18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أوميجا 3 لتعزيز #صحة قلبك ... حصري 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18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10:04:29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214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52AD4-A3E0-4085-A966-0AA732E6C8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676430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73289-8DB5-4D0B-A16E-7FA8374B7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C529B9-28C0-4044-BCAD-EA8E55D4BF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4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3934184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54910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0174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7713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122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349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8566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1136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2428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4436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7497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855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37344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9723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386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56045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6374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398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15:28:06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بايوريبير... معجون الأسنان الوحيد الذي يحتوي على مادة الميكروريبير لإصلاح وترميم الأسنان.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31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13:40:11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زورينا في معرض ديرام المقام في فندق السوفتيل من ٢٩ أكتوبر الى ١ نوفمبر أوقات الزياره من الساعه ٤ عصراً الى ١١ مساء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359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D1E8E-DBFA-44BF-96D0-5621B5D5D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256168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199FC-5779-4C39-B550-AF3FE54E9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9A949C-DE56-4C2C-9DD6-872DA46C06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9219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5662557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15795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81482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6767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19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527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660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698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283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6140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6667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91972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410902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2236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7951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20802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0959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81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10:55:28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صاحب السمو الملكي الامير سعود بن نايف امير المنطقة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الشرقية‬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يكرم شركة الدواء للخدمات الطبية المحدودة لمشاركتها كراعي رئيسي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أقيم بمقر شركة معارض الظهران الدولية.
نتمنى التوفيق للجميع🙏🏼
#معرض_وظائف_2018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50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14:00:48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كيوفا ...تركيبة طبيعية لقدم صحية 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2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12:42:27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تعرفي على #نصيحة بريكسيونا للشعر العادي 🙏🏼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030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9CFC4-78EB-4B7F-8BCE-BAD9CAFB7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984551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65579-BA72-4181-8E10-727C0386B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8D48A1-910D-4273-B1E6-01EB70CDEC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6739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6050235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67166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37257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2838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111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7995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370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063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853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116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580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9419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5589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5038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062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119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014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07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08:10:40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2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- 2018-10-28 13:46:23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تأكدي إن كريم الأساس اللي تستخدمينه مناسب لنوع بشرتك 
عشان ما يسبب لك مشاكل مع الوقت
زورينا في الدواء وتعرفي على ما يناسبك 💅🏼💄 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4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- 2018-10-27 13:01:12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تحبي الحلويات والشكولاتة؟ اليكِ بعض الخيارات الصحية واللذيذة 🌷 #صحة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858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F20F9-B178-403D-9FA0-535D3FE82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72769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CD232-DE04-4872-820D-0BA84A285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BF151A-9191-4E30-BCD1-E2ADF0C1A4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175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9993376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07193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312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7306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2838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965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7095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5310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639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433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920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316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21275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5748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002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3250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6372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52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12:13:53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عروض_الدواء على منتجات العناية الشخصية تبدأ من 26 أكتوبر إلى 10 نوفمبر#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40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12:10:50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بصحتك  تبدأ من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27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12:06:33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لمنتجات العناية بجمالك تبدأ من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11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12:03:10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بطفلك 🌷 تبدأ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59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FC5CB-BFBA-4D6A-859F-08853CB07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08090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B5763-E7D6-43AE-AFF0-437906434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6A2880-AF18-4B34-ADDF-2955838395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4309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5305348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64471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49956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1852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698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9939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1877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6887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419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3162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093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33005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13020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5963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637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78043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4598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44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12:01:22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بصحتك🌷 تبدأ من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69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15:46:17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158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14:05:06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جهز شنطتك وعلى باريس رحلتك 😍😍 زورونا في الدواء وكونوا من ال ١٥ الفائزين معنا برحلة إلى باريس 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25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13:54:23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الف مبروك للرابحين الذين توقعوا الاجابه الصحيحة " باريس" الدواء بتفوزكم قسيمة شراء بقيمة ٢٠٠ ريال من منتجات من لوريال و بايو بلنس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754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9E856-D5F4-4CB3-914F-29B5C3148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064482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DD1FD-F98C-4DFA-8CA9-F13827AAE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88578C-882F-45E8-A785-E9A455486B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4008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777365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02456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89230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7020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838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931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329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2991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192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306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7871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91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2767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8276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6299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68638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0122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65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13:01:40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قبل المكياج وقبل النوم وبعد تنظيف وجهك الصباح
💧! احرصي على الترطيب .. بشرتك مع الجو الحار تعطش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872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19:53:54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ما زلنا متواجدين في الشاطئ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Beach Festival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بمشاركة سيتافيل 
كل خميس و جمعة و سبت الى ٣ نوفمبر 
لا تفوتوا متعة قضاء وقت رائع مع مجموعة من النشاطات المتنوعة 
في إنتظاركم 😍  #صيدلية_الدواء #شاطئ_الغروب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the_beach_festival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4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13:05:11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تألقي بشعرك مع مجموعة البرو كيراتين البرازيلي لتمليس الشعر .
يمكنك الحصول عليه مقابل 1250 نقطة فقط من قطاف #صيدلية_الدواء 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24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05352-C9C8-4CE8-B8F6-8D65015A7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038729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30DF6-4570-4632-AAD7-06123E7FA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3F91B1-0B84-4E7C-A932-095D32EA02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2095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013139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05787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80895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0095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631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8669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806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521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717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395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3623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42132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441875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1320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617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41372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1065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76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11:58:51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شاركت شركة الدواء للخدمات الطبية المحدودة مع جامعة الإمام عبدالرحمن بن فيصل في فعالية التوعية بأهمية الكشف المبكر عن سرطان الثدي (نتكاتف لنصنع الفرق) في مجمع الراشد التجاري
 #افحصي_وطمنينا  
#سرطان_الثدي‬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جامعة_الإمام_عبدالرحمن_بن_فيصل‬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03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- 2018-10-23 13:01:38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قربت مناسبتك؟ 
اهتمي ببشرتك عشان تطلع طلتك ولا أجمل
باستخدام قناع الوجه من #بيزلين.. متوفره في فروع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39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3F68F-3635-4883-AC32-287827519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926643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471F9-C023-4BB1-96F1-AED2BC6C9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B6E47F-69E7-4A03-B47A-8D838A5C58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4628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818967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89576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38418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2968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8688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5729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51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01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912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4065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3540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58454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62194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7725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8558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731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0100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602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- 2018-10-22 13:01:34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تدليك أيدي وأرجل الطفل مرة في الأسبوع إحدى أقدم طرق العلاج، ولها نتائج مذهلة في تحسين وتقوية العضلات وتنشيط الدورة الدموية.
دلكي طفلك الرضيع مرة في الأسبوع ولاحظي الفرق.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76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4DEA5-128C-4F3C-8BD7-5D939201B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2985900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BC555-5CD8-4ED5-A924-00981C60C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7EDA7A-7D55-41D6-945D-99550A011C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9330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0D0B2-D484-43EB-A479-C3C71DDE5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05BA8-F11E-4B9D-8798-1E5E7D55B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781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2C0DF-2BE7-49AE-8C8C-1136FFA4D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4242A-CCBD-425C-A9AB-1A967F7D1B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9980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54590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1386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1122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1518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3931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6085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01812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0412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3551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4830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459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1111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4440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77429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0418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6766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3489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7604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202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96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101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C6406-351E-4753-9331-5674C3310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6457116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7C0C9-6144-4D7C-A783-24FA2F356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1312B5-02F2-4460-B7E7-BD4810FAED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08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48CD8-7685-4BDE-B975-42F6100743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635E9-272A-423E-8CE8-7FDEDA0A9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8547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FA8D4-7D80-40DF-AED6-7F0418F94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7D3E28-0DCE-4A54-A3CC-08C9A230C7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2042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279021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35612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92980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38434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74972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4150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792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#اليوم_العالمي_للمسنين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50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56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#سرطان_الثدي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345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48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#غارنييه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635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2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92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#اليوم_العالمي_للمعلمين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89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#أفكار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76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#اليوم_العالمي_للصحه_النفسيه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127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1D15C-B8A1-40EF-AA85-E51A940DD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0243643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8DD85-E58E-4083-A804-FE0C64E8D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39D720-64D7-4369-92C4-AD9CB11017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7470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47855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39147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33589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32193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89909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4635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984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#اليوم_العالمي_لمكافحة_السمنة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28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91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#اليوم_العالمي_لالتهاب_المفاصل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#أولويز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429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#نيفيا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2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23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07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#اليوم_العالمي_لغسل_اليدين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60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#الأسبوع_العالمي_للوقاية_من_العدوى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1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#الركن_الصحي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29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707F2-9D85-4CB2-8894-404036F002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206719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3C08D-9170-4680-A1E5-0B184954D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35246-E57D-4012-8F47-DAC209BFE9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5631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00510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82023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37386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525879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63904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9516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654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#هشاشة_العظام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20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#يوم_هشاشة_العظام_العالمي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26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#طفلك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92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#بيزلين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8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#افحصي_وطمنينا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759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3D70D-5B96-4A7D-A980-291C11DD6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0941774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C40BF-EF2F-4D69-942D-F4C5D5B4E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252DAC-6094-43B2-BB2D-95692358BA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8017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542342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490786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48485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29948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58365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4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25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569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803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50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168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75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784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84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56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621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DFC2E-35B5-4A93-8D24-B3019D2B1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410860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82D10-722B-49F1-8250-4A810C66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02139B-4D62-41CB-BC3D-9350D62735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1780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232426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150693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75482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368651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3400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64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6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837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16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8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90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4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519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50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944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0B052-066A-46C6-9C06-4B7545819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4133113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87EA7-C211-4647-A798-5FDD60D22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B5795B-13D3-45B8-84C1-D5C41814F7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8338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097826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85447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3606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053790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05161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3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4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6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419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789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223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5DEDD-8ABF-438F-B0CD-2AAFC8087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6278452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17E65-5A9F-4712-884C-1B5142765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ECBE32-803C-4001-952A-1D4480851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9585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651065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881587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74603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4011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4174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30428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12387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873167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5452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2997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20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95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8E99B-1F90-4C1A-B9CD-D7FAE73FB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7409106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E1CDF-DD44-4B14-8952-62C5017AA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FFF1AC-2DE6-4E00-B1CC-C92CE1C76B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1973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80605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0521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6190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7100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682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1512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848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0519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28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73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0F399-5A40-4ABE-A72E-9412C1DF9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2780217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C900F-9C01-48E9-B0AF-47E82ABE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21F119-92D8-4F15-8D9B-2425260179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4202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99062-EEEC-4CCC-B266-E1CF2EF717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40853-DF18-4F03-A98E-5BA3DD75F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915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05F97-961E-42C5-84CB-2E0F36B77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7BECFB-F18C-481A-8E07-B4D6535E9E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7358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588684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75595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7665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25650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1215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749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17:40:44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61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14:25:14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لتعزيز #صحة قلبك ... حصري 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211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10:03:07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606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15:27:04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بايوريبير... معجون الأسنان الوحيد الذي يحتوي على مادة الميكروريبير لإصلاح وترميم الأسنان.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095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13:27:23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في معرض ديرم المقام في فندق السوفتيل من ٢٩ أكتوبر الى ١ نوفمبر أوقات الزياره من الساعه ٤ عصراً الى ١١ مساء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dairamevent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777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4268E-48E8-4E1F-B394-7BFF1D10E3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4350927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3C1C5-4B88-40D5-9B8A-744552F33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155CE0-D16D-41C0-9C8F-65B1948253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3020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995195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5821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32495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89473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8578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161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10:53:53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صاحب السمو الملكي الامير سعود بن نايف امير المنطقة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الشرقية‬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يكرم شركة الدواء للخدمات الطبية المحدودة لمشاركتها كراعي رئيسي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أقيم بمقر شركة معارض الظهران الدولية.
نتمنى التوفيق للجميع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0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- 2018-10-29 14:00:49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كيوفا ...تركيبة طبيعية لقدم صحية 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64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- 2018-10-29 12:48:16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#نصيحة بريكسيونا للشعر العادي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249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- 2018-10-28 13:46:19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تأكدي إن كريم الأساس اللي تستخدمينه مناسب لنوع بشرتك 
عشان ما يسبب لك مشاكل مع الوقت
زورينا في الدواء وتعرفي على ما يناسبك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💅🏼💄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364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- 2018-10-28 10:50:55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شعرك عنوان جمالك برعاية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Nutrigrow👍🏻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726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21C9A-AF99-4F55-9386-504CEA402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6141602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4298A-D7CE-455E-AFF9-8071DB38F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409B57-60DA-4489-ADBF-23F4555662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964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403121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52952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92456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3548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3504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4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- 2018-10-27 15:20:24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حماية و أكثر برعاية سامبيون
استشر الطبيب أو الصيدلي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3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- 2018-10-27 13:01:13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تحبي الحلويات والشكولاتة؟ اليكِ بعض الخيارات الصحية واللذيذة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007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10:36:52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 تبدأ من 26 أكتوبر إلى 6 نوفمبر#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981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  تبدأ من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63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1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758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9E225-40C4-4E3C-BD40-765E48AFD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6053917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CCF19-BBB7-4DC0-A716-AC6E4E0E4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3246C6-10E1-4754-AF35-F240BEBF0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1845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653183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86793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7473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68446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9422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80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10:27:44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35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10:25:36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بطفلك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46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17:23:25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بالدواء و كن من الفائزين بالرحلة ✈️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64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14:05:06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في الدواء وكونوا من ال ١٥ الفائزين معنا برحلة إلى باريس 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1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13:53:29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مبروك للرابحين الذين توقعوا الاجابه الصحيحة " باريس" الدواء بتفوزكم قسيمة شراء بقيمة ٢٠٠ ريال من منتجات من لوريال و بايو بلنس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43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13:01:41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المكياج وقبل النوم وبعد تنظيف وجهك الصباح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💧!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احرصي على الترطيب .. بشرتك مع الجو الحار تعطش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833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152A6-0DCD-4E38-8159-818338EE1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375235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B14E6-DC98-4B33-A100-35882F7EE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70782E-5215-49AD-9276-CE10BA9478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867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57986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91932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0975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70487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8902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65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13:09:58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زلنا متواجدين في الشاطئ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Beach Festival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بمشاركة سيتافيل 
كل خميس و جمعة و سبت الى ٣ نوفمبر 
لا تفوتوا متعة قضاء وقت رائع مع مجموعة من النشاطات المتنوعة 
في إنتظاركم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#شاطئ_الغروب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the_beach_festival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68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13:05:12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بشعرك مع مجموعة البرو كيراتين البرازيلي لتمليس الشعر .
يمكنك الحصول عليه مقابل 1250 نقطة فقط من قطاف #صيدلية_الدواء 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18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10:31:31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شاركت شركة الدواء للخدمات الطبية المحدودة مع جامعة الامام عبدالرحمن بن فيصل في فعالية التوعية بأهمية الكشف المبكر عن سرطان الثدي (نتكاتف لنصنع الفرق) في مجمع الراشد التجاري
 #افحصي_وطمنينا 
#سرطان_الثدي‬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جامعة_الامام_عبدالرحمن_بن_فيصل‬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301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977A4-05B3-4236-8F69-74E7C80D94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2018454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667A9-A4EC-4133-9347-3C1F6ACDE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660CB2-2DE1-40B7-9E33-7B683AB60A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2752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22A5C-7970-4BD6-8A3A-925812F0DE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4CEAB-E3F7-4A4B-8A98-79AD4750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1078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D4B10-C4A1-40EB-8685-022A38BAA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4BABE8-0CF7-487E-8F87-35E137399F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6745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980807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267635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8591596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444645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48030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35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#اليوم_العالمي_للمسنين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77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91.107142857143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10.767857142857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77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#سرطان_الثدي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00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20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#غارنييه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94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64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229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#فيشي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30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#دينسي_سلوشينز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97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#شعر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362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C08889-E4B3-48D2-870B-2FA8B5ED2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705761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A2C61-9661-42DE-94A1-4FA8846D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2F2177-2214-4840-AF23-AE2996C3BE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8447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53240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48627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23374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687567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40294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84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#كثافة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06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#اليوم_العالمي_للمعلمين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72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375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#أفكار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98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#اليوم_العالمي_للصحه_النفسيه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71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#اليوم_العالمي_لمكافحة_السمنة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70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312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#اليوم_العالمي_لالتهاب_المفاصل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1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#أولويز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43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#نيفيا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421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6311C-BBF5-48D4-B071-E63799E26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0481155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91ED-B98E-44E6-B9F7-64456EDC8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1E917E-C71B-4FA8-8E0E-033EC7E808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839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120838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3812975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9635027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5785669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64474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057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0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3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#اليوم_العالمي_لغسل_اليدين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55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#STCPay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992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#الأسبوع_العالمي_للوقاية_من_العدوى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154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03E44-13DC-4B8B-98C8-D6FD894A5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5401229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D922F-3EA5-4C31-897A-AD17EA83A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B4D45E-8DEF-4FEA-B340-E0A11F9BA8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0844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111B2-B6BE-4E35-A87D-643C94C15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EE41D-6035-4953-9B2F-1FCB8DD36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2923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A1B95-9A60-42E4-8362-09E9427DE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535769-C6A4-4B73-8F49-CD00852821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8047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DAE61-AF3C-4D99-8171-E364A6F99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E267C-43D1-49DA-92C3-665DDAEA2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618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0EA15-6BFC-48F3-BE5B-991E5C9CA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2FE806-98F4-4277-8981-629B12C251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0681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32535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5671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0240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0619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6973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7455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3895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6258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365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8760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13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- 2018-10-31 10:03:07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70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- 2018-10-30 15:27:04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بايوريبير... معجون الأسنان الوحيد الذي يحتوي على مادة الميكروريبير لإصلاح وترميم الأسنان. 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915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- 2018-10-29 12:48:16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تعرفي على #نصيحة بريكسيونا للشعر العادي </a:t>
                      </a:r>
                      <a:r>
                        <a:rPr lang="en-US" sz="1000"/>
                        <a:t>🙏🏼
#</a:t>
                      </a:r>
                      <a:r>
                        <a:rPr lang="ar-AE" sz="1000"/>
                        <a:t>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57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- 2018-10-25 17:23:25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جهز شنطتك وعلى باريس رحلتك </a:t>
                      </a:r>
                      <a:r>
                        <a:rPr lang="en-US" sz="1000"/>
                        <a:t>😍😍 </a:t>
                      </a:r>
                      <a:r>
                        <a:rPr lang="ar-AE" sz="1000"/>
                        <a:t>زورونا بالدواء و كن من الفائزين بالرحلة ✈️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136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- 2018-10-23 19:39:55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فرشة التنظيف اليومي والتقشير الاسبوعي من  </a:t>
                      </a:r>
                      <a:r>
                        <a:rPr lang="en-US" sz="1000"/>
                        <a:t>beurer  </a:t>
                      </a:r>
                      <a:r>
                        <a:rPr lang="ar-AE" sz="1000"/>
                        <a:t>لبشرة متجددة وجمال يدوم 
للمزيد من التفاصيل شاهدي الفيديو 
#صيدلية_الدواء
‏#</a:t>
                      </a:r>
                      <a:r>
                        <a:rPr lang="en-US" sz="1000"/>
                        <a:t>beurer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62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- 2018-10-10 11:55:17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الطبيعة هي أفضل علاج للروح! بمناسبة يوم الصحة النفسية العالمي، شاركونا طرق نستخدم فيها أشياء تساعدنا نتحسن من الطبيعة. #أفكار #اليوم_العالمي_للصحه_النفسيه 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452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6111E-ECA1-49C3-9F64-287C6AD4E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786321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A23B3-F670-42CF-BF62-141E7E2F0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2474F6-43BA-4AD6-A46B-005B570B73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8904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F3E7F-4011-4FEE-ADDB-CA3F6AE0A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CD97F-362D-4804-A8D3-6D4BF768A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5258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5E505-E64A-4949-9CEC-56B7C42A9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2B5293-B737-40D8-B8C5-D6213F6517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5337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91A76-D602-4FB3-BFD2-8B43D40FEB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AE264-6DE2-41D7-BC53-4AC694CC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9642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3372</Words>
  <Application>Microsoft Office PowerPoint</Application>
  <PresentationFormat>On-screen Show (4:3)</PresentationFormat>
  <Paragraphs>1785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quintly_template</vt:lpstr>
      <vt:lpstr>AlDawaa Care</vt:lpstr>
      <vt:lpstr>Twitter Key Metrics Table | AlDawaa</vt:lpstr>
      <vt:lpstr>Twitter Followers Total | AlDawaa</vt:lpstr>
      <vt:lpstr>Twitter Own and Retweeted Tweets Table | AlDawaa - 1 of 5</vt:lpstr>
      <vt:lpstr>Twitter Own and Retweeted Tweets Table | AlDawaa - 2 of 5</vt:lpstr>
      <vt:lpstr>Twitter Own and Retweeted Tweets Table | AlDawaa - 3 of 5</vt:lpstr>
      <vt:lpstr>Twitter Own and Retweeted Tweets Table | AlDawaa - 4 of 5</vt:lpstr>
      <vt:lpstr>Twitter Own and Retweeted Tweets Table | AlDawaa - 5 of 5</vt:lpstr>
      <vt:lpstr>Twitter Own Tweets | AlDawaa</vt:lpstr>
      <vt:lpstr>Twitter Key Interacting Users | AlDawaa - 1 of 3</vt:lpstr>
      <vt:lpstr>Twitter Key Interacting Users | AlDawaa - 2 of 3</vt:lpstr>
      <vt:lpstr>Twitter Key Interacting Users | AlDawaa - 3 of 3</vt:lpstr>
      <vt:lpstr>Twitter Interactions Distribution | AlDawaa</vt:lpstr>
      <vt:lpstr>Twitter Tweets Total | AlDawaa</vt:lpstr>
      <vt:lpstr>Twitter Total Interactions | AlDawaa</vt:lpstr>
      <vt:lpstr>Twitter Retweets | AlDawaa</vt:lpstr>
      <vt:lpstr>Twitter Interaction Rate By Hour | AlDawaa</vt:lpstr>
      <vt:lpstr>Facebook Key Metrics Table | AlDawaa</vt:lpstr>
      <vt:lpstr>Facebook Fans Total | AlDawaa</vt:lpstr>
      <vt:lpstr>Facebook Reach | AlDawaa</vt:lpstr>
      <vt:lpstr>Facebook Own Posts Table  | AlDawaa - 1 of 9</vt:lpstr>
      <vt:lpstr>Facebook Own Posts Table  | AlDawaa - 2 of 9</vt:lpstr>
      <vt:lpstr>Facebook Own Posts Table  | AlDawaa - 3 of 9</vt:lpstr>
      <vt:lpstr>Facebook Own Posts Table  | AlDawaa - 4 of 9</vt:lpstr>
      <vt:lpstr>Facebook Own Posts Table  | AlDawaa - 5 of 9</vt:lpstr>
      <vt:lpstr>Facebook Own Posts Table  | AlDawaa - 6 of 9</vt:lpstr>
      <vt:lpstr>Facebook Own Posts Table  | AlDawaa - 7 of 9</vt:lpstr>
      <vt:lpstr>Facebook Own Posts Table  | AlDawaa - 8 of 9</vt:lpstr>
      <vt:lpstr>Facebook Own Posts Table  | AlDawaa - 9 of 9</vt:lpstr>
      <vt:lpstr>Facebook Interactions Distribution | AlDawaa</vt:lpstr>
      <vt:lpstr>Facebook Video Views Table | AlDawaa</vt:lpstr>
      <vt:lpstr>Facebook Engagement Rate | AlDawaa</vt:lpstr>
      <vt:lpstr>Facebook Hashtag Detection | AlDawaa - 1 of 3</vt:lpstr>
      <vt:lpstr>Facebook Hashtag Detection | AlDawaa - 2 of 3</vt:lpstr>
      <vt:lpstr>Facebook Hashtag Detection | AlDawaa - 3 of 3</vt:lpstr>
      <vt:lpstr>Facebook Fans By Country Table | AlDawaa - 1 of 3</vt:lpstr>
      <vt:lpstr>Facebook Fans By Country Table | AlDawaa - 2 of 3</vt:lpstr>
      <vt:lpstr>Facebook Fans By Country Table | AlDawaa - 3 of 3</vt:lpstr>
      <vt:lpstr>Instagram Key Metrics Table | AlDawaa</vt:lpstr>
      <vt:lpstr>Instagram Followers Table | AlDawaa</vt:lpstr>
      <vt:lpstr>Instagram Followers Total | AlDawaa</vt:lpstr>
      <vt:lpstr>Instagram Posts Table | AlDawaa - 1 of 5</vt:lpstr>
      <vt:lpstr>Instagram Posts Table | AlDawaa - 2 of 5</vt:lpstr>
      <vt:lpstr>Instagram Posts Table | AlDawaa - 3 of 5</vt:lpstr>
      <vt:lpstr>Instagram Posts Table | AlDawaa - 4 of 5</vt:lpstr>
      <vt:lpstr>Instagram Posts Table | AlDawaa - 5 of 5</vt:lpstr>
      <vt:lpstr>Instagram Average Interactions Per Post | AlDawaa</vt:lpstr>
      <vt:lpstr>Instagram Hashtag Detection | AlDawaa - 1 of 3</vt:lpstr>
      <vt:lpstr>Instagram Hashtag Detection | AlDawaa - 2 of 3</vt:lpstr>
      <vt:lpstr>Instagram Hashtag Detection | AlDawaa - 3 of 3</vt:lpstr>
      <vt:lpstr>Instagram Posts Type Distribution Per Profile | AlDawaa</vt:lpstr>
      <vt:lpstr>Instagram Interactions Distribution | AlDawaa</vt:lpstr>
      <vt:lpstr>Instagram Videos Table | AlDawaa</vt:lpstr>
      <vt:lpstr>Facebook Own Posts | AlDawaa</vt:lpstr>
      <vt:lpstr>Instagram Posts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</dc:title>
  <dc:creator>Administrator</dc:creator>
  <cp:lastModifiedBy>Administrator</cp:lastModifiedBy>
  <cp:revision>1</cp:revision>
  <dcterms:created xsi:type="dcterms:W3CDTF">2018-11-19T12:44:08Z</dcterms:created>
  <dcterms:modified xsi:type="dcterms:W3CDTF">2018-11-19T12:47:00Z</dcterms:modified>
</cp:coreProperties>
</file>