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F42A3-FA8C-49AF-9F0F-D907EEDA33F9}"/>
              </a:ext>
            </a:extLst>
          </p:cNvPr>
          <p:cNvSpPr>
            <a:spLocks noGrp="1"/>
          </p:cNvSpPr>
          <p:nvPr>
            <p:ph type="ctrTitle"/>
          </p:nvPr>
        </p:nvSpPr>
        <p:spPr/>
        <p:txBody>
          <a:bodyPr/>
          <a:lstStyle/>
          <a:p>
            <a:r>
              <a:rPr lang="en-US"/>
              <a:t>Best performing posts</a:t>
            </a:r>
          </a:p>
        </p:txBody>
      </p:sp>
      <p:sp>
        <p:nvSpPr>
          <p:cNvPr id="3" name="Subtitle 2">
            <a:extLst>
              <a:ext uri="{FF2B5EF4-FFF2-40B4-BE49-F238E27FC236}">
                <a16:creationId xmlns:a16="http://schemas.microsoft.com/office/drawing/2014/main" id="{AC1CC619-797C-446C-A034-F5B4D83364B3}"/>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1475315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ADA19-4FB1-47E4-9641-405CB209BAC0}"/>
              </a:ext>
            </a:extLst>
          </p:cNvPr>
          <p:cNvSpPr>
            <a:spLocks noGrp="1"/>
          </p:cNvSpPr>
          <p:nvPr>
            <p:ph type="title"/>
          </p:nvPr>
        </p:nvSpPr>
        <p:spPr/>
        <p:txBody>
          <a:bodyPr/>
          <a:lstStyle/>
          <a:p>
            <a:r>
              <a:rPr lang="en-US"/>
              <a:t>Facebook Own Posts Table  | AlDawaa - 1 of 10</a:t>
            </a:r>
          </a:p>
        </p:txBody>
      </p:sp>
      <p:graphicFrame>
        <p:nvGraphicFramePr>
          <p:cNvPr id="5" name="Table Placeholder 4">
            <a:extLst>
              <a:ext uri="{FF2B5EF4-FFF2-40B4-BE49-F238E27FC236}">
                <a16:creationId xmlns:a16="http://schemas.microsoft.com/office/drawing/2014/main" id="{FD90A6DA-E832-4496-A40B-80186610324E}"/>
              </a:ext>
            </a:extLst>
          </p:cNvPr>
          <p:cNvGraphicFramePr>
            <a:graphicFrameLocks noGrp="1"/>
          </p:cNvGraphicFramePr>
          <p:nvPr>
            <p:ph type="tbl" sz="quarter" idx="13"/>
            <p:extLst>
              <p:ext uri="{D42A27DB-BD31-4B8C-83A1-F6EECF244321}">
                <p14:modId xmlns:p14="http://schemas.microsoft.com/office/powerpoint/2010/main" val="1509904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09033795"/>
                    </a:ext>
                  </a:extLst>
                </a:gridCol>
                <a:gridCol w="370332">
                  <a:extLst>
                    <a:ext uri="{9D8B030D-6E8A-4147-A177-3AD203B41FA5}">
                      <a16:colId xmlns:a16="http://schemas.microsoft.com/office/drawing/2014/main" val="1548417773"/>
                    </a:ext>
                  </a:extLst>
                </a:gridCol>
                <a:gridCol w="370332">
                  <a:extLst>
                    <a:ext uri="{9D8B030D-6E8A-4147-A177-3AD203B41FA5}">
                      <a16:colId xmlns:a16="http://schemas.microsoft.com/office/drawing/2014/main" val="3224937550"/>
                    </a:ext>
                  </a:extLst>
                </a:gridCol>
                <a:gridCol w="370332">
                  <a:extLst>
                    <a:ext uri="{9D8B030D-6E8A-4147-A177-3AD203B41FA5}">
                      <a16:colId xmlns:a16="http://schemas.microsoft.com/office/drawing/2014/main" val="4188801035"/>
                    </a:ext>
                  </a:extLst>
                </a:gridCol>
                <a:gridCol w="329184">
                  <a:extLst>
                    <a:ext uri="{9D8B030D-6E8A-4147-A177-3AD203B41FA5}">
                      <a16:colId xmlns:a16="http://schemas.microsoft.com/office/drawing/2014/main" val="2903881858"/>
                    </a:ext>
                  </a:extLst>
                </a:gridCol>
                <a:gridCol w="329184">
                  <a:extLst>
                    <a:ext uri="{9D8B030D-6E8A-4147-A177-3AD203B41FA5}">
                      <a16:colId xmlns:a16="http://schemas.microsoft.com/office/drawing/2014/main" val="2966489734"/>
                    </a:ext>
                  </a:extLst>
                </a:gridCol>
                <a:gridCol w="329184">
                  <a:extLst>
                    <a:ext uri="{9D8B030D-6E8A-4147-A177-3AD203B41FA5}">
                      <a16:colId xmlns:a16="http://schemas.microsoft.com/office/drawing/2014/main" val="3856871029"/>
                    </a:ext>
                  </a:extLst>
                </a:gridCol>
                <a:gridCol w="329184">
                  <a:extLst>
                    <a:ext uri="{9D8B030D-6E8A-4147-A177-3AD203B41FA5}">
                      <a16:colId xmlns:a16="http://schemas.microsoft.com/office/drawing/2014/main" val="3583312595"/>
                    </a:ext>
                  </a:extLst>
                </a:gridCol>
                <a:gridCol w="329184">
                  <a:extLst>
                    <a:ext uri="{9D8B030D-6E8A-4147-A177-3AD203B41FA5}">
                      <a16:colId xmlns:a16="http://schemas.microsoft.com/office/drawing/2014/main" val="4261090892"/>
                    </a:ext>
                  </a:extLst>
                </a:gridCol>
                <a:gridCol w="329184">
                  <a:extLst>
                    <a:ext uri="{9D8B030D-6E8A-4147-A177-3AD203B41FA5}">
                      <a16:colId xmlns:a16="http://schemas.microsoft.com/office/drawing/2014/main" val="4279643659"/>
                    </a:ext>
                  </a:extLst>
                </a:gridCol>
                <a:gridCol w="329184">
                  <a:extLst>
                    <a:ext uri="{9D8B030D-6E8A-4147-A177-3AD203B41FA5}">
                      <a16:colId xmlns:a16="http://schemas.microsoft.com/office/drawing/2014/main" val="2156958541"/>
                    </a:ext>
                  </a:extLst>
                </a:gridCol>
                <a:gridCol w="329184">
                  <a:extLst>
                    <a:ext uri="{9D8B030D-6E8A-4147-A177-3AD203B41FA5}">
                      <a16:colId xmlns:a16="http://schemas.microsoft.com/office/drawing/2014/main" val="2235023469"/>
                    </a:ext>
                  </a:extLst>
                </a:gridCol>
                <a:gridCol w="329184">
                  <a:extLst>
                    <a:ext uri="{9D8B030D-6E8A-4147-A177-3AD203B41FA5}">
                      <a16:colId xmlns:a16="http://schemas.microsoft.com/office/drawing/2014/main" val="3311382924"/>
                    </a:ext>
                  </a:extLst>
                </a:gridCol>
                <a:gridCol w="370332">
                  <a:extLst>
                    <a:ext uri="{9D8B030D-6E8A-4147-A177-3AD203B41FA5}">
                      <a16:colId xmlns:a16="http://schemas.microsoft.com/office/drawing/2014/main" val="640558820"/>
                    </a:ext>
                  </a:extLst>
                </a:gridCol>
                <a:gridCol w="370332">
                  <a:extLst>
                    <a:ext uri="{9D8B030D-6E8A-4147-A177-3AD203B41FA5}">
                      <a16:colId xmlns:a16="http://schemas.microsoft.com/office/drawing/2014/main" val="2791847837"/>
                    </a:ext>
                  </a:extLst>
                </a:gridCol>
                <a:gridCol w="329184">
                  <a:extLst>
                    <a:ext uri="{9D8B030D-6E8A-4147-A177-3AD203B41FA5}">
                      <a16:colId xmlns:a16="http://schemas.microsoft.com/office/drawing/2014/main" val="4046511652"/>
                    </a:ext>
                  </a:extLst>
                </a:gridCol>
                <a:gridCol w="329184">
                  <a:extLst>
                    <a:ext uri="{9D8B030D-6E8A-4147-A177-3AD203B41FA5}">
                      <a16:colId xmlns:a16="http://schemas.microsoft.com/office/drawing/2014/main" val="847759675"/>
                    </a:ext>
                  </a:extLst>
                </a:gridCol>
                <a:gridCol w="370332">
                  <a:extLst>
                    <a:ext uri="{9D8B030D-6E8A-4147-A177-3AD203B41FA5}">
                      <a16:colId xmlns:a16="http://schemas.microsoft.com/office/drawing/2014/main" val="915580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7060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- 2018-08-31 14:21:40 </a:t>
                      </a:r>
                      <a:r>
                        <a:rPr kumimoji="0" lang="ar-AE" sz="1000" b="0" i="0" u="none" strike="noStrike" kern="1200" cap="none" spc="0" normalizeH="0" baseline="0" noProof="0">
                          <a:ln>
                            <a:noFill/>
                          </a:ln>
                          <a:solidFill>
                            <a:prstClr val="black"/>
                          </a:solidFill>
                          <a:effectLst/>
                          <a:uLnTx/>
                          <a:uFillTx/>
                          <a:latin typeface="+mn-lt"/>
                          <a:ea typeface="+mn-ea"/>
                          <a:cs typeface="+mn-cs"/>
                        </a:rPr>
                        <a:t> 
 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55375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- 2018-08-31 09:30:12 </a:t>
                      </a:r>
                      <a:r>
                        <a:rPr kumimoji="0" lang="ar-AE" sz="1000" b="0" i="0" u="none" strike="noStrike" kern="1200" cap="none" spc="0" normalizeH="0" baseline="0" noProof="0">
                          <a:ln>
                            <a:noFill/>
                          </a:ln>
                          <a:solidFill>
                            <a:prstClr val="black"/>
                          </a:solidFill>
                          <a:effectLst/>
                          <a:uLnTx/>
                          <a:uFillTx/>
                          <a:latin typeface="+mn-lt"/>
                          <a:ea typeface="+mn-ea"/>
                          <a:cs typeface="+mn-cs"/>
                        </a:rPr>
                        <a:t> 
 جمعة مباركة و تقبل الله دعواتكم 🌷
 #صيدلية_الدواء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93691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- 2018-08-30 16:00:47 </a:t>
                      </a:r>
                      <a:r>
                        <a:rPr kumimoji="0" lang="ar-AE" sz="1000" b="0" i="0" u="none" strike="noStrike" kern="1200" cap="none" spc="0" normalizeH="0" baseline="0" noProof="0">
                          <a:ln>
                            <a:noFill/>
                          </a:ln>
                          <a:solidFill>
                            <a:prstClr val="black"/>
                          </a:solidFill>
                          <a:effectLst/>
                          <a:uLnTx/>
                          <a:uFillTx/>
                          <a:latin typeface="+mn-lt"/>
                          <a:ea typeface="+mn-ea"/>
                          <a:cs typeface="+mn-cs"/>
                        </a:rPr>
                        <a:t> 
 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416919"/>
                  </a:ext>
                </a:extLst>
              </a:tr>
            </a:tbl>
          </a:graphicData>
        </a:graphic>
      </p:graphicFrame>
      <p:sp>
        <p:nvSpPr>
          <p:cNvPr id="4" name="Text Placeholder 3">
            <a:extLst>
              <a:ext uri="{FF2B5EF4-FFF2-40B4-BE49-F238E27FC236}">
                <a16:creationId xmlns:a16="http://schemas.microsoft.com/office/drawing/2014/main" id="{573FFB21-8E4E-4043-A70E-F0D7F853736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65308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BAD75-9515-4B7B-9F1F-EE211F3E76DF}"/>
              </a:ext>
            </a:extLst>
          </p:cNvPr>
          <p:cNvSpPr>
            <a:spLocks noGrp="1"/>
          </p:cNvSpPr>
          <p:nvPr>
            <p:ph type="title"/>
          </p:nvPr>
        </p:nvSpPr>
        <p:spPr/>
        <p:txBody>
          <a:bodyPr/>
          <a:lstStyle/>
          <a:p>
            <a:r>
              <a:rPr lang="en-US"/>
              <a:t>Facebook Own Posts Table  | AlDawaa - 2 of 10</a:t>
            </a:r>
          </a:p>
        </p:txBody>
      </p:sp>
      <p:graphicFrame>
        <p:nvGraphicFramePr>
          <p:cNvPr id="5" name="Table Placeholder 4">
            <a:extLst>
              <a:ext uri="{FF2B5EF4-FFF2-40B4-BE49-F238E27FC236}">
                <a16:creationId xmlns:a16="http://schemas.microsoft.com/office/drawing/2014/main" id="{BABC292D-E213-4C5F-860D-3DEBDE50F14C}"/>
              </a:ext>
            </a:extLst>
          </p:cNvPr>
          <p:cNvGraphicFramePr>
            <a:graphicFrameLocks noGrp="1"/>
          </p:cNvGraphicFramePr>
          <p:nvPr>
            <p:ph type="tbl" sz="quarter" idx="13"/>
            <p:extLst>
              <p:ext uri="{D42A27DB-BD31-4B8C-83A1-F6EECF244321}">
                <p14:modId xmlns:p14="http://schemas.microsoft.com/office/powerpoint/2010/main" val="3581146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05532836"/>
                    </a:ext>
                  </a:extLst>
                </a:gridCol>
                <a:gridCol w="370332">
                  <a:extLst>
                    <a:ext uri="{9D8B030D-6E8A-4147-A177-3AD203B41FA5}">
                      <a16:colId xmlns:a16="http://schemas.microsoft.com/office/drawing/2014/main" val="1727405452"/>
                    </a:ext>
                  </a:extLst>
                </a:gridCol>
                <a:gridCol w="370332">
                  <a:extLst>
                    <a:ext uri="{9D8B030D-6E8A-4147-A177-3AD203B41FA5}">
                      <a16:colId xmlns:a16="http://schemas.microsoft.com/office/drawing/2014/main" val="295767018"/>
                    </a:ext>
                  </a:extLst>
                </a:gridCol>
                <a:gridCol w="370332">
                  <a:extLst>
                    <a:ext uri="{9D8B030D-6E8A-4147-A177-3AD203B41FA5}">
                      <a16:colId xmlns:a16="http://schemas.microsoft.com/office/drawing/2014/main" val="4184259114"/>
                    </a:ext>
                  </a:extLst>
                </a:gridCol>
                <a:gridCol w="329184">
                  <a:extLst>
                    <a:ext uri="{9D8B030D-6E8A-4147-A177-3AD203B41FA5}">
                      <a16:colId xmlns:a16="http://schemas.microsoft.com/office/drawing/2014/main" val="2343949853"/>
                    </a:ext>
                  </a:extLst>
                </a:gridCol>
                <a:gridCol w="329184">
                  <a:extLst>
                    <a:ext uri="{9D8B030D-6E8A-4147-A177-3AD203B41FA5}">
                      <a16:colId xmlns:a16="http://schemas.microsoft.com/office/drawing/2014/main" val="2246376506"/>
                    </a:ext>
                  </a:extLst>
                </a:gridCol>
                <a:gridCol w="329184">
                  <a:extLst>
                    <a:ext uri="{9D8B030D-6E8A-4147-A177-3AD203B41FA5}">
                      <a16:colId xmlns:a16="http://schemas.microsoft.com/office/drawing/2014/main" val="1269271556"/>
                    </a:ext>
                  </a:extLst>
                </a:gridCol>
                <a:gridCol w="329184">
                  <a:extLst>
                    <a:ext uri="{9D8B030D-6E8A-4147-A177-3AD203B41FA5}">
                      <a16:colId xmlns:a16="http://schemas.microsoft.com/office/drawing/2014/main" val="2779442713"/>
                    </a:ext>
                  </a:extLst>
                </a:gridCol>
                <a:gridCol w="329184">
                  <a:extLst>
                    <a:ext uri="{9D8B030D-6E8A-4147-A177-3AD203B41FA5}">
                      <a16:colId xmlns:a16="http://schemas.microsoft.com/office/drawing/2014/main" val="980740162"/>
                    </a:ext>
                  </a:extLst>
                </a:gridCol>
                <a:gridCol w="329184">
                  <a:extLst>
                    <a:ext uri="{9D8B030D-6E8A-4147-A177-3AD203B41FA5}">
                      <a16:colId xmlns:a16="http://schemas.microsoft.com/office/drawing/2014/main" val="1140708665"/>
                    </a:ext>
                  </a:extLst>
                </a:gridCol>
                <a:gridCol w="329184">
                  <a:extLst>
                    <a:ext uri="{9D8B030D-6E8A-4147-A177-3AD203B41FA5}">
                      <a16:colId xmlns:a16="http://schemas.microsoft.com/office/drawing/2014/main" val="1167330325"/>
                    </a:ext>
                  </a:extLst>
                </a:gridCol>
                <a:gridCol w="329184">
                  <a:extLst>
                    <a:ext uri="{9D8B030D-6E8A-4147-A177-3AD203B41FA5}">
                      <a16:colId xmlns:a16="http://schemas.microsoft.com/office/drawing/2014/main" val="1792754418"/>
                    </a:ext>
                  </a:extLst>
                </a:gridCol>
                <a:gridCol w="329184">
                  <a:extLst>
                    <a:ext uri="{9D8B030D-6E8A-4147-A177-3AD203B41FA5}">
                      <a16:colId xmlns:a16="http://schemas.microsoft.com/office/drawing/2014/main" val="2190506502"/>
                    </a:ext>
                  </a:extLst>
                </a:gridCol>
                <a:gridCol w="370332">
                  <a:extLst>
                    <a:ext uri="{9D8B030D-6E8A-4147-A177-3AD203B41FA5}">
                      <a16:colId xmlns:a16="http://schemas.microsoft.com/office/drawing/2014/main" val="778986162"/>
                    </a:ext>
                  </a:extLst>
                </a:gridCol>
                <a:gridCol w="370332">
                  <a:extLst>
                    <a:ext uri="{9D8B030D-6E8A-4147-A177-3AD203B41FA5}">
                      <a16:colId xmlns:a16="http://schemas.microsoft.com/office/drawing/2014/main" val="1353885462"/>
                    </a:ext>
                  </a:extLst>
                </a:gridCol>
                <a:gridCol w="329184">
                  <a:extLst>
                    <a:ext uri="{9D8B030D-6E8A-4147-A177-3AD203B41FA5}">
                      <a16:colId xmlns:a16="http://schemas.microsoft.com/office/drawing/2014/main" val="1388696693"/>
                    </a:ext>
                  </a:extLst>
                </a:gridCol>
                <a:gridCol w="329184">
                  <a:extLst>
                    <a:ext uri="{9D8B030D-6E8A-4147-A177-3AD203B41FA5}">
                      <a16:colId xmlns:a16="http://schemas.microsoft.com/office/drawing/2014/main" val="2152540108"/>
                    </a:ext>
                  </a:extLst>
                </a:gridCol>
                <a:gridCol w="370332">
                  <a:extLst>
                    <a:ext uri="{9D8B030D-6E8A-4147-A177-3AD203B41FA5}">
                      <a16:colId xmlns:a16="http://schemas.microsoft.com/office/drawing/2014/main" val="3359679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6433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- 2018-08-29 15:30:50 </a:t>
                      </a:r>
                      <a:r>
                        <a:rPr kumimoji="0" lang="ar-AE" sz="1000" b="0" i="0" u="none" strike="noStrike" kern="1200" cap="none" spc="0" normalizeH="0" baseline="0" noProof="0">
                          <a:ln>
                            <a:noFill/>
                          </a:ln>
                          <a:solidFill>
                            <a:prstClr val="black"/>
                          </a:solidFill>
                          <a:effectLst/>
                          <a:uLnTx/>
                          <a:uFillTx/>
                          <a:latin typeface="+mn-lt"/>
                          <a:ea typeface="+mn-ea"/>
                          <a:cs typeface="+mn-cs"/>
                        </a:rPr>
                        <a:t> 
 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9595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15:27:41 </a:t>
                      </a:r>
                      <a:r>
                        <a:rPr kumimoji="0" lang="ar-AE" sz="1000" b="0" i="0" u="none" strike="noStrike" kern="1200" cap="none" spc="0" normalizeH="0" baseline="0" noProof="0">
                          <a:ln>
                            <a:noFill/>
                          </a:ln>
                          <a:solidFill>
                            <a:prstClr val="black"/>
                          </a:solidFill>
                          <a:effectLst/>
                          <a:uLnTx/>
                          <a:uFillTx/>
                          <a:latin typeface="+mn-lt"/>
                          <a:ea typeface="+mn-ea"/>
                          <a:cs typeface="+mn-cs"/>
                        </a:rPr>
                        <a:t> 
 عروض على تشكيلة منتجات كلوران بيبي الأن في صيدلية الدواء! لفترة محدودة من ٢٧ اغسطس الى ٢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4914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14:00:40 </a:t>
                      </a:r>
                      <a:r>
                        <a:rPr kumimoji="0" lang="ar-AE" sz="1000" b="0" i="0" u="none" strike="noStrike" kern="1200" cap="none" spc="0" normalizeH="0" baseline="0" noProof="0">
                          <a:ln>
                            <a:noFill/>
                          </a:ln>
                          <a:solidFill>
                            <a:prstClr val="black"/>
                          </a:solidFill>
                          <a:effectLst/>
                          <a:uLnTx/>
                          <a:uFillTx/>
                          <a:latin typeface="+mn-lt"/>
                          <a:ea typeface="+mn-ea"/>
                          <a:cs typeface="+mn-cs"/>
                        </a:rPr>
                        <a:t> 
 عروض هائلة على منتجات بامبرز, اشتري اثنين و احصل على الثالثة مجانا! أصناف مختارة, حصريا  في #صيدلية_الدواء من 26 اغسطس الى 31  اغسطس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60519385"/>
                  </a:ext>
                </a:extLst>
              </a:tr>
            </a:tbl>
          </a:graphicData>
        </a:graphic>
      </p:graphicFrame>
      <p:sp>
        <p:nvSpPr>
          <p:cNvPr id="4" name="Text Placeholder 3">
            <a:extLst>
              <a:ext uri="{FF2B5EF4-FFF2-40B4-BE49-F238E27FC236}">
                <a16:creationId xmlns:a16="http://schemas.microsoft.com/office/drawing/2014/main" id="{9C33AFFA-E80D-4890-9019-24950626FF7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216491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26B54-595A-4195-92AE-3C2CE100424B}"/>
              </a:ext>
            </a:extLst>
          </p:cNvPr>
          <p:cNvSpPr>
            <a:spLocks noGrp="1"/>
          </p:cNvSpPr>
          <p:nvPr>
            <p:ph type="title"/>
          </p:nvPr>
        </p:nvSpPr>
        <p:spPr/>
        <p:txBody>
          <a:bodyPr/>
          <a:lstStyle/>
          <a:p>
            <a:r>
              <a:rPr lang="en-US"/>
              <a:t>Facebook Own Posts Table  | AlDawaa - 3 of 10</a:t>
            </a:r>
          </a:p>
        </p:txBody>
      </p:sp>
      <p:graphicFrame>
        <p:nvGraphicFramePr>
          <p:cNvPr id="5" name="Table Placeholder 4">
            <a:extLst>
              <a:ext uri="{FF2B5EF4-FFF2-40B4-BE49-F238E27FC236}">
                <a16:creationId xmlns:a16="http://schemas.microsoft.com/office/drawing/2014/main" id="{8D998B0E-376D-43B2-AD65-800FE49B8C70}"/>
              </a:ext>
            </a:extLst>
          </p:cNvPr>
          <p:cNvGraphicFramePr>
            <a:graphicFrameLocks noGrp="1"/>
          </p:cNvGraphicFramePr>
          <p:nvPr>
            <p:ph type="tbl" sz="quarter" idx="13"/>
            <p:extLst>
              <p:ext uri="{D42A27DB-BD31-4B8C-83A1-F6EECF244321}">
                <p14:modId xmlns:p14="http://schemas.microsoft.com/office/powerpoint/2010/main" val="2879990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51704881"/>
                    </a:ext>
                  </a:extLst>
                </a:gridCol>
                <a:gridCol w="370332">
                  <a:extLst>
                    <a:ext uri="{9D8B030D-6E8A-4147-A177-3AD203B41FA5}">
                      <a16:colId xmlns:a16="http://schemas.microsoft.com/office/drawing/2014/main" val="324317216"/>
                    </a:ext>
                  </a:extLst>
                </a:gridCol>
                <a:gridCol w="370332">
                  <a:extLst>
                    <a:ext uri="{9D8B030D-6E8A-4147-A177-3AD203B41FA5}">
                      <a16:colId xmlns:a16="http://schemas.microsoft.com/office/drawing/2014/main" val="1408327202"/>
                    </a:ext>
                  </a:extLst>
                </a:gridCol>
                <a:gridCol w="370332">
                  <a:extLst>
                    <a:ext uri="{9D8B030D-6E8A-4147-A177-3AD203B41FA5}">
                      <a16:colId xmlns:a16="http://schemas.microsoft.com/office/drawing/2014/main" val="447530679"/>
                    </a:ext>
                  </a:extLst>
                </a:gridCol>
                <a:gridCol w="329184">
                  <a:extLst>
                    <a:ext uri="{9D8B030D-6E8A-4147-A177-3AD203B41FA5}">
                      <a16:colId xmlns:a16="http://schemas.microsoft.com/office/drawing/2014/main" val="775975877"/>
                    </a:ext>
                  </a:extLst>
                </a:gridCol>
                <a:gridCol w="329184">
                  <a:extLst>
                    <a:ext uri="{9D8B030D-6E8A-4147-A177-3AD203B41FA5}">
                      <a16:colId xmlns:a16="http://schemas.microsoft.com/office/drawing/2014/main" val="1902501920"/>
                    </a:ext>
                  </a:extLst>
                </a:gridCol>
                <a:gridCol w="329184">
                  <a:extLst>
                    <a:ext uri="{9D8B030D-6E8A-4147-A177-3AD203B41FA5}">
                      <a16:colId xmlns:a16="http://schemas.microsoft.com/office/drawing/2014/main" val="733744995"/>
                    </a:ext>
                  </a:extLst>
                </a:gridCol>
                <a:gridCol w="329184">
                  <a:extLst>
                    <a:ext uri="{9D8B030D-6E8A-4147-A177-3AD203B41FA5}">
                      <a16:colId xmlns:a16="http://schemas.microsoft.com/office/drawing/2014/main" val="3486082266"/>
                    </a:ext>
                  </a:extLst>
                </a:gridCol>
                <a:gridCol w="329184">
                  <a:extLst>
                    <a:ext uri="{9D8B030D-6E8A-4147-A177-3AD203B41FA5}">
                      <a16:colId xmlns:a16="http://schemas.microsoft.com/office/drawing/2014/main" val="340382931"/>
                    </a:ext>
                  </a:extLst>
                </a:gridCol>
                <a:gridCol w="329184">
                  <a:extLst>
                    <a:ext uri="{9D8B030D-6E8A-4147-A177-3AD203B41FA5}">
                      <a16:colId xmlns:a16="http://schemas.microsoft.com/office/drawing/2014/main" val="2939472666"/>
                    </a:ext>
                  </a:extLst>
                </a:gridCol>
                <a:gridCol w="329184">
                  <a:extLst>
                    <a:ext uri="{9D8B030D-6E8A-4147-A177-3AD203B41FA5}">
                      <a16:colId xmlns:a16="http://schemas.microsoft.com/office/drawing/2014/main" val="1568966653"/>
                    </a:ext>
                  </a:extLst>
                </a:gridCol>
                <a:gridCol w="329184">
                  <a:extLst>
                    <a:ext uri="{9D8B030D-6E8A-4147-A177-3AD203B41FA5}">
                      <a16:colId xmlns:a16="http://schemas.microsoft.com/office/drawing/2014/main" val="2939270352"/>
                    </a:ext>
                  </a:extLst>
                </a:gridCol>
                <a:gridCol w="329184">
                  <a:extLst>
                    <a:ext uri="{9D8B030D-6E8A-4147-A177-3AD203B41FA5}">
                      <a16:colId xmlns:a16="http://schemas.microsoft.com/office/drawing/2014/main" val="91183603"/>
                    </a:ext>
                  </a:extLst>
                </a:gridCol>
                <a:gridCol w="370332">
                  <a:extLst>
                    <a:ext uri="{9D8B030D-6E8A-4147-A177-3AD203B41FA5}">
                      <a16:colId xmlns:a16="http://schemas.microsoft.com/office/drawing/2014/main" val="1227721741"/>
                    </a:ext>
                  </a:extLst>
                </a:gridCol>
                <a:gridCol w="370332">
                  <a:extLst>
                    <a:ext uri="{9D8B030D-6E8A-4147-A177-3AD203B41FA5}">
                      <a16:colId xmlns:a16="http://schemas.microsoft.com/office/drawing/2014/main" val="517448063"/>
                    </a:ext>
                  </a:extLst>
                </a:gridCol>
                <a:gridCol w="329184">
                  <a:extLst>
                    <a:ext uri="{9D8B030D-6E8A-4147-A177-3AD203B41FA5}">
                      <a16:colId xmlns:a16="http://schemas.microsoft.com/office/drawing/2014/main" val="1064767072"/>
                    </a:ext>
                  </a:extLst>
                </a:gridCol>
                <a:gridCol w="329184">
                  <a:extLst>
                    <a:ext uri="{9D8B030D-6E8A-4147-A177-3AD203B41FA5}">
                      <a16:colId xmlns:a16="http://schemas.microsoft.com/office/drawing/2014/main" val="1776124836"/>
                    </a:ext>
                  </a:extLst>
                </a:gridCol>
                <a:gridCol w="370332">
                  <a:extLst>
                    <a:ext uri="{9D8B030D-6E8A-4147-A177-3AD203B41FA5}">
                      <a16:colId xmlns:a16="http://schemas.microsoft.com/office/drawing/2014/main" val="1389655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3999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- 2018-08-28 13:15:06 </a:t>
                      </a:r>
                      <a:r>
                        <a:rPr kumimoji="0" lang="ar-AE" sz="1000" b="0" i="0" u="none" strike="noStrike" kern="1200" cap="none" spc="0" normalizeH="0" baseline="0" noProof="0">
                          <a:ln>
                            <a:noFill/>
                          </a:ln>
                          <a:solidFill>
                            <a:prstClr val="black"/>
                          </a:solidFill>
                          <a:effectLst/>
                          <a:uLnTx/>
                          <a:uFillTx/>
                          <a:latin typeface="+mn-lt"/>
                          <a:ea typeface="+mn-ea"/>
                          <a:cs typeface="+mn-cs"/>
                        </a:rPr>
                        <a:t> 
 الأن عروض مميزة على عدسات لاصقة, اشتري عدسات شهرية واحصلي على عدسة اخرى مجاناً لفترة محدودة , من 27 اغسطس الى 2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7246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- 2018-08-27 17:00:43 </a:t>
                      </a:r>
                      <a:r>
                        <a:rPr kumimoji="0" lang="ar-AE" sz="1000" b="0" i="0" u="none" strike="noStrike" kern="1200" cap="none" spc="0" normalizeH="0" baseline="0" noProof="0">
                          <a:ln>
                            <a:noFill/>
                          </a:ln>
                          <a:solidFill>
                            <a:prstClr val="black"/>
                          </a:solidFill>
                          <a:effectLst/>
                          <a:uLnTx/>
                          <a:uFillTx/>
                          <a:latin typeface="+mn-lt"/>
                          <a:ea typeface="+mn-ea"/>
                          <a:cs typeface="+mn-cs"/>
                        </a:rPr>
                        <a:t> 
 شاركينا صورة مرطب الشفاه المفضل لكِ على الخاص أو التعليقات 📩 #الدواء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7789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19:07:13 </a:t>
                      </a:r>
                      <a:r>
                        <a:rPr kumimoji="0" lang="ar-AE" sz="1000" b="0" i="0" u="none" strike="noStrike" kern="1200" cap="none" spc="0" normalizeH="0" baseline="0" noProof="0">
                          <a:ln>
                            <a:noFill/>
                          </a:ln>
                          <a:solidFill>
                            <a:prstClr val="black"/>
                          </a:solidFill>
                          <a:effectLst/>
                          <a:uLnTx/>
                          <a:uFillTx/>
                          <a:latin typeface="+mn-lt"/>
                          <a:ea typeface="+mn-ea"/>
                          <a:cs typeface="+mn-cs"/>
                        </a:rPr>
                        <a:t> 
 وصار وقت الإعلان عن الفائزين 😍 الف مبروك لجميع الرابحين وشكرا لجميع المشاركين.. 
انتظرونا في مسابقاتنا القادمة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9042260"/>
                  </a:ext>
                </a:extLst>
              </a:tr>
            </a:tbl>
          </a:graphicData>
        </a:graphic>
      </p:graphicFrame>
      <p:sp>
        <p:nvSpPr>
          <p:cNvPr id="4" name="Text Placeholder 3">
            <a:extLst>
              <a:ext uri="{FF2B5EF4-FFF2-40B4-BE49-F238E27FC236}">
                <a16:creationId xmlns:a16="http://schemas.microsoft.com/office/drawing/2014/main" id="{A615EB10-726C-4B32-B1DB-127C562A6CC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760935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162B7-7D72-4C7C-B5F7-A21A55B321EB}"/>
              </a:ext>
            </a:extLst>
          </p:cNvPr>
          <p:cNvSpPr>
            <a:spLocks noGrp="1"/>
          </p:cNvSpPr>
          <p:nvPr>
            <p:ph type="title"/>
          </p:nvPr>
        </p:nvSpPr>
        <p:spPr/>
        <p:txBody>
          <a:bodyPr/>
          <a:lstStyle/>
          <a:p>
            <a:r>
              <a:rPr lang="en-US"/>
              <a:t>Facebook Own Posts Table  | AlDawaa - 4 of 10</a:t>
            </a:r>
          </a:p>
        </p:txBody>
      </p:sp>
      <p:graphicFrame>
        <p:nvGraphicFramePr>
          <p:cNvPr id="5" name="Table Placeholder 4">
            <a:extLst>
              <a:ext uri="{FF2B5EF4-FFF2-40B4-BE49-F238E27FC236}">
                <a16:creationId xmlns:a16="http://schemas.microsoft.com/office/drawing/2014/main" id="{99304178-7523-4D10-A887-D0BA6003A30B}"/>
              </a:ext>
            </a:extLst>
          </p:cNvPr>
          <p:cNvGraphicFramePr>
            <a:graphicFrameLocks noGrp="1"/>
          </p:cNvGraphicFramePr>
          <p:nvPr>
            <p:ph type="tbl" sz="quarter" idx="13"/>
            <p:extLst>
              <p:ext uri="{D42A27DB-BD31-4B8C-83A1-F6EECF244321}">
                <p14:modId xmlns:p14="http://schemas.microsoft.com/office/powerpoint/2010/main" val="2543315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85270411"/>
                    </a:ext>
                  </a:extLst>
                </a:gridCol>
                <a:gridCol w="370332">
                  <a:extLst>
                    <a:ext uri="{9D8B030D-6E8A-4147-A177-3AD203B41FA5}">
                      <a16:colId xmlns:a16="http://schemas.microsoft.com/office/drawing/2014/main" val="3625868498"/>
                    </a:ext>
                  </a:extLst>
                </a:gridCol>
                <a:gridCol w="370332">
                  <a:extLst>
                    <a:ext uri="{9D8B030D-6E8A-4147-A177-3AD203B41FA5}">
                      <a16:colId xmlns:a16="http://schemas.microsoft.com/office/drawing/2014/main" val="1180777297"/>
                    </a:ext>
                  </a:extLst>
                </a:gridCol>
                <a:gridCol w="370332">
                  <a:extLst>
                    <a:ext uri="{9D8B030D-6E8A-4147-A177-3AD203B41FA5}">
                      <a16:colId xmlns:a16="http://schemas.microsoft.com/office/drawing/2014/main" val="1628331450"/>
                    </a:ext>
                  </a:extLst>
                </a:gridCol>
                <a:gridCol w="329184">
                  <a:extLst>
                    <a:ext uri="{9D8B030D-6E8A-4147-A177-3AD203B41FA5}">
                      <a16:colId xmlns:a16="http://schemas.microsoft.com/office/drawing/2014/main" val="1100256218"/>
                    </a:ext>
                  </a:extLst>
                </a:gridCol>
                <a:gridCol w="329184">
                  <a:extLst>
                    <a:ext uri="{9D8B030D-6E8A-4147-A177-3AD203B41FA5}">
                      <a16:colId xmlns:a16="http://schemas.microsoft.com/office/drawing/2014/main" val="1408117835"/>
                    </a:ext>
                  </a:extLst>
                </a:gridCol>
                <a:gridCol w="329184">
                  <a:extLst>
                    <a:ext uri="{9D8B030D-6E8A-4147-A177-3AD203B41FA5}">
                      <a16:colId xmlns:a16="http://schemas.microsoft.com/office/drawing/2014/main" val="2845828650"/>
                    </a:ext>
                  </a:extLst>
                </a:gridCol>
                <a:gridCol w="329184">
                  <a:extLst>
                    <a:ext uri="{9D8B030D-6E8A-4147-A177-3AD203B41FA5}">
                      <a16:colId xmlns:a16="http://schemas.microsoft.com/office/drawing/2014/main" val="1518393162"/>
                    </a:ext>
                  </a:extLst>
                </a:gridCol>
                <a:gridCol w="329184">
                  <a:extLst>
                    <a:ext uri="{9D8B030D-6E8A-4147-A177-3AD203B41FA5}">
                      <a16:colId xmlns:a16="http://schemas.microsoft.com/office/drawing/2014/main" val="643993740"/>
                    </a:ext>
                  </a:extLst>
                </a:gridCol>
                <a:gridCol w="329184">
                  <a:extLst>
                    <a:ext uri="{9D8B030D-6E8A-4147-A177-3AD203B41FA5}">
                      <a16:colId xmlns:a16="http://schemas.microsoft.com/office/drawing/2014/main" val="3349052412"/>
                    </a:ext>
                  </a:extLst>
                </a:gridCol>
                <a:gridCol w="329184">
                  <a:extLst>
                    <a:ext uri="{9D8B030D-6E8A-4147-A177-3AD203B41FA5}">
                      <a16:colId xmlns:a16="http://schemas.microsoft.com/office/drawing/2014/main" val="74277084"/>
                    </a:ext>
                  </a:extLst>
                </a:gridCol>
                <a:gridCol w="329184">
                  <a:extLst>
                    <a:ext uri="{9D8B030D-6E8A-4147-A177-3AD203B41FA5}">
                      <a16:colId xmlns:a16="http://schemas.microsoft.com/office/drawing/2014/main" val="1672494992"/>
                    </a:ext>
                  </a:extLst>
                </a:gridCol>
                <a:gridCol w="329184">
                  <a:extLst>
                    <a:ext uri="{9D8B030D-6E8A-4147-A177-3AD203B41FA5}">
                      <a16:colId xmlns:a16="http://schemas.microsoft.com/office/drawing/2014/main" val="2637264411"/>
                    </a:ext>
                  </a:extLst>
                </a:gridCol>
                <a:gridCol w="370332">
                  <a:extLst>
                    <a:ext uri="{9D8B030D-6E8A-4147-A177-3AD203B41FA5}">
                      <a16:colId xmlns:a16="http://schemas.microsoft.com/office/drawing/2014/main" val="3648131929"/>
                    </a:ext>
                  </a:extLst>
                </a:gridCol>
                <a:gridCol w="370332">
                  <a:extLst>
                    <a:ext uri="{9D8B030D-6E8A-4147-A177-3AD203B41FA5}">
                      <a16:colId xmlns:a16="http://schemas.microsoft.com/office/drawing/2014/main" val="1458219765"/>
                    </a:ext>
                  </a:extLst>
                </a:gridCol>
                <a:gridCol w="329184">
                  <a:extLst>
                    <a:ext uri="{9D8B030D-6E8A-4147-A177-3AD203B41FA5}">
                      <a16:colId xmlns:a16="http://schemas.microsoft.com/office/drawing/2014/main" val="1224114480"/>
                    </a:ext>
                  </a:extLst>
                </a:gridCol>
                <a:gridCol w="329184">
                  <a:extLst>
                    <a:ext uri="{9D8B030D-6E8A-4147-A177-3AD203B41FA5}">
                      <a16:colId xmlns:a16="http://schemas.microsoft.com/office/drawing/2014/main" val="865658940"/>
                    </a:ext>
                  </a:extLst>
                </a:gridCol>
                <a:gridCol w="370332">
                  <a:extLst>
                    <a:ext uri="{9D8B030D-6E8A-4147-A177-3AD203B41FA5}">
                      <a16:colId xmlns:a16="http://schemas.microsoft.com/office/drawing/2014/main" val="270329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238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14:41:21 </a:t>
                      </a:r>
                      <a:r>
                        <a:rPr kumimoji="0" lang="ar-AE" sz="1000" b="0" i="0" u="none" strike="noStrike" kern="1200" cap="none" spc="0" normalizeH="0" baseline="0" noProof="0">
                          <a:ln>
                            <a:noFill/>
                          </a:ln>
                          <a:solidFill>
                            <a:prstClr val="black"/>
                          </a:solidFill>
                          <a:effectLst/>
                          <a:uLnTx/>
                          <a:uFillTx/>
                          <a:latin typeface="+mn-lt"/>
                          <a:ea typeface="+mn-ea"/>
                          <a:cs typeface="+mn-cs"/>
                        </a:rPr>
                        <a:t> 
 ‎#صيدليات_الدواء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71492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- 2018-08-26 13:00:56 </a:t>
                      </a:r>
                      <a:r>
                        <a:rPr kumimoji="0" lang="ar-AE" sz="1000" b="0" i="0" u="none" strike="noStrike" kern="1200" cap="none" spc="0" normalizeH="0" baseline="0" noProof="0">
                          <a:ln>
                            <a:noFill/>
                          </a:ln>
                          <a:solidFill>
                            <a:prstClr val="black"/>
                          </a:solidFill>
                          <a:effectLst/>
                          <a:uLnTx/>
                          <a:uFillTx/>
                          <a:latin typeface="+mn-lt"/>
                          <a:ea typeface="+mn-ea"/>
                          <a:cs typeface="+mn-cs"/>
                        </a:rPr>
                        <a:t> 
 أسنانك حساسة؟
معجون #الودنت هو الحل..  تلذذ بالآيسكريم بدون ألم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478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- 2018-08-25 11:00:39 </a:t>
                      </a:r>
                      <a:r>
                        <a:rPr kumimoji="0" lang="ar-AE" sz="1000" b="0" i="0" u="none" strike="noStrike" kern="1200" cap="none" spc="0" normalizeH="0" baseline="0" noProof="0">
                          <a:ln>
                            <a:noFill/>
                          </a:ln>
                          <a:solidFill>
                            <a:prstClr val="black"/>
                          </a:solidFill>
                          <a:effectLst/>
                          <a:uLnTx/>
                          <a:uFillTx/>
                          <a:latin typeface="+mn-lt"/>
                          <a:ea typeface="+mn-ea"/>
                          <a:cs typeface="+mn-cs"/>
                        </a:rPr>
                        <a:t> 
 كيف تستخدمين كريم واقي الشمس؟ تعرفي على الطريقة الصحيحة لاستخدامه #نصيحة_الدواء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69904010"/>
                  </a:ext>
                </a:extLst>
              </a:tr>
            </a:tbl>
          </a:graphicData>
        </a:graphic>
      </p:graphicFrame>
      <p:sp>
        <p:nvSpPr>
          <p:cNvPr id="4" name="Text Placeholder 3">
            <a:extLst>
              <a:ext uri="{FF2B5EF4-FFF2-40B4-BE49-F238E27FC236}">
                <a16:creationId xmlns:a16="http://schemas.microsoft.com/office/drawing/2014/main" id="{8B96DF87-D425-4B6F-9A7D-B2761395DA5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331671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749E7-36F5-4425-A89D-3196DD8BF033}"/>
              </a:ext>
            </a:extLst>
          </p:cNvPr>
          <p:cNvSpPr>
            <a:spLocks noGrp="1"/>
          </p:cNvSpPr>
          <p:nvPr>
            <p:ph type="title"/>
          </p:nvPr>
        </p:nvSpPr>
        <p:spPr/>
        <p:txBody>
          <a:bodyPr/>
          <a:lstStyle/>
          <a:p>
            <a:r>
              <a:rPr lang="en-US"/>
              <a:t>Facebook Own Posts Table  | AlDawaa - 5 of 10</a:t>
            </a:r>
          </a:p>
        </p:txBody>
      </p:sp>
      <p:graphicFrame>
        <p:nvGraphicFramePr>
          <p:cNvPr id="5" name="Table Placeholder 4">
            <a:extLst>
              <a:ext uri="{FF2B5EF4-FFF2-40B4-BE49-F238E27FC236}">
                <a16:creationId xmlns:a16="http://schemas.microsoft.com/office/drawing/2014/main" id="{5AE21D7B-5F6B-45C5-BEE9-5B6F18B8C02E}"/>
              </a:ext>
            </a:extLst>
          </p:cNvPr>
          <p:cNvGraphicFramePr>
            <a:graphicFrameLocks noGrp="1"/>
          </p:cNvGraphicFramePr>
          <p:nvPr>
            <p:ph type="tbl" sz="quarter" idx="13"/>
            <p:extLst>
              <p:ext uri="{D42A27DB-BD31-4B8C-83A1-F6EECF244321}">
                <p14:modId xmlns:p14="http://schemas.microsoft.com/office/powerpoint/2010/main" val="3252957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39593627"/>
                    </a:ext>
                  </a:extLst>
                </a:gridCol>
                <a:gridCol w="370332">
                  <a:extLst>
                    <a:ext uri="{9D8B030D-6E8A-4147-A177-3AD203B41FA5}">
                      <a16:colId xmlns:a16="http://schemas.microsoft.com/office/drawing/2014/main" val="3684276217"/>
                    </a:ext>
                  </a:extLst>
                </a:gridCol>
                <a:gridCol w="370332">
                  <a:extLst>
                    <a:ext uri="{9D8B030D-6E8A-4147-A177-3AD203B41FA5}">
                      <a16:colId xmlns:a16="http://schemas.microsoft.com/office/drawing/2014/main" val="325239693"/>
                    </a:ext>
                  </a:extLst>
                </a:gridCol>
                <a:gridCol w="370332">
                  <a:extLst>
                    <a:ext uri="{9D8B030D-6E8A-4147-A177-3AD203B41FA5}">
                      <a16:colId xmlns:a16="http://schemas.microsoft.com/office/drawing/2014/main" val="566861375"/>
                    </a:ext>
                  </a:extLst>
                </a:gridCol>
                <a:gridCol w="329184">
                  <a:extLst>
                    <a:ext uri="{9D8B030D-6E8A-4147-A177-3AD203B41FA5}">
                      <a16:colId xmlns:a16="http://schemas.microsoft.com/office/drawing/2014/main" val="420278446"/>
                    </a:ext>
                  </a:extLst>
                </a:gridCol>
                <a:gridCol w="329184">
                  <a:extLst>
                    <a:ext uri="{9D8B030D-6E8A-4147-A177-3AD203B41FA5}">
                      <a16:colId xmlns:a16="http://schemas.microsoft.com/office/drawing/2014/main" val="1444111004"/>
                    </a:ext>
                  </a:extLst>
                </a:gridCol>
                <a:gridCol w="329184">
                  <a:extLst>
                    <a:ext uri="{9D8B030D-6E8A-4147-A177-3AD203B41FA5}">
                      <a16:colId xmlns:a16="http://schemas.microsoft.com/office/drawing/2014/main" val="3968624106"/>
                    </a:ext>
                  </a:extLst>
                </a:gridCol>
                <a:gridCol w="329184">
                  <a:extLst>
                    <a:ext uri="{9D8B030D-6E8A-4147-A177-3AD203B41FA5}">
                      <a16:colId xmlns:a16="http://schemas.microsoft.com/office/drawing/2014/main" val="1944210038"/>
                    </a:ext>
                  </a:extLst>
                </a:gridCol>
                <a:gridCol w="329184">
                  <a:extLst>
                    <a:ext uri="{9D8B030D-6E8A-4147-A177-3AD203B41FA5}">
                      <a16:colId xmlns:a16="http://schemas.microsoft.com/office/drawing/2014/main" val="1871861726"/>
                    </a:ext>
                  </a:extLst>
                </a:gridCol>
                <a:gridCol w="329184">
                  <a:extLst>
                    <a:ext uri="{9D8B030D-6E8A-4147-A177-3AD203B41FA5}">
                      <a16:colId xmlns:a16="http://schemas.microsoft.com/office/drawing/2014/main" val="2677656272"/>
                    </a:ext>
                  </a:extLst>
                </a:gridCol>
                <a:gridCol w="329184">
                  <a:extLst>
                    <a:ext uri="{9D8B030D-6E8A-4147-A177-3AD203B41FA5}">
                      <a16:colId xmlns:a16="http://schemas.microsoft.com/office/drawing/2014/main" val="2899819019"/>
                    </a:ext>
                  </a:extLst>
                </a:gridCol>
                <a:gridCol w="329184">
                  <a:extLst>
                    <a:ext uri="{9D8B030D-6E8A-4147-A177-3AD203B41FA5}">
                      <a16:colId xmlns:a16="http://schemas.microsoft.com/office/drawing/2014/main" val="1190438800"/>
                    </a:ext>
                  </a:extLst>
                </a:gridCol>
                <a:gridCol w="329184">
                  <a:extLst>
                    <a:ext uri="{9D8B030D-6E8A-4147-A177-3AD203B41FA5}">
                      <a16:colId xmlns:a16="http://schemas.microsoft.com/office/drawing/2014/main" val="4031369859"/>
                    </a:ext>
                  </a:extLst>
                </a:gridCol>
                <a:gridCol w="370332">
                  <a:extLst>
                    <a:ext uri="{9D8B030D-6E8A-4147-A177-3AD203B41FA5}">
                      <a16:colId xmlns:a16="http://schemas.microsoft.com/office/drawing/2014/main" val="1270537068"/>
                    </a:ext>
                  </a:extLst>
                </a:gridCol>
                <a:gridCol w="370332">
                  <a:extLst>
                    <a:ext uri="{9D8B030D-6E8A-4147-A177-3AD203B41FA5}">
                      <a16:colId xmlns:a16="http://schemas.microsoft.com/office/drawing/2014/main" val="1796152201"/>
                    </a:ext>
                  </a:extLst>
                </a:gridCol>
                <a:gridCol w="329184">
                  <a:extLst>
                    <a:ext uri="{9D8B030D-6E8A-4147-A177-3AD203B41FA5}">
                      <a16:colId xmlns:a16="http://schemas.microsoft.com/office/drawing/2014/main" val="769915023"/>
                    </a:ext>
                  </a:extLst>
                </a:gridCol>
                <a:gridCol w="329184">
                  <a:extLst>
                    <a:ext uri="{9D8B030D-6E8A-4147-A177-3AD203B41FA5}">
                      <a16:colId xmlns:a16="http://schemas.microsoft.com/office/drawing/2014/main" val="1220058534"/>
                    </a:ext>
                  </a:extLst>
                </a:gridCol>
                <a:gridCol w="370332">
                  <a:extLst>
                    <a:ext uri="{9D8B030D-6E8A-4147-A177-3AD203B41FA5}">
                      <a16:colId xmlns:a16="http://schemas.microsoft.com/office/drawing/2014/main" val="1246229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4389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- 2018-08-24 09:00:44 </a:t>
                      </a:r>
                      <a:r>
                        <a:rPr kumimoji="0" lang="ar-AE" sz="1000" b="0" i="0" u="none" strike="noStrike" kern="1200" cap="none" spc="0" normalizeH="0" baseline="0" noProof="0">
                          <a:ln>
                            <a:noFill/>
                          </a:ln>
                          <a:solidFill>
                            <a:prstClr val="black"/>
                          </a:solidFill>
                          <a:effectLst/>
                          <a:uLnTx/>
                          <a:uFillTx/>
                          <a:latin typeface="+mn-lt"/>
                          <a:ea typeface="+mn-ea"/>
                          <a:cs typeface="+mn-cs"/>
                        </a:rPr>
                        <a:t> 
 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56338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- 2018-08-23 11:30:20 </a:t>
                      </a:r>
                      <a:r>
                        <a:rPr kumimoji="0" lang="ar-AE" sz="1000" b="0" i="0" u="none" strike="noStrike" kern="1200" cap="none" spc="0" normalizeH="0" baseline="0" noProof="0">
                          <a:ln>
                            <a:noFill/>
                          </a:ln>
                          <a:solidFill>
                            <a:prstClr val="black"/>
                          </a:solidFill>
                          <a:effectLst/>
                          <a:uLnTx/>
                          <a:uFillTx/>
                          <a:latin typeface="+mn-lt"/>
                          <a:ea typeface="+mn-ea"/>
                          <a:cs typeface="+mn-cs"/>
                        </a:rPr>
                        <a:t> 
 احرصي على تزويد أطفالك بمنتجات للعناية الشخصية لحمايتهم من البكتيريا والعدوى -بإذن الله-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48954730"/>
                  </a:ext>
                </a:extLst>
              </a:tr>
            </a:tbl>
          </a:graphicData>
        </a:graphic>
      </p:graphicFrame>
      <p:sp>
        <p:nvSpPr>
          <p:cNvPr id="4" name="Text Placeholder 3">
            <a:extLst>
              <a:ext uri="{FF2B5EF4-FFF2-40B4-BE49-F238E27FC236}">
                <a16:creationId xmlns:a16="http://schemas.microsoft.com/office/drawing/2014/main" id="{CE52D716-EE1A-444A-80FD-EFDDA4CDD35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918102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E2140-80B4-4CF3-B1CE-1EA4E014A411}"/>
              </a:ext>
            </a:extLst>
          </p:cNvPr>
          <p:cNvSpPr>
            <a:spLocks noGrp="1"/>
          </p:cNvSpPr>
          <p:nvPr>
            <p:ph type="title"/>
          </p:nvPr>
        </p:nvSpPr>
        <p:spPr/>
        <p:txBody>
          <a:bodyPr/>
          <a:lstStyle/>
          <a:p>
            <a:r>
              <a:rPr lang="en-US"/>
              <a:t>Facebook Own Posts Table  | AlDawaa - 6 of 10</a:t>
            </a:r>
          </a:p>
        </p:txBody>
      </p:sp>
      <p:graphicFrame>
        <p:nvGraphicFramePr>
          <p:cNvPr id="5" name="Table Placeholder 4">
            <a:extLst>
              <a:ext uri="{FF2B5EF4-FFF2-40B4-BE49-F238E27FC236}">
                <a16:creationId xmlns:a16="http://schemas.microsoft.com/office/drawing/2014/main" id="{591E71B5-7528-47D8-8DDF-8D078BE212B8}"/>
              </a:ext>
            </a:extLst>
          </p:cNvPr>
          <p:cNvGraphicFramePr>
            <a:graphicFrameLocks noGrp="1"/>
          </p:cNvGraphicFramePr>
          <p:nvPr>
            <p:ph type="tbl" sz="quarter" idx="13"/>
            <p:extLst>
              <p:ext uri="{D42A27DB-BD31-4B8C-83A1-F6EECF244321}">
                <p14:modId xmlns:p14="http://schemas.microsoft.com/office/powerpoint/2010/main" val="3230139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89149181"/>
                    </a:ext>
                  </a:extLst>
                </a:gridCol>
                <a:gridCol w="370332">
                  <a:extLst>
                    <a:ext uri="{9D8B030D-6E8A-4147-A177-3AD203B41FA5}">
                      <a16:colId xmlns:a16="http://schemas.microsoft.com/office/drawing/2014/main" val="3488745281"/>
                    </a:ext>
                  </a:extLst>
                </a:gridCol>
                <a:gridCol w="370332">
                  <a:extLst>
                    <a:ext uri="{9D8B030D-6E8A-4147-A177-3AD203B41FA5}">
                      <a16:colId xmlns:a16="http://schemas.microsoft.com/office/drawing/2014/main" val="3600539470"/>
                    </a:ext>
                  </a:extLst>
                </a:gridCol>
                <a:gridCol w="370332">
                  <a:extLst>
                    <a:ext uri="{9D8B030D-6E8A-4147-A177-3AD203B41FA5}">
                      <a16:colId xmlns:a16="http://schemas.microsoft.com/office/drawing/2014/main" val="3258158649"/>
                    </a:ext>
                  </a:extLst>
                </a:gridCol>
                <a:gridCol w="329184">
                  <a:extLst>
                    <a:ext uri="{9D8B030D-6E8A-4147-A177-3AD203B41FA5}">
                      <a16:colId xmlns:a16="http://schemas.microsoft.com/office/drawing/2014/main" val="17170256"/>
                    </a:ext>
                  </a:extLst>
                </a:gridCol>
                <a:gridCol w="329184">
                  <a:extLst>
                    <a:ext uri="{9D8B030D-6E8A-4147-A177-3AD203B41FA5}">
                      <a16:colId xmlns:a16="http://schemas.microsoft.com/office/drawing/2014/main" val="2685373668"/>
                    </a:ext>
                  </a:extLst>
                </a:gridCol>
                <a:gridCol w="329184">
                  <a:extLst>
                    <a:ext uri="{9D8B030D-6E8A-4147-A177-3AD203B41FA5}">
                      <a16:colId xmlns:a16="http://schemas.microsoft.com/office/drawing/2014/main" val="2042353837"/>
                    </a:ext>
                  </a:extLst>
                </a:gridCol>
                <a:gridCol w="329184">
                  <a:extLst>
                    <a:ext uri="{9D8B030D-6E8A-4147-A177-3AD203B41FA5}">
                      <a16:colId xmlns:a16="http://schemas.microsoft.com/office/drawing/2014/main" val="1209178737"/>
                    </a:ext>
                  </a:extLst>
                </a:gridCol>
                <a:gridCol w="329184">
                  <a:extLst>
                    <a:ext uri="{9D8B030D-6E8A-4147-A177-3AD203B41FA5}">
                      <a16:colId xmlns:a16="http://schemas.microsoft.com/office/drawing/2014/main" val="2559735043"/>
                    </a:ext>
                  </a:extLst>
                </a:gridCol>
                <a:gridCol w="329184">
                  <a:extLst>
                    <a:ext uri="{9D8B030D-6E8A-4147-A177-3AD203B41FA5}">
                      <a16:colId xmlns:a16="http://schemas.microsoft.com/office/drawing/2014/main" val="2017684135"/>
                    </a:ext>
                  </a:extLst>
                </a:gridCol>
                <a:gridCol w="329184">
                  <a:extLst>
                    <a:ext uri="{9D8B030D-6E8A-4147-A177-3AD203B41FA5}">
                      <a16:colId xmlns:a16="http://schemas.microsoft.com/office/drawing/2014/main" val="4246436799"/>
                    </a:ext>
                  </a:extLst>
                </a:gridCol>
                <a:gridCol w="329184">
                  <a:extLst>
                    <a:ext uri="{9D8B030D-6E8A-4147-A177-3AD203B41FA5}">
                      <a16:colId xmlns:a16="http://schemas.microsoft.com/office/drawing/2014/main" val="3918201599"/>
                    </a:ext>
                  </a:extLst>
                </a:gridCol>
                <a:gridCol w="329184">
                  <a:extLst>
                    <a:ext uri="{9D8B030D-6E8A-4147-A177-3AD203B41FA5}">
                      <a16:colId xmlns:a16="http://schemas.microsoft.com/office/drawing/2014/main" val="4147232659"/>
                    </a:ext>
                  </a:extLst>
                </a:gridCol>
                <a:gridCol w="370332">
                  <a:extLst>
                    <a:ext uri="{9D8B030D-6E8A-4147-A177-3AD203B41FA5}">
                      <a16:colId xmlns:a16="http://schemas.microsoft.com/office/drawing/2014/main" val="894877512"/>
                    </a:ext>
                  </a:extLst>
                </a:gridCol>
                <a:gridCol w="370332">
                  <a:extLst>
                    <a:ext uri="{9D8B030D-6E8A-4147-A177-3AD203B41FA5}">
                      <a16:colId xmlns:a16="http://schemas.microsoft.com/office/drawing/2014/main" val="1723693659"/>
                    </a:ext>
                  </a:extLst>
                </a:gridCol>
                <a:gridCol w="329184">
                  <a:extLst>
                    <a:ext uri="{9D8B030D-6E8A-4147-A177-3AD203B41FA5}">
                      <a16:colId xmlns:a16="http://schemas.microsoft.com/office/drawing/2014/main" val="1468726637"/>
                    </a:ext>
                  </a:extLst>
                </a:gridCol>
                <a:gridCol w="329184">
                  <a:extLst>
                    <a:ext uri="{9D8B030D-6E8A-4147-A177-3AD203B41FA5}">
                      <a16:colId xmlns:a16="http://schemas.microsoft.com/office/drawing/2014/main" val="3436081701"/>
                    </a:ext>
                  </a:extLst>
                </a:gridCol>
                <a:gridCol w="370332">
                  <a:extLst>
                    <a:ext uri="{9D8B030D-6E8A-4147-A177-3AD203B41FA5}">
                      <a16:colId xmlns:a16="http://schemas.microsoft.com/office/drawing/2014/main" val="2529035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6345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- 2018-08-22 17:01:58 </a:t>
                      </a:r>
                      <a:r>
                        <a:rPr kumimoji="0" lang="ar-AE" sz="1000" b="0" i="0" u="none" strike="noStrike" kern="1200" cap="none" spc="0" normalizeH="0" baseline="0" noProof="0">
                          <a:ln>
                            <a:noFill/>
                          </a:ln>
                          <a:solidFill>
                            <a:prstClr val="black"/>
                          </a:solidFill>
                          <a:effectLst/>
                          <a:uLnTx/>
                          <a:uFillTx/>
                          <a:latin typeface="+mn-lt"/>
                          <a:ea typeface="+mn-ea"/>
                          <a:cs typeface="+mn-cs"/>
                        </a:rPr>
                        <a:t> 
 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2317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- 2018-08-21 17:01:21 </a:t>
                      </a:r>
                      <a:r>
                        <a:rPr kumimoji="0" lang="ar-AE" sz="1000" b="0" i="0" u="none" strike="noStrike" kern="1200" cap="none" spc="0" normalizeH="0" baseline="0" noProof="0">
                          <a:ln>
                            <a:noFill/>
                          </a:ln>
                          <a:solidFill>
                            <a:prstClr val="black"/>
                          </a:solidFill>
                          <a:effectLst/>
                          <a:uLnTx/>
                          <a:uFillTx/>
                          <a:latin typeface="+mn-lt"/>
                          <a:ea typeface="+mn-ea"/>
                          <a:cs typeface="+mn-cs"/>
                        </a:rPr>
                        <a:t> 
 بعد اكمال الحج, من المهم أن ترتاح , لأنك قد تعاني من الصداع, الإرهاق العضلي و عدم انتظام النوم.  #حج_مبرور #صيدلية_الدواء
#الحج_والدواء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5120903"/>
                  </a:ext>
                </a:extLst>
              </a:tr>
            </a:tbl>
          </a:graphicData>
        </a:graphic>
      </p:graphicFrame>
      <p:sp>
        <p:nvSpPr>
          <p:cNvPr id="4" name="Text Placeholder 3">
            <a:extLst>
              <a:ext uri="{FF2B5EF4-FFF2-40B4-BE49-F238E27FC236}">
                <a16:creationId xmlns:a16="http://schemas.microsoft.com/office/drawing/2014/main" id="{11F132E1-F751-4E5F-A501-97A5BDAE80C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080506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2CDF7-8F84-43F0-A1AB-BC233EED2B5C}"/>
              </a:ext>
            </a:extLst>
          </p:cNvPr>
          <p:cNvSpPr>
            <a:spLocks noGrp="1"/>
          </p:cNvSpPr>
          <p:nvPr>
            <p:ph type="title"/>
          </p:nvPr>
        </p:nvSpPr>
        <p:spPr/>
        <p:txBody>
          <a:bodyPr/>
          <a:lstStyle/>
          <a:p>
            <a:r>
              <a:rPr lang="en-US"/>
              <a:t>Facebook Own Posts Table  | AlDawaa - 7 of 10</a:t>
            </a:r>
          </a:p>
        </p:txBody>
      </p:sp>
      <p:graphicFrame>
        <p:nvGraphicFramePr>
          <p:cNvPr id="5" name="Table Placeholder 4">
            <a:extLst>
              <a:ext uri="{FF2B5EF4-FFF2-40B4-BE49-F238E27FC236}">
                <a16:creationId xmlns:a16="http://schemas.microsoft.com/office/drawing/2014/main" id="{D59D4CE4-696C-42A2-A0C7-5EC4ED2E66F7}"/>
              </a:ext>
            </a:extLst>
          </p:cNvPr>
          <p:cNvGraphicFramePr>
            <a:graphicFrameLocks noGrp="1"/>
          </p:cNvGraphicFramePr>
          <p:nvPr>
            <p:ph type="tbl" sz="quarter" idx="13"/>
            <p:extLst>
              <p:ext uri="{D42A27DB-BD31-4B8C-83A1-F6EECF244321}">
                <p14:modId xmlns:p14="http://schemas.microsoft.com/office/powerpoint/2010/main" val="3415312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785881976"/>
                    </a:ext>
                  </a:extLst>
                </a:gridCol>
                <a:gridCol w="370332">
                  <a:extLst>
                    <a:ext uri="{9D8B030D-6E8A-4147-A177-3AD203B41FA5}">
                      <a16:colId xmlns:a16="http://schemas.microsoft.com/office/drawing/2014/main" val="1700027824"/>
                    </a:ext>
                  </a:extLst>
                </a:gridCol>
                <a:gridCol w="370332">
                  <a:extLst>
                    <a:ext uri="{9D8B030D-6E8A-4147-A177-3AD203B41FA5}">
                      <a16:colId xmlns:a16="http://schemas.microsoft.com/office/drawing/2014/main" val="1963975654"/>
                    </a:ext>
                  </a:extLst>
                </a:gridCol>
                <a:gridCol w="370332">
                  <a:extLst>
                    <a:ext uri="{9D8B030D-6E8A-4147-A177-3AD203B41FA5}">
                      <a16:colId xmlns:a16="http://schemas.microsoft.com/office/drawing/2014/main" val="3536865101"/>
                    </a:ext>
                  </a:extLst>
                </a:gridCol>
                <a:gridCol w="329184">
                  <a:extLst>
                    <a:ext uri="{9D8B030D-6E8A-4147-A177-3AD203B41FA5}">
                      <a16:colId xmlns:a16="http://schemas.microsoft.com/office/drawing/2014/main" val="1969513377"/>
                    </a:ext>
                  </a:extLst>
                </a:gridCol>
                <a:gridCol w="329184">
                  <a:extLst>
                    <a:ext uri="{9D8B030D-6E8A-4147-A177-3AD203B41FA5}">
                      <a16:colId xmlns:a16="http://schemas.microsoft.com/office/drawing/2014/main" val="3920905025"/>
                    </a:ext>
                  </a:extLst>
                </a:gridCol>
                <a:gridCol w="329184">
                  <a:extLst>
                    <a:ext uri="{9D8B030D-6E8A-4147-A177-3AD203B41FA5}">
                      <a16:colId xmlns:a16="http://schemas.microsoft.com/office/drawing/2014/main" val="2833872261"/>
                    </a:ext>
                  </a:extLst>
                </a:gridCol>
                <a:gridCol w="329184">
                  <a:extLst>
                    <a:ext uri="{9D8B030D-6E8A-4147-A177-3AD203B41FA5}">
                      <a16:colId xmlns:a16="http://schemas.microsoft.com/office/drawing/2014/main" val="3118112794"/>
                    </a:ext>
                  </a:extLst>
                </a:gridCol>
                <a:gridCol w="329184">
                  <a:extLst>
                    <a:ext uri="{9D8B030D-6E8A-4147-A177-3AD203B41FA5}">
                      <a16:colId xmlns:a16="http://schemas.microsoft.com/office/drawing/2014/main" val="856818830"/>
                    </a:ext>
                  </a:extLst>
                </a:gridCol>
                <a:gridCol w="329184">
                  <a:extLst>
                    <a:ext uri="{9D8B030D-6E8A-4147-A177-3AD203B41FA5}">
                      <a16:colId xmlns:a16="http://schemas.microsoft.com/office/drawing/2014/main" val="2179939889"/>
                    </a:ext>
                  </a:extLst>
                </a:gridCol>
                <a:gridCol w="329184">
                  <a:extLst>
                    <a:ext uri="{9D8B030D-6E8A-4147-A177-3AD203B41FA5}">
                      <a16:colId xmlns:a16="http://schemas.microsoft.com/office/drawing/2014/main" val="3831081015"/>
                    </a:ext>
                  </a:extLst>
                </a:gridCol>
                <a:gridCol w="329184">
                  <a:extLst>
                    <a:ext uri="{9D8B030D-6E8A-4147-A177-3AD203B41FA5}">
                      <a16:colId xmlns:a16="http://schemas.microsoft.com/office/drawing/2014/main" val="565631626"/>
                    </a:ext>
                  </a:extLst>
                </a:gridCol>
                <a:gridCol w="329184">
                  <a:extLst>
                    <a:ext uri="{9D8B030D-6E8A-4147-A177-3AD203B41FA5}">
                      <a16:colId xmlns:a16="http://schemas.microsoft.com/office/drawing/2014/main" val="184890778"/>
                    </a:ext>
                  </a:extLst>
                </a:gridCol>
                <a:gridCol w="370332">
                  <a:extLst>
                    <a:ext uri="{9D8B030D-6E8A-4147-A177-3AD203B41FA5}">
                      <a16:colId xmlns:a16="http://schemas.microsoft.com/office/drawing/2014/main" val="2568331207"/>
                    </a:ext>
                  </a:extLst>
                </a:gridCol>
                <a:gridCol w="370332">
                  <a:extLst>
                    <a:ext uri="{9D8B030D-6E8A-4147-A177-3AD203B41FA5}">
                      <a16:colId xmlns:a16="http://schemas.microsoft.com/office/drawing/2014/main" val="3315163831"/>
                    </a:ext>
                  </a:extLst>
                </a:gridCol>
                <a:gridCol w="329184">
                  <a:extLst>
                    <a:ext uri="{9D8B030D-6E8A-4147-A177-3AD203B41FA5}">
                      <a16:colId xmlns:a16="http://schemas.microsoft.com/office/drawing/2014/main" val="2966472896"/>
                    </a:ext>
                  </a:extLst>
                </a:gridCol>
                <a:gridCol w="329184">
                  <a:extLst>
                    <a:ext uri="{9D8B030D-6E8A-4147-A177-3AD203B41FA5}">
                      <a16:colId xmlns:a16="http://schemas.microsoft.com/office/drawing/2014/main" val="3324224959"/>
                    </a:ext>
                  </a:extLst>
                </a:gridCol>
                <a:gridCol w="370332">
                  <a:extLst>
                    <a:ext uri="{9D8B030D-6E8A-4147-A177-3AD203B41FA5}">
                      <a16:colId xmlns:a16="http://schemas.microsoft.com/office/drawing/2014/main" val="1944320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6658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- 2018-08-20 16:01:49 </a:t>
                      </a:r>
                      <a:r>
                        <a:rPr kumimoji="0" lang="ar-AE" sz="1000" b="0" i="0" u="none" strike="noStrike" kern="1200" cap="none" spc="0" normalizeH="0" baseline="0" noProof="0">
                          <a:ln>
                            <a:noFill/>
                          </a:ln>
                          <a:solidFill>
                            <a:prstClr val="black"/>
                          </a:solidFill>
                          <a:effectLst/>
                          <a:uLnTx/>
                          <a:uFillTx/>
                          <a:latin typeface="+mn-lt"/>
                          <a:ea typeface="+mn-ea"/>
                          <a:cs typeface="+mn-cs"/>
                        </a:rPr>
                        <a:t> 
 #صيدلية_الدواء تهنئكم بحلول عيد الأضحى المبارك، أعاده الله عليكم بالخير واليمن والبركات، ومتّعكم بجزيل الصحة والعافية بين الأهل والأحباب 😊🌷 #عيد_الأضحى #تهنئة_العيد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040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- 2018-08-20 10:00:47 </a:t>
                      </a:r>
                      <a:r>
                        <a:rPr kumimoji="0" lang="ar-AE" sz="1000" b="0" i="0" u="none" strike="noStrike" kern="1200" cap="none" spc="0" normalizeH="0" baseline="0" noProof="0">
                          <a:ln>
                            <a:noFill/>
                          </a:ln>
                          <a:solidFill>
                            <a:prstClr val="black"/>
                          </a:solidFill>
                          <a:effectLst/>
                          <a:uLnTx/>
                          <a:uFillTx/>
                          <a:latin typeface="+mn-lt"/>
                          <a:ea typeface="+mn-ea"/>
                          <a:cs typeface="+mn-cs"/>
                        </a:rPr>
                        <a:t> 
 تقبل الله منكم ورزقكم حجًا مبرورًا وذنبًا مغفورًا، ورزقكم سعادة الدارين. 
#الحج2018 #عرفة #يوم_عرفة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0016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- 2018-08-19 15:00:50 </a:t>
                      </a:r>
                      <a:r>
                        <a:rPr kumimoji="0" lang="ar-AE" sz="1000" b="0" i="0" u="none" strike="noStrike" kern="1200" cap="none" spc="0" normalizeH="0" baseline="0" noProof="0">
                          <a:ln>
                            <a:noFill/>
                          </a:ln>
                          <a:solidFill>
                            <a:prstClr val="black"/>
                          </a:solidFill>
                          <a:effectLst/>
                          <a:uLnTx/>
                          <a:uFillTx/>
                          <a:latin typeface="+mn-lt"/>
                          <a:ea typeface="+mn-ea"/>
                          <a:cs typeface="+mn-cs"/>
                        </a:rPr>
                        <a:t> 
 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3108953"/>
                  </a:ext>
                </a:extLst>
              </a:tr>
            </a:tbl>
          </a:graphicData>
        </a:graphic>
      </p:graphicFrame>
      <p:sp>
        <p:nvSpPr>
          <p:cNvPr id="4" name="Text Placeholder 3">
            <a:extLst>
              <a:ext uri="{FF2B5EF4-FFF2-40B4-BE49-F238E27FC236}">
                <a16:creationId xmlns:a16="http://schemas.microsoft.com/office/drawing/2014/main" id="{EF77B049-3A23-45E5-A891-D8F13D7D018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4249485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BCFC3-A3D1-40EE-B959-E7A71B98D83A}"/>
              </a:ext>
            </a:extLst>
          </p:cNvPr>
          <p:cNvSpPr>
            <a:spLocks noGrp="1"/>
          </p:cNvSpPr>
          <p:nvPr>
            <p:ph type="title"/>
          </p:nvPr>
        </p:nvSpPr>
        <p:spPr/>
        <p:txBody>
          <a:bodyPr/>
          <a:lstStyle/>
          <a:p>
            <a:r>
              <a:rPr lang="en-US"/>
              <a:t>Facebook Own Posts Table  | AlDawaa - 8 of 10</a:t>
            </a:r>
          </a:p>
        </p:txBody>
      </p:sp>
      <p:graphicFrame>
        <p:nvGraphicFramePr>
          <p:cNvPr id="5" name="Table Placeholder 4">
            <a:extLst>
              <a:ext uri="{FF2B5EF4-FFF2-40B4-BE49-F238E27FC236}">
                <a16:creationId xmlns:a16="http://schemas.microsoft.com/office/drawing/2014/main" id="{F335F410-0D87-4979-A371-1C12759F390F}"/>
              </a:ext>
            </a:extLst>
          </p:cNvPr>
          <p:cNvGraphicFramePr>
            <a:graphicFrameLocks noGrp="1"/>
          </p:cNvGraphicFramePr>
          <p:nvPr>
            <p:ph type="tbl" sz="quarter" idx="13"/>
            <p:extLst>
              <p:ext uri="{D42A27DB-BD31-4B8C-83A1-F6EECF244321}">
                <p14:modId xmlns:p14="http://schemas.microsoft.com/office/powerpoint/2010/main" val="1927355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61237203"/>
                    </a:ext>
                  </a:extLst>
                </a:gridCol>
                <a:gridCol w="370332">
                  <a:extLst>
                    <a:ext uri="{9D8B030D-6E8A-4147-A177-3AD203B41FA5}">
                      <a16:colId xmlns:a16="http://schemas.microsoft.com/office/drawing/2014/main" val="371148250"/>
                    </a:ext>
                  </a:extLst>
                </a:gridCol>
                <a:gridCol w="370332">
                  <a:extLst>
                    <a:ext uri="{9D8B030D-6E8A-4147-A177-3AD203B41FA5}">
                      <a16:colId xmlns:a16="http://schemas.microsoft.com/office/drawing/2014/main" val="915969552"/>
                    </a:ext>
                  </a:extLst>
                </a:gridCol>
                <a:gridCol w="370332">
                  <a:extLst>
                    <a:ext uri="{9D8B030D-6E8A-4147-A177-3AD203B41FA5}">
                      <a16:colId xmlns:a16="http://schemas.microsoft.com/office/drawing/2014/main" val="1997965069"/>
                    </a:ext>
                  </a:extLst>
                </a:gridCol>
                <a:gridCol w="329184">
                  <a:extLst>
                    <a:ext uri="{9D8B030D-6E8A-4147-A177-3AD203B41FA5}">
                      <a16:colId xmlns:a16="http://schemas.microsoft.com/office/drawing/2014/main" val="568871314"/>
                    </a:ext>
                  </a:extLst>
                </a:gridCol>
                <a:gridCol w="329184">
                  <a:extLst>
                    <a:ext uri="{9D8B030D-6E8A-4147-A177-3AD203B41FA5}">
                      <a16:colId xmlns:a16="http://schemas.microsoft.com/office/drawing/2014/main" val="3389871173"/>
                    </a:ext>
                  </a:extLst>
                </a:gridCol>
                <a:gridCol w="329184">
                  <a:extLst>
                    <a:ext uri="{9D8B030D-6E8A-4147-A177-3AD203B41FA5}">
                      <a16:colId xmlns:a16="http://schemas.microsoft.com/office/drawing/2014/main" val="264970150"/>
                    </a:ext>
                  </a:extLst>
                </a:gridCol>
                <a:gridCol w="329184">
                  <a:extLst>
                    <a:ext uri="{9D8B030D-6E8A-4147-A177-3AD203B41FA5}">
                      <a16:colId xmlns:a16="http://schemas.microsoft.com/office/drawing/2014/main" val="3649893965"/>
                    </a:ext>
                  </a:extLst>
                </a:gridCol>
                <a:gridCol w="329184">
                  <a:extLst>
                    <a:ext uri="{9D8B030D-6E8A-4147-A177-3AD203B41FA5}">
                      <a16:colId xmlns:a16="http://schemas.microsoft.com/office/drawing/2014/main" val="2219955621"/>
                    </a:ext>
                  </a:extLst>
                </a:gridCol>
                <a:gridCol w="329184">
                  <a:extLst>
                    <a:ext uri="{9D8B030D-6E8A-4147-A177-3AD203B41FA5}">
                      <a16:colId xmlns:a16="http://schemas.microsoft.com/office/drawing/2014/main" val="116654582"/>
                    </a:ext>
                  </a:extLst>
                </a:gridCol>
                <a:gridCol w="329184">
                  <a:extLst>
                    <a:ext uri="{9D8B030D-6E8A-4147-A177-3AD203B41FA5}">
                      <a16:colId xmlns:a16="http://schemas.microsoft.com/office/drawing/2014/main" val="1481712363"/>
                    </a:ext>
                  </a:extLst>
                </a:gridCol>
                <a:gridCol w="329184">
                  <a:extLst>
                    <a:ext uri="{9D8B030D-6E8A-4147-A177-3AD203B41FA5}">
                      <a16:colId xmlns:a16="http://schemas.microsoft.com/office/drawing/2014/main" val="1194243353"/>
                    </a:ext>
                  </a:extLst>
                </a:gridCol>
                <a:gridCol w="329184">
                  <a:extLst>
                    <a:ext uri="{9D8B030D-6E8A-4147-A177-3AD203B41FA5}">
                      <a16:colId xmlns:a16="http://schemas.microsoft.com/office/drawing/2014/main" val="2595109578"/>
                    </a:ext>
                  </a:extLst>
                </a:gridCol>
                <a:gridCol w="370332">
                  <a:extLst>
                    <a:ext uri="{9D8B030D-6E8A-4147-A177-3AD203B41FA5}">
                      <a16:colId xmlns:a16="http://schemas.microsoft.com/office/drawing/2014/main" val="3077972466"/>
                    </a:ext>
                  </a:extLst>
                </a:gridCol>
                <a:gridCol w="370332">
                  <a:extLst>
                    <a:ext uri="{9D8B030D-6E8A-4147-A177-3AD203B41FA5}">
                      <a16:colId xmlns:a16="http://schemas.microsoft.com/office/drawing/2014/main" val="2037428316"/>
                    </a:ext>
                  </a:extLst>
                </a:gridCol>
                <a:gridCol w="329184">
                  <a:extLst>
                    <a:ext uri="{9D8B030D-6E8A-4147-A177-3AD203B41FA5}">
                      <a16:colId xmlns:a16="http://schemas.microsoft.com/office/drawing/2014/main" val="675165362"/>
                    </a:ext>
                  </a:extLst>
                </a:gridCol>
                <a:gridCol w="329184">
                  <a:extLst>
                    <a:ext uri="{9D8B030D-6E8A-4147-A177-3AD203B41FA5}">
                      <a16:colId xmlns:a16="http://schemas.microsoft.com/office/drawing/2014/main" val="2500907158"/>
                    </a:ext>
                  </a:extLst>
                </a:gridCol>
                <a:gridCol w="370332">
                  <a:extLst>
                    <a:ext uri="{9D8B030D-6E8A-4147-A177-3AD203B41FA5}">
                      <a16:colId xmlns:a16="http://schemas.microsoft.com/office/drawing/2014/main" val="4141204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77632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- 2018-08-18 13:00:59 </a:t>
                      </a:r>
                      <a:r>
                        <a:rPr kumimoji="0" lang="ar-AE" sz="1000" b="0" i="0" u="none" strike="noStrike" kern="1200" cap="none" spc="0" normalizeH="0" baseline="0" noProof="0">
                          <a:ln>
                            <a:noFill/>
                          </a:ln>
                          <a:solidFill>
                            <a:prstClr val="black"/>
                          </a:solidFill>
                          <a:effectLst/>
                          <a:uLnTx/>
                          <a:uFillTx/>
                          <a:latin typeface="+mn-lt"/>
                          <a:ea typeface="+mn-ea"/>
                          <a:cs typeface="+mn-cs"/>
                        </a:rPr>
                        <a:t> 
 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1070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- 2018-08-17 09:00:33 </a:t>
                      </a:r>
                      <a:r>
                        <a:rPr kumimoji="0" lang="ar-AE" sz="1000" b="0" i="0" u="none" strike="noStrike" kern="1200" cap="none" spc="0" normalizeH="0" baseline="0" noProof="0">
                          <a:ln>
                            <a:noFill/>
                          </a:ln>
                          <a:solidFill>
                            <a:prstClr val="black"/>
                          </a:solidFill>
                          <a:effectLst/>
                          <a:uLnTx/>
                          <a:uFillTx/>
                          <a:latin typeface="+mn-lt"/>
                          <a:ea typeface="+mn-ea"/>
                          <a:cs typeface="+mn-cs"/>
                        </a:rPr>
                        <a:t> 
 الله اكبر الله اكبر لا اله الا الله , الله اكبر الله اكبر ولله الحمد.
#يوم_الجمعة
#صيدلية_الدواء
#الحج2018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7096417"/>
                  </a:ext>
                </a:extLst>
              </a:tr>
            </a:tbl>
          </a:graphicData>
        </a:graphic>
      </p:graphicFrame>
      <p:sp>
        <p:nvSpPr>
          <p:cNvPr id="4" name="Text Placeholder 3">
            <a:extLst>
              <a:ext uri="{FF2B5EF4-FFF2-40B4-BE49-F238E27FC236}">
                <a16:creationId xmlns:a16="http://schemas.microsoft.com/office/drawing/2014/main" id="{91412F84-985D-4A8B-97E3-154A3A1B2793}"/>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35460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C4389-A0D0-4EF5-B819-76682B0D3836}"/>
              </a:ext>
            </a:extLst>
          </p:cNvPr>
          <p:cNvSpPr>
            <a:spLocks noGrp="1"/>
          </p:cNvSpPr>
          <p:nvPr>
            <p:ph type="title"/>
          </p:nvPr>
        </p:nvSpPr>
        <p:spPr/>
        <p:txBody>
          <a:bodyPr/>
          <a:lstStyle/>
          <a:p>
            <a:r>
              <a:rPr lang="en-US"/>
              <a:t>Facebook Own Posts Table  | AlDawaa - 9 of 10</a:t>
            </a:r>
          </a:p>
        </p:txBody>
      </p:sp>
      <p:graphicFrame>
        <p:nvGraphicFramePr>
          <p:cNvPr id="5" name="Table Placeholder 4">
            <a:extLst>
              <a:ext uri="{FF2B5EF4-FFF2-40B4-BE49-F238E27FC236}">
                <a16:creationId xmlns:a16="http://schemas.microsoft.com/office/drawing/2014/main" id="{9D3C85EA-AEF6-40C6-BD24-38DE67EC0732}"/>
              </a:ext>
            </a:extLst>
          </p:cNvPr>
          <p:cNvGraphicFramePr>
            <a:graphicFrameLocks noGrp="1"/>
          </p:cNvGraphicFramePr>
          <p:nvPr>
            <p:ph type="tbl" sz="quarter" idx="13"/>
            <p:extLst>
              <p:ext uri="{D42A27DB-BD31-4B8C-83A1-F6EECF244321}">
                <p14:modId xmlns:p14="http://schemas.microsoft.com/office/powerpoint/2010/main" val="3448712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21480243"/>
                    </a:ext>
                  </a:extLst>
                </a:gridCol>
                <a:gridCol w="370332">
                  <a:extLst>
                    <a:ext uri="{9D8B030D-6E8A-4147-A177-3AD203B41FA5}">
                      <a16:colId xmlns:a16="http://schemas.microsoft.com/office/drawing/2014/main" val="2778299687"/>
                    </a:ext>
                  </a:extLst>
                </a:gridCol>
                <a:gridCol w="370332">
                  <a:extLst>
                    <a:ext uri="{9D8B030D-6E8A-4147-A177-3AD203B41FA5}">
                      <a16:colId xmlns:a16="http://schemas.microsoft.com/office/drawing/2014/main" val="3496827579"/>
                    </a:ext>
                  </a:extLst>
                </a:gridCol>
                <a:gridCol w="370332">
                  <a:extLst>
                    <a:ext uri="{9D8B030D-6E8A-4147-A177-3AD203B41FA5}">
                      <a16:colId xmlns:a16="http://schemas.microsoft.com/office/drawing/2014/main" val="1118021116"/>
                    </a:ext>
                  </a:extLst>
                </a:gridCol>
                <a:gridCol w="329184">
                  <a:extLst>
                    <a:ext uri="{9D8B030D-6E8A-4147-A177-3AD203B41FA5}">
                      <a16:colId xmlns:a16="http://schemas.microsoft.com/office/drawing/2014/main" val="1895287216"/>
                    </a:ext>
                  </a:extLst>
                </a:gridCol>
                <a:gridCol w="329184">
                  <a:extLst>
                    <a:ext uri="{9D8B030D-6E8A-4147-A177-3AD203B41FA5}">
                      <a16:colId xmlns:a16="http://schemas.microsoft.com/office/drawing/2014/main" val="2007620046"/>
                    </a:ext>
                  </a:extLst>
                </a:gridCol>
                <a:gridCol w="329184">
                  <a:extLst>
                    <a:ext uri="{9D8B030D-6E8A-4147-A177-3AD203B41FA5}">
                      <a16:colId xmlns:a16="http://schemas.microsoft.com/office/drawing/2014/main" val="1851547917"/>
                    </a:ext>
                  </a:extLst>
                </a:gridCol>
                <a:gridCol w="329184">
                  <a:extLst>
                    <a:ext uri="{9D8B030D-6E8A-4147-A177-3AD203B41FA5}">
                      <a16:colId xmlns:a16="http://schemas.microsoft.com/office/drawing/2014/main" val="189065817"/>
                    </a:ext>
                  </a:extLst>
                </a:gridCol>
                <a:gridCol w="329184">
                  <a:extLst>
                    <a:ext uri="{9D8B030D-6E8A-4147-A177-3AD203B41FA5}">
                      <a16:colId xmlns:a16="http://schemas.microsoft.com/office/drawing/2014/main" val="3358129042"/>
                    </a:ext>
                  </a:extLst>
                </a:gridCol>
                <a:gridCol w="329184">
                  <a:extLst>
                    <a:ext uri="{9D8B030D-6E8A-4147-A177-3AD203B41FA5}">
                      <a16:colId xmlns:a16="http://schemas.microsoft.com/office/drawing/2014/main" val="2513532049"/>
                    </a:ext>
                  </a:extLst>
                </a:gridCol>
                <a:gridCol w="329184">
                  <a:extLst>
                    <a:ext uri="{9D8B030D-6E8A-4147-A177-3AD203B41FA5}">
                      <a16:colId xmlns:a16="http://schemas.microsoft.com/office/drawing/2014/main" val="493722450"/>
                    </a:ext>
                  </a:extLst>
                </a:gridCol>
                <a:gridCol w="329184">
                  <a:extLst>
                    <a:ext uri="{9D8B030D-6E8A-4147-A177-3AD203B41FA5}">
                      <a16:colId xmlns:a16="http://schemas.microsoft.com/office/drawing/2014/main" val="4273588528"/>
                    </a:ext>
                  </a:extLst>
                </a:gridCol>
                <a:gridCol w="329184">
                  <a:extLst>
                    <a:ext uri="{9D8B030D-6E8A-4147-A177-3AD203B41FA5}">
                      <a16:colId xmlns:a16="http://schemas.microsoft.com/office/drawing/2014/main" val="3255674867"/>
                    </a:ext>
                  </a:extLst>
                </a:gridCol>
                <a:gridCol w="370332">
                  <a:extLst>
                    <a:ext uri="{9D8B030D-6E8A-4147-A177-3AD203B41FA5}">
                      <a16:colId xmlns:a16="http://schemas.microsoft.com/office/drawing/2014/main" val="1220789198"/>
                    </a:ext>
                  </a:extLst>
                </a:gridCol>
                <a:gridCol w="370332">
                  <a:extLst>
                    <a:ext uri="{9D8B030D-6E8A-4147-A177-3AD203B41FA5}">
                      <a16:colId xmlns:a16="http://schemas.microsoft.com/office/drawing/2014/main" val="1853710436"/>
                    </a:ext>
                  </a:extLst>
                </a:gridCol>
                <a:gridCol w="329184">
                  <a:extLst>
                    <a:ext uri="{9D8B030D-6E8A-4147-A177-3AD203B41FA5}">
                      <a16:colId xmlns:a16="http://schemas.microsoft.com/office/drawing/2014/main" val="1922955524"/>
                    </a:ext>
                  </a:extLst>
                </a:gridCol>
                <a:gridCol w="329184">
                  <a:extLst>
                    <a:ext uri="{9D8B030D-6E8A-4147-A177-3AD203B41FA5}">
                      <a16:colId xmlns:a16="http://schemas.microsoft.com/office/drawing/2014/main" val="2752425197"/>
                    </a:ext>
                  </a:extLst>
                </a:gridCol>
                <a:gridCol w="370332">
                  <a:extLst>
                    <a:ext uri="{9D8B030D-6E8A-4147-A177-3AD203B41FA5}">
                      <a16:colId xmlns:a16="http://schemas.microsoft.com/office/drawing/2014/main" val="3316778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1447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17:30:15 </a:t>
                      </a:r>
                      <a:r>
                        <a:rPr kumimoji="0" lang="ar-AE" sz="1000" b="0" i="0" u="none" strike="noStrike" kern="1200" cap="none" spc="0" normalizeH="0" baseline="0" noProof="0">
                          <a:ln>
                            <a:noFill/>
                          </a:ln>
                          <a:solidFill>
                            <a:prstClr val="black"/>
                          </a:solidFill>
                          <a:effectLst/>
                          <a:uLnTx/>
                          <a:uFillTx/>
                          <a:latin typeface="+mn-lt"/>
                          <a:ea typeface="+mn-ea"/>
                          <a:cs typeface="+mn-cs"/>
                        </a:rPr>
                        <a:t> 
 تجنب أمراض الجهاز الهضمي في #الحج بشرب كمية كثيرة من الماء, الابتعاد عن الأطعمة الدسمة, والتحقق من نظافة طعامك قبل تناوله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595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17:00:55 </a:t>
                      </a:r>
                      <a:r>
                        <a:rPr kumimoji="0" lang="ar-AE" sz="1000" b="0" i="0" u="none" strike="noStrike" kern="1200" cap="none" spc="0" normalizeH="0" baseline="0" noProof="0">
                          <a:ln>
                            <a:noFill/>
                          </a:ln>
                          <a:solidFill>
                            <a:prstClr val="black"/>
                          </a:solidFill>
                          <a:effectLst/>
                          <a:uLnTx/>
                          <a:uFillTx/>
                          <a:latin typeface="+mn-lt"/>
                          <a:ea typeface="+mn-ea"/>
                          <a:cs typeface="+mn-cs"/>
                        </a:rPr>
                        <a:t> 
 خلال فترة #الحج, يجب استعمال شفرة الشعر مرة واحدة لكل حلاقة, وتجنب مشاركتها مع الأخرين. هذا يحافظ على صحتك, و يمنع انتشار الأمراض المعدية.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9778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14:00:22 </a:t>
                      </a:r>
                      <a:r>
                        <a:rPr kumimoji="0" lang="ar-AE" sz="1000" b="0" i="0" u="none" strike="noStrike" kern="1200" cap="none" spc="0" normalizeH="0" baseline="0" noProof="0">
                          <a:ln>
                            <a:noFill/>
                          </a:ln>
                          <a:solidFill>
                            <a:prstClr val="black"/>
                          </a:solidFill>
                          <a:effectLst/>
                          <a:uLnTx/>
                          <a:uFillTx/>
                          <a:latin typeface="+mn-lt"/>
                          <a:ea typeface="+mn-ea"/>
                          <a:cs typeface="+mn-cs"/>
                        </a:rPr>
                        <a:t> 
 ترحب صيدلية الدواء بحجاج بيت الله الحرام بمكة #الحج2018  #الحج_مع_الدواء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2327983"/>
                  </a:ext>
                </a:extLst>
              </a:tr>
            </a:tbl>
          </a:graphicData>
        </a:graphic>
      </p:graphicFrame>
      <p:sp>
        <p:nvSpPr>
          <p:cNvPr id="4" name="Text Placeholder 3">
            <a:extLst>
              <a:ext uri="{FF2B5EF4-FFF2-40B4-BE49-F238E27FC236}">
                <a16:creationId xmlns:a16="http://schemas.microsoft.com/office/drawing/2014/main" id="{1158F6B3-8554-4487-B79E-651A3C7B632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288961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73431-8816-4E2D-98BB-369B350FE497}"/>
              </a:ext>
            </a:extLst>
          </p:cNvPr>
          <p:cNvSpPr>
            <a:spLocks noGrp="1"/>
          </p:cNvSpPr>
          <p:nvPr>
            <p:ph type="title"/>
          </p:nvPr>
        </p:nvSpPr>
        <p:spPr/>
        <p:txBody>
          <a:bodyPr/>
          <a:lstStyle/>
          <a:p>
            <a:r>
              <a:rPr lang="en-US"/>
              <a:t>Facebook Own Posts Table  | AlDawaa - 10 of 10</a:t>
            </a:r>
          </a:p>
        </p:txBody>
      </p:sp>
      <p:graphicFrame>
        <p:nvGraphicFramePr>
          <p:cNvPr id="5" name="Table Placeholder 4">
            <a:extLst>
              <a:ext uri="{FF2B5EF4-FFF2-40B4-BE49-F238E27FC236}">
                <a16:creationId xmlns:a16="http://schemas.microsoft.com/office/drawing/2014/main" id="{B5CDDE81-B17F-40C7-A0B7-F6C74F94D84C}"/>
              </a:ext>
            </a:extLst>
          </p:cNvPr>
          <p:cNvGraphicFramePr>
            <a:graphicFrameLocks noGrp="1"/>
          </p:cNvGraphicFramePr>
          <p:nvPr>
            <p:ph type="tbl" sz="quarter" idx="13"/>
            <p:extLst>
              <p:ext uri="{D42A27DB-BD31-4B8C-83A1-F6EECF244321}">
                <p14:modId xmlns:p14="http://schemas.microsoft.com/office/powerpoint/2010/main" val="1676880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92664957"/>
                    </a:ext>
                  </a:extLst>
                </a:gridCol>
                <a:gridCol w="370332">
                  <a:extLst>
                    <a:ext uri="{9D8B030D-6E8A-4147-A177-3AD203B41FA5}">
                      <a16:colId xmlns:a16="http://schemas.microsoft.com/office/drawing/2014/main" val="2083755776"/>
                    </a:ext>
                  </a:extLst>
                </a:gridCol>
                <a:gridCol w="370332">
                  <a:extLst>
                    <a:ext uri="{9D8B030D-6E8A-4147-A177-3AD203B41FA5}">
                      <a16:colId xmlns:a16="http://schemas.microsoft.com/office/drawing/2014/main" val="2851399646"/>
                    </a:ext>
                  </a:extLst>
                </a:gridCol>
                <a:gridCol w="370332">
                  <a:extLst>
                    <a:ext uri="{9D8B030D-6E8A-4147-A177-3AD203B41FA5}">
                      <a16:colId xmlns:a16="http://schemas.microsoft.com/office/drawing/2014/main" val="2993589547"/>
                    </a:ext>
                  </a:extLst>
                </a:gridCol>
                <a:gridCol w="329184">
                  <a:extLst>
                    <a:ext uri="{9D8B030D-6E8A-4147-A177-3AD203B41FA5}">
                      <a16:colId xmlns:a16="http://schemas.microsoft.com/office/drawing/2014/main" val="719491285"/>
                    </a:ext>
                  </a:extLst>
                </a:gridCol>
                <a:gridCol w="329184">
                  <a:extLst>
                    <a:ext uri="{9D8B030D-6E8A-4147-A177-3AD203B41FA5}">
                      <a16:colId xmlns:a16="http://schemas.microsoft.com/office/drawing/2014/main" val="1873265798"/>
                    </a:ext>
                  </a:extLst>
                </a:gridCol>
                <a:gridCol w="329184">
                  <a:extLst>
                    <a:ext uri="{9D8B030D-6E8A-4147-A177-3AD203B41FA5}">
                      <a16:colId xmlns:a16="http://schemas.microsoft.com/office/drawing/2014/main" val="805157040"/>
                    </a:ext>
                  </a:extLst>
                </a:gridCol>
                <a:gridCol w="329184">
                  <a:extLst>
                    <a:ext uri="{9D8B030D-6E8A-4147-A177-3AD203B41FA5}">
                      <a16:colId xmlns:a16="http://schemas.microsoft.com/office/drawing/2014/main" val="203777830"/>
                    </a:ext>
                  </a:extLst>
                </a:gridCol>
                <a:gridCol w="329184">
                  <a:extLst>
                    <a:ext uri="{9D8B030D-6E8A-4147-A177-3AD203B41FA5}">
                      <a16:colId xmlns:a16="http://schemas.microsoft.com/office/drawing/2014/main" val="1373860643"/>
                    </a:ext>
                  </a:extLst>
                </a:gridCol>
                <a:gridCol w="329184">
                  <a:extLst>
                    <a:ext uri="{9D8B030D-6E8A-4147-A177-3AD203B41FA5}">
                      <a16:colId xmlns:a16="http://schemas.microsoft.com/office/drawing/2014/main" val="4257365907"/>
                    </a:ext>
                  </a:extLst>
                </a:gridCol>
                <a:gridCol w="329184">
                  <a:extLst>
                    <a:ext uri="{9D8B030D-6E8A-4147-A177-3AD203B41FA5}">
                      <a16:colId xmlns:a16="http://schemas.microsoft.com/office/drawing/2014/main" val="2527379278"/>
                    </a:ext>
                  </a:extLst>
                </a:gridCol>
                <a:gridCol w="329184">
                  <a:extLst>
                    <a:ext uri="{9D8B030D-6E8A-4147-A177-3AD203B41FA5}">
                      <a16:colId xmlns:a16="http://schemas.microsoft.com/office/drawing/2014/main" val="3713899579"/>
                    </a:ext>
                  </a:extLst>
                </a:gridCol>
                <a:gridCol w="329184">
                  <a:extLst>
                    <a:ext uri="{9D8B030D-6E8A-4147-A177-3AD203B41FA5}">
                      <a16:colId xmlns:a16="http://schemas.microsoft.com/office/drawing/2014/main" val="526100411"/>
                    </a:ext>
                  </a:extLst>
                </a:gridCol>
                <a:gridCol w="370332">
                  <a:extLst>
                    <a:ext uri="{9D8B030D-6E8A-4147-A177-3AD203B41FA5}">
                      <a16:colId xmlns:a16="http://schemas.microsoft.com/office/drawing/2014/main" val="1283766459"/>
                    </a:ext>
                  </a:extLst>
                </a:gridCol>
                <a:gridCol w="370332">
                  <a:extLst>
                    <a:ext uri="{9D8B030D-6E8A-4147-A177-3AD203B41FA5}">
                      <a16:colId xmlns:a16="http://schemas.microsoft.com/office/drawing/2014/main" val="3031615442"/>
                    </a:ext>
                  </a:extLst>
                </a:gridCol>
                <a:gridCol w="329184">
                  <a:extLst>
                    <a:ext uri="{9D8B030D-6E8A-4147-A177-3AD203B41FA5}">
                      <a16:colId xmlns:a16="http://schemas.microsoft.com/office/drawing/2014/main" val="1356211447"/>
                    </a:ext>
                  </a:extLst>
                </a:gridCol>
                <a:gridCol w="329184">
                  <a:extLst>
                    <a:ext uri="{9D8B030D-6E8A-4147-A177-3AD203B41FA5}">
                      <a16:colId xmlns:a16="http://schemas.microsoft.com/office/drawing/2014/main" val="985471503"/>
                    </a:ext>
                  </a:extLst>
                </a:gridCol>
                <a:gridCol w="370332">
                  <a:extLst>
                    <a:ext uri="{9D8B030D-6E8A-4147-A177-3AD203B41FA5}">
                      <a16:colId xmlns:a16="http://schemas.microsoft.com/office/drawing/2014/main" val="3687459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17877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mn-lt"/>
                          <a:ea typeface="+mn-ea"/>
                          <a:cs typeface="+mn-cs"/>
                        </a:rPr>
                        <a:t> صيدليات الدواء - 2018-08-16 12:00:16 </a:t>
                      </a:r>
                      <a:r>
                        <a:rPr kumimoji="0" lang="ar-AE" sz="1000" b="0" i="0" u="none" strike="noStrike" kern="1200" cap="none" spc="0" normalizeH="0" baseline="0" noProof="0">
                          <a:ln>
                            <a:noFill/>
                          </a:ln>
                          <a:solidFill>
                            <a:prstClr val="black"/>
                          </a:solidFill>
                          <a:effectLst/>
                          <a:uLnTx/>
                          <a:uFillTx/>
                          <a:latin typeface="+mn-lt"/>
                          <a:ea typeface="+mn-ea"/>
                          <a:cs typeface="+mn-cs"/>
                        </a:rPr>
                        <a:t> 
 اعتني بنفسك هذا العيد, بأفضل عروض على منتجات العناية الشخصية في #صيدلية_الدواء. #تألقي_بالعيد #عروض_الدواء
</a:t>
                      </a:r>
                      <a:r>
                        <a:rPr kumimoji="0" lang="en-US" sz="1000" b="0" i="0" u="none" strike="noStrike" kern="1200" cap="none" spc="0" normalizeH="0" baseline="0" noProof="0">
                          <a:ln>
                            <a:noFill/>
                          </a:ln>
                          <a:solidFill>
                            <a:prstClr val="black"/>
                          </a:solidFill>
                          <a:effectLst/>
                          <a:uLnTx/>
                          <a:uFillTx/>
                          <a:latin typeface="+mn-lt"/>
                          <a:ea typeface="+mn-ea"/>
                          <a:cs typeface="+mn-cs"/>
                        </a:rPr>
                        <a:t>https://www.al-dawaa.com/promotions/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8251524"/>
                  </a:ext>
                </a:extLst>
              </a:tr>
            </a:tbl>
          </a:graphicData>
        </a:graphic>
      </p:graphicFrame>
      <p:sp>
        <p:nvSpPr>
          <p:cNvPr id="4" name="Text Placeholder 3">
            <a:extLst>
              <a:ext uri="{FF2B5EF4-FFF2-40B4-BE49-F238E27FC236}">
                <a16:creationId xmlns:a16="http://schemas.microsoft.com/office/drawing/2014/main" id="{74AF01E7-82EE-477A-901B-B4444DEFC431}"/>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490277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ACF0F-97C0-4370-80EE-F9C95EE87C61}"/>
              </a:ext>
            </a:extLst>
          </p:cNvPr>
          <p:cNvSpPr>
            <a:spLocks noGrp="1"/>
          </p:cNvSpPr>
          <p:nvPr>
            <p:ph type="title"/>
          </p:nvPr>
        </p:nvSpPr>
        <p:spPr/>
        <p:txBody>
          <a:bodyPr/>
          <a:lstStyle/>
          <a:p>
            <a:r>
              <a:rPr lang="en-US"/>
              <a:t>Instagram Posts Table | AlDawaa - 1 of 5</a:t>
            </a:r>
          </a:p>
        </p:txBody>
      </p:sp>
      <p:graphicFrame>
        <p:nvGraphicFramePr>
          <p:cNvPr id="5" name="Table Placeholder 4">
            <a:extLst>
              <a:ext uri="{FF2B5EF4-FFF2-40B4-BE49-F238E27FC236}">
                <a16:creationId xmlns:a16="http://schemas.microsoft.com/office/drawing/2014/main" id="{331A23A6-D76A-496A-8D0A-E3448FD5615F}"/>
              </a:ext>
            </a:extLst>
          </p:cNvPr>
          <p:cNvGraphicFramePr>
            <a:graphicFrameLocks noGrp="1"/>
          </p:cNvGraphicFramePr>
          <p:nvPr>
            <p:ph type="tbl" sz="quarter" idx="13"/>
            <p:extLst>
              <p:ext uri="{D42A27DB-BD31-4B8C-83A1-F6EECF244321}">
                <p14:modId xmlns:p14="http://schemas.microsoft.com/office/powerpoint/2010/main" val="2959639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23029534"/>
                    </a:ext>
                  </a:extLst>
                </a:gridCol>
                <a:gridCol w="987552">
                  <a:extLst>
                    <a:ext uri="{9D8B030D-6E8A-4147-A177-3AD203B41FA5}">
                      <a16:colId xmlns:a16="http://schemas.microsoft.com/office/drawing/2014/main" val="2075493014"/>
                    </a:ext>
                  </a:extLst>
                </a:gridCol>
                <a:gridCol w="987552">
                  <a:extLst>
                    <a:ext uri="{9D8B030D-6E8A-4147-A177-3AD203B41FA5}">
                      <a16:colId xmlns:a16="http://schemas.microsoft.com/office/drawing/2014/main" val="448174214"/>
                    </a:ext>
                  </a:extLst>
                </a:gridCol>
                <a:gridCol w="987552">
                  <a:extLst>
                    <a:ext uri="{9D8B030D-6E8A-4147-A177-3AD203B41FA5}">
                      <a16:colId xmlns:a16="http://schemas.microsoft.com/office/drawing/2014/main" val="3187549417"/>
                    </a:ext>
                  </a:extLst>
                </a:gridCol>
                <a:gridCol w="987552">
                  <a:extLst>
                    <a:ext uri="{9D8B030D-6E8A-4147-A177-3AD203B41FA5}">
                      <a16:colId xmlns:a16="http://schemas.microsoft.com/office/drawing/2014/main" val="3607586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6122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- 2018-08-31 14:19:34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إطمئن على نفسك مع جهاز </a:t>
                      </a:r>
                      <a:r>
                        <a:rPr kumimoji="0" lang="en-US" sz="1000" b="0" i="0" u="none" strike="noStrike" kern="1200" cap="none" spc="0" normalizeH="0" baseline="0" noProof="0">
                          <a:ln>
                            <a:noFill/>
                          </a:ln>
                          <a:solidFill>
                            <a:prstClr val="black"/>
                          </a:solidFill>
                          <a:effectLst/>
                          <a:uLnTx/>
                          <a:uFillTx/>
                          <a:latin typeface="+mn-lt"/>
                          <a:ea typeface="+mn-ea"/>
                          <a:cs typeface="+mn-cs"/>
                        </a:rPr>
                        <a:t>BeneCheck </a:t>
                      </a:r>
                      <a:r>
                        <a:rPr kumimoji="0" lang="ar-AE" sz="1000" b="0" i="0" u="none" strike="noStrike" kern="1200" cap="none" spc="0" normalizeH="0" baseline="0" noProof="0">
                          <a:ln>
                            <a:noFill/>
                          </a:ln>
                          <a:solidFill>
                            <a:prstClr val="black"/>
                          </a:solidFill>
                          <a:effectLst/>
                          <a:uLnTx/>
                          <a:uFillTx/>
                          <a:latin typeface="+mn-lt"/>
                          <a:ea typeface="+mn-ea"/>
                          <a:cs typeface="+mn-cs"/>
                        </a:rPr>
                        <a:t>الذي يتميز بثلاث خصائص.. يقيس نسبة السكر، يقيس نسبة الكوليسترول و نسبة حمض اليوريك.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53928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- 2018-08-31 09:30:13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جمعة مباركة و تقبل الله دعواتكم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#يوم_الجمعه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878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- 2018-08-30 16:00:47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يقدم د .أورجانيك زبدة الجسم بفيتامين "هـ" .. زبدة طبيعية غنية الترطيب تعطي الجسم ملمساَ حريري لتبدو أصغر سنا وأكثر نعومة
احصلي عليها ب378 نقطة من قطاف
#صيدلية_الدواء #قطاف</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45603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- 2018-08-29 15:27:49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مفتاح الحصول على شفاه ناعمة وجذابة هو حمايتها من التقشر والجفاف والتشقق
بلسم الشفاه من د. أورجانيك يحتوي على الفيتامينات التي تساعد على حماية الشفاه من العوامل الخارجية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4867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19:46:31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هائلة على منتجات بامبرز, اشتري اثنين و احصل على الثالثة مجانا! أصناف مختارة, حصريا  في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26 اغسطس الى 31  اغسطس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5946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15:27:38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على تشكيلة منتجات كلوران بيبي الأن في صيدلية الدواء! لفترة محدودة من ٢٧ اغسطس الى ٢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3139832"/>
                  </a:ext>
                </a:extLst>
              </a:tr>
            </a:tbl>
          </a:graphicData>
        </a:graphic>
      </p:graphicFrame>
      <p:sp>
        <p:nvSpPr>
          <p:cNvPr id="4" name="Text Placeholder 3">
            <a:extLst>
              <a:ext uri="{FF2B5EF4-FFF2-40B4-BE49-F238E27FC236}">
                <a16:creationId xmlns:a16="http://schemas.microsoft.com/office/drawing/2014/main" id="{C67909BF-2183-4672-BDE8-CE89E10B024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0893359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E1249-DB5C-40C8-81AC-D2A11F65FBD4}"/>
              </a:ext>
            </a:extLst>
          </p:cNvPr>
          <p:cNvSpPr>
            <a:spLocks noGrp="1"/>
          </p:cNvSpPr>
          <p:nvPr>
            <p:ph type="title"/>
          </p:nvPr>
        </p:nvSpPr>
        <p:spPr/>
        <p:txBody>
          <a:bodyPr/>
          <a:lstStyle/>
          <a:p>
            <a:r>
              <a:rPr lang="en-US"/>
              <a:t>Instagram Posts Table | AlDawaa - 2 of 5</a:t>
            </a:r>
          </a:p>
        </p:txBody>
      </p:sp>
      <p:graphicFrame>
        <p:nvGraphicFramePr>
          <p:cNvPr id="5" name="Table Placeholder 4">
            <a:extLst>
              <a:ext uri="{FF2B5EF4-FFF2-40B4-BE49-F238E27FC236}">
                <a16:creationId xmlns:a16="http://schemas.microsoft.com/office/drawing/2014/main" id="{05DFD9FF-6558-4AC7-A56C-775E6C4D7C10}"/>
              </a:ext>
            </a:extLst>
          </p:cNvPr>
          <p:cNvGraphicFramePr>
            <a:graphicFrameLocks noGrp="1"/>
          </p:cNvGraphicFramePr>
          <p:nvPr>
            <p:ph type="tbl" sz="quarter" idx="13"/>
            <p:extLst>
              <p:ext uri="{D42A27DB-BD31-4B8C-83A1-F6EECF244321}">
                <p14:modId xmlns:p14="http://schemas.microsoft.com/office/powerpoint/2010/main" val="2662648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15329979"/>
                    </a:ext>
                  </a:extLst>
                </a:gridCol>
                <a:gridCol w="987552">
                  <a:extLst>
                    <a:ext uri="{9D8B030D-6E8A-4147-A177-3AD203B41FA5}">
                      <a16:colId xmlns:a16="http://schemas.microsoft.com/office/drawing/2014/main" val="1390021936"/>
                    </a:ext>
                  </a:extLst>
                </a:gridCol>
                <a:gridCol w="987552">
                  <a:extLst>
                    <a:ext uri="{9D8B030D-6E8A-4147-A177-3AD203B41FA5}">
                      <a16:colId xmlns:a16="http://schemas.microsoft.com/office/drawing/2014/main" val="1236349095"/>
                    </a:ext>
                  </a:extLst>
                </a:gridCol>
                <a:gridCol w="987552">
                  <a:extLst>
                    <a:ext uri="{9D8B030D-6E8A-4147-A177-3AD203B41FA5}">
                      <a16:colId xmlns:a16="http://schemas.microsoft.com/office/drawing/2014/main" val="2509153159"/>
                    </a:ext>
                  </a:extLst>
                </a:gridCol>
                <a:gridCol w="987552">
                  <a:extLst>
                    <a:ext uri="{9D8B030D-6E8A-4147-A177-3AD203B41FA5}">
                      <a16:colId xmlns:a16="http://schemas.microsoft.com/office/drawing/2014/main" val="1361193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125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- 2018-08-28 14:10:26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الأن عروض مميزة على عدسات لاصقة, اشتري عدسات شهرية واحصلي على عدسة اخرى مجاناً لفترة محدودة , من 27 اغسطس الى 2 سبتمبر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4953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- 2018-08-27 17:00:44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شاركينا صورة مرطب الشفاه المفضل لكِ على الخاص أو 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4799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19:07:54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وصار وقت الإعلان عن الفائزين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 مبروك لجميع الرابحين وشكرا لجميع المشاركين.. انتظرونا في مسابقاتنا القادمة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411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14:45:43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صيدليات_الدواء وشركة #أرامكس تعلنان عن شراكة استراتيجة لتقديم خدمة الإستلام السريع داخل صيدليات مختارة إلى أن تعمم مراكز الخدمة تدريجياً على نطاق أوسع. وهذا يأتي من ضمن سعي #الدواء لتقديم خدمات جديدة ومبتكرة لجميع عملائها.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954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- 2018-08-26 13:00:57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أسنانك حساسة؟
معجون #الودنت هو الحل.. تلذذ بالآيسكريم بدون ألم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8588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- 2018-08-25 11:00:41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كيف تستخدمين كريم واقي الشمس؟ تعرفي على الطريقة الصحيحة لاستخدامه #نصيحة_الدواء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9473524"/>
                  </a:ext>
                </a:extLst>
              </a:tr>
            </a:tbl>
          </a:graphicData>
        </a:graphic>
      </p:graphicFrame>
      <p:sp>
        <p:nvSpPr>
          <p:cNvPr id="4" name="Text Placeholder 3">
            <a:extLst>
              <a:ext uri="{FF2B5EF4-FFF2-40B4-BE49-F238E27FC236}">
                <a16:creationId xmlns:a16="http://schemas.microsoft.com/office/drawing/2014/main" id="{80AD6D6E-3586-431B-ABD7-BE8CBE9797D7}"/>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190142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B10E6-6CF2-41E1-A76F-FED2B0B30E06}"/>
              </a:ext>
            </a:extLst>
          </p:cNvPr>
          <p:cNvSpPr>
            <a:spLocks noGrp="1"/>
          </p:cNvSpPr>
          <p:nvPr>
            <p:ph type="title"/>
          </p:nvPr>
        </p:nvSpPr>
        <p:spPr/>
        <p:txBody>
          <a:bodyPr/>
          <a:lstStyle/>
          <a:p>
            <a:r>
              <a:rPr lang="en-US"/>
              <a:t>Instagram Posts Table | AlDawaa - 3 of 5</a:t>
            </a:r>
          </a:p>
        </p:txBody>
      </p:sp>
      <p:graphicFrame>
        <p:nvGraphicFramePr>
          <p:cNvPr id="5" name="Table Placeholder 4">
            <a:extLst>
              <a:ext uri="{FF2B5EF4-FFF2-40B4-BE49-F238E27FC236}">
                <a16:creationId xmlns:a16="http://schemas.microsoft.com/office/drawing/2014/main" id="{A723FF33-040B-4583-A61F-FF76E5C85BDA}"/>
              </a:ext>
            </a:extLst>
          </p:cNvPr>
          <p:cNvGraphicFramePr>
            <a:graphicFrameLocks noGrp="1"/>
          </p:cNvGraphicFramePr>
          <p:nvPr>
            <p:ph type="tbl" sz="quarter" idx="13"/>
            <p:extLst>
              <p:ext uri="{D42A27DB-BD31-4B8C-83A1-F6EECF244321}">
                <p14:modId xmlns:p14="http://schemas.microsoft.com/office/powerpoint/2010/main" val="1614464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29318388"/>
                    </a:ext>
                  </a:extLst>
                </a:gridCol>
                <a:gridCol w="987552">
                  <a:extLst>
                    <a:ext uri="{9D8B030D-6E8A-4147-A177-3AD203B41FA5}">
                      <a16:colId xmlns:a16="http://schemas.microsoft.com/office/drawing/2014/main" val="2133111794"/>
                    </a:ext>
                  </a:extLst>
                </a:gridCol>
                <a:gridCol w="987552">
                  <a:extLst>
                    <a:ext uri="{9D8B030D-6E8A-4147-A177-3AD203B41FA5}">
                      <a16:colId xmlns:a16="http://schemas.microsoft.com/office/drawing/2014/main" val="1893998448"/>
                    </a:ext>
                  </a:extLst>
                </a:gridCol>
                <a:gridCol w="987552">
                  <a:extLst>
                    <a:ext uri="{9D8B030D-6E8A-4147-A177-3AD203B41FA5}">
                      <a16:colId xmlns:a16="http://schemas.microsoft.com/office/drawing/2014/main" val="670964120"/>
                    </a:ext>
                  </a:extLst>
                </a:gridCol>
                <a:gridCol w="987552">
                  <a:extLst>
                    <a:ext uri="{9D8B030D-6E8A-4147-A177-3AD203B41FA5}">
                      <a16:colId xmlns:a16="http://schemas.microsoft.com/office/drawing/2014/main" val="2964161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655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- 2018-08-24 09:00:45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طبتم وطابت جمعتكم بكل خير
في هذه الساعة المباركة نسأل الله أن يجعلنا مفاتيح للخير ومغاليق للشر، وأن يوفقنا ويعيننا على خيري الدنيا والآخرة.
#يوم_الجمعة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9069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- 2018-08-23 11:30:20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احرصي على تزويد أطفالك بمنتجات للعناية الشخصية لحمايتهم من البكتيريا والعدوى -بإذن الله-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97878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- 2018-08-22 17:02:02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العودة_إلى_المدارس#
كل واحد وعنده طرق يسويها كل يوم عشان يضمن سلامته وسلامة عائلته من انتقال الأمراض خاصة بوقت رجوع الطلاب الى المدارس.
شاركينا روتينك للتعقيم وصوري لنا المنتجات التي تحبي استخدامها بالخاص أو بالتعليقات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707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- 2018-08-21 17:01:22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بعد اكمال الحج, من المهم أن ترتاح , لأنك قد تعاني من الصداع, الإرهاق العضلي و عدم انتظام النوم.  #حج_مبرور #صيدلية_الدواء
#الحج_والدواء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935207"/>
                  </a:ext>
                </a:extLst>
              </a:tr>
            </a:tbl>
          </a:graphicData>
        </a:graphic>
      </p:graphicFrame>
      <p:sp>
        <p:nvSpPr>
          <p:cNvPr id="4" name="Text Placeholder 3">
            <a:extLst>
              <a:ext uri="{FF2B5EF4-FFF2-40B4-BE49-F238E27FC236}">
                <a16:creationId xmlns:a16="http://schemas.microsoft.com/office/drawing/2014/main" id="{6569581E-52F0-4482-8377-7F65E9EBB86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9718758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935E7-2494-4E4B-9265-3505EDF16B5C}"/>
              </a:ext>
            </a:extLst>
          </p:cNvPr>
          <p:cNvSpPr>
            <a:spLocks noGrp="1"/>
          </p:cNvSpPr>
          <p:nvPr>
            <p:ph type="title"/>
          </p:nvPr>
        </p:nvSpPr>
        <p:spPr/>
        <p:txBody>
          <a:bodyPr/>
          <a:lstStyle/>
          <a:p>
            <a:r>
              <a:rPr lang="en-US"/>
              <a:t>Instagram Posts Table | AlDawaa - 4 of 5</a:t>
            </a:r>
          </a:p>
        </p:txBody>
      </p:sp>
      <p:graphicFrame>
        <p:nvGraphicFramePr>
          <p:cNvPr id="5" name="Table Placeholder 4">
            <a:extLst>
              <a:ext uri="{FF2B5EF4-FFF2-40B4-BE49-F238E27FC236}">
                <a16:creationId xmlns:a16="http://schemas.microsoft.com/office/drawing/2014/main" id="{2825F03A-DFCC-4006-93BA-080043E6D20A}"/>
              </a:ext>
            </a:extLst>
          </p:cNvPr>
          <p:cNvGraphicFramePr>
            <a:graphicFrameLocks noGrp="1"/>
          </p:cNvGraphicFramePr>
          <p:nvPr>
            <p:ph type="tbl" sz="quarter" idx="13"/>
            <p:extLst>
              <p:ext uri="{D42A27DB-BD31-4B8C-83A1-F6EECF244321}">
                <p14:modId xmlns:p14="http://schemas.microsoft.com/office/powerpoint/2010/main" val="3476064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71704128"/>
                    </a:ext>
                  </a:extLst>
                </a:gridCol>
                <a:gridCol w="987552">
                  <a:extLst>
                    <a:ext uri="{9D8B030D-6E8A-4147-A177-3AD203B41FA5}">
                      <a16:colId xmlns:a16="http://schemas.microsoft.com/office/drawing/2014/main" val="1677083737"/>
                    </a:ext>
                  </a:extLst>
                </a:gridCol>
                <a:gridCol w="987552">
                  <a:extLst>
                    <a:ext uri="{9D8B030D-6E8A-4147-A177-3AD203B41FA5}">
                      <a16:colId xmlns:a16="http://schemas.microsoft.com/office/drawing/2014/main" val="1999041941"/>
                    </a:ext>
                  </a:extLst>
                </a:gridCol>
                <a:gridCol w="987552">
                  <a:extLst>
                    <a:ext uri="{9D8B030D-6E8A-4147-A177-3AD203B41FA5}">
                      <a16:colId xmlns:a16="http://schemas.microsoft.com/office/drawing/2014/main" val="4203917737"/>
                    </a:ext>
                  </a:extLst>
                </a:gridCol>
                <a:gridCol w="987552">
                  <a:extLst>
                    <a:ext uri="{9D8B030D-6E8A-4147-A177-3AD203B41FA5}">
                      <a16:colId xmlns:a16="http://schemas.microsoft.com/office/drawing/2014/main" val="2246930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9061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- 2018-08-20 16:01:50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صيدلية_الدواء تهنئكم بحلول عيد الأضحى المبارك، أعاده الله عليكم بالخير واليمن والبركات، ومتّعكم بجزيل الصحة والعافية بين الأهل والأحباب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عيد_الأضحى #تهنئة_العيد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31597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- 2018-08-20 10:00:48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تقبل الله منكم ورزقكم حجًا مبرورًا وذنبًا مغفورًا، ورزقكم سعادة الدارين. 
#الحج2018 #عرفة #يوم_عرفة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409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- 2018-08-19 15:00:51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للحجاج المصابين بارتفاع ضغط الدم, حافظوا على أخذ الأدوية بشكل منتظم. خصوصا خلال الطواف, السعي و رمي الجمرات. لأن هذه الأنشطة تحتاج جهد كبير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8574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- 2018-08-18 13:00:59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استنشاق الهواء الملوث والغبار، وقلّل من خطر التعرض للأمراض المعدية المحمولة جوًا عن طريق ارتداء قناع طبي في الأماكن المزدحمة. #نصائح_للحجاج #الحج #الحج_والدواء #الحج2018 #مكة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7229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- 2018-08-17 09:00:36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الله اكبر الله اكبر لا اله الا الله , الله اكبر الله اكبر ولله الحمد.
#يوم_الجمعة
#صيدلية_الدواء
#الحج2018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1194793"/>
                  </a:ext>
                </a:extLst>
              </a:tr>
            </a:tbl>
          </a:graphicData>
        </a:graphic>
      </p:graphicFrame>
      <p:sp>
        <p:nvSpPr>
          <p:cNvPr id="4" name="Text Placeholder 3">
            <a:extLst>
              <a:ext uri="{FF2B5EF4-FFF2-40B4-BE49-F238E27FC236}">
                <a16:creationId xmlns:a16="http://schemas.microsoft.com/office/drawing/2014/main" id="{7B78CEA7-2DCE-4F17-A24C-7C9D9D86E04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42203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8F8E5-520E-4280-BAA8-644CA9BFB9CF}"/>
              </a:ext>
            </a:extLst>
          </p:cNvPr>
          <p:cNvSpPr>
            <a:spLocks noGrp="1"/>
          </p:cNvSpPr>
          <p:nvPr>
            <p:ph type="title"/>
          </p:nvPr>
        </p:nvSpPr>
        <p:spPr/>
        <p:txBody>
          <a:bodyPr/>
          <a:lstStyle/>
          <a:p>
            <a:r>
              <a:rPr lang="en-US"/>
              <a:t>Instagram Posts Table | AlDawaa - 5 of 5</a:t>
            </a:r>
          </a:p>
        </p:txBody>
      </p:sp>
      <p:graphicFrame>
        <p:nvGraphicFramePr>
          <p:cNvPr id="5" name="Table Placeholder 4">
            <a:extLst>
              <a:ext uri="{FF2B5EF4-FFF2-40B4-BE49-F238E27FC236}">
                <a16:creationId xmlns:a16="http://schemas.microsoft.com/office/drawing/2014/main" id="{80A021D8-7303-4832-B2BB-2F4BEB0B5424}"/>
              </a:ext>
            </a:extLst>
          </p:cNvPr>
          <p:cNvGraphicFramePr>
            <a:graphicFrameLocks noGrp="1"/>
          </p:cNvGraphicFramePr>
          <p:nvPr>
            <p:ph type="tbl" sz="quarter" idx="13"/>
            <p:extLst>
              <p:ext uri="{D42A27DB-BD31-4B8C-83A1-F6EECF244321}">
                <p14:modId xmlns:p14="http://schemas.microsoft.com/office/powerpoint/2010/main" val="4005629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92471453"/>
                    </a:ext>
                  </a:extLst>
                </a:gridCol>
                <a:gridCol w="987552">
                  <a:extLst>
                    <a:ext uri="{9D8B030D-6E8A-4147-A177-3AD203B41FA5}">
                      <a16:colId xmlns:a16="http://schemas.microsoft.com/office/drawing/2014/main" val="1776936759"/>
                    </a:ext>
                  </a:extLst>
                </a:gridCol>
                <a:gridCol w="987552">
                  <a:extLst>
                    <a:ext uri="{9D8B030D-6E8A-4147-A177-3AD203B41FA5}">
                      <a16:colId xmlns:a16="http://schemas.microsoft.com/office/drawing/2014/main" val="1323749292"/>
                    </a:ext>
                  </a:extLst>
                </a:gridCol>
                <a:gridCol w="987552">
                  <a:extLst>
                    <a:ext uri="{9D8B030D-6E8A-4147-A177-3AD203B41FA5}">
                      <a16:colId xmlns:a16="http://schemas.microsoft.com/office/drawing/2014/main" val="3972364078"/>
                    </a:ext>
                  </a:extLst>
                </a:gridCol>
                <a:gridCol w="987552">
                  <a:extLst>
                    <a:ext uri="{9D8B030D-6E8A-4147-A177-3AD203B41FA5}">
                      <a16:colId xmlns:a16="http://schemas.microsoft.com/office/drawing/2014/main" val="773631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4529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17:30:16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تجنب أمراض الجهاز الهضمي في #الحج بشرب كمية كثيرة من الماء, الابتعاد عن الأطعمة الدسمة, والتحقق من نظافة طعامك قبل تناوله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316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17:00:56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خلال فترة #الحج, يجب استعمال شفرة الشعر مرة واحدة لكل حلاقة, وتجنب مشاركتها مع الأخرين. هذا يحافظ على صحتك, و يمنع انتشار الأمراض المعدية. #الحج_والدواء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53945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14:00:23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ترحب صيدلية الدواء بحجاج بيت الله الحرام بمكة #الحج2018  #الحج_مع_الدواء
#صيدلية_الدواء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66501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aldawaacare - 2018-08-16 12:02:07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زورو أقرب #صيدلية_الدواء لتحصلوا على أفضل عروض على منتجات العناية الشخصية #عروض_الدواء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20720981"/>
                  </a:ext>
                </a:extLst>
              </a:tr>
            </a:tbl>
          </a:graphicData>
        </a:graphic>
      </p:graphicFrame>
      <p:sp>
        <p:nvSpPr>
          <p:cNvPr id="4" name="Text Placeholder 3">
            <a:extLst>
              <a:ext uri="{FF2B5EF4-FFF2-40B4-BE49-F238E27FC236}">
                <a16:creationId xmlns:a16="http://schemas.microsoft.com/office/drawing/2014/main" id="{74BBCCF9-86E5-416D-8124-A936582D18D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7375835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1322</Words>
  <Application>Microsoft Office PowerPoint</Application>
  <PresentationFormat>On-screen Show (4:3)</PresentationFormat>
  <Paragraphs>812</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Best performing posts</vt:lpstr>
      <vt:lpstr>Facebook Own Posts Table  | AlDawaa - 1 of 10</vt:lpstr>
      <vt:lpstr>Facebook Own Posts Table  | AlDawaa - 2 of 10</vt:lpstr>
      <vt:lpstr>Facebook Own Posts Table  | AlDawaa - 3 of 10</vt:lpstr>
      <vt:lpstr>Facebook Own Posts Table  | AlDawaa - 4 of 10</vt:lpstr>
      <vt:lpstr>Facebook Own Posts Table  | AlDawaa - 5 of 10</vt:lpstr>
      <vt:lpstr>Facebook Own Posts Table  | AlDawaa - 6 of 10</vt:lpstr>
      <vt:lpstr>Facebook Own Posts Table  | AlDawaa - 7 of 10</vt:lpstr>
      <vt:lpstr>Facebook Own Posts Table  | AlDawaa - 8 of 10</vt:lpstr>
      <vt:lpstr>Facebook Own Posts Table  | AlDawaa - 9 of 10</vt:lpstr>
      <vt:lpstr>Facebook Own Posts Table  | AlDawaa - 10 of 10</vt:lpstr>
      <vt:lpstr>Instagram Posts Table | AlDawaa - 1 of 5</vt:lpstr>
      <vt:lpstr>Instagram Posts Table | AlDawaa - 2 of 5</vt:lpstr>
      <vt:lpstr>Instagram Posts Table | AlDawaa - 3 of 5</vt:lpstr>
      <vt:lpstr>Instagram Posts Table | AlDawaa - 4 of 5</vt:lpstr>
      <vt:lpstr>Instagram Posts Table | AlDawaa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performing posts</dc:title>
  <dc:creator>Administrator</dc:creator>
  <cp:lastModifiedBy>Administrator</cp:lastModifiedBy>
  <cp:revision>1</cp:revision>
  <dcterms:created xsi:type="dcterms:W3CDTF">2018-09-02T08:33:56Z</dcterms:created>
  <dcterms:modified xsi:type="dcterms:W3CDTF">2018-09-02T08:35:01Z</dcterms:modified>
</cp:coreProperties>
</file>