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6" r:id="rId29"/>
    <p:sldId id="287" r:id="rId30"/>
    <p:sldId id="288" r:id="rId31"/>
    <p:sldId id="289" r:id="rId32"/>
    <p:sldId id="290" r:id="rId33"/>
    <p:sldId id="291"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140769</c:v>
                </c:pt>
                <c:pt idx="1">
                  <c:v>140793</c:v>
                </c:pt>
                <c:pt idx="2">
                  <c:v>140793</c:v>
                </c:pt>
                <c:pt idx="3">
                  <c:v>140813</c:v>
                </c:pt>
                <c:pt idx="4">
                  <c:v>140808</c:v>
                </c:pt>
                <c:pt idx="5">
                  <c:v>140831</c:v>
                </c:pt>
                <c:pt idx="6">
                  <c:v>140826</c:v>
                </c:pt>
                <c:pt idx="7">
                  <c:v>140807</c:v>
                </c:pt>
                <c:pt idx="8">
                  <c:v>140840</c:v>
                </c:pt>
                <c:pt idx="9">
                  <c:v>140853</c:v>
                </c:pt>
                <c:pt idx="10">
                  <c:v>140875</c:v>
                </c:pt>
                <c:pt idx="11">
                  <c:v>140956</c:v>
                </c:pt>
                <c:pt idx="12">
                  <c:v>141048</c:v>
                </c:pt>
                <c:pt idx="13">
                  <c:v>141232</c:v>
                </c:pt>
                <c:pt idx="14">
                  <c:v>141311</c:v>
                </c:pt>
                <c:pt idx="15">
                  <c:v>141401</c:v>
                </c:pt>
                <c:pt idx="16">
                  <c:v>141408</c:v>
                </c:pt>
                <c:pt idx="17">
                  <c:v>141435</c:v>
                </c:pt>
                <c:pt idx="18">
                  <c:v>141423</c:v>
                </c:pt>
                <c:pt idx="19">
                  <c:v>141408</c:v>
                </c:pt>
                <c:pt idx="20">
                  <c:v>141364</c:v>
                </c:pt>
                <c:pt idx="21">
                  <c:v>141389</c:v>
                </c:pt>
                <c:pt idx="22">
                  <c:v>141440</c:v>
                </c:pt>
                <c:pt idx="23">
                  <c:v>141417</c:v>
                </c:pt>
                <c:pt idx="24">
                  <c:v>141402</c:v>
                </c:pt>
                <c:pt idx="25">
                  <c:v>141387</c:v>
                </c:pt>
                <c:pt idx="26">
                  <c:v>141458</c:v>
                </c:pt>
                <c:pt idx="27">
                  <c:v>141489</c:v>
                </c:pt>
                <c:pt idx="28">
                  <c:v>141476</c:v>
                </c:pt>
                <c:pt idx="29">
                  <c:v>141048</c:v>
                </c:pt>
                <c:pt idx="30">
                  <c:v>141079</c:v>
                </c:pt>
              </c:numCache>
            </c:numRef>
          </c:val>
          <c:smooth val="0"/>
          <c:extLst>
            <c:ext xmlns:c16="http://schemas.microsoft.com/office/drawing/2014/chart" uri="{C3380CC4-5D6E-409C-BE32-E72D297353CC}">
              <c16:uniqueId val="{00000000-7C7D-4D69-B4D2-B3D000BA66BF}"/>
            </c:ext>
          </c:extLst>
        </c:ser>
        <c:dLbls>
          <c:showLegendKey val="0"/>
          <c:showVal val="0"/>
          <c:showCatName val="0"/>
          <c:showSerName val="0"/>
          <c:showPercent val="0"/>
          <c:showBubbleSize val="0"/>
        </c:dLbls>
        <c:smooth val="0"/>
        <c:axId val="287297376"/>
        <c:axId val="287300000"/>
      </c:lineChart>
      <c:dateAx>
        <c:axId val="287297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300000"/>
        <c:crosses val="autoZero"/>
        <c:auto val="1"/>
        <c:lblOffset val="100"/>
        <c:baseTimeUnit val="days"/>
      </c:dateAx>
      <c:valAx>
        <c:axId val="287300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297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صيدليات الدواء</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195956</c:v>
                </c:pt>
                <c:pt idx="1">
                  <c:v>195970</c:v>
                </c:pt>
                <c:pt idx="2">
                  <c:v>195961</c:v>
                </c:pt>
                <c:pt idx="3">
                  <c:v>195967</c:v>
                </c:pt>
                <c:pt idx="4">
                  <c:v>195972</c:v>
                </c:pt>
                <c:pt idx="5">
                  <c:v>195981</c:v>
                </c:pt>
                <c:pt idx="6">
                  <c:v>195984</c:v>
                </c:pt>
                <c:pt idx="7">
                  <c:v>195993</c:v>
                </c:pt>
                <c:pt idx="8">
                  <c:v>195996</c:v>
                </c:pt>
                <c:pt idx="9">
                  <c:v>195990</c:v>
                </c:pt>
                <c:pt idx="10">
                  <c:v>195990</c:v>
                </c:pt>
                <c:pt idx="11">
                  <c:v>196026</c:v>
                </c:pt>
                <c:pt idx="12">
                  <c:v>196079</c:v>
                </c:pt>
                <c:pt idx="13">
                  <c:v>196148</c:v>
                </c:pt>
                <c:pt idx="14">
                  <c:v>196229</c:v>
                </c:pt>
                <c:pt idx="15">
                  <c:v>196345</c:v>
                </c:pt>
                <c:pt idx="16">
                  <c:v>196357</c:v>
                </c:pt>
                <c:pt idx="17">
                  <c:v>196362</c:v>
                </c:pt>
                <c:pt idx="18">
                  <c:v>196358</c:v>
                </c:pt>
                <c:pt idx="19">
                  <c:v>196368</c:v>
                </c:pt>
                <c:pt idx="20">
                  <c:v>196366</c:v>
                </c:pt>
                <c:pt idx="21">
                  <c:v>196364</c:v>
                </c:pt>
                <c:pt idx="22">
                  <c:v>196370</c:v>
                </c:pt>
                <c:pt idx="23">
                  <c:v>196379</c:v>
                </c:pt>
                <c:pt idx="24">
                  <c:v>196381</c:v>
                </c:pt>
                <c:pt idx="25">
                  <c:v>196391</c:v>
                </c:pt>
                <c:pt idx="26">
                  <c:v>196407</c:v>
                </c:pt>
                <c:pt idx="27">
                  <c:v>196417</c:v>
                </c:pt>
                <c:pt idx="28">
                  <c:v>196454</c:v>
                </c:pt>
                <c:pt idx="29">
                  <c:v>196561</c:v>
                </c:pt>
                <c:pt idx="30">
                  <c:v>196569</c:v>
                </c:pt>
              </c:numCache>
            </c:numRef>
          </c:val>
          <c:smooth val="0"/>
          <c:extLst>
            <c:ext xmlns:c16="http://schemas.microsoft.com/office/drawing/2014/chart" uri="{C3380CC4-5D6E-409C-BE32-E72D297353CC}">
              <c16:uniqueId val="{00000000-CB21-4E85-A50A-72BF3510C30B}"/>
            </c:ext>
          </c:extLst>
        </c:ser>
        <c:dLbls>
          <c:showLegendKey val="0"/>
          <c:showVal val="0"/>
          <c:showCatName val="0"/>
          <c:showSerName val="0"/>
          <c:showPercent val="0"/>
          <c:showBubbleSize val="0"/>
        </c:dLbls>
        <c:smooth val="0"/>
        <c:axId val="287387912"/>
        <c:axId val="287386928"/>
      </c:lineChart>
      <c:dateAx>
        <c:axId val="287387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386928"/>
        <c:crosses val="autoZero"/>
        <c:auto val="1"/>
        <c:lblOffset val="100"/>
        <c:baseTimeUnit val="days"/>
      </c:dateAx>
      <c:valAx>
        <c:axId val="287386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387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109319</c:v>
                </c:pt>
                <c:pt idx="1">
                  <c:v>109493</c:v>
                </c:pt>
                <c:pt idx="2">
                  <c:v>109655</c:v>
                </c:pt>
                <c:pt idx="3">
                  <c:v>109816</c:v>
                </c:pt>
                <c:pt idx="4">
                  <c:v>110024</c:v>
                </c:pt>
                <c:pt idx="5">
                  <c:v>110156</c:v>
                </c:pt>
                <c:pt idx="6">
                  <c:v>110326</c:v>
                </c:pt>
                <c:pt idx="7">
                  <c:v>110480</c:v>
                </c:pt>
                <c:pt idx="8">
                  <c:v>110667</c:v>
                </c:pt>
                <c:pt idx="9">
                  <c:v>110836</c:v>
                </c:pt>
                <c:pt idx="10">
                  <c:v>111001</c:v>
                </c:pt>
                <c:pt idx="11">
                  <c:v>111214</c:v>
                </c:pt>
                <c:pt idx="12">
                  <c:v>111612</c:v>
                </c:pt>
                <c:pt idx="13">
                  <c:v>111859</c:v>
                </c:pt>
                <c:pt idx="14">
                  <c:v>112087</c:v>
                </c:pt>
                <c:pt idx="15">
                  <c:v>112372</c:v>
                </c:pt>
                <c:pt idx="16">
                  <c:v>112674</c:v>
                </c:pt>
                <c:pt idx="17">
                  <c:v>112988</c:v>
                </c:pt>
                <c:pt idx="18">
                  <c:v>113248</c:v>
                </c:pt>
                <c:pt idx="19">
                  <c:v>113466</c:v>
                </c:pt>
                <c:pt idx="20">
                  <c:v>113610</c:v>
                </c:pt>
                <c:pt idx="21">
                  <c:v>113776</c:v>
                </c:pt>
                <c:pt idx="22">
                  <c:v>113931</c:v>
                </c:pt>
                <c:pt idx="23">
                  <c:v>114120</c:v>
                </c:pt>
                <c:pt idx="24">
                  <c:v>114285</c:v>
                </c:pt>
                <c:pt idx="25">
                  <c:v>114456</c:v>
                </c:pt>
                <c:pt idx="26">
                  <c:v>114583</c:v>
                </c:pt>
                <c:pt idx="27">
                  <c:v>114779</c:v>
                </c:pt>
                <c:pt idx="28">
                  <c:v>114971</c:v>
                </c:pt>
                <c:pt idx="29">
                  <c:v>115159</c:v>
                </c:pt>
                <c:pt idx="30">
                  <c:v>115394</c:v>
                </c:pt>
              </c:numCache>
            </c:numRef>
          </c:val>
          <c:smooth val="0"/>
          <c:extLst>
            <c:ext xmlns:c16="http://schemas.microsoft.com/office/drawing/2014/chart" uri="{C3380CC4-5D6E-409C-BE32-E72D297353CC}">
              <c16:uniqueId val="{00000000-C3F2-4B00-935A-A800DD161512}"/>
            </c:ext>
          </c:extLst>
        </c:ser>
        <c:dLbls>
          <c:showLegendKey val="0"/>
          <c:showVal val="0"/>
          <c:showCatName val="0"/>
          <c:showSerName val="0"/>
          <c:showPercent val="0"/>
          <c:showBubbleSize val="0"/>
        </c:dLbls>
        <c:smooth val="0"/>
        <c:axId val="347955448"/>
        <c:axId val="347953808"/>
      </c:lineChart>
      <c:dateAx>
        <c:axId val="347955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53808"/>
        <c:crosses val="autoZero"/>
        <c:auto val="1"/>
        <c:lblOffset val="100"/>
        <c:baseTimeUnit val="days"/>
      </c:dateAx>
      <c:valAx>
        <c:axId val="347953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55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5715</c:v>
                </c:pt>
              </c:numCache>
            </c:numRef>
          </c:val>
          <c:extLst>
            <c:ext xmlns:c16="http://schemas.microsoft.com/office/drawing/2014/chart" uri="{C3380CC4-5D6E-409C-BE32-E72D297353CC}">
              <c16:uniqueId val="{00000000-08AE-4587-860A-82AB300C0316}"/>
            </c:ext>
          </c:extLst>
        </c:ser>
        <c:dLbls>
          <c:showLegendKey val="0"/>
          <c:showVal val="0"/>
          <c:showCatName val="0"/>
          <c:showSerName val="0"/>
          <c:showPercent val="0"/>
          <c:showBubbleSize val="0"/>
        </c:dLbls>
        <c:gapWidth val="219"/>
        <c:overlap val="-27"/>
        <c:axId val="348265184"/>
        <c:axId val="348263872"/>
      </c:barChart>
      <c:catAx>
        <c:axId val="348265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263872"/>
        <c:crosses val="autoZero"/>
        <c:auto val="1"/>
        <c:lblAlgn val="ctr"/>
        <c:lblOffset val="100"/>
        <c:noMultiLvlLbl val="0"/>
      </c:catAx>
      <c:valAx>
        <c:axId val="348263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265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صيدليات الدواء</c:v>
                </c:pt>
              </c:strCache>
            </c:strRef>
          </c:cat>
          <c:val>
            <c:numRef>
              <c:f>Sheet1!$B$2</c:f>
              <c:numCache>
                <c:formatCode>General</c:formatCode>
                <c:ptCount val="1"/>
                <c:pt idx="0">
                  <c:v>8569</c:v>
                </c:pt>
              </c:numCache>
            </c:numRef>
          </c:val>
          <c:extLst>
            <c:ext xmlns:c16="http://schemas.microsoft.com/office/drawing/2014/chart" uri="{C3380CC4-5D6E-409C-BE32-E72D297353CC}">
              <c16:uniqueId val="{00000000-0E67-4383-94EC-95F8EE84C98E}"/>
            </c:ext>
          </c:extLst>
        </c:ser>
        <c:dLbls>
          <c:showLegendKey val="0"/>
          <c:showVal val="0"/>
          <c:showCatName val="0"/>
          <c:showSerName val="0"/>
          <c:showPercent val="0"/>
          <c:showBubbleSize val="0"/>
        </c:dLbls>
        <c:gapWidth val="219"/>
        <c:overlap val="-27"/>
        <c:axId val="349518728"/>
        <c:axId val="349516760"/>
      </c:barChart>
      <c:catAx>
        <c:axId val="349518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516760"/>
        <c:crosses val="autoZero"/>
        <c:auto val="1"/>
        <c:lblAlgn val="ctr"/>
        <c:lblOffset val="100"/>
        <c:noMultiLvlLbl val="0"/>
      </c:catAx>
      <c:valAx>
        <c:axId val="349516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518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17026</c:v>
                </c:pt>
              </c:numCache>
            </c:numRef>
          </c:val>
          <c:extLst>
            <c:ext xmlns:c16="http://schemas.microsoft.com/office/drawing/2014/chart" uri="{C3380CC4-5D6E-409C-BE32-E72D297353CC}">
              <c16:uniqueId val="{00000000-81F1-4B4B-8369-574921973831}"/>
            </c:ext>
          </c:extLst>
        </c:ser>
        <c:dLbls>
          <c:showLegendKey val="0"/>
          <c:showVal val="0"/>
          <c:showCatName val="0"/>
          <c:showSerName val="0"/>
          <c:showPercent val="0"/>
          <c:showBubbleSize val="0"/>
        </c:dLbls>
        <c:gapWidth val="219"/>
        <c:overlap val="-27"/>
        <c:axId val="351739952"/>
        <c:axId val="351732080"/>
      </c:barChart>
      <c:catAx>
        <c:axId val="351739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732080"/>
        <c:crosses val="autoZero"/>
        <c:auto val="1"/>
        <c:lblAlgn val="ctr"/>
        <c:lblOffset val="100"/>
        <c:noMultiLvlLbl val="0"/>
      </c:catAx>
      <c:valAx>
        <c:axId val="351732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739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صيدليات الدواء</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6</c:v>
                </c:pt>
                <c:pt idx="1">
                  <c:v>2</c:v>
                </c:pt>
                <c:pt idx="2">
                  <c:v>1</c:v>
                </c:pt>
                <c:pt idx="3">
                  <c:v>0</c:v>
                </c:pt>
                <c:pt idx="4">
                  <c:v>2</c:v>
                </c:pt>
                <c:pt idx="5">
                  <c:v>1</c:v>
                </c:pt>
                <c:pt idx="6">
                  <c:v>2</c:v>
                </c:pt>
                <c:pt idx="7">
                  <c:v>1</c:v>
                </c:pt>
                <c:pt idx="8">
                  <c:v>1</c:v>
                </c:pt>
                <c:pt idx="9">
                  <c:v>2</c:v>
                </c:pt>
                <c:pt idx="10">
                  <c:v>2</c:v>
                </c:pt>
                <c:pt idx="11">
                  <c:v>4</c:v>
                </c:pt>
                <c:pt idx="12">
                  <c:v>3</c:v>
                </c:pt>
                <c:pt idx="13">
                  <c:v>2</c:v>
                </c:pt>
                <c:pt idx="14">
                  <c:v>4</c:v>
                </c:pt>
                <c:pt idx="15">
                  <c:v>4</c:v>
                </c:pt>
                <c:pt idx="16">
                  <c:v>1</c:v>
                </c:pt>
                <c:pt idx="17">
                  <c:v>1</c:v>
                </c:pt>
                <c:pt idx="18">
                  <c:v>1</c:v>
                </c:pt>
                <c:pt idx="19">
                  <c:v>2</c:v>
                </c:pt>
                <c:pt idx="20">
                  <c:v>1</c:v>
                </c:pt>
                <c:pt idx="21">
                  <c:v>1</c:v>
                </c:pt>
                <c:pt idx="22">
                  <c:v>1</c:v>
                </c:pt>
                <c:pt idx="23">
                  <c:v>1</c:v>
                </c:pt>
                <c:pt idx="24">
                  <c:v>1</c:v>
                </c:pt>
                <c:pt idx="25">
                  <c:v>3</c:v>
                </c:pt>
                <c:pt idx="26">
                  <c:v>1</c:v>
                </c:pt>
                <c:pt idx="27">
                  <c:v>3</c:v>
                </c:pt>
                <c:pt idx="28">
                  <c:v>1</c:v>
                </c:pt>
                <c:pt idx="29">
                  <c:v>1</c:v>
                </c:pt>
                <c:pt idx="30">
                  <c:v>2</c:v>
                </c:pt>
              </c:numCache>
            </c:numRef>
          </c:val>
          <c:smooth val="0"/>
          <c:extLst>
            <c:ext xmlns:c16="http://schemas.microsoft.com/office/drawing/2014/chart" uri="{C3380CC4-5D6E-409C-BE32-E72D297353CC}">
              <c16:uniqueId val="{00000000-54AE-4A70-A6AF-5A8D5DFB03CD}"/>
            </c:ext>
          </c:extLst>
        </c:ser>
        <c:dLbls>
          <c:showLegendKey val="0"/>
          <c:showVal val="0"/>
          <c:showCatName val="0"/>
          <c:showSerName val="0"/>
          <c:showPercent val="0"/>
          <c:showBubbleSize val="0"/>
        </c:dLbls>
        <c:smooth val="0"/>
        <c:axId val="352995536"/>
        <c:axId val="352995864"/>
      </c:lineChart>
      <c:dateAx>
        <c:axId val="352995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995864"/>
        <c:crosses val="autoZero"/>
        <c:auto val="1"/>
        <c:lblOffset val="100"/>
        <c:baseTimeUnit val="days"/>
      </c:dateAx>
      <c:valAx>
        <c:axId val="352995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995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11912</c:v>
                </c:pt>
                <c:pt idx="1">
                  <c:v>11916</c:v>
                </c:pt>
                <c:pt idx="2">
                  <c:v>11918</c:v>
                </c:pt>
                <c:pt idx="3">
                  <c:v>11918</c:v>
                </c:pt>
                <c:pt idx="4">
                  <c:v>11938</c:v>
                </c:pt>
                <c:pt idx="5">
                  <c:v>11941</c:v>
                </c:pt>
                <c:pt idx="6">
                  <c:v>11947</c:v>
                </c:pt>
                <c:pt idx="7">
                  <c:v>11952</c:v>
                </c:pt>
                <c:pt idx="8">
                  <c:v>11957</c:v>
                </c:pt>
                <c:pt idx="9">
                  <c:v>11960</c:v>
                </c:pt>
                <c:pt idx="10">
                  <c:v>11964</c:v>
                </c:pt>
                <c:pt idx="11">
                  <c:v>11971</c:v>
                </c:pt>
                <c:pt idx="12">
                  <c:v>11974</c:v>
                </c:pt>
                <c:pt idx="13">
                  <c:v>11995</c:v>
                </c:pt>
                <c:pt idx="14">
                  <c:v>12008</c:v>
                </c:pt>
                <c:pt idx="15">
                  <c:v>12022</c:v>
                </c:pt>
                <c:pt idx="16">
                  <c:v>12023</c:v>
                </c:pt>
                <c:pt idx="17">
                  <c:v>12026</c:v>
                </c:pt>
                <c:pt idx="18">
                  <c:v>12030</c:v>
                </c:pt>
                <c:pt idx="19">
                  <c:v>12033</c:v>
                </c:pt>
                <c:pt idx="20">
                  <c:v>12036</c:v>
                </c:pt>
                <c:pt idx="21">
                  <c:v>12037</c:v>
                </c:pt>
                <c:pt idx="22">
                  <c:v>12039</c:v>
                </c:pt>
                <c:pt idx="23">
                  <c:v>12042</c:v>
                </c:pt>
                <c:pt idx="24">
                  <c:v>12043</c:v>
                </c:pt>
                <c:pt idx="25">
                  <c:v>12062</c:v>
                </c:pt>
                <c:pt idx="26">
                  <c:v>12072</c:v>
                </c:pt>
                <c:pt idx="27">
                  <c:v>12080</c:v>
                </c:pt>
                <c:pt idx="28">
                  <c:v>12086</c:v>
                </c:pt>
                <c:pt idx="29">
                  <c:v>12093</c:v>
                </c:pt>
                <c:pt idx="30">
                  <c:v>12095</c:v>
                </c:pt>
              </c:numCache>
            </c:numRef>
          </c:val>
          <c:smooth val="0"/>
          <c:extLst>
            <c:ext xmlns:c16="http://schemas.microsoft.com/office/drawing/2014/chart" uri="{C3380CC4-5D6E-409C-BE32-E72D297353CC}">
              <c16:uniqueId val="{00000000-5E4A-417B-9324-E71D98AD4895}"/>
            </c:ext>
          </c:extLst>
        </c:ser>
        <c:dLbls>
          <c:showLegendKey val="0"/>
          <c:showVal val="0"/>
          <c:showCatName val="0"/>
          <c:showSerName val="0"/>
          <c:showPercent val="0"/>
          <c:showBubbleSize val="0"/>
        </c:dLbls>
        <c:smooth val="0"/>
        <c:axId val="494768144"/>
        <c:axId val="494766504"/>
      </c:lineChart>
      <c:dateAx>
        <c:axId val="494768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766504"/>
        <c:crosses val="autoZero"/>
        <c:auto val="1"/>
        <c:lblOffset val="100"/>
        <c:baseTimeUnit val="days"/>
      </c:dateAx>
      <c:valAx>
        <c:axId val="494766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768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6</c:v>
                </c:pt>
                <c:pt idx="1">
                  <c:v>2</c:v>
                </c:pt>
                <c:pt idx="2">
                  <c:v>1</c:v>
                </c:pt>
                <c:pt idx="3">
                  <c:v>0</c:v>
                </c:pt>
                <c:pt idx="4">
                  <c:v>2</c:v>
                </c:pt>
                <c:pt idx="5">
                  <c:v>1</c:v>
                </c:pt>
                <c:pt idx="6">
                  <c:v>2</c:v>
                </c:pt>
                <c:pt idx="7">
                  <c:v>1</c:v>
                </c:pt>
                <c:pt idx="8">
                  <c:v>1</c:v>
                </c:pt>
                <c:pt idx="9">
                  <c:v>2</c:v>
                </c:pt>
                <c:pt idx="10">
                  <c:v>2</c:v>
                </c:pt>
                <c:pt idx="11">
                  <c:v>4</c:v>
                </c:pt>
                <c:pt idx="12">
                  <c:v>3</c:v>
                </c:pt>
                <c:pt idx="13">
                  <c:v>7</c:v>
                </c:pt>
                <c:pt idx="14">
                  <c:v>3</c:v>
                </c:pt>
                <c:pt idx="15">
                  <c:v>5</c:v>
                </c:pt>
                <c:pt idx="16">
                  <c:v>1</c:v>
                </c:pt>
                <c:pt idx="17">
                  <c:v>1</c:v>
                </c:pt>
                <c:pt idx="18">
                  <c:v>1</c:v>
                </c:pt>
                <c:pt idx="19">
                  <c:v>2</c:v>
                </c:pt>
                <c:pt idx="20">
                  <c:v>1</c:v>
                </c:pt>
                <c:pt idx="21">
                  <c:v>1</c:v>
                </c:pt>
                <c:pt idx="22">
                  <c:v>1</c:v>
                </c:pt>
                <c:pt idx="23">
                  <c:v>1</c:v>
                </c:pt>
                <c:pt idx="24">
                  <c:v>1</c:v>
                </c:pt>
                <c:pt idx="25">
                  <c:v>3</c:v>
                </c:pt>
                <c:pt idx="26">
                  <c:v>1</c:v>
                </c:pt>
                <c:pt idx="27">
                  <c:v>3</c:v>
                </c:pt>
                <c:pt idx="28">
                  <c:v>1</c:v>
                </c:pt>
                <c:pt idx="29">
                  <c:v>1</c:v>
                </c:pt>
                <c:pt idx="30">
                  <c:v>2</c:v>
                </c:pt>
              </c:numCache>
            </c:numRef>
          </c:val>
          <c:smooth val="0"/>
          <c:extLst>
            <c:ext xmlns:c16="http://schemas.microsoft.com/office/drawing/2014/chart" uri="{C3380CC4-5D6E-409C-BE32-E72D297353CC}">
              <c16:uniqueId val="{00000000-DEB8-4B19-B22A-C92B8803041F}"/>
            </c:ext>
          </c:extLst>
        </c:ser>
        <c:dLbls>
          <c:showLegendKey val="0"/>
          <c:showVal val="0"/>
          <c:showCatName val="0"/>
          <c:showSerName val="0"/>
          <c:showPercent val="0"/>
          <c:showBubbleSize val="0"/>
        </c:dLbls>
        <c:smooth val="0"/>
        <c:axId val="538812480"/>
        <c:axId val="538812808"/>
      </c:lineChart>
      <c:dateAx>
        <c:axId val="538812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812808"/>
        <c:crosses val="autoZero"/>
        <c:auto val="1"/>
        <c:lblOffset val="100"/>
        <c:baseTimeUnit val="days"/>
      </c:dateAx>
      <c:valAx>
        <c:axId val="538812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812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3F793-392D-4D9B-9455-08DCDEEDFA7F}"/>
              </a:ext>
            </a:extLst>
          </p:cNvPr>
          <p:cNvSpPr>
            <a:spLocks noGrp="1"/>
          </p:cNvSpPr>
          <p:nvPr>
            <p:ph type="ctrTitle"/>
          </p:nvPr>
        </p:nvSpPr>
        <p:spPr/>
        <p:txBody>
          <a:bodyPr/>
          <a:lstStyle/>
          <a:p>
            <a:r>
              <a:rPr lang="en-US"/>
              <a:t>Aldawaa followers change</a:t>
            </a:r>
          </a:p>
        </p:txBody>
      </p:sp>
      <p:sp>
        <p:nvSpPr>
          <p:cNvPr id="3" name="Subtitle 2">
            <a:extLst>
              <a:ext uri="{FF2B5EF4-FFF2-40B4-BE49-F238E27FC236}">
                <a16:creationId xmlns:a16="http://schemas.microsoft.com/office/drawing/2014/main" id="{D68274D0-5758-41A6-8CAF-DF553188FDFA}"/>
              </a:ext>
            </a:extLst>
          </p:cNvPr>
          <p:cNvSpPr>
            <a:spLocks noGrp="1"/>
          </p:cNvSpPr>
          <p:nvPr>
            <p:ph type="subTitle" idx="1"/>
          </p:nvPr>
        </p:nvSpPr>
        <p:spPr/>
        <p:txBody>
          <a:bodyPr/>
          <a:lstStyle/>
          <a:p>
            <a:r>
              <a:rPr lang="en-US"/>
              <a:t>HAVAS Arabia</a:t>
            </a:r>
          </a:p>
        </p:txBody>
      </p:sp>
    </p:spTree>
    <p:extLst>
      <p:ext uri="{BB962C8B-B14F-4D97-AF65-F5344CB8AC3E}">
        <p14:creationId xmlns:p14="http://schemas.microsoft.com/office/powerpoint/2010/main" val="7491957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6E2FF-3357-4AF2-A809-01D5224A61AA}"/>
              </a:ext>
            </a:extLst>
          </p:cNvPr>
          <p:cNvSpPr>
            <a:spLocks noGrp="1"/>
          </p:cNvSpPr>
          <p:nvPr>
            <p:ph type="title"/>
          </p:nvPr>
        </p:nvSpPr>
        <p:spPr/>
        <p:txBody>
          <a:bodyPr/>
          <a:lstStyle/>
          <a:p>
            <a:r>
              <a:rPr lang="en-US"/>
              <a:t>Twitter Followers Total | AlDawaa</a:t>
            </a:r>
          </a:p>
        </p:txBody>
      </p:sp>
      <p:graphicFrame>
        <p:nvGraphicFramePr>
          <p:cNvPr id="6" name="Chart Placeholder 5">
            <a:extLst>
              <a:ext uri="{FF2B5EF4-FFF2-40B4-BE49-F238E27FC236}">
                <a16:creationId xmlns:a16="http://schemas.microsoft.com/office/drawing/2014/main" id="{4B948D00-DD7E-4040-9232-6E4817C7C05B}"/>
              </a:ext>
            </a:extLst>
          </p:cNvPr>
          <p:cNvGraphicFramePr>
            <a:graphicFrameLocks noGrp="1"/>
          </p:cNvGraphicFramePr>
          <p:nvPr>
            <p:ph type="chart" sz="quarter" idx="13"/>
            <p:extLst>
              <p:ext uri="{D42A27DB-BD31-4B8C-83A1-F6EECF244321}">
                <p14:modId xmlns:p14="http://schemas.microsoft.com/office/powerpoint/2010/main" val="19068918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41991B-07F5-41B3-B736-C88D81DA359B}"/>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58132302-172F-4BB2-8483-7EC87ED30A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56252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8928E-19D2-4A35-8466-3B589C548EA4}"/>
              </a:ext>
            </a:extLst>
          </p:cNvPr>
          <p:cNvSpPr>
            <a:spLocks noGrp="1"/>
          </p:cNvSpPr>
          <p:nvPr>
            <p:ph type="title"/>
          </p:nvPr>
        </p:nvSpPr>
        <p:spPr/>
        <p:txBody>
          <a:bodyPr/>
          <a:lstStyle/>
          <a:p>
            <a:r>
              <a:rPr lang="en-US"/>
              <a:t>Facebook Fans Total | AlDawaa</a:t>
            </a:r>
          </a:p>
        </p:txBody>
      </p:sp>
      <p:graphicFrame>
        <p:nvGraphicFramePr>
          <p:cNvPr id="6" name="Chart Placeholder 5">
            <a:extLst>
              <a:ext uri="{FF2B5EF4-FFF2-40B4-BE49-F238E27FC236}">
                <a16:creationId xmlns:a16="http://schemas.microsoft.com/office/drawing/2014/main" id="{8132D5FF-C418-4672-9886-E10708887746}"/>
              </a:ext>
            </a:extLst>
          </p:cNvPr>
          <p:cNvGraphicFramePr>
            <a:graphicFrameLocks noGrp="1"/>
          </p:cNvGraphicFramePr>
          <p:nvPr>
            <p:ph type="chart" sz="quarter" idx="13"/>
            <p:extLst>
              <p:ext uri="{D42A27DB-BD31-4B8C-83A1-F6EECF244321}">
                <p14:modId xmlns:p14="http://schemas.microsoft.com/office/powerpoint/2010/main" val="22518739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47DDBA-9B1B-498A-B04F-77FF300F0EEC}"/>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47081B09-7A53-4931-8473-30E3ADC606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09840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43B41-5E62-463A-89D6-3DEE63B7D07D}"/>
              </a:ext>
            </a:extLst>
          </p:cNvPr>
          <p:cNvSpPr>
            <a:spLocks noGrp="1"/>
          </p:cNvSpPr>
          <p:nvPr>
            <p:ph type="title"/>
          </p:nvPr>
        </p:nvSpPr>
        <p:spPr/>
        <p:txBody>
          <a:bodyPr/>
          <a:lstStyle/>
          <a:p>
            <a:r>
              <a:rPr lang="en-US"/>
              <a:t>Instagram Followers Total | AlDawaa</a:t>
            </a:r>
          </a:p>
        </p:txBody>
      </p:sp>
      <p:graphicFrame>
        <p:nvGraphicFramePr>
          <p:cNvPr id="6" name="Chart Placeholder 5">
            <a:extLst>
              <a:ext uri="{FF2B5EF4-FFF2-40B4-BE49-F238E27FC236}">
                <a16:creationId xmlns:a16="http://schemas.microsoft.com/office/drawing/2014/main" id="{78984A43-C7D5-42E8-8F22-615C7C3F8EAD}"/>
              </a:ext>
            </a:extLst>
          </p:cNvPr>
          <p:cNvGraphicFramePr>
            <a:graphicFrameLocks noGrp="1"/>
          </p:cNvGraphicFramePr>
          <p:nvPr>
            <p:ph type="chart" sz="quarter" idx="13"/>
            <p:extLst>
              <p:ext uri="{D42A27DB-BD31-4B8C-83A1-F6EECF244321}">
                <p14:modId xmlns:p14="http://schemas.microsoft.com/office/powerpoint/2010/main" val="40854223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62E03E-8AA0-4F55-8441-104CADBBF504}"/>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EFB100E3-7EAE-40EF-8342-6162D92294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8905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A89C0-B90A-462F-A4DC-8BCFC3C1BFA3}"/>
              </a:ext>
            </a:extLst>
          </p:cNvPr>
          <p:cNvSpPr>
            <a:spLocks noGrp="1"/>
          </p:cNvSpPr>
          <p:nvPr>
            <p:ph type="title"/>
          </p:nvPr>
        </p:nvSpPr>
        <p:spPr/>
        <p:txBody>
          <a:bodyPr/>
          <a:lstStyle/>
          <a:p>
            <a:r>
              <a:rPr lang="en-US"/>
              <a:t>Twitter Key Metrics Table | AlDawaa</a:t>
            </a:r>
          </a:p>
        </p:txBody>
      </p:sp>
      <p:graphicFrame>
        <p:nvGraphicFramePr>
          <p:cNvPr id="5" name="Table Placeholder 4">
            <a:extLst>
              <a:ext uri="{FF2B5EF4-FFF2-40B4-BE49-F238E27FC236}">
                <a16:creationId xmlns:a16="http://schemas.microsoft.com/office/drawing/2014/main" id="{FC9CA094-88D3-4D49-8033-47F2747455D3}"/>
              </a:ext>
            </a:extLst>
          </p:cNvPr>
          <p:cNvGraphicFramePr>
            <a:graphicFrameLocks noGrp="1"/>
          </p:cNvGraphicFramePr>
          <p:nvPr>
            <p:ph type="tbl" sz="quarter" idx="13"/>
            <p:extLst>
              <p:ext uri="{D42A27DB-BD31-4B8C-83A1-F6EECF244321}">
                <p14:modId xmlns:p14="http://schemas.microsoft.com/office/powerpoint/2010/main" val="1239597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663820702"/>
                    </a:ext>
                  </a:extLst>
                </a:gridCol>
                <a:gridCol w="493776">
                  <a:extLst>
                    <a:ext uri="{9D8B030D-6E8A-4147-A177-3AD203B41FA5}">
                      <a16:colId xmlns:a16="http://schemas.microsoft.com/office/drawing/2014/main" val="1988863463"/>
                    </a:ext>
                  </a:extLst>
                </a:gridCol>
                <a:gridCol w="493776">
                  <a:extLst>
                    <a:ext uri="{9D8B030D-6E8A-4147-A177-3AD203B41FA5}">
                      <a16:colId xmlns:a16="http://schemas.microsoft.com/office/drawing/2014/main" val="2413922508"/>
                    </a:ext>
                  </a:extLst>
                </a:gridCol>
                <a:gridCol w="493776">
                  <a:extLst>
                    <a:ext uri="{9D8B030D-6E8A-4147-A177-3AD203B41FA5}">
                      <a16:colId xmlns:a16="http://schemas.microsoft.com/office/drawing/2014/main" val="3907389020"/>
                    </a:ext>
                  </a:extLst>
                </a:gridCol>
                <a:gridCol w="493776">
                  <a:extLst>
                    <a:ext uri="{9D8B030D-6E8A-4147-A177-3AD203B41FA5}">
                      <a16:colId xmlns:a16="http://schemas.microsoft.com/office/drawing/2014/main" val="2399329324"/>
                    </a:ext>
                  </a:extLst>
                </a:gridCol>
                <a:gridCol w="493776">
                  <a:extLst>
                    <a:ext uri="{9D8B030D-6E8A-4147-A177-3AD203B41FA5}">
                      <a16:colId xmlns:a16="http://schemas.microsoft.com/office/drawing/2014/main" val="2114836957"/>
                    </a:ext>
                  </a:extLst>
                </a:gridCol>
                <a:gridCol w="493776">
                  <a:extLst>
                    <a:ext uri="{9D8B030D-6E8A-4147-A177-3AD203B41FA5}">
                      <a16:colId xmlns:a16="http://schemas.microsoft.com/office/drawing/2014/main" val="3433068683"/>
                    </a:ext>
                  </a:extLst>
                </a:gridCol>
                <a:gridCol w="493776">
                  <a:extLst>
                    <a:ext uri="{9D8B030D-6E8A-4147-A177-3AD203B41FA5}">
                      <a16:colId xmlns:a16="http://schemas.microsoft.com/office/drawing/2014/main" val="488332832"/>
                    </a:ext>
                  </a:extLst>
                </a:gridCol>
                <a:gridCol w="493776">
                  <a:extLst>
                    <a:ext uri="{9D8B030D-6E8A-4147-A177-3AD203B41FA5}">
                      <a16:colId xmlns:a16="http://schemas.microsoft.com/office/drawing/2014/main" val="669922924"/>
                    </a:ext>
                  </a:extLst>
                </a:gridCol>
                <a:gridCol w="493776">
                  <a:extLst>
                    <a:ext uri="{9D8B030D-6E8A-4147-A177-3AD203B41FA5}">
                      <a16:colId xmlns:a16="http://schemas.microsoft.com/office/drawing/2014/main" val="1227549545"/>
                    </a:ext>
                  </a:extLst>
                </a:gridCol>
                <a:gridCol w="493776">
                  <a:extLst>
                    <a:ext uri="{9D8B030D-6E8A-4147-A177-3AD203B41FA5}">
                      <a16:colId xmlns:a16="http://schemas.microsoft.com/office/drawing/2014/main" val="3973985162"/>
                    </a:ext>
                  </a:extLst>
                </a:gridCol>
                <a:gridCol w="493776">
                  <a:extLst>
                    <a:ext uri="{9D8B030D-6E8A-4147-A177-3AD203B41FA5}">
                      <a16:colId xmlns:a16="http://schemas.microsoft.com/office/drawing/2014/main" val="4144444600"/>
                    </a:ext>
                  </a:extLst>
                </a:gridCol>
                <a:gridCol w="493776">
                  <a:extLst>
                    <a:ext uri="{9D8B030D-6E8A-4147-A177-3AD203B41FA5}">
                      <a16:colId xmlns:a16="http://schemas.microsoft.com/office/drawing/2014/main" val="3482624844"/>
                    </a:ext>
                  </a:extLst>
                </a:gridCol>
                <a:gridCol w="493776">
                  <a:extLst>
                    <a:ext uri="{9D8B030D-6E8A-4147-A177-3AD203B41FA5}">
                      <a16:colId xmlns:a16="http://schemas.microsoft.com/office/drawing/2014/main" val="177665993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84430757"/>
                  </a:ext>
                </a:extLst>
              </a:tr>
              <a:tr h="370840">
                <a:tc>
                  <a:txBody>
                    <a:bodyPr/>
                    <a:lstStyle/>
                    <a:p>
                      <a:r>
                        <a:rPr lang="en-US" sz="1000"/>
                        <a:t>@AldawaaCare</a:t>
                      </a:r>
                    </a:p>
                  </a:txBody>
                  <a:tcPr/>
                </a:tc>
                <a:tc>
                  <a:txBody>
                    <a:bodyPr/>
                    <a:lstStyle/>
                    <a:p>
                      <a:r>
                        <a:rPr lang="en-US" sz="1000"/>
                        <a:t>141079</a:t>
                      </a:r>
                    </a:p>
                  </a:txBody>
                  <a:tcPr/>
                </a:tc>
                <a:tc>
                  <a:txBody>
                    <a:bodyPr/>
                    <a:lstStyle/>
                    <a:p>
                      <a:r>
                        <a:rPr lang="en-US" sz="1000"/>
                        <a:t>320</a:t>
                      </a:r>
                    </a:p>
                  </a:txBody>
                  <a:tcPr/>
                </a:tc>
                <a:tc>
                  <a:txBody>
                    <a:bodyPr/>
                    <a:lstStyle/>
                    <a:p>
                      <a:r>
                        <a:rPr lang="en-US" sz="1000"/>
                        <a:t>203</a:t>
                      </a:r>
                    </a:p>
                  </a:txBody>
                  <a:tcPr/>
                </a:tc>
                <a:tc>
                  <a:txBody>
                    <a:bodyPr/>
                    <a:lstStyle/>
                    <a:p>
                      <a:r>
                        <a:rPr lang="en-US" sz="1000"/>
                        <a:t>81</a:t>
                      </a:r>
                    </a:p>
                  </a:txBody>
                  <a:tcPr/>
                </a:tc>
                <a:tc>
                  <a:txBody>
                    <a:bodyPr/>
                    <a:lstStyle/>
                    <a:p>
                      <a:r>
                        <a:rPr lang="en-US" sz="1000"/>
                        <a:t>5</a:t>
                      </a:r>
                    </a:p>
                  </a:txBody>
                  <a:tcPr/>
                </a:tc>
                <a:tc>
                  <a:txBody>
                    <a:bodyPr/>
                    <a:lstStyle/>
                    <a:p>
                      <a:r>
                        <a:rPr lang="en-US" sz="1000"/>
                        <a:t>117</a:t>
                      </a:r>
                    </a:p>
                  </a:txBody>
                  <a:tcPr/>
                </a:tc>
                <a:tc>
                  <a:txBody>
                    <a:bodyPr/>
                    <a:lstStyle/>
                    <a:p>
                      <a:r>
                        <a:rPr lang="en-US" sz="1000"/>
                        <a:t>2655</a:t>
                      </a:r>
                    </a:p>
                  </a:txBody>
                  <a:tcPr/>
                </a:tc>
                <a:tc>
                  <a:txBody>
                    <a:bodyPr/>
                    <a:lstStyle/>
                    <a:p>
                      <a:r>
                        <a:rPr lang="en-US" sz="1000"/>
                        <a:t>2623</a:t>
                      </a:r>
                    </a:p>
                  </a:txBody>
                  <a:tcPr/>
                </a:tc>
                <a:tc>
                  <a:txBody>
                    <a:bodyPr/>
                    <a:lstStyle/>
                    <a:p>
                      <a:r>
                        <a:rPr lang="en-US" sz="1000"/>
                        <a:t>1109</a:t>
                      </a:r>
                    </a:p>
                  </a:txBody>
                  <a:tcPr/>
                </a:tc>
                <a:tc>
                  <a:txBody>
                    <a:bodyPr/>
                    <a:lstStyle/>
                    <a:p>
                      <a:r>
                        <a:rPr lang="en-US" sz="1000"/>
                        <a:t>1983</a:t>
                      </a:r>
                    </a:p>
                  </a:txBody>
                  <a:tcPr/>
                </a:tc>
                <a:tc>
                  <a:txBody>
                    <a:bodyPr/>
                    <a:lstStyle/>
                    <a:p>
                      <a:r>
                        <a:rPr lang="en-US" sz="1000"/>
                        <a:t>2645</a:t>
                      </a:r>
                    </a:p>
                  </a:txBody>
                  <a:tcPr/>
                </a:tc>
                <a:tc>
                  <a:txBody>
                    <a:bodyPr/>
                    <a:lstStyle/>
                    <a:p>
                      <a:r>
                        <a:rPr lang="en-US" sz="1000"/>
                        <a:t>0.0501 %</a:t>
                      </a:r>
                    </a:p>
                  </a:txBody>
                  <a:tcPr/>
                </a:tc>
                <a:tc>
                  <a:txBody>
                    <a:bodyPr/>
                    <a:lstStyle/>
                    <a:p>
                      <a:r>
                        <a:rPr lang="en-US" sz="1000"/>
                        <a:t>49.3 %</a:t>
                      </a:r>
                    </a:p>
                  </a:txBody>
                  <a:tcPr/>
                </a:tc>
                <a:extLst>
                  <a:ext uri="{0D108BD9-81ED-4DB2-BD59-A6C34878D82A}">
                    <a16:rowId xmlns:a16="http://schemas.microsoft.com/office/drawing/2014/main" val="2722396500"/>
                  </a:ext>
                </a:extLst>
              </a:tr>
            </a:tbl>
          </a:graphicData>
        </a:graphic>
      </p:graphicFrame>
      <p:sp>
        <p:nvSpPr>
          <p:cNvPr id="4" name="Text Placeholder 3">
            <a:extLst>
              <a:ext uri="{FF2B5EF4-FFF2-40B4-BE49-F238E27FC236}">
                <a16:creationId xmlns:a16="http://schemas.microsoft.com/office/drawing/2014/main" id="{FE30403B-6114-4064-9888-234D7B4EB807}"/>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5517119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39BF6-72B4-4B6F-B62A-6483784D01C5}"/>
              </a:ext>
            </a:extLst>
          </p:cNvPr>
          <p:cNvSpPr>
            <a:spLocks noGrp="1"/>
          </p:cNvSpPr>
          <p:nvPr>
            <p:ph type="title"/>
          </p:nvPr>
        </p:nvSpPr>
        <p:spPr/>
        <p:txBody>
          <a:bodyPr/>
          <a:lstStyle/>
          <a:p>
            <a:r>
              <a:rPr lang="en-US"/>
              <a:t>Twitter Total Interactions | AlDawaa</a:t>
            </a:r>
          </a:p>
        </p:txBody>
      </p:sp>
      <p:graphicFrame>
        <p:nvGraphicFramePr>
          <p:cNvPr id="6" name="Chart Placeholder 5">
            <a:extLst>
              <a:ext uri="{FF2B5EF4-FFF2-40B4-BE49-F238E27FC236}">
                <a16:creationId xmlns:a16="http://schemas.microsoft.com/office/drawing/2014/main" id="{02E66323-CE41-4335-8473-F0529946B8C6}"/>
              </a:ext>
            </a:extLst>
          </p:cNvPr>
          <p:cNvGraphicFramePr>
            <a:graphicFrameLocks noGrp="1"/>
          </p:cNvGraphicFramePr>
          <p:nvPr>
            <p:ph type="chart" sz="quarter" idx="13"/>
            <p:extLst>
              <p:ext uri="{D42A27DB-BD31-4B8C-83A1-F6EECF244321}">
                <p14:modId xmlns:p14="http://schemas.microsoft.com/office/powerpoint/2010/main" val="38291829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48EE7A-F9E5-47B2-9D01-EB11C86DF43A}"/>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092D3675-6FAA-4556-B376-7A247B274C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54394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343F8-3BEF-4432-B519-C958196AA45D}"/>
              </a:ext>
            </a:extLst>
          </p:cNvPr>
          <p:cNvSpPr>
            <a:spLocks noGrp="1"/>
          </p:cNvSpPr>
          <p:nvPr>
            <p:ph type="title"/>
          </p:nvPr>
        </p:nvSpPr>
        <p:spPr/>
        <p:txBody>
          <a:bodyPr/>
          <a:lstStyle/>
          <a:p>
            <a:r>
              <a:rPr lang="en-US"/>
              <a:t>Facebook Total Interactions | AlDawaa</a:t>
            </a:r>
          </a:p>
        </p:txBody>
      </p:sp>
      <p:graphicFrame>
        <p:nvGraphicFramePr>
          <p:cNvPr id="6" name="Chart Placeholder 5">
            <a:extLst>
              <a:ext uri="{FF2B5EF4-FFF2-40B4-BE49-F238E27FC236}">
                <a16:creationId xmlns:a16="http://schemas.microsoft.com/office/drawing/2014/main" id="{A999F5B8-362A-4A73-B42C-720DAD46A546}"/>
              </a:ext>
            </a:extLst>
          </p:cNvPr>
          <p:cNvGraphicFramePr>
            <a:graphicFrameLocks noGrp="1"/>
          </p:cNvGraphicFramePr>
          <p:nvPr>
            <p:ph type="chart" sz="quarter" idx="13"/>
            <p:extLst>
              <p:ext uri="{D42A27DB-BD31-4B8C-83A1-F6EECF244321}">
                <p14:modId xmlns:p14="http://schemas.microsoft.com/office/powerpoint/2010/main" val="8417753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054A97-BA9A-4551-9B81-DDEB7D3131E3}"/>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B01F5ED8-6966-4AEF-A106-926D714C56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16395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224FE-D4E4-4926-A1A5-190A4306B2AD}"/>
              </a:ext>
            </a:extLst>
          </p:cNvPr>
          <p:cNvSpPr>
            <a:spLocks noGrp="1"/>
          </p:cNvSpPr>
          <p:nvPr>
            <p:ph type="title"/>
          </p:nvPr>
        </p:nvSpPr>
        <p:spPr/>
        <p:txBody>
          <a:bodyPr/>
          <a:lstStyle/>
          <a:p>
            <a:r>
              <a:rPr lang="en-US"/>
              <a:t>Instagram Key Metrics Table | AlDawaa</a:t>
            </a:r>
          </a:p>
        </p:txBody>
      </p:sp>
      <p:graphicFrame>
        <p:nvGraphicFramePr>
          <p:cNvPr id="5" name="Table Placeholder 4">
            <a:extLst>
              <a:ext uri="{FF2B5EF4-FFF2-40B4-BE49-F238E27FC236}">
                <a16:creationId xmlns:a16="http://schemas.microsoft.com/office/drawing/2014/main" id="{C58DCF8D-739E-4707-AEB0-FCC7D63CCE85}"/>
              </a:ext>
            </a:extLst>
          </p:cNvPr>
          <p:cNvGraphicFramePr>
            <a:graphicFrameLocks noGrp="1"/>
          </p:cNvGraphicFramePr>
          <p:nvPr>
            <p:ph type="tbl" sz="quarter" idx="13"/>
            <p:extLst>
              <p:ext uri="{D42A27DB-BD31-4B8C-83A1-F6EECF244321}">
                <p14:modId xmlns:p14="http://schemas.microsoft.com/office/powerpoint/2010/main" val="1525569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59270350"/>
                    </a:ext>
                  </a:extLst>
                </a:gridCol>
                <a:gridCol w="699516">
                  <a:extLst>
                    <a:ext uri="{9D8B030D-6E8A-4147-A177-3AD203B41FA5}">
                      <a16:colId xmlns:a16="http://schemas.microsoft.com/office/drawing/2014/main" val="1470698910"/>
                    </a:ext>
                  </a:extLst>
                </a:gridCol>
                <a:gridCol w="699516">
                  <a:extLst>
                    <a:ext uri="{9D8B030D-6E8A-4147-A177-3AD203B41FA5}">
                      <a16:colId xmlns:a16="http://schemas.microsoft.com/office/drawing/2014/main" val="1387029456"/>
                    </a:ext>
                  </a:extLst>
                </a:gridCol>
                <a:gridCol w="658368">
                  <a:extLst>
                    <a:ext uri="{9D8B030D-6E8A-4147-A177-3AD203B41FA5}">
                      <a16:colId xmlns:a16="http://schemas.microsoft.com/office/drawing/2014/main" val="2843214447"/>
                    </a:ext>
                  </a:extLst>
                </a:gridCol>
                <a:gridCol w="658368">
                  <a:extLst>
                    <a:ext uri="{9D8B030D-6E8A-4147-A177-3AD203B41FA5}">
                      <a16:colId xmlns:a16="http://schemas.microsoft.com/office/drawing/2014/main" val="4024698620"/>
                    </a:ext>
                  </a:extLst>
                </a:gridCol>
                <a:gridCol w="658368">
                  <a:extLst>
                    <a:ext uri="{9D8B030D-6E8A-4147-A177-3AD203B41FA5}">
                      <a16:colId xmlns:a16="http://schemas.microsoft.com/office/drawing/2014/main" val="797761965"/>
                    </a:ext>
                  </a:extLst>
                </a:gridCol>
                <a:gridCol w="699516">
                  <a:extLst>
                    <a:ext uri="{9D8B030D-6E8A-4147-A177-3AD203B41FA5}">
                      <a16:colId xmlns:a16="http://schemas.microsoft.com/office/drawing/2014/main" val="1980664402"/>
                    </a:ext>
                  </a:extLst>
                </a:gridCol>
                <a:gridCol w="699516">
                  <a:extLst>
                    <a:ext uri="{9D8B030D-6E8A-4147-A177-3AD203B41FA5}">
                      <a16:colId xmlns:a16="http://schemas.microsoft.com/office/drawing/2014/main" val="3707729532"/>
                    </a:ext>
                  </a:extLst>
                </a:gridCol>
                <a:gridCol w="699516">
                  <a:extLst>
                    <a:ext uri="{9D8B030D-6E8A-4147-A177-3AD203B41FA5}">
                      <a16:colId xmlns:a16="http://schemas.microsoft.com/office/drawing/2014/main" val="1967380900"/>
                    </a:ext>
                  </a:extLst>
                </a:gridCol>
                <a:gridCol w="658368">
                  <a:extLst>
                    <a:ext uri="{9D8B030D-6E8A-4147-A177-3AD203B41FA5}">
                      <a16:colId xmlns:a16="http://schemas.microsoft.com/office/drawing/2014/main" val="341181218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802829774"/>
                  </a:ext>
                </a:extLst>
              </a:tr>
              <a:tr h="370840">
                <a:tc>
                  <a:txBody>
                    <a:bodyPr/>
                    <a:lstStyle/>
                    <a:p>
                      <a:r>
                        <a:rPr lang="en-US" sz="1000"/>
                        <a:t>aldawaacare</a:t>
                      </a:r>
                    </a:p>
                  </a:txBody>
                  <a:tcPr/>
                </a:tc>
                <a:tc>
                  <a:txBody>
                    <a:bodyPr/>
                    <a:lstStyle/>
                    <a:p>
                      <a:r>
                        <a:rPr lang="en-US" sz="1000"/>
                        <a:t>115394</a:t>
                      </a:r>
                    </a:p>
                  </a:txBody>
                  <a:tcPr/>
                </a:tc>
                <a:tc>
                  <a:txBody>
                    <a:bodyPr/>
                    <a:lstStyle/>
                    <a:p>
                      <a:r>
                        <a:rPr lang="en-US" sz="1000"/>
                        <a:t>6268</a:t>
                      </a:r>
                    </a:p>
                  </a:txBody>
                  <a:tcPr/>
                </a:tc>
                <a:tc>
                  <a:txBody>
                    <a:bodyPr/>
                    <a:lstStyle/>
                    <a:p>
                      <a:r>
                        <a:rPr lang="en-US" sz="1000"/>
                        <a:t>40</a:t>
                      </a:r>
                    </a:p>
                  </a:txBody>
                  <a:tcPr/>
                </a:tc>
                <a:tc>
                  <a:txBody>
                    <a:bodyPr/>
                    <a:lstStyle/>
                    <a:p>
                      <a:r>
                        <a:rPr lang="en-US" sz="1000"/>
                        <a:t>20</a:t>
                      </a:r>
                    </a:p>
                  </a:txBody>
                  <a:tcPr/>
                </a:tc>
                <a:tc>
                  <a:txBody>
                    <a:bodyPr/>
                    <a:lstStyle/>
                    <a:p>
                      <a:r>
                        <a:rPr lang="en-US" sz="1000"/>
                        <a:t>3</a:t>
                      </a:r>
                    </a:p>
                  </a:txBody>
                  <a:tcPr/>
                </a:tc>
                <a:tc>
                  <a:txBody>
                    <a:bodyPr/>
                    <a:lstStyle/>
                    <a:p>
                      <a:r>
                        <a:rPr lang="en-US" sz="1000"/>
                        <a:t>63</a:t>
                      </a:r>
                    </a:p>
                  </a:txBody>
                  <a:tcPr/>
                </a:tc>
                <a:tc>
                  <a:txBody>
                    <a:bodyPr/>
                    <a:lstStyle/>
                    <a:p>
                      <a:r>
                        <a:rPr lang="en-US" sz="1000"/>
                        <a:t>7948</a:t>
                      </a:r>
                    </a:p>
                  </a:txBody>
                  <a:tcPr/>
                </a:tc>
                <a:tc>
                  <a:txBody>
                    <a:bodyPr/>
                    <a:lstStyle/>
                    <a:p>
                      <a:r>
                        <a:rPr lang="en-US" sz="1000"/>
                        <a:t>9078</a:t>
                      </a:r>
                    </a:p>
                  </a:txBody>
                  <a:tcPr/>
                </a:tc>
                <a:tc>
                  <a:txBody>
                    <a:bodyPr/>
                    <a:lstStyle/>
                    <a:p>
                      <a:r>
                        <a:rPr lang="en-US" sz="1000"/>
                        <a:t>0.2407 %</a:t>
                      </a:r>
                    </a:p>
                  </a:txBody>
                  <a:tcPr/>
                </a:tc>
                <a:extLst>
                  <a:ext uri="{0D108BD9-81ED-4DB2-BD59-A6C34878D82A}">
                    <a16:rowId xmlns:a16="http://schemas.microsoft.com/office/drawing/2014/main" val="3666941325"/>
                  </a:ext>
                </a:extLst>
              </a:tr>
            </a:tbl>
          </a:graphicData>
        </a:graphic>
      </p:graphicFrame>
      <p:sp>
        <p:nvSpPr>
          <p:cNvPr id="4" name="Text Placeholder 3">
            <a:extLst>
              <a:ext uri="{FF2B5EF4-FFF2-40B4-BE49-F238E27FC236}">
                <a16:creationId xmlns:a16="http://schemas.microsoft.com/office/drawing/2014/main" id="{191F0E3E-5098-4A8C-81A9-78D2C788F204}"/>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4737735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9629C-9692-4767-8919-E7FECDBFFBD7}"/>
              </a:ext>
            </a:extLst>
          </p:cNvPr>
          <p:cNvSpPr>
            <a:spLocks noGrp="1"/>
          </p:cNvSpPr>
          <p:nvPr>
            <p:ph type="title"/>
          </p:nvPr>
        </p:nvSpPr>
        <p:spPr/>
        <p:txBody>
          <a:bodyPr/>
          <a:lstStyle/>
          <a:p>
            <a:r>
              <a:rPr lang="en-US"/>
              <a:t>Instagram Total Interactions | AlDawaa</a:t>
            </a:r>
          </a:p>
        </p:txBody>
      </p:sp>
      <p:graphicFrame>
        <p:nvGraphicFramePr>
          <p:cNvPr id="6" name="Chart Placeholder 5">
            <a:extLst>
              <a:ext uri="{FF2B5EF4-FFF2-40B4-BE49-F238E27FC236}">
                <a16:creationId xmlns:a16="http://schemas.microsoft.com/office/drawing/2014/main" id="{69CC74D9-FE11-404F-A737-9F847708D91D}"/>
              </a:ext>
            </a:extLst>
          </p:cNvPr>
          <p:cNvGraphicFramePr>
            <a:graphicFrameLocks noGrp="1"/>
          </p:cNvGraphicFramePr>
          <p:nvPr>
            <p:ph type="chart" sz="quarter" idx="13"/>
            <p:extLst>
              <p:ext uri="{D42A27DB-BD31-4B8C-83A1-F6EECF244321}">
                <p14:modId xmlns:p14="http://schemas.microsoft.com/office/powerpoint/2010/main" val="394626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322900-1DF6-4425-94D0-6F2372936A34}"/>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B1F3DE5A-D20B-48F6-9F5B-9B2E7D779C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3465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3B93A-11B0-4C3F-869B-9017B5099DF9}"/>
              </a:ext>
            </a:extLst>
          </p:cNvPr>
          <p:cNvSpPr>
            <a:spLocks noGrp="1"/>
          </p:cNvSpPr>
          <p:nvPr>
            <p:ph type="title"/>
          </p:nvPr>
        </p:nvSpPr>
        <p:spPr/>
        <p:txBody>
          <a:bodyPr/>
          <a:lstStyle/>
          <a:p>
            <a:r>
              <a:rPr lang="en-US"/>
              <a:t>Facebook Key Metrics Table | AlDawaa</a:t>
            </a:r>
          </a:p>
        </p:txBody>
      </p:sp>
      <p:graphicFrame>
        <p:nvGraphicFramePr>
          <p:cNvPr id="5" name="Table Placeholder 4">
            <a:extLst>
              <a:ext uri="{FF2B5EF4-FFF2-40B4-BE49-F238E27FC236}">
                <a16:creationId xmlns:a16="http://schemas.microsoft.com/office/drawing/2014/main" id="{42693792-C641-45BB-84C5-CF86D61F9947}"/>
              </a:ext>
            </a:extLst>
          </p:cNvPr>
          <p:cNvGraphicFramePr>
            <a:graphicFrameLocks noGrp="1"/>
          </p:cNvGraphicFramePr>
          <p:nvPr>
            <p:ph type="tbl" sz="quarter" idx="13"/>
            <p:extLst>
              <p:ext uri="{D42A27DB-BD31-4B8C-83A1-F6EECF244321}">
                <p14:modId xmlns:p14="http://schemas.microsoft.com/office/powerpoint/2010/main" val="1304310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204298625"/>
                    </a:ext>
                  </a:extLst>
                </a:gridCol>
                <a:gridCol w="304495">
                  <a:extLst>
                    <a:ext uri="{9D8B030D-6E8A-4147-A177-3AD203B41FA5}">
                      <a16:colId xmlns:a16="http://schemas.microsoft.com/office/drawing/2014/main" val="2564133387"/>
                    </a:ext>
                  </a:extLst>
                </a:gridCol>
                <a:gridCol w="304495">
                  <a:extLst>
                    <a:ext uri="{9D8B030D-6E8A-4147-A177-3AD203B41FA5}">
                      <a16:colId xmlns:a16="http://schemas.microsoft.com/office/drawing/2014/main" val="1035153384"/>
                    </a:ext>
                  </a:extLst>
                </a:gridCol>
                <a:gridCol w="304495">
                  <a:extLst>
                    <a:ext uri="{9D8B030D-6E8A-4147-A177-3AD203B41FA5}">
                      <a16:colId xmlns:a16="http://schemas.microsoft.com/office/drawing/2014/main" val="1260092893"/>
                    </a:ext>
                  </a:extLst>
                </a:gridCol>
                <a:gridCol w="304495">
                  <a:extLst>
                    <a:ext uri="{9D8B030D-6E8A-4147-A177-3AD203B41FA5}">
                      <a16:colId xmlns:a16="http://schemas.microsoft.com/office/drawing/2014/main" val="3677235541"/>
                    </a:ext>
                  </a:extLst>
                </a:gridCol>
                <a:gridCol w="304495">
                  <a:extLst>
                    <a:ext uri="{9D8B030D-6E8A-4147-A177-3AD203B41FA5}">
                      <a16:colId xmlns:a16="http://schemas.microsoft.com/office/drawing/2014/main" val="2533111099"/>
                    </a:ext>
                  </a:extLst>
                </a:gridCol>
                <a:gridCol w="304495">
                  <a:extLst>
                    <a:ext uri="{9D8B030D-6E8A-4147-A177-3AD203B41FA5}">
                      <a16:colId xmlns:a16="http://schemas.microsoft.com/office/drawing/2014/main" val="254066782"/>
                    </a:ext>
                  </a:extLst>
                </a:gridCol>
                <a:gridCol w="304495">
                  <a:extLst>
                    <a:ext uri="{9D8B030D-6E8A-4147-A177-3AD203B41FA5}">
                      <a16:colId xmlns:a16="http://schemas.microsoft.com/office/drawing/2014/main" val="3894260406"/>
                    </a:ext>
                  </a:extLst>
                </a:gridCol>
                <a:gridCol w="304495">
                  <a:extLst>
                    <a:ext uri="{9D8B030D-6E8A-4147-A177-3AD203B41FA5}">
                      <a16:colId xmlns:a16="http://schemas.microsoft.com/office/drawing/2014/main" val="1643344299"/>
                    </a:ext>
                  </a:extLst>
                </a:gridCol>
                <a:gridCol w="304495">
                  <a:extLst>
                    <a:ext uri="{9D8B030D-6E8A-4147-A177-3AD203B41FA5}">
                      <a16:colId xmlns:a16="http://schemas.microsoft.com/office/drawing/2014/main" val="1063446465"/>
                    </a:ext>
                  </a:extLst>
                </a:gridCol>
                <a:gridCol w="304495">
                  <a:extLst>
                    <a:ext uri="{9D8B030D-6E8A-4147-A177-3AD203B41FA5}">
                      <a16:colId xmlns:a16="http://schemas.microsoft.com/office/drawing/2014/main" val="547854096"/>
                    </a:ext>
                  </a:extLst>
                </a:gridCol>
                <a:gridCol w="304495">
                  <a:extLst>
                    <a:ext uri="{9D8B030D-6E8A-4147-A177-3AD203B41FA5}">
                      <a16:colId xmlns:a16="http://schemas.microsoft.com/office/drawing/2014/main" val="1783911696"/>
                    </a:ext>
                  </a:extLst>
                </a:gridCol>
                <a:gridCol w="304495">
                  <a:extLst>
                    <a:ext uri="{9D8B030D-6E8A-4147-A177-3AD203B41FA5}">
                      <a16:colId xmlns:a16="http://schemas.microsoft.com/office/drawing/2014/main" val="3197809724"/>
                    </a:ext>
                  </a:extLst>
                </a:gridCol>
                <a:gridCol w="304495">
                  <a:extLst>
                    <a:ext uri="{9D8B030D-6E8A-4147-A177-3AD203B41FA5}">
                      <a16:colId xmlns:a16="http://schemas.microsoft.com/office/drawing/2014/main" val="568584149"/>
                    </a:ext>
                  </a:extLst>
                </a:gridCol>
                <a:gridCol w="304495">
                  <a:extLst>
                    <a:ext uri="{9D8B030D-6E8A-4147-A177-3AD203B41FA5}">
                      <a16:colId xmlns:a16="http://schemas.microsoft.com/office/drawing/2014/main" val="221406507"/>
                    </a:ext>
                  </a:extLst>
                </a:gridCol>
                <a:gridCol w="304495">
                  <a:extLst>
                    <a:ext uri="{9D8B030D-6E8A-4147-A177-3AD203B41FA5}">
                      <a16:colId xmlns:a16="http://schemas.microsoft.com/office/drawing/2014/main" val="3999728031"/>
                    </a:ext>
                  </a:extLst>
                </a:gridCol>
                <a:gridCol w="304495">
                  <a:extLst>
                    <a:ext uri="{9D8B030D-6E8A-4147-A177-3AD203B41FA5}">
                      <a16:colId xmlns:a16="http://schemas.microsoft.com/office/drawing/2014/main" val="1016505938"/>
                    </a:ext>
                  </a:extLst>
                </a:gridCol>
                <a:gridCol w="304495">
                  <a:extLst>
                    <a:ext uri="{9D8B030D-6E8A-4147-A177-3AD203B41FA5}">
                      <a16:colId xmlns:a16="http://schemas.microsoft.com/office/drawing/2014/main" val="548915331"/>
                    </a:ext>
                  </a:extLst>
                </a:gridCol>
                <a:gridCol w="304495">
                  <a:extLst>
                    <a:ext uri="{9D8B030D-6E8A-4147-A177-3AD203B41FA5}">
                      <a16:colId xmlns:a16="http://schemas.microsoft.com/office/drawing/2014/main" val="11038507"/>
                    </a:ext>
                  </a:extLst>
                </a:gridCol>
                <a:gridCol w="304495">
                  <a:extLst>
                    <a:ext uri="{9D8B030D-6E8A-4147-A177-3AD203B41FA5}">
                      <a16:colId xmlns:a16="http://schemas.microsoft.com/office/drawing/2014/main" val="512023106"/>
                    </a:ext>
                  </a:extLst>
                </a:gridCol>
                <a:gridCol w="304495">
                  <a:extLst>
                    <a:ext uri="{9D8B030D-6E8A-4147-A177-3AD203B41FA5}">
                      <a16:colId xmlns:a16="http://schemas.microsoft.com/office/drawing/2014/main" val="1106014023"/>
                    </a:ext>
                  </a:extLst>
                </a:gridCol>
                <a:gridCol w="304495">
                  <a:extLst>
                    <a:ext uri="{9D8B030D-6E8A-4147-A177-3AD203B41FA5}">
                      <a16:colId xmlns:a16="http://schemas.microsoft.com/office/drawing/2014/main" val="2436830277"/>
                    </a:ext>
                  </a:extLst>
                </a:gridCol>
                <a:gridCol w="304495">
                  <a:extLst>
                    <a:ext uri="{9D8B030D-6E8A-4147-A177-3AD203B41FA5}">
                      <a16:colId xmlns:a16="http://schemas.microsoft.com/office/drawing/2014/main" val="967391642"/>
                    </a:ext>
                  </a:extLst>
                </a:gridCol>
                <a:gridCol w="304495">
                  <a:extLst>
                    <a:ext uri="{9D8B030D-6E8A-4147-A177-3AD203B41FA5}">
                      <a16:colId xmlns:a16="http://schemas.microsoft.com/office/drawing/2014/main" val="2565623849"/>
                    </a:ext>
                  </a:extLst>
                </a:gridCol>
                <a:gridCol w="304495">
                  <a:extLst>
                    <a:ext uri="{9D8B030D-6E8A-4147-A177-3AD203B41FA5}">
                      <a16:colId xmlns:a16="http://schemas.microsoft.com/office/drawing/2014/main" val="77310685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79144870"/>
                  </a:ext>
                </a:extLst>
              </a:tr>
              <a:tr h="370840">
                <a:tc>
                  <a:txBody>
                    <a:bodyPr/>
                    <a:lstStyle/>
                    <a:p>
                      <a:r>
                        <a:rPr lang="ar-AE" sz="1000"/>
                        <a:t>صيدليات الدواء</a:t>
                      </a:r>
                      <a:endParaRPr lang="en-US" sz="1000"/>
                    </a:p>
                  </a:txBody>
                  <a:tcPr/>
                </a:tc>
                <a:tc>
                  <a:txBody>
                    <a:bodyPr/>
                    <a:lstStyle/>
                    <a:p>
                      <a:r>
                        <a:rPr lang="en-US" sz="1000"/>
                        <a:t>196569</a:t>
                      </a:r>
                    </a:p>
                  </a:txBody>
                  <a:tcPr/>
                </a:tc>
                <a:tc>
                  <a:txBody>
                    <a:bodyPr/>
                    <a:lstStyle/>
                    <a:p>
                      <a:r>
                        <a:rPr lang="en-US" sz="1000"/>
                        <a:t>620</a:t>
                      </a:r>
                    </a:p>
                  </a:txBody>
                  <a:tcPr/>
                </a:tc>
                <a:tc>
                  <a:txBody>
                    <a:bodyPr/>
                    <a:lstStyle/>
                    <a:p>
                      <a:r>
                        <a:rPr lang="en-US" sz="1000"/>
                        <a:t>196569</a:t>
                      </a:r>
                    </a:p>
                  </a:txBody>
                  <a:tcPr/>
                </a:tc>
                <a:tc>
                  <a:txBody>
                    <a:bodyPr/>
                    <a:lstStyle/>
                    <a:p>
                      <a:r>
                        <a:rPr lang="en-US" sz="1000"/>
                        <a:t>620</a:t>
                      </a:r>
                    </a:p>
                  </a:txBody>
                  <a:tcPr/>
                </a:tc>
                <a:tc>
                  <a:txBody>
                    <a:bodyPr/>
                    <a:lstStyle/>
                    <a:p>
                      <a:r>
                        <a:rPr lang="en-US" sz="1000"/>
                        <a:t>58</a:t>
                      </a:r>
                    </a:p>
                  </a:txBody>
                  <a:tcPr/>
                </a:tc>
                <a:tc>
                  <a:txBody>
                    <a:bodyPr/>
                    <a:lstStyle/>
                    <a:p>
                      <a:r>
                        <a:rPr lang="en-US" sz="1000"/>
                        <a:t>0</a:t>
                      </a:r>
                    </a:p>
                  </a:txBody>
                  <a:tcPr/>
                </a:tc>
                <a:tc>
                  <a:txBody>
                    <a:bodyPr/>
                    <a:lstStyle/>
                    <a:p>
                      <a:r>
                        <a:rPr lang="en-US" sz="1000"/>
                        <a:t>55</a:t>
                      </a:r>
                    </a:p>
                  </a:txBody>
                  <a:tcPr/>
                </a:tc>
                <a:tc>
                  <a:txBody>
                    <a:bodyPr/>
                    <a:lstStyle/>
                    <a:p>
                      <a:r>
                        <a:rPr lang="en-US" sz="1000"/>
                        <a:t>0</a:t>
                      </a:r>
                    </a:p>
                  </a:txBody>
                  <a:tcPr/>
                </a:tc>
                <a:tc>
                  <a:txBody>
                    <a:bodyPr/>
                    <a:lstStyle/>
                    <a:p>
                      <a:r>
                        <a:rPr lang="en-US" sz="1000"/>
                        <a:t>3</a:t>
                      </a:r>
                    </a:p>
                  </a:txBody>
                  <a:tcPr/>
                </a:tc>
                <a:tc>
                  <a:txBody>
                    <a:bodyPr/>
                    <a:lstStyle/>
                    <a:p>
                      <a:r>
                        <a:rPr lang="en-US" sz="1000"/>
                        <a:t>7278</a:t>
                      </a:r>
                    </a:p>
                  </a:txBody>
                  <a:tcPr/>
                </a:tc>
                <a:tc>
                  <a:txBody>
                    <a:bodyPr/>
                    <a:lstStyle/>
                    <a:p>
                      <a:r>
                        <a:rPr lang="en-US" sz="1000"/>
                        <a:t>0</a:t>
                      </a:r>
                    </a:p>
                  </a:txBody>
                  <a:tcPr/>
                </a:tc>
                <a:tc>
                  <a:txBody>
                    <a:bodyPr/>
                    <a:lstStyle/>
                    <a:p>
                      <a:r>
                        <a:rPr lang="en-US" sz="1000"/>
                        <a:t>7190</a:t>
                      </a:r>
                    </a:p>
                  </a:txBody>
                  <a:tcPr/>
                </a:tc>
                <a:tc>
                  <a:txBody>
                    <a:bodyPr/>
                    <a:lstStyle/>
                    <a:p>
                      <a:r>
                        <a:rPr lang="en-US" sz="1000"/>
                        <a:t>69</a:t>
                      </a:r>
                    </a:p>
                  </a:txBody>
                  <a:tcPr/>
                </a:tc>
                <a:tc>
                  <a:txBody>
                    <a:bodyPr/>
                    <a:lstStyle/>
                    <a:p>
                      <a:r>
                        <a:rPr lang="en-US" sz="1000"/>
                        <a:t>11</a:t>
                      </a:r>
                    </a:p>
                  </a:txBody>
                  <a:tcPr/>
                </a:tc>
                <a:tc>
                  <a:txBody>
                    <a:bodyPr/>
                    <a:lstStyle/>
                    <a:p>
                      <a:r>
                        <a:rPr lang="en-US" sz="1000"/>
                        <a:t>6</a:t>
                      </a:r>
                    </a:p>
                  </a:txBody>
                  <a:tcPr/>
                </a:tc>
                <a:tc>
                  <a:txBody>
                    <a:bodyPr/>
                    <a:lstStyle/>
                    <a:p>
                      <a:r>
                        <a:rPr lang="en-US" sz="1000"/>
                        <a:t>2</a:t>
                      </a:r>
                    </a:p>
                  </a:txBody>
                  <a:tcPr/>
                </a:tc>
                <a:tc>
                  <a:txBody>
                    <a:bodyPr/>
                    <a:lstStyle/>
                    <a:p>
                      <a:r>
                        <a:rPr lang="en-US" sz="1000"/>
                        <a:t>0</a:t>
                      </a:r>
                    </a:p>
                  </a:txBody>
                  <a:tcPr/>
                </a:tc>
                <a:tc>
                  <a:txBody>
                    <a:bodyPr/>
                    <a:lstStyle/>
                    <a:p>
                      <a:r>
                        <a:rPr lang="en-US" sz="1000"/>
                        <a:t>939</a:t>
                      </a:r>
                    </a:p>
                  </a:txBody>
                  <a:tcPr/>
                </a:tc>
                <a:tc>
                  <a:txBody>
                    <a:bodyPr/>
                    <a:lstStyle/>
                    <a:p>
                      <a:r>
                        <a:rPr lang="en-US" sz="1000"/>
                        <a:t>352</a:t>
                      </a:r>
                    </a:p>
                  </a:txBody>
                  <a:tcPr/>
                </a:tc>
                <a:tc>
                  <a:txBody>
                    <a:bodyPr/>
                    <a:lstStyle/>
                    <a:p>
                      <a:r>
                        <a:rPr lang="en-US" sz="1000"/>
                        <a:t>8569</a:t>
                      </a:r>
                    </a:p>
                  </a:txBody>
                  <a:tcPr/>
                </a:tc>
                <a:tc>
                  <a:txBody>
                    <a:bodyPr/>
                    <a:lstStyle/>
                    <a:p>
                      <a:r>
                        <a:rPr lang="en-US" sz="1000"/>
                        <a:t>0</a:t>
                      </a:r>
                    </a:p>
                  </a:txBody>
                  <a:tcPr/>
                </a:tc>
                <a:tc>
                  <a:txBody>
                    <a:bodyPr/>
                    <a:lstStyle/>
                    <a:p>
                      <a:r>
                        <a:rPr lang="en-US" sz="1000"/>
                        <a:t>0</a:t>
                      </a:r>
                    </a:p>
                  </a:txBody>
                  <a:tcPr/>
                </a:tc>
                <a:tc>
                  <a:txBody>
                    <a:bodyPr/>
                    <a:lstStyle/>
                    <a:p>
                      <a:r>
                        <a:rPr lang="en-US" sz="1000"/>
                        <a:t>0.0753 %</a:t>
                      </a:r>
                    </a:p>
                  </a:txBody>
                  <a:tcPr/>
                </a:tc>
                <a:tc>
                  <a:txBody>
                    <a:bodyPr/>
                    <a:lstStyle/>
                    <a:p>
                      <a:r>
                        <a:rPr lang="en-US" sz="1000"/>
                        <a:t>0.0 %</a:t>
                      </a:r>
                    </a:p>
                  </a:txBody>
                  <a:tcPr/>
                </a:tc>
                <a:extLst>
                  <a:ext uri="{0D108BD9-81ED-4DB2-BD59-A6C34878D82A}">
                    <a16:rowId xmlns:a16="http://schemas.microsoft.com/office/drawing/2014/main" val="2119087851"/>
                  </a:ext>
                </a:extLst>
              </a:tr>
            </a:tbl>
          </a:graphicData>
        </a:graphic>
      </p:graphicFrame>
      <p:sp>
        <p:nvSpPr>
          <p:cNvPr id="4" name="Text Placeholder 3">
            <a:extLst>
              <a:ext uri="{FF2B5EF4-FFF2-40B4-BE49-F238E27FC236}">
                <a16:creationId xmlns:a16="http://schemas.microsoft.com/office/drawing/2014/main" id="{A00D547B-7E01-44D7-AF37-F00F4FB128F5}"/>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9159241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04CFB-C138-4359-90FB-3628E962EB09}"/>
              </a:ext>
            </a:extLst>
          </p:cNvPr>
          <p:cNvSpPr>
            <a:spLocks noGrp="1"/>
          </p:cNvSpPr>
          <p:nvPr>
            <p:ph type="title"/>
          </p:nvPr>
        </p:nvSpPr>
        <p:spPr/>
        <p:txBody>
          <a:bodyPr/>
          <a:lstStyle/>
          <a:p>
            <a:r>
              <a:rPr lang="en-US"/>
              <a:t>Facebook Own Posts | AlDawaa</a:t>
            </a:r>
          </a:p>
        </p:txBody>
      </p:sp>
      <p:graphicFrame>
        <p:nvGraphicFramePr>
          <p:cNvPr id="6" name="Chart Placeholder 5">
            <a:extLst>
              <a:ext uri="{FF2B5EF4-FFF2-40B4-BE49-F238E27FC236}">
                <a16:creationId xmlns:a16="http://schemas.microsoft.com/office/drawing/2014/main" id="{DD1AA66F-F9E2-498B-9835-15C21201424B}"/>
              </a:ext>
            </a:extLst>
          </p:cNvPr>
          <p:cNvGraphicFramePr>
            <a:graphicFrameLocks noGrp="1"/>
          </p:cNvGraphicFramePr>
          <p:nvPr>
            <p:ph type="chart" sz="quarter" idx="13"/>
            <p:extLst>
              <p:ext uri="{D42A27DB-BD31-4B8C-83A1-F6EECF244321}">
                <p14:modId xmlns:p14="http://schemas.microsoft.com/office/powerpoint/2010/main" val="21154671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58264E-640E-401E-ABD7-6FDE985E7011}"/>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D5542B5B-CD61-435F-A605-BA51C32599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39925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5A2A3-8F69-406C-8A55-49CFB7961DEC}"/>
              </a:ext>
            </a:extLst>
          </p:cNvPr>
          <p:cNvSpPr>
            <a:spLocks noGrp="1"/>
          </p:cNvSpPr>
          <p:nvPr>
            <p:ph type="title"/>
          </p:nvPr>
        </p:nvSpPr>
        <p:spPr/>
        <p:txBody>
          <a:bodyPr/>
          <a:lstStyle/>
          <a:p>
            <a:r>
              <a:rPr lang="en-US"/>
              <a:t>Facebook Own Posts Table  | AlDawaa - 1 of 10</a:t>
            </a:r>
          </a:p>
        </p:txBody>
      </p:sp>
      <p:graphicFrame>
        <p:nvGraphicFramePr>
          <p:cNvPr id="5" name="Table Placeholder 4">
            <a:extLst>
              <a:ext uri="{FF2B5EF4-FFF2-40B4-BE49-F238E27FC236}">
                <a16:creationId xmlns:a16="http://schemas.microsoft.com/office/drawing/2014/main" id="{8EA4BC78-2083-4B59-9D0A-7669A8726E67}"/>
              </a:ext>
            </a:extLst>
          </p:cNvPr>
          <p:cNvGraphicFramePr>
            <a:graphicFrameLocks noGrp="1"/>
          </p:cNvGraphicFramePr>
          <p:nvPr>
            <p:ph type="tbl" sz="quarter" idx="13"/>
            <p:extLst>
              <p:ext uri="{D42A27DB-BD31-4B8C-83A1-F6EECF244321}">
                <p14:modId xmlns:p14="http://schemas.microsoft.com/office/powerpoint/2010/main" val="692465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10575953"/>
                    </a:ext>
                  </a:extLst>
                </a:gridCol>
                <a:gridCol w="370332">
                  <a:extLst>
                    <a:ext uri="{9D8B030D-6E8A-4147-A177-3AD203B41FA5}">
                      <a16:colId xmlns:a16="http://schemas.microsoft.com/office/drawing/2014/main" val="472589800"/>
                    </a:ext>
                  </a:extLst>
                </a:gridCol>
                <a:gridCol w="370332">
                  <a:extLst>
                    <a:ext uri="{9D8B030D-6E8A-4147-A177-3AD203B41FA5}">
                      <a16:colId xmlns:a16="http://schemas.microsoft.com/office/drawing/2014/main" val="4232048740"/>
                    </a:ext>
                  </a:extLst>
                </a:gridCol>
                <a:gridCol w="370332">
                  <a:extLst>
                    <a:ext uri="{9D8B030D-6E8A-4147-A177-3AD203B41FA5}">
                      <a16:colId xmlns:a16="http://schemas.microsoft.com/office/drawing/2014/main" val="3727004096"/>
                    </a:ext>
                  </a:extLst>
                </a:gridCol>
                <a:gridCol w="329184">
                  <a:extLst>
                    <a:ext uri="{9D8B030D-6E8A-4147-A177-3AD203B41FA5}">
                      <a16:colId xmlns:a16="http://schemas.microsoft.com/office/drawing/2014/main" val="1468677757"/>
                    </a:ext>
                  </a:extLst>
                </a:gridCol>
                <a:gridCol w="329184">
                  <a:extLst>
                    <a:ext uri="{9D8B030D-6E8A-4147-A177-3AD203B41FA5}">
                      <a16:colId xmlns:a16="http://schemas.microsoft.com/office/drawing/2014/main" val="3108857831"/>
                    </a:ext>
                  </a:extLst>
                </a:gridCol>
                <a:gridCol w="329184">
                  <a:extLst>
                    <a:ext uri="{9D8B030D-6E8A-4147-A177-3AD203B41FA5}">
                      <a16:colId xmlns:a16="http://schemas.microsoft.com/office/drawing/2014/main" val="3853460576"/>
                    </a:ext>
                  </a:extLst>
                </a:gridCol>
                <a:gridCol w="329184">
                  <a:extLst>
                    <a:ext uri="{9D8B030D-6E8A-4147-A177-3AD203B41FA5}">
                      <a16:colId xmlns:a16="http://schemas.microsoft.com/office/drawing/2014/main" val="82511009"/>
                    </a:ext>
                  </a:extLst>
                </a:gridCol>
                <a:gridCol w="329184">
                  <a:extLst>
                    <a:ext uri="{9D8B030D-6E8A-4147-A177-3AD203B41FA5}">
                      <a16:colId xmlns:a16="http://schemas.microsoft.com/office/drawing/2014/main" val="2573077985"/>
                    </a:ext>
                  </a:extLst>
                </a:gridCol>
                <a:gridCol w="329184">
                  <a:extLst>
                    <a:ext uri="{9D8B030D-6E8A-4147-A177-3AD203B41FA5}">
                      <a16:colId xmlns:a16="http://schemas.microsoft.com/office/drawing/2014/main" val="1292823591"/>
                    </a:ext>
                  </a:extLst>
                </a:gridCol>
                <a:gridCol w="329184">
                  <a:extLst>
                    <a:ext uri="{9D8B030D-6E8A-4147-A177-3AD203B41FA5}">
                      <a16:colId xmlns:a16="http://schemas.microsoft.com/office/drawing/2014/main" val="1808269815"/>
                    </a:ext>
                  </a:extLst>
                </a:gridCol>
                <a:gridCol w="329184">
                  <a:extLst>
                    <a:ext uri="{9D8B030D-6E8A-4147-A177-3AD203B41FA5}">
                      <a16:colId xmlns:a16="http://schemas.microsoft.com/office/drawing/2014/main" val="840951687"/>
                    </a:ext>
                  </a:extLst>
                </a:gridCol>
                <a:gridCol w="329184">
                  <a:extLst>
                    <a:ext uri="{9D8B030D-6E8A-4147-A177-3AD203B41FA5}">
                      <a16:colId xmlns:a16="http://schemas.microsoft.com/office/drawing/2014/main" val="1004311692"/>
                    </a:ext>
                  </a:extLst>
                </a:gridCol>
                <a:gridCol w="370332">
                  <a:extLst>
                    <a:ext uri="{9D8B030D-6E8A-4147-A177-3AD203B41FA5}">
                      <a16:colId xmlns:a16="http://schemas.microsoft.com/office/drawing/2014/main" val="4044783892"/>
                    </a:ext>
                  </a:extLst>
                </a:gridCol>
                <a:gridCol w="370332">
                  <a:extLst>
                    <a:ext uri="{9D8B030D-6E8A-4147-A177-3AD203B41FA5}">
                      <a16:colId xmlns:a16="http://schemas.microsoft.com/office/drawing/2014/main" val="3016107980"/>
                    </a:ext>
                  </a:extLst>
                </a:gridCol>
                <a:gridCol w="329184">
                  <a:extLst>
                    <a:ext uri="{9D8B030D-6E8A-4147-A177-3AD203B41FA5}">
                      <a16:colId xmlns:a16="http://schemas.microsoft.com/office/drawing/2014/main" val="2677739082"/>
                    </a:ext>
                  </a:extLst>
                </a:gridCol>
                <a:gridCol w="329184">
                  <a:extLst>
                    <a:ext uri="{9D8B030D-6E8A-4147-A177-3AD203B41FA5}">
                      <a16:colId xmlns:a16="http://schemas.microsoft.com/office/drawing/2014/main" val="701602076"/>
                    </a:ext>
                  </a:extLst>
                </a:gridCol>
                <a:gridCol w="370332">
                  <a:extLst>
                    <a:ext uri="{9D8B030D-6E8A-4147-A177-3AD203B41FA5}">
                      <a16:colId xmlns:a16="http://schemas.microsoft.com/office/drawing/2014/main" val="7444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51835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- 2018-08-31 14:21:40 </a:t>
                      </a:r>
                      <a:r>
                        <a:rPr kumimoji="0" lang="ar-AE" sz="1000" b="0" i="0" u="none" strike="noStrike" kern="1200" cap="none" spc="0" normalizeH="0" baseline="0" noProof="0">
                          <a:ln>
                            <a:noFill/>
                          </a:ln>
                          <a:solidFill>
                            <a:prstClr val="black"/>
                          </a:solidFill>
                          <a:effectLst/>
                          <a:uLnTx/>
                          <a:uFillTx/>
                          <a:latin typeface="+mn-lt"/>
                          <a:ea typeface="+mn-ea"/>
                          <a:cs typeface="+mn-cs"/>
                        </a:rPr>
                        <a:t> 
 إطمئن على نفسك مع جهاز </a:t>
                      </a:r>
                      <a:r>
                        <a:rPr kumimoji="0" lang="en-US" sz="1000" b="0" i="0" u="none" strike="noStrike" kern="1200" cap="none" spc="0" normalizeH="0" baseline="0" noProof="0">
                          <a:ln>
                            <a:noFill/>
                          </a:ln>
                          <a:solidFill>
                            <a:prstClr val="black"/>
                          </a:solidFill>
                          <a:effectLst/>
                          <a:uLnTx/>
                          <a:uFillTx/>
                          <a:latin typeface="+mn-lt"/>
                          <a:ea typeface="+mn-ea"/>
                          <a:cs typeface="+mn-cs"/>
                        </a:rPr>
                        <a:t>BeneCheck </a:t>
                      </a:r>
                      <a:r>
                        <a:rPr kumimoji="0" lang="ar-AE" sz="1000" b="0" i="0" u="none" strike="noStrike" kern="1200" cap="none" spc="0" normalizeH="0" baseline="0" noProof="0">
                          <a:ln>
                            <a:noFill/>
                          </a:ln>
                          <a:solidFill>
                            <a:prstClr val="black"/>
                          </a:solidFill>
                          <a:effectLst/>
                          <a:uLnTx/>
                          <a:uFillTx/>
                          <a:latin typeface="+mn-lt"/>
                          <a:ea typeface="+mn-ea"/>
                          <a:cs typeface="+mn-cs"/>
                        </a:rPr>
                        <a:t>الذي يتميز بثلاث خصائص.. يقيس نسبة السكر، يقيس نسبة الكوليسترول و نسبة حمض اليوريك.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835654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- 2018-08-31 09:30:12 </a:t>
                      </a:r>
                      <a:r>
                        <a:rPr kumimoji="0" lang="ar-AE" sz="1000" b="0" i="0" u="none" strike="noStrike" kern="1200" cap="none" spc="0" normalizeH="0" baseline="0" noProof="0">
                          <a:ln>
                            <a:noFill/>
                          </a:ln>
                          <a:solidFill>
                            <a:prstClr val="black"/>
                          </a:solidFill>
                          <a:effectLst/>
                          <a:uLnTx/>
                          <a:uFillTx/>
                          <a:latin typeface="+mn-lt"/>
                          <a:ea typeface="+mn-ea"/>
                          <a:cs typeface="+mn-cs"/>
                        </a:rPr>
                        <a:t> 
 جمعة مباركة و تقبل الله دعواتكم 🌷
 #صيدلية_الدواء #يوم_الجمعه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66535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- 2018-08-30 16:00:47 </a:t>
                      </a:r>
                      <a:r>
                        <a:rPr kumimoji="0" lang="ar-AE" sz="1000" b="0" i="0" u="none" strike="noStrike" kern="1200" cap="none" spc="0" normalizeH="0" baseline="0" noProof="0">
                          <a:ln>
                            <a:noFill/>
                          </a:ln>
                          <a:solidFill>
                            <a:prstClr val="black"/>
                          </a:solidFill>
                          <a:effectLst/>
                          <a:uLnTx/>
                          <a:uFillTx/>
                          <a:latin typeface="+mn-lt"/>
                          <a:ea typeface="+mn-ea"/>
                          <a:cs typeface="+mn-cs"/>
                        </a:rPr>
                        <a:t> 
 يقدم د .أورجانيك زبدة الجسم بفيتامين "هـ" .. زبدة طبيعية غنية الترطيب تعطي الجسم ملمساَ حريري لتبدو أصغر سنا وأكثر نعومة
احصلي عليها ب378 نقطة من قطاف
#صيدلية_الدواء #قطاف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63895003"/>
                  </a:ext>
                </a:extLst>
              </a:tr>
            </a:tbl>
          </a:graphicData>
        </a:graphic>
      </p:graphicFrame>
      <p:sp>
        <p:nvSpPr>
          <p:cNvPr id="4" name="Text Placeholder 3">
            <a:extLst>
              <a:ext uri="{FF2B5EF4-FFF2-40B4-BE49-F238E27FC236}">
                <a16:creationId xmlns:a16="http://schemas.microsoft.com/office/drawing/2014/main" id="{A63E6AA0-2E22-4C66-9CC1-E9A752EA15C4}"/>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0362046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2E5EB-AA07-476D-A234-3CF52095A4B0}"/>
              </a:ext>
            </a:extLst>
          </p:cNvPr>
          <p:cNvSpPr>
            <a:spLocks noGrp="1"/>
          </p:cNvSpPr>
          <p:nvPr>
            <p:ph type="title"/>
          </p:nvPr>
        </p:nvSpPr>
        <p:spPr/>
        <p:txBody>
          <a:bodyPr/>
          <a:lstStyle/>
          <a:p>
            <a:r>
              <a:rPr lang="en-US"/>
              <a:t>Facebook Own Posts Table  | AlDawaa - 2 of 10</a:t>
            </a:r>
          </a:p>
        </p:txBody>
      </p:sp>
      <p:graphicFrame>
        <p:nvGraphicFramePr>
          <p:cNvPr id="5" name="Table Placeholder 4">
            <a:extLst>
              <a:ext uri="{FF2B5EF4-FFF2-40B4-BE49-F238E27FC236}">
                <a16:creationId xmlns:a16="http://schemas.microsoft.com/office/drawing/2014/main" id="{523066EC-7C6A-4EDF-B9FB-47B18C94932B}"/>
              </a:ext>
            </a:extLst>
          </p:cNvPr>
          <p:cNvGraphicFramePr>
            <a:graphicFrameLocks noGrp="1"/>
          </p:cNvGraphicFramePr>
          <p:nvPr>
            <p:ph type="tbl" sz="quarter" idx="13"/>
            <p:extLst>
              <p:ext uri="{D42A27DB-BD31-4B8C-83A1-F6EECF244321}">
                <p14:modId xmlns:p14="http://schemas.microsoft.com/office/powerpoint/2010/main" val="3553039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78801286"/>
                    </a:ext>
                  </a:extLst>
                </a:gridCol>
                <a:gridCol w="370332">
                  <a:extLst>
                    <a:ext uri="{9D8B030D-6E8A-4147-A177-3AD203B41FA5}">
                      <a16:colId xmlns:a16="http://schemas.microsoft.com/office/drawing/2014/main" val="3379199147"/>
                    </a:ext>
                  </a:extLst>
                </a:gridCol>
                <a:gridCol w="370332">
                  <a:extLst>
                    <a:ext uri="{9D8B030D-6E8A-4147-A177-3AD203B41FA5}">
                      <a16:colId xmlns:a16="http://schemas.microsoft.com/office/drawing/2014/main" val="1713948774"/>
                    </a:ext>
                  </a:extLst>
                </a:gridCol>
                <a:gridCol w="370332">
                  <a:extLst>
                    <a:ext uri="{9D8B030D-6E8A-4147-A177-3AD203B41FA5}">
                      <a16:colId xmlns:a16="http://schemas.microsoft.com/office/drawing/2014/main" val="3418529557"/>
                    </a:ext>
                  </a:extLst>
                </a:gridCol>
                <a:gridCol w="329184">
                  <a:extLst>
                    <a:ext uri="{9D8B030D-6E8A-4147-A177-3AD203B41FA5}">
                      <a16:colId xmlns:a16="http://schemas.microsoft.com/office/drawing/2014/main" val="2387736972"/>
                    </a:ext>
                  </a:extLst>
                </a:gridCol>
                <a:gridCol w="329184">
                  <a:extLst>
                    <a:ext uri="{9D8B030D-6E8A-4147-A177-3AD203B41FA5}">
                      <a16:colId xmlns:a16="http://schemas.microsoft.com/office/drawing/2014/main" val="1057066484"/>
                    </a:ext>
                  </a:extLst>
                </a:gridCol>
                <a:gridCol w="329184">
                  <a:extLst>
                    <a:ext uri="{9D8B030D-6E8A-4147-A177-3AD203B41FA5}">
                      <a16:colId xmlns:a16="http://schemas.microsoft.com/office/drawing/2014/main" val="914687197"/>
                    </a:ext>
                  </a:extLst>
                </a:gridCol>
                <a:gridCol w="329184">
                  <a:extLst>
                    <a:ext uri="{9D8B030D-6E8A-4147-A177-3AD203B41FA5}">
                      <a16:colId xmlns:a16="http://schemas.microsoft.com/office/drawing/2014/main" val="95169421"/>
                    </a:ext>
                  </a:extLst>
                </a:gridCol>
                <a:gridCol w="329184">
                  <a:extLst>
                    <a:ext uri="{9D8B030D-6E8A-4147-A177-3AD203B41FA5}">
                      <a16:colId xmlns:a16="http://schemas.microsoft.com/office/drawing/2014/main" val="2258615168"/>
                    </a:ext>
                  </a:extLst>
                </a:gridCol>
                <a:gridCol w="329184">
                  <a:extLst>
                    <a:ext uri="{9D8B030D-6E8A-4147-A177-3AD203B41FA5}">
                      <a16:colId xmlns:a16="http://schemas.microsoft.com/office/drawing/2014/main" val="1487370915"/>
                    </a:ext>
                  </a:extLst>
                </a:gridCol>
                <a:gridCol w="329184">
                  <a:extLst>
                    <a:ext uri="{9D8B030D-6E8A-4147-A177-3AD203B41FA5}">
                      <a16:colId xmlns:a16="http://schemas.microsoft.com/office/drawing/2014/main" val="253247380"/>
                    </a:ext>
                  </a:extLst>
                </a:gridCol>
                <a:gridCol w="329184">
                  <a:extLst>
                    <a:ext uri="{9D8B030D-6E8A-4147-A177-3AD203B41FA5}">
                      <a16:colId xmlns:a16="http://schemas.microsoft.com/office/drawing/2014/main" val="2402049969"/>
                    </a:ext>
                  </a:extLst>
                </a:gridCol>
                <a:gridCol w="329184">
                  <a:extLst>
                    <a:ext uri="{9D8B030D-6E8A-4147-A177-3AD203B41FA5}">
                      <a16:colId xmlns:a16="http://schemas.microsoft.com/office/drawing/2014/main" val="2346483666"/>
                    </a:ext>
                  </a:extLst>
                </a:gridCol>
                <a:gridCol w="370332">
                  <a:extLst>
                    <a:ext uri="{9D8B030D-6E8A-4147-A177-3AD203B41FA5}">
                      <a16:colId xmlns:a16="http://schemas.microsoft.com/office/drawing/2014/main" val="3862363495"/>
                    </a:ext>
                  </a:extLst>
                </a:gridCol>
                <a:gridCol w="370332">
                  <a:extLst>
                    <a:ext uri="{9D8B030D-6E8A-4147-A177-3AD203B41FA5}">
                      <a16:colId xmlns:a16="http://schemas.microsoft.com/office/drawing/2014/main" val="4007704936"/>
                    </a:ext>
                  </a:extLst>
                </a:gridCol>
                <a:gridCol w="329184">
                  <a:extLst>
                    <a:ext uri="{9D8B030D-6E8A-4147-A177-3AD203B41FA5}">
                      <a16:colId xmlns:a16="http://schemas.microsoft.com/office/drawing/2014/main" val="833264469"/>
                    </a:ext>
                  </a:extLst>
                </a:gridCol>
                <a:gridCol w="329184">
                  <a:extLst>
                    <a:ext uri="{9D8B030D-6E8A-4147-A177-3AD203B41FA5}">
                      <a16:colId xmlns:a16="http://schemas.microsoft.com/office/drawing/2014/main" val="3235345348"/>
                    </a:ext>
                  </a:extLst>
                </a:gridCol>
                <a:gridCol w="370332">
                  <a:extLst>
                    <a:ext uri="{9D8B030D-6E8A-4147-A177-3AD203B41FA5}">
                      <a16:colId xmlns:a16="http://schemas.microsoft.com/office/drawing/2014/main" val="523290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64997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- 2018-08-29 15:30:50 </a:t>
                      </a:r>
                      <a:r>
                        <a:rPr kumimoji="0" lang="ar-AE" sz="1000" b="0" i="0" u="none" strike="noStrike" kern="1200" cap="none" spc="0" normalizeH="0" baseline="0" noProof="0">
                          <a:ln>
                            <a:noFill/>
                          </a:ln>
                          <a:solidFill>
                            <a:prstClr val="black"/>
                          </a:solidFill>
                          <a:effectLst/>
                          <a:uLnTx/>
                          <a:uFillTx/>
                          <a:latin typeface="+mn-lt"/>
                          <a:ea typeface="+mn-ea"/>
                          <a:cs typeface="+mn-cs"/>
                        </a:rPr>
                        <a:t> 
 مفتاح الحصول على شفاه ناعمة وجذابة هو حمايتها من التقشر والجفاف والتشقق.
بلسم الشفاه من د. أورجانيك يحتوي على الفيتامينات التي تساعد على حماية الشفاه من العوامل الخارجية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30219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- 2018-08-28 15:27:41 </a:t>
                      </a:r>
                      <a:r>
                        <a:rPr kumimoji="0" lang="ar-AE" sz="1000" b="0" i="0" u="none" strike="noStrike" kern="1200" cap="none" spc="0" normalizeH="0" baseline="0" noProof="0">
                          <a:ln>
                            <a:noFill/>
                          </a:ln>
                          <a:solidFill>
                            <a:prstClr val="black"/>
                          </a:solidFill>
                          <a:effectLst/>
                          <a:uLnTx/>
                          <a:uFillTx/>
                          <a:latin typeface="+mn-lt"/>
                          <a:ea typeface="+mn-ea"/>
                          <a:cs typeface="+mn-cs"/>
                        </a:rPr>
                        <a:t> 
 عروض على تشكيلة منتجات كلوران بيبي الأن في صيدلية الدواء! لفترة محدودة من ٢٧ اغسطس الى ٢  سبتمبر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35600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- 2018-08-28 14:00:40 </a:t>
                      </a:r>
                      <a:r>
                        <a:rPr kumimoji="0" lang="ar-AE" sz="1000" b="0" i="0" u="none" strike="noStrike" kern="1200" cap="none" spc="0" normalizeH="0" baseline="0" noProof="0">
                          <a:ln>
                            <a:noFill/>
                          </a:ln>
                          <a:solidFill>
                            <a:prstClr val="black"/>
                          </a:solidFill>
                          <a:effectLst/>
                          <a:uLnTx/>
                          <a:uFillTx/>
                          <a:latin typeface="+mn-lt"/>
                          <a:ea typeface="+mn-ea"/>
                          <a:cs typeface="+mn-cs"/>
                        </a:rPr>
                        <a:t> 
 عروض هائلة على منتجات بامبرز, اشتري اثنين و احصل على الثالثة مجانا! أصناف مختارة, حصريا  في #صيدلية_الدواء من 26 اغسطس الى 31  اغسطس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32705646"/>
                  </a:ext>
                </a:extLst>
              </a:tr>
            </a:tbl>
          </a:graphicData>
        </a:graphic>
      </p:graphicFrame>
      <p:sp>
        <p:nvSpPr>
          <p:cNvPr id="4" name="Text Placeholder 3">
            <a:extLst>
              <a:ext uri="{FF2B5EF4-FFF2-40B4-BE49-F238E27FC236}">
                <a16:creationId xmlns:a16="http://schemas.microsoft.com/office/drawing/2014/main" id="{500A6F61-0DAA-4D01-A370-0C1F9863E62C}"/>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5575684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074BE-DF88-4A20-AB81-B11C850C9BAD}"/>
              </a:ext>
            </a:extLst>
          </p:cNvPr>
          <p:cNvSpPr>
            <a:spLocks noGrp="1"/>
          </p:cNvSpPr>
          <p:nvPr>
            <p:ph type="title"/>
          </p:nvPr>
        </p:nvSpPr>
        <p:spPr/>
        <p:txBody>
          <a:bodyPr/>
          <a:lstStyle/>
          <a:p>
            <a:r>
              <a:rPr lang="en-US"/>
              <a:t>Facebook Own Posts Table  | AlDawaa - 3 of 10</a:t>
            </a:r>
          </a:p>
        </p:txBody>
      </p:sp>
      <p:graphicFrame>
        <p:nvGraphicFramePr>
          <p:cNvPr id="5" name="Table Placeholder 4">
            <a:extLst>
              <a:ext uri="{FF2B5EF4-FFF2-40B4-BE49-F238E27FC236}">
                <a16:creationId xmlns:a16="http://schemas.microsoft.com/office/drawing/2014/main" id="{0B409983-9526-43A4-A49F-D6B3A76B562C}"/>
              </a:ext>
            </a:extLst>
          </p:cNvPr>
          <p:cNvGraphicFramePr>
            <a:graphicFrameLocks noGrp="1"/>
          </p:cNvGraphicFramePr>
          <p:nvPr>
            <p:ph type="tbl" sz="quarter" idx="13"/>
            <p:extLst>
              <p:ext uri="{D42A27DB-BD31-4B8C-83A1-F6EECF244321}">
                <p14:modId xmlns:p14="http://schemas.microsoft.com/office/powerpoint/2010/main" val="1279291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92691363"/>
                    </a:ext>
                  </a:extLst>
                </a:gridCol>
                <a:gridCol w="370332">
                  <a:extLst>
                    <a:ext uri="{9D8B030D-6E8A-4147-A177-3AD203B41FA5}">
                      <a16:colId xmlns:a16="http://schemas.microsoft.com/office/drawing/2014/main" val="2220539584"/>
                    </a:ext>
                  </a:extLst>
                </a:gridCol>
                <a:gridCol w="370332">
                  <a:extLst>
                    <a:ext uri="{9D8B030D-6E8A-4147-A177-3AD203B41FA5}">
                      <a16:colId xmlns:a16="http://schemas.microsoft.com/office/drawing/2014/main" val="2547327096"/>
                    </a:ext>
                  </a:extLst>
                </a:gridCol>
                <a:gridCol w="370332">
                  <a:extLst>
                    <a:ext uri="{9D8B030D-6E8A-4147-A177-3AD203B41FA5}">
                      <a16:colId xmlns:a16="http://schemas.microsoft.com/office/drawing/2014/main" val="903686820"/>
                    </a:ext>
                  </a:extLst>
                </a:gridCol>
                <a:gridCol w="329184">
                  <a:extLst>
                    <a:ext uri="{9D8B030D-6E8A-4147-A177-3AD203B41FA5}">
                      <a16:colId xmlns:a16="http://schemas.microsoft.com/office/drawing/2014/main" val="1656529140"/>
                    </a:ext>
                  </a:extLst>
                </a:gridCol>
                <a:gridCol w="329184">
                  <a:extLst>
                    <a:ext uri="{9D8B030D-6E8A-4147-A177-3AD203B41FA5}">
                      <a16:colId xmlns:a16="http://schemas.microsoft.com/office/drawing/2014/main" val="2520973349"/>
                    </a:ext>
                  </a:extLst>
                </a:gridCol>
                <a:gridCol w="329184">
                  <a:extLst>
                    <a:ext uri="{9D8B030D-6E8A-4147-A177-3AD203B41FA5}">
                      <a16:colId xmlns:a16="http://schemas.microsoft.com/office/drawing/2014/main" val="2292146904"/>
                    </a:ext>
                  </a:extLst>
                </a:gridCol>
                <a:gridCol w="329184">
                  <a:extLst>
                    <a:ext uri="{9D8B030D-6E8A-4147-A177-3AD203B41FA5}">
                      <a16:colId xmlns:a16="http://schemas.microsoft.com/office/drawing/2014/main" val="779856713"/>
                    </a:ext>
                  </a:extLst>
                </a:gridCol>
                <a:gridCol w="329184">
                  <a:extLst>
                    <a:ext uri="{9D8B030D-6E8A-4147-A177-3AD203B41FA5}">
                      <a16:colId xmlns:a16="http://schemas.microsoft.com/office/drawing/2014/main" val="1890815734"/>
                    </a:ext>
                  </a:extLst>
                </a:gridCol>
                <a:gridCol w="329184">
                  <a:extLst>
                    <a:ext uri="{9D8B030D-6E8A-4147-A177-3AD203B41FA5}">
                      <a16:colId xmlns:a16="http://schemas.microsoft.com/office/drawing/2014/main" val="3856411598"/>
                    </a:ext>
                  </a:extLst>
                </a:gridCol>
                <a:gridCol w="329184">
                  <a:extLst>
                    <a:ext uri="{9D8B030D-6E8A-4147-A177-3AD203B41FA5}">
                      <a16:colId xmlns:a16="http://schemas.microsoft.com/office/drawing/2014/main" val="3820592660"/>
                    </a:ext>
                  </a:extLst>
                </a:gridCol>
                <a:gridCol w="329184">
                  <a:extLst>
                    <a:ext uri="{9D8B030D-6E8A-4147-A177-3AD203B41FA5}">
                      <a16:colId xmlns:a16="http://schemas.microsoft.com/office/drawing/2014/main" val="3472856107"/>
                    </a:ext>
                  </a:extLst>
                </a:gridCol>
                <a:gridCol w="329184">
                  <a:extLst>
                    <a:ext uri="{9D8B030D-6E8A-4147-A177-3AD203B41FA5}">
                      <a16:colId xmlns:a16="http://schemas.microsoft.com/office/drawing/2014/main" val="782314876"/>
                    </a:ext>
                  </a:extLst>
                </a:gridCol>
                <a:gridCol w="370332">
                  <a:extLst>
                    <a:ext uri="{9D8B030D-6E8A-4147-A177-3AD203B41FA5}">
                      <a16:colId xmlns:a16="http://schemas.microsoft.com/office/drawing/2014/main" val="2686305968"/>
                    </a:ext>
                  </a:extLst>
                </a:gridCol>
                <a:gridCol w="370332">
                  <a:extLst>
                    <a:ext uri="{9D8B030D-6E8A-4147-A177-3AD203B41FA5}">
                      <a16:colId xmlns:a16="http://schemas.microsoft.com/office/drawing/2014/main" val="2517861051"/>
                    </a:ext>
                  </a:extLst>
                </a:gridCol>
                <a:gridCol w="329184">
                  <a:extLst>
                    <a:ext uri="{9D8B030D-6E8A-4147-A177-3AD203B41FA5}">
                      <a16:colId xmlns:a16="http://schemas.microsoft.com/office/drawing/2014/main" val="4065117325"/>
                    </a:ext>
                  </a:extLst>
                </a:gridCol>
                <a:gridCol w="329184">
                  <a:extLst>
                    <a:ext uri="{9D8B030D-6E8A-4147-A177-3AD203B41FA5}">
                      <a16:colId xmlns:a16="http://schemas.microsoft.com/office/drawing/2014/main" val="66102353"/>
                    </a:ext>
                  </a:extLst>
                </a:gridCol>
                <a:gridCol w="370332">
                  <a:extLst>
                    <a:ext uri="{9D8B030D-6E8A-4147-A177-3AD203B41FA5}">
                      <a16:colId xmlns:a16="http://schemas.microsoft.com/office/drawing/2014/main" val="1524799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07032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- 2018-08-28 13:15:06 </a:t>
                      </a:r>
                      <a:r>
                        <a:rPr kumimoji="0" lang="ar-AE" sz="1000" b="0" i="0" u="none" strike="noStrike" kern="1200" cap="none" spc="0" normalizeH="0" baseline="0" noProof="0">
                          <a:ln>
                            <a:noFill/>
                          </a:ln>
                          <a:solidFill>
                            <a:prstClr val="black"/>
                          </a:solidFill>
                          <a:effectLst/>
                          <a:uLnTx/>
                          <a:uFillTx/>
                          <a:latin typeface="+mn-lt"/>
                          <a:ea typeface="+mn-ea"/>
                          <a:cs typeface="+mn-cs"/>
                        </a:rPr>
                        <a:t> 
 الأن عروض مميزة على عدسات لاصقة, اشتري عدسات شهرية واحصلي على عدسة اخرى مجاناً لفترة محدودة , من 27 اغسطس الى 2 سبتمبر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65297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- 2018-08-27 17:00:43 </a:t>
                      </a:r>
                      <a:r>
                        <a:rPr kumimoji="0" lang="ar-AE" sz="1000" b="0" i="0" u="none" strike="noStrike" kern="1200" cap="none" spc="0" normalizeH="0" baseline="0" noProof="0">
                          <a:ln>
                            <a:noFill/>
                          </a:ln>
                          <a:solidFill>
                            <a:prstClr val="black"/>
                          </a:solidFill>
                          <a:effectLst/>
                          <a:uLnTx/>
                          <a:uFillTx/>
                          <a:latin typeface="+mn-lt"/>
                          <a:ea typeface="+mn-ea"/>
                          <a:cs typeface="+mn-cs"/>
                        </a:rPr>
                        <a:t> 
 شاركينا صورة مرطب الشفاه المفضل لكِ على الخاص أو التعليقات 📩 #الدواء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98139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- 2018-08-26 19:07:13 </a:t>
                      </a:r>
                      <a:r>
                        <a:rPr kumimoji="0" lang="ar-AE" sz="1000" b="0" i="0" u="none" strike="noStrike" kern="1200" cap="none" spc="0" normalizeH="0" baseline="0" noProof="0">
                          <a:ln>
                            <a:noFill/>
                          </a:ln>
                          <a:solidFill>
                            <a:prstClr val="black"/>
                          </a:solidFill>
                          <a:effectLst/>
                          <a:uLnTx/>
                          <a:uFillTx/>
                          <a:latin typeface="+mn-lt"/>
                          <a:ea typeface="+mn-ea"/>
                          <a:cs typeface="+mn-cs"/>
                        </a:rPr>
                        <a:t> 
 وصار وقت الإعلان عن الفائزين 😍 الف مبروك لجميع الرابحين وشكرا لجميع المشاركين.. 
انتظرونا في مسابقاتنا القادمة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74566275"/>
                  </a:ext>
                </a:extLst>
              </a:tr>
            </a:tbl>
          </a:graphicData>
        </a:graphic>
      </p:graphicFrame>
      <p:sp>
        <p:nvSpPr>
          <p:cNvPr id="4" name="Text Placeholder 3">
            <a:extLst>
              <a:ext uri="{FF2B5EF4-FFF2-40B4-BE49-F238E27FC236}">
                <a16:creationId xmlns:a16="http://schemas.microsoft.com/office/drawing/2014/main" id="{E6AD7C5D-907E-4885-9794-3D41D87FBE4F}"/>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8977710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D6233-31A5-416B-A854-10C466B0AEAB}"/>
              </a:ext>
            </a:extLst>
          </p:cNvPr>
          <p:cNvSpPr>
            <a:spLocks noGrp="1"/>
          </p:cNvSpPr>
          <p:nvPr>
            <p:ph type="title"/>
          </p:nvPr>
        </p:nvSpPr>
        <p:spPr/>
        <p:txBody>
          <a:bodyPr/>
          <a:lstStyle/>
          <a:p>
            <a:r>
              <a:rPr lang="en-US"/>
              <a:t>Facebook Own Posts Table  | AlDawaa - 4 of 10</a:t>
            </a:r>
          </a:p>
        </p:txBody>
      </p:sp>
      <p:graphicFrame>
        <p:nvGraphicFramePr>
          <p:cNvPr id="5" name="Table Placeholder 4">
            <a:extLst>
              <a:ext uri="{FF2B5EF4-FFF2-40B4-BE49-F238E27FC236}">
                <a16:creationId xmlns:a16="http://schemas.microsoft.com/office/drawing/2014/main" id="{BBACA45F-F4C9-430A-B7DB-41918CE3E6A2}"/>
              </a:ext>
            </a:extLst>
          </p:cNvPr>
          <p:cNvGraphicFramePr>
            <a:graphicFrameLocks noGrp="1"/>
          </p:cNvGraphicFramePr>
          <p:nvPr>
            <p:ph type="tbl" sz="quarter" idx="13"/>
            <p:extLst>
              <p:ext uri="{D42A27DB-BD31-4B8C-83A1-F6EECF244321}">
                <p14:modId xmlns:p14="http://schemas.microsoft.com/office/powerpoint/2010/main" val="801294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00235410"/>
                    </a:ext>
                  </a:extLst>
                </a:gridCol>
                <a:gridCol w="370332">
                  <a:extLst>
                    <a:ext uri="{9D8B030D-6E8A-4147-A177-3AD203B41FA5}">
                      <a16:colId xmlns:a16="http://schemas.microsoft.com/office/drawing/2014/main" val="791214505"/>
                    </a:ext>
                  </a:extLst>
                </a:gridCol>
                <a:gridCol w="370332">
                  <a:extLst>
                    <a:ext uri="{9D8B030D-6E8A-4147-A177-3AD203B41FA5}">
                      <a16:colId xmlns:a16="http://schemas.microsoft.com/office/drawing/2014/main" val="3823007882"/>
                    </a:ext>
                  </a:extLst>
                </a:gridCol>
                <a:gridCol w="370332">
                  <a:extLst>
                    <a:ext uri="{9D8B030D-6E8A-4147-A177-3AD203B41FA5}">
                      <a16:colId xmlns:a16="http://schemas.microsoft.com/office/drawing/2014/main" val="287310482"/>
                    </a:ext>
                  </a:extLst>
                </a:gridCol>
                <a:gridCol w="329184">
                  <a:extLst>
                    <a:ext uri="{9D8B030D-6E8A-4147-A177-3AD203B41FA5}">
                      <a16:colId xmlns:a16="http://schemas.microsoft.com/office/drawing/2014/main" val="4179194407"/>
                    </a:ext>
                  </a:extLst>
                </a:gridCol>
                <a:gridCol w="329184">
                  <a:extLst>
                    <a:ext uri="{9D8B030D-6E8A-4147-A177-3AD203B41FA5}">
                      <a16:colId xmlns:a16="http://schemas.microsoft.com/office/drawing/2014/main" val="2318434342"/>
                    </a:ext>
                  </a:extLst>
                </a:gridCol>
                <a:gridCol w="329184">
                  <a:extLst>
                    <a:ext uri="{9D8B030D-6E8A-4147-A177-3AD203B41FA5}">
                      <a16:colId xmlns:a16="http://schemas.microsoft.com/office/drawing/2014/main" val="1742613835"/>
                    </a:ext>
                  </a:extLst>
                </a:gridCol>
                <a:gridCol w="329184">
                  <a:extLst>
                    <a:ext uri="{9D8B030D-6E8A-4147-A177-3AD203B41FA5}">
                      <a16:colId xmlns:a16="http://schemas.microsoft.com/office/drawing/2014/main" val="3209211336"/>
                    </a:ext>
                  </a:extLst>
                </a:gridCol>
                <a:gridCol w="329184">
                  <a:extLst>
                    <a:ext uri="{9D8B030D-6E8A-4147-A177-3AD203B41FA5}">
                      <a16:colId xmlns:a16="http://schemas.microsoft.com/office/drawing/2014/main" val="1860574950"/>
                    </a:ext>
                  </a:extLst>
                </a:gridCol>
                <a:gridCol w="329184">
                  <a:extLst>
                    <a:ext uri="{9D8B030D-6E8A-4147-A177-3AD203B41FA5}">
                      <a16:colId xmlns:a16="http://schemas.microsoft.com/office/drawing/2014/main" val="3906062703"/>
                    </a:ext>
                  </a:extLst>
                </a:gridCol>
                <a:gridCol w="329184">
                  <a:extLst>
                    <a:ext uri="{9D8B030D-6E8A-4147-A177-3AD203B41FA5}">
                      <a16:colId xmlns:a16="http://schemas.microsoft.com/office/drawing/2014/main" val="3790689068"/>
                    </a:ext>
                  </a:extLst>
                </a:gridCol>
                <a:gridCol w="329184">
                  <a:extLst>
                    <a:ext uri="{9D8B030D-6E8A-4147-A177-3AD203B41FA5}">
                      <a16:colId xmlns:a16="http://schemas.microsoft.com/office/drawing/2014/main" val="579189140"/>
                    </a:ext>
                  </a:extLst>
                </a:gridCol>
                <a:gridCol w="329184">
                  <a:extLst>
                    <a:ext uri="{9D8B030D-6E8A-4147-A177-3AD203B41FA5}">
                      <a16:colId xmlns:a16="http://schemas.microsoft.com/office/drawing/2014/main" val="2632200672"/>
                    </a:ext>
                  </a:extLst>
                </a:gridCol>
                <a:gridCol w="370332">
                  <a:extLst>
                    <a:ext uri="{9D8B030D-6E8A-4147-A177-3AD203B41FA5}">
                      <a16:colId xmlns:a16="http://schemas.microsoft.com/office/drawing/2014/main" val="1345832354"/>
                    </a:ext>
                  </a:extLst>
                </a:gridCol>
                <a:gridCol w="370332">
                  <a:extLst>
                    <a:ext uri="{9D8B030D-6E8A-4147-A177-3AD203B41FA5}">
                      <a16:colId xmlns:a16="http://schemas.microsoft.com/office/drawing/2014/main" val="3011581023"/>
                    </a:ext>
                  </a:extLst>
                </a:gridCol>
                <a:gridCol w="329184">
                  <a:extLst>
                    <a:ext uri="{9D8B030D-6E8A-4147-A177-3AD203B41FA5}">
                      <a16:colId xmlns:a16="http://schemas.microsoft.com/office/drawing/2014/main" val="2887213764"/>
                    </a:ext>
                  </a:extLst>
                </a:gridCol>
                <a:gridCol w="329184">
                  <a:extLst>
                    <a:ext uri="{9D8B030D-6E8A-4147-A177-3AD203B41FA5}">
                      <a16:colId xmlns:a16="http://schemas.microsoft.com/office/drawing/2014/main" val="2008581432"/>
                    </a:ext>
                  </a:extLst>
                </a:gridCol>
                <a:gridCol w="370332">
                  <a:extLst>
                    <a:ext uri="{9D8B030D-6E8A-4147-A177-3AD203B41FA5}">
                      <a16:colId xmlns:a16="http://schemas.microsoft.com/office/drawing/2014/main" val="3280605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45341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- 2018-08-26 14:41:21 </a:t>
                      </a:r>
                      <a:r>
                        <a:rPr kumimoji="0" lang="ar-AE" sz="1000" b="0" i="0" u="none" strike="noStrike" kern="1200" cap="none" spc="0" normalizeH="0" baseline="0" noProof="0">
                          <a:ln>
                            <a:noFill/>
                          </a:ln>
                          <a:solidFill>
                            <a:prstClr val="black"/>
                          </a:solidFill>
                          <a:effectLst/>
                          <a:uLnTx/>
                          <a:uFillTx/>
                          <a:latin typeface="+mn-lt"/>
                          <a:ea typeface="+mn-ea"/>
                          <a:cs typeface="+mn-cs"/>
                        </a:rPr>
                        <a:t> 
 ‎#صيدليات_الدواء وشركة #أرامكس تعلنان عن شراكة استراتيجة لتقديم خدمة الإستلام السريع داخل صيدليات مختارة إلى أن تعمم مراكز الخدمة تدريجياً على نطاق أوسع. وهذا يأتي من ضمن سعي #الدواء لتقديم خدمات جديدة ومبتكرة لجميع عملائها.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82086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- 2018-08-26 13:00:56 </a:t>
                      </a:r>
                      <a:r>
                        <a:rPr kumimoji="0" lang="ar-AE" sz="1000" b="0" i="0" u="none" strike="noStrike" kern="1200" cap="none" spc="0" normalizeH="0" baseline="0" noProof="0">
                          <a:ln>
                            <a:noFill/>
                          </a:ln>
                          <a:solidFill>
                            <a:prstClr val="black"/>
                          </a:solidFill>
                          <a:effectLst/>
                          <a:uLnTx/>
                          <a:uFillTx/>
                          <a:latin typeface="+mn-lt"/>
                          <a:ea typeface="+mn-ea"/>
                          <a:cs typeface="+mn-cs"/>
                        </a:rPr>
                        <a:t> 
 أسنانك حساسة؟
معجون #الودنت هو الحل..  تلذذ بالآيسكريم بدون ألم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97536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- 2018-08-25 11:00:39 </a:t>
                      </a:r>
                      <a:r>
                        <a:rPr kumimoji="0" lang="ar-AE" sz="1000" b="0" i="0" u="none" strike="noStrike" kern="1200" cap="none" spc="0" normalizeH="0" baseline="0" noProof="0">
                          <a:ln>
                            <a:noFill/>
                          </a:ln>
                          <a:solidFill>
                            <a:prstClr val="black"/>
                          </a:solidFill>
                          <a:effectLst/>
                          <a:uLnTx/>
                          <a:uFillTx/>
                          <a:latin typeface="+mn-lt"/>
                          <a:ea typeface="+mn-ea"/>
                          <a:cs typeface="+mn-cs"/>
                        </a:rPr>
                        <a:t> 
 كيف تستخدمين كريم واقي الشمس؟ تعرفي على الطريقة الصحيحة لاستخدامه #نصيحة_الدواء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4082976"/>
                  </a:ext>
                </a:extLst>
              </a:tr>
            </a:tbl>
          </a:graphicData>
        </a:graphic>
      </p:graphicFrame>
      <p:sp>
        <p:nvSpPr>
          <p:cNvPr id="4" name="Text Placeholder 3">
            <a:extLst>
              <a:ext uri="{FF2B5EF4-FFF2-40B4-BE49-F238E27FC236}">
                <a16:creationId xmlns:a16="http://schemas.microsoft.com/office/drawing/2014/main" id="{8ADDF39B-CADD-4784-BC8F-BD03FFA252F8}"/>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25434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84237-3D56-41F0-ADB4-A19BCA0F058A}"/>
              </a:ext>
            </a:extLst>
          </p:cNvPr>
          <p:cNvSpPr>
            <a:spLocks noGrp="1"/>
          </p:cNvSpPr>
          <p:nvPr>
            <p:ph type="title"/>
          </p:nvPr>
        </p:nvSpPr>
        <p:spPr/>
        <p:txBody>
          <a:bodyPr/>
          <a:lstStyle/>
          <a:p>
            <a:r>
              <a:rPr lang="en-US"/>
              <a:t>Facebook Own Posts Table  | AlDawaa - 5 of 10</a:t>
            </a:r>
          </a:p>
        </p:txBody>
      </p:sp>
      <p:graphicFrame>
        <p:nvGraphicFramePr>
          <p:cNvPr id="5" name="Table Placeholder 4">
            <a:extLst>
              <a:ext uri="{FF2B5EF4-FFF2-40B4-BE49-F238E27FC236}">
                <a16:creationId xmlns:a16="http://schemas.microsoft.com/office/drawing/2014/main" id="{52C141CB-B445-4A8A-BB7C-3C99FE115A0F}"/>
              </a:ext>
            </a:extLst>
          </p:cNvPr>
          <p:cNvGraphicFramePr>
            <a:graphicFrameLocks noGrp="1"/>
          </p:cNvGraphicFramePr>
          <p:nvPr>
            <p:ph type="tbl" sz="quarter" idx="13"/>
            <p:extLst>
              <p:ext uri="{D42A27DB-BD31-4B8C-83A1-F6EECF244321}">
                <p14:modId xmlns:p14="http://schemas.microsoft.com/office/powerpoint/2010/main" val="1686953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02218851"/>
                    </a:ext>
                  </a:extLst>
                </a:gridCol>
                <a:gridCol w="370332">
                  <a:extLst>
                    <a:ext uri="{9D8B030D-6E8A-4147-A177-3AD203B41FA5}">
                      <a16:colId xmlns:a16="http://schemas.microsoft.com/office/drawing/2014/main" val="659934496"/>
                    </a:ext>
                  </a:extLst>
                </a:gridCol>
                <a:gridCol w="370332">
                  <a:extLst>
                    <a:ext uri="{9D8B030D-6E8A-4147-A177-3AD203B41FA5}">
                      <a16:colId xmlns:a16="http://schemas.microsoft.com/office/drawing/2014/main" val="1064533584"/>
                    </a:ext>
                  </a:extLst>
                </a:gridCol>
                <a:gridCol w="370332">
                  <a:extLst>
                    <a:ext uri="{9D8B030D-6E8A-4147-A177-3AD203B41FA5}">
                      <a16:colId xmlns:a16="http://schemas.microsoft.com/office/drawing/2014/main" val="2389225097"/>
                    </a:ext>
                  </a:extLst>
                </a:gridCol>
                <a:gridCol w="329184">
                  <a:extLst>
                    <a:ext uri="{9D8B030D-6E8A-4147-A177-3AD203B41FA5}">
                      <a16:colId xmlns:a16="http://schemas.microsoft.com/office/drawing/2014/main" val="2337617811"/>
                    </a:ext>
                  </a:extLst>
                </a:gridCol>
                <a:gridCol w="329184">
                  <a:extLst>
                    <a:ext uri="{9D8B030D-6E8A-4147-A177-3AD203B41FA5}">
                      <a16:colId xmlns:a16="http://schemas.microsoft.com/office/drawing/2014/main" val="4194176497"/>
                    </a:ext>
                  </a:extLst>
                </a:gridCol>
                <a:gridCol w="329184">
                  <a:extLst>
                    <a:ext uri="{9D8B030D-6E8A-4147-A177-3AD203B41FA5}">
                      <a16:colId xmlns:a16="http://schemas.microsoft.com/office/drawing/2014/main" val="1074706452"/>
                    </a:ext>
                  </a:extLst>
                </a:gridCol>
                <a:gridCol w="329184">
                  <a:extLst>
                    <a:ext uri="{9D8B030D-6E8A-4147-A177-3AD203B41FA5}">
                      <a16:colId xmlns:a16="http://schemas.microsoft.com/office/drawing/2014/main" val="1535668562"/>
                    </a:ext>
                  </a:extLst>
                </a:gridCol>
                <a:gridCol w="329184">
                  <a:extLst>
                    <a:ext uri="{9D8B030D-6E8A-4147-A177-3AD203B41FA5}">
                      <a16:colId xmlns:a16="http://schemas.microsoft.com/office/drawing/2014/main" val="4178965558"/>
                    </a:ext>
                  </a:extLst>
                </a:gridCol>
                <a:gridCol w="329184">
                  <a:extLst>
                    <a:ext uri="{9D8B030D-6E8A-4147-A177-3AD203B41FA5}">
                      <a16:colId xmlns:a16="http://schemas.microsoft.com/office/drawing/2014/main" val="3106489013"/>
                    </a:ext>
                  </a:extLst>
                </a:gridCol>
                <a:gridCol w="329184">
                  <a:extLst>
                    <a:ext uri="{9D8B030D-6E8A-4147-A177-3AD203B41FA5}">
                      <a16:colId xmlns:a16="http://schemas.microsoft.com/office/drawing/2014/main" val="3332183640"/>
                    </a:ext>
                  </a:extLst>
                </a:gridCol>
                <a:gridCol w="329184">
                  <a:extLst>
                    <a:ext uri="{9D8B030D-6E8A-4147-A177-3AD203B41FA5}">
                      <a16:colId xmlns:a16="http://schemas.microsoft.com/office/drawing/2014/main" val="372043782"/>
                    </a:ext>
                  </a:extLst>
                </a:gridCol>
                <a:gridCol w="329184">
                  <a:extLst>
                    <a:ext uri="{9D8B030D-6E8A-4147-A177-3AD203B41FA5}">
                      <a16:colId xmlns:a16="http://schemas.microsoft.com/office/drawing/2014/main" val="1001942935"/>
                    </a:ext>
                  </a:extLst>
                </a:gridCol>
                <a:gridCol w="370332">
                  <a:extLst>
                    <a:ext uri="{9D8B030D-6E8A-4147-A177-3AD203B41FA5}">
                      <a16:colId xmlns:a16="http://schemas.microsoft.com/office/drawing/2014/main" val="4213750349"/>
                    </a:ext>
                  </a:extLst>
                </a:gridCol>
                <a:gridCol w="370332">
                  <a:extLst>
                    <a:ext uri="{9D8B030D-6E8A-4147-A177-3AD203B41FA5}">
                      <a16:colId xmlns:a16="http://schemas.microsoft.com/office/drawing/2014/main" val="2738712127"/>
                    </a:ext>
                  </a:extLst>
                </a:gridCol>
                <a:gridCol w="329184">
                  <a:extLst>
                    <a:ext uri="{9D8B030D-6E8A-4147-A177-3AD203B41FA5}">
                      <a16:colId xmlns:a16="http://schemas.microsoft.com/office/drawing/2014/main" val="4032861684"/>
                    </a:ext>
                  </a:extLst>
                </a:gridCol>
                <a:gridCol w="329184">
                  <a:extLst>
                    <a:ext uri="{9D8B030D-6E8A-4147-A177-3AD203B41FA5}">
                      <a16:colId xmlns:a16="http://schemas.microsoft.com/office/drawing/2014/main" val="233541862"/>
                    </a:ext>
                  </a:extLst>
                </a:gridCol>
                <a:gridCol w="370332">
                  <a:extLst>
                    <a:ext uri="{9D8B030D-6E8A-4147-A177-3AD203B41FA5}">
                      <a16:colId xmlns:a16="http://schemas.microsoft.com/office/drawing/2014/main" val="2852300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25447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- 2018-08-24 09:00:44 </a:t>
                      </a:r>
                      <a:r>
                        <a:rPr kumimoji="0" lang="ar-AE" sz="1000" b="0" i="0" u="none" strike="noStrike" kern="1200" cap="none" spc="0" normalizeH="0" baseline="0" noProof="0">
                          <a:ln>
                            <a:noFill/>
                          </a:ln>
                          <a:solidFill>
                            <a:prstClr val="black"/>
                          </a:solidFill>
                          <a:effectLst/>
                          <a:uLnTx/>
                          <a:uFillTx/>
                          <a:latin typeface="+mn-lt"/>
                          <a:ea typeface="+mn-ea"/>
                          <a:cs typeface="+mn-cs"/>
                        </a:rPr>
                        <a:t> 
 طبتم وطابت جمعتكم بكل خير
في هذه الساعة المباركة نسأل الله أن يجعلنا مفاتيح للخير ومغاليق للشر، وأن يوفقنا ويعيننا على خيري الدنيا والآخرة.
#يوم_الجمعة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54127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- 2018-08-23 11:30:20 </a:t>
                      </a:r>
                      <a:r>
                        <a:rPr kumimoji="0" lang="ar-AE" sz="1000" b="0" i="0" u="none" strike="noStrike" kern="1200" cap="none" spc="0" normalizeH="0" baseline="0" noProof="0">
                          <a:ln>
                            <a:noFill/>
                          </a:ln>
                          <a:solidFill>
                            <a:prstClr val="black"/>
                          </a:solidFill>
                          <a:effectLst/>
                          <a:uLnTx/>
                          <a:uFillTx/>
                          <a:latin typeface="+mn-lt"/>
                          <a:ea typeface="+mn-ea"/>
                          <a:cs typeface="+mn-cs"/>
                        </a:rPr>
                        <a:t> 
 احرصي على تزويد أطفالك بمنتجات للعناية الشخصية لحمايتهم من البكتيريا والعدوى -بإذن الله-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64752915"/>
                  </a:ext>
                </a:extLst>
              </a:tr>
            </a:tbl>
          </a:graphicData>
        </a:graphic>
      </p:graphicFrame>
      <p:sp>
        <p:nvSpPr>
          <p:cNvPr id="4" name="Text Placeholder 3">
            <a:extLst>
              <a:ext uri="{FF2B5EF4-FFF2-40B4-BE49-F238E27FC236}">
                <a16:creationId xmlns:a16="http://schemas.microsoft.com/office/drawing/2014/main" id="{72CD3116-F166-4BEC-A6B3-BB068B0046A0}"/>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6980421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8AD9D-6B99-491C-A430-2E80E14788A9}"/>
              </a:ext>
            </a:extLst>
          </p:cNvPr>
          <p:cNvSpPr>
            <a:spLocks noGrp="1"/>
          </p:cNvSpPr>
          <p:nvPr>
            <p:ph type="title"/>
          </p:nvPr>
        </p:nvSpPr>
        <p:spPr/>
        <p:txBody>
          <a:bodyPr/>
          <a:lstStyle/>
          <a:p>
            <a:r>
              <a:rPr lang="en-US"/>
              <a:t>Facebook Own Posts Table  | AlDawaa - 6 of 10</a:t>
            </a:r>
          </a:p>
        </p:txBody>
      </p:sp>
      <p:graphicFrame>
        <p:nvGraphicFramePr>
          <p:cNvPr id="5" name="Table Placeholder 4">
            <a:extLst>
              <a:ext uri="{FF2B5EF4-FFF2-40B4-BE49-F238E27FC236}">
                <a16:creationId xmlns:a16="http://schemas.microsoft.com/office/drawing/2014/main" id="{EEFC5EEC-A09F-4879-A271-B6B7DC5A086C}"/>
              </a:ext>
            </a:extLst>
          </p:cNvPr>
          <p:cNvGraphicFramePr>
            <a:graphicFrameLocks noGrp="1"/>
          </p:cNvGraphicFramePr>
          <p:nvPr>
            <p:ph type="tbl" sz="quarter" idx="13"/>
            <p:extLst>
              <p:ext uri="{D42A27DB-BD31-4B8C-83A1-F6EECF244321}">
                <p14:modId xmlns:p14="http://schemas.microsoft.com/office/powerpoint/2010/main" val="1146174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95445027"/>
                    </a:ext>
                  </a:extLst>
                </a:gridCol>
                <a:gridCol w="370332">
                  <a:extLst>
                    <a:ext uri="{9D8B030D-6E8A-4147-A177-3AD203B41FA5}">
                      <a16:colId xmlns:a16="http://schemas.microsoft.com/office/drawing/2014/main" val="4072377635"/>
                    </a:ext>
                  </a:extLst>
                </a:gridCol>
                <a:gridCol w="370332">
                  <a:extLst>
                    <a:ext uri="{9D8B030D-6E8A-4147-A177-3AD203B41FA5}">
                      <a16:colId xmlns:a16="http://schemas.microsoft.com/office/drawing/2014/main" val="1676696903"/>
                    </a:ext>
                  </a:extLst>
                </a:gridCol>
                <a:gridCol w="370332">
                  <a:extLst>
                    <a:ext uri="{9D8B030D-6E8A-4147-A177-3AD203B41FA5}">
                      <a16:colId xmlns:a16="http://schemas.microsoft.com/office/drawing/2014/main" val="617439297"/>
                    </a:ext>
                  </a:extLst>
                </a:gridCol>
                <a:gridCol w="329184">
                  <a:extLst>
                    <a:ext uri="{9D8B030D-6E8A-4147-A177-3AD203B41FA5}">
                      <a16:colId xmlns:a16="http://schemas.microsoft.com/office/drawing/2014/main" val="3337450871"/>
                    </a:ext>
                  </a:extLst>
                </a:gridCol>
                <a:gridCol w="329184">
                  <a:extLst>
                    <a:ext uri="{9D8B030D-6E8A-4147-A177-3AD203B41FA5}">
                      <a16:colId xmlns:a16="http://schemas.microsoft.com/office/drawing/2014/main" val="1135729967"/>
                    </a:ext>
                  </a:extLst>
                </a:gridCol>
                <a:gridCol w="329184">
                  <a:extLst>
                    <a:ext uri="{9D8B030D-6E8A-4147-A177-3AD203B41FA5}">
                      <a16:colId xmlns:a16="http://schemas.microsoft.com/office/drawing/2014/main" val="4006181088"/>
                    </a:ext>
                  </a:extLst>
                </a:gridCol>
                <a:gridCol w="329184">
                  <a:extLst>
                    <a:ext uri="{9D8B030D-6E8A-4147-A177-3AD203B41FA5}">
                      <a16:colId xmlns:a16="http://schemas.microsoft.com/office/drawing/2014/main" val="3834249588"/>
                    </a:ext>
                  </a:extLst>
                </a:gridCol>
                <a:gridCol w="329184">
                  <a:extLst>
                    <a:ext uri="{9D8B030D-6E8A-4147-A177-3AD203B41FA5}">
                      <a16:colId xmlns:a16="http://schemas.microsoft.com/office/drawing/2014/main" val="911693886"/>
                    </a:ext>
                  </a:extLst>
                </a:gridCol>
                <a:gridCol w="329184">
                  <a:extLst>
                    <a:ext uri="{9D8B030D-6E8A-4147-A177-3AD203B41FA5}">
                      <a16:colId xmlns:a16="http://schemas.microsoft.com/office/drawing/2014/main" val="2686705111"/>
                    </a:ext>
                  </a:extLst>
                </a:gridCol>
                <a:gridCol w="329184">
                  <a:extLst>
                    <a:ext uri="{9D8B030D-6E8A-4147-A177-3AD203B41FA5}">
                      <a16:colId xmlns:a16="http://schemas.microsoft.com/office/drawing/2014/main" val="543893586"/>
                    </a:ext>
                  </a:extLst>
                </a:gridCol>
                <a:gridCol w="329184">
                  <a:extLst>
                    <a:ext uri="{9D8B030D-6E8A-4147-A177-3AD203B41FA5}">
                      <a16:colId xmlns:a16="http://schemas.microsoft.com/office/drawing/2014/main" val="969772448"/>
                    </a:ext>
                  </a:extLst>
                </a:gridCol>
                <a:gridCol w="329184">
                  <a:extLst>
                    <a:ext uri="{9D8B030D-6E8A-4147-A177-3AD203B41FA5}">
                      <a16:colId xmlns:a16="http://schemas.microsoft.com/office/drawing/2014/main" val="1416608376"/>
                    </a:ext>
                  </a:extLst>
                </a:gridCol>
                <a:gridCol w="370332">
                  <a:extLst>
                    <a:ext uri="{9D8B030D-6E8A-4147-A177-3AD203B41FA5}">
                      <a16:colId xmlns:a16="http://schemas.microsoft.com/office/drawing/2014/main" val="1724706821"/>
                    </a:ext>
                  </a:extLst>
                </a:gridCol>
                <a:gridCol w="370332">
                  <a:extLst>
                    <a:ext uri="{9D8B030D-6E8A-4147-A177-3AD203B41FA5}">
                      <a16:colId xmlns:a16="http://schemas.microsoft.com/office/drawing/2014/main" val="3520217285"/>
                    </a:ext>
                  </a:extLst>
                </a:gridCol>
                <a:gridCol w="329184">
                  <a:extLst>
                    <a:ext uri="{9D8B030D-6E8A-4147-A177-3AD203B41FA5}">
                      <a16:colId xmlns:a16="http://schemas.microsoft.com/office/drawing/2014/main" val="2527969657"/>
                    </a:ext>
                  </a:extLst>
                </a:gridCol>
                <a:gridCol w="329184">
                  <a:extLst>
                    <a:ext uri="{9D8B030D-6E8A-4147-A177-3AD203B41FA5}">
                      <a16:colId xmlns:a16="http://schemas.microsoft.com/office/drawing/2014/main" val="3977769472"/>
                    </a:ext>
                  </a:extLst>
                </a:gridCol>
                <a:gridCol w="370332">
                  <a:extLst>
                    <a:ext uri="{9D8B030D-6E8A-4147-A177-3AD203B41FA5}">
                      <a16:colId xmlns:a16="http://schemas.microsoft.com/office/drawing/2014/main" val="4105666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20632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- 2018-08-22 17:01:58 </a:t>
                      </a:r>
                      <a:r>
                        <a:rPr kumimoji="0" lang="ar-AE" sz="1000" b="0" i="0" u="none" strike="noStrike" kern="1200" cap="none" spc="0" normalizeH="0" baseline="0" noProof="0">
                          <a:ln>
                            <a:noFill/>
                          </a:ln>
                          <a:solidFill>
                            <a:prstClr val="black"/>
                          </a:solidFill>
                          <a:effectLst/>
                          <a:uLnTx/>
                          <a:uFillTx/>
                          <a:latin typeface="+mn-lt"/>
                          <a:ea typeface="+mn-ea"/>
                          <a:cs typeface="+mn-cs"/>
                        </a:rPr>
                        <a:t> 
 العودة_إلى_المدارس#
كل واحد وعنده طرق يسويها كل يوم عشان يضمن سلامته وسلامة عائلته من انتقال الأمراض خاصة بوقت رجوع الطلاب الى المدارس.
شاركينا روتينك للتعقيم وصوري لنا المنتجات التي تحبي استخدامها بالخاص أو بالتعليقات 
📩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94861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- 2018-08-21 17:01:21 </a:t>
                      </a:r>
                      <a:r>
                        <a:rPr kumimoji="0" lang="ar-AE" sz="1000" b="0" i="0" u="none" strike="noStrike" kern="1200" cap="none" spc="0" normalizeH="0" baseline="0" noProof="0">
                          <a:ln>
                            <a:noFill/>
                          </a:ln>
                          <a:solidFill>
                            <a:prstClr val="black"/>
                          </a:solidFill>
                          <a:effectLst/>
                          <a:uLnTx/>
                          <a:uFillTx/>
                          <a:latin typeface="+mn-lt"/>
                          <a:ea typeface="+mn-ea"/>
                          <a:cs typeface="+mn-cs"/>
                        </a:rPr>
                        <a:t> 
 بعد اكمال الحج, من المهم أن ترتاح , لأنك قد تعاني من الصداع, الإرهاق العضلي و عدم انتظام النوم.  #حج_مبرور #صيدلية_الدواء
#الحج_والدواء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64343722"/>
                  </a:ext>
                </a:extLst>
              </a:tr>
            </a:tbl>
          </a:graphicData>
        </a:graphic>
      </p:graphicFrame>
      <p:sp>
        <p:nvSpPr>
          <p:cNvPr id="4" name="Text Placeholder 3">
            <a:extLst>
              <a:ext uri="{FF2B5EF4-FFF2-40B4-BE49-F238E27FC236}">
                <a16:creationId xmlns:a16="http://schemas.microsoft.com/office/drawing/2014/main" id="{FF7D06F9-8F20-4B97-9A3A-41B494C01F99}"/>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7096964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CD35D-6A3A-4EFE-BC89-9DF0637B7775}"/>
              </a:ext>
            </a:extLst>
          </p:cNvPr>
          <p:cNvSpPr>
            <a:spLocks noGrp="1"/>
          </p:cNvSpPr>
          <p:nvPr>
            <p:ph type="title"/>
          </p:nvPr>
        </p:nvSpPr>
        <p:spPr/>
        <p:txBody>
          <a:bodyPr/>
          <a:lstStyle/>
          <a:p>
            <a:r>
              <a:rPr lang="en-US"/>
              <a:t>Facebook Own Posts Table  | AlDawaa - 7 of 10</a:t>
            </a:r>
          </a:p>
        </p:txBody>
      </p:sp>
      <p:graphicFrame>
        <p:nvGraphicFramePr>
          <p:cNvPr id="5" name="Table Placeholder 4">
            <a:extLst>
              <a:ext uri="{FF2B5EF4-FFF2-40B4-BE49-F238E27FC236}">
                <a16:creationId xmlns:a16="http://schemas.microsoft.com/office/drawing/2014/main" id="{FFBC37D6-AA31-4770-9E86-D1ED78B7F0B3}"/>
              </a:ext>
            </a:extLst>
          </p:cNvPr>
          <p:cNvGraphicFramePr>
            <a:graphicFrameLocks noGrp="1"/>
          </p:cNvGraphicFramePr>
          <p:nvPr>
            <p:ph type="tbl" sz="quarter" idx="13"/>
            <p:extLst>
              <p:ext uri="{D42A27DB-BD31-4B8C-83A1-F6EECF244321}">
                <p14:modId xmlns:p14="http://schemas.microsoft.com/office/powerpoint/2010/main" val="1757824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90792981"/>
                    </a:ext>
                  </a:extLst>
                </a:gridCol>
                <a:gridCol w="370332">
                  <a:extLst>
                    <a:ext uri="{9D8B030D-6E8A-4147-A177-3AD203B41FA5}">
                      <a16:colId xmlns:a16="http://schemas.microsoft.com/office/drawing/2014/main" val="3764447763"/>
                    </a:ext>
                  </a:extLst>
                </a:gridCol>
                <a:gridCol w="370332">
                  <a:extLst>
                    <a:ext uri="{9D8B030D-6E8A-4147-A177-3AD203B41FA5}">
                      <a16:colId xmlns:a16="http://schemas.microsoft.com/office/drawing/2014/main" val="52078137"/>
                    </a:ext>
                  </a:extLst>
                </a:gridCol>
                <a:gridCol w="370332">
                  <a:extLst>
                    <a:ext uri="{9D8B030D-6E8A-4147-A177-3AD203B41FA5}">
                      <a16:colId xmlns:a16="http://schemas.microsoft.com/office/drawing/2014/main" val="2484512747"/>
                    </a:ext>
                  </a:extLst>
                </a:gridCol>
                <a:gridCol w="329184">
                  <a:extLst>
                    <a:ext uri="{9D8B030D-6E8A-4147-A177-3AD203B41FA5}">
                      <a16:colId xmlns:a16="http://schemas.microsoft.com/office/drawing/2014/main" val="534455931"/>
                    </a:ext>
                  </a:extLst>
                </a:gridCol>
                <a:gridCol w="329184">
                  <a:extLst>
                    <a:ext uri="{9D8B030D-6E8A-4147-A177-3AD203B41FA5}">
                      <a16:colId xmlns:a16="http://schemas.microsoft.com/office/drawing/2014/main" val="972845230"/>
                    </a:ext>
                  </a:extLst>
                </a:gridCol>
                <a:gridCol w="329184">
                  <a:extLst>
                    <a:ext uri="{9D8B030D-6E8A-4147-A177-3AD203B41FA5}">
                      <a16:colId xmlns:a16="http://schemas.microsoft.com/office/drawing/2014/main" val="1795089225"/>
                    </a:ext>
                  </a:extLst>
                </a:gridCol>
                <a:gridCol w="329184">
                  <a:extLst>
                    <a:ext uri="{9D8B030D-6E8A-4147-A177-3AD203B41FA5}">
                      <a16:colId xmlns:a16="http://schemas.microsoft.com/office/drawing/2014/main" val="169939991"/>
                    </a:ext>
                  </a:extLst>
                </a:gridCol>
                <a:gridCol w="329184">
                  <a:extLst>
                    <a:ext uri="{9D8B030D-6E8A-4147-A177-3AD203B41FA5}">
                      <a16:colId xmlns:a16="http://schemas.microsoft.com/office/drawing/2014/main" val="3801691634"/>
                    </a:ext>
                  </a:extLst>
                </a:gridCol>
                <a:gridCol w="329184">
                  <a:extLst>
                    <a:ext uri="{9D8B030D-6E8A-4147-A177-3AD203B41FA5}">
                      <a16:colId xmlns:a16="http://schemas.microsoft.com/office/drawing/2014/main" val="1204539392"/>
                    </a:ext>
                  </a:extLst>
                </a:gridCol>
                <a:gridCol w="329184">
                  <a:extLst>
                    <a:ext uri="{9D8B030D-6E8A-4147-A177-3AD203B41FA5}">
                      <a16:colId xmlns:a16="http://schemas.microsoft.com/office/drawing/2014/main" val="1285891882"/>
                    </a:ext>
                  </a:extLst>
                </a:gridCol>
                <a:gridCol w="329184">
                  <a:extLst>
                    <a:ext uri="{9D8B030D-6E8A-4147-A177-3AD203B41FA5}">
                      <a16:colId xmlns:a16="http://schemas.microsoft.com/office/drawing/2014/main" val="710738849"/>
                    </a:ext>
                  </a:extLst>
                </a:gridCol>
                <a:gridCol w="329184">
                  <a:extLst>
                    <a:ext uri="{9D8B030D-6E8A-4147-A177-3AD203B41FA5}">
                      <a16:colId xmlns:a16="http://schemas.microsoft.com/office/drawing/2014/main" val="4178769621"/>
                    </a:ext>
                  </a:extLst>
                </a:gridCol>
                <a:gridCol w="370332">
                  <a:extLst>
                    <a:ext uri="{9D8B030D-6E8A-4147-A177-3AD203B41FA5}">
                      <a16:colId xmlns:a16="http://schemas.microsoft.com/office/drawing/2014/main" val="1784893880"/>
                    </a:ext>
                  </a:extLst>
                </a:gridCol>
                <a:gridCol w="370332">
                  <a:extLst>
                    <a:ext uri="{9D8B030D-6E8A-4147-A177-3AD203B41FA5}">
                      <a16:colId xmlns:a16="http://schemas.microsoft.com/office/drawing/2014/main" val="338028545"/>
                    </a:ext>
                  </a:extLst>
                </a:gridCol>
                <a:gridCol w="329184">
                  <a:extLst>
                    <a:ext uri="{9D8B030D-6E8A-4147-A177-3AD203B41FA5}">
                      <a16:colId xmlns:a16="http://schemas.microsoft.com/office/drawing/2014/main" val="4114960506"/>
                    </a:ext>
                  </a:extLst>
                </a:gridCol>
                <a:gridCol w="329184">
                  <a:extLst>
                    <a:ext uri="{9D8B030D-6E8A-4147-A177-3AD203B41FA5}">
                      <a16:colId xmlns:a16="http://schemas.microsoft.com/office/drawing/2014/main" val="2954677445"/>
                    </a:ext>
                  </a:extLst>
                </a:gridCol>
                <a:gridCol w="370332">
                  <a:extLst>
                    <a:ext uri="{9D8B030D-6E8A-4147-A177-3AD203B41FA5}">
                      <a16:colId xmlns:a16="http://schemas.microsoft.com/office/drawing/2014/main" val="3127588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67402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- 2018-08-20 16:01:49 </a:t>
                      </a:r>
                      <a:r>
                        <a:rPr kumimoji="0" lang="ar-AE" sz="1000" b="0" i="0" u="none" strike="noStrike" kern="1200" cap="none" spc="0" normalizeH="0" baseline="0" noProof="0">
                          <a:ln>
                            <a:noFill/>
                          </a:ln>
                          <a:solidFill>
                            <a:prstClr val="black"/>
                          </a:solidFill>
                          <a:effectLst/>
                          <a:uLnTx/>
                          <a:uFillTx/>
                          <a:latin typeface="+mn-lt"/>
                          <a:ea typeface="+mn-ea"/>
                          <a:cs typeface="+mn-cs"/>
                        </a:rPr>
                        <a:t> 
 #صيدلية_الدواء تهنئكم بحلول عيد الأضحى المبارك، أعاده الله عليكم بالخير واليمن والبركات، ومتّعكم بجزيل الصحة والعافية بين الأهل والأحباب 😊🌷 #عيد_الأضحى #تهنئة_العيد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5680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- 2018-08-20 10:00:47 </a:t>
                      </a:r>
                      <a:r>
                        <a:rPr kumimoji="0" lang="ar-AE" sz="1000" b="0" i="0" u="none" strike="noStrike" kern="1200" cap="none" spc="0" normalizeH="0" baseline="0" noProof="0">
                          <a:ln>
                            <a:noFill/>
                          </a:ln>
                          <a:solidFill>
                            <a:prstClr val="black"/>
                          </a:solidFill>
                          <a:effectLst/>
                          <a:uLnTx/>
                          <a:uFillTx/>
                          <a:latin typeface="+mn-lt"/>
                          <a:ea typeface="+mn-ea"/>
                          <a:cs typeface="+mn-cs"/>
                        </a:rPr>
                        <a:t> 
 تقبل الله منكم ورزقكم حجًا مبرورًا وذنبًا مغفورًا، ورزقكم سعادة الدارين. 
#الحج2018 #عرفة #يوم_عرفة
#الحج_والدواء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05447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- 2018-08-19 15:00:50 </a:t>
                      </a:r>
                      <a:r>
                        <a:rPr kumimoji="0" lang="ar-AE" sz="1000" b="0" i="0" u="none" strike="noStrike" kern="1200" cap="none" spc="0" normalizeH="0" baseline="0" noProof="0">
                          <a:ln>
                            <a:noFill/>
                          </a:ln>
                          <a:solidFill>
                            <a:prstClr val="black"/>
                          </a:solidFill>
                          <a:effectLst/>
                          <a:uLnTx/>
                          <a:uFillTx/>
                          <a:latin typeface="+mn-lt"/>
                          <a:ea typeface="+mn-ea"/>
                          <a:cs typeface="+mn-cs"/>
                        </a:rPr>
                        <a:t> 
 للحجاج المصابين بارتفاع ضغط الدم, حافظوا على أخذ الأدوية بشكل منتظم. خصوصا خلال الطواف, السعي و رمي الجمرات. لأن هذه الأنشطة تحتاج جهد كبير #الحج_والدواء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32040547"/>
                  </a:ext>
                </a:extLst>
              </a:tr>
            </a:tbl>
          </a:graphicData>
        </a:graphic>
      </p:graphicFrame>
      <p:sp>
        <p:nvSpPr>
          <p:cNvPr id="4" name="Text Placeholder 3">
            <a:extLst>
              <a:ext uri="{FF2B5EF4-FFF2-40B4-BE49-F238E27FC236}">
                <a16:creationId xmlns:a16="http://schemas.microsoft.com/office/drawing/2014/main" id="{D6195DBD-B3CB-47EB-80FE-BF8EA9924CEF}"/>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3661406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8BE7F-14F5-4464-850B-AD3B9A6132D1}"/>
              </a:ext>
            </a:extLst>
          </p:cNvPr>
          <p:cNvSpPr>
            <a:spLocks noGrp="1"/>
          </p:cNvSpPr>
          <p:nvPr>
            <p:ph type="title"/>
          </p:nvPr>
        </p:nvSpPr>
        <p:spPr/>
        <p:txBody>
          <a:bodyPr/>
          <a:lstStyle/>
          <a:p>
            <a:r>
              <a:rPr lang="en-US"/>
              <a:t>Facebook Own Posts Table  | AlDawaa - 8 of 10</a:t>
            </a:r>
          </a:p>
        </p:txBody>
      </p:sp>
      <p:graphicFrame>
        <p:nvGraphicFramePr>
          <p:cNvPr id="5" name="Table Placeholder 4">
            <a:extLst>
              <a:ext uri="{FF2B5EF4-FFF2-40B4-BE49-F238E27FC236}">
                <a16:creationId xmlns:a16="http://schemas.microsoft.com/office/drawing/2014/main" id="{773903EF-0A83-4849-A76E-C9E5932CC528}"/>
              </a:ext>
            </a:extLst>
          </p:cNvPr>
          <p:cNvGraphicFramePr>
            <a:graphicFrameLocks noGrp="1"/>
          </p:cNvGraphicFramePr>
          <p:nvPr>
            <p:ph type="tbl" sz="quarter" idx="13"/>
            <p:extLst>
              <p:ext uri="{D42A27DB-BD31-4B8C-83A1-F6EECF244321}">
                <p14:modId xmlns:p14="http://schemas.microsoft.com/office/powerpoint/2010/main" val="4107800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20337826"/>
                    </a:ext>
                  </a:extLst>
                </a:gridCol>
                <a:gridCol w="370332">
                  <a:extLst>
                    <a:ext uri="{9D8B030D-6E8A-4147-A177-3AD203B41FA5}">
                      <a16:colId xmlns:a16="http://schemas.microsoft.com/office/drawing/2014/main" val="3430442501"/>
                    </a:ext>
                  </a:extLst>
                </a:gridCol>
                <a:gridCol w="370332">
                  <a:extLst>
                    <a:ext uri="{9D8B030D-6E8A-4147-A177-3AD203B41FA5}">
                      <a16:colId xmlns:a16="http://schemas.microsoft.com/office/drawing/2014/main" val="4038886967"/>
                    </a:ext>
                  </a:extLst>
                </a:gridCol>
                <a:gridCol w="370332">
                  <a:extLst>
                    <a:ext uri="{9D8B030D-6E8A-4147-A177-3AD203B41FA5}">
                      <a16:colId xmlns:a16="http://schemas.microsoft.com/office/drawing/2014/main" val="1384300374"/>
                    </a:ext>
                  </a:extLst>
                </a:gridCol>
                <a:gridCol w="329184">
                  <a:extLst>
                    <a:ext uri="{9D8B030D-6E8A-4147-A177-3AD203B41FA5}">
                      <a16:colId xmlns:a16="http://schemas.microsoft.com/office/drawing/2014/main" val="745812059"/>
                    </a:ext>
                  </a:extLst>
                </a:gridCol>
                <a:gridCol w="329184">
                  <a:extLst>
                    <a:ext uri="{9D8B030D-6E8A-4147-A177-3AD203B41FA5}">
                      <a16:colId xmlns:a16="http://schemas.microsoft.com/office/drawing/2014/main" val="4216118249"/>
                    </a:ext>
                  </a:extLst>
                </a:gridCol>
                <a:gridCol w="329184">
                  <a:extLst>
                    <a:ext uri="{9D8B030D-6E8A-4147-A177-3AD203B41FA5}">
                      <a16:colId xmlns:a16="http://schemas.microsoft.com/office/drawing/2014/main" val="2957427243"/>
                    </a:ext>
                  </a:extLst>
                </a:gridCol>
                <a:gridCol w="329184">
                  <a:extLst>
                    <a:ext uri="{9D8B030D-6E8A-4147-A177-3AD203B41FA5}">
                      <a16:colId xmlns:a16="http://schemas.microsoft.com/office/drawing/2014/main" val="3353556567"/>
                    </a:ext>
                  </a:extLst>
                </a:gridCol>
                <a:gridCol w="329184">
                  <a:extLst>
                    <a:ext uri="{9D8B030D-6E8A-4147-A177-3AD203B41FA5}">
                      <a16:colId xmlns:a16="http://schemas.microsoft.com/office/drawing/2014/main" val="4180436320"/>
                    </a:ext>
                  </a:extLst>
                </a:gridCol>
                <a:gridCol w="329184">
                  <a:extLst>
                    <a:ext uri="{9D8B030D-6E8A-4147-A177-3AD203B41FA5}">
                      <a16:colId xmlns:a16="http://schemas.microsoft.com/office/drawing/2014/main" val="515217163"/>
                    </a:ext>
                  </a:extLst>
                </a:gridCol>
                <a:gridCol w="329184">
                  <a:extLst>
                    <a:ext uri="{9D8B030D-6E8A-4147-A177-3AD203B41FA5}">
                      <a16:colId xmlns:a16="http://schemas.microsoft.com/office/drawing/2014/main" val="3246241936"/>
                    </a:ext>
                  </a:extLst>
                </a:gridCol>
                <a:gridCol w="329184">
                  <a:extLst>
                    <a:ext uri="{9D8B030D-6E8A-4147-A177-3AD203B41FA5}">
                      <a16:colId xmlns:a16="http://schemas.microsoft.com/office/drawing/2014/main" val="1459504113"/>
                    </a:ext>
                  </a:extLst>
                </a:gridCol>
                <a:gridCol w="329184">
                  <a:extLst>
                    <a:ext uri="{9D8B030D-6E8A-4147-A177-3AD203B41FA5}">
                      <a16:colId xmlns:a16="http://schemas.microsoft.com/office/drawing/2014/main" val="118786852"/>
                    </a:ext>
                  </a:extLst>
                </a:gridCol>
                <a:gridCol w="370332">
                  <a:extLst>
                    <a:ext uri="{9D8B030D-6E8A-4147-A177-3AD203B41FA5}">
                      <a16:colId xmlns:a16="http://schemas.microsoft.com/office/drawing/2014/main" val="4132309755"/>
                    </a:ext>
                  </a:extLst>
                </a:gridCol>
                <a:gridCol w="370332">
                  <a:extLst>
                    <a:ext uri="{9D8B030D-6E8A-4147-A177-3AD203B41FA5}">
                      <a16:colId xmlns:a16="http://schemas.microsoft.com/office/drawing/2014/main" val="3420929414"/>
                    </a:ext>
                  </a:extLst>
                </a:gridCol>
                <a:gridCol w="329184">
                  <a:extLst>
                    <a:ext uri="{9D8B030D-6E8A-4147-A177-3AD203B41FA5}">
                      <a16:colId xmlns:a16="http://schemas.microsoft.com/office/drawing/2014/main" val="818407213"/>
                    </a:ext>
                  </a:extLst>
                </a:gridCol>
                <a:gridCol w="329184">
                  <a:extLst>
                    <a:ext uri="{9D8B030D-6E8A-4147-A177-3AD203B41FA5}">
                      <a16:colId xmlns:a16="http://schemas.microsoft.com/office/drawing/2014/main" val="3793468507"/>
                    </a:ext>
                  </a:extLst>
                </a:gridCol>
                <a:gridCol w="370332">
                  <a:extLst>
                    <a:ext uri="{9D8B030D-6E8A-4147-A177-3AD203B41FA5}">
                      <a16:colId xmlns:a16="http://schemas.microsoft.com/office/drawing/2014/main" val="3913632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0068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- 2018-08-18 13:00:59 </a:t>
                      </a:r>
                      <a:r>
                        <a:rPr kumimoji="0" lang="ar-AE" sz="1000" b="0" i="0" u="none" strike="noStrike" kern="1200" cap="none" spc="0" normalizeH="0" baseline="0" noProof="0">
                          <a:ln>
                            <a:noFill/>
                          </a:ln>
                          <a:solidFill>
                            <a:prstClr val="black"/>
                          </a:solidFill>
                          <a:effectLst/>
                          <a:uLnTx/>
                          <a:uFillTx/>
                          <a:latin typeface="+mn-lt"/>
                          <a:ea typeface="+mn-ea"/>
                          <a:cs typeface="+mn-cs"/>
                        </a:rPr>
                        <a:t> 
 تجنب استنشاق الهواء الملوث والغبار، وقلّل من خطر التعرض للأمراض المعدية المحمولة جوًا عن طريق ارتداء قناع طبي في الأماكن المزدحمة. #نصائح_للحجاج #الحج #الحج_والدواء #الحج2018 #مكة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00967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- 2018-08-17 09:00:33 </a:t>
                      </a:r>
                      <a:r>
                        <a:rPr kumimoji="0" lang="ar-AE" sz="1000" b="0" i="0" u="none" strike="noStrike" kern="1200" cap="none" spc="0" normalizeH="0" baseline="0" noProof="0">
                          <a:ln>
                            <a:noFill/>
                          </a:ln>
                          <a:solidFill>
                            <a:prstClr val="black"/>
                          </a:solidFill>
                          <a:effectLst/>
                          <a:uLnTx/>
                          <a:uFillTx/>
                          <a:latin typeface="+mn-lt"/>
                          <a:ea typeface="+mn-ea"/>
                          <a:cs typeface="+mn-cs"/>
                        </a:rPr>
                        <a:t> 
 الله اكبر الله اكبر لا اله الا الله , الله اكبر الله اكبر ولله الحمد.
#يوم_الجمعة
#صيدلية_الدواء
#الحج2018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72967879"/>
                  </a:ext>
                </a:extLst>
              </a:tr>
            </a:tbl>
          </a:graphicData>
        </a:graphic>
      </p:graphicFrame>
      <p:sp>
        <p:nvSpPr>
          <p:cNvPr id="4" name="Text Placeholder 3">
            <a:extLst>
              <a:ext uri="{FF2B5EF4-FFF2-40B4-BE49-F238E27FC236}">
                <a16:creationId xmlns:a16="http://schemas.microsoft.com/office/drawing/2014/main" id="{DDF6251F-2385-4001-B62F-9DCF75124FB1}"/>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7610203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6ED83-101E-46F3-8498-2343BEA98CE6}"/>
              </a:ext>
            </a:extLst>
          </p:cNvPr>
          <p:cNvSpPr>
            <a:spLocks noGrp="1"/>
          </p:cNvSpPr>
          <p:nvPr>
            <p:ph type="title"/>
          </p:nvPr>
        </p:nvSpPr>
        <p:spPr/>
        <p:txBody>
          <a:bodyPr/>
          <a:lstStyle/>
          <a:p>
            <a:r>
              <a:rPr lang="en-US"/>
              <a:t>Facebook Own Posts Table  | AlDawaa - 9 of 10</a:t>
            </a:r>
          </a:p>
        </p:txBody>
      </p:sp>
      <p:graphicFrame>
        <p:nvGraphicFramePr>
          <p:cNvPr id="5" name="Table Placeholder 4">
            <a:extLst>
              <a:ext uri="{FF2B5EF4-FFF2-40B4-BE49-F238E27FC236}">
                <a16:creationId xmlns:a16="http://schemas.microsoft.com/office/drawing/2014/main" id="{ABB02474-7A69-4C39-8C95-9712F00BB9C1}"/>
              </a:ext>
            </a:extLst>
          </p:cNvPr>
          <p:cNvGraphicFramePr>
            <a:graphicFrameLocks noGrp="1"/>
          </p:cNvGraphicFramePr>
          <p:nvPr>
            <p:ph type="tbl" sz="quarter" idx="13"/>
            <p:extLst>
              <p:ext uri="{D42A27DB-BD31-4B8C-83A1-F6EECF244321}">
                <p14:modId xmlns:p14="http://schemas.microsoft.com/office/powerpoint/2010/main" val="338582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13124415"/>
                    </a:ext>
                  </a:extLst>
                </a:gridCol>
                <a:gridCol w="370332">
                  <a:extLst>
                    <a:ext uri="{9D8B030D-6E8A-4147-A177-3AD203B41FA5}">
                      <a16:colId xmlns:a16="http://schemas.microsoft.com/office/drawing/2014/main" val="1951054669"/>
                    </a:ext>
                  </a:extLst>
                </a:gridCol>
                <a:gridCol w="370332">
                  <a:extLst>
                    <a:ext uri="{9D8B030D-6E8A-4147-A177-3AD203B41FA5}">
                      <a16:colId xmlns:a16="http://schemas.microsoft.com/office/drawing/2014/main" val="2586361467"/>
                    </a:ext>
                  </a:extLst>
                </a:gridCol>
                <a:gridCol w="370332">
                  <a:extLst>
                    <a:ext uri="{9D8B030D-6E8A-4147-A177-3AD203B41FA5}">
                      <a16:colId xmlns:a16="http://schemas.microsoft.com/office/drawing/2014/main" val="1255825920"/>
                    </a:ext>
                  </a:extLst>
                </a:gridCol>
                <a:gridCol w="329184">
                  <a:extLst>
                    <a:ext uri="{9D8B030D-6E8A-4147-A177-3AD203B41FA5}">
                      <a16:colId xmlns:a16="http://schemas.microsoft.com/office/drawing/2014/main" val="3616876269"/>
                    </a:ext>
                  </a:extLst>
                </a:gridCol>
                <a:gridCol w="329184">
                  <a:extLst>
                    <a:ext uri="{9D8B030D-6E8A-4147-A177-3AD203B41FA5}">
                      <a16:colId xmlns:a16="http://schemas.microsoft.com/office/drawing/2014/main" val="2044742730"/>
                    </a:ext>
                  </a:extLst>
                </a:gridCol>
                <a:gridCol w="329184">
                  <a:extLst>
                    <a:ext uri="{9D8B030D-6E8A-4147-A177-3AD203B41FA5}">
                      <a16:colId xmlns:a16="http://schemas.microsoft.com/office/drawing/2014/main" val="3926323483"/>
                    </a:ext>
                  </a:extLst>
                </a:gridCol>
                <a:gridCol w="329184">
                  <a:extLst>
                    <a:ext uri="{9D8B030D-6E8A-4147-A177-3AD203B41FA5}">
                      <a16:colId xmlns:a16="http://schemas.microsoft.com/office/drawing/2014/main" val="1855666505"/>
                    </a:ext>
                  </a:extLst>
                </a:gridCol>
                <a:gridCol w="329184">
                  <a:extLst>
                    <a:ext uri="{9D8B030D-6E8A-4147-A177-3AD203B41FA5}">
                      <a16:colId xmlns:a16="http://schemas.microsoft.com/office/drawing/2014/main" val="3549130374"/>
                    </a:ext>
                  </a:extLst>
                </a:gridCol>
                <a:gridCol w="329184">
                  <a:extLst>
                    <a:ext uri="{9D8B030D-6E8A-4147-A177-3AD203B41FA5}">
                      <a16:colId xmlns:a16="http://schemas.microsoft.com/office/drawing/2014/main" val="3314364207"/>
                    </a:ext>
                  </a:extLst>
                </a:gridCol>
                <a:gridCol w="329184">
                  <a:extLst>
                    <a:ext uri="{9D8B030D-6E8A-4147-A177-3AD203B41FA5}">
                      <a16:colId xmlns:a16="http://schemas.microsoft.com/office/drawing/2014/main" val="95004741"/>
                    </a:ext>
                  </a:extLst>
                </a:gridCol>
                <a:gridCol w="329184">
                  <a:extLst>
                    <a:ext uri="{9D8B030D-6E8A-4147-A177-3AD203B41FA5}">
                      <a16:colId xmlns:a16="http://schemas.microsoft.com/office/drawing/2014/main" val="792953193"/>
                    </a:ext>
                  </a:extLst>
                </a:gridCol>
                <a:gridCol w="329184">
                  <a:extLst>
                    <a:ext uri="{9D8B030D-6E8A-4147-A177-3AD203B41FA5}">
                      <a16:colId xmlns:a16="http://schemas.microsoft.com/office/drawing/2014/main" val="2685962603"/>
                    </a:ext>
                  </a:extLst>
                </a:gridCol>
                <a:gridCol w="370332">
                  <a:extLst>
                    <a:ext uri="{9D8B030D-6E8A-4147-A177-3AD203B41FA5}">
                      <a16:colId xmlns:a16="http://schemas.microsoft.com/office/drawing/2014/main" val="1357713708"/>
                    </a:ext>
                  </a:extLst>
                </a:gridCol>
                <a:gridCol w="370332">
                  <a:extLst>
                    <a:ext uri="{9D8B030D-6E8A-4147-A177-3AD203B41FA5}">
                      <a16:colId xmlns:a16="http://schemas.microsoft.com/office/drawing/2014/main" val="2040075737"/>
                    </a:ext>
                  </a:extLst>
                </a:gridCol>
                <a:gridCol w="329184">
                  <a:extLst>
                    <a:ext uri="{9D8B030D-6E8A-4147-A177-3AD203B41FA5}">
                      <a16:colId xmlns:a16="http://schemas.microsoft.com/office/drawing/2014/main" val="1270433354"/>
                    </a:ext>
                  </a:extLst>
                </a:gridCol>
                <a:gridCol w="329184">
                  <a:extLst>
                    <a:ext uri="{9D8B030D-6E8A-4147-A177-3AD203B41FA5}">
                      <a16:colId xmlns:a16="http://schemas.microsoft.com/office/drawing/2014/main" val="2469332014"/>
                    </a:ext>
                  </a:extLst>
                </a:gridCol>
                <a:gridCol w="370332">
                  <a:extLst>
                    <a:ext uri="{9D8B030D-6E8A-4147-A177-3AD203B41FA5}">
                      <a16:colId xmlns:a16="http://schemas.microsoft.com/office/drawing/2014/main" val="2942207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99640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- 2018-08-16 17:30:15 </a:t>
                      </a:r>
                      <a:r>
                        <a:rPr kumimoji="0" lang="ar-AE" sz="1000" b="0" i="0" u="none" strike="noStrike" kern="1200" cap="none" spc="0" normalizeH="0" baseline="0" noProof="0">
                          <a:ln>
                            <a:noFill/>
                          </a:ln>
                          <a:solidFill>
                            <a:prstClr val="black"/>
                          </a:solidFill>
                          <a:effectLst/>
                          <a:uLnTx/>
                          <a:uFillTx/>
                          <a:latin typeface="+mn-lt"/>
                          <a:ea typeface="+mn-ea"/>
                          <a:cs typeface="+mn-cs"/>
                        </a:rPr>
                        <a:t> 
 تجنب أمراض الجهاز الهضمي في #الحج بشرب كمية كثيرة من الماء, الابتعاد عن الأطعمة الدسمة, والتحقق من نظافة طعامك قبل تناوله #الحج_والدواء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21693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- 2018-08-16 17:00:55 </a:t>
                      </a:r>
                      <a:r>
                        <a:rPr kumimoji="0" lang="ar-AE" sz="1000" b="0" i="0" u="none" strike="noStrike" kern="1200" cap="none" spc="0" normalizeH="0" baseline="0" noProof="0">
                          <a:ln>
                            <a:noFill/>
                          </a:ln>
                          <a:solidFill>
                            <a:prstClr val="black"/>
                          </a:solidFill>
                          <a:effectLst/>
                          <a:uLnTx/>
                          <a:uFillTx/>
                          <a:latin typeface="+mn-lt"/>
                          <a:ea typeface="+mn-ea"/>
                          <a:cs typeface="+mn-cs"/>
                        </a:rPr>
                        <a:t> 
 خلال فترة #الحج, يجب استعمال شفرة الشعر مرة واحدة لكل حلاقة, وتجنب مشاركتها مع الأخرين. هذا يحافظ على صحتك, و يمنع انتشار الأمراض المعدية. #الحج_والدواء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71451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- 2018-08-16 14:00:22 </a:t>
                      </a:r>
                      <a:r>
                        <a:rPr kumimoji="0" lang="ar-AE" sz="1000" b="0" i="0" u="none" strike="noStrike" kern="1200" cap="none" spc="0" normalizeH="0" baseline="0" noProof="0">
                          <a:ln>
                            <a:noFill/>
                          </a:ln>
                          <a:solidFill>
                            <a:prstClr val="black"/>
                          </a:solidFill>
                          <a:effectLst/>
                          <a:uLnTx/>
                          <a:uFillTx/>
                          <a:latin typeface="+mn-lt"/>
                          <a:ea typeface="+mn-ea"/>
                          <a:cs typeface="+mn-cs"/>
                        </a:rPr>
                        <a:t> 
 ترحب صيدلية الدواء بحجاج بيت الله الحرام بمكة #الحج2018  #الحج_مع_الدواء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74125097"/>
                  </a:ext>
                </a:extLst>
              </a:tr>
            </a:tbl>
          </a:graphicData>
        </a:graphic>
      </p:graphicFrame>
      <p:sp>
        <p:nvSpPr>
          <p:cNvPr id="4" name="Text Placeholder 3">
            <a:extLst>
              <a:ext uri="{FF2B5EF4-FFF2-40B4-BE49-F238E27FC236}">
                <a16:creationId xmlns:a16="http://schemas.microsoft.com/office/drawing/2014/main" id="{802AD383-00BC-4BF8-A5AA-2F7E1FED43AD}"/>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1325376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CF811-A829-43B2-B30A-746364EEDD4B}"/>
              </a:ext>
            </a:extLst>
          </p:cNvPr>
          <p:cNvSpPr>
            <a:spLocks noGrp="1"/>
          </p:cNvSpPr>
          <p:nvPr>
            <p:ph type="title"/>
          </p:nvPr>
        </p:nvSpPr>
        <p:spPr/>
        <p:txBody>
          <a:bodyPr/>
          <a:lstStyle/>
          <a:p>
            <a:r>
              <a:rPr lang="en-US"/>
              <a:t>Facebook Own Posts Table  | AlDawaa - 10 of 10</a:t>
            </a:r>
          </a:p>
        </p:txBody>
      </p:sp>
      <p:graphicFrame>
        <p:nvGraphicFramePr>
          <p:cNvPr id="5" name="Table Placeholder 4">
            <a:extLst>
              <a:ext uri="{FF2B5EF4-FFF2-40B4-BE49-F238E27FC236}">
                <a16:creationId xmlns:a16="http://schemas.microsoft.com/office/drawing/2014/main" id="{1EF9E929-C6DB-4862-B41D-D5230ADC02A1}"/>
              </a:ext>
            </a:extLst>
          </p:cNvPr>
          <p:cNvGraphicFramePr>
            <a:graphicFrameLocks noGrp="1"/>
          </p:cNvGraphicFramePr>
          <p:nvPr>
            <p:ph type="tbl" sz="quarter" idx="13"/>
            <p:extLst>
              <p:ext uri="{D42A27DB-BD31-4B8C-83A1-F6EECF244321}">
                <p14:modId xmlns:p14="http://schemas.microsoft.com/office/powerpoint/2010/main" val="3091417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89823906"/>
                    </a:ext>
                  </a:extLst>
                </a:gridCol>
                <a:gridCol w="370332">
                  <a:extLst>
                    <a:ext uri="{9D8B030D-6E8A-4147-A177-3AD203B41FA5}">
                      <a16:colId xmlns:a16="http://schemas.microsoft.com/office/drawing/2014/main" val="1939889793"/>
                    </a:ext>
                  </a:extLst>
                </a:gridCol>
                <a:gridCol w="370332">
                  <a:extLst>
                    <a:ext uri="{9D8B030D-6E8A-4147-A177-3AD203B41FA5}">
                      <a16:colId xmlns:a16="http://schemas.microsoft.com/office/drawing/2014/main" val="3218591567"/>
                    </a:ext>
                  </a:extLst>
                </a:gridCol>
                <a:gridCol w="370332">
                  <a:extLst>
                    <a:ext uri="{9D8B030D-6E8A-4147-A177-3AD203B41FA5}">
                      <a16:colId xmlns:a16="http://schemas.microsoft.com/office/drawing/2014/main" val="2675499388"/>
                    </a:ext>
                  </a:extLst>
                </a:gridCol>
                <a:gridCol w="329184">
                  <a:extLst>
                    <a:ext uri="{9D8B030D-6E8A-4147-A177-3AD203B41FA5}">
                      <a16:colId xmlns:a16="http://schemas.microsoft.com/office/drawing/2014/main" val="125994633"/>
                    </a:ext>
                  </a:extLst>
                </a:gridCol>
                <a:gridCol w="329184">
                  <a:extLst>
                    <a:ext uri="{9D8B030D-6E8A-4147-A177-3AD203B41FA5}">
                      <a16:colId xmlns:a16="http://schemas.microsoft.com/office/drawing/2014/main" val="3264021271"/>
                    </a:ext>
                  </a:extLst>
                </a:gridCol>
                <a:gridCol w="329184">
                  <a:extLst>
                    <a:ext uri="{9D8B030D-6E8A-4147-A177-3AD203B41FA5}">
                      <a16:colId xmlns:a16="http://schemas.microsoft.com/office/drawing/2014/main" val="2246569438"/>
                    </a:ext>
                  </a:extLst>
                </a:gridCol>
                <a:gridCol w="329184">
                  <a:extLst>
                    <a:ext uri="{9D8B030D-6E8A-4147-A177-3AD203B41FA5}">
                      <a16:colId xmlns:a16="http://schemas.microsoft.com/office/drawing/2014/main" val="1713668679"/>
                    </a:ext>
                  </a:extLst>
                </a:gridCol>
                <a:gridCol w="329184">
                  <a:extLst>
                    <a:ext uri="{9D8B030D-6E8A-4147-A177-3AD203B41FA5}">
                      <a16:colId xmlns:a16="http://schemas.microsoft.com/office/drawing/2014/main" val="1509294232"/>
                    </a:ext>
                  </a:extLst>
                </a:gridCol>
                <a:gridCol w="329184">
                  <a:extLst>
                    <a:ext uri="{9D8B030D-6E8A-4147-A177-3AD203B41FA5}">
                      <a16:colId xmlns:a16="http://schemas.microsoft.com/office/drawing/2014/main" val="2538749103"/>
                    </a:ext>
                  </a:extLst>
                </a:gridCol>
                <a:gridCol w="329184">
                  <a:extLst>
                    <a:ext uri="{9D8B030D-6E8A-4147-A177-3AD203B41FA5}">
                      <a16:colId xmlns:a16="http://schemas.microsoft.com/office/drawing/2014/main" val="3404870264"/>
                    </a:ext>
                  </a:extLst>
                </a:gridCol>
                <a:gridCol w="329184">
                  <a:extLst>
                    <a:ext uri="{9D8B030D-6E8A-4147-A177-3AD203B41FA5}">
                      <a16:colId xmlns:a16="http://schemas.microsoft.com/office/drawing/2014/main" val="703082834"/>
                    </a:ext>
                  </a:extLst>
                </a:gridCol>
                <a:gridCol w="329184">
                  <a:extLst>
                    <a:ext uri="{9D8B030D-6E8A-4147-A177-3AD203B41FA5}">
                      <a16:colId xmlns:a16="http://schemas.microsoft.com/office/drawing/2014/main" val="926540550"/>
                    </a:ext>
                  </a:extLst>
                </a:gridCol>
                <a:gridCol w="370332">
                  <a:extLst>
                    <a:ext uri="{9D8B030D-6E8A-4147-A177-3AD203B41FA5}">
                      <a16:colId xmlns:a16="http://schemas.microsoft.com/office/drawing/2014/main" val="2793118273"/>
                    </a:ext>
                  </a:extLst>
                </a:gridCol>
                <a:gridCol w="370332">
                  <a:extLst>
                    <a:ext uri="{9D8B030D-6E8A-4147-A177-3AD203B41FA5}">
                      <a16:colId xmlns:a16="http://schemas.microsoft.com/office/drawing/2014/main" val="2393845927"/>
                    </a:ext>
                  </a:extLst>
                </a:gridCol>
                <a:gridCol w="329184">
                  <a:extLst>
                    <a:ext uri="{9D8B030D-6E8A-4147-A177-3AD203B41FA5}">
                      <a16:colId xmlns:a16="http://schemas.microsoft.com/office/drawing/2014/main" val="3553168789"/>
                    </a:ext>
                  </a:extLst>
                </a:gridCol>
                <a:gridCol w="329184">
                  <a:extLst>
                    <a:ext uri="{9D8B030D-6E8A-4147-A177-3AD203B41FA5}">
                      <a16:colId xmlns:a16="http://schemas.microsoft.com/office/drawing/2014/main" val="4223593922"/>
                    </a:ext>
                  </a:extLst>
                </a:gridCol>
                <a:gridCol w="370332">
                  <a:extLst>
                    <a:ext uri="{9D8B030D-6E8A-4147-A177-3AD203B41FA5}">
                      <a16:colId xmlns:a16="http://schemas.microsoft.com/office/drawing/2014/main" val="1155019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01430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- 2018-08-16 12:00:16 </a:t>
                      </a:r>
                      <a:r>
                        <a:rPr kumimoji="0" lang="ar-AE" sz="1000" b="0" i="0" u="none" strike="noStrike" kern="1200" cap="none" spc="0" normalizeH="0" baseline="0" noProof="0">
                          <a:ln>
                            <a:noFill/>
                          </a:ln>
                          <a:solidFill>
                            <a:prstClr val="black"/>
                          </a:solidFill>
                          <a:effectLst/>
                          <a:uLnTx/>
                          <a:uFillTx/>
                          <a:latin typeface="+mn-lt"/>
                          <a:ea typeface="+mn-ea"/>
                          <a:cs typeface="+mn-cs"/>
                        </a:rPr>
                        <a:t> 
 اعتني بنفسك هذا العيد, بأفضل عروض على منتجات العناية الشخصية في #صيدلية_الدواء. #تألقي_بالعيد #عروض_الدواء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https://www.al-dawaa.com/promotions/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35187243"/>
                  </a:ext>
                </a:extLst>
              </a:tr>
            </a:tbl>
          </a:graphicData>
        </a:graphic>
      </p:graphicFrame>
      <p:sp>
        <p:nvSpPr>
          <p:cNvPr id="4" name="Text Placeholder 3">
            <a:extLst>
              <a:ext uri="{FF2B5EF4-FFF2-40B4-BE49-F238E27FC236}">
                <a16:creationId xmlns:a16="http://schemas.microsoft.com/office/drawing/2014/main" id="{047E0DFA-ABC0-4153-A94C-B284068453C4}"/>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7303513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180F3-3675-4656-A992-37AFA930C177}"/>
              </a:ext>
            </a:extLst>
          </p:cNvPr>
          <p:cNvSpPr>
            <a:spLocks noGrp="1"/>
          </p:cNvSpPr>
          <p:nvPr>
            <p:ph type="title"/>
          </p:nvPr>
        </p:nvSpPr>
        <p:spPr/>
        <p:txBody>
          <a:bodyPr/>
          <a:lstStyle/>
          <a:p>
            <a:r>
              <a:rPr lang="en-US"/>
              <a:t>Twitter Own and Retweeted Tweets Table | AlDawaa - 1 of 5</a:t>
            </a:r>
          </a:p>
        </p:txBody>
      </p:sp>
      <p:graphicFrame>
        <p:nvGraphicFramePr>
          <p:cNvPr id="5" name="Table Placeholder 4">
            <a:extLst>
              <a:ext uri="{FF2B5EF4-FFF2-40B4-BE49-F238E27FC236}">
                <a16:creationId xmlns:a16="http://schemas.microsoft.com/office/drawing/2014/main" id="{03DA0A8A-D8D3-46FD-822F-093959CFFF38}"/>
              </a:ext>
            </a:extLst>
          </p:cNvPr>
          <p:cNvGraphicFramePr>
            <a:graphicFrameLocks noGrp="1"/>
          </p:cNvGraphicFramePr>
          <p:nvPr>
            <p:ph type="tbl" sz="quarter" idx="13"/>
            <p:extLst>
              <p:ext uri="{D42A27DB-BD31-4B8C-83A1-F6EECF244321}">
                <p14:modId xmlns:p14="http://schemas.microsoft.com/office/powerpoint/2010/main" val="1317756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94231190"/>
                    </a:ext>
                  </a:extLst>
                </a:gridCol>
                <a:gridCol w="822960">
                  <a:extLst>
                    <a:ext uri="{9D8B030D-6E8A-4147-A177-3AD203B41FA5}">
                      <a16:colId xmlns:a16="http://schemas.microsoft.com/office/drawing/2014/main" val="593777092"/>
                    </a:ext>
                  </a:extLst>
                </a:gridCol>
                <a:gridCol w="822960">
                  <a:extLst>
                    <a:ext uri="{9D8B030D-6E8A-4147-A177-3AD203B41FA5}">
                      <a16:colId xmlns:a16="http://schemas.microsoft.com/office/drawing/2014/main" val="561535832"/>
                    </a:ext>
                  </a:extLst>
                </a:gridCol>
                <a:gridCol w="822960">
                  <a:extLst>
                    <a:ext uri="{9D8B030D-6E8A-4147-A177-3AD203B41FA5}">
                      <a16:colId xmlns:a16="http://schemas.microsoft.com/office/drawing/2014/main" val="2537905486"/>
                    </a:ext>
                  </a:extLst>
                </a:gridCol>
                <a:gridCol w="822960">
                  <a:extLst>
                    <a:ext uri="{9D8B030D-6E8A-4147-A177-3AD203B41FA5}">
                      <a16:colId xmlns:a16="http://schemas.microsoft.com/office/drawing/2014/main" val="2707741676"/>
                    </a:ext>
                  </a:extLst>
                </a:gridCol>
                <a:gridCol w="822960">
                  <a:extLst>
                    <a:ext uri="{9D8B030D-6E8A-4147-A177-3AD203B41FA5}">
                      <a16:colId xmlns:a16="http://schemas.microsoft.com/office/drawing/2014/main" val="1579099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56016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- 2018-08-31 14:16:37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إطمئن على نفسك مع جهاز </a:t>
                      </a:r>
                      <a:r>
                        <a:rPr kumimoji="0" lang="en-US" sz="1000" b="0" i="0" u="none" strike="noStrike" kern="1200" cap="none" spc="0" normalizeH="0" baseline="0" noProof="0">
                          <a:ln>
                            <a:noFill/>
                          </a:ln>
                          <a:solidFill>
                            <a:prstClr val="black"/>
                          </a:solidFill>
                          <a:effectLst/>
                          <a:uLnTx/>
                          <a:uFillTx/>
                          <a:latin typeface="+mn-lt"/>
                          <a:ea typeface="+mn-ea"/>
                          <a:cs typeface="+mn-cs"/>
                        </a:rPr>
                        <a:t>BeneCheck </a:t>
                      </a:r>
                      <a:r>
                        <a:rPr kumimoji="0" lang="ar-AE" sz="1000" b="0" i="0" u="none" strike="noStrike" kern="1200" cap="none" spc="0" normalizeH="0" baseline="0" noProof="0">
                          <a:ln>
                            <a:noFill/>
                          </a:ln>
                          <a:solidFill>
                            <a:prstClr val="black"/>
                          </a:solidFill>
                          <a:effectLst/>
                          <a:uLnTx/>
                          <a:uFillTx/>
                          <a:latin typeface="+mn-lt"/>
                          <a:ea typeface="+mn-ea"/>
                          <a:cs typeface="+mn-cs"/>
                        </a:rPr>
                        <a:t>الذي يتميز بثلاث خصائص.. يقيس نسبة السكر، يقيس نسبة الكوليسترول و نسبة حمض اليوريك.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https://t.co/IBXD2mlMOq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extLst>
                  <a:ext uri="{0D108BD9-81ED-4DB2-BD59-A6C34878D82A}">
                    <a16:rowId xmlns:a16="http://schemas.microsoft.com/office/drawing/2014/main" val="1191792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- 2018-08-31 09:30:13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جمعة مباركة و تقبل الله دعواتكم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 #يوم_الجمعه </a:t>
                      </a:r>
                      <a:r>
                        <a:rPr kumimoji="0" lang="en-US" sz="1000" b="0" i="0" u="none" strike="noStrike" kern="1200" cap="none" spc="0" normalizeH="0" baseline="0" noProof="0">
                          <a:ln>
                            <a:noFill/>
                          </a:ln>
                          <a:solidFill>
                            <a:prstClr val="black"/>
                          </a:solidFill>
                          <a:effectLst/>
                          <a:uLnTx/>
                          <a:uFillTx/>
                          <a:latin typeface="+mn-lt"/>
                          <a:ea typeface="+mn-ea"/>
                          <a:cs typeface="+mn-cs"/>
                        </a:rPr>
                        <a:t>https://t.co/WcsWwGTQ3b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0.0043 %</a:t>
                      </a:r>
                    </a:p>
                  </a:txBody>
                  <a:tcPr/>
                </a:tc>
                <a:extLst>
                  <a:ext uri="{0D108BD9-81ED-4DB2-BD59-A6C34878D82A}">
                    <a16:rowId xmlns:a16="http://schemas.microsoft.com/office/drawing/2014/main" val="2256082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- 2018-08-30 16:00:47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يقدم د .أورجانيك زبدة الجسم بفيتامين "هـ" .. زبدة طبيعية غنية الترطيب تعطي الجسم ملمساَ حريري لتبدو أصغر سنا وأكثر نعومة
احصلي عليها ب378 نقطة من قطاف
#صيدلية_الدواء #قطاف </a:t>
                      </a:r>
                      <a:r>
                        <a:rPr kumimoji="0" lang="en-US" sz="1000" b="0" i="0" u="none" strike="noStrike" kern="1200" cap="none" spc="0" normalizeH="0" baseline="0" noProof="0">
                          <a:ln>
                            <a:noFill/>
                          </a:ln>
                          <a:solidFill>
                            <a:prstClr val="black"/>
                          </a:solidFill>
                          <a:effectLst/>
                          <a:uLnTx/>
                          <a:uFillTx/>
                          <a:latin typeface="+mn-lt"/>
                          <a:ea typeface="+mn-ea"/>
                          <a:cs typeface="+mn-cs"/>
                        </a:rPr>
                        <a:t>https://t.co/zWp4nm4xtV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0.0043 %</a:t>
                      </a:r>
                    </a:p>
                  </a:txBody>
                  <a:tcPr/>
                </a:tc>
                <a:extLst>
                  <a:ext uri="{0D108BD9-81ED-4DB2-BD59-A6C34878D82A}">
                    <a16:rowId xmlns:a16="http://schemas.microsoft.com/office/drawing/2014/main" val="3823224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- 2018-08-30 14:19:38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اقوى عروض على بامبرز اشتري اثنين واحصل على واحد مجاناً. 
#العرض ساري الى 31  اغسطس </a:t>
                      </a:r>
                      <a:r>
                        <a:rPr kumimoji="0" lang="en-US" sz="1000" b="0" i="0" u="none" strike="noStrike" kern="1200" cap="none" spc="0" normalizeH="0" baseline="0" noProof="0">
                          <a:ln>
                            <a:noFill/>
                          </a:ln>
                          <a:solidFill>
                            <a:prstClr val="black"/>
                          </a:solidFill>
                          <a:effectLst/>
                          <a:uLnTx/>
                          <a:uFillTx/>
                          <a:latin typeface="+mn-lt"/>
                          <a:ea typeface="+mn-ea"/>
                          <a:cs typeface="+mn-cs"/>
                        </a:rPr>
                        <a:t>https://t.co/WXfB1Ni9LL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0.0021 %</a:t>
                      </a:r>
                    </a:p>
                  </a:txBody>
                  <a:tcPr/>
                </a:tc>
                <a:extLst>
                  <a:ext uri="{0D108BD9-81ED-4DB2-BD59-A6C34878D82A}">
                    <a16:rowId xmlns:a16="http://schemas.microsoft.com/office/drawing/2014/main" val="451217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- 2018-08-29 17:17:21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مفتاح الحصول على شفاه ناعمة وجذابة هو حمايتها من التقشر والجفاف والتشقق
بلسم الشفاه من د. أورجانيك يحتوي على الفيتامينات التي تساعد على حماية الشفاه من العوامل الخارجية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https://t.co/GJboQsL7lp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extLst>
                  <a:ext uri="{0D108BD9-81ED-4DB2-BD59-A6C34878D82A}">
                    <a16:rowId xmlns:a16="http://schemas.microsoft.com/office/drawing/2014/main" val="1594999498"/>
                  </a:ext>
                </a:extLst>
              </a:tr>
            </a:tbl>
          </a:graphicData>
        </a:graphic>
      </p:graphicFrame>
      <p:sp>
        <p:nvSpPr>
          <p:cNvPr id="4" name="Text Placeholder 3">
            <a:extLst>
              <a:ext uri="{FF2B5EF4-FFF2-40B4-BE49-F238E27FC236}">
                <a16:creationId xmlns:a16="http://schemas.microsoft.com/office/drawing/2014/main" id="{B5698B62-298E-4163-9849-C7A322BDA35E}"/>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1661732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9DEBB-B2B1-4083-B72E-23221D39C99B}"/>
              </a:ext>
            </a:extLst>
          </p:cNvPr>
          <p:cNvSpPr>
            <a:spLocks noGrp="1"/>
          </p:cNvSpPr>
          <p:nvPr>
            <p:ph type="title"/>
          </p:nvPr>
        </p:nvSpPr>
        <p:spPr/>
        <p:txBody>
          <a:bodyPr/>
          <a:lstStyle/>
          <a:p>
            <a:r>
              <a:rPr lang="en-US"/>
              <a:t>Twitter Own and Retweeted Tweets Table | AlDawaa - 2 of 5</a:t>
            </a:r>
          </a:p>
        </p:txBody>
      </p:sp>
      <p:graphicFrame>
        <p:nvGraphicFramePr>
          <p:cNvPr id="5" name="Table Placeholder 4">
            <a:extLst>
              <a:ext uri="{FF2B5EF4-FFF2-40B4-BE49-F238E27FC236}">
                <a16:creationId xmlns:a16="http://schemas.microsoft.com/office/drawing/2014/main" id="{AFB29539-7988-4EA3-8D24-A80636860740}"/>
              </a:ext>
            </a:extLst>
          </p:cNvPr>
          <p:cNvGraphicFramePr>
            <a:graphicFrameLocks noGrp="1"/>
          </p:cNvGraphicFramePr>
          <p:nvPr>
            <p:ph type="tbl" sz="quarter" idx="13"/>
            <p:extLst>
              <p:ext uri="{D42A27DB-BD31-4B8C-83A1-F6EECF244321}">
                <p14:modId xmlns:p14="http://schemas.microsoft.com/office/powerpoint/2010/main" val="4020891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59965383"/>
                    </a:ext>
                  </a:extLst>
                </a:gridCol>
                <a:gridCol w="822960">
                  <a:extLst>
                    <a:ext uri="{9D8B030D-6E8A-4147-A177-3AD203B41FA5}">
                      <a16:colId xmlns:a16="http://schemas.microsoft.com/office/drawing/2014/main" val="1570022163"/>
                    </a:ext>
                  </a:extLst>
                </a:gridCol>
                <a:gridCol w="822960">
                  <a:extLst>
                    <a:ext uri="{9D8B030D-6E8A-4147-A177-3AD203B41FA5}">
                      <a16:colId xmlns:a16="http://schemas.microsoft.com/office/drawing/2014/main" val="1113429066"/>
                    </a:ext>
                  </a:extLst>
                </a:gridCol>
                <a:gridCol w="822960">
                  <a:extLst>
                    <a:ext uri="{9D8B030D-6E8A-4147-A177-3AD203B41FA5}">
                      <a16:colId xmlns:a16="http://schemas.microsoft.com/office/drawing/2014/main" val="45707969"/>
                    </a:ext>
                  </a:extLst>
                </a:gridCol>
                <a:gridCol w="822960">
                  <a:extLst>
                    <a:ext uri="{9D8B030D-6E8A-4147-A177-3AD203B41FA5}">
                      <a16:colId xmlns:a16="http://schemas.microsoft.com/office/drawing/2014/main" val="3215557438"/>
                    </a:ext>
                  </a:extLst>
                </a:gridCol>
                <a:gridCol w="822960">
                  <a:extLst>
                    <a:ext uri="{9D8B030D-6E8A-4147-A177-3AD203B41FA5}">
                      <a16:colId xmlns:a16="http://schemas.microsoft.com/office/drawing/2014/main" val="763191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477749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- 2018-08-29 01:42:58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 على تشكيلة منتجات كلوران بيبي الأن في صيدلية الدواء! لفترة محدودة من ٢٧ اغسطس الى ٢  سبتمبر #عروض_الدواء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https://t.co/kFSEyybnp5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extLst>
                  <a:ext uri="{0D108BD9-81ED-4DB2-BD59-A6C34878D82A}">
                    <a16:rowId xmlns:a16="http://schemas.microsoft.com/office/drawing/2014/main" val="4173055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- 2018-08-28 15:27:38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 على تشكيلة منتجات كلورين الأن في صيدلية الدواء! لفترة محدودة من 26 اغسطس الى 31  اغسطس #عروض_الدواء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https://t.co/btMWEbCKAp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0.0014 %</a:t>
                      </a:r>
                    </a:p>
                  </a:txBody>
                  <a:tcPr/>
                </a:tc>
                <a:extLst>
                  <a:ext uri="{0D108BD9-81ED-4DB2-BD59-A6C34878D82A}">
                    <a16:rowId xmlns:a16="http://schemas.microsoft.com/office/drawing/2014/main" val="1112359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- 2018-08-28 14:00:42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 هائلة على منتجات بامبرز, اشتري اثنين و احصل على الثالثة مجانا! أصناف مختارة, حصريا  في #صيدلية_الدواء من 26 اغسطس الى 31  اغسطس </a:t>
                      </a:r>
                      <a:r>
                        <a:rPr kumimoji="0" lang="en-US" sz="1000" b="0" i="0" u="none" strike="noStrike" kern="1200" cap="none" spc="0" normalizeH="0" baseline="0" noProof="0">
                          <a:ln>
                            <a:noFill/>
                          </a:ln>
                          <a:solidFill>
                            <a:prstClr val="black"/>
                          </a:solidFill>
                          <a:effectLst/>
                          <a:uLnTx/>
                          <a:uFillTx/>
                          <a:latin typeface="+mn-lt"/>
                          <a:ea typeface="+mn-ea"/>
                          <a:cs typeface="+mn-cs"/>
                        </a:rPr>
                        <a:t>https://t.co/l6dkh4xpri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extLst>
                  <a:ext uri="{0D108BD9-81ED-4DB2-BD59-A6C34878D82A}">
                    <a16:rowId xmlns:a16="http://schemas.microsoft.com/office/drawing/2014/main" val="2833843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- 2018-08-28 13:49:51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الأن عروض مميزة على عدسات </a:t>
                      </a:r>
                      <a:r>
                        <a:rPr kumimoji="0" lang="en-US" sz="1000" b="0" i="0" u="none" strike="noStrike" kern="1200" cap="none" spc="0" normalizeH="0" baseline="0" noProof="0">
                          <a:ln>
                            <a:noFill/>
                          </a:ln>
                          <a:solidFill>
                            <a:prstClr val="black"/>
                          </a:solidFill>
                          <a:effectLst/>
                          <a:uLnTx/>
                          <a:uFillTx/>
                          <a:latin typeface="+mn-lt"/>
                          <a:ea typeface="+mn-ea"/>
                          <a:cs typeface="+mn-cs"/>
                        </a:rPr>
                        <a:t>sugar, </a:t>
                      </a:r>
                      <a:r>
                        <a:rPr kumimoji="0" lang="ar-AE" sz="1000" b="0" i="0" u="none" strike="noStrike" kern="1200" cap="none" spc="0" normalizeH="0" baseline="0" noProof="0">
                          <a:ln>
                            <a:noFill/>
                          </a:ln>
                          <a:solidFill>
                            <a:prstClr val="black"/>
                          </a:solidFill>
                          <a:effectLst/>
                          <a:uLnTx/>
                          <a:uFillTx/>
                          <a:latin typeface="+mn-lt"/>
                          <a:ea typeface="+mn-ea"/>
                          <a:cs typeface="+mn-cs"/>
                        </a:rPr>
                        <a:t>اشتري عدسات شهرية واحصلي على عدسة اخرى مجاناً لفترة محدودة , من 27 اغسطس الى 2 سبتمبر #عروض_الدواء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https://t.co/Q0LNidci7V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0.0028 %</a:t>
                      </a:r>
                    </a:p>
                  </a:txBody>
                  <a:tcPr/>
                </a:tc>
                <a:extLst>
                  <a:ext uri="{0D108BD9-81ED-4DB2-BD59-A6C34878D82A}">
                    <a16:rowId xmlns:a16="http://schemas.microsoft.com/office/drawing/2014/main" val="909808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- 2018-08-27 19:15:55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دللي نفسك مع مجموعة بوتيك جريس كويل الفاخرة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https://t.co/moKW6hG1k5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0.0064 %</a:t>
                      </a:r>
                    </a:p>
                  </a:txBody>
                  <a:tcPr/>
                </a:tc>
                <a:extLst>
                  <a:ext uri="{0D108BD9-81ED-4DB2-BD59-A6C34878D82A}">
                    <a16:rowId xmlns:a16="http://schemas.microsoft.com/office/drawing/2014/main" val="3055239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- 2018-08-27 17:00:46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شاركينا صورة مرطب الشفاه المفضل لكِ على الخاص أو التعليقات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الدواء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https://t.co/37EFAg2K8F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0.0021 %</a:t>
                      </a:r>
                    </a:p>
                  </a:txBody>
                  <a:tcPr/>
                </a:tc>
                <a:extLst>
                  <a:ext uri="{0D108BD9-81ED-4DB2-BD59-A6C34878D82A}">
                    <a16:rowId xmlns:a16="http://schemas.microsoft.com/office/drawing/2014/main" val="3412276155"/>
                  </a:ext>
                </a:extLst>
              </a:tr>
            </a:tbl>
          </a:graphicData>
        </a:graphic>
      </p:graphicFrame>
      <p:sp>
        <p:nvSpPr>
          <p:cNvPr id="4" name="Text Placeholder 3">
            <a:extLst>
              <a:ext uri="{FF2B5EF4-FFF2-40B4-BE49-F238E27FC236}">
                <a16:creationId xmlns:a16="http://schemas.microsoft.com/office/drawing/2014/main" id="{5FCCBC51-4D01-43F7-B792-85D61D8F2C7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6292068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B8E6B-4865-45E4-AF50-CA7EA6E5C915}"/>
              </a:ext>
            </a:extLst>
          </p:cNvPr>
          <p:cNvSpPr>
            <a:spLocks noGrp="1"/>
          </p:cNvSpPr>
          <p:nvPr>
            <p:ph type="title"/>
          </p:nvPr>
        </p:nvSpPr>
        <p:spPr/>
        <p:txBody>
          <a:bodyPr/>
          <a:lstStyle/>
          <a:p>
            <a:r>
              <a:rPr lang="en-US"/>
              <a:t>Twitter Own and Retweeted Tweets Table | AlDawaa - 3 of 5</a:t>
            </a:r>
          </a:p>
        </p:txBody>
      </p:sp>
      <p:graphicFrame>
        <p:nvGraphicFramePr>
          <p:cNvPr id="5" name="Table Placeholder 4">
            <a:extLst>
              <a:ext uri="{FF2B5EF4-FFF2-40B4-BE49-F238E27FC236}">
                <a16:creationId xmlns:a16="http://schemas.microsoft.com/office/drawing/2014/main" id="{65DC48A1-C5A8-4CC0-8E3E-B899C6AC20B6}"/>
              </a:ext>
            </a:extLst>
          </p:cNvPr>
          <p:cNvGraphicFramePr>
            <a:graphicFrameLocks noGrp="1"/>
          </p:cNvGraphicFramePr>
          <p:nvPr>
            <p:ph type="tbl" sz="quarter" idx="13"/>
            <p:extLst>
              <p:ext uri="{D42A27DB-BD31-4B8C-83A1-F6EECF244321}">
                <p14:modId xmlns:p14="http://schemas.microsoft.com/office/powerpoint/2010/main" val="3657084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15479465"/>
                    </a:ext>
                  </a:extLst>
                </a:gridCol>
                <a:gridCol w="822960">
                  <a:extLst>
                    <a:ext uri="{9D8B030D-6E8A-4147-A177-3AD203B41FA5}">
                      <a16:colId xmlns:a16="http://schemas.microsoft.com/office/drawing/2014/main" val="3013448052"/>
                    </a:ext>
                  </a:extLst>
                </a:gridCol>
                <a:gridCol w="822960">
                  <a:extLst>
                    <a:ext uri="{9D8B030D-6E8A-4147-A177-3AD203B41FA5}">
                      <a16:colId xmlns:a16="http://schemas.microsoft.com/office/drawing/2014/main" val="318410115"/>
                    </a:ext>
                  </a:extLst>
                </a:gridCol>
                <a:gridCol w="822960">
                  <a:extLst>
                    <a:ext uri="{9D8B030D-6E8A-4147-A177-3AD203B41FA5}">
                      <a16:colId xmlns:a16="http://schemas.microsoft.com/office/drawing/2014/main" val="4293262685"/>
                    </a:ext>
                  </a:extLst>
                </a:gridCol>
                <a:gridCol w="822960">
                  <a:extLst>
                    <a:ext uri="{9D8B030D-6E8A-4147-A177-3AD203B41FA5}">
                      <a16:colId xmlns:a16="http://schemas.microsoft.com/office/drawing/2014/main" val="637794938"/>
                    </a:ext>
                  </a:extLst>
                </a:gridCol>
                <a:gridCol w="822960">
                  <a:extLst>
                    <a:ext uri="{9D8B030D-6E8A-4147-A177-3AD203B41FA5}">
                      <a16:colId xmlns:a16="http://schemas.microsoft.com/office/drawing/2014/main" val="340293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186499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- 2018-08-26 19:08:21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وصار وقت الإعلان عن الفائزين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الف مبروك لجميع الرابحين وشكرا لجميع المشاركين.. 
انتظرونا في مسابقاتنا القادمة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https://t.co/GXOiwK7h0J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0.0396 %</a:t>
                      </a:r>
                    </a:p>
                  </a:txBody>
                  <a:tcPr/>
                </a:tc>
                <a:extLst>
                  <a:ext uri="{0D108BD9-81ED-4DB2-BD59-A6C34878D82A}">
                    <a16:rowId xmlns:a16="http://schemas.microsoft.com/office/drawing/2014/main" val="3927586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- 2018-08-26 14:28:39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صيدليات_الدواء وشركة #أرامكس تعلنان عن شراكة استراتيجة لتقديم خدمة الإستلام السريع داخل صيدليات مختارة إلى أن تعمم مراكز الخدمة تدريجياً على نطاق أوسع. وهذا يأتي من ضمن سعي #الدواء لتقديم خدمات جديدة ومبتكرة لجميع عملائها. </a:t>
                      </a:r>
                      <a:r>
                        <a:rPr kumimoji="0" lang="en-US" sz="1000" b="0" i="0" u="none" strike="noStrike" kern="1200" cap="none" spc="0" normalizeH="0" baseline="0" noProof="0">
                          <a:ln>
                            <a:noFill/>
                          </a:ln>
                          <a:solidFill>
                            <a:prstClr val="black"/>
                          </a:solidFill>
                          <a:effectLst/>
                          <a:uLnTx/>
                          <a:uFillTx/>
                          <a:latin typeface="+mn-lt"/>
                          <a:ea typeface="+mn-ea"/>
                          <a:cs typeface="+mn-cs"/>
                        </a:rPr>
                        <a:t>https://t.co/HmPRw4xbpQ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0.0431 %</a:t>
                      </a:r>
                    </a:p>
                  </a:txBody>
                  <a:tcPr/>
                </a:tc>
                <a:extLst>
                  <a:ext uri="{0D108BD9-81ED-4DB2-BD59-A6C34878D82A}">
                    <a16:rowId xmlns:a16="http://schemas.microsoft.com/office/drawing/2014/main" val="1121033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- 2018-08-26 13:00:57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أسنانك حساسة؟
معجون #الودنت هو الحل..  تلذذ بالآيسكريم بدون ألم </a:t>
                      </a:r>
                      <a:r>
                        <a:rPr kumimoji="0" lang="en-US" sz="1000" b="0" i="0" u="none" strike="noStrike" kern="1200" cap="none" spc="0" normalizeH="0" baseline="0" noProof="0">
                          <a:ln>
                            <a:noFill/>
                          </a:ln>
                          <a:solidFill>
                            <a:prstClr val="black"/>
                          </a:solidFill>
                          <a:effectLst/>
                          <a:uLnTx/>
                          <a:uFillTx/>
                          <a:latin typeface="+mn-lt"/>
                          <a:ea typeface="+mn-ea"/>
                          <a:cs typeface="+mn-cs"/>
                        </a:rPr>
                        <a:t>https://t.co/WzMVrkXpqm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0.0113 %</a:t>
                      </a:r>
                    </a:p>
                  </a:txBody>
                  <a:tcPr/>
                </a:tc>
                <a:extLst>
                  <a:ext uri="{0D108BD9-81ED-4DB2-BD59-A6C34878D82A}">
                    <a16:rowId xmlns:a16="http://schemas.microsoft.com/office/drawing/2014/main" val="3638485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- 2018-08-25 21:29:06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كيف تستخدمين كريم واقي الشمس؟ تعرفي على الطريقة الصحيحة لاستخدامه #نصيحة_الدواء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https://t.co/urjaSDoTAB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0.0127 %</a:t>
                      </a:r>
                    </a:p>
                  </a:txBody>
                  <a:tcPr/>
                </a:tc>
                <a:extLst>
                  <a:ext uri="{0D108BD9-81ED-4DB2-BD59-A6C34878D82A}">
                    <a16:rowId xmlns:a16="http://schemas.microsoft.com/office/drawing/2014/main" val="2134706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- 2018-08-25 11:00:41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كيف تستخدمين كريم واقي الشمس؟ تعرفي على الطريقة الصحيحة لاستخدامه #نصيحة_الدواء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https://t.co/Y7oYZu3HoV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0.0021 %</a:t>
                      </a:r>
                    </a:p>
                  </a:txBody>
                  <a:tcPr/>
                </a:tc>
                <a:extLst>
                  <a:ext uri="{0D108BD9-81ED-4DB2-BD59-A6C34878D82A}">
                    <a16:rowId xmlns:a16="http://schemas.microsoft.com/office/drawing/2014/main" val="1908187093"/>
                  </a:ext>
                </a:extLst>
              </a:tr>
            </a:tbl>
          </a:graphicData>
        </a:graphic>
      </p:graphicFrame>
      <p:sp>
        <p:nvSpPr>
          <p:cNvPr id="4" name="Text Placeholder 3">
            <a:extLst>
              <a:ext uri="{FF2B5EF4-FFF2-40B4-BE49-F238E27FC236}">
                <a16:creationId xmlns:a16="http://schemas.microsoft.com/office/drawing/2014/main" id="{F4290B16-DA0D-4BF1-A147-D0F4236A24A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1740935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D8D68-8D97-466F-9349-929BA759429C}"/>
              </a:ext>
            </a:extLst>
          </p:cNvPr>
          <p:cNvSpPr>
            <a:spLocks noGrp="1"/>
          </p:cNvSpPr>
          <p:nvPr>
            <p:ph type="title"/>
          </p:nvPr>
        </p:nvSpPr>
        <p:spPr/>
        <p:txBody>
          <a:bodyPr/>
          <a:lstStyle/>
          <a:p>
            <a:r>
              <a:rPr lang="en-US"/>
              <a:t>Twitter Own and Retweeted Tweets Table | AlDawaa - 4 of 5</a:t>
            </a:r>
          </a:p>
        </p:txBody>
      </p:sp>
      <p:graphicFrame>
        <p:nvGraphicFramePr>
          <p:cNvPr id="5" name="Table Placeholder 4">
            <a:extLst>
              <a:ext uri="{FF2B5EF4-FFF2-40B4-BE49-F238E27FC236}">
                <a16:creationId xmlns:a16="http://schemas.microsoft.com/office/drawing/2014/main" id="{D9274373-AD6B-485D-AA53-7656C2461589}"/>
              </a:ext>
            </a:extLst>
          </p:cNvPr>
          <p:cNvGraphicFramePr>
            <a:graphicFrameLocks noGrp="1"/>
          </p:cNvGraphicFramePr>
          <p:nvPr>
            <p:ph type="tbl" sz="quarter" idx="13"/>
            <p:extLst>
              <p:ext uri="{D42A27DB-BD31-4B8C-83A1-F6EECF244321}">
                <p14:modId xmlns:p14="http://schemas.microsoft.com/office/powerpoint/2010/main" val="4113563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33504714"/>
                    </a:ext>
                  </a:extLst>
                </a:gridCol>
                <a:gridCol w="822960">
                  <a:extLst>
                    <a:ext uri="{9D8B030D-6E8A-4147-A177-3AD203B41FA5}">
                      <a16:colId xmlns:a16="http://schemas.microsoft.com/office/drawing/2014/main" val="1863571578"/>
                    </a:ext>
                  </a:extLst>
                </a:gridCol>
                <a:gridCol w="822960">
                  <a:extLst>
                    <a:ext uri="{9D8B030D-6E8A-4147-A177-3AD203B41FA5}">
                      <a16:colId xmlns:a16="http://schemas.microsoft.com/office/drawing/2014/main" val="3950335820"/>
                    </a:ext>
                  </a:extLst>
                </a:gridCol>
                <a:gridCol w="822960">
                  <a:extLst>
                    <a:ext uri="{9D8B030D-6E8A-4147-A177-3AD203B41FA5}">
                      <a16:colId xmlns:a16="http://schemas.microsoft.com/office/drawing/2014/main" val="121237147"/>
                    </a:ext>
                  </a:extLst>
                </a:gridCol>
                <a:gridCol w="822960">
                  <a:extLst>
                    <a:ext uri="{9D8B030D-6E8A-4147-A177-3AD203B41FA5}">
                      <a16:colId xmlns:a16="http://schemas.microsoft.com/office/drawing/2014/main" val="1317772833"/>
                    </a:ext>
                  </a:extLst>
                </a:gridCol>
                <a:gridCol w="822960">
                  <a:extLst>
                    <a:ext uri="{9D8B030D-6E8A-4147-A177-3AD203B41FA5}">
                      <a16:colId xmlns:a16="http://schemas.microsoft.com/office/drawing/2014/main" val="1520720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607396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- 2018-08-24 09:00:44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طبتم وطابت جمعتكم بكل خير
في هذه الساعة المباركة نسأل الله أن يجعلنا مفاتيح للخير ومغاليق للشر، وأن يوفقنا ويعيننا على خيري الدنيا والآخرة.
#يوم_الجمعة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https://t.co/JyEsrPxPAn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extLst>
                  <a:ext uri="{0D108BD9-81ED-4DB2-BD59-A6C34878D82A}">
                    <a16:rowId xmlns:a16="http://schemas.microsoft.com/office/drawing/2014/main" val="64903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- 2018-08-23 11:30:22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احرصي على تزويد أطفالك بمنتجات للعناية الشخصية لحمايتهم من البكتيريا والعدوى -بإذن الله-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https://t.co/iEUJ99U3Ru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0.0064 %</a:t>
                      </a:r>
                    </a:p>
                  </a:txBody>
                  <a:tcPr/>
                </a:tc>
                <a:extLst>
                  <a:ext uri="{0D108BD9-81ED-4DB2-BD59-A6C34878D82A}">
                    <a16:rowId xmlns:a16="http://schemas.microsoft.com/office/drawing/2014/main" val="2004287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- 2018-08-22 17:02:02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العودة_إلى_المدارس#
كل واحد وعنده طرق يسويها كل يوم عشان يضمن سلامته وسلامة عائلته من انتقال الأمراض خاصة بوقت رجوع الطلاب الى المدارس.
شاركينا روتينك للتعقيم وصوري لنا المنتجات التي تحبي استخدامها بالخاص أو بالتعليقات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https://t.co/qYKfQ2T6MX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extLst>
                  <a:ext uri="{0D108BD9-81ED-4DB2-BD59-A6C34878D82A}">
                    <a16:rowId xmlns:a16="http://schemas.microsoft.com/office/drawing/2014/main" val="1909354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- 2018-08-21 17:01:21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بعد اكمال الحج, من المهم أن ترتاح , لأنك قد تعاني من الصداع, الإرهاق العضلي و عدم انتظام النوم.  #حج_مبرور #صيدلية_الدواء
#الحج_والدواء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https://t.co/eooruxVH2F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0.0085 %</a:t>
                      </a:r>
                    </a:p>
                  </a:txBody>
                  <a:tcPr/>
                </a:tc>
                <a:extLst>
                  <a:ext uri="{0D108BD9-81ED-4DB2-BD59-A6C34878D82A}">
                    <a16:rowId xmlns:a16="http://schemas.microsoft.com/office/drawing/2014/main" val="3694810247"/>
                  </a:ext>
                </a:extLst>
              </a:tr>
            </a:tbl>
          </a:graphicData>
        </a:graphic>
      </p:graphicFrame>
      <p:sp>
        <p:nvSpPr>
          <p:cNvPr id="4" name="Text Placeholder 3">
            <a:extLst>
              <a:ext uri="{FF2B5EF4-FFF2-40B4-BE49-F238E27FC236}">
                <a16:creationId xmlns:a16="http://schemas.microsoft.com/office/drawing/2014/main" id="{E5E6EA33-FF3C-4800-99DA-6A5E688932A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2413377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2AAF8-CF90-4776-A34F-DF4B9CFC801A}"/>
              </a:ext>
            </a:extLst>
          </p:cNvPr>
          <p:cNvSpPr>
            <a:spLocks noGrp="1"/>
          </p:cNvSpPr>
          <p:nvPr>
            <p:ph type="title"/>
          </p:nvPr>
        </p:nvSpPr>
        <p:spPr/>
        <p:txBody>
          <a:bodyPr/>
          <a:lstStyle/>
          <a:p>
            <a:r>
              <a:rPr lang="en-US"/>
              <a:t>Twitter Own and Retweeted Tweets Table | AlDawaa - 5 of 5</a:t>
            </a:r>
          </a:p>
        </p:txBody>
      </p:sp>
      <p:graphicFrame>
        <p:nvGraphicFramePr>
          <p:cNvPr id="5" name="Table Placeholder 4">
            <a:extLst>
              <a:ext uri="{FF2B5EF4-FFF2-40B4-BE49-F238E27FC236}">
                <a16:creationId xmlns:a16="http://schemas.microsoft.com/office/drawing/2014/main" id="{02EC801D-9BC6-496A-85E8-9D1BD5657898}"/>
              </a:ext>
            </a:extLst>
          </p:cNvPr>
          <p:cNvGraphicFramePr>
            <a:graphicFrameLocks noGrp="1"/>
          </p:cNvGraphicFramePr>
          <p:nvPr>
            <p:ph type="tbl" sz="quarter" idx="13"/>
            <p:extLst>
              <p:ext uri="{D42A27DB-BD31-4B8C-83A1-F6EECF244321}">
                <p14:modId xmlns:p14="http://schemas.microsoft.com/office/powerpoint/2010/main" val="3427984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09230234"/>
                    </a:ext>
                  </a:extLst>
                </a:gridCol>
                <a:gridCol w="822960">
                  <a:extLst>
                    <a:ext uri="{9D8B030D-6E8A-4147-A177-3AD203B41FA5}">
                      <a16:colId xmlns:a16="http://schemas.microsoft.com/office/drawing/2014/main" val="3146135823"/>
                    </a:ext>
                  </a:extLst>
                </a:gridCol>
                <a:gridCol w="822960">
                  <a:extLst>
                    <a:ext uri="{9D8B030D-6E8A-4147-A177-3AD203B41FA5}">
                      <a16:colId xmlns:a16="http://schemas.microsoft.com/office/drawing/2014/main" val="2045163063"/>
                    </a:ext>
                  </a:extLst>
                </a:gridCol>
                <a:gridCol w="822960">
                  <a:extLst>
                    <a:ext uri="{9D8B030D-6E8A-4147-A177-3AD203B41FA5}">
                      <a16:colId xmlns:a16="http://schemas.microsoft.com/office/drawing/2014/main" val="2021061746"/>
                    </a:ext>
                  </a:extLst>
                </a:gridCol>
                <a:gridCol w="822960">
                  <a:extLst>
                    <a:ext uri="{9D8B030D-6E8A-4147-A177-3AD203B41FA5}">
                      <a16:colId xmlns:a16="http://schemas.microsoft.com/office/drawing/2014/main" val="3220635964"/>
                    </a:ext>
                  </a:extLst>
                </a:gridCol>
                <a:gridCol w="822960">
                  <a:extLst>
                    <a:ext uri="{9D8B030D-6E8A-4147-A177-3AD203B41FA5}">
                      <a16:colId xmlns:a16="http://schemas.microsoft.com/office/drawing/2014/main" val="295564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793071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- 2018-08-20 16:01:51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 تهنئكم بحلول عيد الأضحى المبارك، أعاده الله عليكم بالخير واليمن والبركات، ومتّعكم بجزيل الصحة والعافية بين الأهل والأحباب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عيد_الأضحى #تهنئة_العيد </a:t>
                      </a:r>
                      <a:r>
                        <a:rPr kumimoji="0" lang="en-US" sz="1000" b="0" i="0" u="none" strike="noStrike" kern="1200" cap="none" spc="0" normalizeH="0" baseline="0" noProof="0">
                          <a:ln>
                            <a:noFill/>
                          </a:ln>
                          <a:solidFill>
                            <a:prstClr val="black"/>
                          </a:solidFill>
                          <a:effectLst/>
                          <a:uLnTx/>
                          <a:uFillTx/>
                          <a:latin typeface="+mn-lt"/>
                          <a:ea typeface="+mn-ea"/>
                          <a:cs typeface="+mn-cs"/>
                        </a:rPr>
                        <a:t>https://t.co/VOjytzPEmK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extLst>
                  <a:ext uri="{0D108BD9-81ED-4DB2-BD59-A6C34878D82A}">
                    <a16:rowId xmlns:a16="http://schemas.microsoft.com/office/drawing/2014/main" val="2904004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- 2018-08-20 10:00:50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تقبل الله منكم ورزقكم حجًا مبرورًا وذنبًا مغفورًا، ورزقكم سعادة الدارين. 
#الحج2018 #عرفة #يوم_عرفة
#الحج_والدواء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https://t.co/HoHw3ORAD1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0.0127 %</a:t>
                      </a:r>
                    </a:p>
                  </a:txBody>
                  <a:tcPr/>
                </a:tc>
                <a:extLst>
                  <a:ext uri="{0D108BD9-81ED-4DB2-BD59-A6C34878D82A}">
                    <a16:rowId xmlns:a16="http://schemas.microsoft.com/office/drawing/2014/main" val="1717419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- 2018-08-19 15:00:51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للحجاج المصابين بارتفاع ضغط الدم, حافظوا على أخذ الأدوية بشكل منتظم. خصوصا خلال الطواف, السعي و رمي الجمرات. لأن هذه الأنشطة تحتاج جهد كبير #الحج_والدواء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https://t.co/OWUpUAvpTy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0.0099 %</a:t>
                      </a:r>
                    </a:p>
                  </a:txBody>
                  <a:tcPr/>
                </a:tc>
                <a:extLst>
                  <a:ext uri="{0D108BD9-81ED-4DB2-BD59-A6C34878D82A}">
                    <a16:rowId xmlns:a16="http://schemas.microsoft.com/office/drawing/2014/main" val="1931983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- 2018-08-19 05:56:45 </a:t>
                      </a:r>
                      <a:r>
                        <a:rPr kumimoji="0" lang="en-US" sz="1000" b="0" i="0" u="none" strike="noStrike" kern="1200" cap="none" spc="0" normalizeH="0" baseline="0" noProof="0">
                          <a:ln>
                            <a:noFill/>
                          </a:ln>
                          <a:solidFill>
                            <a:prstClr val="black"/>
                          </a:solidFill>
                          <a:effectLst/>
                          <a:uLnTx/>
                          <a:uFillTx/>
                          <a:latin typeface="+mn-lt"/>
                          <a:ea typeface="+mn-ea"/>
                          <a:cs typeface="+mn-cs"/>
                        </a:rPr>
                        <a:t>
  RT @DACOKSA: </a:t>
                      </a:r>
                      <a:r>
                        <a:rPr kumimoji="0" lang="ar-AE" sz="1000" b="0" i="0" u="none" strike="noStrike" kern="1200" cap="none" spc="0" normalizeH="0" baseline="0" noProof="0">
                          <a:ln>
                            <a:noFill/>
                          </a:ln>
                          <a:solidFill>
                            <a:prstClr val="black"/>
                          </a:solidFill>
                          <a:effectLst/>
                          <a:uLnTx/>
                          <a:uFillTx/>
                          <a:latin typeface="+mn-lt"/>
                          <a:ea typeface="+mn-ea"/>
                          <a:cs typeface="+mn-cs"/>
                        </a:rPr>
                        <a:t>وتضمنت مشاركة صيدلية الدواء إهداء الحجاج مستحضرات طبية خاصة وشرح طريقة الاستخدام للأدوية @</a:t>
                      </a:r>
                      <a:r>
                        <a:rPr kumimoji="0" lang="en-US" sz="1000" b="0" i="0" u="none" strike="noStrike" kern="1200" cap="none" spc="0" normalizeH="0" baseline="0" noProof="0">
                          <a:ln>
                            <a:noFill/>
                          </a:ln>
                          <a:solidFill>
                            <a:prstClr val="black"/>
                          </a:solidFill>
                          <a:effectLst/>
                          <a:uLnTx/>
                          <a:uFillTx/>
                          <a:latin typeface="+mn-lt"/>
                          <a:ea typeface="+mn-ea"/>
                          <a:cs typeface="+mn-cs"/>
                        </a:rPr>
                        <a:t>AldawaaCare https://t.co/g3PMrb6SzL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38593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- 2018-08-18 13:00:59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تجنب استنشاق الهواء الملوث والغبار، وقلّل من خطر التعرض للأمراض المعدية المحمولة جوًا عن طريق ارتداء قناع طبي في الأماكن المزدحمة. #نصائح_للحجاج #الحج #الحج_والدواء #الحج2018 #مكة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https://t.co/pCWiXrUsEx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0.0085 %</a:t>
                      </a:r>
                    </a:p>
                  </a:txBody>
                  <a:tcPr/>
                </a:tc>
                <a:extLst>
                  <a:ext uri="{0D108BD9-81ED-4DB2-BD59-A6C34878D82A}">
                    <a16:rowId xmlns:a16="http://schemas.microsoft.com/office/drawing/2014/main" val="2015145733"/>
                  </a:ext>
                </a:extLst>
              </a:tr>
            </a:tbl>
          </a:graphicData>
        </a:graphic>
      </p:graphicFrame>
      <p:sp>
        <p:nvSpPr>
          <p:cNvPr id="4" name="Text Placeholder 3">
            <a:extLst>
              <a:ext uri="{FF2B5EF4-FFF2-40B4-BE49-F238E27FC236}">
                <a16:creationId xmlns:a16="http://schemas.microsoft.com/office/drawing/2014/main" id="{D3CCB68C-E162-4E9D-829F-39F0DEF7E654}"/>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568223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9214B-0245-4556-BCDE-8854F11654AC}"/>
              </a:ext>
            </a:extLst>
          </p:cNvPr>
          <p:cNvSpPr>
            <a:spLocks noGrp="1"/>
          </p:cNvSpPr>
          <p:nvPr>
            <p:ph type="title"/>
          </p:nvPr>
        </p:nvSpPr>
        <p:spPr/>
        <p:txBody>
          <a:bodyPr/>
          <a:lstStyle/>
          <a:p>
            <a:r>
              <a:rPr lang="en-US"/>
              <a:t>Twitter Tweets Total | AlDawaa</a:t>
            </a:r>
          </a:p>
        </p:txBody>
      </p:sp>
      <p:graphicFrame>
        <p:nvGraphicFramePr>
          <p:cNvPr id="6" name="Chart Placeholder 5">
            <a:extLst>
              <a:ext uri="{FF2B5EF4-FFF2-40B4-BE49-F238E27FC236}">
                <a16:creationId xmlns:a16="http://schemas.microsoft.com/office/drawing/2014/main" id="{525FD07F-5C8E-48B8-AD90-3A09BC4727A5}"/>
              </a:ext>
            </a:extLst>
          </p:cNvPr>
          <p:cNvGraphicFramePr>
            <a:graphicFrameLocks noGrp="1"/>
          </p:cNvGraphicFramePr>
          <p:nvPr>
            <p:ph type="chart" sz="quarter" idx="13"/>
            <p:extLst>
              <p:ext uri="{D42A27DB-BD31-4B8C-83A1-F6EECF244321}">
                <p14:modId xmlns:p14="http://schemas.microsoft.com/office/powerpoint/2010/main" val="39383099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82C33C-25FB-4937-931A-9985CAEA8DF8}"/>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17FE65E2-F0EE-40CD-9F0F-93C4C6F080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08887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F1989-E6C3-4AD6-8D88-676194E0C942}"/>
              </a:ext>
            </a:extLst>
          </p:cNvPr>
          <p:cNvSpPr>
            <a:spLocks noGrp="1"/>
          </p:cNvSpPr>
          <p:nvPr>
            <p:ph type="title"/>
          </p:nvPr>
        </p:nvSpPr>
        <p:spPr/>
        <p:txBody>
          <a:bodyPr/>
          <a:lstStyle/>
          <a:p>
            <a:r>
              <a:rPr lang="en-US"/>
              <a:t>Instagram Posts Table | AlDawaa - 1 of 5</a:t>
            </a:r>
          </a:p>
        </p:txBody>
      </p:sp>
      <p:graphicFrame>
        <p:nvGraphicFramePr>
          <p:cNvPr id="5" name="Table Placeholder 4">
            <a:extLst>
              <a:ext uri="{FF2B5EF4-FFF2-40B4-BE49-F238E27FC236}">
                <a16:creationId xmlns:a16="http://schemas.microsoft.com/office/drawing/2014/main" id="{0E27FB18-E39D-4A36-B906-91BE91B524D1}"/>
              </a:ext>
            </a:extLst>
          </p:cNvPr>
          <p:cNvGraphicFramePr>
            <a:graphicFrameLocks noGrp="1"/>
          </p:cNvGraphicFramePr>
          <p:nvPr>
            <p:ph type="tbl" sz="quarter" idx="13"/>
            <p:extLst>
              <p:ext uri="{D42A27DB-BD31-4B8C-83A1-F6EECF244321}">
                <p14:modId xmlns:p14="http://schemas.microsoft.com/office/powerpoint/2010/main" val="1363278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02511894"/>
                    </a:ext>
                  </a:extLst>
                </a:gridCol>
                <a:gridCol w="987552">
                  <a:extLst>
                    <a:ext uri="{9D8B030D-6E8A-4147-A177-3AD203B41FA5}">
                      <a16:colId xmlns:a16="http://schemas.microsoft.com/office/drawing/2014/main" val="1769913015"/>
                    </a:ext>
                  </a:extLst>
                </a:gridCol>
                <a:gridCol w="987552">
                  <a:extLst>
                    <a:ext uri="{9D8B030D-6E8A-4147-A177-3AD203B41FA5}">
                      <a16:colId xmlns:a16="http://schemas.microsoft.com/office/drawing/2014/main" val="828480015"/>
                    </a:ext>
                  </a:extLst>
                </a:gridCol>
                <a:gridCol w="987552">
                  <a:extLst>
                    <a:ext uri="{9D8B030D-6E8A-4147-A177-3AD203B41FA5}">
                      <a16:colId xmlns:a16="http://schemas.microsoft.com/office/drawing/2014/main" val="2778512838"/>
                    </a:ext>
                  </a:extLst>
                </a:gridCol>
                <a:gridCol w="987552">
                  <a:extLst>
                    <a:ext uri="{9D8B030D-6E8A-4147-A177-3AD203B41FA5}">
                      <a16:colId xmlns:a16="http://schemas.microsoft.com/office/drawing/2014/main" val="2884867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0013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- 2018-08-31 14:19:34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إطمئن على نفسك مع جهاز </a:t>
                      </a:r>
                      <a:r>
                        <a:rPr kumimoji="0" lang="en-US" sz="1000" b="0" i="0" u="none" strike="noStrike" kern="1200" cap="none" spc="0" normalizeH="0" baseline="0" noProof="0">
                          <a:ln>
                            <a:noFill/>
                          </a:ln>
                          <a:solidFill>
                            <a:prstClr val="black"/>
                          </a:solidFill>
                          <a:effectLst/>
                          <a:uLnTx/>
                          <a:uFillTx/>
                          <a:latin typeface="+mn-lt"/>
                          <a:ea typeface="+mn-ea"/>
                          <a:cs typeface="+mn-cs"/>
                        </a:rPr>
                        <a:t>BeneCheck </a:t>
                      </a:r>
                      <a:r>
                        <a:rPr kumimoji="0" lang="ar-AE" sz="1000" b="0" i="0" u="none" strike="noStrike" kern="1200" cap="none" spc="0" normalizeH="0" baseline="0" noProof="0">
                          <a:ln>
                            <a:noFill/>
                          </a:ln>
                          <a:solidFill>
                            <a:prstClr val="black"/>
                          </a:solidFill>
                          <a:effectLst/>
                          <a:uLnTx/>
                          <a:uFillTx/>
                          <a:latin typeface="+mn-lt"/>
                          <a:ea typeface="+mn-ea"/>
                          <a:cs typeface="+mn-cs"/>
                        </a:rPr>
                        <a:t>الذي يتميز بثلاث خصائص.. يقيس نسبة السكر، يقيس نسبة الكوليسترول و نسبة حمض اليوريك.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85345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- 2018-08-31 09:30:13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جمعة مباركة و تقبل الله دعواتكم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 #يوم_الجمعه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61304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- 2018-08-30 16:00:47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يقدم د .أورجانيك زبدة الجسم بفيتامين "هـ" .. زبدة طبيعية غنية الترطيب تعطي الجسم ملمساَ حريري لتبدو أصغر سنا وأكثر نعومة
احصلي عليها ب378 نقطة من قطاف
#صيدلية_الدواء #قطاف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73071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- 2018-08-29 15:27:49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مفتاح الحصول على شفاه ناعمة وجذابة هو حمايتها من التقشر والجفاف والتشقق
بلسم الشفاه من د. أورجانيك يحتوي على الفيتامينات التي تساعد على حماية الشفاه من العوامل الخارجية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33443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- 2018-08-28 19:46:31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 هائلة على منتجات بامبرز, اشتري اثنين و احصل على الثالثة مجانا! أصناف مختارة, حصريا  في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من 26 اغسطس الى 31  اغسطس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39818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- 2018-08-28 15:27:38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 على تشكيلة منتجات كلوران بيبي الأن في صيدلية الدواء! لفترة محدودة من ٢٧ اغسطس الى ٢  سبتمبر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50029585"/>
                  </a:ext>
                </a:extLst>
              </a:tr>
            </a:tbl>
          </a:graphicData>
        </a:graphic>
      </p:graphicFrame>
      <p:sp>
        <p:nvSpPr>
          <p:cNvPr id="4" name="Text Placeholder 3">
            <a:extLst>
              <a:ext uri="{FF2B5EF4-FFF2-40B4-BE49-F238E27FC236}">
                <a16:creationId xmlns:a16="http://schemas.microsoft.com/office/drawing/2014/main" id="{5E7F12FB-9265-4A5D-A357-EB3F38148810}"/>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5020764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ECE41-C4E8-4C2C-8A32-71D35D9A0BDF}"/>
              </a:ext>
            </a:extLst>
          </p:cNvPr>
          <p:cNvSpPr>
            <a:spLocks noGrp="1"/>
          </p:cNvSpPr>
          <p:nvPr>
            <p:ph type="title"/>
          </p:nvPr>
        </p:nvSpPr>
        <p:spPr/>
        <p:txBody>
          <a:bodyPr/>
          <a:lstStyle/>
          <a:p>
            <a:r>
              <a:rPr lang="en-US"/>
              <a:t>Instagram Posts Table | AlDawaa - 2 of 5</a:t>
            </a:r>
          </a:p>
        </p:txBody>
      </p:sp>
      <p:graphicFrame>
        <p:nvGraphicFramePr>
          <p:cNvPr id="5" name="Table Placeholder 4">
            <a:extLst>
              <a:ext uri="{FF2B5EF4-FFF2-40B4-BE49-F238E27FC236}">
                <a16:creationId xmlns:a16="http://schemas.microsoft.com/office/drawing/2014/main" id="{61B63984-75F9-444B-8DD6-0046ABFA8905}"/>
              </a:ext>
            </a:extLst>
          </p:cNvPr>
          <p:cNvGraphicFramePr>
            <a:graphicFrameLocks noGrp="1"/>
          </p:cNvGraphicFramePr>
          <p:nvPr>
            <p:ph type="tbl" sz="quarter" idx="13"/>
            <p:extLst>
              <p:ext uri="{D42A27DB-BD31-4B8C-83A1-F6EECF244321}">
                <p14:modId xmlns:p14="http://schemas.microsoft.com/office/powerpoint/2010/main" val="602241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558003650"/>
                    </a:ext>
                  </a:extLst>
                </a:gridCol>
                <a:gridCol w="987552">
                  <a:extLst>
                    <a:ext uri="{9D8B030D-6E8A-4147-A177-3AD203B41FA5}">
                      <a16:colId xmlns:a16="http://schemas.microsoft.com/office/drawing/2014/main" val="776013379"/>
                    </a:ext>
                  </a:extLst>
                </a:gridCol>
                <a:gridCol w="987552">
                  <a:extLst>
                    <a:ext uri="{9D8B030D-6E8A-4147-A177-3AD203B41FA5}">
                      <a16:colId xmlns:a16="http://schemas.microsoft.com/office/drawing/2014/main" val="148163402"/>
                    </a:ext>
                  </a:extLst>
                </a:gridCol>
                <a:gridCol w="987552">
                  <a:extLst>
                    <a:ext uri="{9D8B030D-6E8A-4147-A177-3AD203B41FA5}">
                      <a16:colId xmlns:a16="http://schemas.microsoft.com/office/drawing/2014/main" val="369111211"/>
                    </a:ext>
                  </a:extLst>
                </a:gridCol>
                <a:gridCol w="987552">
                  <a:extLst>
                    <a:ext uri="{9D8B030D-6E8A-4147-A177-3AD203B41FA5}">
                      <a16:colId xmlns:a16="http://schemas.microsoft.com/office/drawing/2014/main" val="3015570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8278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- 2018-08-28 14:10:26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الأن عروض مميزة على عدسات لاصقة, اشتري عدسات شهرية واحصلي على عدسة اخرى مجاناً لفترة محدودة , من 27 اغسطس الى 2 سبتمبر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78373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- 2018-08-27 17:00:44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شاركينا صورة مرطب الشفاه المفضل لكِ على الخاص أو التعليقات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76376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- 2018-08-26 19:07:54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وصار وقت الإعلان عن الفائزين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الف مبروك لجميع الرابحين وشكرا لجميع المشاركين.. انتظرونا في مسابقاتنا القادمة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01027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- 2018-08-26 14:45:43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صيدليات_الدواء وشركة #أرامكس تعلنان عن شراكة استراتيجة لتقديم خدمة الإستلام السريع داخل صيدليات مختارة إلى أن تعمم مراكز الخدمة تدريجياً على نطاق أوسع. وهذا يأتي من ضمن سعي #الدواء لتقديم خدمات جديدة ومبتكرة لجميع عملائها.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72683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- 2018-08-26 13:00:57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أسنانك حساسة؟
معجون #الودنت هو الحل.. تلذذ بالآيسكريم بدون ألم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41844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- 2018-08-25 11:00:41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كيف تستخدمين كريم واقي الشمس؟ تعرفي على الطريقة الصحيحة لاستخدامه #نصيحة_الدواء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33001160"/>
                  </a:ext>
                </a:extLst>
              </a:tr>
            </a:tbl>
          </a:graphicData>
        </a:graphic>
      </p:graphicFrame>
      <p:sp>
        <p:nvSpPr>
          <p:cNvPr id="4" name="Text Placeholder 3">
            <a:extLst>
              <a:ext uri="{FF2B5EF4-FFF2-40B4-BE49-F238E27FC236}">
                <a16:creationId xmlns:a16="http://schemas.microsoft.com/office/drawing/2014/main" id="{7594EBC1-CA0A-47E6-BDC9-240F383A45F4}"/>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6124494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75886-3622-434F-B040-64BC2E7AC4EE}"/>
              </a:ext>
            </a:extLst>
          </p:cNvPr>
          <p:cNvSpPr>
            <a:spLocks noGrp="1"/>
          </p:cNvSpPr>
          <p:nvPr>
            <p:ph type="title"/>
          </p:nvPr>
        </p:nvSpPr>
        <p:spPr/>
        <p:txBody>
          <a:bodyPr/>
          <a:lstStyle/>
          <a:p>
            <a:r>
              <a:rPr lang="en-US"/>
              <a:t>Instagram Posts Table | AlDawaa - 3 of 5</a:t>
            </a:r>
          </a:p>
        </p:txBody>
      </p:sp>
      <p:graphicFrame>
        <p:nvGraphicFramePr>
          <p:cNvPr id="5" name="Table Placeholder 4">
            <a:extLst>
              <a:ext uri="{FF2B5EF4-FFF2-40B4-BE49-F238E27FC236}">
                <a16:creationId xmlns:a16="http://schemas.microsoft.com/office/drawing/2014/main" id="{CA4E698A-0C29-4A9E-816C-2D18EC14E098}"/>
              </a:ext>
            </a:extLst>
          </p:cNvPr>
          <p:cNvGraphicFramePr>
            <a:graphicFrameLocks noGrp="1"/>
          </p:cNvGraphicFramePr>
          <p:nvPr>
            <p:ph type="tbl" sz="quarter" idx="13"/>
            <p:extLst>
              <p:ext uri="{D42A27DB-BD31-4B8C-83A1-F6EECF244321}">
                <p14:modId xmlns:p14="http://schemas.microsoft.com/office/powerpoint/2010/main" val="262718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788803907"/>
                    </a:ext>
                  </a:extLst>
                </a:gridCol>
                <a:gridCol w="987552">
                  <a:extLst>
                    <a:ext uri="{9D8B030D-6E8A-4147-A177-3AD203B41FA5}">
                      <a16:colId xmlns:a16="http://schemas.microsoft.com/office/drawing/2014/main" val="2953434800"/>
                    </a:ext>
                  </a:extLst>
                </a:gridCol>
                <a:gridCol w="987552">
                  <a:extLst>
                    <a:ext uri="{9D8B030D-6E8A-4147-A177-3AD203B41FA5}">
                      <a16:colId xmlns:a16="http://schemas.microsoft.com/office/drawing/2014/main" val="2019636941"/>
                    </a:ext>
                  </a:extLst>
                </a:gridCol>
                <a:gridCol w="987552">
                  <a:extLst>
                    <a:ext uri="{9D8B030D-6E8A-4147-A177-3AD203B41FA5}">
                      <a16:colId xmlns:a16="http://schemas.microsoft.com/office/drawing/2014/main" val="1773961693"/>
                    </a:ext>
                  </a:extLst>
                </a:gridCol>
                <a:gridCol w="987552">
                  <a:extLst>
                    <a:ext uri="{9D8B030D-6E8A-4147-A177-3AD203B41FA5}">
                      <a16:colId xmlns:a16="http://schemas.microsoft.com/office/drawing/2014/main" val="2954672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98012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- 2018-08-24 09:00:45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طبتم وطابت جمعتكم بكل خير
في هذه الساعة المباركة نسأل الله أن يجعلنا مفاتيح للخير ومغاليق للشر، وأن يوفقنا ويعيننا على خيري الدنيا والآخرة.
#يوم_الجمعة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54701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- 2018-08-23 11:30:20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احرصي على تزويد أطفالك بمنتجات للعناية الشخصية لحمايتهم من البكتيريا والعدوى -بإذن الله-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30028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- 2018-08-22 17:02:02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العودة_إلى_المدارس#
كل واحد وعنده طرق يسويها كل يوم عشان يضمن سلامته وسلامة عائلته من انتقال الأمراض خاصة بوقت رجوع الطلاب الى المدارس.
شاركينا روتينك للتعقيم وصوري لنا المنتجات التي تحبي استخدامها بالخاص أو بالتعليقات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30878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- 2018-08-21 17:01:22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بعد اكمال الحج, من المهم أن ترتاح , لأنك قد تعاني من الصداع, الإرهاق العضلي و عدم انتظام النوم.  #حج_مبرور #صيدلية_الدواء
#الحج_والدواء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38442417"/>
                  </a:ext>
                </a:extLst>
              </a:tr>
            </a:tbl>
          </a:graphicData>
        </a:graphic>
      </p:graphicFrame>
      <p:sp>
        <p:nvSpPr>
          <p:cNvPr id="4" name="Text Placeholder 3">
            <a:extLst>
              <a:ext uri="{FF2B5EF4-FFF2-40B4-BE49-F238E27FC236}">
                <a16:creationId xmlns:a16="http://schemas.microsoft.com/office/drawing/2014/main" id="{59037B82-91D2-446A-9817-BBF09E940C20}"/>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5015302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47964-63EF-4987-928E-2D2FCFEDD404}"/>
              </a:ext>
            </a:extLst>
          </p:cNvPr>
          <p:cNvSpPr>
            <a:spLocks noGrp="1"/>
          </p:cNvSpPr>
          <p:nvPr>
            <p:ph type="title"/>
          </p:nvPr>
        </p:nvSpPr>
        <p:spPr/>
        <p:txBody>
          <a:bodyPr/>
          <a:lstStyle/>
          <a:p>
            <a:r>
              <a:rPr lang="en-US"/>
              <a:t>Instagram Posts Table | AlDawaa - 4 of 5</a:t>
            </a:r>
          </a:p>
        </p:txBody>
      </p:sp>
      <p:graphicFrame>
        <p:nvGraphicFramePr>
          <p:cNvPr id="5" name="Table Placeholder 4">
            <a:extLst>
              <a:ext uri="{FF2B5EF4-FFF2-40B4-BE49-F238E27FC236}">
                <a16:creationId xmlns:a16="http://schemas.microsoft.com/office/drawing/2014/main" id="{3F65A7F8-9767-4692-A6CE-113A2ACD28A7}"/>
              </a:ext>
            </a:extLst>
          </p:cNvPr>
          <p:cNvGraphicFramePr>
            <a:graphicFrameLocks noGrp="1"/>
          </p:cNvGraphicFramePr>
          <p:nvPr>
            <p:ph type="tbl" sz="quarter" idx="13"/>
            <p:extLst>
              <p:ext uri="{D42A27DB-BD31-4B8C-83A1-F6EECF244321}">
                <p14:modId xmlns:p14="http://schemas.microsoft.com/office/powerpoint/2010/main" val="1174490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417229083"/>
                    </a:ext>
                  </a:extLst>
                </a:gridCol>
                <a:gridCol w="987552">
                  <a:extLst>
                    <a:ext uri="{9D8B030D-6E8A-4147-A177-3AD203B41FA5}">
                      <a16:colId xmlns:a16="http://schemas.microsoft.com/office/drawing/2014/main" val="3295629404"/>
                    </a:ext>
                  </a:extLst>
                </a:gridCol>
                <a:gridCol w="987552">
                  <a:extLst>
                    <a:ext uri="{9D8B030D-6E8A-4147-A177-3AD203B41FA5}">
                      <a16:colId xmlns:a16="http://schemas.microsoft.com/office/drawing/2014/main" val="548384184"/>
                    </a:ext>
                  </a:extLst>
                </a:gridCol>
                <a:gridCol w="987552">
                  <a:extLst>
                    <a:ext uri="{9D8B030D-6E8A-4147-A177-3AD203B41FA5}">
                      <a16:colId xmlns:a16="http://schemas.microsoft.com/office/drawing/2014/main" val="3831409732"/>
                    </a:ext>
                  </a:extLst>
                </a:gridCol>
                <a:gridCol w="987552">
                  <a:extLst>
                    <a:ext uri="{9D8B030D-6E8A-4147-A177-3AD203B41FA5}">
                      <a16:colId xmlns:a16="http://schemas.microsoft.com/office/drawing/2014/main" val="517283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94335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- 2018-08-20 16:01:50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 تهنئكم بحلول عيد الأضحى المبارك، أعاده الله عليكم بالخير واليمن والبركات، ومتّعكم بجزيل الصحة والعافية بين الأهل والأحباب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عيد_الأضحى #تهنئة_العيد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97656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- 2018-08-20 10:00:48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تقبل الله منكم ورزقكم حجًا مبرورًا وذنبًا مغفورًا، ورزقكم سعادة الدارين. 
#الحج2018 #عرفة #يوم_عرفة
#الحج_والدواء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79874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- 2018-08-19 15:00:51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للحجاج المصابين بارتفاع ضغط الدم, حافظوا على أخذ الأدوية بشكل منتظم. خصوصا خلال الطواف, السعي و رمي الجمرات. لأن هذه الأنشطة تحتاج جهد كبير #الحج_والدواء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23077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- 2018-08-18 13:00:59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تجنب استنشاق الهواء الملوث والغبار، وقلّل من خطر التعرض للأمراض المعدية المحمولة جوًا عن طريق ارتداء قناع طبي في الأماكن المزدحمة. #نصائح_للحجاج #الحج #الحج_والدواء #الحج2018 #مكة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92095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- 2018-08-17 09:00:36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الله اكبر الله اكبر لا اله الا الله , الله اكبر الله اكبر ولله الحمد.
#يوم_الجمعة
#صيدلية_الدواء
#الحج2018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41848616"/>
                  </a:ext>
                </a:extLst>
              </a:tr>
            </a:tbl>
          </a:graphicData>
        </a:graphic>
      </p:graphicFrame>
      <p:sp>
        <p:nvSpPr>
          <p:cNvPr id="4" name="Text Placeholder 3">
            <a:extLst>
              <a:ext uri="{FF2B5EF4-FFF2-40B4-BE49-F238E27FC236}">
                <a16:creationId xmlns:a16="http://schemas.microsoft.com/office/drawing/2014/main" id="{4AD8B604-3C78-4AD1-B734-55212E538A93}"/>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1312954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699B0-7E52-4A86-8903-761F5198894F}"/>
              </a:ext>
            </a:extLst>
          </p:cNvPr>
          <p:cNvSpPr>
            <a:spLocks noGrp="1"/>
          </p:cNvSpPr>
          <p:nvPr>
            <p:ph type="title"/>
          </p:nvPr>
        </p:nvSpPr>
        <p:spPr/>
        <p:txBody>
          <a:bodyPr/>
          <a:lstStyle/>
          <a:p>
            <a:r>
              <a:rPr lang="en-US"/>
              <a:t>Instagram Posts Table | AlDawaa - 5 of 5</a:t>
            </a:r>
          </a:p>
        </p:txBody>
      </p:sp>
      <p:graphicFrame>
        <p:nvGraphicFramePr>
          <p:cNvPr id="5" name="Table Placeholder 4">
            <a:extLst>
              <a:ext uri="{FF2B5EF4-FFF2-40B4-BE49-F238E27FC236}">
                <a16:creationId xmlns:a16="http://schemas.microsoft.com/office/drawing/2014/main" id="{35B69E67-A9AB-4410-8CF6-DDDF28B6AC19}"/>
              </a:ext>
            </a:extLst>
          </p:cNvPr>
          <p:cNvGraphicFramePr>
            <a:graphicFrameLocks noGrp="1"/>
          </p:cNvGraphicFramePr>
          <p:nvPr>
            <p:ph type="tbl" sz="quarter" idx="13"/>
            <p:extLst>
              <p:ext uri="{D42A27DB-BD31-4B8C-83A1-F6EECF244321}">
                <p14:modId xmlns:p14="http://schemas.microsoft.com/office/powerpoint/2010/main" val="3977092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735417516"/>
                    </a:ext>
                  </a:extLst>
                </a:gridCol>
                <a:gridCol w="987552">
                  <a:extLst>
                    <a:ext uri="{9D8B030D-6E8A-4147-A177-3AD203B41FA5}">
                      <a16:colId xmlns:a16="http://schemas.microsoft.com/office/drawing/2014/main" val="1760791481"/>
                    </a:ext>
                  </a:extLst>
                </a:gridCol>
                <a:gridCol w="987552">
                  <a:extLst>
                    <a:ext uri="{9D8B030D-6E8A-4147-A177-3AD203B41FA5}">
                      <a16:colId xmlns:a16="http://schemas.microsoft.com/office/drawing/2014/main" val="4140998172"/>
                    </a:ext>
                  </a:extLst>
                </a:gridCol>
                <a:gridCol w="987552">
                  <a:extLst>
                    <a:ext uri="{9D8B030D-6E8A-4147-A177-3AD203B41FA5}">
                      <a16:colId xmlns:a16="http://schemas.microsoft.com/office/drawing/2014/main" val="2701778421"/>
                    </a:ext>
                  </a:extLst>
                </a:gridCol>
                <a:gridCol w="987552">
                  <a:extLst>
                    <a:ext uri="{9D8B030D-6E8A-4147-A177-3AD203B41FA5}">
                      <a16:colId xmlns:a16="http://schemas.microsoft.com/office/drawing/2014/main" val="639006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45984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- 2018-08-16 17:30:16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تجنب أمراض الجهاز الهضمي في #الحج بشرب كمية كثيرة من الماء, الابتعاد عن الأطعمة الدسمة, والتحقق من نظافة طعامك قبل تناوله #الحج_والدواء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81057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- 2018-08-16 17:00:56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خلال فترة #الحج, يجب استعمال شفرة الشعر مرة واحدة لكل حلاقة, وتجنب مشاركتها مع الأخرين. هذا يحافظ على صحتك, و يمنع انتشار الأمراض المعدية. #الحج_والدواء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61978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- 2018-08-16 14:00:23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ترحب صيدلية الدواء بحجاج بيت الله الحرام بمكة #الحج2018  #الحج_مع_الدواء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61202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- 2018-08-16 12:02:07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زورو أقرب #صيدلية_الدواء لتحصلوا على أفضل عروض على منتجات العناية الشخصية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0459856"/>
                  </a:ext>
                </a:extLst>
              </a:tr>
            </a:tbl>
          </a:graphicData>
        </a:graphic>
      </p:graphicFrame>
      <p:sp>
        <p:nvSpPr>
          <p:cNvPr id="4" name="Text Placeholder 3">
            <a:extLst>
              <a:ext uri="{FF2B5EF4-FFF2-40B4-BE49-F238E27FC236}">
                <a16:creationId xmlns:a16="http://schemas.microsoft.com/office/drawing/2014/main" id="{656708E6-F61D-41D9-A990-56433A25F3BB}"/>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3284526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863EB-23F1-4A82-90B2-7C811E510DA3}"/>
              </a:ext>
            </a:extLst>
          </p:cNvPr>
          <p:cNvSpPr>
            <a:spLocks noGrp="1"/>
          </p:cNvSpPr>
          <p:nvPr>
            <p:ph type="title"/>
          </p:nvPr>
        </p:nvSpPr>
        <p:spPr/>
        <p:txBody>
          <a:bodyPr/>
          <a:lstStyle/>
          <a:p>
            <a:r>
              <a:rPr lang="en-US"/>
              <a:t>Instagram Posts | AlDawaa</a:t>
            </a:r>
          </a:p>
        </p:txBody>
      </p:sp>
      <p:graphicFrame>
        <p:nvGraphicFramePr>
          <p:cNvPr id="6" name="Chart Placeholder 5">
            <a:extLst>
              <a:ext uri="{FF2B5EF4-FFF2-40B4-BE49-F238E27FC236}">
                <a16:creationId xmlns:a16="http://schemas.microsoft.com/office/drawing/2014/main" id="{1076A558-2B8E-4D64-B6F0-6396D2A7A1D0}"/>
              </a:ext>
            </a:extLst>
          </p:cNvPr>
          <p:cNvGraphicFramePr>
            <a:graphicFrameLocks noGrp="1"/>
          </p:cNvGraphicFramePr>
          <p:nvPr>
            <p:ph type="chart" sz="quarter" idx="13"/>
            <p:extLst>
              <p:ext uri="{D42A27DB-BD31-4B8C-83A1-F6EECF244321}">
                <p14:modId xmlns:p14="http://schemas.microsoft.com/office/powerpoint/2010/main" val="5198070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A8F58F-705D-42D5-A35C-E310DFCD7F51}"/>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DE1E79D7-DC51-4597-888E-414A85AF80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378317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1993</Words>
  <Application>Microsoft Office PowerPoint</Application>
  <PresentationFormat>On-screen Show (4:3)</PresentationFormat>
  <Paragraphs>1133</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quintly_template</vt:lpstr>
      <vt:lpstr>Aldawaa followers change</vt:lpstr>
      <vt:lpstr>Twitter Followers Total | AlDawaa</vt:lpstr>
      <vt:lpstr>Facebook Fans Total | AlDawaa</vt:lpstr>
      <vt:lpstr>Instagram Followers Total | AlDawaa</vt:lpstr>
      <vt:lpstr>Twitter Key Metrics Table | AlDawaa</vt:lpstr>
      <vt:lpstr>Twitter Total Interactions | AlDawaa</vt:lpstr>
      <vt:lpstr>Facebook Total Interactions | AlDawaa</vt:lpstr>
      <vt:lpstr>Instagram Key Metrics Table | AlDawaa</vt:lpstr>
      <vt:lpstr>Instagram Total Interactions | AlDawaa</vt:lpstr>
      <vt:lpstr>Facebook Key Metrics Table | AlDawaa</vt:lpstr>
      <vt:lpstr>Facebook Own Posts | AlDawaa</vt:lpstr>
      <vt:lpstr>Facebook Own Posts Table  | AlDawaa - 1 of 10</vt:lpstr>
      <vt:lpstr>Facebook Own Posts Table  | AlDawaa - 2 of 10</vt:lpstr>
      <vt:lpstr>Facebook Own Posts Table  | AlDawaa - 3 of 10</vt:lpstr>
      <vt:lpstr>Facebook Own Posts Table  | AlDawaa - 4 of 10</vt:lpstr>
      <vt:lpstr>Facebook Own Posts Table  | AlDawaa - 5 of 10</vt:lpstr>
      <vt:lpstr>Facebook Own Posts Table  | AlDawaa - 6 of 10</vt:lpstr>
      <vt:lpstr>Facebook Own Posts Table  | AlDawaa - 7 of 10</vt:lpstr>
      <vt:lpstr>Facebook Own Posts Table  | AlDawaa - 8 of 10</vt:lpstr>
      <vt:lpstr>Facebook Own Posts Table  | AlDawaa - 9 of 10</vt:lpstr>
      <vt:lpstr>Facebook Own Posts Table  | AlDawaa - 10 of 10</vt:lpstr>
      <vt:lpstr>Twitter Own and Retweeted Tweets Table | AlDawaa - 1 of 5</vt:lpstr>
      <vt:lpstr>Twitter Own and Retweeted Tweets Table | AlDawaa - 2 of 5</vt:lpstr>
      <vt:lpstr>Twitter Own and Retweeted Tweets Table | AlDawaa - 3 of 5</vt:lpstr>
      <vt:lpstr>Twitter Own and Retweeted Tweets Table | AlDawaa - 4 of 5</vt:lpstr>
      <vt:lpstr>Twitter Own and Retweeted Tweets Table | AlDawaa - 5 of 5</vt:lpstr>
      <vt:lpstr>Twitter Tweets Total | AlDawaa</vt:lpstr>
      <vt:lpstr>Instagram Posts Table | AlDawaa - 1 of 5</vt:lpstr>
      <vt:lpstr>Instagram Posts Table | AlDawaa - 2 of 5</vt:lpstr>
      <vt:lpstr>Instagram Posts Table | AlDawaa - 3 of 5</vt:lpstr>
      <vt:lpstr>Instagram Posts Table | AlDawaa - 4 of 5</vt:lpstr>
      <vt:lpstr>Instagram Posts Table | AlDawaa - 5 of 5</vt:lpstr>
      <vt:lpstr>Instagram Posts | AlDawaa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Aldawaa followers change</dc:title>
  <dc:creator>Administrator</dc:creator>
  <cp:lastModifiedBy>Administrator</cp:lastModifiedBy>
  <cp:revision>1</cp:revision>
  <dcterms:created xsi:type="dcterms:W3CDTF">2018-09-02T06:47:56Z</dcterms:created>
  <dcterms:modified xsi:type="dcterms:W3CDTF">2018-09-02T06:49:46Z</dcterms:modified>
</cp:coreProperties>
</file>