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140769</c:v>
                </c:pt>
                <c:pt idx="1">
                  <c:v>140793</c:v>
                </c:pt>
                <c:pt idx="2">
                  <c:v>140793</c:v>
                </c:pt>
                <c:pt idx="3">
                  <c:v>140813</c:v>
                </c:pt>
                <c:pt idx="4">
                  <c:v>140808</c:v>
                </c:pt>
                <c:pt idx="5">
                  <c:v>140831</c:v>
                </c:pt>
                <c:pt idx="6">
                  <c:v>140826</c:v>
                </c:pt>
                <c:pt idx="7">
                  <c:v>140807</c:v>
                </c:pt>
                <c:pt idx="8">
                  <c:v>140840</c:v>
                </c:pt>
                <c:pt idx="9">
                  <c:v>140853</c:v>
                </c:pt>
                <c:pt idx="10">
                  <c:v>140875</c:v>
                </c:pt>
                <c:pt idx="11">
                  <c:v>140956</c:v>
                </c:pt>
                <c:pt idx="12">
                  <c:v>141048</c:v>
                </c:pt>
                <c:pt idx="13">
                  <c:v>141232</c:v>
                </c:pt>
                <c:pt idx="14">
                  <c:v>141311</c:v>
                </c:pt>
                <c:pt idx="15">
                  <c:v>141401</c:v>
                </c:pt>
                <c:pt idx="16">
                  <c:v>141408</c:v>
                </c:pt>
                <c:pt idx="17">
                  <c:v>141435</c:v>
                </c:pt>
                <c:pt idx="18">
                  <c:v>141423</c:v>
                </c:pt>
                <c:pt idx="19">
                  <c:v>141408</c:v>
                </c:pt>
                <c:pt idx="20">
                  <c:v>141364</c:v>
                </c:pt>
                <c:pt idx="21">
                  <c:v>141389</c:v>
                </c:pt>
                <c:pt idx="22">
                  <c:v>141440</c:v>
                </c:pt>
                <c:pt idx="23">
                  <c:v>141417</c:v>
                </c:pt>
                <c:pt idx="24">
                  <c:v>141402</c:v>
                </c:pt>
                <c:pt idx="25">
                  <c:v>141387</c:v>
                </c:pt>
                <c:pt idx="26">
                  <c:v>141458</c:v>
                </c:pt>
                <c:pt idx="27">
                  <c:v>141489</c:v>
                </c:pt>
                <c:pt idx="28">
                  <c:v>141476</c:v>
                </c:pt>
                <c:pt idx="29">
                  <c:v>141048</c:v>
                </c:pt>
                <c:pt idx="30">
                  <c:v>141079</c:v>
                </c:pt>
              </c:numCache>
            </c:numRef>
          </c:val>
          <c:smooth val="0"/>
          <c:extLst>
            <c:ext xmlns:c16="http://schemas.microsoft.com/office/drawing/2014/chart" uri="{C3380CC4-5D6E-409C-BE32-E72D297353CC}">
              <c16:uniqueId val="{00000000-2A4B-448B-A8FF-CB3872A6C326}"/>
            </c:ext>
          </c:extLst>
        </c:ser>
        <c:dLbls>
          <c:showLegendKey val="0"/>
          <c:showVal val="0"/>
          <c:showCatName val="0"/>
          <c:showSerName val="0"/>
          <c:showPercent val="0"/>
          <c:showBubbleSize val="0"/>
        </c:dLbls>
        <c:smooth val="0"/>
        <c:axId val="290830248"/>
        <c:axId val="290827952"/>
      </c:lineChart>
      <c:dateAx>
        <c:axId val="290830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27952"/>
        <c:crosses val="autoZero"/>
        <c:auto val="1"/>
        <c:lblOffset val="100"/>
        <c:baseTimeUnit val="days"/>
      </c:dateAx>
      <c:valAx>
        <c:axId val="29082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3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195956</c:v>
                </c:pt>
                <c:pt idx="1">
                  <c:v>195970</c:v>
                </c:pt>
                <c:pt idx="2">
                  <c:v>195961</c:v>
                </c:pt>
                <c:pt idx="3">
                  <c:v>195967</c:v>
                </c:pt>
                <c:pt idx="4">
                  <c:v>195972</c:v>
                </c:pt>
                <c:pt idx="5">
                  <c:v>195981</c:v>
                </c:pt>
                <c:pt idx="6">
                  <c:v>195984</c:v>
                </c:pt>
                <c:pt idx="7">
                  <c:v>195993</c:v>
                </c:pt>
                <c:pt idx="8">
                  <c:v>195996</c:v>
                </c:pt>
                <c:pt idx="9">
                  <c:v>195990</c:v>
                </c:pt>
                <c:pt idx="10">
                  <c:v>195990</c:v>
                </c:pt>
                <c:pt idx="11">
                  <c:v>196026</c:v>
                </c:pt>
                <c:pt idx="12">
                  <c:v>196079</c:v>
                </c:pt>
                <c:pt idx="13">
                  <c:v>196148</c:v>
                </c:pt>
                <c:pt idx="14">
                  <c:v>196229</c:v>
                </c:pt>
                <c:pt idx="15">
                  <c:v>196345</c:v>
                </c:pt>
                <c:pt idx="16">
                  <c:v>196357</c:v>
                </c:pt>
                <c:pt idx="17">
                  <c:v>196362</c:v>
                </c:pt>
                <c:pt idx="18">
                  <c:v>196358</c:v>
                </c:pt>
                <c:pt idx="19">
                  <c:v>196368</c:v>
                </c:pt>
                <c:pt idx="20">
                  <c:v>196366</c:v>
                </c:pt>
                <c:pt idx="21">
                  <c:v>196364</c:v>
                </c:pt>
                <c:pt idx="22">
                  <c:v>196370</c:v>
                </c:pt>
                <c:pt idx="23">
                  <c:v>196379</c:v>
                </c:pt>
                <c:pt idx="24">
                  <c:v>196381</c:v>
                </c:pt>
                <c:pt idx="25">
                  <c:v>196391</c:v>
                </c:pt>
                <c:pt idx="26">
                  <c:v>196407</c:v>
                </c:pt>
                <c:pt idx="27">
                  <c:v>196417</c:v>
                </c:pt>
                <c:pt idx="28">
                  <c:v>196454</c:v>
                </c:pt>
                <c:pt idx="29">
                  <c:v>196561</c:v>
                </c:pt>
                <c:pt idx="30">
                  <c:v>196569</c:v>
                </c:pt>
              </c:numCache>
            </c:numRef>
          </c:val>
          <c:smooth val="0"/>
          <c:extLst>
            <c:ext xmlns:c16="http://schemas.microsoft.com/office/drawing/2014/chart" uri="{C3380CC4-5D6E-409C-BE32-E72D297353CC}">
              <c16:uniqueId val="{00000000-B924-4CE4-B581-CBC4A4FC4021}"/>
            </c:ext>
          </c:extLst>
        </c:ser>
        <c:dLbls>
          <c:showLegendKey val="0"/>
          <c:showVal val="0"/>
          <c:showCatName val="0"/>
          <c:showSerName val="0"/>
          <c:showPercent val="0"/>
          <c:showBubbleSize val="0"/>
        </c:dLbls>
        <c:smooth val="0"/>
        <c:axId val="288832288"/>
        <c:axId val="288830320"/>
      </c:lineChart>
      <c:dateAx>
        <c:axId val="288832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30320"/>
        <c:crosses val="autoZero"/>
        <c:auto val="1"/>
        <c:lblOffset val="100"/>
        <c:baseTimeUnit val="days"/>
      </c:dateAx>
      <c:valAx>
        <c:axId val="28883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3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109319</c:v>
                </c:pt>
                <c:pt idx="1">
                  <c:v>109493</c:v>
                </c:pt>
                <c:pt idx="2">
                  <c:v>109655</c:v>
                </c:pt>
                <c:pt idx="3">
                  <c:v>109816</c:v>
                </c:pt>
                <c:pt idx="4">
                  <c:v>110024</c:v>
                </c:pt>
                <c:pt idx="5">
                  <c:v>110156</c:v>
                </c:pt>
                <c:pt idx="6">
                  <c:v>110326</c:v>
                </c:pt>
                <c:pt idx="7">
                  <c:v>110480</c:v>
                </c:pt>
                <c:pt idx="8">
                  <c:v>110667</c:v>
                </c:pt>
                <c:pt idx="9">
                  <c:v>110836</c:v>
                </c:pt>
                <c:pt idx="10">
                  <c:v>111001</c:v>
                </c:pt>
                <c:pt idx="11">
                  <c:v>111214</c:v>
                </c:pt>
                <c:pt idx="12">
                  <c:v>111612</c:v>
                </c:pt>
                <c:pt idx="13">
                  <c:v>111859</c:v>
                </c:pt>
                <c:pt idx="14">
                  <c:v>112087</c:v>
                </c:pt>
                <c:pt idx="15">
                  <c:v>112372</c:v>
                </c:pt>
                <c:pt idx="16">
                  <c:v>112674</c:v>
                </c:pt>
                <c:pt idx="17">
                  <c:v>112988</c:v>
                </c:pt>
                <c:pt idx="18">
                  <c:v>113248</c:v>
                </c:pt>
                <c:pt idx="19">
                  <c:v>113466</c:v>
                </c:pt>
                <c:pt idx="20">
                  <c:v>113610</c:v>
                </c:pt>
                <c:pt idx="21">
                  <c:v>113776</c:v>
                </c:pt>
                <c:pt idx="22">
                  <c:v>113931</c:v>
                </c:pt>
                <c:pt idx="23">
                  <c:v>114120</c:v>
                </c:pt>
                <c:pt idx="24">
                  <c:v>114285</c:v>
                </c:pt>
                <c:pt idx="25">
                  <c:v>114456</c:v>
                </c:pt>
                <c:pt idx="26">
                  <c:v>114583</c:v>
                </c:pt>
                <c:pt idx="27">
                  <c:v>114779</c:v>
                </c:pt>
                <c:pt idx="28">
                  <c:v>114971</c:v>
                </c:pt>
                <c:pt idx="29">
                  <c:v>115159</c:v>
                </c:pt>
                <c:pt idx="30">
                  <c:v>115394</c:v>
                </c:pt>
              </c:numCache>
            </c:numRef>
          </c:val>
          <c:smooth val="0"/>
          <c:extLst>
            <c:ext xmlns:c16="http://schemas.microsoft.com/office/drawing/2014/chart" uri="{C3380CC4-5D6E-409C-BE32-E72D297353CC}">
              <c16:uniqueId val="{00000000-F3E4-47F2-970A-90984474C926}"/>
            </c:ext>
          </c:extLst>
        </c:ser>
        <c:dLbls>
          <c:showLegendKey val="0"/>
          <c:showVal val="0"/>
          <c:showCatName val="0"/>
          <c:showSerName val="0"/>
          <c:showPercent val="0"/>
          <c:showBubbleSize val="0"/>
        </c:dLbls>
        <c:smooth val="0"/>
        <c:axId val="289401504"/>
        <c:axId val="289395600"/>
      </c:lineChart>
      <c:dateAx>
        <c:axId val="289401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95600"/>
        <c:crosses val="autoZero"/>
        <c:auto val="1"/>
        <c:lblOffset val="100"/>
        <c:baseTimeUnit val="days"/>
      </c:dateAx>
      <c:valAx>
        <c:axId val="28939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0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5715</c:v>
                </c:pt>
              </c:numCache>
            </c:numRef>
          </c:val>
          <c:extLst>
            <c:ext xmlns:c16="http://schemas.microsoft.com/office/drawing/2014/chart" uri="{C3380CC4-5D6E-409C-BE32-E72D297353CC}">
              <c16:uniqueId val="{00000000-072E-4BA3-8F0B-1DD1442DA143}"/>
            </c:ext>
          </c:extLst>
        </c:ser>
        <c:dLbls>
          <c:showLegendKey val="0"/>
          <c:showVal val="0"/>
          <c:showCatName val="0"/>
          <c:showSerName val="0"/>
          <c:showPercent val="0"/>
          <c:showBubbleSize val="0"/>
        </c:dLbls>
        <c:gapWidth val="219"/>
        <c:overlap val="-27"/>
        <c:axId val="355548176"/>
        <c:axId val="355545224"/>
      </c:barChart>
      <c:catAx>
        <c:axId val="35554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545224"/>
        <c:crosses val="autoZero"/>
        <c:auto val="1"/>
        <c:lblAlgn val="ctr"/>
        <c:lblOffset val="100"/>
        <c:noMultiLvlLbl val="0"/>
      </c:catAx>
      <c:valAx>
        <c:axId val="35554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54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صيدليات الدواء</c:v>
                </c:pt>
              </c:strCache>
            </c:strRef>
          </c:cat>
          <c:val>
            <c:numRef>
              <c:f>Sheet1!$B$2</c:f>
              <c:numCache>
                <c:formatCode>General</c:formatCode>
                <c:ptCount val="1"/>
                <c:pt idx="0">
                  <c:v>8569</c:v>
                </c:pt>
              </c:numCache>
            </c:numRef>
          </c:val>
          <c:extLst>
            <c:ext xmlns:c16="http://schemas.microsoft.com/office/drawing/2014/chart" uri="{C3380CC4-5D6E-409C-BE32-E72D297353CC}">
              <c16:uniqueId val="{00000000-E3A1-47D1-8415-AA51A7CC6515}"/>
            </c:ext>
          </c:extLst>
        </c:ser>
        <c:dLbls>
          <c:showLegendKey val="0"/>
          <c:showVal val="0"/>
          <c:showCatName val="0"/>
          <c:showSerName val="0"/>
          <c:showPercent val="0"/>
          <c:showBubbleSize val="0"/>
        </c:dLbls>
        <c:gapWidth val="219"/>
        <c:overlap val="-27"/>
        <c:axId val="355535056"/>
        <c:axId val="355535384"/>
      </c:barChart>
      <c:catAx>
        <c:axId val="35553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535384"/>
        <c:crosses val="autoZero"/>
        <c:auto val="1"/>
        <c:lblAlgn val="ctr"/>
        <c:lblOffset val="100"/>
        <c:noMultiLvlLbl val="0"/>
      </c:catAx>
      <c:valAx>
        <c:axId val="35553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53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17026</c:v>
                </c:pt>
              </c:numCache>
            </c:numRef>
          </c:val>
          <c:extLst>
            <c:ext xmlns:c16="http://schemas.microsoft.com/office/drawing/2014/chart" uri="{C3380CC4-5D6E-409C-BE32-E72D297353CC}">
              <c16:uniqueId val="{00000000-F1B3-47B7-AC1A-AEBD661F4F25}"/>
            </c:ext>
          </c:extLst>
        </c:ser>
        <c:dLbls>
          <c:showLegendKey val="0"/>
          <c:showVal val="0"/>
          <c:showCatName val="0"/>
          <c:showSerName val="0"/>
          <c:showPercent val="0"/>
          <c:showBubbleSize val="0"/>
        </c:dLbls>
        <c:gapWidth val="219"/>
        <c:overlap val="-27"/>
        <c:axId val="356965392"/>
        <c:axId val="356965064"/>
      </c:barChart>
      <c:catAx>
        <c:axId val="356965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65064"/>
        <c:crosses val="autoZero"/>
        <c:auto val="1"/>
        <c:lblAlgn val="ctr"/>
        <c:lblOffset val="100"/>
        <c:noMultiLvlLbl val="0"/>
      </c:catAx>
      <c:valAx>
        <c:axId val="35696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6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6</c:v>
                </c:pt>
                <c:pt idx="1">
                  <c:v>2</c:v>
                </c:pt>
                <c:pt idx="2">
                  <c:v>1</c:v>
                </c:pt>
                <c:pt idx="3">
                  <c:v>0</c:v>
                </c:pt>
                <c:pt idx="4">
                  <c:v>2</c:v>
                </c:pt>
                <c:pt idx="5">
                  <c:v>1</c:v>
                </c:pt>
                <c:pt idx="6">
                  <c:v>2</c:v>
                </c:pt>
                <c:pt idx="7">
                  <c:v>1</c:v>
                </c:pt>
                <c:pt idx="8">
                  <c:v>1</c:v>
                </c:pt>
                <c:pt idx="9">
                  <c:v>2</c:v>
                </c:pt>
                <c:pt idx="10">
                  <c:v>2</c:v>
                </c:pt>
                <c:pt idx="11">
                  <c:v>4</c:v>
                </c:pt>
                <c:pt idx="12">
                  <c:v>3</c:v>
                </c:pt>
                <c:pt idx="13">
                  <c:v>2</c:v>
                </c:pt>
                <c:pt idx="14">
                  <c:v>4</c:v>
                </c:pt>
                <c:pt idx="15">
                  <c:v>4</c:v>
                </c:pt>
                <c:pt idx="16">
                  <c:v>1</c:v>
                </c:pt>
                <c:pt idx="17">
                  <c:v>1</c:v>
                </c:pt>
                <c:pt idx="18">
                  <c:v>1</c:v>
                </c:pt>
                <c:pt idx="19">
                  <c:v>2</c:v>
                </c:pt>
                <c:pt idx="20">
                  <c:v>1</c:v>
                </c:pt>
                <c:pt idx="21">
                  <c:v>1</c:v>
                </c:pt>
                <c:pt idx="22">
                  <c:v>1</c:v>
                </c:pt>
                <c:pt idx="23">
                  <c:v>1</c:v>
                </c:pt>
                <c:pt idx="24">
                  <c:v>1</c:v>
                </c:pt>
                <c:pt idx="25">
                  <c:v>3</c:v>
                </c:pt>
                <c:pt idx="26">
                  <c:v>1</c:v>
                </c:pt>
                <c:pt idx="27">
                  <c:v>3</c:v>
                </c:pt>
                <c:pt idx="28">
                  <c:v>1</c:v>
                </c:pt>
                <c:pt idx="29">
                  <c:v>1</c:v>
                </c:pt>
                <c:pt idx="30">
                  <c:v>2</c:v>
                </c:pt>
              </c:numCache>
            </c:numRef>
          </c:val>
          <c:smooth val="0"/>
          <c:extLst>
            <c:ext xmlns:c16="http://schemas.microsoft.com/office/drawing/2014/chart" uri="{C3380CC4-5D6E-409C-BE32-E72D297353CC}">
              <c16:uniqueId val="{00000000-4C50-4744-91B6-20A01B0E1FE8}"/>
            </c:ext>
          </c:extLst>
        </c:ser>
        <c:dLbls>
          <c:showLegendKey val="0"/>
          <c:showVal val="0"/>
          <c:showCatName val="0"/>
          <c:showSerName val="0"/>
          <c:showPercent val="0"/>
          <c:showBubbleSize val="0"/>
        </c:dLbls>
        <c:smooth val="0"/>
        <c:axId val="358201784"/>
        <c:axId val="358203424"/>
      </c:lineChart>
      <c:dateAx>
        <c:axId val="358201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03424"/>
        <c:crosses val="autoZero"/>
        <c:auto val="1"/>
        <c:lblOffset val="100"/>
        <c:baseTimeUnit val="days"/>
      </c:dateAx>
      <c:valAx>
        <c:axId val="35820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0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11912</c:v>
                </c:pt>
                <c:pt idx="1">
                  <c:v>11916</c:v>
                </c:pt>
                <c:pt idx="2">
                  <c:v>11918</c:v>
                </c:pt>
                <c:pt idx="3">
                  <c:v>11918</c:v>
                </c:pt>
                <c:pt idx="4">
                  <c:v>11938</c:v>
                </c:pt>
                <c:pt idx="5">
                  <c:v>11941</c:v>
                </c:pt>
                <c:pt idx="6">
                  <c:v>11947</c:v>
                </c:pt>
                <c:pt idx="7">
                  <c:v>11952</c:v>
                </c:pt>
                <c:pt idx="8">
                  <c:v>11957</c:v>
                </c:pt>
                <c:pt idx="9">
                  <c:v>11960</c:v>
                </c:pt>
                <c:pt idx="10">
                  <c:v>11964</c:v>
                </c:pt>
                <c:pt idx="11">
                  <c:v>11971</c:v>
                </c:pt>
                <c:pt idx="12">
                  <c:v>11974</c:v>
                </c:pt>
                <c:pt idx="13">
                  <c:v>11995</c:v>
                </c:pt>
                <c:pt idx="14">
                  <c:v>12008</c:v>
                </c:pt>
                <c:pt idx="15">
                  <c:v>12022</c:v>
                </c:pt>
                <c:pt idx="16">
                  <c:v>12023</c:v>
                </c:pt>
                <c:pt idx="17">
                  <c:v>12026</c:v>
                </c:pt>
                <c:pt idx="18">
                  <c:v>12030</c:v>
                </c:pt>
                <c:pt idx="19">
                  <c:v>12033</c:v>
                </c:pt>
                <c:pt idx="20">
                  <c:v>12036</c:v>
                </c:pt>
                <c:pt idx="21">
                  <c:v>12037</c:v>
                </c:pt>
                <c:pt idx="22">
                  <c:v>12039</c:v>
                </c:pt>
                <c:pt idx="23">
                  <c:v>12042</c:v>
                </c:pt>
                <c:pt idx="24">
                  <c:v>12043</c:v>
                </c:pt>
                <c:pt idx="25">
                  <c:v>12062</c:v>
                </c:pt>
                <c:pt idx="26">
                  <c:v>12072</c:v>
                </c:pt>
                <c:pt idx="27">
                  <c:v>12080</c:v>
                </c:pt>
                <c:pt idx="28">
                  <c:v>12086</c:v>
                </c:pt>
                <c:pt idx="29">
                  <c:v>12093</c:v>
                </c:pt>
                <c:pt idx="30">
                  <c:v>12095</c:v>
                </c:pt>
              </c:numCache>
            </c:numRef>
          </c:val>
          <c:smooth val="0"/>
          <c:extLst>
            <c:ext xmlns:c16="http://schemas.microsoft.com/office/drawing/2014/chart" uri="{C3380CC4-5D6E-409C-BE32-E72D297353CC}">
              <c16:uniqueId val="{00000000-36FE-4477-B1AA-AF13049E6F54}"/>
            </c:ext>
          </c:extLst>
        </c:ser>
        <c:dLbls>
          <c:showLegendKey val="0"/>
          <c:showVal val="0"/>
          <c:showCatName val="0"/>
          <c:showSerName val="0"/>
          <c:showPercent val="0"/>
          <c:showBubbleSize val="0"/>
        </c:dLbls>
        <c:smooth val="0"/>
        <c:axId val="520853080"/>
        <c:axId val="520851440"/>
      </c:lineChart>
      <c:dateAx>
        <c:axId val="520853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851440"/>
        <c:crosses val="autoZero"/>
        <c:auto val="1"/>
        <c:lblOffset val="100"/>
        <c:baseTimeUnit val="days"/>
      </c:dateAx>
      <c:valAx>
        <c:axId val="52085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85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6</c:v>
                </c:pt>
                <c:pt idx="1">
                  <c:v>2</c:v>
                </c:pt>
                <c:pt idx="2">
                  <c:v>1</c:v>
                </c:pt>
                <c:pt idx="3">
                  <c:v>0</c:v>
                </c:pt>
                <c:pt idx="4">
                  <c:v>2</c:v>
                </c:pt>
                <c:pt idx="5">
                  <c:v>1</c:v>
                </c:pt>
                <c:pt idx="6">
                  <c:v>2</c:v>
                </c:pt>
                <c:pt idx="7">
                  <c:v>1</c:v>
                </c:pt>
                <c:pt idx="8">
                  <c:v>1</c:v>
                </c:pt>
                <c:pt idx="9">
                  <c:v>2</c:v>
                </c:pt>
                <c:pt idx="10">
                  <c:v>2</c:v>
                </c:pt>
                <c:pt idx="11">
                  <c:v>4</c:v>
                </c:pt>
                <c:pt idx="12">
                  <c:v>3</c:v>
                </c:pt>
                <c:pt idx="13">
                  <c:v>7</c:v>
                </c:pt>
                <c:pt idx="14">
                  <c:v>3</c:v>
                </c:pt>
                <c:pt idx="15">
                  <c:v>5</c:v>
                </c:pt>
                <c:pt idx="16">
                  <c:v>1</c:v>
                </c:pt>
                <c:pt idx="17">
                  <c:v>1</c:v>
                </c:pt>
                <c:pt idx="18">
                  <c:v>1</c:v>
                </c:pt>
                <c:pt idx="19">
                  <c:v>2</c:v>
                </c:pt>
                <c:pt idx="20">
                  <c:v>1</c:v>
                </c:pt>
                <c:pt idx="21">
                  <c:v>1</c:v>
                </c:pt>
                <c:pt idx="22">
                  <c:v>1</c:v>
                </c:pt>
                <c:pt idx="23">
                  <c:v>1</c:v>
                </c:pt>
                <c:pt idx="24">
                  <c:v>1</c:v>
                </c:pt>
                <c:pt idx="25">
                  <c:v>3</c:v>
                </c:pt>
                <c:pt idx="26">
                  <c:v>1</c:v>
                </c:pt>
                <c:pt idx="27">
                  <c:v>3</c:v>
                </c:pt>
                <c:pt idx="28">
                  <c:v>1</c:v>
                </c:pt>
                <c:pt idx="29">
                  <c:v>1</c:v>
                </c:pt>
                <c:pt idx="30">
                  <c:v>2</c:v>
                </c:pt>
              </c:numCache>
            </c:numRef>
          </c:val>
          <c:smooth val="0"/>
          <c:extLst>
            <c:ext xmlns:c16="http://schemas.microsoft.com/office/drawing/2014/chart" uri="{C3380CC4-5D6E-409C-BE32-E72D297353CC}">
              <c16:uniqueId val="{00000000-B373-4585-BC05-D8D297344711}"/>
            </c:ext>
          </c:extLst>
        </c:ser>
        <c:dLbls>
          <c:showLegendKey val="0"/>
          <c:showVal val="0"/>
          <c:showCatName val="0"/>
          <c:showSerName val="0"/>
          <c:showPercent val="0"/>
          <c:showBubbleSize val="0"/>
        </c:dLbls>
        <c:smooth val="0"/>
        <c:axId val="532750792"/>
        <c:axId val="532755712"/>
      </c:lineChart>
      <c:dateAx>
        <c:axId val="532750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755712"/>
        <c:crosses val="autoZero"/>
        <c:auto val="1"/>
        <c:lblOffset val="100"/>
        <c:baseTimeUnit val="days"/>
      </c:dateAx>
      <c:valAx>
        <c:axId val="532755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75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823EE-7379-4B14-A897-555DDCFC8014}"/>
              </a:ext>
            </a:extLst>
          </p:cNvPr>
          <p:cNvSpPr>
            <a:spLocks noGrp="1"/>
          </p:cNvSpPr>
          <p:nvPr>
            <p:ph type="ctrTitle"/>
          </p:nvPr>
        </p:nvSpPr>
        <p:spPr/>
        <p:txBody>
          <a:bodyPr/>
          <a:lstStyle/>
          <a:p>
            <a:r>
              <a:rPr lang="en-US"/>
              <a:t>Aldawaa followers change</a:t>
            </a:r>
          </a:p>
        </p:txBody>
      </p:sp>
      <p:sp>
        <p:nvSpPr>
          <p:cNvPr id="3" name="Subtitle 2">
            <a:extLst>
              <a:ext uri="{FF2B5EF4-FFF2-40B4-BE49-F238E27FC236}">
                <a16:creationId xmlns:a16="http://schemas.microsoft.com/office/drawing/2014/main" id="{76C965D6-1717-43EF-B66D-2C91CB7BE6A5}"/>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1773380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9A986-A93F-422A-B202-03F6D6B38995}"/>
              </a:ext>
            </a:extLst>
          </p:cNvPr>
          <p:cNvSpPr>
            <a:spLocks noGrp="1"/>
          </p:cNvSpPr>
          <p:nvPr>
            <p:ph type="title"/>
          </p:nvPr>
        </p:nvSpPr>
        <p:spPr/>
        <p:txBody>
          <a:bodyPr/>
          <a:lstStyle/>
          <a:p>
            <a:r>
              <a:rPr lang="en-US"/>
              <a:t>Twitter Followers Total | AlDawaa</a:t>
            </a:r>
          </a:p>
        </p:txBody>
      </p:sp>
      <p:graphicFrame>
        <p:nvGraphicFramePr>
          <p:cNvPr id="6" name="Chart Placeholder 5">
            <a:extLst>
              <a:ext uri="{FF2B5EF4-FFF2-40B4-BE49-F238E27FC236}">
                <a16:creationId xmlns:a16="http://schemas.microsoft.com/office/drawing/2014/main" id="{634F8203-3724-4418-AF96-55CE6E0919D7}"/>
              </a:ext>
            </a:extLst>
          </p:cNvPr>
          <p:cNvGraphicFramePr>
            <a:graphicFrameLocks noGrp="1"/>
          </p:cNvGraphicFramePr>
          <p:nvPr>
            <p:ph type="chart" sz="quarter" idx="13"/>
            <p:extLst>
              <p:ext uri="{D42A27DB-BD31-4B8C-83A1-F6EECF244321}">
                <p14:modId xmlns:p14="http://schemas.microsoft.com/office/powerpoint/2010/main" val="306085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D3FCE6-0529-45FC-AEA9-1E5354A7644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E130986-2FCC-4B28-907B-23E1BD98F4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1047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81F85-C379-4E2D-BB03-3B331F0B49F6}"/>
              </a:ext>
            </a:extLst>
          </p:cNvPr>
          <p:cNvSpPr>
            <a:spLocks noGrp="1"/>
          </p:cNvSpPr>
          <p:nvPr>
            <p:ph type="title"/>
          </p:nvPr>
        </p:nvSpPr>
        <p:spPr/>
        <p:txBody>
          <a:bodyPr/>
          <a:lstStyle/>
          <a:p>
            <a:r>
              <a:rPr lang="en-US"/>
              <a:t>Facebook Fans Total | AlDawaa</a:t>
            </a:r>
          </a:p>
        </p:txBody>
      </p:sp>
      <p:graphicFrame>
        <p:nvGraphicFramePr>
          <p:cNvPr id="6" name="Chart Placeholder 5">
            <a:extLst>
              <a:ext uri="{FF2B5EF4-FFF2-40B4-BE49-F238E27FC236}">
                <a16:creationId xmlns:a16="http://schemas.microsoft.com/office/drawing/2014/main" id="{E90D9D5A-2F1B-4D2C-9391-D9A3498F3174}"/>
              </a:ext>
            </a:extLst>
          </p:cNvPr>
          <p:cNvGraphicFramePr>
            <a:graphicFrameLocks noGrp="1"/>
          </p:cNvGraphicFramePr>
          <p:nvPr>
            <p:ph type="chart" sz="quarter" idx="13"/>
            <p:extLst>
              <p:ext uri="{D42A27DB-BD31-4B8C-83A1-F6EECF244321}">
                <p14:modId xmlns:p14="http://schemas.microsoft.com/office/powerpoint/2010/main" val="1823646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4CAFA9-133F-4DD3-9793-0AECC7865D4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2355F69-31DC-4CD0-A176-7688429396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396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79EBE-3274-46FA-BCAF-A6C5F5D83E00}"/>
              </a:ext>
            </a:extLst>
          </p:cNvPr>
          <p:cNvSpPr>
            <a:spLocks noGrp="1"/>
          </p:cNvSpPr>
          <p:nvPr>
            <p:ph type="title"/>
          </p:nvPr>
        </p:nvSpPr>
        <p:spPr/>
        <p:txBody>
          <a:bodyPr/>
          <a:lstStyle/>
          <a:p>
            <a:r>
              <a:rPr lang="en-US"/>
              <a:t>Instagram Followers Total | AlDawaa</a:t>
            </a:r>
          </a:p>
        </p:txBody>
      </p:sp>
      <p:graphicFrame>
        <p:nvGraphicFramePr>
          <p:cNvPr id="6" name="Chart Placeholder 5">
            <a:extLst>
              <a:ext uri="{FF2B5EF4-FFF2-40B4-BE49-F238E27FC236}">
                <a16:creationId xmlns:a16="http://schemas.microsoft.com/office/drawing/2014/main" id="{12398D45-E2E6-4C24-AF43-5A35B8A11744}"/>
              </a:ext>
            </a:extLst>
          </p:cNvPr>
          <p:cNvGraphicFramePr>
            <a:graphicFrameLocks noGrp="1"/>
          </p:cNvGraphicFramePr>
          <p:nvPr>
            <p:ph type="chart" sz="quarter" idx="13"/>
            <p:extLst>
              <p:ext uri="{D42A27DB-BD31-4B8C-83A1-F6EECF244321}">
                <p14:modId xmlns:p14="http://schemas.microsoft.com/office/powerpoint/2010/main" val="1793753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8A60FD-B25F-4491-AD26-C3A0320F72A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5D24C131-9516-4A68-B903-059EAEAC3F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9509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3A75F-45DE-4F15-89F2-2CF48F1C89D1}"/>
              </a:ext>
            </a:extLst>
          </p:cNvPr>
          <p:cNvSpPr>
            <a:spLocks noGrp="1"/>
          </p:cNvSpPr>
          <p:nvPr>
            <p:ph type="title"/>
          </p:nvPr>
        </p:nvSpPr>
        <p:spPr/>
        <p:txBody>
          <a:bodyPr/>
          <a:lstStyle/>
          <a:p>
            <a:r>
              <a:rPr lang="en-US"/>
              <a:t>Twitter Key Metrics Table | AlDawaa</a:t>
            </a:r>
          </a:p>
        </p:txBody>
      </p:sp>
      <p:graphicFrame>
        <p:nvGraphicFramePr>
          <p:cNvPr id="5" name="Table Placeholder 4">
            <a:extLst>
              <a:ext uri="{FF2B5EF4-FFF2-40B4-BE49-F238E27FC236}">
                <a16:creationId xmlns:a16="http://schemas.microsoft.com/office/drawing/2014/main" id="{72A5483C-E4EA-4B6E-97CA-61A9870E006B}"/>
              </a:ext>
            </a:extLst>
          </p:cNvPr>
          <p:cNvGraphicFramePr>
            <a:graphicFrameLocks noGrp="1"/>
          </p:cNvGraphicFramePr>
          <p:nvPr>
            <p:ph type="tbl" sz="quarter" idx="13"/>
            <p:extLst>
              <p:ext uri="{D42A27DB-BD31-4B8C-83A1-F6EECF244321}">
                <p14:modId xmlns:p14="http://schemas.microsoft.com/office/powerpoint/2010/main" val="3795533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26300900"/>
                    </a:ext>
                  </a:extLst>
                </a:gridCol>
                <a:gridCol w="493776">
                  <a:extLst>
                    <a:ext uri="{9D8B030D-6E8A-4147-A177-3AD203B41FA5}">
                      <a16:colId xmlns:a16="http://schemas.microsoft.com/office/drawing/2014/main" val="2559874996"/>
                    </a:ext>
                  </a:extLst>
                </a:gridCol>
                <a:gridCol w="493776">
                  <a:extLst>
                    <a:ext uri="{9D8B030D-6E8A-4147-A177-3AD203B41FA5}">
                      <a16:colId xmlns:a16="http://schemas.microsoft.com/office/drawing/2014/main" val="2014091210"/>
                    </a:ext>
                  </a:extLst>
                </a:gridCol>
                <a:gridCol w="493776">
                  <a:extLst>
                    <a:ext uri="{9D8B030D-6E8A-4147-A177-3AD203B41FA5}">
                      <a16:colId xmlns:a16="http://schemas.microsoft.com/office/drawing/2014/main" val="1303657019"/>
                    </a:ext>
                  </a:extLst>
                </a:gridCol>
                <a:gridCol w="493776">
                  <a:extLst>
                    <a:ext uri="{9D8B030D-6E8A-4147-A177-3AD203B41FA5}">
                      <a16:colId xmlns:a16="http://schemas.microsoft.com/office/drawing/2014/main" val="3145397991"/>
                    </a:ext>
                  </a:extLst>
                </a:gridCol>
                <a:gridCol w="493776">
                  <a:extLst>
                    <a:ext uri="{9D8B030D-6E8A-4147-A177-3AD203B41FA5}">
                      <a16:colId xmlns:a16="http://schemas.microsoft.com/office/drawing/2014/main" val="629463384"/>
                    </a:ext>
                  </a:extLst>
                </a:gridCol>
                <a:gridCol w="493776">
                  <a:extLst>
                    <a:ext uri="{9D8B030D-6E8A-4147-A177-3AD203B41FA5}">
                      <a16:colId xmlns:a16="http://schemas.microsoft.com/office/drawing/2014/main" val="2208705090"/>
                    </a:ext>
                  </a:extLst>
                </a:gridCol>
                <a:gridCol w="493776">
                  <a:extLst>
                    <a:ext uri="{9D8B030D-6E8A-4147-A177-3AD203B41FA5}">
                      <a16:colId xmlns:a16="http://schemas.microsoft.com/office/drawing/2014/main" val="68666718"/>
                    </a:ext>
                  </a:extLst>
                </a:gridCol>
                <a:gridCol w="493776">
                  <a:extLst>
                    <a:ext uri="{9D8B030D-6E8A-4147-A177-3AD203B41FA5}">
                      <a16:colId xmlns:a16="http://schemas.microsoft.com/office/drawing/2014/main" val="547043910"/>
                    </a:ext>
                  </a:extLst>
                </a:gridCol>
                <a:gridCol w="493776">
                  <a:extLst>
                    <a:ext uri="{9D8B030D-6E8A-4147-A177-3AD203B41FA5}">
                      <a16:colId xmlns:a16="http://schemas.microsoft.com/office/drawing/2014/main" val="390199411"/>
                    </a:ext>
                  </a:extLst>
                </a:gridCol>
                <a:gridCol w="493776">
                  <a:extLst>
                    <a:ext uri="{9D8B030D-6E8A-4147-A177-3AD203B41FA5}">
                      <a16:colId xmlns:a16="http://schemas.microsoft.com/office/drawing/2014/main" val="4286020357"/>
                    </a:ext>
                  </a:extLst>
                </a:gridCol>
                <a:gridCol w="493776">
                  <a:extLst>
                    <a:ext uri="{9D8B030D-6E8A-4147-A177-3AD203B41FA5}">
                      <a16:colId xmlns:a16="http://schemas.microsoft.com/office/drawing/2014/main" val="824590990"/>
                    </a:ext>
                  </a:extLst>
                </a:gridCol>
                <a:gridCol w="493776">
                  <a:extLst>
                    <a:ext uri="{9D8B030D-6E8A-4147-A177-3AD203B41FA5}">
                      <a16:colId xmlns:a16="http://schemas.microsoft.com/office/drawing/2014/main" val="2452208370"/>
                    </a:ext>
                  </a:extLst>
                </a:gridCol>
                <a:gridCol w="493776">
                  <a:extLst>
                    <a:ext uri="{9D8B030D-6E8A-4147-A177-3AD203B41FA5}">
                      <a16:colId xmlns:a16="http://schemas.microsoft.com/office/drawing/2014/main" val="31777391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08259391"/>
                  </a:ext>
                </a:extLst>
              </a:tr>
              <a:tr h="370840">
                <a:tc>
                  <a:txBody>
                    <a:bodyPr/>
                    <a:lstStyle/>
                    <a:p>
                      <a:r>
                        <a:rPr lang="en-US" sz="1000"/>
                        <a:t>@AldawaaCare</a:t>
                      </a:r>
                    </a:p>
                  </a:txBody>
                  <a:tcPr/>
                </a:tc>
                <a:tc>
                  <a:txBody>
                    <a:bodyPr/>
                    <a:lstStyle/>
                    <a:p>
                      <a:r>
                        <a:rPr lang="en-US" sz="1000"/>
                        <a:t>141079</a:t>
                      </a:r>
                    </a:p>
                  </a:txBody>
                  <a:tcPr/>
                </a:tc>
                <a:tc>
                  <a:txBody>
                    <a:bodyPr/>
                    <a:lstStyle/>
                    <a:p>
                      <a:r>
                        <a:rPr lang="en-US" sz="1000"/>
                        <a:t>320</a:t>
                      </a:r>
                    </a:p>
                  </a:txBody>
                  <a:tcPr/>
                </a:tc>
                <a:tc>
                  <a:txBody>
                    <a:bodyPr/>
                    <a:lstStyle/>
                    <a:p>
                      <a:r>
                        <a:rPr lang="en-US" sz="1000"/>
                        <a:t>203</a:t>
                      </a:r>
                    </a:p>
                  </a:txBody>
                  <a:tcPr/>
                </a:tc>
                <a:tc>
                  <a:txBody>
                    <a:bodyPr/>
                    <a:lstStyle/>
                    <a:p>
                      <a:r>
                        <a:rPr lang="en-US" sz="1000"/>
                        <a:t>81</a:t>
                      </a:r>
                    </a:p>
                  </a:txBody>
                  <a:tcPr/>
                </a:tc>
                <a:tc>
                  <a:txBody>
                    <a:bodyPr/>
                    <a:lstStyle/>
                    <a:p>
                      <a:r>
                        <a:rPr lang="en-US" sz="1000"/>
                        <a:t>5</a:t>
                      </a:r>
                    </a:p>
                  </a:txBody>
                  <a:tcPr/>
                </a:tc>
                <a:tc>
                  <a:txBody>
                    <a:bodyPr/>
                    <a:lstStyle/>
                    <a:p>
                      <a:r>
                        <a:rPr lang="en-US" sz="1000"/>
                        <a:t>117</a:t>
                      </a:r>
                    </a:p>
                  </a:txBody>
                  <a:tcPr/>
                </a:tc>
                <a:tc>
                  <a:txBody>
                    <a:bodyPr/>
                    <a:lstStyle/>
                    <a:p>
                      <a:r>
                        <a:rPr lang="en-US" sz="1000"/>
                        <a:t>2655</a:t>
                      </a:r>
                    </a:p>
                  </a:txBody>
                  <a:tcPr/>
                </a:tc>
                <a:tc>
                  <a:txBody>
                    <a:bodyPr/>
                    <a:lstStyle/>
                    <a:p>
                      <a:r>
                        <a:rPr lang="en-US" sz="1000"/>
                        <a:t>2623</a:t>
                      </a:r>
                    </a:p>
                  </a:txBody>
                  <a:tcPr/>
                </a:tc>
                <a:tc>
                  <a:txBody>
                    <a:bodyPr/>
                    <a:lstStyle/>
                    <a:p>
                      <a:r>
                        <a:rPr lang="en-US" sz="1000"/>
                        <a:t>1109</a:t>
                      </a:r>
                    </a:p>
                  </a:txBody>
                  <a:tcPr/>
                </a:tc>
                <a:tc>
                  <a:txBody>
                    <a:bodyPr/>
                    <a:lstStyle/>
                    <a:p>
                      <a:r>
                        <a:rPr lang="en-US" sz="1000"/>
                        <a:t>1983</a:t>
                      </a:r>
                    </a:p>
                  </a:txBody>
                  <a:tcPr/>
                </a:tc>
                <a:tc>
                  <a:txBody>
                    <a:bodyPr/>
                    <a:lstStyle/>
                    <a:p>
                      <a:r>
                        <a:rPr lang="en-US" sz="1000"/>
                        <a:t>2645</a:t>
                      </a:r>
                    </a:p>
                  </a:txBody>
                  <a:tcPr/>
                </a:tc>
                <a:tc>
                  <a:txBody>
                    <a:bodyPr/>
                    <a:lstStyle/>
                    <a:p>
                      <a:r>
                        <a:rPr lang="en-US" sz="1000"/>
                        <a:t>0.0501 %</a:t>
                      </a:r>
                    </a:p>
                  </a:txBody>
                  <a:tcPr/>
                </a:tc>
                <a:tc>
                  <a:txBody>
                    <a:bodyPr/>
                    <a:lstStyle/>
                    <a:p>
                      <a:r>
                        <a:rPr lang="en-US" sz="1000"/>
                        <a:t>49.3 %</a:t>
                      </a:r>
                    </a:p>
                  </a:txBody>
                  <a:tcPr/>
                </a:tc>
                <a:extLst>
                  <a:ext uri="{0D108BD9-81ED-4DB2-BD59-A6C34878D82A}">
                    <a16:rowId xmlns:a16="http://schemas.microsoft.com/office/drawing/2014/main" val="3989733610"/>
                  </a:ext>
                </a:extLst>
              </a:tr>
            </a:tbl>
          </a:graphicData>
        </a:graphic>
      </p:graphicFrame>
      <p:sp>
        <p:nvSpPr>
          <p:cNvPr id="4" name="Text Placeholder 3">
            <a:extLst>
              <a:ext uri="{FF2B5EF4-FFF2-40B4-BE49-F238E27FC236}">
                <a16:creationId xmlns:a16="http://schemas.microsoft.com/office/drawing/2014/main" id="{5A18E192-0AEB-4ED1-8ECB-F683E6111ED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48645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E3F94-BAED-4AC8-9CCF-3A04214A5E78}"/>
              </a:ext>
            </a:extLst>
          </p:cNvPr>
          <p:cNvSpPr>
            <a:spLocks noGrp="1"/>
          </p:cNvSpPr>
          <p:nvPr>
            <p:ph type="title"/>
          </p:nvPr>
        </p:nvSpPr>
        <p:spPr/>
        <p:txBody>
          <a:bodyPr/>
          <a:lstStyle/>
          <a:p>
            <a:r>
              <a:rPr lang="en-US"/>
              <a:t>Twitter Total Interactions | AlDawaa</a:t>
            </a:r>
          </a:p>
        </p:txBody>
      </p:sp>
      <p:graphicFrame>
        <p:nvGraphicFramePr>
          <p:cNvPr id="6" name="Chart Placeholder 5">
            <a:extLst>
              <a:ext uri="{FF2B5EF4-FFF2-40B4-BE49-F238E27FC236}">
                <a16:creationId xmlns:a16="http://schemas.microsoft.com/office/drawing/2014/main" id="{C08AE6D4-D437-49E6-89DB-523B9519C8FA}"/>
              </a:ext>
            </a:extLst>
          </p:cNvPr>
          <p:cNvGraphicFramePr>
            <a:graphicFrameLocks noGrp="1"/>
          </p:cNvGraphicFramePr>
          <p:nvPr>
            <p:ph type="chart" sz="quarter" idx="13"/>
            <p:extLst>
              <p:ext uri="{D42A27DB-BD31-4B8C-83A1-F6EECF244321}">
                <p14:modId xmlns:p14="http://schemas.microsoft.com/office/powerpoint/2010/main" val="2645981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518E90-45F5-44DC-A57D-910AF18A9BFE}"/>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EAD03231-4C27-4325-88AE-59C4C23E84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7958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FC85-50AB-44A1-856D-5986AAC75499}"/>
              </a:ext>
            </a:extLst>
          </p:cNvPr>
          <p:cNvSpPr>
            <a:spLocks noGrp="1"/>
          </p:cNvSpPr>
          <p:nvPr>
            <p:ph type="title"/>
          </p:nvPr>
        </p:nvSpPr>
        <p:spPr/>
        <p:txBody>
          <a:bodyPr/>
          <a:lstStyle/>
          <a:p>
            <a:r>
              <a:rPr lang="en-US"/>
              <a:t>Facebook Total Interactions | AlDawaa</a:t>
            </a:r>
          </a:p>
        </p:txBody>
      </p:sp>
      <p:graphicFrame>
        <p:nvGraphicFramePr>
          <p:cNvPr id="6" name="Chart Placeholder 5">
            <a:extLst>
              <a:ext uri="{FF2B5EF4-FFF2-40B4-BE49-F238E27FC236}">
                <a16:creationId xmlns:a16="http://schemas.microsoft.com/office/drawing/2014/main" id="{AB875637-DB11-4EC2-AA6B-E521F7E0D675}"/>
              </a:ext>
            </a:extLst>
          </p:cNvPr>
          <p:cNvGraphicFramePr>
            <a:graphicFrameLocks noGrp="1"/>
          </p:cNvGraphicFramePr>
          <p:nvPr>
            <p:ph type="chart" sz="quarter" idx="13"/>
            <p:extLst>
              <p:ext uri="{D42A27DB-BD31-4B8C-83A1-F6EECF244321}">
                <p14:modId xmlns:p14="http://schemas.microsoft.com/office/powerpoint/2010/main" val="2124612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5A41D1-29AF-491C-8DEA-DDE8BB02C5A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1554817-BBFA-4EAD-87B4-562383099F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876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38FB7-0933-4661-A655-03FE02534C6D}"/>
              </a:ext>
            </a:extLst>
          </p:cNvPr>
          <p:cNvSpPr>
            <a:spLocks noGrp="1"/>
          </p:cNvSpPr>
          <p:nvPr>
            <p:ph type="title"/>
          </p:nvPr>
        </p:nvSpPr>
        <p:spPr/>
        <p:txBody>
          <a:bodyPr/>
          <a:lstStyle/>
          <a:p>
            <a:r>
              <a:rPr lang="en-US"/>
              <a:t>Instagram Key Metrics Table | AlDawaa</a:t>
            </a:r>
          </a:p>
        </p:txBody>
      </p:sp>
      <p:graphicFrame>
        <p:nvGraphicFramePr>
          <p:cNvPr id="5" name="Table Placeholder 4">
            <a:extLst>
              <a:ext uri="{FF2B5EF4-FFF2-40B4-BE49-F238E27FC236}">
                <a16:creationId xmlns:a16="http://schemas.microsoft.com/office/drawing/2014/main" id="{69777139-CD38-426D-B23D-4B5835375DB0}"/>
              </a:ext>
            </a:extLst>
          </p:cNvPr>
          <p:cNvGraphicFramePr>
            <a:graphicFrameLocks noGrp="1"/>
          </p:cNvGraphicFramePr>
          <p:nvPr>
            <p:ph type="tbl" sz="quarter" idx="13"/>
            <p:extLst>
              <p:ext uri="{D42A27DB-BD31-4B8C-83A1-F6EECF244321}">
                <p14:modId xmlns:p14="http://schemas.microsoft.com/office/powerpoint/2010/main" val="2055758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3278017"/>
                    </a:ext>
                  </a:extLst>
                </a:gridCol>
                <a:gridCol w="699516">
                  <a:extLst>
                    <a:ext uri="{9D8B030D-6E8A-4147-A177-3AD203B41FA5}">
                      <a16:colId xmlns:a16="http://schemas.microsoft.com/office/drawing/2014/main" val="3328346524"/>
                    </a:ext>
                  </a:extLst>
                </a:gridCol>
                <a:gridCol w="699516">
                  <a:extLst>
                    <a:ext uri="{9D8B030D-6E8A-4147-A177-3AD203B41FA5}">
                      <a16:colId xmlns:a16="http://schemas.microsoft.com/office/drawing/2014/main" val="1566489902"/>
                    </a:ext>
                  </a:extLst>
                </a:gridCol>
                <a:gridCol w="658368">
                  <a:extLst>
                    <a:ext uri="{9D8B030D-6E8A-4147-A177-3AD203B41FA5}">
                      <a16:colId xmlns:a16="http://schemas.microsoft.com/office/drawing/2014/main" val="3588940162"/>
                    </a:ext>
                  </a:extLst>
                </a:gridCol>
                <a:gridCol w="658368">
                  <a:extLst>
                    <a:ext uri="{9D8B030D-6E8A-4147-A177-3AD203B41FA5}">
                      <a16:colId xmlns:a16="http://schemas.microsoft.com/office/drawing/2014/main" val="21301588"/>
                    </a:ext>
                  </a:extLst>
                </a:gridCol>
                <a:gridCol w="658368">
                  <a:extLst>
                    <a:ext uri="{9D8B030D-6E8A-4147-A177-3AD203B41FA5}">
                      <a16:colId xmlns:a16="http://schemas.microsoft.com/office/drawing/2014/main" val="3615849489"/>
                    </a:ext>
                  </a:extLst>
                </a:gridCol>
                <a:gridCol w="699516">
                  <a:extLst>
                    <a:ext uri="{9D8B030D-6E8A-4147-A177-3AD203B41FA5}">
                      <a16:colId xmlns:a16="http://schemas.microsoft.com/office/drawing/2014/main" val="1968002370"/>
                    </a:ext>
                  </a:extLst>
                </a:gridCol>
                <a:gridCol w="699516">
                  <a:extLst>
                    <a:ext uri="{9D8B030D-6E8A-4147-A177-3AD203B41FA5}">
                      <a16:colId xmlns:a16="http://schemas.microsoft.com/office/drawing/2014/main" val="1269832335"/>
                    </a:ext>
                  </a:extLst>
                </a:gridCol>
                <a:gridCol w="699516">
                  <a:extLst>
                    <a:ext uri="{9D8B030D-6E8A-4147-A177-3AD203B41FA5}">
                      <a16:colId xmlns:a16="http://schemas.microsoft.com/office/drawing/2014/main" val="2140052096"/>
                    </a:ext>
                  </a:extLst>
                </a:gridCol>
                <a:gridCol w="658368">
                  <a:extLst>
                    <a:ext uri="{9D8B030D-6E8A-4147-A177-3AD203B41FA5}">
                      <a16:colId xmlns:a16="http://schemas.microsoft.com/office/drawing/2014/main" val="21167455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25116625"/>
                  </a:ext>
                </a:extLst>
              </a:tr>
              <a:tr h="370840">
                <a:tc>
                  <a:txBody>
                    <a:bodyPr/>
                    <a:lstStyle/>
                    <a:p>
                      <a:r>
                        <a:rPr lang="en-US" sz="1000"/>
                        <a:t>aldawaacare</a:t>
                      </a:r>
                    </a:p>
                  </a:txBody>
                  <a:tcPr/>
                </a:tc>
                <a:tc>
                  <a:txBody>
                    <a:bodyPr/>
                    <a:lstStyle/>
                    <a:p>
                      <a:r>
                        <a:rPr lang="en-US" sz="1000"/>
                        <a:t>115394</a:t>
                      </a:r>
                    </a:p>
                  </a:txBody>
                  <a:tcPr/>
                </a:tc>
                <a:tc>
                  <a:txBody>
                    <a:bodyPr/>
                    <a:lstStyle/>
                    <a:p>
                      <a:r>
                        <a:rPr lang="en-US" sz="1000"/>
                        <a:t>6268</a:t>
                      </a:r>
                    </a:p>
                  </a:txBody>
                  <a:tcPr/>
                </a:tc>
                <a:tc>
                  <a:txBody>
                    <a:bodyPr/>
                    <a:lstStyle/>
                    <a:p>
                      <a:r>
                        <a:rPr lang="en-US" sz="1000"/>
                        <a:t>40</a:t>
                      </a:r>
                    </a:p>
                  </a:txBody>
                  <a:tcPr/>
                </a:tc>
                <a:tc>
                  <a:txBody>
                    <a:bodyPr/>
                    <a:lstStyle/>
                    <a:p>
                      <a:r>
                        <a:rPr lang="en-US" sz="1000"/>
                        <a:t>20</a:t>
                      </a:r>
                    </a:p>
                  </a:txBody>
                  <a:tcPr/>
                </a:tc>
                <a:tc>
                  <a:txBody>
                    <a:bodyPr/>
                    <a:lstStyle/>
                    <a:p>
                      <a:r>
                        <a:rPr lang="en-US" sz="1000"/>
                        <a:t>3</a:t>
                      </a:r>
                    </a:p>
                  </a:txBody>
                  <a:tcPr/>
                </a:tc>
                <a:tc>
                  <a:txBody>
                    <a:bodyPr/>
                    <a:lstStyle/>
                    <a:p>
                      <a:r>
                        <a:rPr lang="en-US" sz="1000"/>
                        <a:t>63</a:t>
                      </a:r>
                    </a:p>
                  </a:txBody>
                  <a:tcPr/>
                </a:tc>
                <a:tc>
                  <a:txBody>
                    <a:bodyPr/>
                    <a:lstStyle/>
                    <a:p>
                      <a:r>
                        <a:rPr lang="en-US" sz="1000"/>
                        <a:t>7948</a:t>
                      </a:r>
                    </a:p>
                  </a:txBody>
                  <a:tcPr/>
                </a:tc>
                <a:tc>
                  <a:txBody>
                    <a:bodyPr/>
                    <a:lstStyle/>
                    <a:p>
                      <a:r>
                        <a:rPr lang="en-US" sz="1000"/>
                        <a:t>9078</a:t>
                      </a:r>
                    </a:p>
                  </a:txBody>
                  <a:tcPr/>
                </a:tc>
                <a:tc>
                  <a:txBody>
                    <a:bodyPr/>
                    <a:lstStyle/>
                    <a:p>
                      <a:r>
                        <a:rPr lang="en-US" sz="1000"/>
                        <a:t>0.2407 %</a:t>
                      </a:r>
                    </a:p>
                  </a:txBody>
                  <a:tcPr/>
                </a:tc>
                <a:extLst>
                  <a:ext uri="{0D108BD9-81ED-4DB2-BD59-A6C34878D82A}">
                    <a16:rowId xmlns:a16="http://schemas.microsoft.com/office/drawing/2014/main" val="3401071438"/>
                  </a:ext>
                </a:extLst>
              </a:tr>
            </a:tbl>
          </a:graphicData>
        </a:graphic>
      </p:graphicFrame>
      <p:sp>
        <p:nvSpPr>
          <p:cNvPr id="4" name="Text Placeholder 3">
            <a:extLst>
              <a:ext uri="{FF2B5EF4-FFF2-40B4-BE49-F238E27FC236}">
                <a16:creationId xmlns:a16="http://schemas.microsoft.com/office/drawing/2014/main" id="{FEB236B6-6E6A-418F-B251-9EEB2A31D47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978392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02AE2-BC7C-4928-9EF8-C506D86D309E}"/>
              </a:ext>
            </a:extLst>
          </p:cNvPr>
          <p:cNvSpPr>
            <a:spLocks noGrp="1"/>
          </p:cNvSpPr>
          <p:nvPr>
            <p:ph type="title"/>
          </p:nvPr>
        </p:nvSpPr>
        <p:spPr/>
        <p:txBody>
          <a:bodyPr/>
          <a:lstStyle/>
          <a:p>
            <a:r>
              <a:rPr lang="en-US"/>
              <a:t>Instagram Total Interactions | AlDawaa</a:t>
            </a:r>
          </a:p>
        </p:txBody>
      </p:sp>
      <p:graphicFrame>
        <p:nvGraphicFramePr>
          <p:cNvPr id="6" name="Chart Placeholder 5">
            <a:extLst>
              <a:ext uri="{FF2B5EF4-FFF2-40B4-BE49-F238E27FC236}">
                <a16:creationId xmlns:a16="http://schemas.microsoft.com/office/drawing/2014/main" id="{43B96485-A3AF-4B18-9CA9-DB2E9E48081D}"/>
              </a:ext>
            </a:extLst>
          </p:cNvPr>
          <p:cNvGraphicFramePr>
            <a:graphicFrameLocks noGrp="1"/>
          </p:cNvGraphicFramePr>
          <p:nvPr>
            <p:ph type="chart" sz="quarter" idx="13"/>
            <p:extLst>
              <p:ext uri="{D42A27DB-BD31-4B8C-83A1-F6EECF244321}">
                <p14:modId xmlns:p14="http://schemas.microsoft.com/office/powerpoint/2010/main" val="3354096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507AEF-3616-41E3-99E0-56F200382253}"/>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8D8BFC7-210A-4C01-81CC-90DC2FF5E8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5074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43E72-8620-49B2-A679-25F63DD8034B}"/>
              </a:ext>
            </a:extLst>
          </p:cNvPr>
          <p:cNvSpPr>
            <a:spLocks noGrp="1"/>
          </p:cNvSpPr>
          <p:nvPr>
            <p:ph type="title"/>
          </p:nvPr>
        </p:nvSpPr>
        <p:spPr/>
        <p:txBody>
          <a:bodyPr/>
          <a:lstStyle/>
          <a:p>
            <a:r>
              <a:rPr lang="en-US"/>
              <a:t>Facebook Key Metrics Table | AlDawaa</a:t>
            </a:r>
          </a:p>
        </p:txBody>
      </p:sp>
      <p:graphicFrame>
        <p:nvGraphicFramePr>
          <p:cNvPr id="5" name="Table Placeholder 4">
            <a:extLst>
              <a:ext uri="{FF2B5EF4-FFF2-40B4-BE49-F238E27FC236}">
                <a16:creationId xmlns:a16="http://schemas.microsoft.com/office/drawing/2014/main" id="{B454634B-8F54-4CFD-BC7E-97B94BC9569A}"/>
              </a:ext>
            </a:extLst>
          </p:cNvPr>
          <p:cNvGraphicFramePr>
            <a:graphicFrameLocks noGrp="1"/>
          </p:cNvGraphicFramePr>
          <p:nvPr>
            <p:ph type="tbl" sz="quarter" idx="13"/>
            <p:extLst>
              <p:ext uri="{D42A27DB-BD31-4B8C-83A1-F6EECF244321}">
                <p14:modId xmlns:p14="http://schemas.microsoft.com/office/powerpoint/2010/main" val="33406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220640750"/>
                    </a:ext>
                  </a:extLst>
                </a:gridCol>
                <a:gridCol w="304495">
                  <a:extLst>
                    <a:ext uri="{9D8B030D-6E8A-4147-A177-3AD203B41FA5}">
                      <a16:colId xmlns:a16="http://schemas.microsoft.com/office/drawing/2014/main" val="237062407"/>
                    </a:ext>
                  </a:extLst>
                </a:gridCol>
                <a:gridCol w="304495">
                  <a:extLst>
                    <a:ext uri="{9D8B030D-6E8A-4147-A177-3AD203B41FA5}">
                      <a16:colId xmlns:a16="http://schemas.microsoft.com/office/drawing/2014/main" val="27131229"/>
                    </a:ext>
                  </a:extLst>
                </a:gridCol>
                <a:gridCol w="304495">
                  <a:extLst>
                    <a:ext uri="{9D8B030D-6E8A-4147-A177-3AD203B41FA5}">
                      <a16:colId xmlns:a16="http://schemas.microsoft.com/office/drawing/2014/main" val="793948746"/>
                    </a:ext>
                  </a:extLst>
                </a:gridCol>
                <a:gridCol w="304495">
                  <a:extLst>
                    <a:ext uri="{9D8B030D-6E8A-4147-A177-3AD203B41FA5}">
                      <a16:colId xmlns:a16="http://schemas.microsoft.com/office/drawing/2014/main" val="48937787"/>
                    </a:ext>
                  </a:extLst>
                </a:gridCol>
                <a:gridCol w="304495">
                  <a:extLst>
                    <a:ext uri="{9D8B030D-6E8A-4147-A177-3AD203B41FA5}">
                      <a16:colId xmlns:a16="http://schemas.microsoft.com/office/drawing/2014/main" val="1825366212"/>
                    </a:ext>
                  </a:extLst>
                </a:gridCol>
                <a:gridCol w="304495">
                  <a:extLst>
                    <a:ext uri="{9D8B030D-6E8A-4147-A177-3AD203B41FA5}">
                      <a16:colId xmlns:a16="http://schemas.microsoft.com/office/drawing/2014/main" val="1503495595"/>
                    </a:ext>
                  </a:extLst>
                </a:gridCol>
                <a:gridCol w="304495">
                  <a:extLst>
                    <a:ext uri="{9D8B030D-6E8A-4147-A177-3AD203B41FA5}">
                      <a16:colId xmlns:a16="http://schemas.microsoft.com/office/drawing/2014/main" val="170816389"/>
                    </a:ext>
                  </a:extLst>
                </a:gridCol>
                <a:gridCol w="304495">
                  <a:extLst>
                    <a:ext uri="{9D8B030D-6E8A-4147-A177-3AD203B41FA5}">
                      <a16:colId xmlns:a16="http://schemas.microsoft.com/office/drawing/2014/main" val="4142896808"/>
                    </a:ext>
                  </a:extLst>
                </a:gridCol>
                <a:gridCol w="304495">
                  <a:extLst>
                    <a:ext uri="{9D8B030D-6E8A-4147-A177-3AD203B41FA5}">
                      <a16:colId xmlns:a16="http://schemas.microsoft.com/office/drawing/2014/main" val="2231593720"/>
                    </a:ext>
                  </a:extLst>
                </a:gridCol>
                <a:gridCol w="304495">
                  <a:extLst>
                    <a:ext uri="{9D8B030D-6E8A-4147-A177-3AD203B41FA5}">
                      <a16:colId xmlns:a16="http://schemas.microsoft.com/office/drawing/2014/main" val="3544360590"/>
                    </a:ext>
                  </a:extLst>
                </a:gridCol>
                <a:gridCol w="304495">
                  <a:extLst>
                    <a:ext uri="{9D8B030D-6E8A-4147-A177-3AD203B41FA5}">
                      <a16:colId xmlns:a16="http://schemas.microsoft.com/office/drawing/2014/main" val="1283331336"/>
                    </a:ext>
                  </a:extLst>
                </a:gridCol>
                <a:gridCol w="304495">
                  <a:extLst>
                    <a:ext uri="{9D8B030D-6E8A-4147-A177-3AD203B41FA5}">
                      <a16:colId xmlns:a16="http://schemas.microsoft.com/office/drawing/2014/main" val="1030260338"/>
                    </a:ext>
                  </a:extLst>
                </a:gridCol>
                <a:gridCol w="304495">
                  <a:extLst>
                    <a:ext uri="{9D8B030D-6E8A-4147-A177-3AD203B41FA5}">
                      <a16:colId xmlns:a16="http://schemas.microsoft.com/office/drawing/2014/main" val="3389766405"/>
                    </a:ext>
                  </a:extLst>
                </a:gridCol>
                <a:gridCol w="304495">
                  <a:extLst>
                    <a:ext uri="{9D8B030D-6E8A-4147-A177-3AD203B41FA5}">
                      <a16:colId xmlns:a16="http://schemas.microsoft.com/office/drawing/2014/main" val="178047855"/>
                    </a:ext>
                  </a:extLst>
                </a:gridCol>
                <a:gridCol w="304495">
                  <a:extLst>
                    <a:ext uri="{9D8B030D-6E8A-4147-A177-3AD203B41FA5}">
                      <a16:colId xmlns:a16="http://schemas.microsoft.com/office/drawing/2014/main" val="3306669705"/>
                    </a:ext>
                  </a:extLst>
                </a:gridCol>
                <a:gridCol w="304495">
                  <a:extLst>
                    <a:ext uri="{9D8B030D-6E8A-4147-A177-3AD203B41FA5}">
                      <a16:colId xmlns:a16="http://schemas.microsoft.com/office/drawing/2014/main" val="1096065780"/>
                    </a:ext>
                  </a:extLst>
                </a:gridCol>
                <a:gridCol w="304495">
                  <a:extLst>
                    <a:ext uri="{9D8B030D-6E8A-4147-A177-3AD203B41FA5}">
                      <a16:colId xmlns:a16="http://schemas.microsoft.com/office/drawing/2014/main" val="1093819542"/>
                    </a:ext>
                  </a:extLst>
                </a:gridCol>
                <a:gridCol w="304495">
                  <a:extLst>
                    <a:ext uri="{9D8B030D-6E8A-4147-A177-3AD203B41FA5}">
                      <a16:colId xmlns:a16="http://schemas.microsoft.com/office/drawing/2014/main" val="2995476369"/>
                    </a:ext>
                  </a:extLst>
                </a:gridCol>
                <a:gridCol w="304495">
                  <a:extLst>
                    <a:ext uri="{9D8B030D-6E8A-4147-A177-3AD203B41FA5}">
                      <a16:colId xmlns:a16="http://schemas.microsoft.com/office/drawing/2014/main" val="291662391"/>
                    </a:ext>
                  </a:extLst>
                </a:gridCol>
                <a:gridCol w="304495">
                  <a:extLst>
                    <a:ext uri="{9D8B030D-6E8A-4147-A177-3AD203B41FA5}">
                      <a16:colId xmlns:a16="http://schemas.microsoft.com/office/drawing/2014/main" val="3058966350"/>
                    </a:ext>
                  </a:extLst>
                </a:gridCol>
                <a:gridCol w="304495">
                  <a:extLst>
                    <a:ext uri="{9D8B030D-6E8A-4147-A177-3AD203B41FA5}">
                      <a16:colId xmlns:a16="http://schemas.microsoft.com/office/drawing/2014/main" val="2522840344"/>
                    </a:ext>
                  </a:extLst>
                </a:gridCol>
                <a:gridCol w="304495">
                  <a:extLst>
                    <a:ext uri="{9D8B030D-6E8A-4147-A177-3AD203B41FA5}">
                      <a16:colId xmlns:a16="http://schemas.microsoft.com/office/drawing/2014/main" val="1265217969"/>
                    </a:ext>
                  </a:extLst>
                </a:gridCol>
                <a:gridCol w="304495">
                  <a:extLst>
                    <a:ext uri="{9D8B030D-6E8A-4147-A177-3AD203B41FA5}">
                      <a16:colId xmlns:a16="http://schemas.microsoft.com/office/drawing/2014/main" val="3502196290"/>
                    </a:ext>
                  </a:extLst>
                </a:gridCol>
                <a:gridCol w="304495">
                  <a:extLst>
                    <a:ext uri="{9D8B030D-6E8A-4147-A177-3AD203B41FA5}">
                      <a16:colId xmlns:a16="http://schemas.microsoft.com/office/drawing/2014/main" val="5549071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78504236"/>
                  </a:ext>
                </a:extLst>
              </a:tr>
              <a:tr h="370840">
                <a:tc>
                  <a:txBody>
                    <a:bodyPr/>
                    <a:lstStyle/>
                    <a:p>
                      <a:r>
                        <a:rPr lang="ar-AE" sz="1000"/>
                        <a:t>صيدليات الدواء</a:t>
                      </a:r>
                      <a:endParaRPr lang="en-US" sz="1000"/>
                    </a:p>
                  </a:txBody>
                  <a:tcPr/>
                </a:tc>
                <a:tc>
                  <a:txBody>
                    <a:bodyPr/>
                    <a:lstStyle/>
                    <a:p>
                      <a:r>
                        <a:rPr lang="en-US" sz="1000"/>
                        <a:t>196569</a:t>
                      </a:r>
                    </a:p>
                  </a:txBody>
                  <a:tcPr/>
                </a:tc>
                <a:tc>
                  <a:txBody>
                    <a:bodyPr/>
                    <a:lstStyle/>
                    <a:p>
                      <a:r>
                        <a:rPr lang="en-US" sz="1000"/>
                        <a:t>620</a:t>
                      </a:r>
                    </a:p>
                  </a:txBody>
                  <a:tcPr/>
                </a:tc>
                <a:tc>
                  <a:txBody>
                    <a:bodyPr/>
                    <a:lstStyle/>
                    <a:p>
                      <a:r>
                        <a:rPr lang="en-US" sz="1000"/>
                        <a:t>196569</a:t>
                      </a:r>
                    </a:p>
                  </a:txBody>
                  <a:tcPr/>
                </a:tc>
                <a:tc>
                  <a:txBody>
                    <a:bodyPr/>
                    <a:lstStyle/>
                    <a:p>
                      <a:r>
                        <a:rPr lang="en-US" sz="1000"/>
                        <a:t>620</a:t>
                      </a:r>
                    </a:p>
                  </a:txBody>
                  <a:tcPr/>
                </a:tc>
                <a:tc>
                  <a:txBody>
                    <a:bodyPr/>
                    <a:lstStyle/>
                    <a:p>
                      <a:r>
                        <a:rPr lang="en-US" sz="1000"/>
                        <a:t>58</a:t>
                      </a:r>
                    </a:p>
                  </a:txBody>
                  <a:tcPr/>
                </a:tc>
                <a:tc>
                  <a:txBody>
                    <a:bodyPr/>
                    <a:lstStyle/>
                    <a:p>
                      <a:r>
                        <a:rPr lang="en-US" sz="1000"/>
                        <a:t>0</a:t>
                      </a:r>
                    </a:p>
                  </a:txBody>
                  <a:tcPr/>
                </a:tc>
                <a:tc>
                  <a:txBody>
                    <a:bodyPr/>
                    <a:lstStyle/>
                    <a:p>
                      <a:r>
                        <a:rPr lang="en-US" sz="1000"/>
                        <a:t>55</a:t>
                      </a:r>
                    </a:p>
                  </a:txBody>
                  <a:tcPr/>
                </a:tc>
                <a:tc>
                  <a:txBody>
                    <a:bodyPr/>
                    <a:lstStyle/>
                    <a:p>
                      <a:r>
                        <a:rPr lang="en-US" sz="1000"/>
                        <a:t>0</a:t>
                      </a:r>
                    </a:p>
                  </a:txBody>
                  <a:tcPr/>
                </a:tc>
                <a:tc>
                  <a:txBody>
                    <a:bodyPr/>
                    <a:lstStyle/>
                    <a:p>
                      <a:r>
                        <a:rPr lang="en-US" sz="1000"/>
                        <a:t>3</a:t>
                      </a:r>
                    </a:p>
                  </a:txBody>
                  <a:tcPr/>
                </a:tc>
                <a:tc>
                  <a:txBody>
                    <a:bodyPr/>
                    <a:lstStyle/>
                    <a:p>
                      <a:r>
                        <a:rPr lang="en-US" sz="1000"/>
                        <a:t>7278</a:t>
                      </a:r>
                    </a:p>
                  </a:txBody>
                  <a:tcPr/>
                </a:tc>
                <a:tc>
                  <a:txBody>
                    <a:bodyPr/>
                    <a:lstStyle/>
                    <a:p>
                      <a:r>
                        <a:rPr lang="en-US" sz="1000"/>
                        <a:t>0</a:t>
                      </a:r>
                    </a:p>
                  </a:txBody>
                  <a:tcPr/>
                </a:tc>
                <a:tc>
                  <a:txBody>
                    <a:bodyPr/>
                    <a:lstStyle/>
                    <a:p>
                      <a:r>
                        <a:rPr lang="en-US" sz="1000"/>
                        <a:t>7190</a:t>
                      </a:r>
                    </a:p>
                  </a:txBody>
                  <a:tcPr/>
                </a:tc>
                <a:tc>
                  <a:txBody>
                    <a:bodyPr/>
                    <a:lstStyle/>
                    <a:p>
                      <a:r>
                        <a:rPr lang="en-US" sz="1000"/>
                        <a:t>69</a:t>
                      </a:r>
                    </a:p>
                  </a:txBody>
                  <a:tcPr/>
                </a:tc>
                <a:tc>
                  <a:txBody>
                    <a:bodyPr/>
                    <a:lstStyle/>
                    <a:p>
                      <a:r>
                        <a:rPr lang="en-US" sz="1000"/>
                        <a:t>11</a:t>
                      </a:r>
                    </a:p>
                  </a:txBody>
                  <a:tcPr/>
                </a:tc>
                <a:tc>
                  <a:txBody>
                    <a:bodyPr/>
                    <a:lstStyle/>
                    <a:p>
                      <a:r>
                        <a:rPr lang="en-US" sz="1000"/>
                        <a:t>6</a:t>
                      </a:r>
                    </a:p>
                  </a:txBody>
                  <a:tcPr/>
                </a:tc>
                <a:tc>
                  <a:txBody>
                    <a:bodyPr/>
                    <a:lstStyle/>
                    <a:p>
                      <a:r>
                        <a:rPr lang="en-US" sz="1000"/>
                        <a:t>2</a:t>
                      </a:r>
                    </a:p>
                  </a:txBody>
                  <a:tcPr/>
                </a:tc>
                <a:tc>
                  <a:txBody>
                    <a:bodyPr/>
                    <a:lstStyle/>
                    <a:p>
                      <a:r>
                        <a:rPr lang="en-US" sz="1000"/>
                        <a:t>0</a:t>
                      </a:r>
                    </a:p>
                  </a:txBody>
                  <a:tcPr/>
                </a:tc>
                <a:tc>
                  <a:txBody>
                    <a:bodyPr/>
                    <a:lstStyle/>
                    <a:p>
                      <a:r>
                        <a:rPr lang="en-US" sz="1000"/>
                        <a:t>939</a:t>
                      </a:r>
                    </a:p>
                  </a:txBody>
                  <a:tcPr/>
                </a:tc>
                <a:tc>
                  <a:txBody>
                    <a:bodyPr/>
                    <a:lstStyle/>
                    <a:p>
                      <a:r>
                        <a:rPr lang="en-US" sz="1000"/>
                        <a:t>352</a:t>
                      </a:r>
                    </a:p>
                  </a:txBody>
                  <a:tcPr/>
                </a:tc>
                <a:tc>
                  <a:txBody>
                    <a:bodyPr/>
                    <a:lstStyle/>
                    <a:p>
                      <a:r>
                        <a:rPr lang="en-US" sz="1000"/>
                        <a:t>8569</a:t>
                      </a:r>
                    </a:p>
                  </a:txBody>
                  <a:tcPr/>
                </a:tc>
                <a:tc>
                  <a:txBody>
                    <a:bodyPr/>
                    <a:lstStyle/>
                    <a:p>
                      <a:r>
                        <a:rPr lang="en-US" sz="1000"/>
                        <a:t>0</a:t>
                      </a:r>
                    </a:p>
                  </a:txBody>
                  <a:tcPr/>
                </a:tc>
                <a:tc>
                  <a:txBody>
                    <a:bodyPr/>
                    <a:lstStyle/>
                    <a:p>
                      <a:r>
                        <a:rPr lang="en-US" sz="1000"/>
                        <a:t>0</a:t>
                      </a:r>
                    </a:p>
                  </a:txBody>
                  <a:tcPr/>
                </a:tc>
                <a:tc>
                  <a:txBody>
                    <a:bodyPr/>
                    <a:lstStyle/>
                    <a:p>
                      <a:r>
                        <a:rPr lang="en-US" sz="1000"/>
                        <a:t>0.0753 %</a:t>
                      </a:r>
                    </a:p>
                  </a:txBody>
                  <a:tcPr/>
                </a:tc>
                <a:tc>
                  <a:txBody>
                    <a:bodyPr/>
                    <a:lstStyle/>
                    <a:p>
                      <a:r>
                        <a:rPr lang="en-US" sz="1000"/>
                        <a:t>0.0 %</a:t>
                      </a:r>
                    </a:p>
                  </a:txBody>
                  <a:tcPr/>
                </a:tc>
                <a:extLst>
                  <a:ext uri="{0D108BD9-81ED-4DB2-BD59-A6C34878D82A}">
                    <a16:rowId xmlns:a16="http://schemas.microsoft.com/office/drawing/2014/main" val="204242776"/>
                  </a:ext>
                </a:extLst>
              </a:tr>
            </a:tbl>
          </a:graphicData>
        </a:graphic>
      </p:graphicFrame>
      <p:sp>
        <p:nvSpPr>
          <p:cNvPr id="4" name="Text Placeholder 3">
            <a:extLst>
              <a:ext uri="{FF2B5EF4-FFF2-40B4-BE49-F238E27FC236}">
                <a16:creationId xmlns:a16="http://schemas.microsoft.com/office/drawing/2014/main" id="{122706F5-E895-4BD3-A08B-477E882DACD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79586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4F551-A539-49B0-AD3C-AFF216299DA9}"/>
              </a:ext>
            </a:extLst>
          </p:cNvPr>
          <p:cNvSpPr>
            <a:spLocks noGrp="1"/>
          </p:cNvSpPr>
          <p:nvPr>
            <p:ph type="title"/>
          </p:nvPr>
        </p:nvSpPr>
        <p:spPr/>
        <p:txBody>
          <a:bodyPr/>
          <a:lstStyle/>
          <a:p>
            <a:r>
              <a:rPr lang="en-US"/>
              <a:t>Facebook Own Posts | AlDawaa</a:t>
            </a:r>
          </a:p>
        </p:txBody>
      </p:sp>
      <p:graphicFrame>
        <p:nvGraphicFramePr>
          <p:cNvPr id="6" name="Chart Placeholder 5">
            <a:extLst>
              <a:ext uri="{FF2B5EF4-FFF2-40B4-BE49-F238E27FC236}">
                <a16:creationId xmlns:a16="http://schemas.microsoft.com/office/drawing/2014/main" id="{9862C97B-75EA-4219-860C-BABB5C4DD7A5}"/>
              </a:ext>
            </a:extLst>
          </p:cNvPr>
          <p:cNvGraphicFramePr>
            <a:graphicFrameLocks noGrp="1"/>
          </p:cNvGraphicFramePr>
          <p:nvPr>
            <p:ph type="chart" sz="quarter" idx="13"/>
            <p:extLst>
              <p:ext uri="{D42A27DB-BD31-4B8C-83A1-F6EECF244321}">
                <p14:modId xmlns:p14="http://schemas.microsoft.com/office/powerpoint/2010/main" val="4012988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6C0847-72AF-4F2A-A545-83EF2A5DB5D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3D1AF17-10A9-45A8-B188-91DE4108CC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7454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5478E-FFF2-49D6-B55D-B3EF835C4447}"/>
              </a:ext>
            </a:extLst>
          </p:cNvPr>
          <p:cNvSpPr>
            <a:spLocks noGrp="1"/>
          </p:cNvSpPr>
          <p:nvPr>
            <p:ph type="title"/>
          </p:nvPr>
        </p:nvSpPr>
        <p:spPr/>
        <p:txBody>
          <a:bodyPr/>
          <a:lstStyle/>
          <a:p>
            <a:r>
              <a:rPr lang="en-US"/>
              <a:t>Facebook Own Posts Table  | AlDawaa - 1 of 10</a:t>
            </a:r>
          </a:p>
        </p:txBody>
      </p:sp>
      <p:graphicFrame>
        <p:nvGraphicFramePr>
          <p:cNvPr id="5" name="Table Placeholder 4">
            <a:extLst>
              <a:ext uri="{FF2B5EF4-FFF2-40B4-BE49-F238E27FC236}">
                <a16:creationId xmlns:a16="http://schemas.microsoft.com/office/drawing/2014/main" id="{1D83FD7D-3D24-44AB-81E6-4D0B62F05446}"/>
              </a:ext>
            </a:extLst>
          </p:cNvPr>
          <p:cNvGraphicFramePr>
            <a:graphicFrameLocks noGrp="1"/>
          </p:cNvGraphicFramePr>
          <p:nvPr>
            <p:ph type="tbl" sz="quarter" idx="13"/>
            <p:extLst>
              <p:ext uri="{D42A27DB-BD31-4B8C-83A1-F6EECF244321}">
                <p14:modId xmlns:p14="http://schemas.microsoft.com/office/powerpoint/2010/main" val="2641568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68013550"/>
                    </a:ext>
                  </a:extLst>
                </a:gridCol>
                <a:gridCol w="370332">
                  <a:extLst>
                    <a:ext uri="{9D8B030D-6E8A-4147-A177-3AD203B41FA5}">
                      <a16:colId xmlns:a16="http://schemas.microsoft.com/office/drawing/2014/main" val="785526616"/>
                    </a:ext>
                  </a:extLst>
                </a:gridCol>
                <a:gridCol w="370332">
                  <a:extLst>
                    <a:ext uri="{9D8B030D-6E8A-4147-A177-3AD203B41FA5}">
                      <a16:colId xmlns:a16="http://schemas.microsoft.com/office/drawing/2014/main" val="1555784044"/>
                    </a:ext>
                  </a:extLst>
                </a:gridCol>
                <a:gridCol w="370332">
                  <a:extLst>
                    <a:ext uri="{9D8B030D-6E8A-4147-A177-3AD203B41FA5}">
                      <a16:colId xmlns:a16="http://schemas.microsoft.com/office/drawing/2014/main" val="3030706463"/>
                    </a:ext>
                  </a:extLst>
                </a:gridCol>
                <a:gridCol w="329184">
                  <a:extLst>
                    <a:ext uri="{9D8B030D-6E8A-4147-A177-3AD203B41FA5}">
                      <a16:colId xmlns:a16="http://schemas.microsoft.com/office/drawing/2014/main" val="3268411451"/>
                    </a:ext>
                  </a:extLst>
                </a:gridCol>
                <a:gridCol w="329184">
                  <a:extLst>
                    <a:ext uri="{9D8B030D-6E8A-4147-A177-3AD203B41FA5}">
                      <a16:colId xmlns:a16="http://schemas.microsoft.com/office/drawing/2014/main" val="2181595496"/>
                    </a:ext>
                  </a:extLst>
                </a:gridCol>
                <a:gridCol w="329184">
                  <a:extLst>
                    <a:ext uri="{9D8B030D-6E8A-4147-A177-3AD203B41FA5}">
                      <a16:colId xmlns:a16="http://schemas.microsoft.com/office/drawing/2014/main" val="1269396356"/>
                    </a:ext>
                  </a:extLst>
                </a:gridCol>
                <a:gridCol w="329184">
                  <a:extLst>
                    <a:ext uri="{9D8B030D-6E8A-4147-A177-3AD203B41FA5}">
                      <a16:colId xmlns:a16="http://schemas.microsoft.com/office/drawing/2014/main" val="1208425286"/>
                    </a:ext>
                  </a:extLst>
                </a:gridCol>
                <a:gridCol w="329184">
                  <a:extLst>
                    <a:ext uri="{9D8B030D-6E8A-4147-A177-3AD203B41FA5}">
                      <a16:colId xmlns:a16="http://schemas.microsoft.com/office/drawing/2014/main" val="151528886"/>
                    </a:ext>
                  </a:extLst>
                </a:gridCol>
                <a:gridCol w="329184">
                  <a:extLst>
                    <a:ext uri="{9D8B030D-6E8A-4147-A177-3AD203B41FA5}">
                      <a16:colId xmlns:a16="http://schemas.microsoft.com/office/drawing/2014/main" val="745190308"/>
                    </a:ext>
                  </a:extLst>
                </a:gridCol>
                <a:gridCol w="329184">
                  <a:extLst>
                    <a:ext uri="{9D8B030D-6E8A-4147-A177-3AD203B41FA5}">
                      <a16:colId xmlns:a16="http://schemas.microsoft.com/office/drawing/2014/main" val="614579637"/>
                    </a:ext>
                  </a:extLst>
                </a:gridCol>
                <a:gridCol w="329184">
                  <a:extLst>
                    <a:ext uri="{9D8B030D-6E8A-4147-A177-3AD203B41FA5}">
                      <a16:colId xmlns:a16="http://schemas.microsoft.com/office/drawing/2014/main" val="2698491409"/>
                    </a:ext>
                  </a:extLst>
                </a:gridCol>
                <a:gridCol w="329184">
                  <a:extLst>
                    <a:ext uri="{9D8B030D-6E8A-4147-A177-3AD203B41FA5}">
                      <a16:colId xmlns:a16="http://schemas.microsoft.com/office/drawing/2014/main" val="2449460871"/>
                    </a:ext>
                  </a:extLst>
                </a:gridCol>
                <a:gridCol w="370332">
                  <a:extLst>
                    <a:ext uri="{9D8B030D-6E8A-4147-A177-3AD203B41FA5}">
                      <a16:colId xmlns:a16="http://schemas.microsoft.com/office/drawing/2014/main" val="3400254265"/>
                    </a:ext>
                  </a:extLst>
                </a:gridCol>
                <a:gridCol w="370332">
                  <a:extLst>
                    <a:ext uri="{9D8B030D-6E8A-4147-A177-3AD203B41FA5}">
                      <a16:colId xmlns:a16="http://schemas.microsoft.com/office/drawing/2014/main" val="1515334155"/>
                    </a:ext>
                  </a:extLst>
                </a:gridCol>
                <a:gridCol w="329184">
                  <a:extLst>
                    <a:ext uri="{9D8B030D-6E8A-4147-A177-3AD203B41FA5}">
                      <a16:colId xmlns:a16="http://schemas.microsoft.com/office/drawing/2014/main" val="3859279336"/>
                    </a:ext>
                  </a:extLst>
                </a:gridCol>
                <a:gridCol w="329184">
                  <a:extLst>
                    <a:ext uri="{9D8B030D-6E8A-4147-A177-3AD203B41FA5}">
                      <a16:colId xmlns:a16="http://schemas.microsoft.com/office/drawing/2014/main" val="4248879236"/>
                    </a:ext>
                  </a:extLst>
                </a:gridCol>
                <a:gridCol w="370332">
                  <a:extLst>
                    <a:ext uri="{9D8B030D-6E8A-4147-A177-3AD203B41FA5}">
                      <a16:colId xmlns:a16="http://schemas.microsoft.com/office/drawing/2014/main" val="2571905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393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- 2018-08-31 14:21:40 </a:t>
                      </a:r>
                      <a:r>
                        <a:rPr kumimoji="0" lang="ar-AE" sz="1000" b="0" i="0" u="none" strike="noStrike" kern="1200" cap="none" spc="0" normalizeH="0" baseline="0" noProof="0">
                          <a:ln>
                            <a:noFill/>
                          </a:ln>
                          <a:solidFill>
                            <a:prstClr val="black"/>
                          </a:solidFill>
                          <a:effectLst/>
                          <a:uLnTx/>
                          <a:uFillTx/>
                          <a:latin typeface="+mn-lt"/>
                          <a:ea typeface="+mn-ea"/>
                          <a:cs typeface="+mn-cs"/>
                        </a:rPr>
                        <a:t> 
 إطمئن على نفسك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65263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- 2018-08-31 09:30:12 </a:t>
                      </a:r>
                      <a:r>
                        <a:rPr kumimoji="0" lang="ar-AE" sz="1000" b="0" i="0" u="none" strike="noStrike" kern="1200" cap="none" spc="0" normalizeH="0" baseline="0" noProof="0">
                          <a:ln>
                            <a:noFill/>
                          </a:ln>
                          <a:solidFill>
                            <a:prstClr val="black"/>
                          </a:solidFill>
                          <a:effectLst/>
                          <a:uLnTx/>
                          <a:uFillTx/>
                          <a:latin typeface="+mn-lt"/>
                          <a:ea typeface="+mn-ea"/>
                          <a:cs typeface="+mn-cs"/>
                        </a:rPr>
                        <a:t> 
 جمعة مباركة و تقبل الله دعواتكم 🌷
 #صيدلية_الدواء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65188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- 2018-08-30 16:00:47 </a:t>
                      </a:r>
                      <a:r>
                        <a:rPr kumimoji="0" lang="ar-AE" sz="1000" b="0" i="0" u="none" strike="noStrike" kern="1200" cap="none" spc="0" normalizeH="0" baseline="0" noProof="0">
                          <a:ln>
                            <a:noFill/>
                          </a:ln>
                          <a:solidFill>
                            <a:prstClr val="black"/>
                          </a:solidFill>
                          <a:effectLst/>
                          <a:uLnTx/>
                          <a:uFillTx/>
                          <a:latin typeface="+mn-lt"/>
                          <a:ea typeface="+mn-ea"/>
                          <a:cs typeface="+mn-cs"/>
                        </a:rPr>
                        <a:t> 
 يقدم د .أورجانيك زبدة الجسم بفيتامين "هـ" .. زبدة طبيعية غنية الترطيب تعطي الجسم ملمساَ حريري لتبدو أصغر سنا وأكثر نعومة
احصلي عليها ب378 نقطة من قطاف
#صيدلية_الدواء #قطاف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4742754"/>
                  </a:ext>
                </a:extLst>
              </a:tr>
            </a:tbl>
          </a:graphicData>
        </a:graphic>
      </p:graphicFrame>
      <p:sp>
        <p:nvSpPr>
          <p:cNvPr id="4" name="Text Placeholder 3">
            <a:extLst>
              <a:ext uri="{FF2B5EF4-FFF2-40B4-BE49-F238E27FC236}">
                <a16:creationId xmlns:a16="http://schemas.microsoft.com/office/drawing/2014/main" id="{7CB053EA-4C46-44DF-83B7-9BCAE2E6D41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93805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30032-2DE1-46D8-8D0D-E5FE1A4D6102}"/>
              </a:ext>
            </a:extLst>
          </p:cNvPr>
          <p:cNvSpPr>
            <a:spLocks noGrp="1"/>
          </p:cNvSpPr>
          <p:nvPr>
            <p:ph type="title"/>
          </p:nvPr>
        </p:nvSpPr>
        <p:spPr/>
        <p:txBody>
          <a:bodyPr/>
          <a:lstStyle/>
          <a:p>
            <a:r>
              <a:rPr lang="en-US"/>
              <a:t>Facebook Own Posts Table  | AlDawaa - 2 of 10</a:t>
            </a:r>
          </a:p>
        </p:txBody>
      </p:sp>
      <p:graphicFrame>
        <p:nvGraphicFramePr>
          <p:cNvPr id="5" name="Table Placeholder 4">
            <a:extLst>
              <a:ext uri="{FF2B5EF4-FFF2-40B4-BE49-F238E27FC236}">
                <a16:creationId xmlns:a16="http://schemas.microsoft.com/office/drawing/2014/main" id="{D85AFE43-0855-4004-B72B-1E714586DD42}"/>
              </a:ext>
            </a:extLst>
          </p:cNvPr>
          <p:cNvGraphicFramePr>
            <a:graphicFrameLocks noGrp="1"/>
          </p:cNvGraphicFramePr>
          <p:nvPr>
            <p:ph type="tbl" sz="quarter" idx="13"/>
            <p:extLst>
              <p:ext uri="{D42A27DB-BD31-4B8C-83A1-F6EECF244321}">
                <p14:modId xmlns:p14="http://schemas.microsoft.com/office/powerpoint/2010/main" val="3899124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64201010"/>
                    </a:ext>
                  </a:extLst>
                </a:gridCol>
                <a:gridCol w="370332">
                  <a:extLst>
                    <a:ext uri="{9D8B030D-6E8A-4147-A177-3AD203B41FA5}">
                      <a16:colId xmlns:a16="http://schemas.microsoft.com/office/drawing/2014/main" val="1350136041"/>
                    </a:ext>
                  </a:extLst>
                </a:gridCol>
                <a:gridCol w="370332">
                  <a:extLst>
                    <a:ext uri="{9D8B030D-6E8A-4147-A177-3AD203B41FA5}">
                      <a16:colId xmlns:a16="http://schemas.microsoft.com/office/drawing/2014/main" val="3072610194"/>
                    </a:ext>
                  </a:extLst>
                </a:gridCol>
                <a:gridCol w="370332">
                  <a:extLst>
                    <a:ext uri="{9D8B030D-6E8A-4147-A177-3AD203B41FA5}">
                      <a16:colId xmlns:a16="http://schemas.microsoft.com/office/drawing/2014/main" val="1261951049"/>
                    </a:ext>
                  </a:extLst>
                </a:gridCol>
                <a:gridCol w="329184">
                  <a:extLst>
                    <a:ext uri="{9D8B030D-6E8A-4147-A177-3AD203B41FA5}">
                      <a16:colId xmlns:a16="http://schemas.microsoft.com/office/drawing/2014/main" val="1113638440"/>
                    </a:ext>
                  </a:extLst>
                </a:gridCol>
                <a:gridCol w="329184">
                  <a:extLst>
                    <a:ext uri="{9D8B030D-6E8A-4147-A177-3AD203B41FA5}">
                      <a16:colId xmlns:a16="http://schemas.microsoft.com/office/drawing/2014/main" val="2382509961"/>
                    </a:ext>
                  </a:extLst>
                </a:gridCol>
                <a:gridCol w="329184">
                  <a:extLst>
                    <a:ext uri="{9D8B030D-6E8A-4147-A177-3AD203B41FA5}">
                      <a16:colId xmlns:a16="http://schemas.microsoft.com/office/drawing/2014/main" val="189181002"/>
                    </a:ext>
                  </a:extLst>
                </a:gridCol>
                <a:gridCol w="329184">
                  <a:extLst>
                    <a:ext uri="{9D8B030D-6E8A-4147-A177-3AD203B41FA5}">
                      <a16:colId xmlns:a16="http://schemas.microsoft.com/office/drawing/2014/main" val="2903694584"/>
                    </a:ext>
                  </a:extLst>
                </a:gridCol>
                <a:gridCol w="329184">
                  <a:extLst>
                    <a:ext uri="{9D8B030D-6E8A-4147-A177-3AD203B41FA5}">
                      <a16:colId xmlns:a16="http://schemas.microsoft.com/office/drawing/2014/main" val="3352695825"/>
                    </a:ext>
                  </a:extLst>
                </a:gridCol>
                <a:gridCol w="329184">
                  <a:extLst>
                    <a:ext uri="{9D8B030D-6E8A-4147-A177-3AD203B41FA5}">
                      <a16:colId xmlns:a16="http://schemas.microsoft.com/office/drawing/2014/main" val="2387798067"/>
                    </a:ext>
                  </a:extLst>
                </a:gridCol>
                <a:gridCol w="329184">
                  <a:extLst>
                    <a:ext uri="{9D8B030D-6E8A-4147-A177-3AD203B41FA5}">
                      <a16:colId xmlns:a16="http://schemas.microsoft.com/office/drawing/2014/main" val="2467376213"/>
                    </a:ext>
                  </a:extLst>
                </a:gridCol>
                <a:gridCol w="329184">
                  <a:extLst>
                    <a:ext uri="{9D8B030D-6E8A-4147-A177-3AD203B41FA5}">
                      <a16:colId xmlns:a16="http://schemas.microsoft.com/office/drawing/2014/main" val="524569656"/>
                    </a:ext>
                  </a:extLst>
                </a:gridCol>
                <a:gridCol w="329184">
                  <a:extLst>
                    <a:ext uri="{9D8B030D-6E8A-4147-A177-3AD203B41FA5}">
                      <a16:colId xmlns:a16="http://schemas.microsoft.com/office/drawing/2014/main" val="1694866516"/>
                    </a:ext>
                  </a:extLst>
                </a:gridCol>
                <a:gridCol w="370332">
                  <a:extLst>
                    <a:ext uri="{9D8B030D-6E8A-4147-A177-3AD203B41FA5}">
                      <a16:colId xmlns:a16="http://schemas.microsoft.com/office/drawing/2014/main" val="473318811"/>
                    </a:ext>
                  </a:extLst>
                </a:gridCol>
                <a:gridCol w="370332">
                  <a:extLst>
                    <a:ext uri="{9D8B030D-6E8A-4147-A177-3AD203B41FA5}">
                      <a16:colId xmlns:a16="http://schemas.microsoft.com/office/drawing/2014/main" val="384751784"/>
                    </a:ext>
                  </a:extLst>
                </a:gridCol>
                <a:gridCol w="329184">
                  <a:extLst>
                    <a:ext uri="{9D8B030D-6E8A-4147-A177-3AD203B41FA5}">
                      <a16:colId xmlns:a16="http://schemas.microsoft.com/office/drawing/2014/main" val="2622454141"/>
                    </a:ext>
                  </a:extLst>
                </a:gridCol>
                <a:gridCol w="329184">
                  <a:extLst>
                    <a:ext uri="{9D8B030D-6E8A-4147-A177-3AD203B41FA5}">
                      <a16:colId xmlns:a16="http://schemas.microsoft.com/office/drawing/2014/main" val="3251288100"/>
                    </a:ext>
                  </a:extLst>
                </a:gridCol>
                <a:gridCol w="370332">
                  <a:extLst>
                    <a:ext uri="{9D8B030D-6E8A-4147-A177-3AD203B41FA5}">
                      <a16:colId xmlns:a16="http://schemas.microsoft.com/office/drawing/2014/main" val="282710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1712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- 2018-08-29 15:30:50 </a:t>
                      </a:r>
                      <a:r>
                        <a:rPr kumimoji="0" lang="ar-AE" sz="1000" b="0" i="0" u="none" strike="noStrike" kern="1200" cap="none" spc="0" normalizeH="0" baseline="0" noProof="0">
                          <a:ln>
                            <a:noFill/>
                          </a:ln>
                          <a:solidFill>
                            <a:prstClr val="black"/>
                          </a:solidFill>
                          <a:effectLst/>
                          <a:uLnTx/>
                          <a:uFillTx/>
                          <a:latin typeface="+mn-lt"/>
                          <a:ea typeface="+mn-ea"/>
                          <a:cs typeface="+mn-cs"/>
                        </a:rPr>
                        <a:t> 
 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367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- 2018-08-28 15:27:41 </a:t>
                      </a:r>
                      <a:r>
                        <a:rPr kumimoji="0" lang="ar-AE" sz="1000" b="0" i="0" u="none" strike="noStrike" kern="1200" cap="none" spc="0" normalizeH="0" baseline="0" noProof="0">
                          <a:ln>
                            <a:noFill/>
                          </a:ln>
                          <a:solidFill>
                            <a:prstClr val="black"/>
                          </a:solidFill>
                          <a:effectLst/>
                          <a:uLnTx/>
                          <a:uFillTx/>
                          <a:latin typeface="+mn-lt"/>
                          <a:ea typeface="+mn-ea"/>
                          <a:cs typeface="+mn-cs"/>
                        </a:rPr>
                        <a:t> 
 عروض على تشكيلة منتجات كلوران بيبي الأن في صيدلية الدواء! لفترة محدودة من ٢٧ اغسطس الى ٢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83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- 2018-08-28 14:00:40 </a:t>
                      </a:r>
                      <a:r>
                        <a:rPr kumimoji="0" lang="ar-AE" sz="1000" b="0" i="0" u="none" strike="noStrike" kern="1200" cap="none" spc="0" normalizeH="0" baseline="0" noProof="0">
                          <a:ln>
                            <a:noFill/>
                          </a:ln>
                          <a:solidFill>
                            <a:prstClr val="black"/>
                          </a:solidFill>
                          <a:effectLst/>
                          <a:uLnTx/>
                          <a:uFillTx/>
                          <a:latin typeface="+mn-lt"/>
                          <a:ea typeface="+mn-ea"/>
                          <a:cs typeface="+mn-cs"/>
                        </a:rPr>
                        <a:t> 
 عروض هائلة على منتجات بامبرز, اشتري اثنين و احصل على الثالثة مجانا! أصناف مختارة, حصريا  في #صيدلية_الدواء من 26 اغسطس الى 31  اغسطس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05053857"/>
                  </a:ext>
                </a:extLst>
              </a:tr>
            </a:tbl>
          </a:graphicData>
        </a:graphic>
      </p:graphicFrame>
      <p:sp>
        <p:nvSpPr>
          <p:cNvPr id="4" name="Text Placeholder 3">
            <a:extLst>
              <a:ext uri="{FF2B5EF4-FFF2-40B4-BE49-F238E27FC236}">
                <a16:creationId xmlns:a16="http://schemas.microsoft.com/office/drawing/2014/main" id="{2DA2D2FF-C85D-4F9F-8F83-57FA019CD54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29553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E0852-5E60-44BD-B9ED-842B0E3CC66C}"/>
              </a:ext>
            </a:extLst>
          </p:cNvPr>
          <p:cNvSpPr>
            <a:spLocks noGrp="1"/>
          </p:cNvSpPr>
          <p:nvPr>
            <p:ph type="title"/>
          </p:nvPr>
        </p:nvSpPr>
        <p:spPr/>
        <p:txBody>
          <a:bodyPr/>
          <a:lstStyle/>
          <a:p>
            <a:r>
              <a:rPr lang="en-US"/>
              <a:t>Facebook Own Posts Table  | AlDawaa - 3 of 10</a:t>
            </a:r>
          </a:p>
        </p:txBody>
      </p:sp>
      <p:graphicFrame>
        <p:nvGraphicFramePr>
          <p:cNvPr id="5" name="Table Placeholder 4">
            <a:extLst>
              <a:ext uri="{FF2B5EF4-FFF2-40B4-BE49-F238E27FC236}">
                <a16:creationId xmlns:a16="http://schemas.microsoft.com/office/drawing/2014/main" id="{38A1545C-F71C-45A3-9BF5-778C97AC6234}"/>
              </a:ext>
            </a:extLst>
          </p:cNvPr>
          <p:cNvGraphicFramePr>
            <a:graphicFrameLocks noGrp="1"/>
          </p:cNvGraphicFramePr>
          <p:nvPr>
            <p:ph type="tbl" sz="quarter" idx="13"/>
            <p:extLst>
              <p:ext uri="{D42A27DB-BD31-4B8C-83A1-F6EECF244321}">
                <p14:modId xmlns:p14="http://schemas.microsoft.com/office/powerpoint/2010/main" val="825703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31733097"/>
                    </a:ext>
                  </a:extLst>
                </a:gridCol>
                <a:gridCol w="370332">
                  <a:extLst>
                    <a:ext uri="{9D8B030D-6E8A-4147-A177-3AD203B41FA5}">
                      <a16:colId xmlns:a16="http://schemas.microsoft.com/office/drawing/2014/main" val="295926776"/>
                    </a:ext>
                  </a:extLst>
                </a:gridCol>
                <a:gridCol w="370332">
                  <a:extLst>
                    <a:ext uri="{9D8B030D-6E8A-4147-A177-3AD203B41FA5}">
                      <a16:colId xmlns:a16="http://schemas.microsoft.com/office/drawing/2014/main" val="1115667306"/>
                    </a:ext>
                  </a:extLst>
                </a:gridCol>
                <a:gridCol w="370332">
                  <a:extLst>
                    <a:ext uri="{9D8B030D-6E8A-4147-A177-3AD203B41FA5}">
                      <a16:colId xmlns:a16="http://schemas.microsoft.com/office/drawing/2014/main" val="2086063263"/>
                    </a:ext>
                  </a:extLst>
                </a:gridCol>
                <a:gridCol w="329184">
                  <a:extLst>
                    <a:ext uri="{9D8B030D-6E8A-4147-A177-3AD203B41FA5}">
                      <a16:colId xmlns:a16="http://schemas.microsoft.com/office/drawing/2014/main" val="3916312401"/>
                    </a:ext>
                  </a:extLst>
                </a:gridCol>
                <a:gridCol w="329184">
                  <a:extLst>
                    <a:ext uri="{9D8B030D-6E8A-4147-A177-3AD203B41FA5}">
                      <a16:colId xmlns:a16="http://schemas.microsoft.com/office/drawing/2014/main" val="3248808492"/>
                    </a:ext>
                  </a:extLst>
                </a:gridCol>
                <a:gridCol w="329184">
                  <a:extLst>
                    <a:ext uri="{9D8B030D-6E8A-4147-A177-3AD203B41FA5}">
                      <a16:colId xmlns:a16="http://schemas.microsoft.com/office/drawing/2014/main" val="1033801529"/>
                    </a:ext>
                  </a:extLst>
                </a:gridCol>
                <a:gridCol w="329184">
                  <a:extLst>
                    <a:ext uri="{9D8B030D-6E8A-4147-A177-3AD203B41FA5}">
                      <a16:colId xmlns:a16="http://schemas.microsoft.com/office/drawing/2014/main" val="2226730182"/>
                    </a:ext>
                  </a:extLst>
                </a:gridCol>
                <a:gridCol w="329184">
                  <a:extLst>
                    <a:ext uri="{9D8B030D-6E8A-4147-A177-3AD203B41FA5}">
                      <a16:colId xmlns:a16="http://schemas.microsoft.com/office/drawing/2014/main" val="2075614681"/>
                    </a:ext>
                  </a:extLst>
                </a:gridCol>
                <a:gridCol w="329184">
                  <a:extLst>
                    <a:ext uri="{9D8B030D-6E8A-4147-A177-3AD203B41FA5}">
                      <a16:colId xmlns:a16="http://schemas.microsoft.com/office/drawing/2014/main" val="1761812196"/>
                    </a:ext>
                  </a:extLst>
                </a:gridCol>
                <a:gridCol w="329184">
                  <a:extLst>
                    <a:ext uri="{9D8B030D-6E8A-4147-A177-3AD203B41FA5}">
                      <a16:colId xmlns:a16="http://schemas.microsoft.com/office/drawing/2014/main" val="3843582342"/>
                    </a:ext>
                  </a:extLst>
                </a:gridCol>
                <a:gridCol w="329184">
                  <a:extLst>
                    <a:ext uri="{9D8B030D-6E8A-4147-A177-3AD203B41FA5}">
                      <a16:colId xmlns:a16="http://schemas.microsoft.com/office/drawing/2014/main" val="1028815055"/>
                    </a:ext>
                  </a:extLst>
                </a:gridCol>
                <a:gridCol w="329184">
                  <a:extLst>
                    <a:ext uri="{9D8B030D-6E8A-4147-A177-3AD203B41FA5}">
                      <a16:colId xmlns:a16="http://schemas.microsoft.com/office/drawing/2014/main" val="2060791287"/>
                    </a:ext>
                  </a:extLst>
                </a:gridCol>
                <a:gridCol w="370332">
                  <a:extLst>
                    <a:ext uri="{9D8B030D-6E8A-4147-A177-3AD203B41FA5}">
                      <a16:colId xmlns:a16="http://schemas.microsoft.com/office/drawing/2014/main" val="892743423"/>
                    </a:ext>
                  </a:extLst>
                </a:gridCol>
                <a:gridCol w="370332">
                  <a:extLst>
                    <a:ext uri="{9D8B030D-6E8A-4147-A177-3AD203B41FA5}">
                      <a16:colId xmlns:a16="http://schemas.microsoft.com/office/drawing/2014/main" val="2797047096"/>
                    </a:ext>
                  </a:extLst>
                </a:gridCol>
                <a:gridCol w="329184">
                  <a:extLst>
                    <a:ext uri="{9D8B030D-6E8A-4147-A177-3AD203B41FA5}">
                      <a16:colId xmlns:a16="http://schemas.microsoft.com/office/drawing/2014/main" val="3624793333"/>
                    </a:ext>
                  </a:extLst>
                </a:gridCol>
                <a:gridCol w="329184">
                  <a:extLst>
                    <a:ext uri="{9D8B030D-6E8A-4147-A177-3AD203B41FA5}">
                      <a16:colId xmlns:a16="http://schemas.microsoft.com/office/drawing/2014/main" val="1906914998"/>
                    </a:ext>
                  </a:extLst>
                </a:gridCol>
                <a:gridCol w="370332">
                  <a:extLst>
                    <a:ext uri="{9D8B030D-6E8A-4147-A177-3AD203B41FA5}">
                      <a16:colId xmlns:a16="http://schemas.microsoft.com/office/drawing/2014/main" val="1932809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1112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- 2018-08-28 13:15:06 </a:t>
                      </a:r>
                      <a:r>
                        <a:rPr kumimoji="0" lang="ar-AE" sz="1000" b="0" i="0" u="none" strike="noStrike" kern="1200" cap="none" spc="0" normalizeH="0" baseline="0" noProof="0">
                          <a:ln>
                            <a:noFill/>
                          </a:ln>
                          <a:solidFill>
                            <a:prstClr val="black"/>
                          </a:solidFill>
                          <a:effectLst/>
                          <a:uLnTx/>
                          <a:uFillTx/>
                          <a:latin typeface="+mn-lt"/>
                          <a:ea typeface="+mn-ea"/>
                          <a:cs typeface="+mn-cs"/>
                        </a:rPr>
                        <a:t> 
 الأن عروض مميزة على عدسات لاصقة, اشتري عدسات شهرية واحصلي على عدسة اخرى مجاناً لفترة محدودة , من 27 اغسطس الى 2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1023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- 2018-08-27 17:00:43 </a:t>
                      </a:r>
                      <a:r>
                        <a:rPr kumimoji="0" lang="ar-AE" sz="1000" b="0" i="0" u="none" strike="noStrike" kern="1200" cap="none" spc="0" normalizeH="0" baseline="0" noProof="0">
                          <a:ln>
                            <a:noFill/>
                          </a:ln>
                          <a:solidFill>
                            <a:prstClr val="black"/>
                          </a:solidFill>
                          <a:effectLst/>
                          <a:uLnTx/>
                          <a:uFillTx/>
                          <a:latin typeface="+mn-lt"/>
                          <a:ea typeface="+mn-ea"/>
                          <a:cs typeface="+mn-cs"/>
                        </a:rPr>
                        <a:t> 
 شاركينا صورة مرطب الشفاه المفضل لكِ على الخاص أو التعليقات 📩 #الدواء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07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- 2018-08-26 19:07:13 </a:t>
                      </a:r>
                      <a:r>
                        <a:rPr kumimoji="0" lang="ar-AE" sz="1000" b="0" i="0" u="none" strike="noStrike" kern="1200" cap="none" spc="0" normalizeH="0" baseline="0" noProof="0">
                          <a:ln>
                            <a:noFill/>
                          </a:ln>
                          <a:solidFill>
                            <a:prstClr val="black"/>
                          </a:solidFill>
                          <a:effectLst/>
                          <a:uLnTx/>
                          <a:uFillTx/>
                          <a:latin typeface="+mn-lt"/>
                          <a:ea typeface="+mn-ea"/>
                          <a:cs typeface="+mn-cs"/>
                        </a:rPr>
                        <a:t> 
 وصار وقت الإعلان عن الفائزين 😍 الف مبروك لجميع الرابحين وشكرا لجميع المشاركين.. 
انتظرونا في مسابقاتنا القادمة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0211473"/>
                  </a:ext>
                </a:extLst>
              </a:tr>
            </a:tbl>
          </a:graphicData>
        </a:graphic>
      </p:graphicFrame>
      <p:sp>
        <p:nvSpPr>
          <p:cNvPr id="4" name="Text Placeholder 3">
            <a:extLst>
              <a:ext uri="{FF2B5EF4-FFF2-40B4-BE49-F238E27FC236}">
                <a16:creationId xmlns:a16="http://schemas.microsoft.com/office/drawing/2014/main" id="{79696D0E-12FD-4A37-A539-79488883B0F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69022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03AE7-09E3-47FA-B20B-C4E1B094DB0F}"/>
              </a:ext>
            </a:extLst>
          </p:cNvPr>
          <p:cNvSpPr>
            <a:spLocks noGrp="1"/>
          </p:cNvSpPr>
          <p:nvPr>
            <p:ph type="title"/>
          </p:nvPr>
        </p:nvSpPr>
        <p:spPr/>
        <p:txBody>
          <a:bodyPr/>
          <a:lstStyle/>
          <a:p>
            <a:r>
              <a:rPr lang="en-US"/>
              <a:t>Facebook Own Posts Table  | AlDawaa - 4 of 10</a:t>
            </a:r>
          </a:p>
        </p:txBody>
      </p:sp>
      <p:graphicFrame>
        <p:nvGraphicFramePr>
          <p:cNvPr id="5" name="Table Placeholder 4">
            <a:extLst>
              <a:ext uri="{FF2B5EF4-FFF2-40B4-BE49-F238E27FC236}">
                <a16:creationId xmlns:a16="http://schemas.microsoft.com/office/drawing/2014/main" id="{E1D23D7B-D502-45CB-940B-C874651D6660}"/>
              </a:ext>
            </a:extLst>
          </p:cNvPr>
          <p:cNvGraphicFramePr>
            <a:graphicFrameLocks noGrp="1"/>
          </p:cNvGraphicFramePr>
          <p:nvPr>
            <p:ph type="tbl" sz="quarter" idx="13"/>
            <p:extLst>
              <p:ext uri="{D42A27DB-BD31-4B8C-83A1-F6EECF244321}">
                <p14:modId xmlns:p14="http://schemas.microsoft.com/office/powerpoint/2010/main" val="2002362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38030490"/>
                    </a:ext>
                  </a:extLst>
                </a:gridCol>
                <a:gridCol w="370332">
                  <a:extLst>
                    <a:ext uri="{9D8B030D-6E8A-4147-A177-3AD203B41FA5}">
                      <a16:colId xmlns:a16="http://schemas.microsoft.com/office/drawing/2014/main" val="2804597281"/>
                    </a:ext>
                  </a:extLst>
                </a:gridCol>
                <a:gridCol w="370332">
                  <a:extLst>
                    <a:ext uri="{9D8B030D-6E8A-4147-A177-3AD203B41FA5}">
                      <a16:colId xmlns:a16="http://schemas.microsoft.com/office/drawing/2014/main" val="60040687"/>
                    </a:ext>
                  </a:extLst>
                </a:gridCol>
                <a:gridCol w="370332">
                  <a:extLst>
                    <a:ext uri="{9D8B030D-6E8A-4147-A177-3AD203B41FA5}">
                      <a16:colId xmlns:a16="http://schemas.microsoft.com/office/drawing/2014/main" val="2412840357"/>
                    </a:ext>
                  </a:extLst>
                </a:gridCol>
                <a:gridCol w="329184">
                  <a:extLst>
                    <a:ext uri="{9D8B030D-6E8A-4147-A177-3AD203B41FA5}">
                      <a16:colId xmlns:a16="http://schemas.microsoft.com/office/drawing/2014/main" val="4212435982"/>
                    </a:ext>
                  </a:extLst>
                </a:gridCol>
                <a:gridCol w="329184">
                  <a:extLst>
                    <a:ext uri="{9D8B030D-6E8A-4147-A177-3AD203B41FA5}">
                      <a16:colId xmlns:a16="http://schemas.microsoft.com/office/drawing/2014/main" val="1572910962"/>
                    </a:ext>
                  </a:extLst>
                </a:gridCol>
                <a:gridCol w="329184">
                  <a:extLst>
                    <a:ext uri="{9D8B030D-6E8A-4147-A177-3AD203B41FA5}">
                      <a16:colId xmlns:a16="http://schemas.microsoft.com/office/drawing/2014/main" val="3501318748"/>
                    </a:ext>
                  </a:extLst>
                </a:gridCol>
                <a:gridCol w="329184">
                  <a:extLst>
                    <a:ext uri="{9D8B030D-6E8A-4147-A177-3AD203B41FA5}">
                      <a16:colId xmlns:a16="http://schemas.microsoft.com/office/drawing/2014/main" val="3703227122"/>
                    </a:ext>
                  </a:extLst>
                </a:gridCol>
                <a:gridCol w="329184">
                  <a:extLst>
                    <a:ext uri="{9D8B030D-6E8A-4147-A177-3AD203B41FA5}">
                      <a16:colId xmlns:a16="http://schemas.microsoft.com/office/drawing/2014/main" val="1321465517"/>
                    </a:ext>
                  </a:extLst>
                </a:gridCol>
                <a:gridCol w="329184">
                  <a:extLst>
                    <a:ext uri="{9D8B030D-6E8A-4147-A177-3AD203B41FA5}">
                      <a16:colId xmlns:a16="http://schemas.microsoft.com/office/drawing/2014/main" val="1965806498"/>
                    </a:ext>
                  </a:extLst>
                </a:gridCol>
                <a:gridCol w="329184">
                  <a:extLst>
                    <a:ext uri="{9D8B030D-6E8A-4147-A177-3AD203B41FA5}">
                      <a16:colId xmlns:a16="http://schemas.microsoft.com/office/drawing/2014/main" val="1175107180"/>
                    </a:ext>
                  </a:extLst>
                </a:gridCol>
                <a:gridCol w="329184">
                  <a:extLst>
                    <a:ext uri="{9D8B030D-6E8A-4147-A177-3AD203B41FA5}">
                      <a16:colId xmlns:a16="http://schemas.microsoft.com/office/drawing/2014/main" val="4169431666"/>
                    </a:ext>
                  </a:extLst>
                </a:gridCol>
                <a:gridCol w="329184">
                  <a:extLst>
                    <a:ext uri="{9D8B030D-6E8A-4147-A177-3AD203B41FA5}">
                      <a16:colId xmlns:a16="http://schemas.microsoft.com/office/drawing/2014/main" val="817414808"/>
                    </a:ext>
                  </a:extLst>
                </a:gridCol>
                <a:gridCol w="370332">
                  <a:extLst>
                    <a:ext uri="{9D8B030D-6E8A-4147-A177-3AD203B41FA5}">
                      <a16:colId xmlns:a16="http://schemas.microsoft.com/office/drawing/2014/main" val="1646064117"/>
                    </a:ext>
                  </a:extLst>
                </a:gridCol>
                <a:gridCol w="370332">
                  <a:extLst>
                    <a:ext uri="{9D8B030D-6E8A-4147-A177-3AD203B41FA5}">
                      <a16:colId xmlns:a16="http://schemas.microsoft.com/office/drawing/2014/main" val="1689757694"/>
                    </a:ext>
                  </a:extLst>
                </a:gridCol>
                <a:gridCol w="329184">
                  <a:extLst>
                    <a:ext uri="{9D8B030D-6E8A-4147-A177-3AD203B41FA5}">
                      <a16:colId xmlns:a16="http://schemas.microsoft.com/office/drawing/2014/main" val="3024924527"/>
                    </a:ext>
                  </a:extLst>
                </a:gridCol>
                <a:gridCol w="329184">
                  <a:extLst>
                    <a:ext uri="{9D8B030D-6E8A-4147-A177-3AD203B41FA5}">
                      <a16:colId xmlns:a16="http://schemas.microsoft.com/office/drawing/2014/main" val="910687377"/>
                    </a:ext>
                  </a:extLst>
                </a:gridCol>
                <a:gridCol w="370332">
                  <a:extLst>
                    <a:ext uri="{9D8B030D-6E8A-4147-A177-3AD203B41FA5}">
                      <a16:colId xmlns:a16="http://schemas.microsoft.com/office/drawing/2014/main" val="1347179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2659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- 2018-08-26 14:41:21 </a:t>
                      </a:r>
                      <a:r>
                        <a:rPr kumimoji="0" lang="ar-AE" sz="1000" b="0" i="0" u="none" strike="noStrike" kern="1200" cap="none" spc="0" normalizeH="0" baseline="0" noProof="0">
                          <a:ln>
                            <a:noFill/>
                          </a:ln>
                          <a:solidFill>
                            <a:prstClr val="black"/>
                          </a:solidFill>
                          <a:effectLst/>
                          <a:uLnTx/>
                          <a:uFillTx/>
                          <a:latin typeface="+mn-lt"/>
                          <a:ea typeface="+mn-ea"/>
                          <a:cs typeface="+mn-cs"/>
                        </a:rPr>
                        <a:t> 
 ‎#صيدليات_الدواء وشركة #أرامكس تعلنان عن شراكة استراتيجة لتقديم خدمة الإستلام السريع داخل صيدليات مختارة إلى أن تعمم مراكز الخدمة تدريجياً على نطاق أوسع. وهذا يأتي من ضمن سعي #الدواء لتقديم خدمات جديدة ومبتكرة لجميع عملائها.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70853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- 2018-08-26 13:00:56 </a:t>
                      </a:r>
                      <a:r>
                        <a:rPr kumimoji="0" lang="ar-AE" sz="1000" b="0" i="0" u="none" strike="noStrike" kern="1200" cap="none" spc="0" normalizeH="0" baseline="0" noProof="0">
                          <a:ln>
                            <a:noFill/>
                          </a:ln>
                          <a:solidFill>
                            <a:prstClr val="black"/>
                          </a:solidFill>
                          <a:effectLst/>
                          <a:uLnTx/>
                          <a:uFillTx/>
                          <a:latin typeface="+mn-lt"/>
                          <a:ea typeface="+mn-ea"/>
                          <a:cs typeface="+mn-cs"/>
                        </a:rPr>
                        <a:t> 
 أسنانك حساسة؟
معجون #الودنت هو الحل..  تلذذ بالآيسكريم بدون ألم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4871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- 2018-08-25 11:00:39 </a:t>
                      </a:r>
                      <a:r>
                        <a:rPr kumimoji="0" lang="ar-AE" sz="1000" b="0" i="0" u="none" strike="noStrike" kern="1200" cap="none" spc="0" normalizeH="0" baseline="0" noProof="0">
                          <a:ln>
                            <a:noFill/>
                          </a:ln>
                          <a:solidFill>
                            <a:prstClr val="black"/>
                          </a:solidFill>
                          <a:effectLst/>
                          <a:uLnTx/>
                          <a:uFillTx/>
                          <a:latin typeface="+mn-lt"/>
                          <a:ea typeface="+mn-ea"/>
                          <a:cs typeface="+mn-cs"/>
                        </a:rPr>
                        <a:t> 
 كيف تستخدمين كريم واقي الشمس؟ تعرفي على الطريقة الصحيحة لاستخدامه #نصيحة_الدواء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5982664"/>
                  </a:ext>
                </a:extLst>
              </a:tr>
            </a:tbl>
          </a:graphicData>
        </a:graphic>
      </p:graphicFrame>
      <p:sp>
        <p:nvSpPr>
          <p:cNvPr id="4" name="Text Placeholder 3">
            <a:extLst>
              <a:ext uri="{FF2B5EF4-FFF2-40B4-BE49-F238E27FC236}">
                <a16:creationId xmlns:a16="http://schemas.microsoft.com/office/drawing/2014/main" id="{C3B7C40C-6CF6-4EBF-A1B1-7346668F68A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40042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4FA25-6FAA-4345-93E7-F7F98851EF8E}"/>
              </a:ext>
            </a:extLst>
          </p:cNvPr>
          <p:cNvSpPr>
            <a:spLocks noGrp="1"/>
          </p:cNvSpPr>
          <p:nvPr>
            <p:ph type="title"/>
          </p:nvPr>
        </p:nvSpPr>
        <p:spPr/>
        <p:txBody>
          <a:bodyPr/>
          <a:lstStyle/>
          <a:p>
            <a:r>
              <a:rPr lang="en-US"/>
              <a:t>Facebook Own Posts Table  | AlDawaa - 5 of 10</a:t>
            </a:r>
          </a:p>
        </p:txBody>
      </p:sp>
      <p:graphicFrame>
        <p:nvGraphicFramePr>
          <p:cNvPr id="5" name="Table Placeholder 4">
            <a:extLst>
              <a:ext uri="{FF2B5EF4-FFF2-40B4-BE49-F238E27FC236}">
                <a16:creationId xmlns:a16="http://schemas.microsoft.com/office/drawing/2014/main" id="{25E961D5-93A4-4F65-9539-F37F7D34CCD8}"/>
              </a:ext>
            </a:extLst>
          </p:cNvPr>
          <p:cNvGraphicFramePr>
            <a:graphicFrameLocks noGrp="1"/>
          </p:cNvGraphicFramePr>
          <p:nvPr>
            <p:ph type="tbl" sz="quarter" idx="13"/>
            <p:extLst>
              <p:ext uri="{D42A27DB-BD31-4B8C-83A1-F6EECF244321}">
                <p14:modId xmlns:p14="http://schemas.microsoft.com/office/powerpoint/2010/main" val="1164757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82446044"/>
                    </a:ext>
                  </a:extLst>
                </a:gridCol>
                <a:gridCol w="370332">
                  <a:extLst>
                    <a:ext uri="{9D8B030D-6E8A-4147-A177-3AD203B41FA5}">
                      <a16:colId xmlns:a16="http://schemas.microsoft.com/office/drawing/2014/main" val="239324247"/>
                    </a:ext>
                  </a:extLst>
                </a:gridCol>
                <a:gridCol w="370332">
                  <a:extLst>
                    <a:ext uri="{9D8B030D-6E8A-4147-A177-3AD203B41FA5}">
                      <a16:colId xmlns:a16="http://schemas.microsoft.com/office/drawing/2014/main" val="1997137359"/>
                    </a:ext>
                  </a:extLst>
                </a:gridCol>
                <a:gridCol w="370332">
                  <a:extLst>
                    <a:ext uri="{9D8B030D-6E8A-4147-A177-3AD203B41FA5}">
                      <a16:colId xmlns:a16="http://schemas.microsoft.com/office/drawing/2014/main" val="1599369096"/>
                    </a:ext>
                  </a:extLst>
                </a:gridCol>
                <a:gridCol w="329184">
                  <a:extLst>
                    <a:ext uri="{9D8B030D-6E8A-4147-A177-3AD203B41FA5}">
                      <a16:colId xmlns:a16="http://schemas.microsoft.com/office/drawing/2014/main" val="673307890"/>
                    </a:ext>
                  </a:extLst>
                </a:gridCol>
                <a:gridCol w="329184">
                  <a:extLst>
                    <a:ext uri="{9D8B030D-6E8A-4147-A177-3AD203B41FA5}">
                      <a16:colId xmlns:a16="http://schemas.microsoft.com/office/drawing/2014/main" val="1627694638"/>
                    </a:ext>
                  </a:extLst>
                </a:gridCol>
                <a:gridCol w="329184">
                  <a:extLst>
                    <a:ext uri="{9D8B030D-6E8A-4147-A177-3AD203B41FA5}">
                      <a16:colId xmlns:a16="http://schemas.microsoft.com/office/drawing/2014/main" val="2879211187"/>
                    </a:ext>
                  </a:extLst>
                </a:gridCol>
                <a:gridCol w="329184">
                  <a:extLst>
                    <a:ext uri="{9D8B030D-6E8A-4147-A177-3AD203B41FA5}">
                      <a16:colId xmlns:a16="http://schemas.microsoft.com/office/drawing/2014/main" val="2987928397"/>
                    </a:ext>
                  </a:extLst>
                </a:gridCol>
                <a:gridCol w="329184">
                  <a:extLst>
                    <a:ext uri="{9D8B030D-6E8A-4147-A177-3AD203B41FA5}">
                      <a16:colId xmlns:a16="http://schemas.microsoft.com/office/drawing/2014/main" val="3100017568"/>
                    </a:ext>
                  </a:extLst>
                </a:gridCol>
                <a:gridCol w="329184">
                  <a:extLst>
                    <a:ext uri="{9D8B030D-6E8A-4147-A177-3AD203B41FA5}">
                      <a16:colId xmlns:a16="http://schemas.microsoft.com/office/drawing/2014/main" val="1177220644"/>
                    </a:ext>
                  </a:extLst>
                </a:gridCol>
                <a:gridCol w="329184">
                  <a:extLst>
                    <a:ext uri="{9D8B030D-6E8A-4147-A177-3AD203B41FA5}">
                      <a16:colId xmlns:a16="http://schemas.microsoft.com/office/drawing/2014/main" val="475377881"/>
                    </a:ext>
                  </a:extLst>
                </a:gridCol>
                <a:gridCol w="329184">
                  <a:extLst>
                    <a:ext uri="{9D8B030D-6E8A-4147-A177-3AD203B41FA5}">
                      <a16:colId xmlns:a16="http://schemas.microsoft.com/office/drawing/2014/main" val="3110454458"/>
                    </a:ext>
                  </a:extLst>
                </a:gridCol>
                <a:gridCol w="329184">
                  <a:extLst>
                    <a:ext uri="{9D8B030D-6E8A-4147-A177-3AD203B41FA5}">
                      <a16:colId xmlns:a16="http://schemas.microsoft.com/office/drawing/2014/main" val="3277935080"/>
                    </a:ext>
                  </a:extLst>
                </a:gridCol>
                <a:gridCol w="370332">
                  <a:extLst>
                    <a:ext uri="{9D8B030D-6E8A-4147-A177-3AD203B41FA5}">
                      <a16:colId xmlns:a16="http://schemas.microsoft.com/office/drawing/2014/main" val="1381946717"/>
                    </a:ext>
                  </a:extLst>
                </a:gridCol>
                <a:gridCol w="370332">
                  <a:extLst>
                    <a:ext uri="{9D8B030D-6E8A-4147-A177-3AD203B41FA5}">
                      <a16:colId xmlns:a16="http://schemas.microsoft.com/office/drawing/2014/main" val="120455953"/>
                    </a:ext>
                  </a:extLst>
                </a:gridCol>
                <a:gridCol w="329184">
                  <a:extLst>
                    <a:ext uri="{9D8B030D-6E8A-4147-A177-3AD203B41FA5}">
                      <a16:colId xmlns:a16="http://schemas.microsoft.com/office/drawing/2014/main" val="113762946"/>
                    </a:ext>
                  </a:extLst>
                </a:gridCol>
                <a:gridCol w="329184">
                  <a:extLst>
                    <a:ext uri="{9D8B030D-6E8A-4147-A177-3AD203B41FA5}">
                      <a16:colId xmlns:a16="http://schemas.microsoft.com/office/drawing/2014/main" val="2718229742"/>
                    </a:ext>
                  </a:extLst>
                </a:gridCol>
                <a:gridCol w="370332">
                  <a:extLst>
                    <a:ext uri="{9D8B030D-6E8A-4147-A177-3AD203B41FA5}">
                      <a16:colId xmlns:a16="http://schemas.microsoft.com/office/drawing/2014/main" val="2401841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72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- 2018-08-24 09:00:44 </a:t>
                      </a:r>
                      <a:r>
                        <a:rPr kumimoji="0" lang="ar-AE" sz="1000" b="0" i="0" u="none" strike="noStrike" kern="1200" cap="none" spc="0" normalizeH="0" baseline="0" noProof="0">
                          <a:ln>
                            <a:noFill/>
                          </a:ln>
                          <a:solidFill>
                            <a:prstClr val="black"/>
                          </a:solidFill>
                          <a:effectLst/>
                          <a:uLnTx/>
                          <a:uFillTx/>
                          <a:latin typeface="+mn-lt"/>
                          <a:ea typeface="+mn-ea"/>
                          <a:cs typeface="+mn-cs"/>
                        </a:rPr>
                        <a:t> 
 طبتم وطابت جمعتكم بكل خير
في هذه الساعة المباركة نسأل الله أن يجعلنا مفاتيح للخير ومغاليق للشر، وأن يوفقنا ويعيننا على خيري الدنيا والآخرة.
#يوم_الجمعة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68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- 2018-08-23 11:30:20 </a:t>
                      </a:r>
                      <a:r>
                        <a:rPr kumimoji="0" lang="ar-AE" sz="1000" b="0" i="0" u="none" strike="noStrike" kern="1200" cap="none" spc="0" normalizeH="0" baseline="0" noProof="0">
                          <a:ln>
                            <a:noFill/>
                          </a:ln>
                          <a:solidFill>
                            <a:prstClr val="black"/>
                          </a:solidFill>
                          <a:effectLst/>
                          <a:uLnTx/>
                          <a:uFillTx/>
                          <a:latin typeface="+mn-lt"/>
                          <a:ea typeface="+mn-ea"/>
                          <a:cs typeface="+mn-cs"/>
                        </a:rPr>
                        <a:t> 
 احرصي على تزويد أطفالك بمنتجات للعناية الشخصية لحمايتهم من البكتيريا والعدوى -بإذن الله-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6514216"/>
                  </a:ext>
                </a:extLst>
              </a:tr>
            </a:tbl>
          </a:graphicData>
        </a:graphic>
      </p:graphicFrame>
      <p:sp>
        <p:nvSpPr>
          <p:cNvPr id="4" name="Text Placeholder 3">
            <a:extLst>
              <a:ext uri="{FF2B5EF4-FFF2-40B4-BE49-F238E27FC236}">
                <a16:creationId xmlns:a16="http://schemas.microsoft.com/office/drawing/2014/main" id="{6D4F78AA-B5B6-4B42-9C2D-3939A940986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90283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BE584-F636-4254-836E-1395A7B7EDC2}"/>
              </a:ext>
            </a:extLst>
          </p:cNvPr>
          <p:cNvSpPr>
            <a:spLocks noGrp="1"/>
          </p:cNvSpPr>
          <p:nvPr>
            <p:ph type="title"/>
          </p:nvPr>
        </p:nvSpPr>
        <p:spPr/>
        <p:txBody>
          <a:bodyPr/>
          <a:lstStyle/>
          <a:p>
            <a:r>
              <a:rPr lang="en-US"/>
              <a:t>Facebook Own Posts Table  | AlDawaa - 6 of 10</a:t>
            </a:r>
          </a:p>
        </p:txBody>
      </p:sp>
      <p:graphicFrame>
        <p:nvGraphicFramePr>
          <p:cNvPr id="5" name="Table Placeholder 4">
            <a:extLst>
              <a:ext uri="{FF2B5EF4-FFF2-40B4-BE49-F238E27FC236}">
                <a16:creationId xmlns:a16="http://schemas.microsoft.com/office/drawing/2014/main" id="{A709BF68-BADA-4A61-BF68-DED85E49FC62}"/>
              </a:ext>
            </a:extLst>
          </p:cNvPr>
          <p:cNvGraphicFramePr>
            <a:graphicFrameLocks noGrp="1"/>
          </p:cNvGraphicFramePr>
          <p:nvPr>
            <p:ph type="tbl" sz="quarter" idx="13"/>
            <p:extLst>
              <p:ext uri="{D42A27DB-BD31-4B8C-83A1-F6EECF244321}">
                <p14:modId xmlns:p14="http://schemas.microsoft.com/office/powerpoint/2010/main" val="3430574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72347269"/>
                    </a:ext>
                  </a:extLst>
                </a:gridCol>
                <a:gridCol w="370332">
                  <a:extLst>
                    <a:ext uri="{9D8B030D-6E8A-4147-A177-3AD203B41FA5}">
                      <a16:colId xmlns:a16="http://schemas.microsoft.com/office/drawing/2014/main" val="837603628"/>
                    </a:ext>
                  </a:extLst>
                </a:gridCol>
                <a:gridCol w="370332">
                  <a:extLst>
                    <a:ext uri="{9D8B030D-6E8A-4147-A177-3AD203B41FA5}">
                      <a16:colId xmlns:a16="http://schemas.microsoft.com/office/drawing/2014/main" val="3719490673"/>
                    </a:ext>
                  </a:extLst>
                </a:gridCol>
                <a:gridCol w="370332">
                  <a:extLst>
                    <a:ext uri="{9D8B030D-6E8A-4147-A177-3AD203B41FA5}">
                      <a16:colId xmlns:a16="http://schemas.microsoft.com/office/drawing/2014/main" val="2888931690"/>
                    </a:ext>
                  </a:extLst>
                </a:gridCol>
                <a:gridCol w="329184">
                  <a:extLst>
                    <a:ext uri="{9D8B030D-6E8A-4147-A177-3AD203B41FA5}">
                      <a16:colId xmlns:a16="http://schemas.microsoft.com/office/drawing/2014/main" val="808650099"/>
                    </a:ext>
                  </a:extLst>
                </a:gridCol>
                <a:gridCol w="329184">
                  <a:extLst>
                    <a:ext uri="{9D8B030D-6E8A-4147-A177-3AD203B41FA5}">
                      <a16:colId xmlns:a16="http://schemas.microsoft.com/office/drawing/2014/main" val="2875125074"/>
                    </a:ext>
                  </a:extLst>
                </a:gridCol>
                <a:gridCol w="329184">
                  <a:extLst>
                    <a:ext uri="{9D8B030D-6E8A-4147-A177-3AD203B41FA5}">
                      <a16:colId xmlns:a16="http://schemas.microsoft.com/office/drawing/2014/main" val="1745627506"/>
                    </a:ext>
                  </a:extLst>
                </a:gridCol>
                <a:gridCol w="329184">
                  <a:extLst>
                    <a:ext uri="{9D8B030D-6E8A-4147-A177-3AD203B41FA5}">
                      <a16:colId xmlns:a16="http://schemas.microsoft.com/office/drawing/2014/main" val="3421046587"/>
                    </a:ext>
                  </a:extLst>
                </a:gridCol>
                <a:gridCol w="329184">
                  <a:extLst>
                    <a:ext uri="{9D8B030D-6E8A-4147-A177-3AD203B41FA5}">
                      <a16:colId xmlns:a16="http://schemas.microsoft.com/office/drawing/2014/main" val="4053960786"/>
                    </a:ext>
                  </a:extLst>
                </a:gridCol>
                <a:gridCol w="329184">
                  <a:extLst>
                    <a:ext uri="{9D8B030D-6E8A-4147-A177-3AD203B41FA5}">
                      <a16:colId xmlns:a16="http://schemas.microsoft.com/office/drawing/2014/main" val="3670659949"/>
                    </a:ext>
                  </a:extLst>
                </a:gridCol>
                <a:gridCol w="329184">
                  <a:extLst>
                    <a:ext uri="{9D8B030D-6E8A-4147-A177-3AD203B41FA5}">
                      <a16:colId xmlns:a16="http://schemas.microsoft.com/office/drawing/2014/main" val="3920378180"/>
                    </a:ext>
                  </a:extLst>
                </a:gridCol>
                <a:gridCol w="329184">
                  <a:extLst>
                    <a:ext uri="{9D8B030D-6E8A-4147-A177-3AD203B41FA5}">
                      <a16:colId xmlns:a16="http://schemas.microsoft.com/office/drawing/2014/main" val="257695737"/>
                    </a:ext>
                  </a:extLst>
                </a:gridCol>
                <a:gridCol w="329184">
                  <a:extLst>
                    <a:ext uri="{9D8B030D-6E8A-4147-A177-3AD203B41FA5}">
                      <a16:colId xmlns:a16="http://schemas.microsoft.com/office/drawing/2014/main" val="746996090"/>
                    </a:ext>
                  </a:extLst>
                </a:gridCol>
                <a:gridCol w="370332">
                  <a:extLst>
                    <a:ext uri="{9D8B030D-6E8A-4147-A177-3AD203B41FA5}">
                      <a16:colId xmlns:a16="http://schemas.microsoft.com/office/drawing/2014/main" val="216488370"/>
                    </a:ext>
                  </a:extLst>
                </a:gridCol>
                <a:gridCol w="370332">
                  <a:extLst>
                    <a:ext uri="{9D8B030D-6E8A-4147-A177-3AD203B41FA5}">
                      <a16:colId xmlns:a16="http://schemas.microsoft.com/office/drawing/2014/main" val="205764251"/>
                    </a:ext>
                  </a:extLst>
                </a:gridCol>
                <a:gridCol w="329184">
                  <a:extLst>
                    <a:ext uri="{9D8B030D-6E8A-4147-A177-3AD203B41FA5}">
                      <a16:colId xmlns:a16="http://schemas.microsoft.com/office/drawing/2014/main" val="793900029"/>
                    </a:ext>
                  </a:extLst>
                </a:gridCol>
                <a:gridCol w="329184">
                  <a:extLst>
                    <a:ext uri="{9D8B030D-6E8A-4147-A177-3AD203B41FA5}">
                      <a16:colId xmlns:a16="http://schemas.microsoft.com/office/drawing/2014/main" val="1844860156"/>
                    </a:ext>
                  </a:extLst>
                </a:gridCol>
                <a:gridCol w="370332">
                  <a:extLst>
                    <a:ext uri="{9D8B030D-6E8A-4147-A177-3AD203B41FA5}">
                      <a16:colId xmlns:a16="http://schemas.microsoft.com/office/drawing/2014/main" val="1548925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0596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- 2018-08-22 17:01:58 </a:t>
                      </a:r>
                      <a:r>
                        <a:rPr kumimoji="0" lang="ar-AE" sz="1000" b="0" i="0" u="none" strike="noStrike" kern="1200" cap="none" spc="0" normalizeH="0" baseline="0" noProof="0">
                          <a:ln>
                            <a:noFill/>
                          </a:ln>
                          <a:solidFill>
                            <a:prstClr val="black"/>
                          </a:solidFill>
                          <a:effectLst/>
                          <a:uLnTx/>
                          <a:uFillTx/>
                          <a:latin typeface="+mn-lt"/>
                          <a:ea typeface="+mn-ea"/>
                          <a:cs typeface="+mn-cs"/>
                        </a:rPr>
                        <a:t> 
 العودة_إلى_المدارس#
كل واحد وعنده طرق يسويها كل يوم عشان يضمن سلامته وسلامة عائلته من انتقال الأمراض خاصة بوقت رجوع الطلاب الى المدارس.
شاركينا روتينك للتعقيم وصوري لنا المنتجات التي تحبي استخدامها بالخاص أو بالتعليقات 
📩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367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- 2018-08-21 17:01:21 </a:t>
                      </a:r>
                      <a:r>
                        <a:rPr kumimoji="0" lang="ar-AE" sz="1000" b="0" i="0" u="none" strike="noStrike" kern="1200" cap="none" spc="0" normalizeH="0" baseline="0" noProof="0">
                          <a:ln>
                            <a:noFill/>
                          </a:ln>
                          <a:solidFill>
                            <a:prstClr val="black"/>
                          </a:solidFill>
                          <a:effectLst/>
                          <a:uLnTx/>
                          <a:uFillTx/>
                          <a:latin typeface="+mn-lt"/>
                          <a:ea typeface="+mn-ea"/>
                          <a:cs typeface="+mn-cs"/>
                        </a:rPr>
                        <a:t> 
 بعد اكمال الحج, من المهم أن ترتاح , لأنك قد تعاني من الصداع, الإرهاق العضلي و عدم انتظام النوم.  #حج_مبرور #صيدلية_الدواء
#الحج_والدواء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8421148"/>
                  </a:ext>
                </a:extLst>
              </a:tr>
            </a:tbl>
          </a:graphicData>
        </a:graphic>
      </p:graphicFrame>
      <p:sp>
        <p:nvSpPr>
          <p:cNvPr id="4" name="Text Placeholder 3">
            <a:extLst>
              <a:ext uri="{FF2B5EF4-FFF2-40B4-BE49-F238E27FC236}">
                <a16:creationId xmlns:a16="http://schemas.microsoft.com/office/drawing/2014/main" id="{D6D26A2E-E2CA-40B2-AA8B-97457CC8A50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30030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81F10-4BD9-4D88-84D0-BA7C1F6DBF27}"/>
              </a:ext>
            </a:extLst>
          </p:cNvPr>
          <p:cNvSpPr>
            <a:spLocks noGrp="1"/>
          </p:cNvSpPr>
          <p:nvPr>
            <p:ph type="title"/>
          </p:nvPr>
        </p:nvSpPr>
        <p:spPr/>
        <p:txBody>
          <a:bodyPr/>
          <a:lstStyle/>
          <a:p>
            <a:r>
              <a:rPr lang="en-US"/>
              <a:t>Facebook Own Posts Table  | AlDawaa - 7 of 10</a:t>
            </a:r>
          </a:p>
        </p:txBody>
      </p:sp>
      <p:graphicFrame>
        <p:nvGraphicFramePr>
          <p:cNvPr id="5" name="Table Placeholder 4">
            <a:extLst>
              <a:ext uri="{FF2B5EF4-FFF2-40B4-BE49-F238E27FC236}">
                <a16:creationId xmlns:a16="http://schemas.microsoft.com/office/drawing/2014/main" id="{62C5E069-C335-44D6-AB7D-A03991398AF1}"/>
              </a:ext>
            </a:extLst>
          </p:cNvPr>
          <p:cNvGraphicFramePr>
            <a:graphicFrameLocks noGrp="1"/>
          </p:cNvGraphicFramePr>
          <p:nvPr>
            <p:ph type="tbl" sz="quarter" idx="13"/>
            <p:extLst>
              <p:ext uri="{D42A27DB-BD31-4B8C-83A1-F6EECF244321}">
                <p14:modId xmlns:p14="http://schemas.microsoft.com/office/powerpoint/2010/main" val="1015182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16253595"/>
                    </a:ext>
                  </a:extLst>
                </a:gridCol>
                <a:gridCol w="370332">
                  <a:extLst>
                    <a:ext uri="{9D8B030D-6E8A-4147-A177-3AD203B41FA5}">
                      <a16:colId xmlns:a16="http://schemas.microsoft.com/office/drawing/2014/main" val="2562360161"/>
                    </a:ext>
                  </a:extLst>
                </a:gridCol>
                <a:gridCol w="370332">
                  <a:extLst>
                    <a:ext uri="{9D8B030D-6E8A-4147-A177-3AD203B41FA5}">
                      <a16:colId xmlns:a16="http://schemas.microsoft.com/office/drawing/2014/main" val="1571474306"/>
                    </a:ext>
                  </a:extLst>
                </a:gridCol>
                <a:gridCol w="370332">
                  <a:extLst>
                    <a:ext uri="{9D8B030D-6E8A-4147-A177-3AD203B41FA5}">
                      <a16:colId xmlns:a16="http://schemas.microsoft.com/office/drawing/2014/main" val="1039207122"/>
                    </a:ext>
                  </a:extLst>
                </a:gridCol>
                <a:gridCol w="329184">
                  <a:extLst>
                    <a:ext uri="{9D8B030D-6E8A-4147-A177-3AD203B41FA5}">
                      <a16:colId xmlns:a16="http://schemas.microsoft.com/office/drawing/2014/main" val="1840854425"/>
                    </a:ext>
                  </a:extLst>
                </a:gridCol>
                <a:gridCol w="329184">
                  <a:extLst>
                    <a:ext uri="{9D8B030D-6E8A-4147-A177-3AD203B41FA5}">
                      <a16:colId xmlns:a16="http://schemas.microsoft.com/office/drawing/2014/main" val="1237086708"/>
                    </a:ext>
                  </a:extLst>
                </a:gridCol>
                <a:gridCol w="329184">
                  <a:extLst>
                    <a:ext uri="{9D8B030D-6E8A-4147-A177-3AD203B41FA5}">
                      <a16:colId xmlns:a16="http://schemas.microsoft.com/office/drawing/2014/main" val="2807095294"/>
                    </a:ext>
                  </a:extLst>
                </a:gridCol>
                <a:gridCol w="329184">
                  <a:extLst>
                    <a:ext uri="{9D8B030D-6E8A-4147-A177-3AD203B41FA5}">
                      <a16:colId xmlns:a16="http://schemas.microsoft.com/office/drawing/2014/main" val="4239029898"/>
                    </a:ext>
                  </a:extLst>
                </a:gridCol>
                <a:gridCol w="329184">
                  <a:extLst>
                    <a:ext uri="{9D8B030D-6E8A-4147-A177-3AD203B41FA5}">
                      <a16:colId xmlns:a16="http://schemas.microsoft.com/office/drawing/2014/main" val="3642441754"/>
                    </a:ext>
                  </a:extLst>
                </a:gridCol>
                <a:gridCol w="329184">
                  <a:extLst>
                    <a:ext uri="{9D8B030D-6E8A-4147-A177-3AD203B41FA5}">
                      <a16:colId xmlns:a16="http://schemas.microsoft.com/office/drawing/2014/main" val="144474312"/>
                    </a:ext>
                  </a:extLst>
                </a:gridCol>
                <a:gridCol w="329184">
                  <a:extLst>
                    <a:ext uri="{9D8B030D-6E8A-4147-A177-3AD203B41FA5}">
                      <a16:colId xmlns:a16="http://schemas.microsoft.com/office/drawing/2014/main" val="248898153"/>
                    </a:ext>
                  </a:extLst>
                </a:gridCol>
                <a:gridCol w="329184">
                  <a:extLst>
                    <a:ext uri="{9D8B030D-6E8A-4147-A177-3AD203B41FA5}">
                      <a16:colId xmlns:a16="http://schemas.microsoft.com/office/drawing/2014/main" val="2356994144"/>
                    </a:ext>
                  </a:extLst>
                </a:gridCol>
                <a:gridCol w="329184">
                  <a:extLst>
                    <a:ext uri="{9D8B030D-6E8A-4147-A177-3AD203B41FA5}">
                      <a16:colId xmlns:a16="http://schemas.microsoft.com/office/drawing/2014/main" val="1299239767"/>
                    </a:ext>
                  </a:extLst>
                </a:gridCol>
                <a:gridCol w="370332">
                  <a:extLst>
                    <a:ext uri="{9D8B030D-6E8A-4147-A177-3AD203B41FA5}">
                      <a16:colId xmlns:a16="http://schemas.microsoft.com/office/drawing/2014/main" val="3768545189"/>
                    </a:ext>
                  </a:extLst>
                </a:gridCol>
                <a:gridCol w="370332">
                  <a:extLst>
                    <a:ext uri="{9D8B030D-6E8A-4147-A177-3AD203B41FA5}">
                      <a16:colId xmlns:a16="http://schemas.microsoft.com/office/drawing/2014/main" val="1867550555"/>
                    </a:ext>
                  </a:extLst>
                </a:gridCol>
                <a:gridCol w="329184">
                  <a:extLst>
                    <a:ext uri="{9D8B030D-6E8A-4147-A177-3AD203B41FA5}">
                      <a16:colId xmlns:a16="http://schemas.microsoft.com/office/drawing/2014/main" val="3715507170"/>
                    </a:ext>
                  </a:extLst>
                </a:gridCol>
                <a:gridCol w="329184">
                  <a:extLst>
                    <a:ext uri="{9D8B030D-6E8A-4147-A177-3AD203B41FA5}">
                      <a16:colId xmlns:a16="http://schemas.microsoft.com/office/drawing/2014/main" val="321989502"/>
                    </a:ext>
                  </a:extLst>
                </a:gridCol>
                <a:gridCol w="370332">
                  <a:extLst>
                    <a:ext uri="{9D8B030D-6E8A-4147-A177-3AD203B41FA5}">
                      <a16:colId xmlns:a16="http://schemas.microsoft.com/office/drawing/2014/main" val="1370469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388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- 2018-08-20 16:01:49 </a:t>
                      </a:r>
                      <a:r>
                        <a:rPr kumimoji="0" lang="ar-AE" sz="1000" b="0" i="0" u="none" strike="noStrike" kern="1200" cap="none" spc="0" normalizeH="0" baseline="0" noProof="0">
                          <a:ln>
                            <a:noFill/>
                          </a:ln>
                          <a:solidFill>
                            <a:prstClr val="black"/>
                          </a:solidFill>
                          <a:effectLst/>
                          <a:uLnTx/>
                          <a:uFillTx/>
                          <a:latin typeface="+mn-lt"/>
                          <a:ea typeface="+mn-ea"/>
                          <a:cs typeface="+mn-cs"/>
                        </a:rPr>
                        <a:t> 
 #صيدلية_الدواء تهنئكم بحلول عيد الأضحى المبارك، أعاده الله عليكم بالخير واليمن والبركات، ومتّعكم بجزيل الصحة والعافية بين الأهل والأحباب 😊🌷 #عيد_الأضحى #تهنئة_العيد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031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- 2018-08-20 10:00:47 </a:t>
                      </a:r>
                      <a:r>
                        <a:rPr kumimoji="0" lang="ar-AE" sz="1000" b="0" i="0" u="none" strike="noStrike" kern="1200" cap="none" spc="0" normalizeH="0" baseline="0" noProof="0">
                          <a:ln>
                            <a:noFill/>
                          </a:ln>
                          <a:solidFill>
                            <a:prstClr val="black"/>
                          </a:solidFill>
                          <a:effectLst/>
                          <a:uLnTx/>
                          <a:uFillTx/>
                          <a:latin typeface="+mn-lt"/>
                          <a:ea typeface="+mn-ea"/>
                          <a:cs typeface="+mn-cs"/>
                        </a:rPr>
                        <a:t> 
 تقبل الله منكم ورزقكم حجًا مبرورًا وذنبًا مغفورًا، ورزقكم سعادة الدارين. 
#الحج2018 #عرفة #يوم_عرفة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489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- 2018-08-19 15:00:50 </a:t>
                      </a:r>
                      <a:r>
                        <a:rPr kumimoji="0" lang="ar-AE" sz="1000" b="0" i="0" u="none" strike="noStrike" kern="1200" cap="none" spc="0" normalizeH="0" baseline="0" noProof="0">
                          <a:ln>
                            <a:noFill/>
                          </a:ln>
                          <a:solidFill>
                            <a:prstClr val="black"/>
                          </a:solidFill>
                          <a:effectLst/>
                          <a:uLnTx/>
                          <a:uFillTx/>
                          <a:latin typeface="+mn-lt"/>
                          <a:ea typeface="+mn-ea"/>
                          <a:cs typeface="+mn-cs"/>
                        </a:rPr>
                        <a:t> 
 للحجاج المصابين بارتفاع ضغط الدم, حافظوا على أخذ الأدوية بشكل منتظم. خصوصا خلال الطواف, السعي و رمي الجمرات. لأن هذه الأنشطة تحتاج جهد كبير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3373329"/>
                  </a:ext>
                </a:extLst>
              </a:tr>
            </a:tbl>
          </a:graphicData>
        </a:graphic>
      </p:graphicFrame>
      <p:sp>
        <p:nvSpPr>
          <p:cNvPr id="4" name="Text Placeholder 3">
            <a:extLst>
              <a:ext uri="{FF2B5EF4-FFF2-40B4-BE49-F238E27FC236}">
                <a16:creationId xmlns:a16="http://schemas.microsoft.com/office/drawing/2014/main" id="{6C25AFBB-B049-43A0-9734-0C75DB85AA8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15106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991D1-5CEC-4B36-AFF2-7DE9D3A22CBF}"/>
              </a:ext>
            </a:extLst>
          </p:cNvPr>
          <p:cNvSpPr>
            <a:spLocks noGrp="1"/>
          </p:cNvSpPr>
          <p:nvPr>
            <p:ph type="title"/>
          </p:nvPr>
        </p:nvSpPr>
        <p:spPr/>
        <p:txBody>
          <a:bodyPr/>
          <a:lstStyle/>
          <a:p>
            <a:r>
              <a:rPr lang="en-US"/>
              <a:t>Facebook Own Posts Table  | AlDawaa - 8 of 10</a:t>
            </a:r>
          </a:p>
        </p:txBody>
      </p:sp>
      <p:graphicFrame>
        <p:nvGraphicFramePr>
          <p:cNvPr id="5" name="Table Placeholder 4">
            <a:extLst>
              <a:ext uri="{FF2B5EF4-FFF2-40B4-BE49-F238E27FC236}">
                <a16:creationId xmlns:a16="http://schemas.microsoft.com/office/drawing/2014/main" id="{52DE4717-969B-4D68-BEEB-8CB016473078}"/>
              </a:ext>
            </a:extLst>
          </p:cNvPr>
          <p:cNvGraphicFramePr>
            <a:graphicFrameLocks noGrp="1"/>
          </p:cNvGraphicFramePr>
          <p:nvPr>
            <p:ph type="tbl" sz="quarter" idx="13"/>
            <p:extLst>
              <p:ext uri="{D42A27DB-BD31-4B8C-83A1-F6EECF244321}">
                <p14:modId xmlns:p14="http://schemas.microsoft.com/office/powerpoint/2010/main" val="3184724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74415094"/>
                    </a:ext>
                  </a:extLst>
                </a:gridCol>
                <a:gridCol w="370332">
                  <a:extLst>
                    <a:ext uri="{9D8B030D-6E8A-4147-A177-3AD203B41FA5}">
                      <a16:colId xmlns:a16="http://schemas.microsoft.com/office/drawing/2014/main" val="1206252551"/>
                    </a:ext>
                  </a:extLst>
                </a:gridCol>
                <a:gridCol w="370332">
                  <a:extLst>
                    <a:ext uri="{9D8B030D-6E8A-4147-A177-3AD203B41FA5}">
                      <a16:colId xmlns:a16="http://schemas.microsoft.com/office/drawing/2014/main" val="751826017"/>
                    </a:ext>
                  </a:extLst>
                </a:gridCol>
                <a:gridCol w="370332">
                  <a:extLst>
                    <a:ext uri="{9D8B030D-6E8A-4147-A177-3AD203B41FA5}">
                      <a16:colId xmlns:a16="http://schemas.microsoft.com/office/drawing/2014/main" val="111291569"/>
                    </a:ext>
                  </a:extLst>
                </a:gridCol>
                <a:gridCol w="329184">
                  <a:extLst>
                    <a:ext uri="{9D8B030D-6E8A-4147-A177-3AD203B41FA5}">
                      <a16:colId xmlns:a16="http://schemas.microsoft.com/office/drawing/2014/main" val="1553561446"/>
                    </a:ext>
                  </a:extLst>
                </a:gridCol>
                <a:gridCol w="329184">
                  <a:extLst>
                    <a:ext uri="{9D8B030D-6E8A-4147-A177-3AD203B41FA5}">
                      <a16:colId xmlns:a16="http://schemas.microsoft.com/office/drawing/2014/main" val="2283970463"/>
                    </a:ext>
                  </a:extLst>
                </a:gridCol>
                <a:gridCol w="329184">
                  <a:extLst>
                    <a:ext uri="{9D8B030D-6E8A-4147-A177-3AD203B41FA5}">
                      <a16:colId xmlns:a16="http://schemas.microsoft.com/office/drawing/2014/main" val="2803002864"/>
                    </a:ext>
                  </a:extLst>
                </a:gridCol>
                <a:gridCol w="329184">
                  <a:extLst>
                    <a:ext uri="{9D8B030D-6E8A-4147-A177-3AD203B41FA5}">
                      <a16:colId xmlns:a16="http://schemas.microsoft.com/office/drawing/2014/main" val="1421052270"/>
                    </a:ext>
                  </a:extLst>
                </a:gridCol>
                <a:gridCol w="329184">
                  <a:extLst>
                    <a:ext uri="{9D8B030D-6E8A-4147-A177-3AD203B41FA5}">
                      <a16:colId xmlns:a16="http://schemas.microsoft.com/office/drawing/2014/main" val="1501375600"/>
                    </a:ext>
                  </a:extLst>
                </a:gridCol>
                <a:gridCol w="329184">
                  <a:extLst>
                    <a:ext uri="{9D8B030D-6E8A-4147-A177-3AD203B41FA5}">
                      <a16:colId xmlns:a16="http://schemas.microsoft.com/office/drawing/2014/main" val="3482637561"/>
                    </a:ext>
                  </a:extLst>
                </a:gridCol>
                <a:gridCol w="329184">
                  <a:extLst>
                    <a:ext uri="{9D8B030D-6E8A-4147-A177-3AD203B41FA5}">
                      <a16:colId xmlns:a16="http://schemas.microsoft.com/office/drawing/2014/main" val="2164093980"/>
                    </a:ext>
                  </a:extLst>
                </a:gridCol>
                <a:gridCol w="329184">
                  <a:extLst>
                    <a:ext uri="{9D8B030D-6E8A-4147-A177-3AD203B41FA5}">
                      <a16:colId xmlns:a16="http://schemas.microsoft.com/office/drawing/2014/main" val="1771365334"/>
                    </a:ext>
                  </a:extLst>
                </a:gridCol>
                <a:gridCol w="329184">
                  <a:extLst>
                    <a:ext uri="{9D8B030D-6E8A-4147-A177-3AD203B41FA5}">
                      <a16:colId xmlns:a16="http://schemas.microsoft.com/office/drawing/2014/main" val="922784530"/>
                    </a:ext>
                  </a:extLst>
                </a:gridCol>
                <a:gridCol w="370332">
                  <a:extLst>
                    <a:ext uri="{9D8B030D-6E8A-4147-A177-3AD203B41FA5}">
                      <a16:colId xmlns:a16="http://schemas.microsoft.com/office/drawing/2014/main" val="1481367135"/>
                    </a:ext>
                  </a:extLst>
                </a:gridCol>
                <a:gridCol w="370332">
                  <a:extLst>
                    <a:ext uri="{9D8B030D-6E8A-4147-A177-3AD203B41FA5}">
                      <a16:colId xmlns:a16="http://schemas.microsoft.com/office/drawing/2014/main" val="3385017935"/>
                    </a:ext>
                  </a:extLst>
                </a:gridCol>
                <a:gridCol w="329184">
                  <a:extLst>
                    <a:ext uri="{9D8B030D-6E8A-4147-A177-3AD203B41FA5}">
                      <a16:colId xmlns:a16="http://schemas.microsoft.com/office/drawing/2014/main" val="2981665055"/>
                    </a:ext>
                  </a:extLst>
                </a:gridCol>
                <a:gridCol w="329184">
                  <a:extLst>
                    <a:ext uri="{9D8B030D-6E8A-4147-A177-3AD203B41FA5}">
                      <a16:colId xmlns:a16="http://schemas.microsoft.com/office/drawing/2014/main" val="3876010484"/>
                    </a:ext>
                  </a:extLst>
                </a:gridCol>
                <a:gridCol w="370332">
                  <a:extLst>
                    <a:ext uri="{9D8B030D-6E8A-4147-A177-3AD203B41FA5}">
                      <a16:colId xmlns:a16="http://schemas.microsoft.com/office/drawing/2014/main" val="2386994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5784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- 2018-08-18 13:00:59 </a:t>
                      </a:r>
                      <a:r>
                        <a:rPr kumimoji="0" lang="ar-AE" sz="1000" b="0" i="0" u="none" strike="noStrike" kern="1200" cap="none" spc="0" normalizeH="0" baseline="0" noProof="0">
                          <a:ln>
                            <a:noFill/>
                          </a:ln>
                          <a:solidFill>
                            <a:prstClr val="black"/>
                          </a:solidFill>
                          <a:effectLst/>
                          <a:uLnTx/>
                          <a:uFillTx/>
                          <a:latin typeface="+mn-lt"/>
                          <a:ea typeface="+mn-ea"/>
                          <a:cs typeface="+mn-cs"/>
                        </a:rPr>
                        <a:t> 
 تجنب استنشاق الهواء الملوث والغبار، وقلّل من خطر التعرض للأمراض المعدية المحمولة جوًا عن طريق ارتداء قناع طبي في الأماكن المزدحمة. #نصائح_للحجاج #الحج #الحج_والدواء #الحج2018 #مكة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9280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- 2018-08-17 09:00:33 </a:t>
                      </a:r>
                      <a:r>
                        <a:rPr kumimoji="0" lang="ar-AE" sz="1000" b="0" i="0" u="none" strike="noStrike" kern="1200" cap="none" spc="0" normalizeH="0" baseline="0" noProof="0">
                          <a:ln>
                            <a:noFill/>
                          </a:ln>
                          <a:solidFill>
                            <a:prstClr val="black"/>
                          </a:solidFill>
                          <a:effectLst/>
                          <a:uLnTx/>
                          <a:uFillTx/>
                          <a:latin typeface="+mn-lt"/>
                          <a:ea typeface="+mn-ea"/>
                          <a:cs typeface="+mn-cs"/>
                        </a:rPr>
                        <a:t> 
 الله اكبر الله اكبر لا اله الا الله , الله اكبر الله اكبر ولله الحمد.
#يوم_الجمعة
#صيدلية_الدواء
#الحج2018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2338867"/>
                  </a:ext>
                </a:extLst>
              </a:tr>
            </a:tbl>
          </a:graphicData>
        </a:graphic>
      </p:graphicFrame>
      <p:sp>
        <p:nvSpPr>
          <p:cNvPr id="4" name="Text Placeholder 3">
            <a:extLst>
              <a:ext uri="{FF2B5EF4-FFF2-40B4-BE49-F238E27FC236}">
                <a16:creationId xmlns:a16="http://schemas.microsoft.com/office/drawing/2014/main" id="{548D0D95-3CC7-44BB-930E-9CA2CAADB50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285266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426D0-66B9-41A6-8A38-5628232C7258}"/>
              </a:ext>
            </a:extLst>
          </p:cNvPr>
          <p:cNvSpPr>
            <a:spLocks noGrp="1"/>
          </p:cNvSpPr>
          <p:nvPr>
            <p:ph type="title"/>
          </p:nvPr>
        </p:nvSpPr>
        <p:spPr/>
        <p:txBody>
          <a:bodyPr/>
          <a:lstStyle/>
          <a:p>
            <a:r>
              <a:rPr lang="en-US"/>
              <a:t>Facebook Own Posts Table  | AlDawaa - 9 of 10</a:t>
            </a:r>
          </a:p>
        </p:txBody>
      </p:sp>
      <p:graphicFrame>
        <p:nvGraphicFramePr>
          <p:cNvPr id="5" name="Table Placeholder 4">
            <a:extLst>
              <a:ext uri="{FF2B5EF4-FFF2-40B4-BE49-F238E27FC236}">
                <a16:creationId xmlns:a16="http://schemas.microsoft.com/office/drawing/2014/main" id="{DF7A25EB-B73A-476B-AD50-612BD941D849}"/>
              </a:ext>
            </a:extLst>
          </p:cNvPr>
          <p:cNvGraphicFramePr>
            <a:graphicFrameLocks noGrp="1"/>
          </p:cNvGraphicFramePr>
          <p:nvPr>
            <p:ph type="tbl" sz="quarter" idx="13"/>
            <p:extLst>
              <p:ext uri="{D42A27DB-BD31-4B8C-83A1-F6EECF244321}">
                <p14:modId xmlns:p14="http://schemas.microsoft.com/office/powerpoint/2010/main" val="3359319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77736665"/>
                    </a:ext>
                  </a:extLst>
                </a:gridCol>
                <a:gridCol w="370332">
                  <a:extLst>
                    <a:ext uri="{9D8B030D-6E8A-4147-A177-3AD203B41FA5}">
                      <a16:colId xmlns:a16="http://schemas.microsoft.com/office/drawing/2014/main" val="2423413644"/>
                    </a:ext>
                  </a:extLst>
                </a:gridCol>
                <a:gridCol w="370332">
                  <a:extLst>
                    <a:ext uri="{9D8B030D-6E8A-4147-A177-3AD203B41FA5}">
                      <a16:colId xmlns:a16="http://schemas.microsoft.com/office/drawing/2014/main" val="2296168094"/>
                    </a:ext>
                  </a:extLst>
                </a:gridCol>
                <a:gridCol w="370332">
                  <a:extLst>
                    <a:ext uri="{9D8B030D-6E8A-4147-A177-3AD203B41FA5}">
                      <a16:colId xmlns:a16="http://schemas.microsoft.com/office/drawing/2014/main" val="2476222673"/>
                    </a:ext>
                  </a:extLst>
                </a:gridCol>
                <a:gridCol w="329184">
                  <a:extLst>
                    <a:ext uri="{9D8B030D-6E8A-4147-A177-3AD203B41FA5}">
                      <a16:colId xmlns:a16="http://schemas.microsoft.com/office/drawing/2014/main" val="3641281171"/>
                    </a:ext>
                  </a:extLst>
                </a:gridCol>
                <a:gridCol w="329184">
                  <a:extLst>
                    <a:ext uri="{9D8B030D-6E8A-4147-A177-3AD203B41FA5}">
                      <a16:colId xmlns:a16="http://schemas.microsoft.com/office/drawing/2014/main" val="3040803358"/>
                    </a:ext>
                  </a:extLst>
                </a:gridCol>
                <a:gridCol w="329184">
                  <a:extLst>
                    <a:ext uri="{9D8B030D-6E8A-4147-A177-3AD203B41FA5}">
                      <a16:colId xmlns:a16="http://schemas.microsoft.com/office/drawing/2014/main" val="3651811979"/>
                    </a:ext>
                  </a:extLst>
                </a:gridCol>
                <a:gridCol w="329184">
                  <a:extLst>
                    <a:ext uri="{9D8B030D-6E8A-4147-A177-3AD203B41FA5}">
                      <a16:colId xmlns:a16="http://schemas.microsoft.com/office/drawing/2014/main" val="212664747"/>
                    </a:ext>
                  </a:extLst>
                </a:gridCol>
                <a:gridCol w="329184">
                  <a:extLst>
                    <a:ext uri="{9D8B030D-6E8A-4147-A177-3AD203B41FA5}">
                      <a16:colId xmlns:a16="http://schemas.microsoft.com/office/drawing/2014/main" val="763593294"/>
                    </a:ext>
                  </a:extLst>
                </a:gridCol>
                <a:gridCol w="329184">
                  <a:extLst>
                    <a:ext uri="{9D8B030D-6E8A-4147-A177-3AD203B41FA5}">
                      <a16:colId xmlns:a16="http://schemas.microsoft.com/office/drawing/2014/main" val="1994040342"/>
                    </a:ext>
                  </a:extLst>
                </a:gridCol>
                <a:gridCol w="329184">
                  <a:extLst>
                    <a:ext uri="{9D8B030D-6E8A-4147-A177-3AD203B41FA5}">
                      <a16:colId xmlns:a16="http://schemas.microsoft.com/office/drawing/2014/main" val="1065657359"/>
                    </a:ext>
                  </a:extLst>
                </a:gridCol>
                <a:gridCol w="329184">
                  <a:extLst>
                    <a:ext uri="{9D8B030D-6E8A-4147-A177-3AD203B41FA5}">
                      <a16:colId xmlns:a16="http://schemas.microsoft.com/office/drawing/2014/main" val="467013651"/>
                    </a:ext>
                  </a:extLst>
                </a:gridCol>
                <a:gridCol w="329184">
                  <a:extLst>
                    <a:ext uri="{9D8B030D-6E8A-4147-A177-3AD203B41FA5}">
                      <a16:colId xmlns:a16="http://schemas.microsoft.com/office/drawing/2014/main" val="3053532564"/>
                    </a:ext>
                  </a:extLst>
                </a:gridCol>
                <a:gridCol w="370332">
                  <a:extLst>
                    <a:ext uri="{9D8B030D-6E8A-4147-A177-3AD203B41FA5}">
                      <a16:colId xmlns:a16="http://schemas.microsoft.com/office/drawing/2014/main" val="3254778991"/>
                    </a:ext>
                  </a:extLst>
                </a:gridCol>
                <a:gridCol w="370332">
                  <a:extLst>
                    <a:ext uri="{9D8B030D-6E8A-4147-A177-3AD203B41FA5}">
                      <a16:colId xmlns:a16="http://schemas.microsoft.com/office/drawing/2014/main" val="2046259737"/>
                    </a:ext>
                  </a:extLst>
                </a:gridCol>
                <a:gridCol w="329184">
                  <a:extLst>
                    <a:ext uri="{9D8B030D-6E8A-4147-A177-3AD203B41FA5}">
                      <a16:colId xmlns:a16="http://schemas.microsoft.com/office/drawing/2014/main" val="4182575294"/>
                    </a:ext>
                  </a:extLst>
                </a:gridCol>
                <a:gridCol w="329184">
                  <a:extLst>
                    <a:ext uri="{9D8B030D-6E8A-4147-A177-3AD203B41FA5}">
                      <a16:colId xmlns:a16="http://schemas.microsoft.com/office/drawing/2014/main" val="566153242"/>
                    </a:ext>
                  </a:extLst>
                </a:gridCol>
                <a:gridCol w="370332">
                  <a:extLst>
                    <a:ext uri="{9D8B030D-6E8A-4147-A177-3AD203B41FA5}">
                      <a16:colId xmlns:a16="http://schemas.microsoft.com/office/drawing/2014/main" val="1089302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7432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17:30:15 </a:t>
                      </a:r>
                      <a:r>
                        <a:rPr kumimoji="0" lang="ar-AE" sz="1000" b="0" i="0" u="none" strike="noStrike" kern="1200" cap="none" spc="0" normalizeH="0" baseline="0" noProof="0">
                          <a:ln>
                            <a:noFill/>
                          </a:ln>
                          <a:solidFill>
                            <a:prstClr val="black"/>
                          </a:solidFill>
                          <a:effectLst/>
                          <a:uLnTx/>
                          <a:uFillTx/>
                          <a:latin typeface="+mn-lt"/>
                          <a:ea typeface="+mn-ea"/>
                          <a:cs typeface="+mn-cs"/>
                        </a:rPr>
                        <a:t> 
 تجنب أمراض الجهاز الهضمي في #الحج بشرب كمية كثيرة من الماء, الابتعاد عن الأطعمة الدسمة, والتحقق من نظافة طعامك قبل تناوله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3596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17:00:55 </a:t>
                      </a:r>
                      <a:r>
                        <a:rPr kumimoji="0" lang="ar-AE" sz="1000" b="0" i="0" u="none" strike="noStrike" kern="1200" cap="none" spc="0" normalizeH="0" baseline="0" noProof="0">
                          <a:ln>
                            <a:noFill/>
                          </a:ln>
                          <a:solidFill>
                            <a:prstClr val="black"/>
                          </a:solidFill>
                          <a:effectLst/>
                          <a:uLnTx/>
                          <a:uFillTx/>
                          <a:latin typeface="+mn-lt"/>
                          <a:ea typeface="+mn-ea"/>
                          <a:cs typeface="+mn-cs"/>
                        </a:rPr>
                        <a:t> 
 خلال فترة #الحج, يجب استعمال شفرة الشعر مرة واحدة لكل حلاقة, وتجنب مشاركتها مع الأخرين. هذا يحافظ على صحتك, و يمنع انتشار الأمراض المعدية.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9525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14:00:22 </a:t>
                      </a:r>
                      <a:r>
                        <a:rPr kumimoji="0" lang="ar-AE" sz="1000" b="0" i="0" u="none" strike="noStrike" kern="1200" cap="none" spc="0" normalizeH="0" baseline="0" noProof="0">
                          <a:ln>
                            <a:noFill/>
                          </a:ln>
                          <a:solidFill>
                            <a:prstClr val="black"/>
                          </a:solidFill>
                          <a:effectLst/>
                          <a:uLnTx/>
                          <a:uFillTx/>
                          <a:latin typeface="+mn-lt"/>
                          <a:ea typeface="+mn-ea"/>
                          <a:cs typeface="+mn-cs"/>
                        </a:rPr>
                        <a:t> 
 ترحب صيدلية الدواء بحجاج بيت الله الحرام بمكة #الحج2018  #الحج_مع_الدواء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9200996"/>
                  </a:ext>
                </a:extLst>
              </a:tr>
            </a:tbl>
          </a:graphicData>
        </a:graphic>
      </p:graphicFrame>
      <p:sp>
        <p:nvSpPr>
          <p:cNvPr id="4" name="Text Placeholder 3">
            <a:extLst>
              <a:ext uri="{FF2B5EF4-FFF2-40B4-BE49-F238E27FC236}">
                <a16:creationId xmlns:a16="http://schemas.microsoft.com/office/drawing/2014/main" id="{D6863260-B69B-416B-9B1B-1CC74AD7743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183580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8686C-784B-49F2-8231-D7D94A9ECF7B}"/>
              </a:ext>
            </a:extLst>
          </p:cNvPr>
          <p:cNvSpPr>
            <a:spLocks noGrp="1"/>
          </p:cNvSpPr>
          <p:nvPr>
            <p:ph type="title"/>
          </p:nvPr>
        </p:nvSpPr>
        <p:spPr/>
        <p:txBody>
          <a:bodyPr/>
          <a:lstStyle/>
          <a:p>
            <a:r>
              <a:rPr lang="en-US"/>
              <a:t>Facebook Own Posts Table  | AlDawaa - 10 of 10</a:t>
            </a:r>
          </a:p>
        </p:txBody>
      </p:sp>
      <p:graphicFrame>
        <p:nvGraphicFramePr>
          <p:cNvPr id="5" name="Table Placeholder 4">
            <a:extLst>
              <a:ext uri="{FF2B5EF4-FFF2-40B4-BE49-F238E27FC236}">
                <a16:creationId xmlns:a16="http://schemas.microsoft.com/office/drawing/2014/main" id="{B0956CD4-180E-4F46-B29C-E299544F0EFB}"/>
              </a:ext>
            </a:extLst>
          </p:cNvPr>
          <p:cNvGraphicFramePr>
            <a:graphicFrameLocks noGrp="1"/>
          </p:cNvGraphicFramePr>
          <p:nvPr>
            <p:ph type="tbl" sz="quarter" idx="13"/>
            <p:extLst>
              <p:ext uri="{D42A27DB-BD31-4B8C-83A1-F6EECF244321}">
                <p14:modId xmlns:p14="http://schemas.microsoft.com/office/powerpoint/2010/main" val="2569515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63127657"/>
                    </a:ext>
                  </a:extLst>
                </a:gridCol>
                <a:gridCol w="370332">
                  <a:extLst>
                    <a:ext uri="{9D8B030D-6E8A-4147-A177-3AD203B41FA5}">
                      <a16:colId xmlns:a16="http://schemas.microsoft.com/office/drawing/2014/main" val="98425644"/>
                    </a:ext>
                  </a:extLst>
                </a:gridCol>
                <a:gridCol w="370332">
                  <a:extLst>
                    <a:ext uri="{9D8B030D-6E8A-4147-A177-3AD203B41FA5}">
                      <a16:colId xmlns:a16="http://schemas.microsoft.com/office/drawing/2014/main" val="831239782"/>
                    </a:ext>
                  </a:extLst>
                </a:gridCol>
                <a:gridCol w="370332">
                  <a:extLst>
                    <a:ext uri="{9D8B030D-6E8A-4147-A177-3AD203B41FA5}">
                      <a16:colId xmlns:a16="http://schemas.microsoft.com/office/drawing/2014/main" val="3332361077"/>
                    </a:ext>
                  </a:extLst>
                </a:gridCol>
                <a:gridCol w="329184">
                  <a:extLst>
                    <a:ext uri="{9D8B030D-6E8A-4147-A177-3AD203B41FA5}">
                      <a16:colId xmlns:a16="http://schemas.microsoft.com/office/drawing/2014/main" val="1425235601"/>
                    </a:ext>
                  </a:extLst>
                </a:gridCol>
                <a:gridCol w="329184">
                  <a:extLst>
                    <a:ext uri="{9D8B030D-6E8A-4147-A177-3AD203B41FA5}">
                      <a16:colId xmlns:a16="http://schemas.microsoft.com/office/drawing/2014/main" val="527292218"/>
                    </a:ext>
                  </a:extLst>
                </a:gridCol>
                <a:gridCol w="329184">
                  <a:extLst>
                    <a:ext uri="{9D8B030D-6E8A-4147-A177-3AD203B41FA5}">
                      <a16:colId xmlns:a16="http://schemas.microsoft.com/office/drawing/2014/main" val="3122924348"/>
                    </a:ext>
                  </a:extLst>
                </a:gridCol>
                <a:gridCol w="329184">
                  <a:extLst>
                    <a:ext uri="{9D8B030D-6E8A-4147-A177-3AD203B41FA5}">
                      <a16:colId xmlns:a16="http://schemas.microsoft.com/office/drawing/2014/main" val="1972358298"/>
                    </a:ext>
                  </a:extLst>
                </a:gridCol>
                <a:gridCol w="329184">
                  <a:extLst>
                    <a:ext uri="{9D8B030D-6E8A-4147-A177-3AD203B41FA5}">
                      <a16:colId xmlns:a16="http://schemas.microsoft.com/office/drawing/2014/main" val="1047079966"/>
                    </a:ext>
                  </a:extLst>
                </a:gridCol>
                <a:gridCol w="329184">
                  <a:extLst>
                    <a:ext uri="{9D8B030D-6E8A-4147-A177-3AD203B41FA5}">
                      <a16:colId xmlns:a16="http://schemas.microsoft.com/office/drawing/2014/main" val="3722650163"/>
                    </a:ext>
                  </a:extLst>
                </a:gridCol>
                <a:gridCol w="329184">
                  <a:extLst>
                    <a:ext uri="{9D8B030D-6E8A-4147-A177-3AD203B41FA5}">
                      <a16:colId xmlns:a16="http://schemas.microsoft.com/office/drawing/2014/main" val="1586254867"/>
                    </a:ext>
                  </a:extLst>
                </a:gridCol>
                <a:gridCol w="329184">
                  <a:extLst>
                    <a:ext uri="{9D8B030D-6E8A-4147-A177-3AD203B41FA5}">
                      <a16:colId xmlns:a16="http://schemas.microsoft.com/office/drawing/2014/main" val="759404000"/>
                    </a:ext>
                  </a:extLst>
                </a:gridCol>
                <a:gridCol w="329184">
                  <a:extLst>
                    <a:ext uri="{9D8B030D-6E8A-4147-A177-3AD203B41FA5}">
                      <a16:colId xmlns:a16="http://schemas.microsoft.com/office/drawing/2014/main" val="1853676631"/>
                    </a:ext>
                  </a:extLst>
                </a:gridCol>
                <a:gridCol w="370332">
                  <a:extLst>
                    <a:ext uri="{9D8B030D-6E8A-4147-A177-3AD203B41FA5}">
                      <a16:colId xmlns:a16="http://schemas.microsoft.com/office/drawing/2014/main" val="4272622996"/>
                    </a:ext>
                  </a:extLst>
                </a:gridCol>
                <a:gridCol w="370332">
                  <a:extLst>
                    <a:ext uri="{9D8B030D-6E8A-4147-A177-3AD203B41FA5}">
                      <a16:colId xmlns:a16="http://schemas.microsoft.com/office/drawing/2014/main" val="4057501675"/>
                    </a:ext>
                  </a:extLst>
                </a:gridCol>
                <a:gridCol w="329184">
                  <a:extLst>
                    <a:ext uri="{9D8B030D-6E8A-4147-A177-3AD203B41FA5}">
                      <a16:colId xmlns:a16="http://schemas.microsoft.com/office/drawing/2014/main" val="845531559"/>
                    </a:ext>
                  </a:extLst>
                </a:gridCol>
                <a:gridCol w="329184">
                  <a:extLst>
                    <a:ext uri="{9D8B030D-6E8A-4147-A177-3AD203B41FA5}">
                      <a16:colId xmlns:a16="http://schemas.microsoft.com/office/drawing/2014/main" val="1799260477"/>
                    </a:ext>
                  </a:extLst>
                </a:gridCol>
                <a:gridCol w="370332">
                  <a:extLst>
                    <a:ext uri="{9D8B030D-6E8A-4147-A177-3AD203B41FA5}">
                      <a16:colId xmlns:a16="http://schemas.microsoft.com/office/drawing/2014/main" val="2424503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1088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12:00:16 </a:t>
                      </a:r>
                      <a:r>
                        <a:rPr kumimoji="0" lang="ar-AE" sz="1000" b="0" i="0" u="none" strike="noStrike" kern="1200" cap="none" spc="0" normalizeH="0" baseline="0" noProof="0">
                          <a:ln>
                            <a:noFill/>
                          </a:ln>
                          <a:solidFill>
                            <a:prstClr val="black"/>
                          </a:solidFill>
                          <a:effectLst/>
                          <a:uLnTx/>
                          <a:uFillTx/>
                          <a:latin typeface="+mn-lt"/>
                          <a:ea typeface="+mn-ea"/>
                          <a:cs typeface="+mn-cs"/>
                        </a:rPr>
                        <a:t> 
 اعتني بنفسك هذا العيد, بأفضل عروض على منتجات العناية الشخصية في #صيدلية_الدواء. #تألقي_بالعيد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https://www.al-dawaa.com/promotions/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0481356"/>
                  </a:ext>
                </a:extLst>
              </a:tr>
            </a:tbl>
          </a:graphicData>
        </a:graphic>
      </p:graphicFrame>
      <p:sp>
        <p:nvSpPr>
          <p:cNvPr id="4" name="Text Placeholder 3">
            <a:extLst>
              <a:ext uri="{FF2B5EF4-FFF2-40B4-BE49-F238E27FC236}">
                <a16:creationId xmlns:a16="http://schemas.microsoft.com/office/drawing/2014/main" id="{9DB13A87-F112-4BCA-B410-08B6D53FA1E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5250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BF848-1A2B-4CD7-B5F1-2580D2EF9F9E}"/>
              </a:ext>
            </a:extLst>
          </p:cNvPr>
          <p:cNvSpPr>
            <a:spLocks noGrp="1"/>
          </p:cNvSpPr>
          <p:nvPr>
            <p:ph type="title"/>
          </p:nvPr>
        </p:nvSpPr>
        <p:spPr/>
        <p:txBody>
          <a:bodyPr/>
          <a:lstStyle/>
          <a:p>
            <a:r>
              <a:rPr lang="en-US"/>
              <a:t>Twitter Own and Retweeted Tweets Table | AlDawaa - 1 of 5</a:t>
            </a:r>
          </a:p>
        </p:txBody>
      </p:sp>
      <p:graphicFrame>
        <p:nvGraphicFramePr>
          <p:cNvPr id="5" name="Table Placeholder 4">
            <a:extLst>
              <a:ext uri="{FF2B5EF4-FFF2-40B4-BE49-F238E27FC236}">
                <a16:creationId xmlns:a16="http://schemas.microsoft.com/office/drawing/2014/main" id="{03F2EBF0-7CB2-4685-8DA0-C700D3BD2976}"/>
              </a:ext>
            </a:extLst>
          </p:cNvPr>
          <p:cNvGraphicFramePr>
            <a:graphicFrameLocks noGrp="1"/>
          </p:cNvGraphicFramePr>
          <p:nvPr>
            <p:ph type="tbl" sz="quarter" idx="13"/>
            <p:extLst>
              <p:ext uri="{D42A27DB-BD31-4B8C-83A1-F6EECF244321}">
                <p14:modId xmlns:p14="http://schemas.microsoft.com/office/powerpoint/2010/main" val="4292925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36711778"/>
                    </a:ext>
                  </a:extLst>
                </a:gridCol>
                <a:gridCol w="822960">
                  <a:extLst>
                    <a:ext uri="{9D8B030D-6E8A-4147-A177-3AD203B41FA5}">
                      <a16:colId xmlns:a16="http://schemas.microsoft.com/office/drawing/2014/main" val="4065308115"/>
                    </a:ext>
                  </a:extLst>
                </a:gridCol>
                <a:gridCol w="822960">
                  <a:extLst>
                    <a:ext uri="{9D8B030D-6E8A-4147-A177-3AD203B41FA5}">
                      <a16:colId xmlns:a16="http://schemas.microsoft.com/office/drawing/2014/main" val="587280434"/>
                    </a:ext>
                  </a:extLst>
                </a:gridCol>
                <a:gridCol w="822960">
                  <a:extLst>
                    <a:ext uri="{9D8B030D-6E8A-4147-A177-3AD203B41FA5}">
                      <a16:colId xmlns:a16="http://schemas.microsoft.com/office/drawing/2014/main" val="3820220034"/>
                    </a:ext>
                  </a:extLst>
                </a:gridCol>
                <a:gridCol w="822960">
                  <a:extLst>
                    <a:ext uri="{9D8B030D-6E8A-4147-A177-3AD203B41FA5}">
                      <a16:colId xmlns:a16="http://schemas.microsoft.com/office/drawing/2014/main" val="2164611822"/>
                    </a:ext>
                  </a:extLst>
                </a:gridCol>
                <a:gridCol w="822960">
                  <a:extLst>
                    <a:ext uri="{9D8B030D-6E8A-4147-A177-3AD203B41FA5}">
                      <a16:colId xmlns:a16="http://schemas.microsoft.com/office/drawing/2014/main" val="3645343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84174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- 2018-08-31 14:16:37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نفسك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https://t.co/IBXD2mlMOq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3418764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- 2018-08-31 09:30:13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مباركة و تقبل الله دعواتكم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#يوم_الجمعه </a:t>
                      </a:r>
                      <a:r>
                        <a:rPr kumimoji="0" lang="en-US" sz="1000" b="0" i="0" u="none" strike="noStrike" kern="1200" cap="none" spc="0" normalizeH="0" baseline="0" noProof="0">
                          <a:ln>
                            <a:noFill/>
                          </a:ln>
                          <a:solidFill>
                            <a:prstClr val="black"/>
                          </a:solidFill>
                          <a:effectLst/>
                          <a:uLnTx/>
                          <a:uFillTx/>
                          <a:latin typeface="+mn-lt"/>
                          <a:ea typeface="+mn-ea"/>
                          <a:cs typeface="+mn-cs"/>
                        </a:rPr>
                        <a:t>https://t.co/WcsWwGTQ3b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extLst>
                  <a:ext uri="{0D108BD9-81ED-4DB2-BD59-A6C34878D82A}">
                    <a16:rowId xmlns:a16="http://schemas.microsoft.com/office/drawing/2014/main" val="2217094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- 2018-08-30 16:00:47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يقدم د .أورجانيك زبدة الجسم بفيتامين "هـ" .. زبدة طبيعية غنية الترطيب تعطي الجسم ملمساَ حريري لتبدو أصغر سنا وأكثر نعومة
احصلي عليها ب378 نقطة من قطاف
#صيدلية_الدواء #قطاف </a:t>
                      </a:r>
                      <a:r>
                        <a:rPr kumimoji="0" lang="en-US" sz="1000" b="0" i="0" u="none" strike="noStrike" kern="1200" cap="none" spc="0" normalizeH="0" baseline="0" noProof="0">
                          <a:ln>
                            <a:noFill/>
                          </a:ln>
                          <a:solidFill>
                            <a:prstClr val="black"/>
                          </a:solidFill>
                          <a:effectLst/>
                          <a:uLnTx/>
                          <a:uFillTx/>
                          <a:latin typeface="+mn-lt"/>
                          <a:ea typeface="+mn-ea"/>
                          <a:cs typeface="+mn-cs"/>
                        </a:rPr>
                        <a:t>https://t.co/zWp4nm4xtV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extLst>
                  <a:ext uri="{0D108BD9-81ED-4DB2-BD59-A6C34878D82A}">
                    <a16:rowId xmlns:a16="http://schemas.microsoft.com/office/drawing/2014/main" val="348845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- 2018-08-30 14:19:38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اقوى عروض على بامبرز اشتري اثنين واحصل على واحد مجاناً. 
#العرض ساري الى 31  اغسطس </a:t>
                      </a:r>
                      <a:r>
                        <a:rPr kumimoji="0" lang="en-US" sz="1000" b="0" i="0" u="none" strike="noStrike" kern="1200" cap="none" spc="0" normalizeH="0" baseline="0" noProof="0">
                          <a:ln>
                            <a:noFill/>
                          </a:ln>
                          <a:solidFill>
                            <a:prstClr val="black"/>
                          </a:solidFill>
                          <a:effectLst/>
                          <a:uLnTx/>
                          <a:uFillTx/>
                          <a:latin typeface="+mn-lt"/>
                          <a:ea typeface="+mn-ea"/>
                          <a:cs typeface="+mn-cs"/>
                        </a:rPr>
                        <a:t>https://t.co/WXfB1Ni9LL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2904351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- 2018-08-29 17:17:21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https://t.co/GJboQsL7lp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extLst>
                  <a:ext uri="{0D108BD9-81ED-4DB2-BD59-A6C34878D82A}">
                    <a16:rowId xmlns:a16="http://schemas.microsoft.com/office/drawing/2014/main" val="3139606745"/>
                  </a:ext>
                </a:extLst>
              </a:tr>
            </a:tbl>
          </a:graphicData>
        </a:graphic>
      </p:graphicFrame>
      <p:sp>
        <p:nvSpPr>
          <p:cNvPr id="4" name="Text Placeholder 3">
            <a:extLst>
              <a:ext uri="{FF2B5EF4-FFF2-40B4-BE49-F238E27FC236}">
                <a16:creationId xmlns:a16="http://schemas.microsoft.com/office/drawing/2014/main" id="{0D511143-BB5A-4F0E-956A-0394CFA37ED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20086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05D91-A88D-4766-BD3F-8D61FCEE8357}"/>
              </a:ext>
            </a:extLst>
          </p:cNvPr>
          <p:cNvSpPr>
            <a:spLocks noGrp="1"/>
          </p:cNvSpPr>
          <p:nvPr>
            <p:ph type="title"/>
          </p:nvPr>
        </p:nvSpPr>
        <p:spPr/>
        <p:txBody>
          <a:bodyPr/>
          <a:lstStyle/>
          <a:p>
            <a:r>
              <a:rPr lang="en-US"/>
              <a:t>Twitter Own and Retweeted Tweets Table | AlDawaa - 2 of 5</a:t>
            </a:r>
          </a:p>
        </p:txBody>
      </p:sp>
      <p:graphicFrame>
        <p:nvGraphicFramePr>
          <p:cNvPr id="5" name="Table Placeholder 4">
            <a:extLst>
              <a:ext uri="{FF2B5EF4-FFF2-40B4-BE49-F238E27FC236}">
                <a16:creationId xmlns:a16="http://schemas.microsoft.com/office/drawing/2014/main" id="{992424AF-E661-4DF0-B1A2-20451B0689C3}"/>
              </a:ext>
            </a:extLst>
          </p:cNvPr>
          <p:cNvGraphicFramePr>
            <a:graphicFrameLocks noGrp="1"/>
          </p:cNvGraphicFramePr>
          <p:nvPr>
            <p:ph type="tbl" sz="quarter" idx="13"/>
            <p:extLst>
              <p:ext uri="{D42A27DB-BD31-4B8C-83A1-F6EECF244321}">
                <p14:modId xmlns:p14="http://schemas.microsoft.com/office/powerpoint/2010/main" val="1203443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22451110"/>
                    </a:ext>
                  </a:extLst>
                </a:gridCol>
                <a:gridCol w="822960">
                  <a:extLst>
                    <a:ext uri="{9D8B030D-6E8A-4147-A177-3AD203B41FA5}">
                      <a16:colId xmlns:a16="http://schemas.microsoft.com/office/drawing/2014/main" val="2862076215"/>
                    </a:ext>
                  </a:extLst>
                </a:gridCol>
                <a:gridCol w="822960">
                  <a:extLst>
                    <a:ext uri="{9D8B030D-6E8A-4147-A177-3AD203B41FA5}">
                      <a16:colId xmlns:a16="http://schemas.microsoft.com/office/drawing/2014/main" val="2107841336"/>
                    </a:ext>
                  </a:extLst>
                </a:gridCol>
                <a:gridCol w="822960">
                  <a:extLst>
                    <a:ext uri="{9D8B030D-6E8A-4147-A177-3AD203B41FA5}">
                      <a16:colId xmlns:a16="http://schemas.microsoft.com/office/drawing/2014/main" val="3957231459"/>
                    </a:ext>
                  </a:extLst>
                </a:gridCol>
                <a:gridCol w="822960">
                  <a:extLst>
                    <a:ext uri="{9D8B030D-6E8A-4147-A177-3AD203B41FA5}">
                      <a16:colId xmlns:a16="http://schemas.microsoft.com/office/drawing/2014/main" val="1057454185"/>
                    </a:ext>
                  </a:extLst>
                </a:gridCol>
                <a:gridCol w="822960">
                  <a:extLst>
                    <a:ext uri="{9D8B030D-6E8A-4147-A177-3AD203B41FA5}">
                      <a16:colId xmlns:a16="http://schemas.microsoft.com/office/drawing/2014/main" val="1725773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16268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- 2018-08-29 01:42:58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على تشكيلة منتجات كلوران بيبي الأن في صيدلية الدواء! لفترة محدودة من ٢٧ اغسطس الى ٢  سبتمبر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https://t.co/kFSEyybnp5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extLst>
                  <a:ext uri="{0D108BD9-81ED-4DB2-BD59-A6C34878D82A}">
                    <a16:rowId xmlns:a16="http://schemas.microsoft.com/office/drawing/2014/main" val="136592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- 2018-08-28 15:27:38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على تشكيلة منتجات كلورين الأن في صيدلية الدواء! لفترة محدودة من 26 اغسطس الى 31  اغسطس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https://t.co/btMWEbCKAp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extLst>
                  <a:ext uri="{0D108BD9-81ED-4DB2-BD59-A6C34878D82A}">
                    <a16:rowId xmlns:a16="http://schemas.microsoft.com/office/drawing/2014/main" val="1052146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- 2018-08-28 14:00:42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هائلة على منتجات بامبرز, اشتري اثنين و احصل على الثالثة مجانا! أصناف مختارة, حصريا  في #صيدلية_الدواء من 26 اغسطس الى 31  اغسطس </a:t>
                      </a:r>
                      <a:r>
                        <a:rPr kumimoji="0" lang="en-US" sz="1000" b="0" i="0" u="none" strike="noStrike" kern="1200" cap="none" spc="0" normalizeH="0" baseline="0" noProof="0">
                          <a:ln>
                            <a:noFill/>
                          </a:ln>
                          <a:solidFill>
                            <a:prstClr val="black"/>
                          </a:solidFill>
                          <a:effectLst/>
                          <a:uLnTx/>
                          <a:uFillTx/>
                          <a:latin typeface="+mn-lt"/>
                          <a:ea typeface="+mn-ea"/>
                          <a:cs typeface="+mn-cs"/>
                        </a:rPr>
                        <a:t>https://t.co/l6dkh4xpri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extLst>
                  <a:ext uri="{0D108BD9-81ED-4DB2-BD59-A6C34878D82A}">
                    <a16:rowId xmlns:a16="http://schemas.microsoft.com/office/drawing/2014/main" val="167143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- 2018-08-28 13:49:51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الأن عروض مميزة على عدسات </a:t>
                      </a:r>
                      <a:r>
                        <a:rPr kumimoji="0" lang="en-US" sz="1000" b="0" i="0" u="none" strike="noStrike" kern="1200" cap="none" spc="0" normalizeH="0" baseline="0" noProof="0">
                          <a:ln>
                            <a:noFill/>
                          </a:ln>
                          <a:solidFill>
                            <a:prstClr val="black"/>
                          </a:solidFill>
                          <a:effectLst/>
                          <a:uLnTx/>
                          <a:uFillTx/>
                          <a:latin typeface="+mn-lt"/>
                          <a:ea typeface="+mn-ea"/>
                          <a:cs typeface="+mn-cs"/>
                        </a:rPr>
                        <a:t>sugar, </a:t>
                      </a:r>
                      <a:r>
                        <a:rPr kumimoji="0" lang="ar-AE" sz="1000" b="0" i="0" u="none" strike="noStrike" kern="1200" cap="none" spc="0" normalizeH="0" baseline="0" noProof="0">
                          <a:ln>
                            <a:noFill/>
                          </a:ln>
                          <a:solidFill>
                            <a:prstClr val="black"/>
                          </a:solidFill>
                          <a:effectLst/>
                          <a:uLnTx/>
                          <a:uFillTx/>
                          <a:latin typeface="+mn-lt"/>
                          <a:ea typeface="+mn-ea"/>
                          <a:cs typeface="+mn-cs"/>
                        </a:rPr>
                        <a:t>اشتري عدسات شهرية واحصلي على عدسة اخرى مجاناً لفترة محدودة , من 27 اغسطس الى 2 سبتمبر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https://t.co/Q0LNidci7V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extLst>
                  <a:ext uri="{0D108BD9-81ED-4DB2-BD59-A6C34878D82A}">
                    <a16:rowId xmlns:a16="http://schemas.microsoft.com/office/drawing/2014/main" val="1050540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- 2018-08-27 19:15:55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دللي نفسك مع مجموعة بوتيك جريس كويل الفاخرة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https://t.co/moKW6hG1k5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extLst>
                  <a:ext uri="{0D108BD9-81ED-4DB2-BD59-A6C34878D82A}">
                    <a16:rowId xmlns:a16="http://schemas.microsoft.com/office/drawing/2014/main" val="3290008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- 2018-08-27 17:00:46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شاركينا صورة مرطب الشفاه المفضل لكِ على الخاص أو 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https://t.co/37EFAg2K8F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7205345"/>
                  </a:ext>
                </a:extLst>
              </a:tr>
            </a:tbl>
          </a:graphicData>
        </a:graphic>
      </p:graphicFrame>
      <p:sp>
        <p:nvSpPr>
          <p:cNvPr id="4" name="Text Placeholder 3">
            <a:extLst>
              <a:ext uri="{FF2B5EF4-FFF2-40B4-BE49-F238E27FC236}">
                <a16:creationId xmlns:a16="http://schemas.microsoft.com/office/drawing/2014/main" id="{1C997536-3206-4529-ACF4-72C00EB219F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65227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2AED5-DDB4-4147-90A4-7EFC9E372552}"/>
              </a:ext>
            </a:extLst>
          </p:cNvPr>
          <p:cNvSpPr>
            <a:spLocks noGrp="1"/>
          </p:cNvSpPr>
          <p:nvPr>
            <p:ph type="title"/>
          </p:nvPr>
        </p:nvSpPr>
        <p:spPr/>
        <p:txBody>
          <a:bodyPr/>
          <a:lstStyle/>
          <a:p>
            <a:r>
              <a:rPr lang="en-US"/>
              <a:t>Twitter Own and Retweeted Tweets Table | AlDawaa - 3 of 5</a:t>
            </a:r>
          </a:p>
        </p:txBody>
      </p:sp>
      <p:graphicFrame>
        <p:nvGraphicFramePr>
          <p:cNvPr id="5" name="Table Placeholder 4">
            <a:extLst>
              <a:ext uri="{FF2B5EF4-FFF2-40B4-BE49-F238E27FC236}">
                <a16:creationId xmlns:a16="http://schemas.microsoft.com/office/drawing/2014/main" id="{2E257A40-01A4-4AD3-AC15-08D78DB87760}"/>
              </a:ext>
            </a:extLst>
          </p:cNvPr>
          <p:cNvGraphicFramePr>
            <a:graphicFrameLocks noGrp="1"/>
          </p:cNvGraphicFramePr>
          <p:nvPr>
            <p:ph type="tbl" sz="quarter" idx="13"/>
            <p:extLst>
              <p:ext uri="{D42A27DB-BD31-4B8C-83A1-F6EECF244321}">
                <p14:modId xmlns:p14="http://schemas.microsoft.com/office/powerpoint/2010/main" val="3007116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75519036"/>
                    </a:ext>
                  </a:extLst>
                </a:gridCol>
                <a:gridCol w="822960">
                  <a:extLst>
                    <a:ext uri="{9D8B030D-6E8A-4147-A177-3AD203B41FA5}">
                      <a16:colId xmlns:a16="http://schemas.microsoft.com/office/drawing/2014/main" val="4279199582"/>
                    </a:ext>
                  </a:extLst>
                </a:gridCol>
                <a:gridCol w="822960">
                  <a:extLst>
                    <a:ext uri="{9D8B030D-6E8A-4147-A177-3AD203B41FA5}">
                      <a16:colId xmlns:a16="http://schemas.microsoft.com/office/drawing/2014/main" val="3224774445"/>
                    </a:ext>
                  </a:extLst>
                </a:gridCol>
                <a:gridCol w="822960">
                  <a:extLst>
                    <a:ext uri="{9D8B030D-6E8A-4147-A177-3AD203B41FA5}">
                      <a16:colId xmlns:a16="http://schemas.microsoft.com/office/drawing/2014/main" val="3278911052"/>
                    </a:ext>
                  </a:extLst>
                </a:gridCol>
                <a:gridCol w="822960">
                  <a:extLst>
                    <a:ext uri="{9D8B030D-6E8A-4147-A177-3AD203B41FA5}">
                      <a16:colId xmlns:a16="http://schemas.microsoft.com/office/drawing/2014/main" val="1853908548"/>
                    </a:ext>
                  </a:extLst>
                </a:gridCol>
                <a:gridCol w="822960">
                  <a:extLst>
                    <a:ext uri="{9D8B030D-6E8A-4147-A177-3AD203B41FA5}">
                      <a16:colId xmlns:a16="http://schemas.microsoft.com/office/drawing/2014/main" val="2124482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05916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- 2018-08-26 19:08:21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وصار وقت الإعلان عن الفائزين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 مبروك لجميع الرابحين وشكرا لجميع المشاركين.. 
انتظرونا في مسابقاتنا القادمة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https://t.co/GXOiwK7h0J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0.0396 %</a:t>
                      </a:r>
                    </a:p>
                  </a:txBody>
                  <a:tcPr/>
                </a:tc>
                <a:extLst>
                  <a:ext uri="{0D108BD9-81ED-4DB2-BD59-A6C34878D82A}">
                    <a16:rowId xmlns:a16="http://schemas.microsoft.com/office/drawing/2014/main" val="2876292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- 2018-08-26 14:28:39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صيدليات_الدواء وشركة #أرامكس تعلنان عن شراكة استراتيجة لتقديم خدمة الإستلام السريع داخل صيدليات مختارة إلى أن تعمم مراكز الخدمة تدريجياً على نطاق أوسع. وهذا يأتي من ضمن سعي #الدواء لتقديم خدمات جديدة ومبتكرة لجميع عملائها. </a:t>
                      </a:r>
                      <a:r>
                        <a:rPr kumimoji="0" lang="en-US" sz="1000" b="0" i="0" u="none" strike="noStrike" kern="1200" cap="none" spc="0" normalizeH="0" baseline="0" noProof="0">
                          <a:ln>
                            <a:noFill/>
                          </a:ln>
                          <a:solidFill>
                            <a:prstClr val="black"/>
                          </a:solidFill>
                          <a:effectLst/>
                          <a:uLnTx/>
                          <a:uFillTx/>
                          <a:latin typeface="+mn-lt"/>
                          <a:ea typeface="+mn-ea"/>
                          <a:cs typeface="+mn-cs"/>
                        </a:rPr>
                        <a:t>https://t.co/HmPRw4xbpQ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0.0431 %</a:t>
                      </a:r>
                    </a:p>
                  </a:txBody>
                  <a:tcPr/>
                </a:tc>
                <a:extLst>
                  <a:ext uri="{0D108BD9-81ED-4DB2-BD59-A6C34878D82A}">
                    <a16:rowId xmlns:a16="http://schemas.microsoft.com/office/drawing/2014/main" val="1598865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- 2018-08-26 13:00:57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أسنانك حساسة؟
معجون #الودنت هو الحل..  تلذذ بالآيسكريم بدون ألم </a:t>
                      </a:r>
                      <a:r>
                        <a:rPr kumimoji="0" lang="en-US" sz="1000" b="0" i="0" u="none" strike="noStrike" kern="1200" cap="none" spc="0" normalizeH="0" baseline="0" noProof="0">
                          <a:ln>
                            <a:noFill/>
                          </a:ln>
                          <a:solidFill>
                            <a:prstClr val="black"/>
                          </a:solidFill>
                          <a:effectLst/>
                          <a:uLnTx/>
                          <a:uFillTx/>
                          <a:latin typeface="+mn-lt"/>
                          <a:ea typeface="+mn-ea"/>
                          <a:cs typeface="+mn-cs"/>
                        </a:rPr>
                        <a:t>https://t.co/WzMVrkXpqm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extLst>
                  <a:ext uri="{0D108BD9-81ED-4DB2-BD59-A6C34878D82A}">
                    <a16:rowId xmlns:a16="http://schemas.microsoft.com/office/drawing/2014/main" val="2966069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- 2018-08-25 21:29:06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تستخدمين كريم واقي الشمس؟ تعرفي على الطريقة الصحيحة لاستخدامه #نصيحة_الدواء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https://t.co/urjaSDoTAB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extLst>
                  <a:ext uri="{0D108BD9-81ED-4DB2-BD59-A6C34878D82A}">
                    <a16:rowId xmlns:a16="http://schemas.microsoft.com/office/drawing/2014/main" val="1263852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- 2018-08-25 11:00:41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تستخدمين كريم واقي الشمس؟ تعرفي على الطريقة الصحيحة لاستخدامه #نصيحة_الدواء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https://t.co/Y7oYZu3HoV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3133857944"/>
                  </a:ext>
                </a:extLst>
              </a:tr>
            </a:tbl>
          </a:graphicData>
        </a:graphic>
      </p:graphicFrame>
      <p:sp>
        <p:nvSpPr>
          <p:cNvPr id="4" name="Text Placeholder 3">
            <a:extLst>
              <a:ext uri="{FF2B5EF4-FFF2-40B4-BE49-F238E27FC236}">
                <a16:creationId xmlns:a16="http://schemas.microsoft.com/office/drawing/2014/main" id="{81A190A8-6D44-4D2A-A195-9F904DFD0FE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23284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0B0F2-079D-4EC4-8623-0EE6665605D4}"/>
              </a:ext>
            </a:extLst>
          </p:cNvPr>
          <p:cNvSpPr>
            <a:spLocks noGrp="1"/>
          </p:cNvSpPr>
          <p:nvPr>
            <p:ph type="title"/>
          </p:nvPr>
        </p:nvSpPr>
        <p:spPr/>
        <p:txBody>
          <a:bodyPr/>
          <a:lstStyle/>
          <a:p>
            <a:r>
              <a:rPr lang="en-US"/>
              <a:t>Twitter Own and Retweeted Tweets Table | AlDawaa - 4 of 5</a:t>
            </a:r>
          </a:p>
        </p:txBody>
      </p:sp>
      <p:graphicFrame>
        <p:nvGraphicFramePr>
          <p:cNvPr id="5" name="Table Placeholder 4">
            <a:extLst>
              <a:ext uri="{FF2B5EF4-FFF2-40B4-BE49-F238E27FC236}">
                <a16:creationId xmlns:a16="http://schemas.microsoft.com/office/drawing/2014/main" id="{8F3D4F81-4731-4DFE-96E3-60331B24C38D}"/>
              </a:ext>
            </a:extLst>
          </p:cNvPr>
          <p:cNvGraphicFramePr>
            <a:graphicFrameLocks noGrp="1"/>
          </p:cNvGraphicFramePr>
          <p:nvPr>
            <p:ph type="tbl" sz="quarter" idx="13"/>
            <p:extLst>
              <p:ext uri="{D42A27DB-BD31-4B8C-83A1-F6EECF244321}">
                <p14:modId xmlns:p14="http://schemas.microsoft.com/office/powerpoint/2010/main" val="1961000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27028203"/>
                    </a:ext>
                  </a:extLst>
                </a:gridCol>
                <a:gridCol w="822960">
                  <a:extLst>
                    <a:ext uri="{9D8B030D-6E8A-4147-A177-3AD203B41FA5}">
                      <a16:colId xmlns:a16="http://schemas.microsoft.com/office/drawing/2014/main" val="2347554795"/>
                    </a:ext>
                  </a:extLst>
                </a:gridCol>
                <a:gridCol w="822960">
                  <a:extLst>
                    <a:ext uri="{9D8B030D-6E8A-4147-A177-3AD203B41FA5}">
                      <a16:colId xmlns:a16="http://schemas.microsoft.com/office/drawing/2014/main" val="2785893149"/>
                    </a:ext>
                  </a:extLst>
                </a:gridCol>
                <a:gridCol w="822960">
                  <a:extLst>
                    <a:ext uri="{9D8B030D-6E8A-4147-A177-3AD203B41FA5}">
                      <a16:colId xmlns:a16="http://schemas.microsoft.com/office/drawing/2014/main" val="1882742846"/>
                    </a:ext>
                  </a:extLst>
                </a:gridCol>
                <a:gridCol w="822960">
                  <a:extLst>
                    <a:ext uri="{9D8B030D-6E8A-4147-A177-3AD203B41FA5}">
                      <a16:colId xmlns:a16="http://schemas.microsoft.com/office/drawing/2014/main" val="4026649706"/>
                    </a:ext>
                  </a:extLst>
                </a:gridCol>
                <a:gridCol w="822960">
                  <a:extLst>
                    <a:ext uri="{9D8B030D-6E8A-4147-A177-3AD203B41FA5}">
                      <a16:colId xmlns:a16="http://schemas.microsoft.com/office/drawing/2014/main" val="920580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50218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- 2018-08-24 09:00:44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طبتم وطابت جمعتكم بكل خير
في هذه الساعة المباركة نسأل الله أن يجعلنا مفاتيح للخير ومغاليق للشر، وأن يوفقنا ويعيننا على خيري الدنيا والآخرة.
#يوم_الجمعة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https://t.co/JyEsrPxPAn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extLst>
                  <a:ext uri="{0D108BD9-81ED-4DB2-BD59-A6C34878D82A}">
                    <a16:rowId xmlns:a16="http://schemas.microsoft.com/office/drawing/2014/main" val="2885265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- 2018-08-23 11:30:22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احرصي على تزويد أطفالك بمنتجات للعناية الشخصية لحمايتهم من البكتيريا والعدوى -بإذن الله-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https://t.co/iEUJ99U3Ru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extLst>
                  <a:ext uri="{0D108BD9-81ED-4DB2-BD59-A6C34878D82A}">
                    <a16:rowId xmlns:a16="http://schemas.microsoft.com/office/drawing/2014/main" val="3086786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- 2018-08-22 17:02:02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العودة_إلى_المدارس#
كل واحد وعنده طرق يسويها كل يوم عشان يضمن سلامته وسلامة عائلته من انتقال الأمراض خاصة بوقت رجوع الطلاب الى المدارس.
شاركينا روتينك للتعقيم وصوري لنا المنتجات التي تحبي استخدامها بالخاص أو بالتعليقات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https://t.co/qYKfQ2T6MX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547515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- 2018-08-21 17:01:21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بعد اكمال الحج, من المهم أن ترتاح , لأنك قد تعاني من الصداع, الإرهاق العضلي و عدم انتظام النوم.  #حج_مبرور #صيدلية_الدواء
#الحج_والدواء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https://t.co/eooruxVH2F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extLst>
                  <a:ext uri="{0D108BD9-81ED-4DB2-BD59-A6C34878D82A}">
                    <a16:rowId xmlns:a16="http://schemas.microsoft.com/office/drawing/2014/main" val="673338671"/>
                  </a:ext>
                </a:extLst>
              </a:tr>
            </a:tbl>
          </a:graphicData>
        </a:graphic>
      </p:graphicFrame>
      <p:sp>
        <p:nvSpPr>
          <p:cNvPr id="4" name="Text Placeholder 3">
            <a:extLst>
              <a:ext uri="{FF2B5EF4-FFF2-40B4-BE49-F238E27FC236}">
                <a16:creationId xmlns:a16="http://schemas.microsoft.com/office/drawing/2014/main" id="{00CCBCA3-A1DE-4F8C-9499-72F54E966AC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512169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BBEA2-6825-494D-972C-7E48A169D1CA}"/>
              </a:ext>
            </a:extLst>
          </p:cNvPr>
          <p:cNvSpPr>
            <a:spLocks noGrp="1"/>
          </p:cNvSpPr>
          <p:nvPr>
            <p:ph type="title"/>
          </p:nvPr>
        </p:nvSpPr>
        <p:spPr/>
        <p:txBody>
          <a:bodyPr/>
          <a:lstStyle/>
          <a:p>
            <a:r>
              <a:rPr lang="en-US"/>
              <a:t>Twitter Own and Retweeted Tweets Table | AlDawaa - 5 of 5</a:t>
            </a:r>
          </a:p>
        </p:txBody>
      </p:sp>
      <p:graphicFrame>
        <p:nvGraphicFramePr>
          <p:cNvPr id="5" name="Table Placeholder 4">
            <a:extLst>
              <a:ext uri="{FF2B5EF4-FFF2-40B4-BE49-F238E27FC236}">
                <a16:creationId xmlns:a16="http://schemas.microsoft.com/office/drawing/2014/main" id="{6520B1B8-4472-4137-9220-96F0797A12ED}"/>
              </a:ext>
            </a:extLst>
          </p:cNvPr>
          <p:cNvGraphicFramePr>
            <a:graphicFrameLocks noGrp="1"/>
          </p:cNvGraphicFramePr>
          <p:nvPr>
            <p:ph type="tbl" sz="quarter" idx="13"/>
            <p:extLst>
              <p:ext uri="{D42A27DB-BD31-4B8C-83A1-F6EECF244321}">
                <p14:modId xmlns:p14="http://schemas.microsoft.com/office/powerpoint/2010/main" val="72652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74288622"/>
                    </a:ext>
                  </a:extLst>
                </a:gridCol>
                <a:gridCol w="822960">
                  <a:extLst>
                    <a:ext uri="{9D8B030D-6E8A-4147-A177-3AD203B41FA5}">
                      <a16:colId xmlns:a16="http://schemas.microsoft.com/office/drawing/2014/main" val="3831056690"/>
                    </a:ext>
                  </a:extLst>
                </a:gridCol>
                <a:gridCol w="822960">
                  <a:extLst>
                    <a:ext uri="{9D8B030D-6E8A-4147-A177-3AD203B41FA5}">
                      <a16:colId xmlns:a16="http://schemas.microsoft.com/office/drawing/2014/main" val="1566368956"/>
                    </a:ext>
                  </a:extLst>
                </a:gridCol>
                <a:gridCol w="822960">
                  <a:extLst>
                    <a:ext uri="{9D8B030D-6E8A-4147-A177-3AD203B41FA5}">
                      <a16:colId xmlns:a16="http://schemas.microsoft.com/office/drawing/2014/main" val="2525870682"/>
                    </a:ext>
                  </a:extLst>
                </a:gridCol>
                <a:gridCol w="822960">
                  <a:extLst>
                    <a:ext uri="{9D8B030D-6E8A-4147-A177-3AD203B41FA5}">
                      <a16:colId xmlns:a16="http://schemas.microsoft.com/office/drawing/2014/main" val="3278769839"/>
                    </a:ext>
                  </a:extLst>
                </a:gridCol>
                <a:gridCol w="822960">
                  <a:extLst>
                    <a:ext uri="{9D8B030D-6E8A-4147-A177-3AD203B41FA5}">
                      <a16:colId xmlns:a16="http://schemas.microsoft.com/office/drawing/2014/main" val="1745354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13904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- 2018-08-20 16:01:51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تهنئكم بحلول عيد الأضحى المبارك، أعاده الله عليكم بالخير واليمن والبركات، ومتّعكم بجزيل الصحة والعافية بين الأهل والأحباب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عيد_الأضحى #تهنئة_العيد </a:t>
                      </a:r>
                      <a:r>
                        <a:rPr kumimoji="0" lang="en-US" sz="1000" b="0" i="0" u="none" strike="noStrike" kern="1200" cap="none" spc="0" normalizeH="0" baseline="0" noProof="0">
                          <a:ln>
                            <a:noFill/>
                          </a:ln>
                          <a:solidFill>
                            <a:prstClr val="black"/>
                          </a:solidFill>
                          <a:effectLst/>
                          <a:uLnTx/>
                          <a:uFillTx/>
                          <a:latin typeface="+mn-lt"/>
                          <a:ea typeface="+mn-ea"/>
                          <a:cs typeface="+mn-cs"/>
                        </a:rPr>
                        <a:t>https://t.co/VOjytzPEmK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extLst>
                  <a:ext uri="{0D108BD9-81ED-4DB2-BD59-A6C34878D82A}">
                    <a16:rowId xmlns:a16="http://schemas.microsoft.com/office/drawing/2014/main" val="3411694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- 2018-08-20 10:00:50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تقبل الله منكم ورزقكم حجًا مبرورًا وذنبًا مغفورًا، ورزقكم سعادة الدارين. 
#الحج2018 #عرفة #يوم_عرفة
#الحج_والدواء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https://t.co/HoHw3ORAD1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extLst>
                  <a:ext uri="{0D108BD9-81ED-4DB2-BD59-A6C34878D82A}">
                    <a16:rowId xmlns:a16="http://schemas.microsoft.com/office/drawing/2014/main" val="365315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- 2018-08-19 15:00:51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للحجاج المصابين بارتفاع ضغط الدم, حافظوا على أخذ الأدوية بشكل منتظم. خصوصا خلال الطواف, السعي و رمي الجمرات. لأن هذه الأنشطة تحتاج جهد كبير #الحج_والدواء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https://t.co/OWUpUAvpTy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extLst>
                  <a:ext uri="{0D108BD9-81ED-4DB2-BD59-A6C34878D82A}">
                    <a16:rowId xmlns:a16="http://schemas.microsoft.com/office/drawing/2014/main" val="2463021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- 2018-08-19 05:56:45 </a:t>
                      </a:r>
                      <a:r>
                        <a:rPr kumimoji="0" lang="en-US" sz="1000" b="0" i="0" u="none" strike="noStrike" kern="1200" cap="none" spc="0" normalizeH="0" baseline="0" noProof="0">
                          <a:ln>
                            <a:noFill/>
                          </a:ln>
                          <a:solidFill>
                            <a:prstClr val="black"/>
                          </a:solidFill>
                          <a:effectLst/>
                          <a:uLnTx/>
                          <a:uFillTx/>
                          <a:latin typeface="+mn-lt"/>
                          <a:ea typeface="+mn-ea"/>
                          <a:cs typeface="+mn-cs"/>
                        </a:rPr>
                        <a:t>
  RT @DACOKSA: </a:t>
                      </a:r>
                      <a:r>
                        <a:rPr kumimoji="0" lang="ar-AE" sz="1000" b="0" i="0" u="none" strike="noStrike" kern="1200" cap="none" spc="0" normalizeH="0" baseline="0" noProof="0">
                          <a:ln>
                            <a:noFill/>
                          </a:ln>
                          <a:solidFill>
                            <a:prstClr val="black"/>
                          </a:solidFill>
                          <a:effectLst/>
                          <a:uLnTx/>
                          <a:uFillTx/>
                          <a:latin typeface="+mn-lt"/>
                          <a:ea typeface="+mn-ea"/>
                          <a:cs typeface="+mn-cs"/>
                        </a:rPr>
                        <a:t>وتضمنت مشاركة صيدلية الدواء إهداء الحجاج مستحضرات طبية خاصة وشرح طريقة الاستخدام للأدوية @</a:t>
                      </a:r>
                      <a:r>
                        <a:rPr kumimoji="0" lang="en-US" sz="1000" b="0" i="0" u="none" strike="noStrike" kern="1200" cap="none" spc="0" normalizeH="0" baseline="0" noProof="0">
                          <a:ln>
                            <a:noFill/>
                          </a:ln>
                          <a:solidFill>
                            <a:prstClr val="black"/>
                          </a:solidFill>
                          <a:effectLst/>
                          <a:uLnTx/>
                          <a:uFillTx/>
                          <a:latin typeface="+mn-lt"/>
                          <a:ea typeface="+mn-ea"/>
                          <a:cs typeface="+mn-cs"/>
                        </a:rPr>
                        <a:t>AldawaaCare https://t.co/g3PMrb6SzL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161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- 2018-08-18 13:00:59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تجنب استنشاق الهواء الملوث والغبار، وقلّل من خطر التعرض للأمراض المعدية المحمولة جوًا عن طريق ارتداء قناع طبي في الأماكن المزدحمة. #نصائح_للحجاج #الحج #الحج_والدواء #الحج2018 #مكة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https://t.co/pCWiXrUsEx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extLst>
                  <a:ext uri="{0D108BD9-81ED-4DB2-BD59-A6C34878D82A}">
                    <a16:rowId xmlns:a16="http://schemas.microsoft.com/office/drawing/2014/main" val="1647775610"/>
                  </a:ext>
                </a:extLst>
              </a:tr>
            </a:tbl>
          </a:graphicData>
        </a:graphic>
      </p:graphicFrame>
      <p:sp>
        <p:nvSpPr>
          <p:cNvPr id="4" name="Text Placeholder 3">
            <a:extLst>
              <a:ext uri="{FF2B5EF4-FFF2-40B4-BE49-F238E27FC236}">
                <a16:creationId xmlns:a16="http://schemas.microsoft.com/office/drawing/2014/main" id="{8EAE27D0-83A7-4442-822E-CD778293156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02066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E1D82-0B90-4483-A7E0-7C1271E3880F}"/>
              </a:ext>
            </a:extLst>
          </p:cNvPr>
          <p:cNvSpPr>
            <a:spLocks noGrp="1"/>
          </p:cNvSpPr>
          <p:nvPr>
            <p:ph type="title"/>
          </p:nvPr>
        </p:nvSpPr>
        <p:spPr/>
        <p:txBody>
          <a:bodyPr/>
          <a:lstStyle/>
          <a:p>
            <a:r>
              <a:rPr lang="en-US"/>
              <a:t>Twitter Tweets Total | AlDawaa</a:t>
            </a:r>
          </a:p>
        </p:txBody>
      </p:sp>
      <p:graphicFrame>
        <p:nvGraphicFramePr>
          <p:cNvPr id="6" name="Chart Placeholder 5">
            <a:extLst>
              <a:ext uri="{FF2B5EF4-FFF2-40B4-BE49-F238E27FC236}">
                <a16:creationId xmlns:a16="http://schemas.microsoft.com/office/drawing/2014/main" id="{D0A47817-D283-4F31-AF2B-0F039D7D8C39}"/>
              </a:ext>
            </a:extLst>
          </p:cNvPr>
          <p:cNvGraphicFramePr>
            <a:graphicFrameLocks noGrp="1"/>
          </p:cNvGraphicFramePr>
          <p:nvPr>
            <p:ph type="chart" sz="quarter" idx="13"/>
            <p:extLst>
              <p:ext uri="{D42A27DB-BD31-4B8C-83A1-F6EECF244321}">
                <p14:modId xmlns:p14="http://schemas.microsoft.com/office/powerpoint/2010/main" val="1979312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BF737E-7F57-4BD5-BB62-28A0B43FE552}"/>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94ED6AE-4E29-4A0E-999C-2B1269E722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2983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6383D-B8CB-42A5-915E-1712920A38FD}"/>
              </a:ext>
            </a:extLst>
          </p:cNvPr>
          <p:cNvSpPr>
            <a:spLocks noGrp="1"/>
          </p:cNvSpPr>
          <p:nvPr>
            <p:ph type="title"/>
          </p:nvPr>
        </p:nvSpPr>
        <p:spPr/>
        <p:txBody>
          <a:bodyPr/>
          <a:lstStyle/>
          <a:p>
            <a:r>
              <a:rPr lang="en-US"/>
              <a:t>Instagram Posts Table | AlDawaa - 1 of 5</a:t>
            </a:r>
          </a:p>
        </p:txBody>
      </p:sp>
      <p:graphicFrame>
        <p:nvGraphicFramePr>
          <p:cNvPr id="5" name="Table Placeholder 4">
            <a:extLst>
              <a:ext uri="{FF2B5EF4-FFF2-40B4-BE49-F238E27FC236}">
                <a16:creationId xmlns:a16="http://schemas.microsoft.com/office/drawing/2014/main" id="{6A20D098-5B77-4DDC-9A78-023753397BED}"/>
              </a:ext>
            </a:extLst>
          </p:cNvPr>
          <p:cNvGraphicFramePr>
            <a:graphicFrameLocks noGrp="1"/>
          </p:cNvGraphicFramePr>
          <p:nvPr>
            <p:ph type="tbl" sz="quarter" idx="13"/>
            <p:extLst>
              <p:ext uri="{D42A27DB-BD31-4B8C-83A1-F6EECF244321}">
                <p14:modId xmlns:p14="http://schemas.microsoft.com/office/powerpoint/2010/main" val="699260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32606210"/>
                    </a:ext>
                  </a:extLst>
                </a:gridCol>
                <a:gridCol w="987552">
                  <a:extLst>
                    <a:ext uri="{9D8B030D-6E8A-4147-A177-3AD203B41FA5}">
                      <a16:colId xmlns:a16="http://schemas.microsoft.com/office/drawing/2014/main" val="3963809924"/>
                    </a:ext>
                  </a:extLst>
                </a:gridCol>
                <a:gridCol w="987552">
                  <a:extLst>
                    <a:ext uri="{9D8B030D-6E8A-4147-A177-3AD203B41FA5}">
                      <a16:colId xmlns:a16="http://schemas.microsoft.com/office/drawing/2014/main" val="1330146367"/>
                    </a:ext>
                  </a:extLst>
                </a:gridCol>
                <a:gridCol w="987552">
                  <a:extLst>
                    <a:ext uri="{9D8B030D-6E8A-4147-A177-3AD203B41FA5}">
                      <a16:colId xmlns:a16="http://schemas.microsoft.com/office/drawing/2014/main" val="1732910453"/>
                    </a:ext>
                  </a:extLst>
                </a:gridCol>
                <a:gridCol w="987552">
                  <a:extLst>
                    <a:ext uri="{9D8B030D-6E8A-4147-A177-3AD203B41FA5}">
                      <a16:colId xmlns:a16="http://schemas.microsoft.com/office/drawing/2014/main" val="203976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5050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- 2018-08-31 14:19:34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نفسك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77742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- 2018-08-31 09:30:13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مباركة و تقبل الله دعواتكم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41126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- 2018-08-30 16:00:47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يقدم د .أورجانيك زبدة الجسم بفيتامين "هـ" .. زبدة طبيعية غنية الترطيب تعطي الجسم ملمساَ حريري لتبدو أصغر سنا وأكثر نعومة
احصلي عليها ب378 نقطة من قطاف
#صيدلية_الدواء #قطاف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1041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- 2018-08-29 15:27:49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48900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- 2018-08-28 19:46:31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هائلة على منتجات بامبرز, اشتري اثنين و احصل على الثالثة مجانا! أصناف مختارة, حصريا  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26 اغسطس الى 31  اغسطس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1940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- 2018-08-28 15:27:38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على تشكيلة منتجات كلوران بيبي الأن في صيدلية الدواء! لفترة محدودة من ٢٧ اغسطس الى ٢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3568400"/>
                  </a:ext>
                </a:extLst>
              </a:tr>
            </a:tbl>
          </a:graphicData>
        </a:graphic>
      </p:graphicFrame>
      <p:sp>
        <p:nvSpPr>
          <p:cNvPr id="4" name="Text Placeholder 3">
            <a:extLst>
              <a:ext uri="{FF2B5EF4-FFF2-40B4-BE49-F238E27FC236}">
                <a16:creationId xmlns:a16="http://schemas.microsoft.com/office/drawing/2014/main" id="{180B05AF-D377-4273-9E6F-BC46DA0E8A0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72715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158CC-DF64-477E-B29A-88BC25122224}"/>
              </a:ext>
            </a:extLst>
          </p:cNvPr>
          <p:cNvSpPr>
            <a:spLocks noGrp="1"/>
          </p:cNvSpPr>
          <p:nvPr>
            <p:ph type="title"/>
          </p:nvPr>
        </p:nvSpPr>
        <p:spPr/>
        <p:txBody>
          <a:bodyPr/>
          <a:lstStyle/>
          <a:p>
            <a:r>
              <a:rPr lang="en-US"/>
              <a:t>Instagram Posts Table | AlDawaa - 2 of 5</a:t>
            </a:r>
          </a:p>
        </p:txBody>
      </p:sp>
      <p:graphicFrame>
        <p:nvGraphicFramePr>
          <p:cNvPr id="5" name="Table Placeholder 4">
            <a:extLst>
              <a:ext uri="{FF2B5EF4-FFF2-40B4-BE49-F238E27FC236}">
                <a16:creationId xmlns:a16="http://schemas.microsoft.com/office/drawing/2014/main" id="{A18122E9-8298-4B78-9A61-4459EDDA994D}"/>
              </a:ext>
            </a:extLst>
          </p:cNvPr>
          <p:cNvGraphicFramePr>
            <a:graphicFrameLocks noGrp="1"/>
          </p:cNvGraphicFramePr>
          <p:nvPr>
            <p:ph type="tbl" sz="quarter" idx="13"/>
            <p:extLst>
              <p:ext uri="{D42A27DB-BD31-4B8C-83A1-F6EECF244321}">
                <p14:modId xmlns:p14="http://schemas.microsoft.com/office/powerpoint/2010/main" val="941915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1875244"/>
                    </a:ext>
                  </a:extLst>
                </a:gridCol>
                <a:gridCol w="987552">
                  <a:extLst>
                    <a:ext uri="{9D8B030D-6E8A-4147-A177-3AD203B41FA5}">
                      <a16:colId xmlns:a16="http://schemas.microsoft.com/office/drawing/2014/main" val="3332703693"/>
                    </a:ext>
                  </a:extLst>
                </a:gridCol>
                <a:gridCol w="987552">
                  <a:extLst>
                    <a:ext uri="{9D8B030D-6E8A-4147-A177-3AD203B41FA5}">
                      <a16:colId xmlns:a16="http://schemas.microsoft.com/office/drawing/2014/main" val="1791688486"/>
                    </a:ext>
                  </a:extLst>
                </a:gridCol>
                <a:gridCol w="987552">
                  <a:extLst>
                    <a:ext uri="{9D8B030D-6E8A-4147-A177-3AD203B41FA5}">
                      <a16:colId xmlns:a16="http://schemas.microsoft.com/office/drawing/2014/main" val="3211451169"/>
                    </a:ext>
                  </a:extLst>
                </a:gridCol>
                <a:gridCol w="987552">
                  <a:extLst>
                    <a:ext uri="{9D8B030D-6E8A-4147-A177-3AD203B41FA5}">
                      <a16:colId xmlns:a16="http://schemas.microsoft.com/office/drawing/2014/main" val="1717007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324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- 2018-08-28 14:10:26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الأن عروض مميزة على عدسات لاصقة, اشتري عدسات شهرية واحصلي على عدسة اخرى مجاناً لفترة محدودة , من 27 اغسطس الى 2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2826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- 2018-08-27 17:00:44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شاركينا صورة مرطب الشفاه المفضل لكِ على الخاص أو 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3809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- 2018-08-26 19:07:54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وصار وقت الإعلان عن الفائزين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 مبروك لجميع الرابحين وشكرا لجميع المشاركين.. انتظرونا في مسابقاتنا القادمة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118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- 2018-08-26 14:45:43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صيدليات_الدواء وشركة #أرامكس تعلنان عن شراكة استراتيجة لتقديم خدمة الإستلام السريع داخل صيدليات مختارة إلى أن تعمم مراكز الخدمة تدريجياً على نطاق أوسع. وهذا يأتي من ضمن سعي #الدواء لتقديم خدمات جديدة ومبتكرة لجميع عملائها.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8467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- 2018-08-26 13:00:57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أسنانك حساسة؟
معجون #الودنت هو الحل.. تلذذ بالآيسكريم بدون ألم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5698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- 2018-08-25 11:00:41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تستخدمين كريم واقي الشمس؟ تعرفي على الطريقة الصحيحة لاستخدامه #نصيحة_الدواء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86735213"/>
                  </a:ext>
                </a:extLst>
              </a:tr>
            </a:tbl>
          </a:graphicData>
        </a:graphic>
      </p:graphicFrame>
      <p:sp>
        <p:nvSpPr>
          <p:cNvPr id="4" name="Text Placeholder 3">
            <a:extLst>
              <a:ext uri="{FF2B5EF4-FFF2-40B4-BE49-F238E27FC236}">
                <a16:creationId xmlns:a16="http://schemas.microsoft.com/office/drawing/2014/main" id="{E6879350-FDDF-4800-814A-E04B9E64D58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94089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2D187-4977-43CA-B062-9A233072C504}"/>
              </a:ext>
            </a:extLst>
          </p:cNvPr>
          <p:cNvSpPr>
            <a:spLocks noGrp="1"/>
          </p:cNvSpPr>
          <p:nvPr>
            <p:ph type="title"/>
          </p:nvPr>
        </p:nvSpPr>
        <p:spPr/>
        <p:txBody>
          <a:bodyPr/>
          <a:lstStyle/>
          <a:p>
            <a:r>
              <a:rPr lang="en-US"/>
              <a:t>Instagram Posts Table | AlDawaa - 3 of 5</a:t>
            </a:r>
          </a:p>
        </p:txBody>
      </p:sp>
      <p:graphicFrame>
        <p:nvGraphicFramePr>
          <p:cNvPr id="5" name="Table Placeholder 4">
            <a:extLst>
              <a:ext uri="{FF2B5EF4-FFF2-40B4-BE49-F238E27FC236}">
                <a16:creationId xmlns:a16="http://schemas.microsoft.com/office/drawing/2014/main" id="{0E5DA9EB-5CB0-4055-871C-8441BE9D29E9}"/>
              </a:ext>
            </a:extLst>
          </p:cNvPr>
          <p:cNvGraphicFramePr>
            <a:graphicFrameLocks noGrp="1"/>
          </p:cNvGraphicFramePr>
          <p:nvPr>
            <p:ph type="tbl" sz="quarter" idx="13"/>
            <p:extLst>
              <p:ext uri="{D42A27DB-BD31-4B8C-83A1-F6EECF244321}">
                <p14:modId xmlns:p14="http://schemas.microsoft.com/office/powerpoint/2010/main" val="2234521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34116019"/>
                    </a:ext>
                  </a:extLst>
                </a:gridCol>
                <a:gridCol w="987552">
                  <a:extLst>
                    <a:ext uri="{9D8B030D-6E8A-4147-A177-3AD203B41FA5}">
                      <a16:colId xmlns:a16="http://schemas.microsoft.com/office/drawing/2014/main" val="315106543"/>
                    </a:ext>
                  </a:extLst>
                </a:gridCol>
                <a:gridCol w="987552">
                  <a:extLst>
                    <a:ext uri="{9D8B030D-6E8A-4147-A177-3AD203B41FA5}">
                      <a16:colId xmlns:a16="http://schemas.microsoft.com/office/drawing/2014/main" val="2201771376"/>
                    </a:ext>
                  </a:extLst>
                </a:gridCol>
                <a:gridCol w="987552">
                  <a:extLst>
                    <a:ext uri="{9D8B030D-6E8A-4147-A177-3AD203B41FA5}">
                      <a16:colId xmlns:a16="http://schemas.microsoft.com/office/drawing/2014/main" val="574733699"/>
                    </a:ext>
                  </a:extLst>
                </a:gridCol>
                <a:gridCol w="987552">
                  <a:extLst>
                    <a:ext uri="{9D8B030D-6E8A-4147-A177-3AD203B41FA5}">
                      <a16:colId xmlns:a16="http://schemas.microsoft.com/office/drawing/2014/main" val="2567753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4322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- 2018-08-24 09:00:45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طبتم وطابت جمعتكم بكل خير
في هذه الساعة المباركة نسأل الله أن يجعلنا مفاتيح للخير ومغاليق للشر، وأن يوفقنا ويعيننا على خيري الدنيا والآخرة.
#يوم_الجمعة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7364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- 2018-08-23 11:30:20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احرصي على تزويد أطفالك بمنتجات للعناية الشخصية لحمايتهم من البكتيريا والعدوى -بإذن الله-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983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- 2018-08-22 17:02:02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العودة_إلى_المدارس#
كل واحد وعنده طرق يسويها كل يوم عشان يضمن سلامته وسلامة عائلته من انتقال الأمراض خاصة بوقت رجوع الطلاب الى المدارس.
شاركينا روتينك للتعقيم وصوري لنا المنتجات التي تحبي استخدامها بالخاص أو بالتعليقات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86891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- 2018-08-21 17:01:22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بعد اكمال الحج, من المهم أن ترتاح , لأنك قد تعاني من الصداع, الإرهاق العضلي و عدم انتظام النوم.  #حج_مبرور #صيدلية_الدواء
#الحج_والدواء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7010117"/>
                  </a:ext>
                </a:extLst>
              </a:tr>
            </a:tbl>
          </a:graphicData>
        </a:graphic>
      </p:graphicFrame>
      <p:sp>
        <p:nvSpPr>
          <p:cNvPr id="4" name="Text Placeholder 3">
            <a:extLst>
              <a:ext uri="{FF2B5EF4-FFF2-40B4-BE49-F238E27FC236}">
                <a16:creationId xmlns:a16="http://schemas.microsoft.com/office/drawing/2014/main" id="{E6E09F7F-A7AC-4872-92B2-36D5E74BF13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537925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BEA67-006D-4B75-BC22-26D61B409535}"/>
              </a:ext>
            </a:extLst>
          </p:cNvPr>
          <p:cNvSpPr>
            <a:spLocks noGrp="1"/>
          </p:cNvSpPr>
          <p:nvPr>
            <p:ph type="title"/>
          </p:nvPr>
        </p:nvSpPr>
        <p:spPr/>
        <p:txBody>
          <a:bodyPr/>
          <a:lstStyle/>
          <a:p>
            <a:r>
              <a:rPr lang="en-US"/>
              <a:t>Instagram Posts Table | AlDawaa - 4 of 5</a:t>
            </a:r>
          </a:p>
        </p:txBody>
      </p:sp>
      <p:graphicFrame>
        <p:nvGraphicFramePr>
          <p:cNvPr id="5" name="Table Placeholder 4">
            <a:extLst>
              <a:ext uri="{FF2B5EF4-FFF2-40B4-BE49-F238E27FC236}">
                <a16:creationId xmlns:a16="http://schemas.microsoft.com/office/drawing/2014/main" id="{099AF99D-2F9A-4DBA-B1E2-70D3A258914D}"/>
              </a:ext>
            </a:extLst>
          </p:cNvPr>
          <p:cNvGraphicFramePr>
            <a:graphicFrameLocks noGrp="1"/>
          </p:cNvGraphicFramePr>
          <p:nvPr>
            <p:ph type="tbl" sz="quarter" idx="13"/>
            <p:extLst>
              <p:ext uri="{D42A27DB-BD31-4B8C-83A1-F6EECF244321}">
                <p14:modId xmlns:p14="http://schemas.microsoft.com/office/powerpoint/2010/main" val="2153574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44511531"/>
                    </a:ext>
                  </a:extLst>
                </a:gridCol>
                <a:gridCol w="987552">
                  <a:extLst>
                    <a:ext uri="{9D8B030D-6E8A-4147-A177-3AD203B41FA5}">
                      <a16:colId xmlns:a16="http://schemas.microsoft.com/office/drawing/2014/main" val="1696836940"/>
                    </a:ext>
                  </a:extLst>
                </a:gridCol>
                <a:gridCol w="987552">
                  <a:extLst>
                    <a:ext uri="{9D8B030D-6E8A-4147-A177-3AD203B41FA5}">
                      <a16:colId xmlns:a16="http://schemas.microsoft.com/office/drawing/2014/main" val="2839418337"/>
                    </a:ext>
                  </a:extLst>
                </a:gridCol>
                <a:gridCol w="987552">
                  <a:extLst>
                    <a:ext uri="{9D8B030D-6E8A-4147-A177-3AD203B41FA5}">
                      <a16:colId xmlns:a16="http://schemas.microsoft.com/office/drawing/2014/main" val="2223144512"/>
                    </a:ext>
                  </a:extLst>
                </a:gridCol>
                <a:gridCol w="987552">
                  <a:extLst>
                    <a:ext uri="{9D8B030D-6E8A-4147-A177-3AD203B41FA5}">
                      <a16:colId xmlns:a16="http://schemas.microsoft.com/office/drawing/2014/main" val="465916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130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- 2018-08-20 16:01:50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تهنئكم بحلول عيد الأضحى المبارك، أعاده الله عليكم بالخير واليمن والبركات، ومتّعكم بجزيل الصحة والعافية بين الأهل والأحباب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عيد_الأضحى #تهنئة_العيد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3260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- 2018-08-20 10:00:48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تقبل الله منكم ورزقكم حجًا مبرورًا وذنبًا مغفورًا، ورزقكم سعادة الدارين. 
#الحج2018 #عرفة #يوم_عرفة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9383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- 2018-08-19 15:00:51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للحجاج المصابين بارتفاع ضغط الدم, حافظوا على أخذ الأدوية بشكل منتظم. خصوصا خلال الطواف, السعي و رمي الجمرات. لأن هذه الأنشطة تحتاج جهد كبير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1299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- 2018-08-18 13:00:59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تجنب استنشاق الهواء الملوث والغبار، وقلّل من خطر التعرض للأمراض المعدية المحمولة جوًا عن طريق ارتداء قناع طبي في الأماكن المزدحمة. #نصائح_للحجاج #الحج #الحج_والدواء #الحج2018 #مكة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4792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- 2018-08-17 09:00:36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 اكبر الله اكبر لا اله الا الله , الله اكبر الله اكبر ولله الحمد.
#يوم_الجمعة
#صيدلية_الدواء
#الحج2018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58776188"/>
                  </a:ext>
                </a:extLst>
              </a:tr>
            </a:tbl>
          </a:graphicData>
        </a:graphic>
      </p:graphicFrame>
      <p:sp>
        <p:nvSpPr>
          <p:cNvPr id="4" name="Text Placeholder 3">
            <a:extLst>
              <a:ext uri="{FF2B5EF4-FFF2-40B4-BE49-F238E27FC236}">
                <a16:creationId xmlns:a16="http://schemas.microsoft.com/office/drawing/2014/main" id="{2FD3DACC-0480-4285-94A9-168E55AD77A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900124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1D72A-F89D-49D3-94FD-0EEF3F307ABE}"/>
              </a:ext>
            </a:extLst>
          </p:cNvPr>
          <p:cNvSpPr>
            <a:spLocks noGrp="1"/>
          </p:cNvSpPr>
          <p:nvPr>
            <p:ph type="title"/>
          </p:nvPr>
        </p:nvSpPr>
        <p:spPr/>
        <p:txBody>
          <a:bodyPr/>
          <a:lstStyle/>
          <a:p>
            <a:r>
              <a:rPr lang="en-US"/>
              <a:t>Instagram Posts Table | AlDawaa - 5 of 5</a:t>
            </a:r>
          </a:p>
        </p:txBody>
      </p:sp>
      <p:graphicFrame>
        <p:nvGraphicFramePr>
          <p:cNvPr id="5" name="Table Placeholder 4">
            <a:extLst>
              <a:ext uri="{FF2B5EF4-FFF2-40B4-BE49-F238E27FC236}">
                <a16:creationId xmlns:a16="http://schemas.microsoft.com/office/drawing/2014/main" id="{FF5D32F3-67DE-4E1A-B2D0-3F4A5526C993}"/>
              </a:ext>
            </a:extLst>
          </p:cNvPr>
          <p:cNvGraphicFramePr>
            <a:graphicFrameLocks noGrp="1"/>
          </p:cNvGraphicFramePr>
          <p:nvPr>
            <p:ph type="tbl" sz="quarter" idx="13"/>
            <p:extLst>
              <p:ext uri="{D42A27DB-BD31-4B8C-83A1-F6EECF244321}">
                <p14:modId xmlns:p14="http://schemas.microsoft.com/office/powerpoint/2010/main" val="901678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35331465"/>
                    </a:ext>
                  </a:extLst>
                </a:gridCol>
                <a:gridCol w="987552">
                  <a:extLst>
                    <a:ext uri="{9D8B030D-6E8A-4147-A177-3AD203B41FA5}">
                      <a16:colId xmlns:a16="http://schemas.microsoft.com/office/drawing/2014/main" val="1784512157"/>
                    </a:ext>
                  </a:extLst>
                </a:gridCol>
                <a:gridCol w="987552">
                  <a:extLst>
                    <a:ext uri="{9D8B030D-6E8A-4147-A177-3AD203B41FA5}">
                      <a16:colId xmlns:a16="http://schemas.microsoft.com/office/drawing/2014/main" val="1070461525"/>
                    </a:ext>
                  </a:extLst>
                </a:gridCol>
                <a:gridCol w="987552">
                  <a:extLst>
                    <a:ext uri="{9D8B030D-6E8A-4147-A177-3AD203B41FA5}">
                      <a16:colId xmlns:a16="http://schemas.microsoft.com/office/drawing/2014/main" val="2496241999"/>
                    </a:ext>
                  </a:extLst>
                </a:gridCol>
                <a:gridCol w="987552">
                  <a:extLst>
                    <a:ext uri="{9D8B030D-6E8A-4147-A177-3AD203B41FA5}">
                      <a16:colId xmlns:a16="http://schemas.microsoft.com/office/drawing/2014/main" val="4077028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5390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17:30:16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تجنب أمراض الجهاز الهضمي في #الحج بشرب كمية كثيرة من الماء, الابتعاد عن الأطعمة الدسمة, والتحقق من نظافة طعامك قبل تناوله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0177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17:00:56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خلال فترة #الحج, يجب استعمال شفرة الشعر مرة واحدة لكل حلاقة, وتجنب مشاركتها مع الأخرين. هذا يحافظ على صحتك, و يمنع انتشار الأمراض المعدية.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9925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14:00:23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ترحب صيدلية الدواء بحجاج بيت الله الحرام بمكة #الحج2018  #الحج_مع_الدواء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1468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12:02:07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زورو أقرب #صيدلية_الدواء لتحصلوا على أفضل عروض على منتجات العناية الشخصية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59272980"/>
                  </a:ext>
                </a:extLst>
              </a:tr>
            </a:tbl>
          </a:graphicData>
        </a:graphic>
      </p:graphicFrame>
      <p:sp>
        <p:nvSpPr>
          <p:cNvPr id="4" name="Text Placeholder 3">
            <a:extLst>
              <a:ext uri="{FF2B5EF4-FFF2-40B4-BE49-F238E27FC236}">
                <a16:creationId xmlns:a16="http://schemas.microsoft.com/office/drawing/2014/main" id="{66B54EB3-5F5F-4CC8-BD16-8B26A2657F4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25887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E21A2-9781-4883-AFA7-2F859AD9E794}"/>
              </a:ext>
            </a:extLst>
          </p:cNvPr>
          <p:cNvSpPr>
            <a:spLocks noGrp="1"/>
          </p:cNvSpPr>
          <p:nvPr>
            <p:ph type="title"/>
          </p:nvPr>
        </p:nvSpPr>
        <p:spPr/>
        <p:txBody>
          <a:bodyPr/>
          <a:lstStyle/>
          <a:p>
            <a:r>
              <a:rPr lang="en-US"/>
              <a:t>Instagram Posts | AlDawaa</a:t>
            </a:r>
          </a:p>
        </p:txBody>
      </p:sp>
      <p:graphicFrame>
        <p:nvGraphicFramePr>
          <p:cNvPr id="6" name="Chart Placeholder 5">
            <a:extLst>
              <a:ext uri="{FF2B5EF4-FFF2-40B4-BE49-F238E27FC236}">
                <a16:creationId xmlns:a16="http://schemas.microsoft.com/office/drawing/2014/main" id="{306B7605-0A33-4A13-9328-92B9F7140BAD}"/>
              </a:ext>
            </a:extLst>
          </p:cNvPr>
          <p:cNvGraphicFramePr>
            <a:graphicFrameLocks noGrp="1"/>
          </p:cNvGraphicFramePr>
          <p:nvPr>
            <p:ph type="chart" sz="quarter" idx="13"/>
            <p:extLst>
              <p:ext uri="{D42A27DB-BD31-4B8C-83A1-F6EECF244321}">
                <p14:modId xmlns:p14="http://schemas.microsoft.com/office/powerpoint/2010/main" val="1616415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ABF123-7FF0-42F6-901F-DECA9DF056B5}"/>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3791C9E6-2B6A-4844-94C9-C67E4FE52B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58859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1993</Words>
  <Application>Microsoft Office PowerPoint</Application>
  <PresentationFormat>On-screen Show (4:3)</PresentationFormat>
  <Paragraphs>1133</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Aldawaa followers change</vt:lpstr>
      <vt:lpstr>Twitter Followers Total | AlDawaa</vt:lpstr>
      <vt:lpstr>Facebook Fans Total | AlDawaa</vt:lpstr>
      <vt:lpstr>Instagram Followers Total | AlDawaa</vt:lpstr>
      <vt:lpstr>Twitter Key Metrics Table | AlDawaa</vt:lpstr>
      <vt:lpstr>Twitter Total Interactions | AlDawaa</vt:lpstr>
      <vt:lpstr>Facebook Total Interactions | AlDawaa</vt:lpstr>
      <vt:lpstr>Instagram Key Metrics Table | AlDawaa</vt:lpstr>
      <vt:lpstr>Instagram Total Interactions | AlDawaa</vt:lpstr>
      <vt:lpstr>Facebook Key Metrics Table | AlDawaa</vt:lpstr>
      <vt:lpstr>Facebook Own Posts | AlDawaa</vt:lpstr>
      <vt:lpstr>Facebook Own Posts Table  | AlDawaa - 1 of 10</vt:lpstr>
      <vt:lpstr>Facebook Own Posts Table  | AlDawaa - 2 of 10</vt:lpstr>
      <vt:lpstr>Facebook Own Posts Table  | AlDawaa - 3 of 10</vt:lpstr>
      <vt:lpstr>Facebook Own Posts Table  | AlDawaa - 4 of 10</vt:lpstr>
      <vt:lpstr>Facebook Own Posts Table  | AlDawaa - 5 of 10</vt:lpstr>
      <vt:lpstr>Facebook Own Posts Table  | AlDawaa - 6 of 10</vt:lpstr>
      <vt:lpstr>Facebook Own Posts Table  | AlDawaa - 7 of 10</vt:lpstr>
      <vt:lpstr>Facebook Own Posts Table  | AlDawaa - 8 of 10</vt:lpstr>
      <vt:lpstr>Facebook Own Posts Table  | AlDawaa - 9 of 10</vt:lpstr>
      <vt:lpstr>Facebook Own Posts Table  | AlDawaa - 10 of 10</vt:lpstr>
      <vt:lpstr>Twitter Own and Retweeted Tweets Table | AlDawaa - 1 of 5</vt:lpstr>
      <vt:lpstr>Twitter Own and Retweeted Tweets Table | AlDawaa - 2 of 5</vt:lpstr>
      <vt:lpstr>Twitter Own and Retweeted Tweets Table | AlDawaa - 3 of 5</vt:lpstr>
      <vt:lpstr>Twitter Own and Retweeted Tweets Table | AlDawaa - 4 of 5</vt:lpstr>
      <vt:lpstr>Twitter Own and Retweeted Tweets Table | AlDawaa - 5 of 5</vt:lpstr>
      <vt:lpstr>Twitter Tweets Total | AlDawaa</vt:lpstr>
      <vt:lpstr>Instagram Posts Table | AlDawaa - 1 of 5</vt:lpstr>
      <vt:lpstr>Instagram Posts Table | AlDawaa - 2 of 5</vt:lpstr>
      <vt:lpstr>Instagram Posts Table | AlDawaa - 3 of 5</vt:lpstr>
      <vt:lpstr>Instagram Posts Table | AlDawaa - 4 of 5</vt:lpstr>
      <vt:lpstr>Instagram Posts Table | AlDawaa - 5 of 5</vt:lpstr>
      <vt:lpstr>Instagram Posts | AlDawaa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Aldawaa followers change</dc:title>
  <dc:creator>Administrator</dc:creator>
  <cp:lastModifiedBy>Administrator</cp:lastModifiedBy>
  <cp:revision>1</cp:revision>
  <dcterms:created xsi:type="dcterms:W3CDTF">2018-09-02T06:38:14Z</dcterms:created>
  <dcterms:modified xsi:type="dcterms:W3CDTF">2018-09-02T06:40:00Z</dcterms:modified>
</cp:coreProperties>
</file>