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8" r:id="rId31"/>
    <p:sldId id="289" r:id="rId32"/>
    <p:sldId id="290" r:id="rId33"/>
    <p:sldId id="291" r:id="rId34"/>
    <p:sldId id="292" r:id="rId35"/>
    <p:sldId id="294" r:id="rId36"/>
    <p:sldId id="295" r:id="rId37"/>
    <p:sldId id="296" r:id="rId38"/>
    <p:sldId id="297" r:id="rId39"/>
    <p:sldId id="298" r:id="rId40"/>
    <p:sldId id="299" r:id="rId41"/>
    <p:sldId id="301" r:id="rId42"/>
    <p:sldId id="302" r:id="rId43"/>
    <p:sldId id="303" r:id="rId44"/>
    <p:sldId id="304" r:id="rId45"/>
  </p:sldIdLst>
  <p:sldSz cx="9144000" cy="6858000" type="screen4x3"/>
  <p:notesSz cx="6858000" cy="9144000"/>
  <p:embeddedFontLst>
    <p:embeddedFont>
      <p:font typeface="Calibri" panose="020F0502020204030204" pitchFamily="34" charset="0"/>
      <p:regular r:id="rId46"/>
      <p:bold r:id="rId47"/>
      <p:italic r:id="rId48"/>
      <p:boldItalic r:id="rId4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09" d="100"/>
          <a:sy n="109" d="100"/>
        </p:scale>
        <p:origin x="2160"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2.fntdata"/><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3.fntdata"/><Relationship Id="rId8" Type="http://schemas.openxmlformats.org/officeDocument/2006/relationships/slide" Target="slides/slide7.xml"/><Relationship Id="rId51"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@AldawaaCare</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155052</c:v>
                </c:pt>
                <c:pt idx="1">
                  <c:v>155073</c:v>
                </c:pt>
                <c:pt idx="2">
                  <c:v>155078</c:v>
                </c:pt>
                <c:pt idx="3">
                  <c:v>155094</c:v>
                </c:pt>
                <c:pt idx="4">
                  <c:v>155085</c:v>
                </c:pt>
                <c:pt idx="5">
                  <c:v>155134</c:v>
                </c:pt>
                <c:pt idx="6">
                  <c:v>155123</c:v>
                </c:pt>
                <c:pt idx="7">
                  <c:v>155155</c:v>
                </c:pt>
                <c:pt idx="8">
                  <c:v>155160</c:v>
                </c:pt>
                <c:pt idx="9">
                  <c:v>155179</c:v>
                </c:pt>
                <c:pt idx="10">
                  <c:v>155176</c:v>
                </c:pt>
                <c:pt idx="11">
                  <c:v>155187</c:v>
                </c:pt>
                <c:pt idx="12">
                  <c:v>155219</c:v>
                </c:pt>
                <c:pt idx="13">
                  <c:v>155212</c:v>
                </c:pt>
                <c:pt idx="14">
                  <c:v>155233</c:v>
                </c:pt>
                <c:pt idx="15">
                  <c:v>155214</c:v>
                </c:pt>
                <c:pt idx="16">
                  <c:v>155230</c:v>
                </c:pt>
                <c:pt idx="17">
                  <c:v>155236</c:v>
                </c:pt>
                <c:pt idx="18">
                  <c:v>155202</c:v>
                </c:pt>
                <c:pt idx="19">
                  <c:v>155194</c:v>
                </c:pt>
                <c:pt idx="20">
                  <c:v>155198</c:v>
                </c:pt>
                <c:pt idx="21">
                  <c:v>155219</c:v>
                </c:pt>
                <c:pt idx="22">
                  <c:v>155250</c:v>
                </c:pt>
                <c:pt idx="23">
                  <c:v>155249</c:v>
                </c:pt>
                <c:pt idx="24">
                  <c:v>155255</c:v>
                </c:pt>
                <c:pt idx="25">
                  <c:v>155281</c:v>
                </c:pt>
                <c:pt idx="26">
                  <c:v>155307</c:v>
                </c:pt>
                <c:pt idx="27">
                  <c:v>155314</c:v>
                </c:pt>
                <c:pt idx="28">
                  <c:v>155339</c:v>
                </c:pt>
                <c:pt idx="29">
                  <c:v>155350</c:v>
                </c:pt>
              </c:numCache>
            </c:numRef>
          </c:val>
          <c:smooth val="0"/>
          <c:extLst>
            <c:ext xmlns:c16="http://schemas.microsoft.com/office/drawing/2014/chart" uri="{C3380CC4-5D6E-409C-BE32-E72D297353CC}">
              <c16:uniqueId val="{00000000-E335-49E2-A4D2-05D924BAFF94}"/>
            </c:ext>
          </c:extLst>
        </c:ser>
        <c:dLbls>
          <c:showLegendKey val="0"/>
          <c:showVal val="0"/>
          <c:showCatName val="0"/>
          <c:showSerName val="0"/>
          <c:showPercent val="0"/>
          <c:showBubbleSize val="0"/>
        </c:dLbls>
        <c:smooth val="0"/>
        <c:axId val="353384632"/>
        <c:axId val="353385288"/>
      </c:lineChart>
      <c:dateAx>
        <c:axId val="3533846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385288"/>
        <c:crosses val="autoZero"/>
        <c:auto val="1"/>
        <c:lblOffset val="100"/>
        <c:baseTimeUnit val="days"/>
      </c:dateAx>
      <c:valAx>
        <c:axId val="353385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384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@AldawaaCare</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2</c:v>
                </c:pt>
                <c:pt idx="1">
                  <c:v>2</c:v>
                </c:pt>
                <c:pt idx="2">
                  <c:v>2</c:v>
                </c:pt>
                <c:pt idx="3">
                  <c:v>3</c:v>
                </c:pt>
                <c:pt idx="4">
                  <c:v>4</c:v>
                </c:pt>
                <c:pt idx="5">
                  <c:v>2</c:v>
                </c:pt>
                <c:pt idx="6">
                  <c:v>7</c:v>
                </c:pt>
                <c:pt idx="7">
                  <c:v>7</c:v>
                </c:pt>
                <c:pt idx="8">
                  <c:v>7</c:v>
                </c:pt>
                <c:pt idx="9">
                  <c:v>7</c:v>
                </c:pt>
                <c:pt idx="10">
                  <c:v>1</c:v>
                </c:pt>
                <c:pt idx="11">
                  <c:v>2</c:v>
                </c:pt>
                <c:pt idx="12">
                  <c:v>6</c:v>
                </c:pt>
                <c:pt idx="13">
                  <c:v>3</c:v>
                </c:pt>
                <c:pt idx="14">
                  <c:v>1</c:v>
                </c:pt>
                <c:pt idx="15">
                  <c:v>1</c:v>
                </c:pt>
                <c:pt idx="16">
                  <c:v>1</c:v>
                </c:pt>
                <c:pt idx="17">
                  <c:v>1</c:v>
                </c:pt>
                <c:pt idx="18">
                  <c:v>1</c:v>
                </c:pt>
                <c:pt idx="19">
                  <c:v>0</c:v>
                </c:pt>
                <c:pt idx="20">
                  <c:v>1</c:v>
                </c:pt>
                <c:pt idx="21">
                  <c:v>1</c:v>
                </c:pt>
                <c:pt idx="22">
                  <c:v>1</c:v>
                </c:pt>
                <c:pt idx="23">
                  <c:v>0</c:v>
                </c:pt>
                <c:pt idx="24">
                  <c:v>3</c:v>
                </c:pt>
                <c:pt idx="25">
                  <c:v>0</c:v>
                </c:pt>
                <c:pt idx="26">
                  <c:v>1</c:v>
                </c:pt>
                <c:pt idx="27">
                  <c:v>0</c:v>
                </c:pt>
                <c:pt idx="28">
                  <c:v>2</c:v>
                </c:pt>
                <c:pt idx="29">
                  <c:v>1</c:v>
                </c:pt>
              </c:numCache>
            </c:numRef>
          </c:val>
          <c:smooth val="0"/>
          <c:extLst>
            <c:ext xmlns:c16="http://schemas.microsoft.com/office/drawing/2014/chart" uri="{C3380CC4-5D6E-409C-BE32-E72D297353CC}">
              <c16:uniqueId val="{00000000-40FC-48AE-ABDB-BD645D37F9E7}"/>
            </c:ext>
          </c:extLst>
        </c:ser>
        <c:dLbls>
          <c:showLegendKey val="0"/>
          <c:showVal val="0"/>
          <c:showCatName val="0"/>
          <c:showSerName val="0"/>
          <c:showPercent val="0"/>
          <c:showBubbleSize val="0"/>
        </c:dLbls>
        <c:smooth val="0"/>
        <c:axId val="422351920"/>
        <c:axId val="422357824"/>
      </c:lineChart>
      <c:dateAx>
        <c:axId val="4223519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357824"/>
        <c:crosses val="autoZero"/>
        <c:auto val="1"/>
        <c:lblOffset val="100"/>
        <c:baseTimeUnit val="days"/>
      </c:dateAx>
      <c:valAx>
        <c:axId val="422357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351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Retweets</c:v>
                </c:pt>
              </c:strCache>
            </c:strRef>
          </c:tx>
          <c:spPr>
            <a:solidFill>
              <a:schemeClr val="accent1"/>
            </a:solidFill>
            <a:ln>
              <a:noFill/>
            </a:ln>
            <a:effectLst/>
          </c:spPr>
          <c:invertIfNegative val="0"/>
          <c:cat>
            <c:strRef>
              <c:f>Sheet1!$A$2</c:f>
              <c:strCache>
                <c:ptCount val="1"/>
                <c:pt idx="0">
                  <c:v>@AldawaaCare</c:v>
                </c:pt>
              </c:strCache>
            </c:strRef>
          </c:cat>
          <c:val>
            <c:numRef>
              <c:f>Sheet1!$B$2</c:f>
              <c:numCache>
                <c:formatCode>General</c:formatCode>
                <c:ptCount val="1"/>
                <c:pt idx="0">
                  <c:v>394</c:v>
                </c:pt>
              </c:numCache>
            </c:numRef>
          </c:val>
          <c:extLst>
            <c:ext xmlns:c16="http://schemas.microsoft.com/office/drawing/2014/chart" uri="{C3380CC4-5D6E-409C-BE32-E72D297353CC}">
              <c16:uniqueId val="{00000000-596A-4A2E-B3C9-41D7FAAAD6F7}"/>
            </c:ext>
          </c:extLst>
        </c:ser>
        <c:ser>
          <c:idx val="1"/>
          <c:order val="1"/>
          <c:tx>
            <c:strRef>
              <c:f>Sheet1!$C$1</c:f>
              <c:strCache>
                <c:ptCount val="1"/>
                <c:pt idx="0">
                  <c:v>Likes</c:v>
                </c:pt>
              </c:strCache>
            </c:strRef>
          </c:tx>
          <c:spPr>
            <a:solidFill>
              <a:schemeClr val="accent2"/>
            </a:solidFill>
            <a:ln>
              <a:noFill/>
            </a:ln>
            <a:effectLst/>
          </c:spPr>
          <c:invertIfNegative val="0"/>
          <c:cat>
            <c:strRef>
              <c:f>Sheet1!$A$2</c:f>
              <c:strCache>
                <c:ptCount val="1"/>
                <c:pt idx="0">
                  <c:v>@AldawaaCare</c:v>
                </c:pt>
              </c:strCache>
            </c:strRef>
          </c:cat>
          <c:val>
            <c:numRef>
              <c:f>Sheet1!$C$2</c:f>
              <c:numCache>
                <c:formatCode>General</c:formatCode>
                <c:ptCount val="1"/>
                <c:pt idx="0">
                  <c:v>614</c:v>
                </c:pt>
              </c:numCache>
            </c:numRef>
          </c:val>
          <c:extLst>
            <c:ext xmlns:c16="http://schemas.microsoft.com/office/drawing/2014/chart" uri="{C3380CC4-5D6E-409C-BE32-E72D297353CC}">
              <c16:uniqueId val="{00000001-596A-4A2E-B3C9-41D7FAAAD6F7}"/>
            </c:ext>
          </c:extLst>
        </c:ser>
        <c:ser>
          <c:idx val="2"/>
          <c:order val="2"/>
          <c:tx>
            <c:strRef>
              <c:f>Sheet1!$D$1</c:f>
              <c:strCache>
                <c:ptCount val="1"/>
                <c:pt idx="0">
                  <c:v>Replies</c:v>
                </c:pt>
              </c:strCache>
            </c:strRef>
          </c:tx>
          <c:spPr>
            <a:solidFill>
              <a:schemeClr val="accent3"/>
            </a:solidFill>
            <a:ln>
              <a:noFill/>
            </a:ln>
            <a:effectLst/>
          </c:spPr>
          <c:invertIfNegative val="0"/>
          <c:cat>
            <c:strRef>
              <c:f>Sheet1!$A$2</c:f>
              <c:strCache>
                <c:ptCount val="1"/>
                <c:pt idx="0">
                  <c:v>@AldawaaCare</c:v>
                </c:pt>
              </c:strCache>
            </c:strRef>
          </c:cat>
          <c:val>
            <c:numRef>
              <c:f>Sheet1!$D$2</c:f>
              <c:numCache>
                <c:formatCode>General</c:formatCode>
                <c:ptCount val="1"/>
                <c:pt idx="0">
                  <c:v>138</c:v>
                </c:pt>
              </c:numCache>
            </c:numRef>
          </c:val>
          <c:extLst>
            <c:ext xmlns:c16="http://schemas.microsoft.com/office/drawing/2014/chart" uri="{C3380CC4-5D6E-409C-BE32-E72D297353CC}">
              <c16:uniqueId val="{00000002-596A-4A2E-B3C9-41D7FAAAD6F7}"/>
            </c:ext>
          </c:extLst>
        </c:ser>
        <c:dLbls>
          <c:showLegendKey val="0"/>
          <c:showVal val="0"/>
          <c:showCatName val="0"/>
          <c:showSerName val="0"/>
          <c:showPercent val="0"/>
          <c:showBubbleSize val="0"/>
        </c:dLbls>
        <c:gapWidth val="150"/>
        <c:overlap val="100"/>
        <c:axId val="422328960"/>
        <c:axId val="422329288"/>
      </c:barChart>
      <c:catAx>
        <c:axId val="4223289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329288"/>
        <c:crosses val="autoZero"/>
        <c:auto val="1"/>
        <c:lblAlgn val="ctr"/>
        <c:lblOffset val="100"/>
        <c:noMultiLvlLbl val="0"/>
      </c:catAx>
      <c:valAx>
        <c:axId val="42232928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328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@AldawaaCare</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11480</c:v>
                </c:pt>
                <c:pt idx="1">
                  <c:v>11482</c:v>
                </c:pt>
                <c:pt idx="2">
                  <c:v>11497</c:v>
                </c:pt>
                <c:pt idx="3">
                  <c:v>11505</c:v>
                </c:pt>
                <c:pt idx="4">
                  <c:v>11516</c:v>
                </c:pt>
                <c:pt idx="5">
                  <c:v>11521</c:v>
                </c:pt>
                <c:pt idx="6">
                  <c:v>11530</c:v>
                </c:pt>
                <c:pt idx="7">
                  <c:v>11537</c:v>
                </c:pt>
                <c:pt idx="8">
                  <c:v>11545</c:v>
                </c:pt>
                <c:pt idx="9">
                  <c:v>11559</c:v>
                </c:pt>
                <c:pt idx="10">
                  <c:v>11582</c:v>
                </c:pt>
                <c:pt idx="11">
                  <c:v>11591</c:v>
                </c:pt>
                <c:pt idx="12">
                  <c:v>11596</c:v>
                </c:pt>
                <c:pt idx="13">
                  <c:v>11604</c:v>
                </c:pt>
                <c:pt idx="14">
                  <c:v>11606</c:v>
                </c:pt>
                <c:pt idx="15">
                  <c:v>11607</c:v>
                </c:pt>
                <c:pt idx="16">
                  <c:v>11608</c:v>
                </c:pt>
                <c:pt idx="17">
                  <c:v>11609</c:v>
                </c:pt>
                <c:pt idx="18">
                  <c:v>11610</c:v>
                </c:pt>
                <c:pt idx="19">
                  <c:v>11610</c:v>
                </c:pt>
                <c:pt idx="20">
                  <c:v>11611</c:v>
                </c:pt>
                <c:pt idx="21">
                  <c:v>11612</c:v>
                </c:pt>
                <c:pt idx="22">
                  <c:v>11613</c:v>
                </c:pt>
                <c:pt idx="23">
                  <c:v>11618</c:v>
                </c:pt>
                <c:pt idx="24">
                  <c:v>11624</c:v>
                </c:pt>
                <c:pt idx="25">
                  <c:v>11641</c:v>
                </c:pt>
                <c:pt idx="26">
                  <c:v>11647</c:v>
                </c:pt>
                <c:pt idx="27">
                  <c:v>11651</c:v>
                </c:pt>
                <c:pt idx="28">
                  <c:v>11653</c:v>
                </c:pt>
                <c:pt idx="29">
                  <c:v>11654</c:v>
                </c:pt>
              </c:numCache>
            </c:numRef>
          </c:val>
          <c:smooth val="0"/>
          <c:extLst>
            <c:ext xmlns:c16="http://schemas.microsoft.com/office/drawing/2014/chart" uri="{C3380CC4-5D6E-409C-BE32-E72D297353CC}">
              <c16:uniqueId val="{00000000-BA9E-4877-A4C2-C8C26739FC64}"/>
            </c:ext>
          </c:extLst>
        </c:ser>
        <c:dLbls>
          <c:showLegendKey val="0"/>
          <c:showVal val="0"/>
          <c:showCatName val="0"/>
          <c:showSerName val="0"/>
          <c:showPercent val="0"/>
          <c:showBubbleSize val="0"/>
        </c:dLbls>
        <c:smooth val="0"/>
        <c:axId val="422331912"/>
        <c:axId val="422336504"/>
      </c:lineChart>
      <c:dateAx>
        <c:axId val="4223319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336504"/>
        <c:crosses val="autoZero"/>
        <c:auto val="1"/>
        <c:lblOffset val="100"/>
        <c:baseTimeUnit val="days"/>
      </c:dateAx>
      <c:valAx>
        <c:axId val="422336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331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@AldawaaCare</c:v>
                </c:pt>
              </c:strCache>
            </c:strRef>
          </c:cat>
          <c:val>
            <c:numRef>
              <c:f>Sheet1!$B$2</c:f>
              <c:numCache>
                <c:formatCode>General</c:formatCode>
                <c:ptCount val="1"/>
                <c:pt idx="0">
                  <c:v>1146</c:v>
                </c:pt>
              </c:numCache>
            </c:numRef>
          </c:val>
          <c:extLst>
            <c:ext xmlns:c16="http://schemas.microsoft.com/office/drawing/2014/chart" uri="{C3380CC4-5D6E-409C-BE32-E72D297353CC}">
              <c16:uniqueId val="{00000000-7F6D-4B1C-AB04-ACCE1DB548FC}"/>
            </c:ext>
          </c:extLst>
        </c:ser>
        <c:dLbls>
          <c:showLegendKey val="0"/>
          <c:showVal val="0"/>
          <c:showCatName val="0"/>
          <c:showSerName val="0"/>
          <c:showPercent val="0"/>
          <c:showBubbleSize val="0"/>
        </c:dLbls>
        <c:gapWidth val="219"/>
        <c:overlap val="-27"/>
        <c:axId val="431460504"/>
        <c:axId val="431457880"/>
      </c:barChart>
      <c:catAx>
        <c:axId val="43146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457880"/>
        <c:crosses val="autoZero"/>
        <c:auto val="1"/>
        <c:lblAlgn val="ctr"/>
        <c:lblOffset val="100"/>
        <c:noMultiLvlLbl val="0"/>
      </c:catAx>
      <c:valAx>
        <c:axId val="431457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460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@AldawaaCare</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10</c:v>
                </c:pt>
                <c:pt idx="1">
                  <c:v>11</c:v>
                </c:pt>
                <c:pt idx="2">
                  <c:v>8</c:v>
                </c:pt>
                <c:pt idx="3">
                  <c:v>28</c:v>
                </c:pt>
                <c:pt idx="4">
                  <c:v>57</c:v>
                </c:pt>
                <c:pt idx="5">
                  <c:v>2</c:v>
                </c:pt>
                <c:pt idx="6">
                  <c:v>15</c:v>
                </c:pt>
                <c:pt idx="7">
                  <c:v>20</c:v>
                </c:pt>
                <c:pt idx="8">
                  <c:v>58</c:v>
                </c:pt>
                <c:pt idx="9">
                  <c:v>15</c:v>
                </c:pt>
                <c:pt idx="10">
                  <c:v>1</c:v>
                </c:pt>
                <c:pt idx="11">
                  <c:v>26</c:v>
                </c:pt>
                <c:pt idx="12">
                  <c:v>18</c:v>
                </c:pt>
                <c:pt idx="13">
                  <c:v>10</c:v>
                </c:pt>
                <c:pt idx="14">
                  <c:v>2</c:v>
                </c:pt>
                <c:pt idx="15">
                  <c:v>2</c:v>
                </c:pt>
                <c:pt idx="16">
                  <c:v>3</c:v>
                </c:pt>
                <c:pt idx="17">
                  <c:v>6</c:v>
                </c:pt>
                <c:pt idx="18">
                  <c:v>8</c:v>
                </c:pt>
                <c:pt idx="19">
                  <c:v>0</c:v>
                </c:pt>
                <c:pt idx="20">
                  <c:v>2</c:v>
                </c:pt>
                <c:pt idx="21">
                  <c:v>4</c:v>
                </c:pt>
                <c:pt idx="22">
                  <c:v>2</c:v>
                </c:pt>
                <c:pt idx="23">
                  <c:v>0</c:v>
                </c:pt>
                <c:pt idx="24">
                  <c:v>75</c:v>
                </c:pt>
                <c:pt idx="25">
                  <c:v>0</c:v>
                </c:pt>
                <c:pt idx="26">
                  <c:v>3</c:v>
                </c:pt>
                <c:pt idx="27">
                  <c:v>0</c:v>
                </c:pt>
                <c:pt idx="28">
                  <c:v>5</c:v>
                </c:pt>
                <c:pt idx="29">
                  <c:v>3</c:v>
                </c:pt>
              </c:numCache>
            </c:numRef>
          </c:val>
          <c:smooth val="0"/>
          <c:extLst>
            <c:ext xmlns:c16="http://schemas.microsoft.com/office/drawing/2014/chart" uri="{C3380CC4-5D6E-409C-BE32-E72D297353CC}">
              <c16:uniqueId val="{00000000-D299-4664-99F2-7ABEA665E988}"/>
            </c:ext>
          </c:extLst>
        </c:ser>
        <c:dLbls>
          <c:showLegendKey val="0"/>
          <c:showVal val="0"/>
          <c:showCatName val="0"/>
          <c:showSerName val="0"/>
          <c:showPercent val="0"/>
          <c:showBubbleSize val="0"/>
        </c:dLbls>
        <c:smooth val="0"/>
        <c:axId val="431461160"/>
        <c:axId val="431458864"/>
      </c:lineChart>
      <c:dateAx>
        <c:axId val="4314611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458864"/>
        <c:crosses val="autoZero"/>
        <c:auto val="1"/>
        <c:lblOffset val="100"/>
        <c:baseTimeUnit val="days"/>
      </c:dateAx>
      <c:valAx>
        <c:axId val="431458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461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@AldawaaCare</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8.3774222027465008E-3</c:v>
                </c:pt>
                <c:pt idx="8">
                  <c:v>7.0885880177086E-3</c:v>
                </c:pt>
                <c:pt idx="9">
                  <c:v>6.4441709251896002E-3</c:v>
                </c:pt>
                <c:pt idx="10">
                  <c:v>5.3164410132814002E-3</c:v>
                </c:pt>
                <c:pt idx="11">
                  <c:v>5.7997538326707001E-3</c:v>
                </c:pt>
                <c:pt idx="12">
                  <c:v>3.4583717298518002E-2</c:v>
                </c:pt>
                <c:pt idx="13">
                  <c:v>3.5800949584387002E-3</c:v>
                </c:pt>
                <c:pt idx="14">
                  <c:v>0</c:v>
                </c:pt>
                <c:pt idx="15">
                  <c:v>0</c:v>
                </c:pt>
                <c:pt idx="16">
                  <c:v>0</c:v>
                </c:pt>
                <c:pt idx="17">
                  <c:v>6.4441709251896002E-3</c:v>
                </c:pt>
                <c:pt idx="18">
                  <c:v>2.2554598238164001E-3</c:v>
                </c:pt>
                <c:pt idx="19">
                  <c:v>9.0218392952654998E-3</c:v>
                </c:pt>
                <c:pt idx="20">
                  <c:v>1.9332512775569E-3</c:v>
                </c:pt>
                <c:pt idx="21">
                  <c:v>5.9930789604262999E-2</c:v>
                </c:pt>
                <c:pt idx="22">
                  <c:v>6.9274837445788004E-3</c:v>
                </c:pt>
                <c:pt idx="23">
                  <c:v>2.0621346960606999E-2</c:v>
                </c:pt>
              </c:numCache>
            </c:numRef>
          </c:val>
          <c:smooth val="0"/>
          <c:extLst>
            <c:ext xmlns:c16="http://schemas.microsoft.com/office/drawing/2014/chart" uri="{C3380CC4-5D6E-409C-BE32-E72D297353CC}">
              <c16:uniqueId val="{00000000-8D48-4678-AC36-45DCD0962485}"/>
            </c:ext>
          </c:extLst>
        </c:ser>
        <c:dLbls>
          <c:showLegendKey val="0"/>
          <c:showVal val="0"/>
          <c:showCatName val="0"/>
          <c:showSerName val="0"/>
          <c:showPercent val="0"/>
          <c:showBubbleSize val="0"/>
        </c:dLbls>
        <c:smooth val="0"/>
        <c:axId val="431455256"/>
        <c:axId val="431460176"/>
      </c:lineChart>
      <c:catAx>
        <c:axId val="4314552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460176"/>
        <c:crosses val="autoZero"/>
        <c:auto val="1"/>
        <c:lblAlgn val="ctr"/>
        <c:lblOffset val="100"/>
        <c:noMultiLvlLbl val="0"/>
      </c:catAx>
      <c:valAx>
        <c:axId val="431460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455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صيدليات الدواء</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194239</c:v>
                </c:pt>
                <c:pt idx="1">
                  <c:v>194343</c:v>
                </c:pt>
                <c:pt idx="2">
                  <c:v>194362</c:v>
                </c:pt>
                <c:pt idx="3">
                  <c:v>194372</c:v>
                </c:pt>
                <c:pt idx="4">
                  <c:v>194376</c:v>
                </c:pt>
                <c:pt idx="5">
                  <c:v>194395</c:v>
                </c:pt>
                <c:pt idx="6">
                  <c:v>194412</c:v>
                </c:pt>
                <c:pt idx="7">
                  <c:v>194422</c:v>
                </c:pt>
                <c:pt idx="8">
                  <c:v>194532</c:v>
                </c:pt>
                <c:pt idx="9">
                  <c:v>194942</c:v>
                </c:pt>
                <c:pt idx="10">
                  <c:v>195267</c:v>
                </c:pt>
                <c:pt idx="11">
                  <c:v>195538</c:v>
                </c:pt>
                <c:pt idx="12">
                  <c:v>195667</c:v>
                </c:pt>
                <c:pt idx="13">
                  <c:v>195666</c:v>
                </c:pt>
                <c:pt idx="14">
                  <c:v>195661</c:v>
                </c:pt>
                <c:pt idx="15">
                  <c:v>195666</c:v>
                </c:pt>
                <c:pt idx="16">
                  <c:v>195674</c:v>
                </c:pt>
                <c:pt idx="17">
                  <c:v>195684</c:v>
                </c:pt>
                <c:pt idx="18">
                  <c:v>195691</c:v>
                </c:pt>
                <c:pt idx="19">
                  <c:v>195703</c:v>
                </c:pt>
                <c:pt idx="20">
                  <c:v>195708</c:v>
                </c:pt>
                <c:pt idx="21">
                  <c:v>195706</c:v>
                </c:pt>
                <c:pt idx="22">
                  <c:v>195718</c:v>
                </c:pt>
                <c:pt idx="23">
                  <c:v>195714</c:v>
                </c:pt>
                <c:pt idx="24">
                  <c:v>195717</c:v>
                </c:pt>
                <c:pt idx="25">
                  <c:v>195719</c:v>
                </c:pt>
                <c:pt idx="26">
                  <c:v>195733</c:v>
                </c:pt>
                <c:pt idx="27">
                  <c:v>195765</c:v>
                </c:pt>
                <c:pt idx="28">
                  <c:v>195751</c:v>
                </c:pt>
                <c:pt idx="29">
                  <c:v>195755</c:v>
                </c:pt>
              </c:numCache>
            </c:numRef>
          </c:val>
          <c:smooth val="0"/>
          <c:extLst>
            <c:ext xmlns:c16="http://schemas.microsoft.com/office/drawing/2014/chart" uri="{C3380CC4-5D6E-409C-BE32-E72D297353CC}">
              <c16:uniqueId val="{00000000-2201-4375-8685-D821D6691C1A}"/>
            </c:ext>
          </c:extLst>
        </c:ser>
        <c:dLbls>
          <c:showLegendKey val="0"/>
          <c:showVal val="0"/>
          <c:showCatName val="0"/>
          <c:showSerName val="0"/>
          <c:showPercent val="0"/>
          <c:showBubbleSize val="0"/>
        </c:dLbls>
        <c:smooth val="0"/>
        <c:axId val="431477888"/>
        <c:axId val="431476576"/>
      </c:lineChart>
      <c:dateAx>
        <c:axId val="4314778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476576"/>
        <c:crosses val="autoZero"/>
        <c:auto val="1"/>
        <c:lblOffset val="100"/>
        <c:baseTimeUnit val="days"/>
      </c:dateAx>
      <c:valAx>
        <c:axId val="431476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477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صيدليات الدواء</c:v>
                </c:pt>
              </c:strCache>
            </c:strRef>
          </c:cat>
          <c:val>
            <c:numRef>
              <c:f>Sheet1!$B$2</c:f>
              <c:numCache>
                <c:formatCode>General</c:formatCode>
                <c:ptCount val="1"/>
                <c:pt idx="0">
                  <c:v>5129</c:v>
                </c:pt>
              </c:numCache>
            </c:numRef>
          </c:val>
          <c:extLst>
            <c:ext xmlns:c16="http://schemas.microsoft.com/office/drawing/2014/chart" uri="{C3380CC4-5D6E-409C-BE32-E72D297353CC}">
              <c16:uniqueId val="{00000000-F203-46C6-9402-33844CC02978}"/>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صيدليات الدواء</c:v>
                </c:pt>
              </c:strCache>
            </c:strRef>
          </c:cat>
          <c:val>
            <c:numRef>
              <c:f>Sheet1!$C$2</c:f>
              <c:numCache>
                <c:formatCode>General</c:formatCode>
                <c:ptCount val="1"/>
                <c:pt idx="0">
                  <c:v>50</c:v>
                </c:pt>
              </c:numCache>
            </c:numRef>
          </c:val>
          <c:extLst>
            <c:ext xmlns:c16="http://schemas.microsoft.com/office/drawing/2014/chart" uri="{C3380CC4-5D6E-409C-BE32-E72D297353CC}">
              <c16:uniqueId val="{00000001-F203-46C6-9402-33844CC02978}"/>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صيدليات الدواء</c:v>
                </c:pt>
              </c:strCache>
            </c:strRef>
          </c:cat>
          <c:val>
            <c:numRef>
              <c:f>Sheet1!$D$2</c:f>
              <c:numCache>
                <c:formatCode>General</c:formatCode>
                <c:ptCount val="1"/>
                <c:pt idx="0">
                  <c:v>44</c:v>
                </c:pt>
              </c:numCache>
            </c:numRef>
          </c:val>
          <c:extLst>
            <c:ext xmlns:c16="http://schemas.microsoft.com/office/drawing/2014/chart" uri="{C3380CC4-5D6E-409C-BE32-E72D297353CC}">
              <c16:uniqueId val="{00000002-F203-46C6-9402-33844CC02978}"/>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صيدليات الدواء</c:v>
                </c:pt>
              </c:strCache>
            </c:strRef>
          </c:cat>
          <c:val>
            <c:numRef>
              <c:f>Sheet1!$E$2</c:f>
              <c:numCache>
                <c:formatCode>General</c:formatCode>
                <c:ptCount val="1"/>
                <c:pt idx="0">
                  <c:v>5</c:v>
                </c:pt>
              </c:numCache>
            </c:numRef>
          </c:val>
          <c:extLst>
            <c:ext xmlns:c16="http://schemas.microsoft.com/office/drawing/2014/chart" uri="{C3380CC4-5D6E-409C-BE32-E72D297353CC}">
              <c16:uniqueId val="{00000003-F203-46C6-9402-33844CC02978}"/>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صيدليات الدواء</c:v>
                </c:pt>
              </c:strCache>
            </c:strRef>
          </c:cat>
          <c:val>
            <c:numRef>
              <c:f>Sheet1!$F$2</c:f>
              <c:numCache>
                <c:formatCode>General</c:formatCode>
                <c:ptCount val="1"/>
                <c:pt idx="0">
                  <c:v>0</c:v>
                </c:pt>
              </c:numCache>
            </c:numRef>
          </c:val>
          <c:extLst>
            <c:ext xmlns:c16="http://schemas.microsoft.com/office/drawing/2014/chart" uri="{C3380CC4-5D6E-409C-BE32-E72D297353CC}">
              <c16:uniqueId val="{00000004-F203-46C6-9402-33844CC02978}"/>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صيدليات الدواء</c:v>
                </c:pt>
              </c:strCache>
            </c:strRef>
          </c:cat>
          <c:val>
            <c:numRef>
              <c:f>Sheet1!$G$2</c:f>
              <c:numCache>
                <c:formatCode>General</c:formatCode>
                <c:ptCount val="1"/>
                <c:pt idx="0">
                  <c:v>3</c:v>
                </c:pt>
              </c:numCache>
            </c:numRef>
          </c:val>
          <c:extLst>
            <c:ext xmlns:c16="http://schemas.microsoft.com/office/drawing/2014/chart" uri="{C3380CC4-5D6E-409C-BE32-E72D297353CC}">
              <c16:uniqueId val="{00000005-F203-46C6-9402-33844CC02978}"/>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صيدليات الدواء</c:v>
                </c:pt>
              </c:strCache>
            </c:strRef>
          </c:cat>
          <c:val>
            <c:numRef>
              <c:f>Sheet1!$H$2</c:f>
              <c:numCache>
                <c:formatCode>General</c:formatCode>
                <c:ptCount val="1"/>
                <c:pt idx="0">
                  <c:v>287</c:v>
                </c:pt>
              </c:numCache>
            </c:numRef>
          </c:val>
          <c:extLst>
            <c:ext xmlns:c16="http://schemas.microsoft.com/office/drawing/2014/chart" uri="{C3380CC4-5D6E-409C-BE32-E72D297353CC}">
              <c16:uniqueId val="{00000006-F203-46C6-9402-33844CC02978}"/>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صيدليات الدواء</c:v>
                </c:pt>
              </c:strCache>
            </c:strRef>
          </c:cat>
          <c:val>
            <c:numRef>
              <c:f>Sheet1!$I$2</c:f>
              <c:numCache>
                <c:formatCode>General</c:formatCode>
                <c:ptCount val="1"/>
                <c:pt idx="0">
                  <c:v>179</c:v>
                </c:pt>
              </c:numCache>
            </c:numRef>
          </c:val>
          <c:extLst>
            <c:ext xmlns:c16="http://schemas.microsoft.com/office/drawing/2014/chart" uri="{C3380CC4-5D6E-409C-BE32-E72D297353CC}">
              <c16:uniqueId val="{00000007-F203-46C6-9402-33844CC02978}"/>
            </c:ext>
          </c:extLst>
        </c:ser>
        <c:dLbls>
          <c:showLegendKey val="0"/>
          <c:showVal val="0"/>
          <c:showCatName val="0"/>
          <c:showSerName val="0"/>
          <c:showPercent val="0"/>
          <c:showBubbleSize val="0"/>
        </c:dLbls>
        <c:gapWidth val="150"/>
        <c:overlap val="100"/>
        <c:axId val="511466288"/>
        <c:axId val="511467928"/>
      </c:barChart>
      <c:catAx>
        <c:axId val="511466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1467928"/>
        <c:crosses val="autoZero"/>
        <c:auto val="1"/>
        <c:lblAlgn val="ctr"/>
        <c:lblOffset val="100"/>
        <c:noMultiLvlLbl val="0"/>
      </c:catAx>
      <c:valAx>
        <c:axId val="5114679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1466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aldawaacare</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99030</c:v>
                </c:pt>
                <c:pt idx="1">
                  <c:v>99249</c:v>
                </c:pt>
                <c:pt idx="2">
                  <c:v>99416</c:v>
                </c:pt>
                <c:pt idx="3">
                  <c:v>99609</c:v>
                </c:pt>
                <c:pt idx="4">
                  <c:v>99781</c:v>
                </c:pt>
                <c:pt idx="5">
                  <c:v>100007</c:v>
                </c:pt>
                <c:pt idx="6">
                  <c:v>100204</c:v>
                </c:pt>
                <c:pt idx="7">
                  <c:v>100744</c:v>
                </c:pt>
                <c:pt idx="8">
                  <c:v>100947</c:v>
                </c:pt>
                <c:pt idx="9">
                  <c:v>101148</c:v>
                </c:pt>
                <c:pt idx="10">
                  <c:v>101415</c:v>
                </c:pt>
                <c:pt idx="11">
                  <c:v>101674</c:v>
                </c:pt>
                <c:pt idx="12">
                  <c:v>101883</c:v>
                </c:pt>
                <c:pt idx="13">
                  <c:v>102016</c:v>
                </c:pt>
                <c:pt idx="14">
                  <c:v>102086</c:v>
                </c:pt>
                <c:pt idx="15">
                  <c:v>102209</c:v>
                </c:pt>
                <c:pt idx="16">
                  <c:v>102306</c:v>
                </c:pt>
                <c:pt idx="17">
                  <c:v>102417</c:v>
                </c:pt>
                <c:pt idx="18">
                  <c:v>102548</c:v>
                </c:pt>
                <c:pt idx="19">
                  <c:v>102681</c:v>
                </c:pt>
                <c:pt idx="20">
                  <c:v>102822</c:v>
                </c:pt>
                <c:pt idx="21">
                  <c:v>102882</c:v>
                </c:pt>
                <c:pt idx="22">
                  <c:v>103009</c:v>
                </c:pt>
                <c:pt idx="23">
                  <c:v>103136</c:v>
                </c:pt>
                <c:pt idx="24">
                  <c:v>103235</c:v>
                </c:pt>
                <c:pt idx="25">
                  <c:v>103322</c:v>
                </c:pt>
                <c:pt idx="26">
                  <c:v>103432</c:v>
                </c:pt>
                <c:pt idx="27">
                  <c:v>103574</c:v>
                </c:pt>
                <c:pt idx="28">
                  <c:v>103732</c:v>
                </c:pt>
                <c:pt idx="29">
                  <c:v>103833</c:v>
                </c:pt>
              </c:numCache>
            </c:numRef>
          </c:val>
          <c:smooth val="0"/>
          <c:extLst>
            <c:ext xmlns:c16="http://schemas.microsoft.com/office/drawing/2014/chart" uri="{C3380CC4-5D6E-409C-BE32-E72D297353CC}">
              <c16:uniqueId val="{00000000-297B-4477-BC22-835AEE667F06}"/>
            </c:ext>
          </c:extLst>
        </c:ser>
        <c:dLbls>
          <c:showLegendKey val="0"/>
          <c:showVal val="0"/>
          <c:showCatName val="0"/>
          <c:showSerName val="0"/>
          <c:showPercent val="0"/>
          <c:showBubbleSize val="0"/>
        </c:dLbls>
        <c:smooth val="0"/>
        <c:axId val="525987240"/>
        <c:axId val="525988880"/>
      </c:lineChart>
      <c:dateAx>
        <c:axId val="5259872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5988880"/>
        <c:crosses val="autoZero"/>
        <c:auto val="1"/>
        <c:lblOffset val="100"/>
        <c:baseTimeUnit val="days"/>
      </c:dateAx>
      <c:valAx>
        <c:axId val="525988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5987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aldawaacare</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138</c:v>
                </c:pt>
                <c:pt idx="1">
                  <c:v>109</c:v>
                </c:pt>
                <c:pt idx="2">
                  <c:v>85</c:v>
                </c:pt>
                <c:pt idx="3">
                  <c:v>126</c:v>
                </c:pt>
                <c:pt idx="4">
                  <c:v>119</c:v>
                </c:pt>
                <c:pt idx="5">
                  <c:v>91</c:v>
                </c:pt>
                <c:pt idx="6">
                  <c:v>111</c:v>
                </c:pt>
                <c:pt idx="7">
                  <c:v>119</c:v>
                </c:pt>
                <c:pt idx="8">
                  <c:v>89</c:v>
                </c:pt>
                <c:pt idx="9">
                  <c:v>86</c:v>
                </c:pt>
                <c:pt idx="10">
                  <c:v>174</c:v>
                </c:pt>
                <c:pt idx="11">
                  <c:v>173</c:v>
                </c:pt>
                <c:pt idx="12">
                  <c:v>95</c:v>
                </c:pt>
                <c:pt idx="13">
                  <c:v>96</c:v>
                </c:pt>
                <c:pt idx="14">
                  <c:v>117</c:v>
                </c:pt>
                <c:pt idx="15">
                  <c:v>208</c:v>
                </c:pt>
                <c:pt idx="16">
                  <c:v>125</c:v>
                </c:pt>
                <c:pt idx="17">
                  <c:v>169</c:v>
                </c:pt>
                <c:pt idx="18">
                  <c:v>138</c:v>
                </c:pt>
                <c:pt idx="19">
                  <c:v>0</c:v>
                </c:pt>
                <c:pt idx="20">
                  <c:v>99</c:v>
                </c:pt>
                <c:pt idx="21">
                  <c:v>103</c:v>
                </c:pt>
                <c:pt idx="22">
                  <c:v>137</c:v>
                </c:pt>
                <c:pt idx="23">
                  <c:v>104</c:v>
                </c:pt>
                <c:pt idx="24">
                  <c:v>214</c:v>
                </c:pt>
                <c:pt idx="25">
                  <c:v>0</c:v>
                </c:pt>
                <c:pt idx="26">
                  <c:v>175</c:v>
                </c:pt>
                <c:pt idx="27">
                  <c:v>0</c:v>
                </c:pt>
                <c:pt idx="28">
                  <c:v>165</c:v>
                </c:pt>
                <c:pt idx="29">
                  <c:v>124</c:v>
                </c:pt>
              </c:numCache>
            </c:numRef>
          </c:val>
          <c:smooth val="0"/>
          <c:extLst>
            <c:ext xmlns:c16="http://schemas.microsoft.com/office/drawing/2014/chart" uri="{C3380CC4-5D6E-409C-BE32-E72D297353CC}">
              <c16:uniqueId val="{00000000-E6DD-4479-A8D4-415A7BC371E3}"/>
            </c:ext>
          </c:extLst>
        </c:ser>
        <c:dLbls>
          <c:showLegendKey val="0"/>
          <c:showVal val="0"/>
          <c:showCatName val="0"/>
          <c:showSerName val="0"/>
          <c:showPercent val="0"/>
          <c:showBubbleSize val="0"/>
        </c:dLbls>
        <c:smooth val="0"/>
        <c:axId val="555896624"/>
        <c:axId val="555900888"/>
      </c:lineChart>
      <c:dateAx>
        <c:axId val="5558966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55900888"/>
        <c:crosses val="autoZero"/>
        <c:auto val="1"/>
        <c:lblOffset val="100"/>
        <c:baseTimeUnit val="days"/>
      </c:dateAx>
      <c:valAx>
        <c:axId val="555900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55896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c:f>
              <c:strCache>
                <c:ptCount val="1"/>
                <c:pt idx="0">
                  <c:v>aldawaacare</c:v>
                </c:pt>
              </c:strCache>
            </c:strRef>
          </c:cat>
          <c:val>
            <c:numRef>
              <c:f>Sheet1!$B$2</c:f>
              <c:numCache>
                <c:formatCode>General</c:formatCode>
                <c:ptCount val="1"/>
                <c:pt idx="0">
                  <c:v>18</c:v>
                </c:pt>
              </c:numCache>
            </c:numRef>
          </c:val>
          <c:extLst>
            <c:ext xmlns:c16="http://schemas.microsoft.com/office/drawing/2014/chart" uri="{C3380CC4-5D6E-409C-BE32-E72D297353CC}">
              <c16:uniqueId val="{00000000-2143-4E63-92C5-FB6355B13021}"/>
            </c:ext>
          </c:extLst>
        </c:ser>
        <c:ser>
          <c:idx val="1"/>
          <c:order val="1"/>
          <c:tx>
            <c:strRef>
              <c:f>Sheet1!$C$1</c:f>
              <c:strCache>
                <c:ptCount val="1"/>
                <c:pt idx="0">
                  <c:v>Images</c:v>
                </c:pt>
              </c:strCache>
            </c:strRef>
          </c:tx>
          <c:spPr>
            <a:solidFill>
              <a:schemeClr val="accent2"/>
            </a:solidFill>
            <a:ln>
              <a:noFill/>
            </a:ln>
            <a:effectLst/>
          </c:spPr>
          <c:invertIfNegative val="0"/>
          <c:cat>
            <c:strRef>
              <c:f>Sheet1!$A$2</c:f>
              <c:strCache>
                <c:ptCount val="1"/>
                <c:pt idx="0">
                  <c:v>aldawaacare</c:v>
                </c:pt>
              </c:strCache>
            </c:strRef>
          </c:cat>
          <c:val>
            <c:numRef>
              <c:f>Sheet1!$C$2</c:f>
              <c:numCache>
                <c:formatCode>General</c:formatCode>
                <c:ptCount val="1"/>
                <c:pt idx="0">
                  <c:v>31</c:v>
                </c:pt>
              </c:numCache>
            </c:numRef>
          </c:val>
          <c:extLst>
            <c:ext xmlns:c16="http://schemas.microsoft.com/office/drawing/2014/chart" uri="{C3380CC4-5D6E-409C-BE32-E72D297353CC}">
              <c16:uniqueId val="{00000001-2143-4E63-92C5-FB6355B13021}"/>
            </c:ext>
          </c:extLst>
        </c:ser>
        <c:ser>
          <c:idx val="2"/>
          <c:order val="2"/>
          <c:tx>
            <c:strRef>
              <c:f>Sheet1!$D$1</c:f>
              <c:strCache>
                <c:ptCount val="1"/>
                <c:pt idx="0">
                  <c:v>Videos</c:v>
                </c:pt>
              </c:strCache>
            </c:strRef>
          </c:tx>
          <c:spPr>
            <a:solidFill>
              <a:schemeClr val="accent3"/>
            </a:solidFill>
            <a:ln>
              <a:noFill/>
            </a:ln>
            <a:effectLst/>
          </c:spPr>
          <c:invertIfNegative val="0"/>
          <c:cat>
            <c:strRef>
              <c:f>Sheet1!$A$2</c:f>
              <c:strCache>
                <c:ptCount val="1"/>
                <c:pt idx="0">
                  <c:v>aldawaacare</c:v>
                </c:pt>
              </c:strCache>
            </c:strRef>
          </c:cat>
          <c:val>
            <c:numRef>
              <c:f>Sheet1!$D$2</c:f>
              <c:numCache>
                <c:formatCode>General</c:formatCode>
                <c:ptCount val="1"/>
                <c:pt idx="0">
                  <c:v>5</c:v>
                </c:pt>
              </c:numCache>
            </c:numRef>
          </c:val>
          <c:extLst>
            <c:ext xmlns:c16="http://schemas.microsoft.com/office/drawing/2014/chart" uri="{C3380CC4-5D6E-409C-BE32-E72D297353CC}">
              <c16:uniqueId val="{00000002-2143-4E63-92C5-FB6355B13021}"/>
            </c:ext>
          </c:extLst>
        </c:ser>
        <c:dLbls>
          <c:showLegendKey val="0"/>
          <c:showVal val="0"/>
          <c:showCatName val="0"/>
          <c:showSerName val="0"/>
          <c:showPercent val="0"/>
          <c:showBubbleSize val="0"/>
        </c:dLbls>
        <c:gapWidth val="150"/>
        <c:overlap val="100"/>
        <c:axId val="555950744"/>
        <c:axId val="555952712"/>
      </c:barChart>
      <c:catAx>
        <c:axId val="5559507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55952712"/>
        <c:crosses val="autoZero"/>
        <c:auto val="1"/>
        <c:lblAlgn val="ctr"/>
        <c:lblOffset val="100"/>
        <c:noMultiLvlLbl val="0"/>
      </c:catAx>
      <c:valAx>
        <c:axId val="55595271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55950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c:f>
              <c:strCache>
                <c:ptCount val="1"/>
                <c:pt idx="0">
                  <c:v>aldawaacare</c:v>
                </c:pt>
              </c:strCache>
            </c:strRef>
          </c:cat>
          <c:val>
            <c:numRef>
              <c:f>Sheet1!$B$2</c:f>
              <c:numCache>
                <c:formatCode>General</c:formatCode>
                <c:ptCount val="1"/>
                <c:pt idx="0">
                  <c:v>5909</c:v>
                </c:pt>
              </c:numCache>
            </c:numRef>
          </c:val>
          <c:extLst>
            <c:ext xmlns:c16="http://schemas.microsoft.com/office/drawing/2014/chart" uri="{C3380CC4-5D6E-409C-BE32-E72D297353CC}">
              <c16:uniqueId val="{00000000-0675-49DD-BF20-DDAB91DF36F6}"/>
            </c:ext>
          </c:extLst>
        </c:ser>
        <c:ser>
          <c:idx val="1"/>
          <c:order val="1"/>
          <c:tx>
            <c:strRef>
              <c:f>Sheet1!$C$1</c:f>
              <c:strCache>
                <c:ptCount val="1"/>
                <c:pt idx="0">
                  <c:v>Comments</c:v>
                </c:pt>
              </c:strCache>
            </c:strRef>
          </c:tx>
          <c:spPr>
            <a:solidFill>
              <a:schemeClr val="accent2"/>
            </a:solidFill>
            <a:ln>
              <a:noFill/>
            </a:ln>
            <a:effectLst/>
          </c:spPr>
          <c:invertIfNegative val="0"/>
          <c:cat>
            <c:strRef>
              <c:f>Sheet1!$A$2</c:f>
              <c:strCache>
                <c:ptCount val="1"/>
                <c:pt idx="0">
                  <c:v>aldawaacare</c:v>
                </c:pt>
              </c:strCache>
            </c:strRef>
          </c:cat>
          <c:val>
            <c:numRef>
              <c:f>Sheet1!$C$2</c:f>
              <c:numCache>
                <c:formatCode>General</c:formatCode>
                <c:ptCount val="1"/>
                <c:pt idx="0">
                  <c:v>616</c:v>
                </c:pt>
              </c:numCache>
            </c:numRef>
          </c:val>
          <c:extLst>
            <c:ext xmlns:c16="http://schemas.microsoft.com/office/drawing/2014/chart" uri="{C3380CC4-5D6E-409C-BE32-E72D297353CC}">
              <c16:uniqueId val="{00000001-0675-49DD-BF20-DDAB91DF36F6}"/>
            </c:ext>
          </c:extLst>
        </c:ser>
        <c:dLbls>
          <c:showLegendKey val="0"/>
          <c:showVal val="0"/>
          <c:showCatName val="0"/>
          <c:showSerName val="0"/>
          <c:showPercent val="0"/>
          <c:showBubbleSize val="0"/>
        </c:dLbls>
        <c:gapWidth val="150"/>
        <c:overlap val="100"/>
        <c:axId val="555951400"/>
        <c:axId val="555952384"/>
      </c:barChart>
      <c:catAx>
        <c:axId val="555951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55952384"/>
        <c:crosses val="autoZero"/>
        <c:auto val="1"/>
        <c:lblAlgn val="ctr"/>
        <c:lblOffset val="100"/>
        <c:noMultiLvlLbl val="0"/>
      </c:catAx>
      <c:valAx>
        <c:axId val="55595238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55951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615D6F-84DB-4820-B4DD-FB20BCFAEE84}"/>
              </a:ext>
            </a:extLst>
          </p:cNvPr>
          <p:cNvSpPr>
            <a:spLocks noGrp="1"/>
          </p:cNvSpPr>
          <p:nvPr>
            <p:ph type="ctrTitle"/>
          </p:nvPr>
        </p:nvSpPr>
        <p:spPr/>
        <p:txBody>
          <a:bodyPr/>
          <a:lstStyle/>
          <a:p>
            <a:r>
              <a:rPr lang="en-US"/>
              <a:t>AlDawaa Care</a:t>
            </a:r>
          </a:p>
        </p:txBody>
      </p:sp>
      <p:sp>
        <p:nvSpPr>
          <p:cNvPr id="3" name="Subtitle 2">
            <a:extLst>
              <a:ext uri="{FF2B5EF4-FFF2-40B4-BE49-F238E27FC236}">
                <a16:creationId xmlns:a16="http://schemas.microsoft.com/office/drawing/2014/main" id="{4B56CE58-8228-4FDF-915E-3909B8AA935D}"/>
              </a:ext>
            </a:extLst>
          </p:cNvPr>
          <p:cNvSpPr>
            <a:spLocks noGrp="1"/>
          </p:cNvSpPr>
          <p:nvPr>
            <p:ph type="subTitle" idx="1"/>
          </p:nvPr>
        </p:nvSpPr>
        <p:spPr/>
        <p:txBody>
          <a:bodyPr/>
          <a:lstStyle/>
          <a:p>
            <a:r>
              <a:rPr lang="en-US"/>
              <a:t>HAVAS Arabia</a:t>
            </a:r>
          </a:p>
        </p:txBody>
      </p:sp>
    </p:spTree>
    <p:extLst>
      <p:ext uri="{BB962C8B-B14F-4D97-AF65-F5344CB8AC3E}">
        <p14:creationId xmlns:p14="http://schemas.microsoft.com/office/powerpoint/2010/main" val="36834568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D37007-FAE6-4C6F-93E6-1B7BDD68D1F6}"/>
              </a:ext>
            </a:extLst>
          </p:cNvPr>
          <p:cNvSpPr>
            <a:spLocks noGrp="1"/>
          </p:cNvSpPr>
          <p:nvPr>
            <p:ph type="title"/>
          </p:nvPr>
        </p:nvSpPr>
        <p:spPr/>
        <p:txBody>
          <a:bodyPr/>
          <a:lstStyle/>
          <a:p>
            <a:r>
              <a:rPr lang="en-US"/>
              <a:t>Twitter Key Metrics Table | AlDawaa</a:t>
            </a:r>
          </a:p>
        </p:txBody>
      </p:sp>
      <p:graphicFrame>
        <p:nvGraphicFramePr>
          <p:cNvPr id="5" name="Table Placeholder 4">
            <a:extLst>
              <a:ext uri="{FF2B5EF4-FFF2-40B4-BE49-F238E27FC236}">
                <a16:creationId xmlns:a16="http://schemas.microsoft.com/office/drawing/2014/main" id="{3A844EDB-9597-4264-B4F5-0A83CD276017}"/>
              </a:ext>
            </a:extLst>
          </p:cNvPr>
          <p:cNvGraphicFramePr>
            <a:graphicFrameLocks noGrp="1"/>
          </p:cNvGraphicFramePr>
          <p:nvPr>
            <p:ph type="tbl" sz="quarter" idx="13"/>
            <p:extLst>
              <p:ext uri="{D42A27DB-BD31-4B8C-83A1-F6EECF244321}">
                <p14:modId xmlns:p14="http://schemas.microsoft.com/office/powerpoint/2010/main" val="32295653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3131394764"/>
                    </a:ext>
                  </a:extLst>
                </a:gridCol>
                <a:gridCol w="493776">
                  <a:extLst>
                    <a:ext uri="{9D8B030D-6E8A-4147-A177-3AD203B41FA5}">
                      <a16:colId xmlns:a16="http://schemas.microsoft.com/office/drawing/2014/main" val="3061012721"/>
                    </a:ext>
                  </a:extLst>
                </a:gridCol>
                <a:gridCol w="493776">
                  <a:extLst>
                    <a:ext uri="{9D8B030D-6E8A-4147-A177-3AD203B41FA5}">
                      <a16:colId xmlns:a16="http://schemas.microsoft.com/office/drawing/2014/main" val="479219226"/>
                    </a:ext>
                  </a:extLst>
                </a:gridCol>
                <a:gridCol w="493776">
                  <a:extLst>
                    <a:ext uri="{9D8B030D-6E8A-4147-A177-3AD203B41FA5}">
                      <a16:colId xmlns:a16="http://schemas.microsoft.com/office/drawing/2014/main" val="1804620934"/>
                    </a:ext>
                  </a:extLst>
                </a:gridCol>
                <a:gridCol w="493776">
                  <a:extLst>
                    <a:ext uri="{9D8B030D-6E8A-4147-A177-3AD203B41FA5}">
                      <a16:colId xmlns:a16="http://schemas.microsoft.com/office/drawing/2014/main" val="513118694"/>
                    </a:ext>
                  </a:extLst>
                </a:gridCol>
                <a:gridCol w="493776">
                  <a:extLst>
                    <a:ext uri="{9D8B030D-6E8A-4147-A177-3AD203B41FA5}">
                      <a16:colId xmlns:a16="http://schemas.microsoft.com/office/drawing/2014/main" val="1207636268"/>
                    </a:ext>
                  </a:extLst>
                </a:gridCol>
                <a:gridCol w="493776">
                  <a:extLst>
                    <a:ext uri="{9D8B030D-6E8A-4147-A177-3AD203B41FA5}">
                      <a16:colId xmlns:a16="http://schemas.microsoft.com/office/drawing/2014/main" val="1997434467"/>
                    </a:ext>
                  </a:extLst>
                </a:gridCol>
                <a:gridCol w="493776">
                  <a:extLst>
                    <a:ext uri="{9D8B030D-6E8A-4147-A177-3AD203B41FA5}">
                      <a16:colId xmlns:a16="http://schemas.microsoft.com/office/drawing/2014/main" val="2174291048"/>
                    </a:ext>
                  </a:extLst>
                </a:gridCol>
                <a:gridCol w="493776">
                  <a:extLst>
                    <a:ext uri="{9D8B030D-6E8A-4147-A177-3AD203B41FA5}">
                      <a16:colId xmlns:a16="http://schemas.microsoft.com/office/drawing/2014/main" val="3295924842"/>
                    </a:ext>
                  </a:extLst>
                </a:gridCol>
                <a:gridCol w="493776">
                  <a:extLst>
                    <a:ext uri="{9D8B030D-6E8A-4147-A177-3AD203B41FA5}">
                      <a16:colId xmlns:a16="http://schemas.microsoft.com/office/drawing/2014/main" val="2935681080"/>
                    </a:ext>
                  </a:extLst>
                </a:gridCol>
                <a:gridCol w="493776">
                  <a:extLst>
                    <a:ext uri="{9D8B030D-6E8A-4147-A177-3AD203B41FA5}">
                      <a16:colId xmlns:a16="http://schemas.microsoft.com/office/drawing/2014/main" val="500233852"/>
                    </a:ext>
                  </a:extLst>
                </a:gridCol>
                <a:gridCol w="493776">
                  <a:extLst>
                    <a:ext uri="{9D8B030D-6E8A-4147-A177-3AD203B41FA5}">
                      <a16:colId xmlns:a16="http://schemas.microsoft.com/office/drawing/2014/main" val="1400317454"/>
                    </a:ext>
                  </a:extLst>
                </a:gridCol>
                <a:gridCol w="493776">
                  <a:extLst>
                    <a:ext uri="{9D8B030D-6E8A-4147-A177-3AD203B41FA5}">
                      <a16:colId xmlns:a16="http://schemas.microsoft.com/office/drawing/2014/main" val="1561952405"/>
                    </a:ext>
                  </a:extLst>
                </a:gridCol>
                <a:gridCol w="493776">
                  <a:extLst>
                    <a:ext uri="{9D8B030D-6E8A-4147-A177-3AD203B41FA5}">
                      <a16:colId xmlns:a16="http://schemas.microsoft.com/office/drawing/2014/main" val="3150479153"/>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610507030"/>
                  </a:ext>
                </a:extLst>
              </a:tr>
              <a:tr h="370840">
                <a:tc>
                  <a:txBody>
                    <a:bodyPr/>
                    <a:lstStyle/>
                    <a:p>
                      <a:r>
                        <a:rPr lang="en-US" sz="1000"/>
                        <a:t>@AldawaaCare</a:t>
                      </a:r>
                    </a:p>
                  </a:txBody>
                  <a:tcPr/>
                </a:tc>
                <a:tc>
                  <a:txBody>
                    <a:bodyPr/>
                    <a:lstStyle/>
                    <a:p>
                      <a:r>
                        <a:rPr lang="en-US" sz="1000"/>
                        <a:t>155350</a:t>
                      </a:r>
                    </a:p>
                  </a:txBody>
                  <a:tcPr/>
                </a:tc>
                <a:tc>
                  <a:txBody>
                    <a:bodyPr/>
                    <a:lstStyle/>
                    <a:p>
                      <a:r>
                        <a:rPr lang="en-US" sz="1000"/>
                        <a:t>380</a:t>
                      </a:r>
                    </a:p>
                  </a:txBody>
                  <a:tcPr/>
                </a:tc>
                <a:tc>
                  <a:txBody>
                    <a:bodyPr/>
                    <a:lstStyle/>
                    <a:p>
                      <a:r>
                        <a:rPr lang="en-US" sz="1000"/>
                        <a:t>177</a:t>
                      </a:r>
                    </a:p>
                  </a:txBody>
                  <a:tcPr/>
                </a:tc>
                <a:tc>
                  <a:txBody>
                    <a:bodyPr/>
                    <a:lstStyle/>
                    <a:p>
                      <a:r>
                        <a:rPr lang="en-US" sz="1000"/>
                        <a:t>70</a:t>
                      </a:r>
                    </a:p>
                  </a:txBody>
                  <a:tcPr/>
                </a:tc>
                <a:tc>
                  <a:txBody>
                    <a:bodyPr/>
                    <a:lstStyle/>
                    <a:p>
                      <a:r>
                        <a:rPr lang="en-US" sz="1000"/>
                        <a:t>1</a:t>
                      </a:r>
                    </a:p>
                  </a:txBody>
                  <a:tcPr/>
                </a:tc>
                <a:tc>
                  <a:txBody>
                    <a:bodyPr/>
                    <a:lstStyle/>
                    <a:p>
                      <a:r>
                        <a:rPr lang="en-US" sz="1000"/>
                        <a:t>106</a:t>
                      </a:r>
                    </a:p>
                  </a:txBody>
                  <a:tcPr/>
                </a:tc>
                <a:tc>
                  <a:txBody>
                    <a:bodyPr/>
                    <a:lstStyle/>
                    <a:p>
                      <a:r>
                        <a:rPr lang="en-US" sz="1000"/>
                        <a:t>394</a:t>
                      </a:r>
                    </a:p>
                  </a:txBody>
                  <a:tcPr/>
                </a:tc>
                <a:tc>
                  <a:txBody>
                    <a:bodyPr/>
                    <a:lstStyle/>
                    <a:p>
                      <a:r>
                        <a:rPr lang="en-US" sz="1000"/>
                        <a:t>394</a:t>
                      </a:r>
                    </a:p>
                  </a:txBody>
                  <a:tcPr/>
                </a:tc>
                <a:tc>
                  <a:txBody>
                    <a:bodyPr/>
                    <a:lstStyle/>
                    <a:p>
                      <a:r>
                        <a:rPr lang="en-US" sz="1000"/>
                        <a:t>614</a:t>
                      </a:r>
                    </a:p>
                  </a:txBody>
                  <a:tcPr/>
                </a:tc>
                <a:tc>
                  <a:txBody>
                    <a:bodyPr/>
                    <a:lstStyle/>
                    <a:p>
                      <a:r>
                        <a:rPr lang="en-US" sz="1000"/>
                        <a:t>138</a:t>
                      </a:r>
                    </a:p>
                  </a:txBody>
                  <a:tcPr/>
                </a:tc>
                <a:tc>
                  <a:txBody>
                    <a:bodyPr/>
                    <a:lstStyle/>
                    <a:p>
                      <a:r>
                        <a:rPr lang="en-US" sz="1000"/>
                        <a:t>381</a:t>
                      </a:r>
                    </a:p>
                  </a:txBody>
                  <a:tcPr/>
                </a:tc>
                <a:tc>
                  <a:txBody>
                    <a:bodyPr/>
                    <a:lstStyle/>
                    <a:p>
                      <a:r>
                        <a:rPr lang="en-US" sz="1000"/>
                        <a:t>0.0106 %</a:t>
                      </a:r>
                    </a:p>
                  </a:txBody>
                  <a:tcPr/>
                </a:tc>
                <a:tc>
                  <a:txBody>
                    <a:bodyPr/>
                    <a:lstStyle/>
                    <a:p>
                      <a:r>
                        <a:rPr lang="en-US" sz="1000"/>
                        <a:t>45.7 %</a:t>
                      </a:r>
                    </a:p>
                  </a:txBody>
                  <a:tcPr/>
                </a:tc>
                <a:extLst>
                  <a:ext uri="{0D108BD9-81ED-4DB2-BD59-A6C34878D82A}">
                    <a16:rowId xmlns:a16="http://schemas.microsoft.com/office/drawing/2014/main" val="161195277"/>
                  </a:ext>
                </a:extLst>
              </a:tr>
            </a:tbl>
          </a:graphicData>
        </a:graphic>
      </p:graphicFrame>
      <p:sp>
        <p:nvSpPr>
          <p:cNvPr id="4" name="Text Placeholder 3">
            <a:extLst>
              <a:ext uri="{FF2B5EF4-FFF2-40B4-BE49-F238E27FC236}">
                <a16:creationId xmlns:a16="http://schemas.microsoft.com/office/drawing/2014/main" id="{7B756715-2E9E-475E-A766-1D132B8A68BA}"/>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8435487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042522-9D1C-4C5A-8632-111B5E91CBC1}"/>
              </a:ext>
            </a:extLst>
          </p:cNvPr>
          <p:cNvSpPr>
            <a:spLocks noGrp="1"/>
          </p:cNvSpPr>
          <p:nvPr>
            <p:ph type="title"/>
          </p:nvPr>
        </p:nvSpPr>
        <p:spPr/>
        <p:txBody>
          <a:bodyPr/>
          <a:lstStyle/>
          <a:p>
            <a:r>
              <a:rPr lang="en-US"/>
              <a:t>Twitter Followers Total | AlDawaa</a:t>
            </a:r>
          </a:p>
        </p:txBody>
      </p:sp>
      <p:graphicFrame>
        <p:nvGraphicFramePr>
          <p:cNvPr id="6" name="Chart Placeholder 5">
            <a:extLst>
              <a:ext uri="{FF2B5EF4-FFF2-40B4-BE49-F238E27FC236}">
                <a16:creationId xmlns:a16="http://schemas.microsoft.com/office/drawing/2014/main" id="{6B6498B9-74B8-418B-A17B-2FBE5286C218}"/>
              </a:ext>
            </a:extLst>
          </p:cNvPr>
          <p:cNvGraphicFramePr>
            <a:graphicFrameLocks noGrp="1"/>
          </p:cNvGraphicFramePr>
          <p:nvPr>
            <p:ph type="chart" sz="quarter" idx="13"/>
            <p:extLst>
              <p:ext uri="{D42A27DB-BD31-4B8C-83A1-F6EECF244321}">
                <p14:modId xmlns:p14="http://schemas.microsoft.com/office/powerpoint/2010/main" val="34206468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A6A72E7-1F2F-465B-9A00-E25B85D55151}"/>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DF29DA88-332A-45DF-AEB6-C2E82752718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038071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0E792E-D122-4597-BE56-127B3B81E9F8}"/>
              </a:ext>
            </a:extLst>
          </p:cNvPr>
          <p:cNvSpPr>
            <a:spLocks noGrp="1"/>
          </p:cNvSpPr>
          <p:nvPr>
            <p:ph type="title"/>
          </p:nvPr>
        </p:nvSpPr>
        <p:spPr/>
        <p:txBody>
          <a:bodyPr/>
          <a:lstStyle/>
          <a:p>
            <a:r>
              <a:rPr lang="en-US"/>
              <a:t>Twitter Own and Retweeted Tweets Table | AlDawaa - 1 of 6</a:t>
            </a:r>
          </a:p>
        </p:txBody>
      </p:sp>
      <p:graphicFrame>
        <p:nvGraphicFramePr>
          <p:cNvPr id="5" name="Table Placeholder 4">
            <a:extLst>
              <a:ext uri="{FF2B5EF4-FFF2-40B4-BE49-F238E27FC236}">
                <a16:creationId xmlns:a16="http://schemas.microsoft.com/office/drawing/2014/main" id="{EF77447A-C49C-4150-AB5B-DC41B4285354}"/>
              </a:ext>
            </a:extLst>
          </p:cNvPr>
          <p:cNvGraphicFramePr>
            <a:graphicFrameLocks noGrp="1"/>
          </p:cNvGraphicFramePr>
          <p:nvPr>
            <p:ph type="tbl" sz="quarter" idx="13"/>
            <p:extLst>
              <p:ext uri="{D42A27DB-BD31-4B8C-83A1-F6EECF244321}">
                <p14:modId xmlns:p14="http://schemas.microsoft.com/office/powerpoint/2010/main" val="19485868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265398225"/>
                    </a:ext>
                  </a:extLst>
                </a:gridCol>
                <a:gridCol w="822960">
                  <a:extLst>
                    <a:ext uri="{9D8B030D-6E8A-4147-A177-3AD203B41FA5}">
                      <a16:colId xmlns:a16="http://schemas.microsoft.com/office/drawing/2014/main" val="3902956033"/>
                    </a:ext>
                  </a:extLst>
                </a:gridCol>
                <a:gridCol w="822960">
                  <a:extLst>
                    <a:ext uri="{9D8B030D-6E8A-4147-A177-3AD203B41FA5}">
                      <a16:colId xmlns:a16="http://schemas.microsoft.com/office/drawing/2014/main" val="954246912"/>
                    </a:ext>
                  </a:extLst>
                </a:gridCol>
                <a:gridCol w="822960">
                  <a:extLst>
                    <a:ext uri="{9D8B030D-6E8A-4147-A177-3AD203B41FA5}">
                      <a16:colId xmlns:a16="http://schemas.microsoft.com/office/drawing/2014/main" val="684944238"/>
                    </a:ext>
                  </a:extLst>
                </a:gridCol>
                <a:gridCol w="822960">
                  <a:extLst>
                    <a:ext uri="{9D8B030D-6E8A-4147-A177-3AD203B41FA5}">
                      <a16:colId xmlns:a16="http://schemas.microsoft.com/office/drawing/2014/main" val="2448703508"/>
                    </a:ext>
                  </a:extLst>
                </a:gridCol>
                <a:gridCol w="822960">
                  <a:extLst>
                    <a:ext uri="{9D8B030D-6E8A-4147-A177-3AD203B41FA5}">
                      <a16:colId xmlns:a16="http://schemas.microsoft.com/office/drawing/2014/main" val="7757272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0791273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- 2018-06-30 10:55:30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كلنا نحلم بشعر صحي. إذا كنت تعانين من تساقط الشعر فمن الممكن أن تكوني بحاجة إلى دعم من الداخل. فالشعر السليم أساسه الجسم السليم </a:t>
                      </a:r>
                      <a:r>
                        <a:rPr kumimoji="0" lang="en-US" sz="1000" b="0" i="0" u="none" strike="noStrike" kern="1200" cap="none" spc="0" normalizeH="0" baseline="0" noProof="0">
                          <a:ln>
                            <a:noFill/>
                          </a:ln>
                          <a:solidFill>
                            <a:prstClr val="black"/>
                          </a:solidFill>
                          <a:effectLst/>
                          <a:uLnTx/>
                          <a:uFillTx/>
                          <a:latin typeface="+mn-lt"/>
                          <a:ea typeface="+mn-ea"/>
                          <a:cs typeface="+mn-cs"/>
                        </a:rPr>
                        <a:t>https://t.co/t3RGNrtYcp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0.0051 %</a:t>
                      </a:r>
                    </a:p>
                  </a:txBody>
                  <a:tcPr/>
                </a:tc>
                <a:extLst>
                  <a:ext uri="{0D108BD9-81ED-4DB2-BD59-A6C34878D82A}">
                    <a16:rowId xmlns:a16="http://schemas.microsoft.com/office/drawing/2014/main" val="33304139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- 2018-06-29 13:42:13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اذا طفلك ينام كثير, لا تقلقي. فطفلك يحتاج الى كمية معيّنة من النوم في كل مرحلة من مراحل النمو.
#نصيحة_الدواء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https://t.co/bLUD07ifdP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0.0064 %</a:t>
                      </a:r>
                    </a:p>
                  </a:txBody>
                  <a:tcPr/>
                </a:tc>
                <a:extLst>
                  <a:ext uri="{0D108BD9-81ED-4DB2-BD59-A6C34878D82A}">
                    <a16:rowId xmlns:a16="http://schemas.microsoft.com/office/drawing/2014/main" val="447128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- 2018-06-29 10:14:44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اللهم إنا نسألك تفريجاً لكل هم، واستجابة لكل دعاء، وشفاءً لكل مريض، وغفراناً لكل ذنب، ورزقاً لكل محتاج, ورحمة لكل ميت
#يوم_الجمعة 
#صيدلية_الدواء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https://t.co/nGGLtQdRg2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0.0052 %</a:t>
                      </a:r>
                    </a:p>
                  </a:txBody>
                  <a:tcPr/>
                </a:tc>
                <a:extLst>
                  <a:ext uri="{0D108BD9-81ED-4DB2-BD59-A6C34878D82A}">
                    <a16:rowId xmlns:a16="http://schemas.microsoft.com/office/drawing/2014/main" val="40221366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- 2018-06-27 13:54:44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خلي سلامة أطفالك أثناء قيادتك أولوية واختاري المقعد المناسب له حسب عمره 
#قيادة_المرأة </a:t>
                      </a:r>
                      <a:r>
                        <a:rPr kumimoji="0" lang="en-US" sz="1000" b="0" i="0" u="none" strike="noStrike" kern="1200" cap="none" spc="0" normalizeH="0" baseline="0" noProof="0">
                          <a:ln>
                            <a:noFill/>
                          </a:ln>
                          <a:solidFill>
                            <a:prstClr val="black"/>
                          </a:solidFill>
                          <a:effectLst/>
                          <a:uLnTx/>
                          <a:uFillTx/>
                          <a:latin typeface="+mn-lt"/>
                          <a:ea typeface="+mn-ea"/>
                          <a:cs typeface="+mn-cs"/>
                        </a:rPr>
                        <a:t>https://t.co/L0G4Gu0cAl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0.0052 %</a:t>
                      </a:r>
                    </a:p>
                  </a:txBody>
                  <a:tcPr/>
                </a:tc>
                <a:extLst>
                  <a:ext uri="{0D108BD9-81ED-4DB2-BD59-A6C34878D82A}">
                    <a16:rowId xmlns:a16="http://schemas.microsoft.com/office/drawing/2014/main" val="33816836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- 2018-06-25 21:49:26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ألف مبروك لـ #المنتخب_السعودي بمناسبة الفوز في مباراة #السعودية_مصر  وبهذه المناسبة بنقدم ١٥٪ خصم على مشترياتك، توجه الى أقرب صيدلية للأستفادة من هذا العرض. 
الخصم ساري الى ٢٧ يونيو (تطبق الشروط والاحكام، الخصم لايشمل الأدوية)
#شاركها
</a:t>
                      </a:r>
                      <a:r>
                        <a:rPr kumimoji="0" lang="en-US" sz="1000" b="0" i="0" u="none" strike="noStrike" kern="1200" cap="none" spc="0" normalizeH="0" baseline="0" noProof="0">
                          <a:ln>
                            <a:noFill/>
                          </a:ln>
                          <a:solidFill>
                            <a:prstClr val="black"/>
                          </a:solidFill>
                          <a:effectLst/>
                          <a:uLnTx/>
                          <a:uFillTx/>
                          <a:latin typeface="+mn-lt"/>
                          <a:ea typeface="+mn-ea"/>
                          <a:cs typeface="+mn-cs"/>
                        </a:rPr>
                        <a:t>💚🇸🇦 https://t.co/r5VUzTGMKZ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0.0985 %</a:t>
                      </a:r>
                    </a:p>
                  </a:txBody>
                  <a:tcPr/>
                </a:tc>
                <a:extLst>
                  <a:ext uri="{0D108BD9-81ED-4DB2-BD59-A6C34878D82A}">
                    <a16:rowId xmlns:a16="http://schemas.microsoft.com/office/drawing/2014/main" val="1696794251"/>
                  </a:ext>
                </a:extLst>
              </a:tr>
            </a:tbl>
          </a:graphicData>
        </a:graphic>
      </p:graphicFrame>
      <p:sp>
        <p:nvSpPr>
          <p:cNvPr id="4" name="Text Placeholder 3">
            <a:extLst>
              <a:ext uri="{FF2B5EF4-FFF2-40B4-BE49-F238E27FC236}">
                <a16:creationId xmlns:a16="http://schemas.microsoft.com/office/drawing/2014/main" id="{DBC2C6AD-AEF4-49B0-8248-427B046E0447}"/>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099545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BDC7CA-8775-4B6E-9593-A4357820E757}"/>
              </a:ext>
            </a:extLst>
          </p:cNvPr>
          <p:cNvSpPr>
            <a:spLocks noGrp="1"/>
          </p:cNvSpPr>
          <p:nvPr>
            <p:ph type="title"/>
          </p:nvPr>
        </p:nvSpPr>
        <p:spPr/>
        <p:txBody>
          <a:bodyPr/>
          <a:lstStyle/>
          <a:p>
            <a:r>
              <a:rPr lang="en-US"/>
              <a:t>Twitter Own and Retweeted Tweets Table | AlDawaa - 2 of 6</a:t>
            </a:r>
          </a:p>
        </p:txBody>
      </p:sp>
      <p:graphicFrame>
        <p:nvGraphicFramePr>
          <p:cNvPr id="5" name="Table Placeholder 4">
            <a:extLst>
              <a:ext uri="{FF2B5EF4-FFF2-40B4-BE49-F238E27FC236}">
                <a16:creationId xmlns:a16="http://schemas.microsoft.com/office/drawing/2014/main" id="{89F19186-4B3E-4708-83D5-B5DCBBD30FB9}"/>
              </a:ext>
            </a:extLst>
          </p:cNvPr>
          <p:cNvGraphicFramePr>
            <a:graphicFrameLocks noGrp="1"/>
          </p:cNvGraphicFramePr>
          <p:nvPr>
            <p:ph type="tbl" sz="quarter" idx="13"/>
            <p:extLst>
              <p:ext uri="{D42A27DB-BD31-4B8C-83A1-F6EECF244321}">
                <p14:modId xmlns:p14="http://schemas.microsoft.com/office/powerpoint/2010/main" val="42500626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191639824"/>
                    </a:ext>
                  </a:extLst>
                </a:gridCol>
                <a:gridCol w="822960">
                  <a:extLst>
                    <a:ext uri="{9D8B030D-6E8A-4147-A177-3AD203B41FA5}">
                      <a16:colId xmlns:a16="http://schemas.microsoft.com/office/drawing/2014/main" val="3668018497"/>
                    </a:ext>
                  </a:extLst>
                </a:gridCol>
                <a:gridCol w="822960">
                  <a:extLst>
                    <a:ext uri="{9D8B030D-6E8A-4147-A177-3AD203B41FA5}">
                      <a16:colId xmlns:a16="http://schemas.microsoft.com/office/drawing/2014/main" val="3951210766"/>
                    </a:ext>
                  </a:extLst>
                </a:gridCol>
                <a:gridCol w="822960">
                  <a:extLst>
                    <a:ext uri="{9D8B030D-6E8A-4147-A177-3AD203B41FA5}">
                      <a16:colId xmlns:a16="http://schemas.microsoft.com/office/drawing/2014/main" val="2080167216"/>
                    </a:ext>
                  </a:extLst>
                </a:gridCol>
                <a:gridCol w="822960">
                  <a:extLst>
                    <a:ext uri="{9D8B030D-6E8A-4147-A177-3AD203B41FA5}">
                      <a16:colId xmlns:a16="http://schemas.microsoft.com/office/drawing/2014/main" val="2889793149"/>
                    </a:ext>
                  </a:extLst>
                </a:gridCol>
                <a:gridCol w="822960">
                  <a:extLst>
                    <a:ext uri="{9D8B030D-6E8A-4147-A177-3AD203B41FA5}">
                      <a16:colId xmlns:a16="http://schemas.microsoft.com/office/drawing/2014/main" val="37174420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4425521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- 2018-06-25 17:54:31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لأول مرّة خدمة #وصفتي لصرف الأدوية لمراكز الرعاية الأولية بالدمام حيث يتمكن المراجع من صرف الوصفة الطبية من خلال #صيدليات_الدواء بكل سهولة والاستفادة من خدمتنا المميزة. </a:t>
                      </a:r>
                      <a:r>
                        <a:rPr kumimoji="0" lang="en-US" sz="1000" b="0" i="0" u="none" strike="noStrike" kern="1200" cap="none" spc="0" normalizeH="0" baseline="0" noProof="0">
                          <a:ln>
                            <a:noFill/>
                          </a:ln>
                          <a:solidFill>
                            <a:prstClr val="black"/>
                          </a:solidFill>
                          <a:effectLst/>
                          <a:uLnTx/>
                          <a:uFillTx/>
                          <a:latin typeface="+mn-lt"/>
                          <a:ea typeface="+mn-ea"/>
                          <a:cs typeface="+mn-cs"/>
                        </a:rPr>
                        <a:t>https://t.co/YjLca2L2x6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0.0187 %</a:t>
                      </a:r>
                    </a:p>
                  </a:txBody>
                  <a:tcPr/>
                </a:tc>
                <a:extLst>
                  <a:ext uri="{0D108BD9-81ED-4DB2-BD59-A6C34878D82A}">
                    <a16:rowId xmlns:a16="http://schemas.microsoft.com/office/drawing/2014/main" val="9514128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- 2018-06-25 11:08:10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من #أساسيات_الصيف ..استخدمي منتجات شول للحصول على نعومة فائقة</a:t>
                      </a:r>
                      <a:r>
                        <a:rPr kumimoji="0" lang="en-US" sz="1000" b="0" i="0" u="none" strike="noStrike" kern="1200" cap="none" spc="0" normalizeH="0" baseline="0" noProof="0">
                          <a:ln>
                            <a:noFill/>
                          </a:ln>
                          <a:solidFill>
                            <a:prstClr val="black"/>
                          </a:solidFill>
                          <a:effectLst/>
                          <a:uLnTx/>
                          <a:uFillTx/>
                          <a:latin typeface="+mn-lt"/>
                          <a:ea typeface="+mn-ea"/>
                          <a:cs typeface="+mn-cs"/>
                        </a:rPr>
                        <a:t>🌼 https://t.co/E5RDeXA2Yx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0.0045 %</a:t>
                      </a:r>
                    </a:p>
                  </a:txBody>
                  <a:tcPr/>
                </a:tc>
                <a:extLst>
                  <a:ext uri="{0D108BD9-81ED-4DB2-BD59-A6C34878D82A}">
                    <a16:rowId xmlns:a16="http://schemas.microsoft.com/office/drawing/2014/main" val="19369052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- 2018-06-23 09:05:06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الكل جاهز وينتظرك.. وانتِ جاهزة؟
 #كلناـمعك #قيادةـالمرأة </a:t>
                      </a:r>
                      <a:r>
                        <a:rPr kumimoji="0" lang="en-US" sz="1000" b="0" i="0" u="none" strike="noStrike" kern="1200" cap="none" spc="0" normalizeH="0" baseline="0" noProof="0">
                          <a:ln>
                            <a:noFill/>
                          </a:ln>
                          <a:solidFill>
                            <a:prstClr val="black"/>
                          </a:solidFill>
                          <a:effectLst/>
                          <a:uLnTx/>
                          <a:uFillTx/>
                          <a:latin typeface="+mn-lt"/>
                          <a:ea typeface="+mn-ea"/>
                          <a:cs typeface="+mn-cs"/>
                        </a:rPr>
                        <a:t>https://t.co/HvyRnIruaj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0.0052 %</a:t>
                      </a:r>
                    </a:p>
                  </a:txBody>
                  <a:tcPr/>
                </a:tc>
                <a:extLst>
                  <a:ext uri="{0D108BD9-81ED-4DB2-BD59-A6C34878D82A}">
                    <a16:rowId xmlns:a16="http://schemas.microsoft.com/office/drawing/2014/main" val="25145245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- 2018-06-22 12:01:12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اكتشفي مجموعة لي ستافورد المتخصصة للعناية بالشعر
المجموعة تحتوي على منتجات تناسب جميع أنواع الشعر
زورينا وتعرفي أكثر على هذا المنتج.. </a:t>
                      </a:r>
                      <a:r>
                        <a:rPr kumimoji="0" lang="en-US" sz="1000" b="0" i="0" u="none" strike="noStrike" kern="1200" cap="none" spc="0" normalizeH="0" baseline="0" noProof="0">
                          <a:ln>
                            <a:noFill/>
                          </a:ln>
                          <a:solidFill>
                            <a:prstClr val="black"/>
                          </a:solidFill>
                          <a:effectLst/>
                          <a:uLnTx/>
                          <a:uFillTx/>
                          <a:latin typeface="+mn-lt"/>
                          <a:ea typeface="+mn-ea"/>
                          <a:cs typeface="+mn-cs"/>
                        </a:rPr>
                        <a:t>https://t.co/j4Wx5lOTdB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0.0039 %</a:t>
                      </a:r>
                    </a:p>
                  </a:txBody>
                  <a:tcPr/>
                </a:tc>
                <a:extLst>
                  <a:ext uri="{0D108BD9-81ED-4DB2-BD59-A6C34878D82A}">
                    <a16:rowId xmlns:a16="http://schemas.microsoft.com/office/drawing/2014/main" val="13860342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- 2018-06-21 09:00:33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متى أستخدم بديل الزيت؟
استعمليه خلال الحمام بعد غسل الشعر بالشامبو لتلطيف الخصلات، أو قبل تصفيف شعرك لحمايته من حرارة أدوات التصفيف الكهربائية
#أساسيات_الصيف </a:t>
                      </a:r>
                      <a:r>
                        <a:rPr kumimoji="0" lang="en-US" sz="1000" b="0" i="0" u="none" strike="noStrike" kern="1200" cap="none" spc="0" normalizeH="0" baseline="0" noProof="0">
                          <a:ln>
                            <a:noFill/>
                          </a:ln>
                          <a:solidFill>
                            <a:prstClr val="black"/>
                          </a:solidFill>
                          <a:effectLst/>
                          <a:uLnTx/>
                          <a:uFillTx/>
                          <a:latin typeface="+mn-lt"/>
                          <a:ea typeface="+mn-ea"/>
                          <a:cs typeface="+mn-cs"/>
                        </a:rPr>
                        <a:t>https://t.co/a0Mgh2pAQh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0.0039 %</a:t>
                      </a:r>
                    </a:p>
                  </a:txBody>
                  <a:tcPr/>
                </a:tc>
                <a:extLst>
                  <a:ext uri="{0D108BD9-81ED-4DB2-BD59-A6C34878D82A}">
                    <a16:rowId xmlns:a16="http://schemas.microsoft.com/office/drawing/2014/main" val="4089498900"/>
                  </a:ext>
                </a:extLst>
              </a:tr>
            </a:tbl>
          </a:graphicData>
        </a:graphic>
      </p:graphicFrame>
      <p:sp>
        <p:nvSpPr>
          <p:cNvPr id="4" name="Text Placeholder 3">
            <a:extLst>
              <a:ext uri="{FF2B5EF4-FFF2-40B4-BE49-F238E27FC236}">
                <a16:creationId xmlns:a16="http://schemas.microsoft.com/office/drawing/2014/main" id="{54CF3A8D-583D-4161-BF92-5FF712D7971A}"/>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1608475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4D508C-F070-4744-B64A-5EBE8B01F6B3}"/>
              </a:ext>
            </a:extLst>
          </p:cNvPr>
          <p:cNvSpPr>
            <a:spLocks noGrp="1"/>
          </p:cNvSpPr>
          <p:nvPr>
            <p:ph type="title"/>
          </p:nvPr>
        </p:nvSpPr>
        <p:spPr/>
        <p:txBody>
          <a:bodyPr/>
          <a:lstStyle/>
          <a:p>
            <a:r>
              <a:rPr lang="en-US"/>
              <a:t>Twitter Own and Retweeted Tweets Table | AlDawaa - 3 of 6</a:t>
            </a:r>
          </a:p>
        </p:txBody>
      </p:sp>
      <p:graphicFrame>
        <p:nvGraphicFramePr>
          <p:cNvPr id="5" name="Table Placeholder 4">
            <a:extLst>
              <a:ext uri="{FF2B5EF4-FFF2-40B4-BE49-F238E27FC236}">
                <a16:creationId xmlns:a16="http://schemas.microsoft.com/office/drawing/2014/main" id="{4B7324CD-8FB2-412D-AC52-F9A2A6CBB89D}"/>
              </a:ext>
            </a:extLst>
          </p:cNvPr>
          <p:cNvGraphicFramePr>
            <a:graphicFrameLocks noGrp="1"/>
          </p:cNvGraphicFramePr>
          <p:nvPr>
            <p:ph type="tbl" sz="quarter" idx="13"/>
            <p:extLst>
              <p:ext uri="{D42A27DB-BD31-4B8C-83A1-F6EECF244321}">
                <p14:modId xmlns:p14="http://schemas.microsoft.com/office/powerpoint/2010/main" val="1120881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060412180"/>
                    </a:ext>
                  </a:extLst>
                </a:gridCol>
                <a:gridCol w="822960">
                  <a:extLst>
                    <a:ext uri="{9D8B030D-6E8A-4147-A177-3AD203B41FA5}">
                      <a16:colId xmlns:a16="http://schemas.microsoft.com/office/drawing/2014/main" val="93168131"/>
                    </a:ext>
                  </a:extLst>
                </a:gridCol>
                <a:gridCol w="822960">
                  <a:extLst>
                    <a:ext uri="{9D8B030D-6E8A-4147-A177-3AD203B41FA5}">
                      <a16:colId xmlns:a16="http://schemas.microsoft.com/office/drawing/2014/main" val="2242370723"/>
                    </a:ext>
                  </a:extLst>
                </a:gridCol>
                <a:gridCol w="822960">
                  <a:extLst>
                    <a:ext uri="{9D8B030D-6E8A-4147-A177-3AD203B41FA5}">
                      <a16:colId xmlns:a16="http://schemas.microsoft.com/office/drawing/2014/main" val="2825618503"/>
                    </a:ext>
                  </a:extLst>
                </a:gridCol>
                <a:gridCol w="822960">
                  <a:extLst>
                    <a:ext uri="{9D8B030D-6E8A-4147-A177-3AD203B41FA5}">
                      <a16:colId xmlns:a16="http://schemas.microsoft.com/office/drawing/2014/main" val="1005808422"/>
                    </a:ext>
                  </a:extLst>
                </a:gridCol>
                <a:gridCol w="822960">
                  <a:extLst>
                    <a:ext uri="{9D8B030D-6E8A-4147-A177-3AD203B41FA5}">
                      <a16:colId xmlns:a16="http://schemas.microsoft.com/office/drawing/2014/main" val="16081702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5733946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- 2018-06-19 09:00:31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نصيحة_الدواء ينبغي الحرص على تطبيق واقي الشمس بالطريقة الصحيحة، حيث يجب تطبيق واقي الشمس قبل ربع أو نصف ساعة من الخروج في الشمس
#أساسيات_الصيف </a:t>
                      </a:r>
                      <a:r>
                        <a:rPr kumimoji="0" lang="en-US" sz="1000" b="0" i="0" u="none" strike="noStrike" kern="1200" cap="none" spc="0" normalizeH="0" baseline="0" noProof="0">
                          <a:ln>
                            <a:noFill/>
                          </a:ln>
                          <a:solidFill>
                            <a:prstClr val="black"/>
                          </a:solidFill>
                          <a:effectLst/>
                          <a:uLnTx/>
                          <a:uFillTx/>
                          <a:latin typeface="+mn-lt"/>
                          <a:ea typeface="+mn-ea"/>
                          <a:cs typeface="+mn-cs"/>
                        </a:rPr>
                        <a:t>https://t.co/afPIYSlcMg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0.0090 %</a:t>
                      </a:r>
                    </a:p>
                  </a:txBody>
                  <a:tcPr/>
                </a:tc>
                <a:extLst>
                  <a:ext uri="{0D108BD9-81ED-4DB2-BD59-A6C34878D82A}">
                    <a16:rowId xmlns:a16="http://schemas.microsoft.com/office/drawing/2014/main" val="18526079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- 2018-06-18 09:00:28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استعديتي للقيادة؟ ما عاد باقي شي جهزي سيارتِك وتدربي قد ما تقدرين وقوّي قلبك ولا تخافين!
 #كلناـمعك #قيادة_المرأة </a:t>
                      </a:r>
                      <a:r>
                        <a:rPr kumimoji="0" lang="en-US" sz="1000" b="0" i="0" u="none" strike="noStrike" kern="1200" cap="none" spc="0" normalizeH="0" baseline="0" noProof="0">
                          <a:ln>
                            <a:noFill/>
                          </a:ln>
                          <a:solidFill>
                            <a:prstClr val="black"/>
                          </a:solidFill>
                          <a:effectLst/>
                          <a:uLnTx/>
                          <a:uFillTx/>
                          <a:latin typeface="+mn-lt"/>
                          <a:ea typeface="+mn-ea"/>
                          <a:cs typeface="+mn-cs"/>
                        </a:rPr>
                        <a:t>https://t.co/gM2TK9KGlQ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0.0116 %</a:t>
                      </a:r>
                    </a:p>
                  </a:txBody>
                  <a:tcPr/>
                </a:tc>
                <a:extLst>
                  <a:ext uri="{0D108BD9-81ED-4DB2-BD59-A6C34878D82A}">
                    <a16:rowId xmlns:a16="http://schemas.microsoft.com/office/drawing/2014/main" val="20462278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- 2018-06-17 08:30:09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في #يوم_تناول_الخضار تذكري أن قطعة من الخضار يوميًا تحافظ على شباب بشرتك وتأمّن حصتها الغذائية من الفيتامينات ومضادات الأكسدة #نصيحة_الدواء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https://t.co/crbuVSwGOW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0.0071 %</a:t>
                      </a:r>
                    </a:p>
                  </a:txBody>
                  <a:tcPr/>
                </a:tc>
                <a:extLst>
                  <a:ext uri="{0D108BD9-81ED-4DB2-BD59-A6C34878D82A}">
                    <a16:rowId xmlns:a16="http://schemas.microsoft.com/office/drawing/2014/main" val="41919186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- 2018-06-16 17:00:44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هناك طريقتين لاستخدام التونر
أيهم تفضلين؟
#الدواء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https://t.co/FsVDHn4Vhm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0.0032 %</a:t>
                      </a:r>
                    </a:p>
                  </a:txBody>
                  <a:tcPr/>
                </a:tc>
                <a:extLst>
                  <a:ext uri="{0D108BD9-81ED-4DB2-BD59-A6C34878D82A}">
                    <a16:rowId xmlns:a16="http://schemas.microsoft.com/office/drawing/2014/main" val="2664272605"/>
                  </a:ext>
                </a:extLst>
              </a:tr>
            </a:tbl>
          </a:graphicData>
        </a:graphic>
      </p:graphicFrame>
      <p:sp>
        <p:nvSpPr>
          <p:cNvPr id="4" name="Text Placeholder 3">
            <a:extLst>
              <a:ext uri="{FF2B5EF4-FFF2-40B4-BE49-F238E27FC236}">
                <a16:creationId xmlns:a16="http://schemas.microsoft.com/office/drawing/2014/main" id="{9E31D71A-9EB3-47C0-A768-0E31E834443C}"/>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0184786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9D9DEC-79B4-46FA-A020-B8BD7890CC1A}"/>
              </a:ext>
            </a:extLst>
          </p:cNvPr>
          <p:cNvSpPr>
            <a:spLocks noGrp="1"/>
          </p:cNvSpPr>
          <p:nvPr>
            <p:ph type="title"/>
          </p:nvPr>
        </p:nvSpPr>
        <p:spPr/>
        <p:txBody>
          <a:bodyPr/>
          <a:lstStyle/>
          <a:p>
            <a:r>
              <a:rPr lang="en-US"/>
              <a:t>Twitter Own and Retweeted Tweets Table | AlDawaa - 4 of 6</a:t>
            </a:r>
          </a:p>
        </p:txBody>
      </p:sp>
      <p:graphicFrame>
        <p:nvGraphicFramePr>
          <p:cNvPr id="5" name="Table Placeholder 4">
            <a:extLst>
              <a:ext uri="{FF2B5EF4-FFF2-40B4-BE49-F238E27FC236}">
                <a16:creationId xmlns:a16="http://schemas.microsoft.com/office/drawing/2014/main" id="{F641D71C-BA94-443E-804B-0D97A1E4ECFA}"/>
              </a:ext>
            </a:extLst>
          </p:cNvPr>
          <p:cNvGraphicFramePr>
            <a:graphicFrameLocks noGrp="1"/>
          </p:cNvGraphicFramePr>
          <p:nvPr>
            <p:ph type="tbl" sz="quarter" idx="13"/>
            <p:extLst>
              <p:ext uri="{D42A27DB-BD31-4B8C-83A1-F6EECF244321}">
                <p14:modId xmlns:p14="http://schemas.microsoft.com/office/powerpoint/2010/main" val="37333998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508210479"/>
                    </a:ext>
                  </a:extLst>
                </a:gridCol>
                <a:gridCol w="822960">
                  <a:extLst>
                    <a:ext uri="{9D8B030D-6E8A-4147-A177-3AD203B41FA5}">
                      <a16:colId xmlns:a16="http://schemas.microsoft.com/office/drawing/2014/main" val="2342375864"/>
                    </a:ext>
                  </a:extLst>
                </a:gridCol>
                <a:gridCol w="822960">
                  <a:extLst>
                    <a:ext uri="{9D8B030D-6E8A-4147-A177-3AD203B41FA5}">
                      <a16:colId xmlns:a16="http://schemas.microsoft.com/office/drawing/2014/main" val="110863540"/>
                    </a:ext>
                  </a:extLst>
                </a:gridCol>
                <a:gridCol w="822960">
                  <a:extLst>
                    <a:ext uri="{9D8B030D-6E8A-4147-A177-3AD203B41FA5}">
                      <a16:colId xmlns:a16="http://schemas.microsoft.com/office/drawing/2014/main" val="2048266759"/>
                    </a:ext>
                  </a:extLst>
                </a:gridCol>
                <a:gridCol w="822960">
                  <a:extLst>
                    <a:ext uri="{9D8B030D-6E8A-4147-A177-3AD203B41FA5}">
                      <a16:colId xmlns:a16="http://schemas.microsoft.com/office/drawing/2014/main" val="1832827500"/>
                    </a:ext>
                  </a:extLst>
                </a:gridCol>
                <a:gridCol w="822960">
                  <a:extLst>
                    <a:ext uri="{9D8B030D-6E8A-4147-A177-3AD203B41FA5}">
                      <a16:colId xmlns:a16="http://schemas.microsoft.com/office/drawing/2014/main" val="824556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9275862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- 2018-06-15 12:00:42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العيد هو وقت الاستمتاع والاحتفال. وللأسف فإن معظم الأطعمة الاحتفالية تحتوي على نسبة دهون وسكر مرتفعة. كن حكيمًا وشاركهم الاحتفال ولكن تناول الطعام بعقلانية وحاول أن تقلل من الكمية التي تتناولها من الأطعمة مثل البسكويت والكعك. 
#عيد_مبارك
#الدواء_والسكري </a:t>
                      </a:r>
                      <a:r>
                        <a:rPr kumimoji="0" lang="en-US" sz="1000" b="0" i="0" u="none" strike="noStrike" kern="1200" cap="none" spc="0" normalizeH="0" baseline="0" noProof="0">
                          <a:ln>
                            <a:noFill/>
                          </a:ln>
                          <a:solidFill>
                            <a:prstClr val="black"/>
                          </a:solidFill>
                          <a:effectLst/>
                          <a:uLnTx/>
                          <a:uFillTx/>
                          <a:latin typeface="+mn-lt"/>
                          <a:ea typeface="+mn-ea"/>
                          <a:cs typeface="+mn-cs"/>
                        </a:rPr>
                        <a:t>https://t.co/4kgBosHe1q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0.0039 %</a:t>
                      </a:r>
                    </a:p>
                  </a:txBody>
                  <a:tcPr/>
                </a:tc>
                <a:extLst>
                  <a:ext uri="{0D108BD9-81ED-4DB2-BD59-A6C34878D82A}">
                    <a16:rowId xmlns:a16="http://schemas.microsoft.com/office/drawing/2014/main" val="39164421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- 2018-06-14 19:01:02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التبرع بالدم لا تقتصر فائدته على المريض المحتاج للدم بل يساعد المتبرع على تنشيط الدورة الدموية في جسمه 
#الدواء
#يوم_التبرع_بالدم_العالمي </a:t>
                      </a:r>
                      <a:r>
                        <a:rPr kumimoji="0" lang="en-US" sz="1000" b="0" i="0" u="none" strike="noStrike" kern="1200" cap="none" spc="0" normalizeH="0" baseline="0" noProof="0">
                          <a:ln>
                            <a:noFill/>
                          </a:ln>
                          <a:solidFill>
                            <a:prstClr val="black"/>
                          </a:solidFill>
                          <a:effectLst/>
                          <a:uLnTx/>
                          <a:uFillTx/>
                          <a:latin typeface="+mn-lt"/>
                          <a:ea typeface="+mn-ea"/>
                          <a:cs typeface="+mn-cs"/>
                        </a:rPr>
                        <a:t>https://t.co/K1HosYFMNE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0.0039 %</a:t>
                      </a:r>
                    </a:p>
                  </a:txBody>
                  <a:tcPr/>
                </a:tc>
                <a:extLst>
                  <a:ext uri="{0D108BD9-81ED-4DB2-BD59-A6C34878D82A}">
                    <a16:rowId xmlns:a16="http://schemas.microsoft.com/office/drawing/2014/main" val="38340785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- 2018-06-14 12:00:34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بالتوفيق لمنتخبنا #السعودي الأخضر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كم قلب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يستاهل منتخبنا⬇؟ 
#بالتوفيق_لمنتخبنا_السعودي </a:t>
                      </a:r>
                      <a:r>
                        <a:rPr kumimoji="0" lang="en-US" sz="1000" b="0" i="0" u="none" strike="noStrike" kern="1200" cap="none" spc="0" normalizeH="0" baseline="0" noProof="0">
                          <a:ln>
                            <a:noFill/>
                          </a:ln>
                          <a:solidFill>
                            <a:prstClr val="black"/>
                          </a:solidFill>
                          <a:effectLst/>
                          <a:uLnTx/>
                          <a:uFillTx/>
                          <a:latin typeface="+mn-lt"/>
                          <a:ea typeface="+mn-ea"/>
                          <a:cs typeface="+mn-cs"/>
                        </a:rPr>
                        <a:t>https://t.co/IR2Xs9tW9N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0.0090 %</a:t>
                      </a:r>
                    </a:p>
                  </a:txBody>
                  <a:tcPr/>
                </a:tc>
                <a:extLst>
                  <a:ext uri="{0D108BD9-81ED-4DB2-BD59-A6C34878D82A}">
                    <a16:rowId xmlns:a16="http://schemas.microsoft.com/office/drawing/2014/main" val="712024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- 2018-06-14 07:04:25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لاتنسي تشتركي بمسابقة العيد لدخول السحب على قطع ذهبية مقدمة من </a:t>
                      </a:r>
                      <a:r>
                        <a:rPr kumimoji="0" lang="en-US" sz="1000" b="0" i="0" u="none" strike="noStrike" kern="1200" cap="none" spc="0" normalizeH="0" baseline="0" noProof="0">
                          <a:ln>
                            <a:noFill/>
                          </a:ln>
                          <a:solidFill>
                            <a:prstClr val="black"/>
                          </a:solidFill>
                          <a:effectLst/>
                          <a:uLnTx/>
                          <a:uFillTx/>
                          <a:latin typeface="+mn-lt"/>
                          <a:ea typeface="+mn-ea"/>
                          <a:cs typeface="+mn-cs"/>
                        </a:rPr>
                        <a:t>Dettol👇🏻👇🏻👇🏻
https://t.co/a43GrskX5E
#</a:t>
                      </a:r>
                      <a:r>
                        <a:rPr kumimoji="0" lang="ar-AE" sz="1000" b="0" i="0" u="none" strike="noStrike" kern="1200" cap="none" spc="0" normalizeH="0" baseline="0" noProof="0">
                          <a:ln>
                            <a:noFill/>
                          </a:ln>
                          <a:solidFill>
                            <a:prstClr val="black"/>
                          </a:solidFill>
                          <a:effectLst/>
                          <a:uLnTx/>
                          <a:uFillTx/>
                          <a:latin typeface="+mn-lt"/>
                          <a:ea typeface="+mn-ea"/>
                          <a:cs typeface="+mn-cs"/>
                        </a:rPr>
                        <a:t>طلتك_علينا </a:t>
                      </a:r>
                      <a:r>
                        <a:rPr kumimoji="0" lang="en-US" sz="1000" b="0" i="0" u="none" strike="noStrike" kern="1200" cap="none" spc="0" normalizeH="0" baseline="0" noProof="0">
                          <a:ln>
                            <a:noFill/>
                          </a:ln>
                          <a:solidFill>
                            <a:prstClr val="black"/>
                          </a:solidFill>
                          <a:effectLst/>
                          <a:uLnTx/>
                          <a:uFillTx/>
                          <a:latin typeface="+mn-lt"/>
                          <a:ea typeface="+mn-ea"/>
                          <a:cs typeface="+mn-cs"/>
                        </a:rPr>
                        <a:t>https://t.co/A5M1jkzqXJ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0.0084 %</a:t>
                      </a:r>
                    </a:p>
                  </a:txBody>
                  <a:tcPr/>
                </a:tc>
                <a:extLst>
                  <a:ext uri="{0D108BD9-81ED-4DB2-BD59-A6C34878D82A}">
                    <a16:rowId xmlns:a16="http://schemas.microsoft.com/office/drawing/2014/main" val="2847334825"/>
                  </a:ext>
                </a:extLst>
              </a:tr>
            </a:tbl>
          </a:graphicData>
        </a:graphic>
      </p:graphicFrame>
      <p:sp>
        <p:nvSpPr>
          <p:cNvPr id="4" name="Text Placeholder 3">
            <a:extLst>
              <a:ext uri="{FF2B5EF4-FFF2-40B4-BE49-F238E27FC236}">
                <a16:creationId xmlns:a16="http://schemas.microsoft.com/office/drawing/2014/main" id="{FFF49F76-6C2E-42E4-AE24-A697E7DE89B9}"/>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1671599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7D6C3-8F06-4E91-ABA2-FDEA1DD17BD1}"/>
              </a:ext>
            </a:extLst>
          </p:cNvPr>
          <p:cNvSpPr>
            <a:spLocks noGrp="1"/>
          </p:cNvSpPr>
          <p:nvPr>
            <p:ph type="title"/>
          </p:nvPr>
        </p:nvSpPr>
        <p:spPr/>
        <p:txBody>
          <a:bodyPr/>
          <a:lstStyle/>
          <a:p>
            <a:r>
              <a:rPr lang="en-US"/>
              <a:t>Twitter Own and Retweeted Tweets Table | AlDawaa - 5 of 6</a:t>
            </a:r>
          </a:p>
        </p:txBody>
      </p:sp>
      <p:graphicFrame>
        <p:nvGraphicFramePr>
          <p:cNvPr id="5" name="Table Placeholder 4">
            <a:extLst>
              <a:ext uri="{FF2B5EF4-FFF2-40B4-BE49-F238E27FC236}">
                <a16:creationId xmlns:a16="http://schemas.microsoft.com/office/drawing/2014/main" id="{38F84471-D54D-4CCE-BF81-96CDFC5DE3F6}"/>
              </a:ext>
            </a:extLst>
          </p:cNvPr>
          <p:cNvGraphicFramePr>
            <a:graphicFrameLocks noGrp="1"/>
          </p:cNvGraphicFramePr>
          <p:nvPr>
            <p:ph type="tbl" sz="quarter" idx="13"/>
            <p:extLst>
              <p:ext uri="{D42A27DB-BD31-4B8C-83A1-F6EECF244321}">
                <p14:modId xmlns:p14="http://schemas.microsoft.com/office/powerpoint/2010/main" val="14124664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477253227"/>
                    </a:ext>
                  </a:extLst>
                </a:gridCol>
                <a:gridCol w="822960">
                  <a:extLst>
                    <a:ext uri="{9D8B030D-6E8A-4147-A177-3AD203B41FA5}">
                      <a16:colId xmlns:a16="http://schemas.microsoft.com/office/drawing/2014/main" val="4203959651"/>
                    </a:ext>
                  </a:extLst>
                </a:gridCol>
                <a:gridCol w="822960">
                  <a:extLst>
                    <a:ext uri="{9D8B030D-6E8A-4147-A177-3AD203B41FA5}">
                      <a16:colId xmlns:a16="http://schemas.microsoft.com/office/drawing/2014/main" val="3692680306"/>
                    </a:ext>
                  </a:extLst>
                </a:gridCol>
                <a:gridCol w="822960">
                  <a:extLst>
                    <a:ext uri="{9D8B030D-6E8A-4147-A177-3AD203B41FA5}">
                      <a16:colId xmlns:a16="http://schemas.microsoft.com/office/drawing/2014/main" val="27625777"/>
                    </a:ext>
                  </a:extLst>
                </a:gridCol>
                <a:gridCol w="822960">
                  <a:extLst>
                    <a:ext uri="{9D8B030D-6E8A-4147-A177-3AD203B41FA5}">
                      <a16:colId xmlns:a16="http://schemas.microsoft.com/office/drawing/2014/main" val="407336609"/>
                    </a:ext>
                  </a:extLst>
                </a:gridCol>
                <a:gridCol w="822960">
                  <a:extLst>
                    <a:ext uri="{9D8B030D-6E8A-4147-A177-3AD203B41FA5}">
                      <a16:colId xmlns:a16="http://schemas.microsoft.com/office/drawing/2014/main" val="34873475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2601294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- 2018-06-13 22:57:33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عشان نزيد الحماس </a:t>
                      </a: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ar-AE" sz="1000" b="0" i="0" u="none" strike="noStrike" kern="1200" cap="none" spc="0" normalizeH="0" baseline="0" noProof="0">
                          <a:ln>
                            <a:noFill/>
                          </a:ln>
                          <a:solidFill>
                            <a:prstClr val="black"/>
                          </a:solidFill>
                          <a:effectLst/>
                          <a:uLnTx/>
                          <a:uFillTx/>
                          <a:latin typeface="+mn-lt"/>
                          <a:ea typeface="+mn-ea"/>
                          <a:cs typeface="+mn-cs"/>
                        </a:rPr>
                        <a:t>سوينا فلتر للسناب صور وارفعه على #شجع_الأخضر_مع_الدواء وسوي #رتويت ومنشن اصحابك وادخل فرصة السحب على جوائز مميزة
#الخبر #الدمام #شجع_الأخضر </a:t>
                      </a:r>
                      <a:r>
                        <a:rPr kumimoji="0" lang="en-US" sz="1000" b="0" i="0" u="none" strike="noStrike" kern="1200" cap="none" spc="0" normalizeH="0" baseline="0" noProof="0">
                          <a:ln>
                            <a:noFill/>
                          </a:ln>
                          <a:solidFill>
                            <a:prstClr val="black"/>
                          </a:solidFill>
                          <a:effectLst/>
                          <a:uLnTx/>
                          <a:uFillTx/>
                          <a:latin typeface="+mn-lt"/>
                          <a:ea typeface="+mn-ea"/>
                          <a:cs typeface="+mn-cs"/>
                        </a:rPr>
                        <a:t>https://t.co/yj72yyeNAQ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0.0174 %</a:t>
                      </a:r>
                    </a:p>
                  </a:txBody>
                  <a:tcPr/>
                </a:tc>
                <a:extLst>
                  <a:ext uri="{0D108BD9-81ED-4DB2-BD59-A6C34878D82A}">
                    <a16:rowId xmlns:a16="http://schemas.microsoft.com/office/drawing/2014/main" val="30311045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- 2018-06-13 22:18:50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سحبنا أسماء الفائزات ال ٣٠ معنا من زائرين يوم ١١ يونيو.. مبروك! 
وانتو كمان، خذوا فرصة الفوز بقيمة مشترياتكم عند زيارتكم لصيدلياتنا من الآن وحتى ٢٣ يوليو.
#طلتك_بالعيد
فالكم الفوز ✌</a:t>
                      </a:r>
                      <a:r>
                        <a:rPr kumimoji="0" lang="en-US" sz="1000" b="0" i="0" u="none" strike="noStrike" kern="1200" cap="none" spc="0" normalizeH="0" baseline="0" noProof="0">
                          <a:ln>
                            <a:noFill/>
                          </a:ln>
                          <a:solidFill>
                            <a:prstClr val="black"/>
                          </a:solidFill>
                          <a:effectLst/>
                          <a:uLnTx/>
                          <a:uFillTx/>
                          <a:latin typeface="+mn-lt"/>
                          <a:ea typeface="+mn-ea"/>
                          <a:cs typeface="+mn-cs"/>
                        </a:rPr>
                        <a:t>🏻 https://t.co/3ueULNqhUu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0.0052 %</a:t>
                      </a:r>
                    </a:p>
                  </a:txBody>
                  <a:tcPr/>
                </a:tc>
                <a:extLst>
                  <a:ext uri="{0D108BD9-81ED-4DB2-BD59-A6C34878D82A}">
                    <a16:rowId xmlns:a16="http://schemas.microsoft.com/office/drawing/2014/main" val="28132436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- 2018-06-13 22:18:23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سحبنا أسماء الفائزات ال ٣٠ معنا من زائرين يوم ١٠. مبروك! 
وانتو كمان، خذوا فرصة الفوز بقيمة مشترياتكم عند زيارتكم لصيدلياتنا من الآن وحتى ٢٣ يوليو.
#طلتك_بالعيد
فالكم الفوز ✌</a:t>
                      </a:r>
                      <a:r>
                        <a:rPr kumimoji="0" lang="en-US" sz="1000" b="0" i="0" u="none" strike="noStrike" kern="1200" cap="none" spc="0" normalizeH="0" baseline="0" noProof="0">
                          <a:ln>
                            <a:noFill/>
                          </a:ln>
                          <a:solidFill>
                            <a:prstClr val="black"/>
                          </a:solidFill>
                          <a:effectLst/>
                          <a:uLnTx/>
                          <a:uFillTx/>
                          <a:latin typeface="+mn-lt"/>
                          <a:ea typeface="+mn-ea"/>
                          <a:cs typeface="+mn-cs"/>
                        </a:rPr>
                        <a:t>🏻 https://t.co/IRIkxe0iXJ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0.0019 %</a:t>
                      </a:r>
                    </a:p>
                  </a:txBody>
                  <a:tcPr/>
                </a:tc>
                <a:extLst>
                  <a:ext uri="{0D108BD9-81ED-4DB2-BD59-A6C34878D82A}">
                    <a16:rowId xmlns:a16="http://schemas.microsoft.com/office/drawing/2014/main" val="37759355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- 2018-06-13 17:30:19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هل تعانين من بشرة حساسة؟ مختبرات نوريڤا قد خصصت لك مجموعة توفر الراحة الفورية من هيجان البشرة. استخدمي سوثينغ مسيلار لوشن لتنظيف البشرة و إزالة المكياج ثم اختاري المرطب المناسب لنوع بشرتك.
#نصيحة_الدواء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https://t.co/OgDWyMQrFs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0.0006 %</a:t>
                      </a:r>
                    </a:p>
                  </a:txBody>
                  <a:tcPr/>
                </a:tc>
                <a:extLst>
                  <a:ext uri="{0D108BD9-81ED-4DB2-BD59-A6C34878D82A}">
                    <a16:rowId xmlns:a16="http://schemas.microsoft.com/office/drawing/2014/main" val="37041783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- 2018-06-13 17:18:27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مستعدين لمباراة </a:t>
                      </a: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ar-AE" sz="1000" b="0" i="0" u="none" strike="noStrike" kern="1200" cap="none" spc="0" normalizeH="0" baseline="0" noProof="0">
                          <a:ln>
                            <a:noFill/>
                          </a:ln>
                          <a:solidFill>
                            <a:prstClr val="black"/>
                          </a:solidFill>
                          <a:effectLst/>
                          <a:uLnTx/>
                          <a:uFillTx/>
                          <a:latin typeface="+mn-lt"/>
                          <a:ea typeface="+mn-ea"/>
                          <a:cs typeface="+mn-cs"/>
                        </a:rPr>
                        <a:t>فريقنا</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بكرة؟! 
#كلنا_معاك_يالأخضر </a:t>
                      </a:r>
                      <a:r>
                        <a:rPr kumimoji="0" lang="en-US" sz="1000" b="0" i="0" u="none" strike="noStrike" kern="1200" cap="none" spc="0" normalizeH="0" baseline="0" noProof="0">
                          <a:ln>
                            <a:noFill/>
                          </a:ln>
                          <a:solidFill>
                            <a:prstClr val="black"/>
                          </a:solidFill>
                          <a:effectLst/>
                          <a:uLnTx/>
                          <a:uFillTx/>
                          <a:latin typeface="+mn-lt"/>
                          <a:ea typeface="+mn-ea"/>
                          <a:cs typeface="+mn-cs"/>
                        </a:rPr>
                        <a:t>https://t.co/A7m3hmZAb5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0.0019 %</a:t>
                      </a:r>
                    </a:p>
                  </a:txBody>
                  <a:tcPr/>
                </a:tc>
                <a:extLst>
                  <a:ext uri="{0D108BD9-81ED-4DB2-BD59-A6C34878D82A}">
                    <a16:rowId xmlns:a16="http://schemas.microsoft.com/office/drawing/2014/main" val="200769296"/>
                  </a:ext>
                </a:extLst>
              </a:tr>
            </a:tbl>
          </a:graphicData>
        </a:graphic>
      </p:graphicFrame>
      <p:sp>
        <p:nvSpPr>
          <p:cNvPr id="4" name="Text Placeholder 3">
            <a:extLst>
              <a:ext uri="{FF2B5EF4-FFF2-40B4-BE49-F238E27FC236}">
                <a16:creationId xmlns:a16="http://schemas.microsoft.com/office/drawing/2014/main" id="{DFA07856-951B-4362-BE8F-525DDFF5C462}"/>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3958269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1C474F-A89C-4F7D-A3D9-11E007EA3E6B}"/>
              </a:ext>
            </a:extLst>
          </p:cNvPr>
          <p:cNvSpPr>
            <a:spLocks noGrp="1"/>
          </p:cNvSpPr>
          <p:nvPr>
            <p:ph type="title"/>
          </p:nvPr>
        </p:nvSpPr>
        <p:spPr/>
        <p:txBody>
          <a:bodyPr/>
          <a:lstStyle/>
          <a:p>
            <a:r>
              <a:rPr lang="en-US"/>
              <a:t>Twitter Own and Retweeted Tweets Table | AlDawaa - 6 of 6</a:t>
            </a:r>
          </a:p>
        </p:txBody>
      </p:sp>
      <p:graphicFrame>
        <p:nvGraphicFramePr>
          <p:cNvPr id="5" name="Table Placeholder 4">
            <a:extLst>
              <a:ext uri="{FF2B5EF4-FFF2-40B4-BE49-F238E27FC236}">
                <a16:creationId xmlns:a16="http://schemas.microsoft.com/office/drawing/2014/main" id="{82535EF2-30F0-43E8-9DE2-74847A7E93E1}"/>
              </a:ext>
            </a:extLst>
          </p:cNvPr>
          <p:cNvGraphicFramePr>
            <a:graphicFrameLocks noGrp="1"/>
          </p:cNvGraphicFramePr>
          <p:nvPr>
            <p:ph type="tbl" sz="quarter" idx="13"/>
            <p:extLst>
              <p:ext uri="{D42A27DB-BD31-4B8C-83A1-F6EECF244321}">
                <p14:modId xmlns:p14="http://schemas.microsoft.com/office/powerpoint/2010/main" val="39857678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962194969"/>
                    </a:ext>
                  </a:extLst>
                </a:gridCol>
                <a:gridCol w="822960">
                  <a:extLst>
                    <a:ext uri="{9D8B030D-6E8A-4147-A177-3AD203B41FA5}">
                      <a16:colId xmlns:a16="http://schemas.microsoft.com/office/drawing/2014/main" val="2909267495"/>
                    </a:ext>
                  </a:extLst>
                </a:gridCol>
                <a:gridCol w="822960">
                  <a:extLst>
                    <a:ext uri="{9D8B030D-6E8A-4147-A177-3AD203B41FA5}">
                      <a16:colId xmlns:a16="http://schemas.microsoft.com/office/drawing/2014/main" val="1143931751"/>
                    </a:ext>
                  </a:extLst>
                </a:gridCol>
                <a:gridCol w="822960">
                  <a:extLst>
                    <a:ext uri="{9D8B030D-6E8A-4147-A177-3AD203B41FA5}">
                      <a16:colId xmlns:a16="http://schemas.microsoft.com/office/drawing/2014/main" val="3995808863"/>
                    </a:ext>
                  </a:extLst>
                </a:gridCol>
                <a:gridCol w="822960">
                  <a:extLst>
                    <a:ext uri="{9D8B030D-6E8A-4147-A177-3AD203B41FA5}">
                      <a16:colId xmlns:a16="http://schemas.microsoft.com/office/drawing/2014/main" val="1348411449"/>
                    </a:ext>
                  </a:extLst>
                </a:gridCol>
                <a:gridCol w="822960">
                  <a:extLst>
                    <a:ext uri="{9D8B030D-6E8A-4147-A177-3AD203B41FA5}">
                      <a16:colId xmlns:a16="http://schemas.microsoft.com/office/drawing/2014/main" val="13052849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6673021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- 2018-06-13 13:10:06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تريدين بشرة نضرة و ناعمة؟
أضيفي ماء الورد و زيت جوز الهند الى الماء في حوض الاستحمام, استرخي ل20 دقيقة.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نصيحة_الدواء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https://t.co/uGrTW7MX2L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0.0013 %</a:t>
                      </a:r>
                    </a:p>
                  </a:txBody>
                  <a:tcPr/>
                </a:tc>
                <a:extLst>
                  <a:ext uri="{0D108BD9-81ED-4DB2-BD59-A6C34878D82A}">
                    <a16:rowId xmlns:a16="http://schemas.microsoft.com/office/drawing/2014/main" val="21065272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- 2018-06-12 23:53:16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لاتنسي تشتركي بمسابقة العيد لدخول السحب على هدايا الماس مقدمة من </a:t>
                      </a:r>
                      <a:r>
                        <a:rPr kumimoji="0" lang="en-US" sz="1000" b="0" i="0" u="none" strike="noStrike" kern="1200" cap="none" spc="0" normalizeH="0" baseline="0" noProof="0">
                          <a:ln>
                            <a:noFill/>
                          </a:ln>
                          <a:solidFill>
                            <a:prstClr val="black"/>
                          </a:solidFill>
                          <a:effectLst/>
                          <a:uLnTx/>
                          <a:uFillTx/>
                          <a:latin typeface="+mn-lt"/>
                          <a:ea typeface="+mn-ea"/>
                          <a:cs typeface="+mn-cs"/>
                        </a:rPr>
                        <a:t>Veet </a:t>
                      </a:r>
                      <a:r>
                        <a:rPr kumimoji="0" lang="ar-AE" sz="1000" b="0" i="0" u="none" strike="noStrike" kern="1200" cap="none" spc="0" normalizeH="0" baseline="0" noProof="0">
                          <a:ln>
                            <a:noFill/>
                          </a:ln>
                          <a:solidFill>
                            <a:prstClr val="black"/>
                          </a:solidFill>
                          <a:effectLst/>
                          <a:uLnTx/>
                          <a:uFillTx/>
                          <a:latin typeface="+mn-lt"/>
                          <a:ea typeface="+mn-ea"/>
                          <a:cs typeface="+mn-cs"/>
                        </a:rPr>
                        <a:t>و</a:t>
                      </a:r>
                      <a:r>
                        <a:rPr kumimoji="0" lang="en-US" sz="1000" b="0" i="0" u="none" strike="noStrike" kern="1200" cap="none" spc="0" normalizeH="0" baseline="0" noProof="0">
                          <a:ln>
                            <a:noFill/>
                          </a:ln>
                          <a:solidFill>
                            <a:prstClr val="black"/>
                          </a:solidFill>
                          <a:effectLst/>
                          <a:uLnTx/>
                          <a:uFillTx/>
                          <a:latin typeface="+mn-lt"/>
                          <a:ea typeface="+mn-ea"/>
                          <a:cs typeface="+mn-cs"/>
                        </a:rPr>
                        <a:t>Scholl 
https://t.co/a43GrskX5E
#</a:t>
                      </a:r>
                      <a:r>
                        <a:rPr kumimoji="0" lang="ar-AE" sz="1000" b="0" i="0" u="none" strike="noStrike" kern="1200" cap="none" spc="0" normalizeH="0" baseline="0" noProof="0">
                          <a:ln>
                            <a:noFill/>
                          </a:ln>
                          <a:solidFill>
                            <a:prstClr val="black"/>
                          </a:solidFill>
                          <a:effectLst/>
                          <a:uLnTx/>
                          <a:uFillTx/>
                          <a:latin typeface="+mn-lt"/>
                          <a:ea typeface="+mn-ea"/>
                          <a:cs typeface="+mn-cs"/>
                        </a:rPr>
                        <a:t>طلتك_بالعيد </a:t>
                      </a:r>
                      <a:r>
                        <a:rPr kumimoji="0" lang="en-US" sz="1000" b="0" i="0" u="none" strike="noStrike" kern="1200" cap="none" spc="0" normalizeH="0" baseline="0" noProof="0">
                          <a:ln>
                            <a:noFill/>
                          </a:ln>
                          <a:solidFill>
                            <a:prstClr val="black"/>
                          </a:solidFill>
                          <a:effectLst/>
                          <a:uLnTx/>
                          <a:uFillTx/>
                          <a:latin typeface="+mn-lt"/>
                          <a:ea typeface="+mn-ea"/>
                          <a:cs typeface="+mn-cs"/>
                        </a:rPr>
                        <a:t>https://t.co/J16aQQWIfN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0.0251 %</a:t>
                      </a:r>
                    </a:p>
                  </a:txBody>
                  <a:tcPr/>
                </a:tc>
                <a:extLst>
                  <a:ext uri="{0D108BD9-81ED-4DB2-BD59-A6C34878D82A}">
                    <a16:rowId xmlns:a16="http://schemas.microsoft.com/office/drawing/2014/main" val="365876950"/>
                  </a:ext>
                </a:extLst>
              </a:tr>
            </a:tbl>
          </a:graphicData>
        </a:graphic>
      </p:graphicFrame>
      <p:sp>
        <p:nvSpPr>
          <p:cNvPr id="4" name="Text Placeholder 3">
            <a:extLst>
              <a:ext uri="{FF2B5EF4-FFF2-40B4-BE49-F238E27FC236}">
                <a16:creationId xmlns:a16="http://schemas.microsoft.com/office/drawing/2014/main" id="{7F8AED6E-56F1-42E2-A451-BAD5B1EFF2B1}"/>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638342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A01D55-C962-4617-AEE6-F8E03F085B11}"/>
              </a:ext>
            </a:extLst>
          </p:cNvPr>
          <p:cNvSpPr>
            <a:spLocks noGrp="1"/>
          </p:cNvSpPr>
          <p:nvPr>
            <p:ph type="title"/>
          </p:nvPr>
        </p:nvSpPr>
        <p:spPr/>
        <p:txBody>
          <a:bodyPr/>
          <a:lstStyle/>
          <a:p>
            <a:r>
              <a:rPr lang="en-US"/>
              <a:t>Twitter Own Tweets | AlDawaa</a:t>
            </a:r>
          </a:p>
        </p:txBody>
      </p:sp>
      <p:graphicFrame>
        <p:nvGraphicFramePr>
          <p:cNvPr id="6" name="Chart Placeholder 5">
            <a:extLst>
              <a:ext uri="{FF2B5EF4-FFF2-40B4-BE49-F238E27FC236}">
                <a16:creationId xmlns:a16="http://schemas.microsoft.com/office/drawing/2014/main" id="{5A6A0309-6968-43F3-8B96-173647EB7070}"/>
              </a:ext>
            </a:extLst>
          </p:cNvPr>
          <p:cNvGraphicFramePr>
            <a:graphicFrameLocks noGrp="1"/>
          </p:cNvGraphicFramePr>
          <p:nvPr>
            <p:ph type="chart" sz="quarter" idx="13"/>
            <p:extLst>
              <p:ext uri="{D42A27DB-BD31-4B8C-83A1-F6EECF244321}">
                <p14:modId xmlns:p14="http://schemas.microsoft.com/office/powerpoint/2010/main" val="17956850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C94B676-5B6A-4393-8E94-FAD031B7C655}"/>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B9A083C2-C013-49DC-AFC8-D28CF24B838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281708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4C2CC2-A2F1-41E6-95F9-21F24668B157}"/>
              </a:ext>
            </a:extLst>
          </p:cNvPr>
          <p:cNvSpPr>
            <a:spLocks noGrp="1"/>
          </p:cNvSpPr>
          <p:nvPr>
            <p:ph type="title"/>
          </p:nvPr>
        </p:nvSpPr>
        <p:spPr/>
        <p:txBody>
          <a:bodyPr/>
          <a:lstStyle/>
          <a:p>
            <a:r>
              <a:rPr lang="en-US"/>
              <a:t>Twitter Interactions Distribution | AlDawaa</a:t>
            </a:r>
          </a:p>
        </p:txBody>
      </p:sp>
      <p:graphicFrame>
        <p:nvGraphicFramePr>
          <p:cNvPr id="6" name="Chart Placeholder 5">
            <a:extLst>
              <a:ext uri="{FF2B5EF4-FFF2-40B4-BE49-F238E27FC236}">
                <a16:creationId xmlns:a16="http://schemas.microsoft.com/office/drawing/2014/main" id="{A6FB9BB4-6B47-49EC-9467-20A969FBFADA}"/>
              </a:ext>
            </a:extLst>
          </p:cNvPr>
          <p:cNvGraphicFramePr>
            <a:graphicFrameLocks noGrp="1"/>
          </p:cNvGraphicFramePr>
          <p:nvPr>
            <p:ph type="chart" sz="quarter" idx="13"/>
            <p:extLst>
              <p:ext uri="{D42A27DB-BD31-4B8C-83A1-F6EECF244321}">
                <p14:modId xmlns:p14="http://schemas.microsoft.com/office/powerpoint/2010/main" val="17935604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9E53117-8999-4DC6-B873-A05CCE1E91EC}"/>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4D197114-386C-4D41-A9E0-CE56FBD2463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393059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73DED8-1FBC-48F6-AF0C-ED7378E861CF}"/>
              </a:ext>
            </a:extLst>
          </p:cNvPr>
          <p:cNvSpPr>
            <a:spLocks noGrp="1"/>
          </p:cNvSpPr>
          <p:nvPr>
            <p:ph type="title"/>
          </p:nvPr>
        </p:nvSpPr>
        <p:spPr/>
        <p:txBody>
          <a:bodyPr/>
          <a:lstStyle/>
          <a:p>
            <a:r>
              <a:rPr lang="en-US"/>
              <a:t>Twitter Tweets Total | AlDawaa</a:t>
            </a:r>
          </a:p>
        </p:txBody>
      </p:sp>
      <p:graphicFrame>
        <p:nvGraphicFramePr>
          <p:cNvPr id="6" name="Chart Placeholder 5">
            <a:extLst>
              <a:ext uri="{FF2B5EF4-FFF2-40B4-BE49-F238E27FC236}">
                <a16:creationId xmlns:a16="http://schemas.microsoft.com/office/drawing/2014/main" id="{DE8FFA3E-2A17-4641-A7F2-F17294B5F416}"/>
              </a:ext>
            </a:extLst>
          </p:cNvPr>
          <p:cNvGraphicFramePr>
            <a:graphicFrameLocks noGrp="1"/>
          </p:cNvGraphicFramePr>
          <p:nvPr>
            <p:ph type="chart" sz="quarter" idx="13"/>
            <p:extLst>
              <p:ext uri="{D42A27DB-BD31-4B8C-83A1-F6EECF244321}">
                <p14:modId xmlns:p14="http://schemas.microsoft.com/office/powerpoint/2010/main" val="1594704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98B0304-F3E8-4CBA-A6A2-3699B0FC9519}"/>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D1633CF4-AC4B-43CA-B3DF-E998B7EFE81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433372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5DEC40-1F89-408B-ACF3-F6804E5E1C46}"/>
              </a:ext>
            </a:extLst>
          </p:cNvPr>
          <p:cNvSpPr>
            <a:spLocks noGrp="1"/>
          </p:cNvSpPr>
          <p:nvPr>
            <p:ph type="title"/>
          </p:nvPr>
        </p:nvSpPr>
        <p:spPr/>
        <p:txBody>
          <a:bodyPr/>
          <a:lstStyle/>
          <a:p>
            <a:r>
              <a:rPr lang="en-US"/>
              <a:t>Twitter Total Interactions | AlDawaa</a:t>
            </a:r>
          </a:p>
        </p:txBody>
      </p:sp>
      <p:graphicFrame>
        <p:nvGraphicFramePr>
          <p:cNvPr id="6" name="Chart Placeholder 5">
            <a:extLst>
              <a:ext uri="{FF2B5EF4-FFF2-40B4-BE49-F238E27FC236}">
                <a16:creationId xmlns:a16="http://schemas.microsoft.com/office/drawing/2014/main" id="{F69C2A2A-37FA-4D33-9E9D-9ED6073EE930}"/>
              </a:ext>
            </a:extLst>
          </p:cNvPr>
          <p:cNvGraphicFramePr>
            <a:graphicFrameLocks noGrp="1"/>
          </p:cNvGraphicFramePr>
          <p:nvPr>
            <p:ph type="chart" sz="quarter" idx="13"/>
            <p:extLst>
              <p:ext uri="{D42A27DB-BD31-4B8C-83A1-F6EECF244321}">
                <p14:modId xmlns:p14="http://schemas.microsoft.com/office/powerpoint/2010/main" val="33499157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D59A075-65C2-43EA-8BDB-4D965CDE13E8}"/>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C918CDE3-6B24-40D9-9EDB-E8FA6A6532E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317435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6228A1-C0F8-4290-ACC0-5439345FD1AA}"/>
              </a:ext>
            </a:extLst>
          </p:cNvPr>
          <p:cNvSpPr>
            <a:spLocks noGrp="1"/>
          </p:cNvSpPr>
          <p:nvPr>
            <p:ph type="title"/>
          </p:nvPr>
        </p:nvSpPr>
        <p:spPr/>
        <p:txBody>
          <a:bodyPr/>
          <a:lstStyle/>
          <a:p>
            <a:r>
              <a:rPr lang="en-US"/>
              <a:t>Twitter Retweets | AlDawaa</a:t>
            </a:r>
          </a:p>
        </p:txBody>
      </p:sp>
      <p:graphicFrame>
        <p:nvGraphicFramePr>
          <p:cNvPr id="6" name="Chart Placeholder 5">
            <a:extLst>
              <a:ext uri="{FF2B5EF4-FFF2-40B4-BE49-F238E27FC236}">
                <a16:creationId xmlns:a16="http://schemas.microsoft.com/office/drawing/2014/main" id="{579FB71C-9769-42A1-9904-36251DE0F03C}"/>
              </a:ext>
            </a:extLst>
          </p:cNvPr>
          <p:cNvGraphicFramePr>
            <a:graphicFrameLocks noGrp="1"/>
          </p:cNvGraphicFramePr>
          <p:nvPr>
            <p:ph type="chart" sz="quarter" idx="13"/>
            <p:extLst>
              <p:ext uri="{D42A27DB-BD31-4B8C-83A1-F6EECF244321}">
                <p14:modId xmlns:p14="http://schemas.microsoft.com/office/powerpoint/2010/main" val="19354833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F12627C-5120-43A4-8729-C4E7F9460EC0}"/>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B7156828-A333-498B-B6E1-BFFE8F5D1FB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01882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B4EF01-32FD-4253-81AD-FF612410EB0E}"/>
              </a:ext>
            </a:extLst>
          </p:cNvPr>
          <p:cNvSpPr>
            <a:spLocks noGrp="1"/>
          </p:cNvSpPr>
          <p:nvPr>
            <p:ph type="title"/>
          </p:nvPr>
        </p:nvSpPr>
        <p:spPr/>
        <p:txBody>
          <a:bodyPr/>
          <a:lstStyle/>
          <a:p>
            <a:r>
              <a:rPr lang="en-US"/>
              <a:t>Twitter Interaction Rate By Hour | AlDawaa</a:t>
            </a:r>
          </a:p>
        </p:txBody>
      </p:sp>
      <p:graphicFrame>
        <p:nvGraphicFramePr>
          <p:cNvPr id="6" name="Chart Placeholder 5">
            <a:extLst>
              <a:ext uri="{FF2B5EF4-FFF2-40B4-BE49-F238E27FC236}">
                <a16:creationId xmlns:a16="http://schemas.microsoft.com/office/drawing/2014/main" id="{E20D4EE2-76D9-4FA8-A2E0-0992BDD043B4}"/>
              </a:ext>
            </a:extLst>
          </p:cNvPr>
          <p:cNvGraphicFramePr>
            <a:graphicFrameLocks noGrp="1"/>
          </p:cNvGraphicFramePr>
          <p:nvPr>
            <p:ph type="chart" sz="quarter" idx="13"/>
            <p:extLst>
              <p:ext uri="{D42A27DB-BD31-4B8C-83A1-F6EECF244321}">
                <p14:modId xmlns:p14="http://schemas.microsoft.com/office/powerpoint/2010/main" val="29513579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002AAB2-97B3-4226-8F0F-ADA265AFE0E4}"/>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4728FD1B-57A0-445B-A1B1-A76AB99BCA5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699545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A7F463-17AF-40D6-9924-B19F2A190DC4}"/>
              </a:ext>
            </a:extLst>
          </p:cNvPr>
          <p:cNvSpPr>
            <a:spLocks noGrp="1"/>
          </p:cNvSpPr>
          <p:nvPr>
            <p:ph type="title"/>
          </p:nvPr>
        </p:nvSpPr>
        <p:spPr/>
        <p:txBody>
          <a:bodyPr/>
          <a:lstStyle/>
          <a:p>
            <a:r>
              <a:rPr lang="en-US"/>
              <a:t>Facebook Key Metrics Table | AlDawaa</a:t>
            </a:r>
          </a:p>
        </p:txBody>
      </p:sp>
      <p:graphicFrame>
        <p:nvGraphicFramePr>
          <p:cNvPr id="5" name="Table Placeholder 4">
            <a:extLst>
              <a:ext uri="{FF2B5EF4-FFF2-40B4-BE49-F238E27FC236}">
                <a16:creationId xmlns:a16="http://schemas.microsoft.com/office/drawing/2014/main" id="{5BE935AC-B893-4164-9C77-8BF966CCA9B4}"/>
              </a:ext>
            </a:extLst>
          </p:cNvPr>
          <p:cNvGraphicFramePr>
            <a:graphicFrameLocks noGrp="1"/>
          </p:cNvGraphicFramePr>
          <p:nvPr>
            <p:ph type="tbl" sz="quarter" idx="13"/>
            <p:extLst>
              <p:ext uri="{D42A27DB-BD31-4B8C-83A1-F6EECF244321}">
                <p14:modId xmlns:p14="http://schemas.microsoft.com/office/powerpoint/2010/main" val="14201717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1801824196"/>
                    </a:ext>
                  </a:extLst>
                </a:gridCol>
                <a:gridCol w="304495">
                  <a:extLst>
                    <a:ext uri="{9D8B030D-6E8A-4147-A177-3AD203B41FA5}">
                      <a16:colId xmlns:a16="http://schemas.microsoft.com/office/drawing/2014/main" val="2977404887"/>
                    </a:ext>
                  </a:extLst>
                </a:gridCol>
                <a:gridCol w="304495">
                  <a:extLst>
                    <a:ext uri="{9D8B030D-6E8A-4147-A177-3AD203B41FA5}">
                      <a16:colId xmlns:a16="http://schemas.microsoft.com/office/drawing/2014/main" val="2771839453"/>
                    </a:ext>
                  </a:extLst>
                </a:gridCol>
                <a:gridCol w="304495">
                  <a:extLst>
                    <a:ext uri="{9D8B030D-6E8A-4147-A177-3AD203B41FA5}">
                      <a16:colId xmlns:a16="http://schemas.microsoft.com/office/drawing/2014/main" val="479196360"/>
                    </a:ext>
                  </a:extLst>
                </a:gridCol>
                <a:gridCol w="304495">
                  <a:extLst>
                    <a:ext uri="{9D8B030D-6E8A-4147-A177-3AD203B41FA5}">
                      <a16:colId xmlns:a16="http://schemas.microsoft.com/office/drawing/2014/main" val="732072140"/>
                    </a:ext>
                  </a:extLst>
                </a:gridCol>
                <a:gridCol w="304495">
                  <a:extLst>
                    <a:ext uri="{9D8B030D-6E8A-4147-A177-3AD203B41FA5}">
                      <a16:colId xmlns:a16="http://schemas.microsoft.com/office/drawing/2014/main" val="955974883"/>
                    </a:ext>
                  </a:extLst>
                </a:gridCol>
                <a:gridCol w="304495">
                  <a:extLst>
                    <a:ext uri="{9D8B030D-6E8A-4147-A177-3AD203B41FA5}">
                      <a16:colId xmlns:a16="http://schemas.microsoft.com/office/drawing/2014/main" val="3521543632"/>
                    </a:ext>
                  </a:extLst>
                </a:gridCol>
                <a:gridCol w="304495">
                  <a:extLst>
                    <a:ext uri="{9D8B030D-6E8A-4147-A177-3AD203B41FA5}">
                      <a16:colId xmlns:a16="http://schemas.microsoft.com/office/drawing/2014/main" val="2449324430"/>
                    </a:ext>
                  </a:extLst>
                </a:gridCol>
                <a:gridCol w="304495">
                  <a:extLst>
                    <a:ext uri="{9D8B030D-6E8A-4147-A177-3AD203B41FA5}">
                      <a16:colId xmlns:a16="http://schemas.microsoft.com/office/drawing/2014/main" val="3027749711"/>
                    </a:ext>
                  </a:extLst>
                </a:gridCol>
                <a:gridCol w="304495">
                  <a:extLst>
                    <a:ext uri="{9D8B030D-6E8A-4147-A177-3AD203B41FA5}">
                      <a16:colId xmlns:a16="http://schemas.microsoft.com/office/drawing/2014/main" val="2682189952"/>
                    </a:ext>
                  </a:extLst>
                </a:gridCol>
                <a:gridCol w="304495">
                  <a:extLst>
                    <a:ext uri="{9D8B030D-6E8A-4147-A177-3AD203B41FA5}">
                      <a16:colId xmlns:a16="http://schemas.microsoft.com/office/drawing/2014/main" val="2641204213"/>
                    </a:ext>
                  </a:extLst>
                </a:gridCol>
                <a:gridCol w="304495">
                  <a:extLst>
                    <a:ext uri="{9D8B030D-6E8A-4147-A177-3AD203B41FA5}">
                      <a16:colId xmlns:a16="http://schemas.microsoft.com/office/drawing/2014/main" val="3419214911"/>
                    </a:ext>
                  </a:extLst>
                </a:gridCol>
                <a:gridCol w="304495">
                  <a:extLst>
                    <a:ext uri="{9D8B030D-6E8A-4147-A177-3AD203B41FA5}">
                      <a16:colId xmlns:a16="http://schemas.microsoft.com/office/drawing/2014/main" val="930635261"/>
                    </a:ext>
                  </a:extLst>
                </a:gridCol>
                <a:gridCol w="304495">
                  <a:extLst>
                    <a:ext uri="{9D8B030D-6E8A-4147-A177-3AD203B41FA5}">
                      <a16:colId xmlns:a16="http://schemas.microsoft.com/office/drawing/2014/main" val="2686340440"/>
                    </a:ext>
                  </a:extLst>
                </a:gridCol>
                <a:gridCol w="304495">
                  <a:extLst>
                    <a:ext uri="{9D8B030D-6E8A-4147-A177-3AD203B41FA5}">
                      <a16:colId xmlns:a16="http://schemas.microsoft.com/office/drawing/2014/main" val="3752729906"/>
                    </a:ext>
                  </a:extLst>
                </a:gridCol>
                <a:gridCol w="304495">
                  <a:extLst>
                    <a:ext uri="{9D8B030D-6E8A-4147-A177-3AD203B41FA5}">
                      <a16:colId xmlns:a16="http://schemas.microsoft.com/office/drawing/2014/main" val="1299148912"/>
                    </a:ext>
                  </a:extLst>
                </a:gridCol>
                <a:gridCol w="304495">
                  <a:extLst>
                    <a:ext uri="{9D8B030D-6E8A-4147-A177-3AD203B41FA5}">
                      <a16:colId xmlns:a16="http://schemas.microsoft.com/office/drawing/2014/main" val="2945715156"/>
                    </a:ext>
                  </a:extLst>
                </a:gridCol>
                <a:gridCol w="304495">
                  <a:extLst>
                    <a:ext uri="{9D8B030D-6E8A-4147-A177-3AD203B41FA5}">
                      <a16:colId xmlns:a16="http://schemas.microsoft.com/office/drawing/2014/main" val="2042709758"/>
                    </a:ext>
                  </a:extLst>
                </a:gridCol>
                <a:gridCol w="304495">
                  <a:extLst>
                    <a:ext uri="{9D8B030D-6E8A-4147-A177-3AD203B41FA5}">
                      <a16:colId xmlns:a16="http://schemas.microsoft.com/office/drawing/2014/main" val="2700687710"/>
                    </a:ext>
                  </a:extLst>
                </a:gridCol>
                <a:gridCol w="304495">
                  <a:extLst>
                    <a:ext uri="{9D8B030D-6E8A-4147-A177-3AD203B41FA5}">
                      <a16:colId xmlns:a16="http://schemas.microsoft.com/office/drawing/2014/main" val="3976319523"/>
                    </a:ext>
                  </a:extLst>
                </a:gridCol>
                <a:gridCol w="304495">
                  <a:extLst>
                    <a:ext uri="{9D8B030D-6E8A-4147-A177-3AD203B41FA5}">
                      <a16:colId xmlns:a16="http://schemas.microsoft.com/office/drawing/2014/main" val="1898560591"/>
                    </a:ext>
                  </a:extLst>
                </a:gridCol>
                <a:gridCol w="304495">
                  <a:extLst>
                    <a:ext uri="{9D8B030D-6E8A-4147-A177-3AD203B41FA5}">
                      <a16:colId xmlns:a16="http://schemas.microsoft.com/office/drawing/2014/main" val="4164517751"/>
                    </a:ext>
                  </a:extLst>
                </a:gridCol>
                <a:gridCol w="304495">
                  <a:extLst>
                    <a:ext uri="{9D8B030D-6E8A-4147-A177-3AD203B41FA5}">
                      <a16:colId xmlns:a16="http://schemas.microsoft.com/office/drawing/2014/main" val="3360528961"/>
                    </a:ext>
                  </a:extLst>
                </a:gridCol>
                <a:gridCol w="304495">
                  <a:extLst>
                    <a:ext uri="{9D8B030D-6E8A-4147-A177-3AD203B41FA5}">
                      <a16:colId xmlns:a16="http://schemas.microsoft.com/office/drawing/2014/main" val="3477647185"/>
                    </a:ext>
                  </a:extLst>
                </a:gridCol>
                <a:gridCol w="304495">
                  <a:extLst>
                    <a:ext uri="{9D8B030D-6E8A-4147-A177-3AD203B41FA5}">
                      <a16:colId xmlns:a16="http://schemas.microsoft.com/office/drawing/2014/main" val="285356950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Global Fans</a:t>
                      </a:r>
                    </a:p>
                  </a:txBody>
                  <a:tcPr/>
                </a:tc>
                <a:tc>
                  <a:txBody>
                    <a:bodyPr/>
                    <a:lstStyle/>
                    <a:p>
                      <a:r>
                        <a:rPr lang="en-US" sz="1000"/>
                        <a:t>+/-</a:t>
                      </a:r>
                    </a:p>
                  </a:txBody>
                  <a:tcPr/>
                </a:tc>
                <a:tc>
                  <a:txBody>
                    <a:bodyPr/>
                    <a:lstStyle/>
                    <a:p>
                      <a:r>
                        <a:rPr lang="en-US" sz="1000"/>
                        <a:t>Posts</a:t>
                      </a:r>
                    </a:p>
                  </a:txBody>
                  <a:tcPr/>
                </a:tc>
                <a:tc>
                  <a:txBody>
                    <a:bodyPr/>
                    <a:lstStyle/>
                    <a:p>
                      <a:r>
                        <a:rPr lang="en-US" sz="1000"/>
                        <a:t>Link Posts</a:t>
                      </a:r>
                    </a:p>
                  </a:txBody>
                  <a:tcPr/>
                </a:tc>
                <a:tc>
                  <a:txBody>
                    <a:bodyPr/>
                    <a:lstStyle/>
                    <a:p>
                      <a:r>
                        <a:rPr lang="en-US" sz="1000"/>
                        <a:t>Photo Posts</a:t>
                      </a:r>
                    </a:p>
                  </a:txBody>
                  <a:tcPr/>
                </a:tc>
                <a:tc>
                  <a:txBody>
                    <a:bodyPr/>
                    <a:lstStyle/>
                    <a:p>
                      <a:r>
                        <a:rPr lang="en-US" sz="1000"/>
                        <a:t>Status Posts</a:t>
                      </a:r>
                    </a:p>
                  </a:txBody>
                  <a:tcPr/>
                </a:tc>
                <a:tc>
                  <a:txBody>
                    <a:bodyPr/>
                    <a:lstStyle/>
                    <a:p>
                      <a:r>
                        <a:rPr lang="en-US" sz="1000"/>
                        <a:t>Video 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Likes</a:t>
                      </a:r>
                    </a:p>
                  </a:txBody>
                  <a:tcPr/>
                </a:tc>
                <a:tc>
                  <a:txBody>
                    <a:bodyPr/>
                    <a:lstStyle/>
                    <a:p>
                      <a:r>
                        <a:rPr lang="en-US" sz="1000"/>
                        <a:t>Love</a:t>
                      </a:r>
                    </a:p>
                  </a:txBody>
                  <a:tcPr/>
                </a:tc>
                <a:tc>
                  <a:txBody>
                    <a:bodyPr/>
                    <a:lstStyle/>
                    <a:p>
                      <a:r>
                        <a:rPr lang="en-US" sz="1000"/>
                        <a:t>Haha</a:t>
                      </a:r>
                    </a:p>
                  </a:txBody>
                  <a:tcPr/>
                </a:tc>
                <a:tc>
                  <a:txBody>
                    <a:bodyPr/>
                    <a:lstStyle/>
                    <a:p>
                      <a:r>
                        <a:rPr lang="en-US" sz="1000"/>
                        <a:t>Wow</a:t>
                      </a:r>
                    </a:p>
                  </a:txBody>
                  <a:tcPr/>
                </a:tc>
                <a:tc>
                  <a:txBody>
                    <a:bodyPr/>
                    <a:lstStyle/>
                    <a:p>
                      <a:r>
                        <a:rPr lang="en-US" sz="1000"/>
                        <a:t>Sad</a:t>
                      </a:r>
                    </a:p>
                  </a:txBody>
                  <a:tcPr/>
                </a:tc>
                <a:tc>
                  <a:txBody>
                    <a:bodyPr/>
                    <a:lstStyle/>
                    <a:p>
                      <a:r>
                        <a:rPr lang="en-US" sz="1000"/>
                        <a:t>Angry</a:t>
                      </a:r>
                    </a:p>
                  </a:txBody>
                  <a:tcPr/>
                </a:tc>
                <a:tc>
                  <a:txBody>
                    <a:bodyPr/>
                    <a:lstStyle/>
                    <a:p>
                      <a:r>
                        <a:rPr lang="en-US" sz="1000"/>
                        <a:t>Comments</a:t>
                      </a:r>
                    </a:p>
                  </a:txBody>
                  <a:tcPr/>
                </a:tc>
                <a:tc>
                  <a:txBody>
                    <a:bodyPr/>
                    <a:lstStyle/>
                    <a:p>
                      <a:r>
                        <a:rPr lang="en-US" sz="1000"/>
                        <a:t>Shares</a:t>
                      </a:r>
                    </a:p>
                  </a:txBody>
                  <a:tcPr/>
                </a:tc>
                <a:tc>
                  <a:txBody>
                    <a:bodyPr/>
                    <a:lstStyle/>
                    <a:p>
                      <a:r>
                        <a:rPr lang="en-US" sz="1000"/>
                        <a:t>Total Interactions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88751495"/>
                  </a:ext>
                </a:extLst>
              </a:tr>
              <a:tr h="370840">
                <a:tc>
                  <a:txBody>
                    <a:bodyPr/>
                    <a:lstStyle/>
                    <a:p>
                      <a:r>
                        <a:rPr lang="ar-AE" sz="1000"/>
                        <a:t>صيدليات الدواء</a:t>
                      </a:r>
                      <a:endParaRPr lang="en-US" sz="1000"/>
                    </a:p>
                  </a:txBody>
                  <a:tcPr/>
                </a:tc>
                <a:tc>
                  <a:txBody>
                    <a:bodyPr/>
                    <a:lstStyle/>
                    <a:p>
                      <a:r>
                        <a:rPr lang="en-US" sz="1000"/>
                        <a:t>195755</a:t>
                      </a:r>
                    </a:p>
                  </a:txBody>
                  <a:tcPr/>
                </a:tc>
                <a:tc>
                  <a:txBody>
                    <a:bodyPr/>
                    <a:lstStyle/>
                    <a:p>
                      <a:r>
                        <a:rPr lang="en-US" sz="1000"/>
                        <a:t>1661</a:t>
                      </a:r>
                    </a:p>
                  </a:txBody>
                  <a:tcPr/>
                </a:tc>
                <a:tc>
                  <a:txBody>
                    <a:bodyPr/>
                    <a:lstStyle/>
                    <a:p>
                      <a:r>
                        <a:rPr lang="en-US" sz="1000"/>
                        <a:t>195755</a:t>
                      </a:r>
                    </a:p>
                  </a:txBody>
                  <a:tcPr/>
                </a:tc>
                <a:tc>
                  <a:txBody>
                    <a:bodyPr/>
                    <a:lstStyle/>
                    <a:p>
                      <a:r>
                        <a:rPr lang="en-US" sz="1000"/>
                        <a:t>1661</a:t>
                      </a:r>
                    </a:p>
                  </a:txBody>
                  <a:tcPr/>
                </a:tc>
                <a:tc>
                  <a:txBody>
                    <a:bodyPr/>
                    <a:lstStyle/>
                    <a:p>
                      <a:r>
                        <a:rPr lang="en-US" sz="1000"/>
                        <a:t>58</a:t>
                      </a:r>
                    </a:p>
                  </a:txBody>
                  <a:tcPr/>
                </a:tc>
                <a:tc>
                  <a:txBody>
                    <a:bodyPr/>
                    <a:lstStyle/>
                    <a:p>
                      <a:r>
                        <a:rPr lang="en-US" sz="1000"/>
                        <a:t>1</a:t>
                      </a:r>
                    </a:p>
                  </a:txBody>
                  <a:tcPr/>
                </a:tc>
                <a:tc>
                  <a:txBody>
                    <a:bodyPr/>
                    <a:lstStyle/>
                    <a:p>
                      <a:r>
                        <a:rPr lang="en-US" sz="1000"/>
                        <a:t>51</a:t>
                      </a:r>
                    </a:p>
                  </a:txBody>
                  <a:tcPr/>
                </a:tc>
                <a:tc>
                  <a:txBody>
                    <a:bodyPr/>
                    <a:lstStyle/>
                    <a:p>
                      <a:r>
                        <a:rPr lang="en-US" sz="1000"/>
                        <a:t>0</a:t>
                      </a:r>
                    </a:p>
                  </a:txBody>
                  <a:tcPr/>
                </a:tc>
                <a:tc>
                  <a:txBody>
                    <a:bodyPr/>
                    <a:lstStyle/>
                    <a:p>
                      <a:r>
                        <a:rPr lang="en-US" sz="1000"/>
                        <a:t>6</a:t>
                      </a:r>
                    </a:p>
                  </a:txBody>
                  <a:tcPr/>
                </a:tc>
                <a:tc>
                  <a:txBody>
                    <a:bodyPr/>
                    <a:lstStyle/>
                    <a:p>
                      <a:r>
                        <a:rPr lang="en-US" sz="1000"/>
                        <a:t>5231</a:t>
                      </a:r>
                    </a:p>
                  </a:txBody>
                  <a:tcPr/>
                </a:tc>
                <a:tc>
                  <a:txBody>
                    <a:bodyPr/>
                    <a:lstStyle/>
                    <a:p>
                      <a:r>
                        <a:rPr lang="en-US" sz="1000"/>
                        <a:t>3</a:t>
                      </a:r>
                    </a:p>
                  </a:txBody>
                  <a:tcPr/>
                </a:tc>
                <a:tc>
                  <a:txBody>
                    <a:bodyPr/>
                    <a:lstStyle/>
                    <a:p>
                      <a:r>
                        <a:rPr lang="en-US" sz="1000"/>
                        <a:t>5129</a:t>
                      </a:r>
                    </a:p>
                  </a:txBody>
                  <a:tcPr/>
                </a:tc>
                <a:tc>
                  <a:txBody>
                    <a:bodyPr/>
                    <a:lstStyle/>
                    <a:p>
                      <a:r>
                        <a:rPr lang="en-US" sz="1000"/>
                        <a:t>50</a:t>
                      </a:r>
                    </a:p>
                  </a:txBody>
                  <a:tcPr/>
                </a:tc>
                <a:tc>
                  <a:txBody>
                    <a:bodyPr/>
                    <a:lstStyle/>
                    <a:p>
                      <a:r>
                        <a:rPr lang="en-US" sz="1000"/>
                        <a:t>44</a:t>
                      </a:r>
                    </a:p>
                  </a:txBody>
                  <a:tcPr/>
                </a:tc>
                <a:tc>
                  <a:txBody>
                    <a:bodyPr/>
                    <a:lstStyle/>
                    <a:p>
                      <a:r>
                        <a:rPr lang="en-US" sz="1000"/>
                        <a:t>5</a:t>
                      </a:r>
                    </a:p>
                  </a:txBody>
                  <a:tcPr/>
                </a:tc>
                <a:tc>
                  <a:txBody>
                    <a:bodyPr/>
                    <a:lstStyle/>
                    <a:p>
                      <a:r>
                        <a:rPr lang="en-US" sz="1000"/>
                        <a:t>0</a:t>
                      </a:r>
                    </a:p>
                  </a:txBody>
                  <a:tcPr/>
                </a:tc>
                <a:tc>
                  <a:txBody>
                    <a:bodyPr/>
                    <a:lstStyle/>
                    <a:p>
                      <a:r>
                        <a:rPr lang="en-US" sz="1000"/>
                        <a:t>3</a:t>
                      </a:r>
                    </a:p>
                  </a:txBody>
                  <a:tcPr/>
                </a:tc>
                <a:tc>
                  <a:txBody>
                    <a:bodyPr/>
                    <a:lstStyle/>
                    <a:p>
                      <a:r>
                        <a:rPr lang="en-US" sz="1000"/>
                        <a:t>287</a:t>
                      </a:r>
                    </a:p>
                  </a:txBody>
                  <a:tcPr/>
                </a:tc>
                <a:tc>
                  <a:txBody>
                    <a:bodyPr/>
                    <a:lstStyle/>
                    <a:p>
                      <a:r>
                        <a:rPr lang="en-US" sz="1000"/>
                        <a:t>179</a:t>
                      </a:r>
                    </a:p>
                  </a:txBody>
                  <a:tcPr/>
                </a:tc>
                <a:tc>
                  <a:txBody>
                    <a:bodyPr/>
                    <a:lstStyle/>
                    <a:p>
                      <a:r>
                        <a:rPr lang="en-US" sz="1000"/>
                        <a:t>5697</a:t>
                      </a:r>
                    </a:p>
                  </a:txBody>
                  <a:tcPr/>
                </a:tc>
                <a:tc>
                  <a:txBody>
                    <a:bodyPr/>
                    <a:lstStyle/>
                    <a:p>
                      <a:r>
                        <a:rPr lang="en-US" sz="1000"/>
                        <a:t>0</a:t>
                      </a:r>
                    </a:p>
                  </a:txBody>
                  <a:tcPr/>
                </a:tc>
                <a:tc>
                  <a:txBody>
                    <a:bodyPr/>
                    <a:lstStyle/>
                    <a:p>
                      <a:r>
                        <a:rPr lang="en-US" sz="1000"/>
                        <a:t>0</a:t>
                      </a:r>
                    </a:p>
                  </a:txBody>
                  <a:tcPr/>
                </a:tc>
                <a:tc>
                  <a:txBody>
                    <a:bodyPr/>
                    <a:lstStyle/>
                    <a:p>
                      <a:r>
                        <a:rPr lang="en-US" sz="1000"/>
                        <a:t>0.0504 %</a:t>
                      </a:r>
                    </a:p>
                  </a:txBody>
                  <a:tcPr/>
                </a:tc>
                <a:tc>
                  <a:txBody>
                    <a:bodyPr/>
                    <a:lstStyle/>
                    <a:p>
                      <a:r>
                        <a:rPr lang="en-US" sz="1000"/>
                        <a:t>0.0 %</a:t>
                      </a:r>
                    </a:p>
                  </a:txBody>
                  <a:tcPr/>
                </a:tc>
                <a:extLst>
                  <a:ext uri="{0D108BD9-81ED-4DB2-BD59-A6C34878D82A}">
                    <a16:rowId xmlns:a16="http://schemas.microsoft.com/office/drawing/2014/main" val="566933009"/>
                  </a:ext>
                </a:extLst>
              </a:tr>
            </a:tbl>
          </a:graphicData>
        </a:graphic>
      </p:graphicFrame>
      <p:sp>
        <p:nvSpPr>
          <p:cNvPr id="4" name="Text Placeholder 3">
            <a:extLst>
              <a:ext uri="{FF2B5EF4-FFF2-40B4-BE49-F238E27FC236}">
                <a16:creationId xmlns:a16="http://schemas.microsoft.com/office/drawing/2014/main" id="{E22B3F1E-4D55-4A28-A8C7-776F96F114C0}"/>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9795965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9117EC-2C5E-4ED2-9F9C-C21ADF23D019}"/>
              </a:ext>
            </a:extLst>
          </p:cNvPr>
          <p:cNvSpPr>
            <a:spLocks noGrp="1"/>
          </p:cNvSpPr>
          <p:nvPr>
            <p:ph type="title"/>
          </p:nvPr>
        </p:nvSpPr>
        <p:spPr/>
        <p:txBody>
          <a:bodyPr/>
          <a:lstStyle/>
          <a:p>
            <a:r>
              <a:rPr lang="en-US"/>
              <a:t>Facebook Fans Total | AlDawaa</a:t>
            </a:r>
          </a:p>
        </p:txBody>
      </p:sp>
      <p:graphicFrame>
        <p:nvGraphicFramePr>
          <p:cNvPr id="6" name="Chart Placeholder 5">
            <a:extLst>
              <a:ext uri="{FF2B5EF4-FFF2-40B4-BE49-F238E27FC236}">
                <a16:creationId xmlns:a16="http://schemas.microsoft.com/office/drawing/2014/main" id="{3CEF4E3A-2987-4BE7-B134-DCB1510E077C}"/>
              </a:ext>
            </a:extLst>
          </p:cNvPr>
          <p:cNvGraphicFramePr>
            <a:graphicFrameLocks noGrp="1"/>
          </p:cNvGraphicFramePr>
          <p:nvPr>
            <p:ph type="chart" sz="quarter" idx="13"/>
            <p:extLst>
              <p:ext uri="{D42A27DB-BD31-4B8C-83A1-F6EECF244321}">
                <p14:modId xmlns:p14="http://schemas.microsoft.com/office/powerpoint/2010/main" val="23173522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790A917-FCC9-44E0-84A2-00B8DFE6EC71}"/>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B7F8E8CF-6738-464A-9AB8-31CB6F69E99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877627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7ECD72-F141-4F22-8BFC-FD1CFBA4EF2A}"/>
              </a:ext>
            </a:extLst>
          </p:cNvPr>
          <p:cNvSpPr>
            <a:spLocks noGrp="1"/>
          </p:cNvSpPr>
          <p:nvPr>
            <p:ph type="title"/>
          </p:nvPr>
        </p:nvSpPr>
        <p:spPr/>
        <p:txBody>
          <a:bodyPr/>
          <a:lstStyle/>
          <a:p>
            <a:r>
              <a:rPr lang="en-US"/>
              <a:t>Facebook Own Posts Table  | AlDawaa - 1 of 11</a:t>
            </a:r>
          </a:p>
        </p:txBody>
      </p:sp>
      <p:graphicFrame>
        <p:nvGraphicFramePr>
          <p:cNvPr id="5" name="Table Placeholder 4">
            <a:extLst>
              <a:ext uri="{FF2B5EF4-FFF2-40B4-BE49-F238E27FC236}">
                <a16:creationId xmlns:a16="http://schemas.microsoft.com/office/drawing/2014/main" id="{33806EEC-CC1B-49B7-BC69-7579C21DD36C}"/>
              </a:ext>
            </a:extLst>
          </p:cNvPr>
          <p:cNvGraphicFramePr>
            <a:graphicFrameLocks noGrp="1"/>
          </p:cNvGraphicFramePr>
          <p:nvPr>
            <p:ph type="tbl" sz="quarter" idx="13"/>
            <p:extLst>
              <p:ext uri="{D42A27DB-BD31-4B8C-83A1-F6EECF244321}">
                <p14:modId xmlns:p14="http://schemas.microsoft.com/office/powerpoint/2010/main" val="30045868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286882684"/>
                    </a:ext>
                  </a:extLst>
                </a:gridCol>
                <a:gridCol w="370332">
                  <a:extLst>
                    <a:ext uri="{9D8B030D-6E8A-4147-A177-3AD203B41FA5}">
                      <a16:colId xmlns:a16="http://schemas.microsoft.com/office/drawing/2014/main" val="2647552442"/>
                    </a:ext>
                  </a:extLst>
                </a:gridCol>
                <a:gridCol w="370332">
                  <a:extLst>
                    <a:ext uri="{9D8B030D-6E8A-4147-A177-3AD203B41FA5}">
                      <a16:colId xmlns:a16="http://schemas.microsoft.com/office/drawing/2014/main" val="3817941909"/>
                    </a:ext>
                  </a:extLst>
                </a:gridCol>
                <a:gridCol w="370332">
                  <a:extLst>
                    <a:ext uri="{9D8B030D-6E8A-4147-A177-3AD203B41FA5}">
                      <a16:colId xmlns:a16="http://schemas.microsoft.com/office/drawing/2014/main" val="536410485"/>
                    </a:ext>
                  </a:extLst>
                </a:gridCol>
                <a:gridCol w="329184">
                  <a:extLst>
                    <a:ext uri="{9D8B030D-6E8A-4147-A177-3AD203B41FA5}">
                      <a16:colId xmlns:a16="http://schemas.microsoft.com/office/drawing/2014/main" val="3414812837"/>
                    </a:ext>
                  </a:extLst>
                </a:gridCol>
                <a:gridCol w="329184">
                  <a:extLst>
                    <a:ext uri="{9D8B030D-6E8A-4147-A177-3AD203B41FA5}">
                      <a16:colId xmlns:a16="http://schemas.microsoft.com/office/drawing/2014/main" val="2356648723"/>
                    </a:ext>
                  </a:extLst>
                </a:gridCol>
                <a:gridCol w="329184">
                  <a:extLst>
                    <a:ext uri="{9D8B030D-6E8A-4147-A177-3AD203B41FA5}">
                      <a16:colId xmlns:a16="http://schemas.microsoft.com/office/drawing/2014/main" val="237011067"/>
                    </a:ext>
                  </a:extLst>
                </a:gridCol>
                <a:gridCol w="329184">
                  <a:extLst>
                    <a:ext uri="{9D8B030D-6E8A-4147-A177-3AD203B41FA5}">
                      <a16:colId xmlns:a16="http://schemas.microsoft.com/office/drawing/2014/main" val="19796512"/>
                    </a:ext>
                  </a:extLst>
                </a:gridCol>
                <a:gridCol w="329184">
                  <a:extLst>
                    <a:ext uri="{9D8B030D-6E8A-4147-A177-3AD203B41FA5}">
                      <a16:colId xmlns:a16="http://schemas.microsoft.com/office/drawing/2014/main" val="3950953996"/>
                    </a:ext>
                  </a:extLst>
                </a:gridCol>
                <a:gridCol w="329184">
                  <a:extLst>
                    <a:ext uri="{9D8B030D-6E8A-4147-A177-3AD203B41FA5}">
                      <a16:colId xmlns:a16="http://schemas.microsoft.com/office/drawing/2014/main" val="3083984075"/>
                    </a:ext>
                  </a:extLst>
                </a:gridCol>
                <a:gridCol w="329184">
                  <a:extLst>
                    <a:ext uri="{9D8B030D-6E8A-4147-A177-3AD203B41FA5}">
                      <a16:colId xmlns:a16="http://schemas.microsoft.com/office/drawing/2014/main" val="3410905825"/>
                    </a:ext>
                  </a:extLst>
                </a:gridCol>
                <a:gridCol w="329184">
                  <a:extLst>
                    <a:ext uri="{9D8B030D-6E8A-4147-A177-3AD203B41FA5}">
                      <a16:colId xmlns:a16="http://schemas.microsoft.com/office/drawing/2014/main" val="2386282515"/>
                    </a:ext>
                  </a:extLst>
                </a:gridCol>
                <a:gridCol w="329184">
                  <a:extLst>
                    <a:ext uri="{9D8B030D-6E8A-4147-A177-3AD203B41FA5}">
                      <a16:colId xmlns:a16="http://schemas.microsoft.com/office/drawing/2014/main" val="242467854"/>
                    </a:ext>
                  </a:extLst>
                </a:gridCol>
                <a:gridCol w="370332">
                  <a:extLst>
                    <a:ext uri="{9D8B030D-6E8A-4147-A177-3AD203B41FA5}">
                      <a16:colId xmlns:a16="http://schemas.microsoft.com/office/drawing/2014/main" val="1632211780"/>
                    </a:ext>
                  </a:extLst>
                </a:gridCol>
                <a:gridCol w="370332">
                  <a:extLst>
                    <a:ext uri="{9D8B030D-6E8A-4147-A177-3AD203B41FA5}">
                      <a16:colId xmlns:a16="http://schemas.microsoft.com/office/drawing/2014/main" val="1750100685"/>
                    </a:ext>
                  </a:extLst>
                </a:gridCol>
                <a:gridCol w="329184">
                  <a:extLst>
                    <a:ext uri="{9D8B030D-6E8A-4147-A177-3AD203B41FA5}">
                      <a16:colId xmlns:a16="http://schemas.microsoft.com/office/drawing/2014/main" val="2630088036"/>
                    </a:ext>
                  </a:extLst>
                </a:gridCol>
                <a:gridCol w="329184">
                  <a:extLst>
                    <a:ext uri="{9D8B030D-6E8A-4147-A177-3AD203B41FA5}">
                      <a16:colId xmlns:a16="http://schemas.microsoft.com/office/drawing/2014/main" val="1944768139"/>
                    </a:ext>
                  </a:extLst>
                </a:gridCol>
                <a:gridCol w="370332">
                  <a:extLst>
                    <a:ext uri="{9D8B030D-6E8A-4147-A177-3AD203B41FA5}">
                      <a16:colId xmlns:a16="http://schemas.microsoft.com/office/drawing/2014/main" val="15372371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716608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- 2018-06-30 10:56:30 </a:t>
                      </a:r>
                      <a:r>
                        <a:rPr kumimoji="0" lang="ar-AE" sz="1000" b="0" i="0" u="none" strike="noStrike" kern="1200" cap="none" spc="0" normalizeH="0" baseline="0" noProof="0">
                          <a:ln>
                            <a:noFill/>
                          </a:ln>
                          <a:solidFill>
                            <a:prstClr val="black"/>
                          </a:solidFill>
                          <a:effectLst/>
                          <a:uLnTx/>
                          <a:uFillTx/>
                          <a:latin typeface="+mn-lt"/>
                          <a:ea typeface="+mn-ea"/>
                          <a:cs typeface="+mn-cs"/>
                        </a:rPr>
                        <a:t> 
 ‫كلنا نحلم بشعر صحي. إذا كنت تعانين من تساقط الشعر فمن الممكن أن تكوني بحاجة إلى دعم من الداخل. فالشعر السليم أساسه الجسم السليم‬</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355159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- 2018-06-29 17:40:55 </a:t>
                      </a:r>
                      <a:r>
                        <a:rPr kumimoji="0" lang="ar-AE" sz="1000" b="0" i="0" u="none" strike="noStrike" kern="1200" cap="none" spc="0" normalizeH="0" baseline="0" noProof="0">
                          <a:ln>
                            <a:noFill/>
                          </a:ln>
                          <a:solidFill>
                            <a:prstClr val="black"/>
                          </a:solidFill>
                          <a:effectLst/>
                          <a:uLnTx/>
                          <a:uFillTx/>
                          <a:latin typeface="+mn-lt"/>
                          <a:ea typeface="+mn-ea"/>
                          <a:cs typeface="+mn-cs"/>
                        </a:rPr>
                        <a:t> 
 اذا طفلك ينام كثير, لا تقلقي. فطفلك يحتاج الى كمية معيّنة من النوم في كل مرحلة من مراحل النمو.
#نصيحة_الدواء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814946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- 2018-06-29 09:54:23 </a:t>
                      </a:r>
                      <a:r>
                        <a:rPr kumimoji="0" lang="ar-AE" sz="1000" b="0" i="0" u="none" strike="noStrike" kern="1200" cap="none" spc="0" normalizeH="0" baseline="0" noProof="0">
                          <a:ln>
                            <a:noFill/>
                          </a:ln>
                          <a:solidFill>
                            <a:prstClr val="black"/>
                          </a:solidFill>
                          <a:effectLst/>
                          <a:uLnTx/>
                          <a:uFillTx/>
                          <a:latin typeface="+mn-lt"/>
                          <a:ea typeface="+mn-ea"/>
                          <a:cs typeface="+mn-cs"/>
                        </a:rPr>
                        <a:t> 
 ‫اللهم إنا نسألك تفريجاً لكل هم، واستجابة لكل دعاء، وشفاءً لكل مريض، وغفراناً لكل ذنب، ورزقاً لكل محتاج, ورحمة لكل ميت‬
‫</a:t>
                      </a: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ar-AE" sz="1000" b="0" i="0" u="none" strike="noStrike" kern="1200" cap="none" spc="0" normalizeH="0" baseline="0" noProof="0">
                          <a:ln>
                            <a:noFill/>
                          </a:ln>
                          <a:solidFill>
                            <a:prstClr val="black"/>
                          </a:solidFill>
                          <a:effectLst/>
                          <a:uLnTx/>
                          <a:uFillTx/>
                          <a:latin typeface="+mn-lt"/>
                          <a:ea typeface="+mn-ea"/>
                          <a:cs typeface="+mn-cs"/>
                        </a:rPr>
                        <a:t>يوم_الجمعة‬</a:t>
                      </a:r>
                      <a:r>
                        <a:rPr kumimoji="0" lang="en-US" sz="1000" b="0" i="0" u="none" strike="noStrike" kern="1200" cap="none" spc="0" normalizeH="0" baseline="0" noProof="0">
                          <a:ln>
                            <a:noFill/>
                          </a:ln>
                          <a:solidFill>
                            <a:prstClr val="black"/>
                          </a:solidFill>
                          <a:effectLst/>
                          <a:uLnTx/>
                          <a:uFillTx/>
                          <a:latin typeface="+mn-lt"/>
                          <a:ea typeface="+mn-ea"/>
                          <a:cs typeface="+mn-cs"/>
                        </a:rPr>
                        <a:t>⁩ ‬
‫⁧‫#</a:t>
                      </a:r>
                      <a:r>
                        <a:rPr kumimoji="0" lang="ar-AE" sz="1000" b="0" i="0" u="none" strike="noStrike" kern="1200" cap="none" spc="0" normalizeH="0" baseline="0" noProof="0">
                          <a:ln>
                            <a:noFill/>
                          </a:ln>
                          <a:solidFill>
                            <a:prstClr val="black"/>
                          </a:solidFill>
                          <a:effectLst/>
                          <a:uLnTx/>
                          <a:uFillTx/>
                          <a:latin typeface="+mn-lt"/>
                          <a:ea typeface="+mn-ea"/>
                          <a:cs typeface="+mn-cs"/>
                        </a:rPr>
                        <a:t>صيدلية_الدواء‬</a:t>
                      </a: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03189212"/>
                  </a:ext>
                </a:extLst>
              </a:tr>
            </a:tbl>
          </a:graphicData>
        </a:graphic>
      </p:graphicFrame>
      <p:sp>
        <p:nvSpPr>
          <p:cNvPr id="4" name="Text Placeholder 3">
            <a:extLst>
              <a:ext uri="{FF2B5EF4-FFF2-40B4-BE49-F238E27FC236}">
                <a16:creationId xmlns:a16="http://schemas.microsoft.com/office/drawing/2014/main" id="{8BC9494D-A692-40FD-9C55-88AF5376C83A}"/>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4426777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560CA3-1CD4-4500-93BB-D2BF13E0C3D1}"/>
              </a:ext>
            </a:extLst>
          </p:cNvPr>
          <p:cNvSpPr>
            <a:spLocks noGrp="1"/>
          </p:cNvSpPr>
          <p:nvPr>
            <p:ph type="title"/>
          </p:nvPr>
        </p:nvSpPr>
        <p:spPr/>
        <p:txBody>
          <a:bodyPr/>
          <a:lstStyle/>
          <a:p>
            <a:r>
              <a:rPr lang="en-US"/>
              <a:t>Facebook Own Posts Table  | AlDawaa - 2 of 11</a:t>
            </a:r>
          </a:p>
        </p:txBody>
      </p:sp>
      <p:graphicFrame>
        <p:nvGraphicFramePr>
          <p:cNvPr id="5" name="Table Placeholder 4">
            <a:extLst>
              <a:ext uri="{FF2B5EF4-FFF2-40B4-BE49-F238E27FC236}">
                <a16:creationId xmlns:a16="http://schemas.microsoft.com/office/drawing/2014/main" id="{DF5D8D15-9A6A-4356-8A4D-E0F6179B11B6}"/>
              </a:ext>
            </a:extLst>
          </p:cNvPr>
          <p:cNvGraphicFramePr>
            <a:graphicFrameLocks noGrp="1"/>
          </p:cNvGraphicFramePr>
          <p:nvPr>
            <p:ph type="tbl" sz="quarter" idx="13"/>
            <p:extLst>
              <p:ext uri="{D42A27DB-BD31-4B8C-83A1-F6EECF244321}">
                <p14:modId xmlns:p14="http://schemas.microsoft.com/office/powerpoint/2010/main" val="20080925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395550037"/>
                    </a:ext>
                  </a:extLst>
                </a:gridCol>
                <a:gridCol w="370332">
                  <a:extLst>
                    <a:ext uri="{9D8B030D-6E8A-4147-A177-3AD203B41FA5}">
                      <a16:colId xmlns:a16="http://schemas.microsoft.com/office/drawing/2014/main" val="2730377101"/>
                    </a:ext>
                  </a:extLst>
                </a:gridCol>
                <a:gridCol w="370332">
                  <a:extLst>
                    <a:ext uri="{9D8B030D-6E8A-4147-A177-3AD203B41FA5}">
                      <a16:colId xmlns:a16="http://schemas.microsoft.com/office/drawing/2014/main" val="1661805947"/>
                    </a:ext>
                  </a:extLst>
                </a:gridCol>
                <a:gridCol w="370332">
                  <a:extLst>
                    <a:ext uri="{9D8B030D-6E8A-4147-A177-3AD203B41FA5}">
                      <a16:colId xmlns:a16="http://schemas.microsoft.com/office/drawing/2014/main" val="3132425272"/>
                    </a:ext>
                  </a:extLst>
                </a:gridCol>
                <a:gridCol w="329184">
                  <a:extLst>
                    <a:ext uri="{9D8B030D-6E8A-4147-A177-3AD203B41FA5}">
                      <a16:colId xmlns:a16="http://schemas.microsoft.com/office/drawing/2014/main" val="2796408276"/>
                    </a:ext>
                  </a:extLst>
                </a:gridCol>
                <a:gridCol w="329184">
                  <a:extLst>
                    <a:ext uri="{9D8B030D-6E8A-4147-A177-3AD203B41FA5}">
                      <a16:colId xmlns:a16="http://schemas.microsoft.com/office/drawing/2014/main" val="3975292923"/>
                    </a:ext>
                  </a:extLst>
                </a:gridCol>
                <a:gridCol w="329184">
                  <a:extLst>
                    <a:ext uri="{9D8B030D-6E8A-4147-A177-3AD203B41FA5}">
                      <a16:colId xmlns:a16="http://schemas.microsoft.com/office/drawing/2014/main" val="503920551"/>
                    </a:ext>
                  </a:extLst>
                </a:gridCol>
                <a:gridCol w="329184">
                  <a:extLst>
                    <a:ext uri="{9D8B030D-6E8A-4147-A177-3AD203B41FA5}">
                      <a16:colId xmlns:a16="http://schemas.microsoft.com/office/drawing/2014/main" val="4036185466"/>
                    </a:ext>
                  </a:extLst>
                </a:gridCol>
                <a:gridCol w="329184">
                  <a:extLst>
                    <a:ext uri="{9D8B030D-6E8A-4147-A177-3AD203B41FA5}">
                      <a16:colId xmlns:a16="http://schemas.microsoft.com/office/drawing/2014/main" val="175677952"/>
                    </a:ext>
                  </a:extLst>
                </a:gridCol>
                <a:gridCol w="329184">
                  <a:extLst>
                    <a:ext uri="{9D8B030D-6E8A-4147-A177-3AD203B41FA5}">
                      <a16:colId xmlns:a16="http://schemas.microsoft.com/office/drawing/2014/main" val="2406065163"/>
                    </a:ext>
                  </a:extLst>
                </a:gridCol>
                <a:gridCol w="329184">
                  <a:extLst>
                    <a:ext uri="{9D8B030D-6E8A-4147-A177-3AD203B41FA5}">
                      <a16:colId xmlns:a16="http://schemas.microsoft.com/office/drawing/2014/main" val="2120826008"/>
                    </a:ext>
                  </a:extLst>
                </a:gridCol>
                <a:gridCol w="329184">
                  <a:extLst>
                    <a:ext uri="{9D8B030D-6E8A-4147-A177-3AD203B41FA5}">
                      <a16:colId xmlns:a16="http://schemas.microsoft.com/office/drawing/2014/main" val="4146756776"/>
                    </a:ext>
                  </a:extLst>
                </a:gridCol>
                <a:gridCol w="329184">
                  <a:extLst>
                    <a:ext uri="{9D8B030D-6E8A-4147-A177-3AD203B41FA5}">
                      <a16:colId xmlns:a16="http://schemas.microsoft.com/office/drawing/2014/main" val="4178798843"/>
                    </a:ext>
                  </a:extLst>
                </a:gridCol>
                <a:gridCol w="370332">
                  <a:extLst>
                    <a:ext uri="{9D8B030D-6E8A-4147-A177-3AD203B41FA5}">
                      <a16:colId xmlns:a16="http://schemas.microsoft.com/office/drawing/2014/main" val="303243047"/>
                    </a:ext>
                  </a:extLst>
                </a:gridCol>
                <a:gridCol w="370332">
                  <a:extLst>
                    <a:ext uri="{9D8B030D-6E8A-4147-A177-3AD203B41FA5}">
                      <a16:colId xmlns:a16="http://schemas.microsoft.com/office/drawing/2014/main" val="3121923797"/>
                    </a:ext>
                  </a:extLst>
                </a:gridCol>
                <a:gridCol w="329184">
                  <a:extLst>
                    <a:ext uri="{9D8B030D-6E8A-4147-A177-3AD203B41FA5}">
                      <a16:colId xmlns:a16="http://schemas.microsoft.com/office/drawing/2014/main" val="818366252"/>
                    </a:ext>
                  </a:extLst>
                </a:gridCol>
                <a:gridCol w="329184">
                  <a:extLst>
                    <a:ext uri="{9D8B030D-6E8A-4147-A177-3AD203B41FA5}">
                      <a16:colId xmlns:a16="http://schemas.microsoft.com/office/drawing/2014/main" val="2009083976"/>
                    </a:ext>
                  </a:extLst>
                </a:gridCol>
                <a:gridCol w="370332">
                  <a:extLst>
                    <a:ext uri="{9D8B030D-6E8A-4147-A177-3AD203B41FA5}">
                      <a16:colId xmlns:a16="http://schemas.microsoft.com/office/drawing/2014/main" val="20962474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078141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- 2018-06-27 13:54:47 </a:t>
                      </a:r>
                      <a:r>
                        <a:rPr kumimoji="0" lang="ar-AE" sz="1000" b="0" i="0" u="none" strike="noStrike" kern="1200" cap="none" spc="0" normalizeH="0" baseline="0" noProof="0">
                          <a:ln>
                            <a:noFill/>
                          </a:ln>
                          <a:solidFill>
                            <a:prstClr val="black"/>
                          </a:solidFill>
                          <a:effectLst/>
                          <a:uLnTx/>
                          <a:uFillTx/>
                          <a:latin typeface="+mn-lt"/>
                          <a:ea typeface="+mn-ea"/>
                          <a:cs typeface="+mn-cs"/>
                        </a:rPr>
                        <a:t> 
 خلي سلامة أطفالك أثناء قيادتك أولوية واختاري المقعد المناسب له حسب عمره 
#قيادة_المرأة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835410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- 2018-06-25 21:51:29 </a:t>
                      </a:r>
                      <a:r>
                        <a:rPr kumimoji="0" lang="ar-AE" sz="1000" b="0" i="0" u="none" strike="noStrike" kern="1200" cap="none" spc="0" normalizeH="0" baseline="0" noProof="0">
                          <a:ln>
                            <a:noFill/>
                          </a:ln>
                          <a:solidFill>
                            <a:prstClr val="black"/>
                          </a:solidFill>
                          <a:effectLst/>
                          <a:uLnTx/>
                          <a:uFillTx/>
                          <a:latin typeface="+mn-lt"/>
                          <a:ea typeface="+mn-ea"/>
                          <a:cs typeface="+mn-cs"/>
                        </a:rPr>
                        <a:t> 
 ألف مبروك لـ </a:t>
                      </a: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ar-AE" sz="1000" b="0" i="0" u="none" strike="noStrike" kern="1200" cap="none" spc="0" normalizeH="0" baseline="0" noProof="0">
                          <a:ln>
                            <a:noFill/>
                          </a:ln>
                          <a:solidFill>
                            <a:prstClr val="black"/>
                          </a:solidFill>
                          <a:effectLst/>
                          <a:uLnTx/>
                          <a:uFillTx/>
                          <a:latin typeface="+mn-lt"/>
                          <a:ea typeface="+mn-ea"/>
                          <a:cs typeface="+mn-cs"/>
                        </a:rPr>
                        <a:t>المنتخب_السعودي‬</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بمناسبة الفوز في مباراة </a:t>
                      </a: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ar-AE" sz="1000" b="0" i="0" u="none" strike="noStrike" kern="1200" cap="none" spc="0" normalizeH="0" baseline="0" noProof="0">
                          <a:ln>
                            <a:noFill/>
                          </a:ln>
                          <a:solidFill>
                            <a:prstClr val="black"/>
                          </a:solidFill>
                          <a:effectLst/>
                          <a:uLnTx/>
                          <a:uFillTx/>
                          <a:latin typeface="+mn-lt"/>
                          <a:ea typeface="+mn-ea"/>
                          <a:cs typeface="+mn-cs"/>
                        </a:rPr>
                        <a:t>السعودية_مصر  وبهذه المناسبة بنقدم ١٥٪؜ خصم على مشترياتك، توجه الى أقرب صيدلية للأستفادة من هذا العرض. ‬
‫الخصم ساري الى ٢٧ يونيو (تطبق الشروط والاحكام، الخصم لايشمل الأدوية)‬‬
‏</a:t>
                      </a: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ar-AE" sz="1000" b="0" i="0" u="none" strike="noStrike" kern="1200" cap="none" spc="0" normalizeH="0" baseline="0" noProof="0">
                          <a:ln>
                            <a:noFill/>
                          </a:ln>
                          <a:solidFill>
                            <a:prstClr val="black"/>
                          </a:solidFill>
                          <a:effectLst/>
                          <a:uLnTx/>
                          <a:uFillTx/>
                          <a:latin typeface="+mn-lt"/>
                          <a:ea typeface="+mn-ea"/>
                          <a:cs typeface="+mn-cs"/>
                        </a:rPr>
                        <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7587775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- 2018-06-25 20:47:23 </a:t>
                      </a:r>
                      <a:r>
                        <a:rPr kumimoji="0" lang="ar-AE" sz="1000" b="0" i="0" u="none" strike="noStrike" kern="1200" cap="none" spc="0" normalizeH="0" baseline="0" noProof="0">
                          <a:ln>
                            <a:noFill/>
                          </a:ln>
                          <a:solidFill>
                            <a:prstClr val="black"/>
                          </a:solidFill>
                          <a:effectLst/>
                          <a:uLnTx/>
                          <a:uFillTx/>
                          <a:latin typeface="+mn-lt"/>
                          <a:ea typeface="+mn-ea"/>
                          <a:cs typeface="+mn-cs"/>
                        </a:rPr>
                        <a:t> 
 ‏لأول مرّة خدمة </a:t>
                      </a: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ar-AE" sz="1000" b="0" i="0" u="none" strike="noStrike" kern="1200" cap="none" spc="0" normalizeH="0" baseline="0" noProof="0">
                          <a:ln>
                            <a:noFill/>
                          </a:ln>
                          <a:solidFill>
                            <a:prstClr val="black"/>
                          </a:solidFill>
                          <a:effectLst/>
                          <a:uLnTx/>
                          <a:uFillTx/>
                          <a:latin typeface="+mn-lt"/>
                          <a:ea typeface="+mn-ea"/>
                          <a:cs typeface="+mn-cs"/>
                        </a:rPr>
                        <a:t>وصفتي‬</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لصرف الأدوية لمراكز الرعاية الأولية بالدمام حيث يتمكن المراجع من صرف الوصفة الطبية من خلال </a:t>
                      </a: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ar-AE" sz="1000" b="0" i="0" u="none" strike="noStrike" kern="1200" cap="none" spc="0" normalizeH="0" baseline="0" noProof="0">
                          <a:ln>
                            <a:noFill/>
                          </a:ln>
                          <a:solidFill>
                            <a:prstClr val="black"/>
                          </a:solidFill>
                          <a:effectLst/>
                          <a:uLnTx/>
                          <a:uFillTx/>
                          <a:latin typeface="+mn-lt"/>
                          <a:ea typeface="+mn-ea"/>
                          <a:cs typeface="+mn-cs"/>
                        </a:rPr>
                        <a:t>صيدليات_الدواء‬</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بكل سهولة والاستفادة من خدمتنا المميزة.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59380683"/>
                  </a:ext>
                </a:extLst>
              </a:tr>
            </a:tbl>
          </a:graphicData>
        </a:graphic>
      </p:graphicFrame>
      <p:sp>
        <p:nvSpPr>
          <p:cNvPr id="4" name="Text Placeholder 3">
            <a:extLst>
              <a:ext uri="{FF2B5EF4-FFF2-40B4-BE49-F238E27FC236}">
                <a16:creationId xmlns:a16="http://schemas.microsoft.com/office/drawing/2014/main" id="{3EBD5EDA-DB1E-4B04-9DAC-223BE3FBACC8}"/>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7559987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BC9AFA-5CBE-46B0-AAA8-C6EA01CB034A}"/>
              </a:ext>
            </a:extLst>
          </p:cNvPr>
          <p:cNvSpPr>
            <a:spLocks noGrp="1"/>
          </p:cNvSpPr>
          <p:nvPr>
            <p:ph type="title"/>
          </p:nvPr>
        </p:nvSpPr>
        <p:spPr/>
        <p:txBody>
          <a:bodyPr/>
          <a:lstStyle/>
          <a:p>
            <a:r>
              <a:rPr lang="en-US"/>
              <a:t>Facebook Own Posts Table  | AlDawaa - 3 of 11</a:t>
            </a:r>
          </a:p>
        </p:txBody>
      </p:sp>
      <p:graphicFrame>
        <p:nvGraphicFramePr>
          <p:cNvPr id="5" name="Table Placeholder 4">
            <a:extLst>
              <a:ext uri="{FF2B5EF4-FFF2-40B4-BE49-F238E27FC236}">
                <a16:creationId xmlns:a16="http://schemas.microsoft.com/office/drawing/2014/main" id="{5F11F7BC-C9DF-4233-80D9-D5F9A778C9AB}"/>
              </a:ext>
            </a:extLst>
          </p:cNvPr>
          <p:cNvGraphicFramePr>
            <a:graphicFrameLocks noGrp="1"/>
          </p:cNvGraphicFramePr>
          <p:nvPr>
            <p:ph type="tbl" sz="quarter" idx="13"/>
            <p:extLst>
              <p:ext uri="{D42A27DB-BD31-4B8C-83A1-F6EECF244321}">
                <p14:modId xmlns:p14="http://schemas.microsoft.com/office/powerpoint/2010/main" val="5747632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166662356"/>
                    </a:ext>
                  </a:extLst>
                </a:gridCol>
                <a:gridCol w="370332">
                  <a:extLst>
                    <a:ext uri="{9D8B030D-6E8A-4147-A177-3AD203B41FA5}">
                      <a16:colId xmlns:a16="http://schemas.microsoft.com/office/drawing/2014/main" val="1923691458"/>
                    </a:ext>
                  </a:extLst>
                </a:gridCol>
                <a:gridCol w="370332">
                  <a:extLst>
                    <a:ext uri="{9D8B030D-6E8A-4147-A177-3AD203B41FA5}">
                      <a16:colId xmlns:a16="http://schemas.microsoft.com/office/drawing/2014/main" val="3095477415"/>
                    </a:ext>
                  </a:extLst>
                </a:gridCol>
                <a:gridCol w="370332">
                  <a:extLst>
                    <a:ext uri="{9D8B030D-6E8A-4147-A177-3AD203B41FA5}">
                      <a16:colId xmlns:a16="http://schemas.microsoft.com/office/drawing/2014/main" val="3466137217"/>
                    </a:ext>
                  </a:extLst>
                </a:gridCol>
                <a:gridCol w="329184">
                  <a:extLst>
                    <a:ext uri="{9D8B030D-6E8A-4147-A177-3AD203B41FA5}">
                      <a16:colId xmlns:a16="http://schemas.microsoft.com/office/drawing/2014/main" val="4222840333"/>
                    </a:ext>
                  </a:extLst>
                </a:gridCol>
                <a:gridCol w="329184">
                  <a:extLst>
                    <a:ext uri="{9D8B030D-6E8A-4147-A177-3AD203B41FA5}">
                      <a16:colId xmlns:a16="http://schemas.microsoft.com/office/drawing/2014/main" val="2888486364"/>
                    </a:ext>
                  </a:extLst>
                </a:gridCol>
                <a:gridCol w="329184">
                  <a:extLst>
                    <a:ext uri="{9D8B030D-6E8A-4147-A177-3AD203B41FA5}">
                      <a16:colId xmlns:a16="http://schemas.microsoft.com/office/drawing/2014/main" val="2277310338"/>
                    </a:ext>
                  </a:extLst>
                </a:gridCol>
                <a:gridCol w="329184">
                  <a:extLst>
                    <a:ext uri="{9D8B030D-6E8A-4147-A177-3AD203B41FA5}">
                      <a16:colId xmlns:a16="http://schemas.microsoft.com/office/drawing/2014/main" val="1814418841"/>
                    </a:ext>
                  </a:extLst>
                </a:gridCol>
                <a:gridCol w="329184">
                  <a:extLst>
                    <a:ext uri="{9D8B030D-6E8A-4147-A177-3AD203B41FA5}">
                      <a16:colId xmlns:a16="http://schemas.microsoft.com/office/drawing/2014/main" val="4143554811"/>
                    </a:ext>
                  </a:extLst>
                </a:gridCol>
                <a:gridCol w="329184">
                  <a:extLst>
                    <a:ext uri="{9D8B030D-6E8A-4147-A177-3AD203B41FA5}">
                      <a16:colId xmlns:a16="http://schemas.microsoft.com/office/drawing/2014/main" val="4189243549"/>
                    </a:ext>
                  </a:extLst>
                </a:gridCol>
                <a:gridCol w="329184">
                  <a:extLst>
                    <a:ext uri="{9D8B030D-6E8A-4147-A177-3AD203B41FA5}">
                      <a16:colId xmlns:a16="http://schemas.microsoft.com/office/drawing/2014/main" val="369691908"/>
                    </a:ext>
                  </a:extLst>
                </a:gridCol>
                <a:gridCol w="329184">
                  <a:extLst>
                    <a:ext uri="{9D8B030D-6E8A-4147-A177-3AD203B41FA5}">
                      <a16:colId xmlns:a16="http://schemas.microsoft.com/office/drawing/2014/main" val="2520243910"/>
                    </a:ext>
                  </a:extLst>
                </a:gridCol>
                <a:gridCol w="329184">
                  <a:extLst>
                    <a:ext uri="{9D8B030D-6E8A-4147-A177-3AD203B41FA5}">
                      <a16:colId xmlns:a16="http://schemas.microsoft.com/office/drawing/2014/main" val="649108397"/>
                    </a:ext>
                  </a:extLst>
                </a:gridCol>
                <a:gridCol w="370332">
                  <a:extLst>
                    <a:ext uri="{9D8B030D-6E8A-4147-A177-3AD203B41FA5}">
                      <a16:colId xmlns:a16="http://schemas.microsoft.com/office/drawing/2014/main" val="3424338165"/>
                    </a:ext>
                  </a:extLst>
                </a:gridCol>
                <a:gridCol w="370332">
                  <a:extLst>
                    <a:ext uri="{9D8B030D-6E8A-4147-A177-3AD203B41FA5}">
                      <a16:colId xmlns:a16="http://schemas.microsoft.com/office/drawing/2014/main" val="741336367"/>
                    </a:ext>
                  </a:extLst>
                </a:gridCol>
                <a:gridCol w="329184">
                  <a:extLst>
                    <a:ext uri="{9D8B030D-6E8A-4147-A177-3AD203B41FA5}">
                      <a16:colId xmlns:a16="http://schemas.microsoft.com/office/drawing/2014/main" val="2670106031"/>
                    </a:ext>
                  </a:extLst>
                </a:gridCol>
                <a:gridCol w="329184">
                  <a:extLst>
                    <a:ext uri="{9D8B030D-6E8A-4147-A177-3AD203B41FA5}">
                      <a16:colId xmlns:a16="http://schemas.microsoft.com/office/drawing/2014/main" val="1566629215"/>
                    </a:ext>
                  </a:extLst>
                </a:gridCol>
                <a:gridCol w="370332">
                  <a:extLst>
                    <a:ext uri="{9D8B030D-6E8A-4147-A177-3AD203B41FA5}">
                      <a16:colId xmlns:a16="http://schemas.microsoft.com/office/drawing/2014/main" val="17809970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903555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- 2018-06-25 11:26:05 </a:t>
                      </a:r>
                      <a:r>
                        <a:rPr kumimoji="0" lang="ar-A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476591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- 2018-06-25 11:09:18 </a:t>
                      </a:r>
                      <a:r>
                        <a:rPr kumimoji="0" lang="ar-AE" sz="1000" b="0" i="0" u="none" strike="noStrike" kern="1200" cap="none" spc="0" normalizeH="0" baseline="0" noProof="0">
                          <a:ln>
                            <a:noFill/>
                          </a:ln>
                          <a:solidFill>
                            <a:prstClr val="black"/>
                          </a:solidFill>
                          <a:effectLst/>
                          <a:uLnTx/>
                          <a:uFillTx/>
                          <a:latin typeface="+mn-lt"/>
                          <a:ea typeface="+mn-ea"/>
                          <a:cs typeface="+mn-cs"/>
                        </a:rPr>
                        <a:t> 
 ‫من </a:t>
                      </a: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ar-AE" sz="1000" b="0" i="0" u="none" strike="noStrike" kern="1200" cap="none" spc="0" normalizeH="0" baseline="0" noProof="0">
                          <a:ln>
                            <a:noFill/>
                          </a:ln>
                          <a:solidFill>
                            <a:prstClr val="black"/>
                          </a:solidFill>
                          <a:effectLst/>
                          <a:uLnTx/>
                          <a:uFillTx/>
                          <a:latin typeface="+mn-lt"/>
                          <a:ea typeface="+mn-ea"/>
                          <a:cs typeface="+mn-cs"/>
                        </a:rPr>
                        <a:t>أساسيات_الصيف‬</a:t>
                      </a: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ar-AE" sz="1000" b="0" i="0" u="none" strike="noStrike" kern="1200" cap="none" spc="0" normalizeH="0" baseline="0" noProof="0">
                          <a:ln>
                            <a:noFill/>
                          </a:ln>
                          <a:solidFill>
                            <a:prstClr val="black"/>
                          </a:solidFill>
                          <a:effectLst/>
                          <a:uLnTx/>
                          <a:uFillTx/>
                          <a:latin typeface="+mn-lt"/>
                          <a:ea typeface="+mn-ea"/>
                          <a:cs typeface="+mn-cs"/>
                        </a:rPr>
                        <a:t>استخدمي منتجات شول للحصول على نعومة فائقة🌼‬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95047012"/>
                  </a:ext>
                </a:extLst>
              </a:tr>
            </a:tbl>
          </a:graphicData>
        </a:graphic>
      </p:graphicFrame>
      <p:sp>
        <p:nvSpPr>
          <p:cNvPr id="4" name="Text Placeholder 3">
            <a:extLst>
              <a:ext uri="{FF2B5EF4-FFF2-40B4-BE49-F238E27FC236}">
                <a16:creationId xmlns:a16="http://schemas.microsoft.com/office/drawing/2014/main" id="{0FBCEF4C-CD43-48F0-9B3E-354E256F692E}"/>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5315116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135500-0E8E-4AC0-BC70-0B6A85D0D7EA}"/>
              </a:ext>
            </a:extLst>
          </p:cNvPr>
          <p:cNvSpPr>
            <a:spLocks noGrp="1"/>
          </p:cNvSpPr>
          <p:nvPr>
            <p:ph type="title"/>
          </p:nvPr>
        </p:nvSpPr>
        <p:spPr/>
        <p:txBody>
          <a:bodyPr/>
          <a:lstStyle/>
          <a:p>
            <a:r>
              <a:rPr lang="en-US"/>
              <a:t>Facebook Own Posts Table  | AlDawaa - 4 of 11</a:t>
            </a:r>
          </a:p>
        </p:txBody>
      </p:sp>
      <p:graphicFrame>
        <p:nvGraphicFramePr>
          <p:cNvPr id="5" name="Table Placeholder 4">
            <a:extLst>
              <a:ext uri="{FF2B5EF4-FFF2-40B4-BE49-F238E27FC236}">
                <a16:creationId xmlns:a16="http://schemas.microsoft.com/office/drawing/2014/main" id="{9F73BDE7-C26C-4DCD-B2B0-E92480831C0D}"/>
              </a:ext>
            </a:extLst>
          </p:cNvPr>
          <p:cNvGraphicFramePr>
            <a:graphicFrameLocks noGrp="1"/>
          </p:cNvGraphicFramePr>
          <p:nvPr>
            <p:ph type="tbl" sz="quarter" idx="13"/>
            <p:extLst>
              <p:ext uri="{D42A27DB-BD31-4B8C-83A1-F6EECF244321}">
                <p14:modId xmlns:p14="http://schemas.microsoft.com/office/powerpoint/2010/main" val="19690264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804654569"/>
                    </a:ext>
                  </a:extLst>
                </a:gridCol>
                <a:gridCol w="370332">
                  <a:extLst>
                    <a:ext uri="{9D8B030D-6E8A-4147-A177-3AD203B41FA5}">
                      <a16:colId xmlns:a16="http://schemas.microsoft.com/office/drawing/2014/main" val="772307213"/>
                    </a:ext>
                  </a:extLst>
                </a:gridCol>
                <a:gridCol w="370332">
                  <a:extLst>
                    <a:ext uri="{9D8B030D-6E8A-4147-A177-3AD203B41FA5}">
                      <a16:colId xmlns:a16="http://schemas.microsoft.com/office/drawing/2014/main" val="3449724306"/>
                    </a:ext>
                  </a:extLst>
                </a:gridCol>
                <a:gridCol w="370332">
                  <a:extLst>
                    <a:ext uri="{9D8B030D-6E8A-4147-A177-3AD203B41FA5}">
                      <a16:colId xmlns:a16="http://schemas.microsoft.com/office/drawing/2014/main" val="1049944736"/>
                    </a:ext>
                  </a:extLst>
                </a:gridCol>
                <a:gridCol w="329184">
                  <a:extLst>
                    <a:ext uri="{9D8B030D-6E8A-4147-A177-3AD203B41FA5}">
                      <a16:colId xmlns:a16="http://schemas.microsoft.com/office/drawing/2014/main" val="1744392968"/>
                    </a:ext>
                  </a:extLst>
                </a:gridCol>
                <a:gridCol w="329184">
                  <a:extLst>
                    <a:ext uri="{9D8B030D-6E8A-4147-A177-3AD203B41FA5}">
                      <a16:colId xmlns:a16="http://schemas.microsoft.com/office/drawing/2014/main" val="40129238"/>
                    </a:ext>
                  </a:extLst>
                </a:gridCol>
                <a:gridCol w="329184">
                  <a:extLst>
                    <a:ext uri="{9D8B030D-6E8A-4147-A177-3AD203B41FA5}">
                      <a16:colId xmlns:a16="http://schemas.microsoft.com/office/drawing/2014/main" val="2260783693"/>
                    </a:ext>
                  </a:extLst>
                </a:gridCol>
                <a:gridCol w="329184">
                  <a:extLst>
                    <a:ext uri="{9D8B030D-6E8A-4147-A177-3AD203B41FA5}">
                      <a16:colId xmlns:a16="http://schemas.microsoft.com/office/drawing/2014/main" val="295277188"/>
                    </a:ext>
                  </a:extLst>
                </a:gridCol>
                <a:gridCol w="329184">
                  <a:extLst>
                    <a:ext uri="{9D8B030D-6E8A-4147-A177-3AD203B41FA5}">
                      <a16:colId xmlns:a16="http://schemas.microsoft.com/office/drawing/2014/main" val="1699878932"/>
                    </a:ext>
                  </a:extLst>
                </a:gridCol>
                <a:gridCol w="329184">
                  <a:extLst>
                    <a:ext uri="{9D8B030D-6E8A-4147-A177-3AD203B41FA5}">
                      <a16:colId xmlns:a16="http://schemas.microsoft.com/office/drawing/2014/main" val="1474398918"/>
                    </a:ext>
                  </a:extLst>
                </a:gridCol>
                <a:gridCol w="329184">
                  <a:extLst>
                    <a:ext uri="{9D8B030D-6E8A-4147-A177-3AD203B41FA5}">
                      <a16:colId xmlns:a16="http://schemas.microsoft.com/office/drawing/2014/main" val="582550318"/>
                    </a:ext>
                  </a:extLst>
                </a:gridCol>
                <a:gridCol w="329184">
                  <a:extLst>
                    <a:ext uri="{9D8B030D-6E8A-4147-A177-3AD203B41FA5}">
                      <a16:colId xmlns:a16="http://schemas.microsoft.com/office/drawing/2014/main" val="1784131498"/>
                    </a:ext>
                  </a:extLst>
                </a:gridCol>
                <a:gridCol w="329184">
                  <a:extLst>
                    <a:ext uri="{9D8B030D-6E8A-4147-A177-3AD203B41FA5}">
                      <a16:colId xmlns:a16="http://schemas.microsoft.com/office/drawing/2014/main" val="2630684815"/>
                    </a:ext>
                  </a:extLst>
                </a:gridCol>
                <a:gridCol w="370332">
                  <a:extLst>
                    <a:ext uri="{9D8B030D-6E8A-4147-A177-3AD203B41FA5}">
                      <a16:colId xmlns:a16="http://schemas.microsoft.com/office/drawing/2014/main" val="1500568405"/>
                    </a:ext>
                  </a:extLst>
                </a:gridCol>
                <a:gridCol w="370332">
                  <a:extLst>
                    <a:ext uri="{9D8B030D-6E8A-4147-A177-3AD203B41FA5}">
                      <a16:colId xmlns:a16="http://schemas.microsoft.com/office/drawing/2014/main" val="1368957643"/>
                    </a:ext>
                  </a:extLst>
                </a:gridCol>
                <a:gridCol w="329184">
                  <a:extLst>
                    <a:ext uri="{9D8B030D-6E8A-4147-A177-3AD203B41FA5}">
                      <a16:colId xmlns:a16="http://schemas.microsoft.com/office/drawing/2014/main" val="3115294758"/>
                    </a:ext>
                  </a:extLst>
                </a:gridCol>
                <a:gridCol w="329184">
                  <a:extLst>
                    <a:ext uri="{9D8B030D-6E8A-4147-A177-3AD203B41FA5}">
                      <a16:colId xmlns:a16="http://schemas.microsoft.com/office/drawing/2014/main" val="717510548"/>
                    </a:ext>
                  </a:extLst>
                </a:gridCol>
                <a:gridCol w="370332">
                  <a:extLst>
                    <a:ext uri="{9D8B030D-6E8A-4147-A177-3AD203B41FA5}">
                      <a16:colId xmlns:a16="http://schemas.microsoft.com/office/drawing/2014/main" val="34645408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627523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- 2018-06-24 09:10:04 </a:t>
                      </a:r>
                      <a:r>
                        <a:rPr kumimoji="0" lang="ar-AE" sz="1000" b="0" i="0" u="none" strike="noStrike" kern="1200" cap="none" spc="0" normalizeH="0" baseline="0" noProof="0">
                          <a:ln>
                            <a:noFill/>
                          </a:ln>
                          <a:solidFill>
                            <a:prstClr val="black"/>
                          </a:solidFill>
                          <a:effectLst/>
                          <a:uLnTx/>
                          <a:uFillTx/>
                          <a:latin typeface="+mn-lt"/>
                          <a:ea typeface="+mn-ea"/>
                          <a:cs typeface="+mn-cs"/>
                        </a:rPr>
                        <a:t> 
 إن الحفاظ على بشرة نضرة و خالية من التجاعيد يؤثر إيجابا على نفسيتك, لذلك استخدمي مجموعة </a:t>
                      </a:r>
                      <a:r>
                        <a:rPr kumimoji="0" lang="en-US" sz="1000" b="0" i="0" u="none" strike="noStrike" kern="1200" cap="none" spc="0" normalizeH="0" baseline="0" noProof="0">
                          <a:ln>
                            <a:noFill/>
                          </a:ln>
                          <a:solidFill>
                            <a:prstClr val="black"/>
                          </a:solidFill>
                          <a:effectLst/>
                          <a:uLnTx/>
                          <a:uFillTx/>
                          <a:latin typeface="+mn-lt"/>
                          <a:ea typeface="+mn-ea"/>
                          <a:cs typeface="+mn-cs"/>
                        </a:rPr>
                        <a:t>Lierac </a:t>
                      </a:r>
                      <a:r>
                        <a:rPr kumimoji="0" lang="ar-AE" sz="1000" b="0" i="0" u="none" strike="noStrike" kern="1200" cap="none" spc="0" normalizeH="0" baseline="0" noProof="0">
                          <a:ln>
                            <a:noFill/>
                          </a:ln>
                          <a:solidFill>
                            <a:prstClr val="black"/>
                          </a:solidFill>
                          <a:effectLst/>
                          <a:uLnTx/>
                          <a:uFillTx/>
                          <a:latin typeface="+mn-lt"/>
                          <a:ea typeface="+mn-ea"/>
                          <a:cs typeface="+mn-cs"/>
                        </a:rPr>
                        <a:t>التي تساعد على تجديد الخلايا و تمنحك بشرة ناعمة و نضرة. ينصح باستخدام المجموعة كاملة للحصول على نتائج أفضل. كريم النهار المناسب لنوع بشرتك+ كريم الليل + كريم العيون
 #نصيحة_الدواء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009010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- 2018-06-23 09:05:06 </a:t>
                      </a:r>
                      <a:r>
                        <a:rPr kumimoji="0" lang="ar-AE" sz="1000" b="0" i="0" u="none" strike="noStrike" kern="1200" cap="none" spc="0" normalizeH="0" baseline="0" noProof="0">
                          <a:ln>
                            <a:noFill/>
                          </a:ln>
                          <a:solidFill>
                            <a:prstClr val="black"/>
                          </a:solidFill>
                          <a:effectLst/>
                          <a:uLnTx/>
                          <a:uFillTx/>
                          <a:latin typeface="+mn-lt"/>
                          <a:ea typeface="+mn-ea"/>
                          <a:cs typeface="+mn-cs"/>
                        </a:rPr>
                        <a:t> 
 الكل جاهز وينتظرك.. وانتِ جاهزة؟
 #كلناـمعك #قيادةـالمرأة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30879100"/>
                  </a:ext>
                </a:extLst>
              </a:tr>
            </a:tbl>
          </a:graphicData>
        </a:graphic>
      </p:graphicFrame>
      <p:sp>
        <p:nvSpPr>
          <p:cNvPr id="4" name="Text Placeholder 3">
            <a:extLst>
              <a:ext uri="{FF2B5EF4-FFF2-40B4-BE49-F238E27FC236}">
                <a16:creationId xmlns:a16="http://schemas.microsoft.com/office/drawing/2014/main" id="{01B19C6F-4DD7-4FB4-B096-ED71B28B9982}"/>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1197006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8977C0-C4A8-4F73-9B53-AEB49D22709B}"/>
              </a:ext>
            </a:extLst>
          </p:cNvPr>
          <p:cNvSpPr>
            <a:spLocks noGrp="1"/>
          </p:cNvSpPr>
          <p:nvPr>
            <p:ph type="title"/>
          </p:nvPr>
        </p:nvSpPr>
        <p:spPr/>
        <p:txBody>
          <a:bodyPr/>
          <a:lstStyle/>
          <a:p>
            <a:r>
              <a:rPr lang="en-US"/>
              <a:t>Facebook Own Posts Table  | AlDawaa - 5 of 11</a:t>
            </a:r>
          </a:p>
        </p:txBody>
      </p:sp>
      <p:graphicFrame>
        <p:nvGraphicFramePr>
          <p:cNvPr id="5" name="Table Placeholder 4">
            <a:extLst>
              <a:ext uri="{FF2B5EF4-FFF2-40B4-BE49-F238E27FC236}">
                <a16:creationId xmlns:a16="http://schemas.microsoft.com/office/drawing/2014/main" id="{9AC5A18F-2334-4155-A4DE-DE49C3D30A29}"/>
              </a:ext>
            </a:extLst>
          </p:cNvPr>
          <p:cNvGraphicFramePr>
            <a:graphicFrameLocks noGrp="1"/>
          </p:cNvGraphicFramePr>
          <p:nvPr>
            <p:ph type="tbl" sz="quarter" idx="13"/>
            <p:extLst>
              <p:ext uri="{D42A27DB-BD31-4B8C-83A1-F6EECF244321}">
                <p14:modId xmlns:p14="http://schemas.microsoft.com/office/powerpoint/2010/main" val="15007972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569379815"/>
                    </a:ext>
                  </a:extLst>
                </a:gridCol>
                <a:gridCol w="370332">
                  <a:extLst>
                    <a:ext uri="{9D8B030D-6E8A-4147-A177-3AD203B41FA5}">
                      <a16:colId xmlns:a16="http://schemas.microsoft.com/office/drawing/2014/main" val="927696655"/>
                    </a:ext>
                  </a:extLst>
                </a:gridCol>
                <a:gridCol w="370332">
                  <a:extLst>
                    <a:ext uri="{9D8B030D-6E8A-4147-A177-3AD203B41FA5}">
                      <a16:colId xmlns:a16="http://schemas.microsoft.com/office/drawing/2014/main" val="1058902257"/>
                    </a:ext>
                  </a:extLst>
                </a:gridCol>
                <a:gridCol w="370332">
                  <a:extLst>
                    <a:ext uri="{9D8B030D-6E8A-4147-A177-3AD203B41FA5}">
                      <a16:colId xmlns:a16="http://schemas.microsoft.com/office/drawing/2014/main" val="4274957454"/>
                    </a:ext>
                  </a:extLst>
                </a:gridCol>
                <a:gridCol w="329184">
                  <a:extLst>
                    <a:ext uri="{9D8B030D-6E8A-4147-A177-3AD203B41FA5}">
                      <a16:colId xmlns:a16="http://schemas.microsoft.com/office/drawing/2014/main" val="694965238"/>
                    </a:ext>
                  </a:extLst>
                </a:gridCol>
                <a:gridCol w="329184">
                  <a:extLst>
                    <a:ext uri="{9D8B030D-6E8A-4147-A177-3AD203B41FA5}">
                      <a16:colId xmlns:a16="http://schemas.microsoft.com/office/drawing/2014/main" val="2453563131"/>
                    </a:ext>
                  </a:extLst>
                </a:gridCol>
                <a:gridCol w="329184">
                  <a:extLst>
                    <a:ext uri="{9D8B030D-6E8A-4147-A177-3AD203B41FA5}">
                      <a16:colId xmlns:a16="http://schemas.microsoft.com/office/drawing/2014/main" val="2205397486"/>
                    </a:ext>
                  </a:extLst>
                </a:gridCol>
                <a:gridCol w="329184">
                  <a:extLst>
                    <a:ext uri="{9D8B030D-6E8A-4147-A177-3AD203B41FA5}">
                      <a16:colId xmlns:a16="http://schemas.microsoft.com/office/drawing/2014/main" val="1530918896"/>
                    </a:ext>
                  </a:extLst>
                </a:gridCol>
                <a:gridCol w="329184">
                  <a:extLst>
                    <a:ext uri="{9D8B030D-6E8A-4147-A177-3AD203B41FA5}">
                      <a16:colId xmlns:a16="http://schemas.microsoft.com/office/drawing/2014/main" val="171637098"/>
                    </a:ext>
                  </a:extLst>
                </a:gridCol>
                <a:gridCol w="329184">
                  <a:extLst>
                    <a:ext uri="{9D8B030D-6E8A-4147-A177-3AD203B41FA5}">
                      <a16:colId xmlns:a16="http://schemas.microsoft.com/office/drawing/2014/main" val="2233510960"/>
                    </a:ext>
                  </a:extLst>
                </a:gridCol>
                <a:gridCol w="329184">
                  <a:extLst>
                    <a:ext uri="{9D8B030D-6E8A-4147-A177-3AD203B41FA5}">
                      <a16:colId xmlns:a16="http://schemas.microsoft.com/office/drawing/2014/main" val="4137983118"/>
                    </a:ext>
                  </a:extLst>
                </a:gridCol>
                <a:gridCol w="329184">
                  <a:extLst>
                    <a:ext uri="{9D8B030D-6E8A-4147-A177-3AD203B41FA5}">
                      <a16:colId xmlns:a16="http://schemas.microsoft.com/office/drawing/2014/main" val="3012236848"/>
                    </a:ext>
                  </a:extLst>
                </a:gridCol>
                <a:gridCol w="329184">
                  <a:extLst>
                    <a:ext uri="{9D8B030D-6E8A-4147-A177-3AD203B41FA5}">
                      <a16:colId xmlns:a16="http://schemas.microsoft.com/office/drawing/2014/main" val="1915929892"/>
                    </a:ext>
                  </a:extLst>
                </a:gridCol>
                <a:gridCol w="370332">
                  <a:extLst>
                    <a:ext uri="{9D8B030D-6E8A-4147-A177-3AD203B41FA5}">
                      <a16:colId xmlns:a16="http://schemas.microsoft.com/office/drawing/2014/main" val="3033372038"/>
                    </a:ext>
                  </a:extLst>
                </a:gridCol>
                <a:gridCol w="370332">
                  <a:extLst>
                    <a:ext uri="{9D8B030D-6E8A-4147-A177-3AD203B41FA5}">
                      <a16:colId xmlns:a16="http://schemas.microsoft.com/office/drawing/2014/main" val="632450056"/>
                    </a:ext>
                  </a:extLst>
                </a:gridCol>
                <a:gridCol w="329184">
                  <a:extLst>
                    <a:ext uri="{9D8B030D-6E8A-4147-A177-3AD203B41FA5}">
                      <a16:colId xmlns:a16="http://schemas.microsoft.com/office/drawing/2014/main" val="1909051319"/>
                    </a:ext>
                  </a:extLst>
                </a:gridCol>
                <a:gridCol w="329184">
                  <a:extLst>
                    <a:ext uri="{9D8B030D-6E8A-4147-A177-3AD203B41FA5}">
                      <a16:colId xmlns:a16="http://schemas.microsoft.com/office/drawing/2014/main" val="1215677960"/>
                    </a:ext>
                  </a:extLst>
                </a:gridCol>
                <a:gridCol w="370332">
                  <a:extLst>
                    <a:ext uri="{9D8B030D-6E8A-4147-A177-3AD203B41FA5}">
                      <a16:colId xmlns:a16="http://schemas.microsoft.com/office/drawing/2014/main" val="40792325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269547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- 2018-06-22 12:01:10 </a:t>
                      </a:r>
                      <a:r>
                        <a:rPr kumimoji="0" lang="ar-AE" sz="1000" b="0" i="0" u="none" strike="noStrike" kern="1200" cap="none" spc="0" normalizeH="0" baseline="0" noProof="0">
                          <a:ln>
                            <a:noFill/>
                          </a:ln>
                          <a:solidFill>
                            <a:prstClr val="black"/>
                          </a:solidFill>
                          <a:effectLst/>
                          <a:uLnTx/>
                          <a:uFillTx/>
                          <a:latin typeface="+mn-lt"/>
                          <a:ea typeface="+mn-ea"/>
                          <a:cs typeface="+mn-cs"/>
                        </a:rPr>
                        <a:t> 
 اكتشفي مجموعة لي ستافورد المتخصصة للعناية بالشعر
المجموعة تحتوي على منتجات تناسب جميع أنواع الشعر
زورينا وتعرفي أكثر على هذا المنتج..</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551555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- 2018-06-21 09:00:32 </a:t>
                      </a:r>
                      <a:r>
                        <a:rPr kumimoji="0" lang="ar-AE" sz="1000" b="0" i="0" u="none" strike="noStrike" kern="1200" cap="none" spc="0" normalizeH="0" baseline="0" noProof="0">
                          <a:ln>
                            <a:noFill/>
                          </a:ln>
                          <a:solidFill>
                            <a:prstClr val="black"/>
                          </a:solidFill>
                          <a:effectLst/>
                          <a:uLnTx/>
                          <a:uFillTx/>
                          <a:latin typeface="+mn-lt"/>
                          <a:ea typeface="+mn-ea"/>
                          <a:cs typeface="+mn-cs"/>
                        </a:rPr>
                        <a:t> 
 متى أستخدم بديل الزيت؟
استعمليه خلال الحمام بعد غسل الشعر بالشامبو لتلطيف الخصلات، أو قبل تصفيف شعرك لحمايته من حرارة أدوات التصفيف الكهربائية
#أساسيات_الصيف</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79211331"/>
                  </a:ext>
                </a:extLst>
              </a:tr>
            </a:tbl>
          </a:graphicData>
        </a:graphic>
      </p:graphicFrame>
      <p:sp>
        <p:nvSpPr>
          <p:cNvPr id="4" name="Text Placeholder 3">
            <a:extLst>
              <a:ext uri="{FF2B5EF4-FFF2-40B4-BE49-F238E27FC236}">
                <a16:creationId xmlns:a16="http://schemas.microsoft.com/office/drawing/2014/main" id="{7F170804-F3B5-423D-9602-446D96F37DA0}"/>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0582407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500E20-F9FB-47FF-ACEB-25FE38BC9F08}"/>
              </a:ext>
            </a:extLst>
          </p:cNvPr>
          <p:cNvSpPr>
            <a:spLocks noGrp="1"/>
          </p:cNvSpPr>
          <p:nvPr>
            <p:ph type="title"/>
          </p:nvPr>
        </p:nvSpPr>
        <p:spPr/>
        <p:txBody>
          <a:bodyPr/>
          <a:lstStyle/>
          <a:p>
            <a:r>
              <a:rPr lang="en-US"/>
              <a:t>Facebook Own Posts Table  | AlDawaa - 6 of 11</a:t>
            </a:r>
          </a:p>
        </p:txBody>
      </p:sp>
      <p:graphicFrame>
        <p:nvGraphicFramePr>
          <p:cNvPr id="5" name="Table Placeholder 4">
            <a:extLst>
              <a:ext uri="{FF2B5EF4-FFF2-40B4-BE49-F238E27FC236}">
                <a16:creationId xmlns:a16="http://schemas.microsoft.com/office/drawing/2014/main" id="{6FC1F21F-F607-48A1-9552-E495C36DB254}"/>
              </a:ext>
            </a:extLst>
          </p:cNvPr>
          <p:cNvGraphicFramePr>
            <a:graphicFrameLocks noGrp="1"/>
          </p:cNvGraphicFramePr>
          <p:nvPr>
            <p:ph type="tbl" sz="quarter" idx="13"/>
            <p:extLst>
              <p:ext uri="{D42A27DB-BD31-4B8C-83A1-F6EECF244321}">
                <p14:modId xmlns:p14="http://schemas.microsoft.com/office/powerpoint/2010/main" val="30942360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959304444"/>
                    </a:ext>
                  </a:extLst>
                </a:gridCol>
                <a:gridCol w="370332">
                  <a:extLst>
                    <a:ext uri="{9D8B030D-6E8A-4147-A177-3AD203B41FA5}">
                      <a16:colId xmlns:a16="http://schemas.microsoft.com/office/drawing/2014/main" val="3940428414"/>
                    </a:ext>
                  </a:extLst>
                </a:gridCol>
                <a:gridCol w="370332">
                  <a:extLst>
                    <a:ext uri="{9D8B030D-6E8A-4147-A177-3AD203B41FA5}">
                      <a16:colId xmlns:a16="http://schemas.microsoft.com/office/drawing/2014/main" val="3593579354"/>
                    </a:ext>
                  </a:extLst>
                </a:gridCol>
                <a:gridCol w="370332">
                  <a:extLst>
                    <a:ext uri="{9D8B030D-6E8A-4147-A177-3AD203B41FA5}">
                      <a16:colId xmlns:a16="http://schemas.microsoft.com/office/drawing/2014/main" val="301593359"/>
                    </a:ext>
                  </a:extLst>
                </a:gridCol>
                <a:gridCol w="329184">
                  <a:extLst>
                    <a:ext uri="{9D8B030D-6E8A-4147-A177-3AD203B41FA5}">
                      <a16:colId xmlns:a16="http://schemas.microsoft.com/office/drawing/2014/main" val="2827610152"/>
                    </a:ext>
                  </a:extLst>
                </a:gridCol>
                <a:gridCol w="329184">
                  <a:extLst>
                    <a:ext uri="{9D8B030D-6E8A-4147-A177-3AD203B41FA5}">
                      <a16:colId xmlns:a16="http://schemas.microsoft.com/office/drawing/2014/main" val="4142591318"/>
                    </a:ext>
                  </a:extLst>
                </a:gridCol>
                <a:gridCol w="329184">
                  <a:extLst>
                    <a:ext uri="{9D8B030D-6E8A-4147-A177-3AD203B41FA5}">
                      <a16:colId xmlns:a16="http://schemas.microsoft.com/office/drawing/2014/main" val="3265374254"/>
                    </a:ext>
                  </a:extLst>
                </a:gridCol>
                <a:gridCol w="329184">
                  <a:extLst>
                    <a:ext uri="{9D8B030D-6E8A-4147-A177-3AD203B41FA5}">
                      <a16:colId xmlns:a16="http://schemas.microsoft.com/office/drawing/2014/main" val="2196029871"/>
                    </a:ext>
                  </a:extLst>
                </a:gridCol>
                <a:gridCol w="329184">
                  <a:extLst>
                    <a:ext uri="{9D8B030D-6E8A-4147-A177-3AD203B41FA5}">
                      <a16:colId xmlns:a16="http://schemas.microsoft.com/office/drawing/2014/main" val="743603099"/>
                    </a:ext>
                  </a:extLst>
                </a:gridCol>
                <a:gridCol w="329184">
                  <a:extLst>
                    <a:ext uri="{9D8B030D-6E8A-4147-A177-3AD203B41FA5}">
                      <a16:colId xmlns:a16="http://schemas.microsoft.com/office/drawing/2014/main" val="4179458575"/>
                    </a:ext>
                  </a:extLst>
                </a:gridCol>
                <a:gridCol w="329184">
                  <a:extLst>
                    <a:ext uri="{9D8B030D-6E8A-4147-A177-3AD203B41FA5}">
                      <a16:colId xmlns:a16="http://schemas.microsoft.com/office/drawing/2014/main" val="1188158562"/>
                    </a:ext>
                  </a:extLst>
                </a:gridCol>
                <a:gridCol w="329184">
                  <a:extLst>
                    <a:ext uri="{9D8B030D-6E8A-4147-A177-3AD203B41FA5}">
                      <a16:colId xmlns:a16="http://schemas.microsoft.com/office/drawing/2014/main" val="3874639550"/>
                    </a:ext>
                  </a:extLst>
                </a:gridCol>
                <a:gridCol w="329184">
                  <a:extLst>
                    <a:ext uri="{9D8B030D-6E8A-4147-A177-3AD203B41FA5}">
                      <a16:colId xmlns:a16="http://schemas.microsoft.com/office/drawing/2014/main" val="3633194114"/>
                    </a:ext>
                  </a:extLst>
                </a:gridCol>
                <a:gridCol w="370332">
                  <a:extLst>
                    <a:ext uri="{9D8B030D-6E8A-4147-A177-3AD203B41FA5}">
                      <a16:colId xmlns:a16="http://schemas.microsoft.com/office/drawing/2014/main" val="1748176329"/>
                    </a:ext>
                  </a:extLst>
                </a:gridCol>
                <a:gridCol w="370332">
                  <a:extLst>
                    <a:ext uri="{9D8B030D-6E8A-4147-A177-3AD203B41FA5}">
                      <a16:colId xmlns:a16="http://schemas.microsoft.com/office/drawing/2014/main" val="3402358704"/>
                    </a:ext>
                  </a:extLst>
                </a:gridCol>
                <a:gridCol w="329184">
                  <a:extLst>
                    <a:ext uri="{9D8B030D-6E8A-4147-A177-3AD203B41FA5}">
                      <a16:colId xmlns:a16="http://schemas.microsoft.com/office/drawing/2014/main" val="2999517486"/>
                    </a:ext>
                  </a:extLst>
                </a:gridCol>
                <a:gridCol w="329184">
                  <a:extLst>
                    <a:ext uri="{9D8B030D-6E8A-4147-A177-3AD203B41FA5}">
                      <a16:colId xmlns:a16="http://schemas.microsoft.com/office/drawing/2014/main" val="19042317"/>
                    </a:ext>
                  </a:extLst>
                </a:gridCol>
                <a:gridCol w="370332">
                  <a:extLst>
                    <a:ext uri="{9D8B030D-6E8A-4147-A177-3AD203B41FA5}">
                      <a16:colId xmlns:a16="http://schemas.microsoft.com/office/drawing/2014/main" val="38109209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053183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- 2018-06-19 09:00:30 </a:t>
                      </a:r>
                      <a:r>
                        <a:rPr kumimoji="0" lang="ar-AE" sz="1000" b="0" i="0" u="none" strike="noStrike" kern="1200" cap="none" spc="0" normalizeH="0" baseline="0" noProof="0">
                          <a:ln>
                            <a:noFill/>
                          </a:ln>
                          <a:solidFill>
                            <a:prstClr val="black"/>
                          </a:solidFill>
                          <a:effectLst/>
                          <a:uLnTx/>
                          <a:uFillTx/>
                          <a:latin typeface="+mn-lt"/>
                          <a:ea typeface="+mn-ea"/>
                          <a:cs typeface="+mn-cs"/>
                        </a:rPr>
                        <a:t> 
 #نصيحة_الدواء ينبغي الحرص على تطبيق واقي الشمس بالطريقة الصحيحة، حيث يجب تطبيق واقي الشمس قبل ربع أو نصف ساعة من الخروج في الشمس
#أساسيات_الصيف</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967474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- 2018-06-18 09:00:27 </a:t>
                      </a:r>
                      <a:r>
                        <a:rPr kumimoji="0" lang="ar-AE" sz="1000" b="0" i="0" u="none" strike="noStrike" kern="1200" cap="none" spc="0" normalizeH="0" baseline="0" noProof="0">
                          <a:ln>
                            <a:noFill/>
                          </a:ln>
                          <a:solidFill>
                            <a:prstClr val="black"/>
                          </a:solidFill>
                          <a:effectLst/>
                          <a:uLnTx/>
                          <a:uFillTx/>
                          <a:latin typeface="+mn-lt"/>
                          <a:ea typeface="+mn-ea"/>
                          <a:cs typeface="+mn-cs"/>
                        </a:rPr>
                        <a:t> 
 استعديتي للقيادة؟ ما عاد باقي شي جهزي سيارتِك وتدربي قد ما تقدرين وقوّي قلبك ولا تخافين!
 #كلناـمعك #قيادة_المرأة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305569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- 2018-06-17 08:30:08 </a:t>
                      </a:r>
                      <a:r>
                        <a:rPr kumimoji="0" lang="ar-AE" sz="1000" b="0" i="0" u="none" strike="noStrike" kern="1200" cap="none" spc="0" normalizeH="0" baseline="0" noProof="0">
                          <a:ln>
                            <a:noFill/>
                          </a:ln>
                          <a:solidFill>
                            <a:prstClr val="black"/>
                          </a:solidFill>
                          <a:effectLst/>
                          <a:uLnTx/>
                          <a:uFillTx/>
                          <a:latin typeface="+mn-lt"/>
                          <a:ea typeface="+mn-ea"/>
                          <a:cs typeface="+mn-cs"/>
                        </a:rPr>
                        <a:t> 
 في #يوم_تناول_الخضار تذكري أن قطعة من الخضار يوميًا تحافظ على شباب بشرتك وتأمّن حصتها الغذائية من الفيتامينات ومضادات الأكسدة #نصيحة_الدواء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28969856"/>
                  </a:ext>
                </a:extLst>
              </a:tr>
            </a:tbl>
          </a:graphicData>
        </a:graphic>
      </p:graphicFrame>
      <p:sp>
        <p:nvSpPr>
          <p:cNvPr id="4" name="Text Placeholder 3">
            <a:extLst>
              <a:ext uri="{FF2B5EF4-FFF2-40B4-BE49-F238E27FC236}">
                <a16:creationId xmlns:a16="http://schemas.microsoft.com/office/drawing/2014/main" id="{F30FDF54-881D-4BA9-9050-BDBC8AA21F52}"/>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792648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E97C9A-A1EB-40EF-8EEB-2B927019A6BC}"/>
              </a:ext>
            </a:extLst>
          </p:cNvPr>
          <p:cNvSpPr>
            <a:spLocks noGrp="1"/>
          </p:cNvSpPr>
          <p:nvPr>
            <p:ph type="title"/>
          </p:nvPr>
        </p:nvSpPr>
        <p:spPr/>
        <p:txBody>
          <a:bodyPr/>
          <a:lstStyle/>
          <a:p>
            <a:r>
              <a:rPr lang="en-US"/>
              <a:t>Facebook Own Posts Table  | AlDawaa - 7 of 11</a:t>
            </a:r>
          </a:p>
        </p:txBody>
      </p:sp>
      <p:graphicFrame>
        <p:nvGraphicFramePr>
          <p:cNvPr id="5" name="Table Placeholder 4">
            <a:extLst>
              <a:ext uri="{FF2B5EF4-FFF2-40B4-BE49-F238E27FC236}">
                <a16:creationId xmlns:a16="http://schemas.microsoft.com/office/drawing/2014/main" id="{56FBF5E3-99B4-4F6C-AA62-64F4CA89947D}"/>
              </a:ext>
            </a:extLst>
          </p:cNvPr>
          <p:cNvGraphicFramePr>
            <a:graphicFrameLocks noGrp="1"/>
          </p:cNvGraphicFramePr>
          <p:nvPr>
            <p:ph type="tbl" sz="quarter" idx="13"/>
            <p:extLst>
              <p:ext uri="{D42A27DB-BD31-4B8C-83A1-F6EECF244321}">
                <p14:modId xmlns:p14="http://schemas.microsoft.com/office/powerpoint/2010/main" val="38084875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533797677"/>
                    </a:ext>
                  </a:extLst>
                </a:gridCol>
                <a:gridCol w="370332">
                  <a:extLst>
                    <a:ext uri="{9D8B030D-6E8A-4147-A177-3AD203B41FA5}">
                      <a16:colId xmlns:a16="http://schemas.microsoft.com/office/drawing/2014/main" val="808133179"/>
                    </a:ext>
                  </a:extLst>
                </a:gridCol>
                <a:gridCol w="370332">
                  <a:extLst>
                    <a:ext uri="{9D8B030D-6E8A-4147-A177-3AD203B41FA5}">
                      <a16:colId xmlns:a16="http://schemas.microsoft.com/office/drawing/2014/main" val="579379860"/>
                    </a:ext>
                  </a:extLst>
                </a:gridCol>
                <a:gridCol w="370332">
                  <a:extLst>
                    <a:ext uri="{9D8B030D-6E8A-4147-A177-3AD203B41FA5}">
                      <a16:colId xmlns:a16="http://schemas.microsoft.com/office/drawing/2014/main" val="3621641779"/>
                    </a:ext>
                  </a:extLst>
                </a:gridCol>
                <a:gridCol w="329184">
                  <a:extLst>
                    <a:ext uri="{9D8B030D-6E8A-4147-A177-3AD203B41FA5}">
                      <a16:colId xmlns:a16="http://schemas.microsoft.com/office/drawing/2014/main" val="4241039357"/>
                    </a:ext>
                  </a:extLst>
                </a:gridCol>
                <a:gridCol w="329184">
                  <a:extLst>
                    <a:ext uri="{9D8B030D-6E8A-4147-A177-3AD203B41FA5}">
                      <a16:colId xmlns:a16="http://schemas.microsoft.com/office/drawing/2014/main" val="2292605841"/>
                    </a:ext>
                  </a:extLst>
                </a:gridCol>
                <a:gridCol w="329184">
                  <a:extLst>
                    <a:ext uri="{9D8B030D-6E8A-4147-A177-3AD203B41FA5}">
                      <a16:colId xmlns:a16="http://schemas.microsoft.com/office/drawing/2014/main" val="3317135341"/>
                    </a:ext>
                  </a:extLst>
                </a:gridCol>
                <a:gridCol w="329184">
                  <a:extLst>
                    <a:ext uri="{9D8B030D-6E8A-4147-A177-3AD203B41FA5}">
                      <a16:colId xmlns:a16="http://schemas.microsoft.com/office/drawing/2014/main" val="2182110512"/>
                    </a:ext>
                  </a:extLst>
                </a:gridCol>
                <a:gridCol w="329184">
                  <a:extLst>
                    <a:ext uri="{9D8B030D-6E8A-4147-A177-3AD203B41FA5}">
                      <a16:colId xmlns:a16="http://schemas.microsoft.com/office/drawing/2014/main" val="1907189021"/>
                    </a:ext>
                  </a:extLst>
                </a:gridCol>
                <a:gridCol w="329184">
                  <a:extLst>
                    <a:ext uri="{9D8B030D-6E8A-4147-A177-3AD203B41FA5}">
                      <a16:colId xmlns:a16="http://schemas.microsoft.com/office/drawing/2014/main" val="4114326358"/>
                    </a:ext>
                  </a:extLst>
                </a:gridCol>
                <a:gridCol w="329184">
                  <a:extLst>
                    <a:ext uri="{9D8B030D-6E8A-4147-A177-3AD203B41FA5}">
                      <a16:colId xmlns:a16="http://schemas.microsoft.com/office/drawing/2014/main" val="2283456650"/>
                    </a:ext>
                  </a:extLst>
                </a:gridCol>
                <a:gridCol w="329184">
                  <a:extLst>
                    <a:ext uri="{9D8B030D-6E8A-4147-A177-3AD203B41FA5}">
                      <a16:colId xmlns:a16="http://schemas.microsoft.com/office/drawing/2014/main" val="2337795431"/>
                    </a:ext>
                  </a:extLst>
                </a:gridCol>
                <a:gridCol w="329184">
                  <a:extLst>
                    <a:ext uri="{9D8B030D-6E8A-4147-A177-3AD203B41FA5}">
                      <a16:colId xmlns:a16="http://schemas.microsoft.com/office/drawing/2014/main" val="3130335974"/>
                    </a:ext>
                  </a:extLst>
                </a:gridCol>
                <a:gridCol w="370332">
                  <a:extLst>
                    <a:ext uri="{9D8B030D-6E8A-4147-A177-3AD203B41FA5}">
                      <a16:colId xmlns:a16="http://schemas.microsoft.com/office/drawing/2014/main" val="1274771512"/>
                    </a:ext>
                  </a:extLst>
                </a:gridCol>
                <a:gridCol w="370332">
                  <a:extLst>
                    <a:ext uri="{9D8B030D-6E8A-4147-A177-3AD203B41FA5}">
                      <a16:colId xmlns:a16="http://schemas.microsoft.com/office/drawing/2014/main" val="3386042659"/>
                    </a:ext>
                  </a:extLst>
                </a:gridCol>
                <a:gridCol w="329184">
                  <a:extLst>
                    <a:ext uri="{9D8B030D-6E8A-4147-A177-3AD203B41FA5}">
                      <a16:colId xmlns:a16="http://schemas.microsoft.com/office/drawing/2014/main" val="3830565197"/>
                    </a:ext>
                  </a:extLst>
                </a:gridCol>
                <a:gridCol w="329184">
                  <a:extLst>
                    <a:ext uri="{9D8B030D-6E8A-4147-A177-3AD203B41FA5}">
                      <a16:colId xmlns:a16="http://schemas.microsoft.com/office/drawing/2014/main" val="1664799435"/>
                    </a:ext>
                  </a:extLst>
                </a:gridCol>
                <a:gridCol w="370332">
                  <a:extLst>
                    <a:ext uri="{9D8B030D-6E8A-4147-A177-3AD203B41FA5}">
                      <a16:colId xmlns:a16="http://schemas.microsoft.com/office/drawing/2014/main" val="19742960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320824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- 2018-06-16 17:00:44 </a:t>
                      </a:r>
                      <a:r>
                        <a:rPr kumimoji="0" lang="ar-AE" sz="1000" b="0" i="0" u="none" strike="noStrike" kern="1200" cap="none" spc="0" normalizeH="0" baseline="0" noProof="0">
                          <a:ln>
                            <a:noFill/>
                          </a:ln>
                          <a:solidFill>
                            <a:prstClr val="black"/>
                          </a:solidFill>
                          <a:effectLst/>
                          <a:uLnTx/>
                          <a:uFillTx/>
                          <a:latin typeface="+mn-lt"/>
                          <a:ea typeface="+mn-ea"/>
                          <a:cs typeface="+mn-cs"/>
                        </a:rPr>
                        <a:t> 
 هناك طريقتين لاستخدام التونر
أيهم تفضلين؟
#الدواء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497987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- 2018-06-15 12:00:41 </a:t>
                      </a:r>
                      <a:r>
                        <a:rPr kumimoji="0" lang="ar-AE" sz="1000" b="0" i="0" u="none" strike="noStrike" kern="1200" cap="none" spc="0" normalizeH="0" baseline="0" noProof="0">
                          <a:ln>
                            <a:noFill/>
                          </a:ln>
                          <a:solidFill>
                            <a:prstClr val="black"/>
                          </a:solidFill>
                          <a:effectLst/>
                          <a:uLnTx/>
                          <a:uFillTx/>
                          <a:latin typeface="+mn-lt"/>
                          <a:ea typeface="+mn-ea"/>
                          <a:cs typeface="+mn-cs"/>
                        </a:rPr>
                        <a:t> 
 العيد هو وقت الاستمتاع والاحتفال. وللأسف فإن معظم الأطعمة الاحتفالية تحتوي على نسبة دهون وسكر مرتفعة. كن حكيمًا وشاركهم الاحتفال ولكن تناول الطعام بعقلانية وحاول أن تقلل من الكمية التي تتناولها من الأطعمة مثل البسكويت والكعك. 
#عيد_مبارك
#الدواء_والسكري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96347001"/>
                  </a:ext>
                </a:extLst>
              </a:tr>
            </a:tbl>
          </a:graphicData>
        </a:graphic>
      </p:graphicFrame>
      <p:sp>
        <p:nvSpPr>
          <p:cNvPr id="4" name="Text Placeholder 3">
            <a:extLst>
              <a:ext uri="{FF2B5EF4-FFF2-40B4-BE49-F238E27FC236}">
                <a16:creationId xmlns:a16="http://schemas.microsoft.com/office/drawing/2014/main" id="{D4596A07-24BC-448F-95F5-BC487D57967C}"/>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9863626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17D72-8C76-4AEE-9FDB-2AA4DB3EBF22}"/>
              </a:ext>
            </a:extLst>
          </p:cNvPr>
          <p:cNvSpPr>
            <a:spLocks noGrp="1"/>
          </p:cNvSpPr>
          <p:nvPr>
            <p:ph type="title"/>
          </p:nvPr>
        </p:nvSpPr>
        <p:spPr/>
        <p:txBody>
          <a:bodyPr/>
          <a:lstStyle/>
          <a:p>
            <a:r>
              <a:rPr lang="en-US"/>
              <a:t>Facebook Own Posts Table  | AlDawaa - 8 of 11</a:t>
            </a:r>
          </a:p>
        </p:txBody>
      </p:sp>
      <p:graphicFrame>
        <p:nvGraphicFramePr>
          <p:cNvPr id="5" name="Table Placeholder 4">
            <a:extLst>
              <a:ext uri="{FF2B5EF4-FFF2-40B4-BE49-F238E27FC236}">
                <a16:creationId xmlns:a16="http://schemas.microsoft.com/office/drawing/2014/main" id="{81481E52-3D87-4D4B-BFAF-2DFFA4C4BD19}"/>
              </a:ext>
            </a:extLst>
          </p:cNvPr>
          <p:cNvGraphicFramePr>
            <a:graphicFrameLocks noGrp="1"/>
          </p:cNvGraphicFramePr>
          <p:nvPr>
            <p:ph type="tbl" sz="quarter" idx="13"/>
            <p:extLst>
              <p:ext uri="{D42A27DB-BD31-4B8C-83A1-F6EECF244321}">
                <p14:modId xmlns:p14="http://schemas.microsoft.com/office/powerpoint/2010/main" val="5343003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548234802"/>
                    </a:ext>
                  </a:extLst>
                </a:gridCol>
                <a:gridCol w="370332">
                  <a:extLst>
                    <a:ext uri="{9D8B030D-6E8A-4147-A177-3AD203B41FA5}">
                      <a16:colId xmlns:a16="http://schemas.microsoft.com/office/drawing/2014/main" val="3315782345"/>
                    </a:ext>
                  </a:extLst>
                </a:gridCol>
                <a:gridCol w="370332">
                  <a:extLst>
                    <a:ext uri="{9D8B030D-6E8A-4147-A177-3AD203B41FA5}">
                      <a16:colId xmlns:a16="http://schemas.microsoft.com/office/drawing/2014/main" val="2781939769"/>
                    </a:ext>
                  </a:extLst>
                </a:gridCol>
                <a:gridCol w="370332">
                  <a:extLst>
                    <a:ext uri="{9D8B030D-6E8A-4147-A177-3AD203B41FA5}">
                      <a16:colId xmlns:a16="http://schemas.microsoft.com/office/drawing/2014/main" val="77028719"/>
                    </a:ext>
                  </a:extLst>
                </a:gridCol>
                <a:gridCol w="329184">
                  <a:extLst>
                    <a:ext uri="{9D8B030D-6E8A-4147-A177-3AD203B41FA5}">
                      <a16:colId xmlns:a16="http://schemas.microsoft.com/office/drawing/2014/main" val="297745161"/>
                    </a:ext>
                  </a:extLst>
                </a:gridCol>
                <a:gridCol w="329184">
                  <a:extLst>
                    <a:ext uri="{9D8B030D-6E8A-4147-A177-3AD203B41FA5}">
                      <a16:colId xmlns:a16="http://schemas.microsoft.com/office/drawing/2014/main" val="1023887227"/>
                    </a:ext>
                  </a:extLst>
                </a:gridCol>
                <a:gridCol w="329184">
                  <a:extLst>
                    <a:ext uri="{9D8B030D-6E8A-4147-A177-3AD203B41FA5}">
                      <a16:colId xmlns:a16="http://schemas.microsoft.com/office/drawing/2014/main" val="2928031753"/>
                    </a:ext>
                  </a:extLst>
                </a:gridCol>
                <a:gridCol w="329184">
                  <a:extLst>
                    <a:ext uri="{9D8B030D-6E8A-4147-A177-3AD203B41FA5}">
                      <a16:colId xmlns:a16="http://schemas.microsoft.com/office/drawing/2014/main" val="1270143109"/>
                    </a:ext>
                  </a:extLst>
                </a:gridCol>
                <a:gridCol w="329184">
                  <a:extLst>
                    <a:ext uri="{9D8B030D-6E8A-4147-A177-3AD203B41FA5}">
                      <a16:colId xmlns:a16="http://schemas.microsoft.com/office/drawing/2014/main" val="2563521994"/>
                    </a:ext>
                  </a:extLst>
                </a:gridCol>
                <a:gridCol w="329184">
                  <a:extLst>
                    <a:ext uri="{9D8B030D-6E8A-4147-A177-3AD203B41FA5}">
                      <a16:colId xmlns:a16="http://schemas.microsoft.com/office/drawing/2014/main" val="1678266171"/>
                    </a:ext>
                  </a:extLst>
                </a:gridCol>
                <a:gridCol w="329184">
                  <a:extLst>
                    <a:ext uri="{9D8B030D-6E8A-4147-A177-3AD203B41FA5}">
                      <a16:colId xmlns:a16="http://schemas.microsoft.com/office/drawing/2014/main" val="1441634022"/>
                    </a:ext>
                  </a:extLst>
                </a:gridCol>
                <a:gridCol w="329184">
                  <a:extLst>
                    <a:ext uri="{9D8B030D-6E8A-4147-A177-3AD203B41FA5}">
                      <a16:colId xmlns:a16="http://schemas.microsoft.com/office/drawing/2014/main" val="1503771454"/>
                    </a:ext>
                  </a:extLst>
                </a:gridCol>
                <a:gridCol w="329184">
                  <a:extLst>
                    <a:ext uri="{9D8B030D-6E8A-4147-A177-3AD203B41FA5}">
                      <a16:colId xmlns:a16="http://schemas.microsoft.com/office/drawing/2014/main" val="1449816649"/>
                    </a:ext>
                  </a:extLst>
                </a:gridCol>
                <a:gridCol w="370332">
                  <a:extLst>
                    <a:ext uri="{9D8B030D-6E8A-4147-A177-3AD203B41FA5}">
                      <a16:colId xmlns:a16="http://schemas.microsoft.com/office/drawing/2014/main" val="1068542589"/>
                    </a:ext>
                  </a:extLst>
                </a:gridCol>
                <a:gridCol w="370332">
                  <a:extLst>
                    <a:ext uri="{9D8B030D-6E8A-4147-A177-3AD203B41FA5}">
                      <a16:colId xmlns:a16="http://schemas.microsoft.com/office/drawing/2014/main" val="527061334"/>
                    </a:ext>
                  </a:extLst>
                </a:gridCol>
                <a:gridCol w="329184">
                  <a:extLst>
                    <a:ext uri="{9D8B030D-6E8A-4147-A177-3AD203B41FA5}">
                      <a16:colId xmlns:a16="http://schemas.microsoft.com/office/drawing/2014/main" val="1634906248"/>
                    </a:ext>
                  </a:extLst>
                </a:gridCol>
                <a:gridCol w="329184">
                  <a:extLst>
                    <a:ext uri="{9D8B030D-6E8A-4147-A177-3AD203B41FA5}">
                      <a16:colId xmlns:a16="http://schemas.microsoft.com/office/drawing/2014/main" val="2332612298"/>
                    </a:ext>
                  </a:extLst>
                </a:gridCol>
                <a:gridCol w="370332">
                  <a:extLst>
                    <a:ext uri="{9D8B030D-6E8A-4147-A177-3AD203B41FA5}">
                      <a16:colId xmlns:a16="http://schemas.microsoft.com/office/drawing/2014/main" val="276362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250586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- 2018-06-14 19:01:02 </a:t>
                      </a:r>
                      <a:r>
                        <a:rPr kumimoji="0" lang="ar-AE" sz="1000" b="0" i="0" u="none" strike="noStrike" kern="1200" cap="none" spc="0" normalizeH="0" baseline="0" noProof="0">
                          <a:ln>
                            <a:noFill/>
                          </a:ln>
                          <a:solidFill>
                            <a:prstClr val="black"/>
                          </a:solidFill>
                          <a:effectLst/>
                          <a:uLnTx/>
                          <a:uFillTx/>
                          <a:latin typeface="+mn-lt"/>
                          <a:ea typeface="+mn-ea"/>
                          <a:cs typeface="+mn-cs"/>
                        </a:rPr>
                        <a:t> 
 التبرع بالدم لا تقتصر فائدته على المريض المحتاج للدم بل يساعد المتبرع على تنشيط الدورة الدموية في جسمه 
#الدواء
#يوم_التبرع_بالدم_العالمي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347187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- 2018-06-14 17:25:51 </a:t>
                      </a:r>
                      <a:r>
                        <a:rPr kumimoji="0" lang="ar-AE" sz="1000" b="0" i="0" u="none" strike="noStrike" kern="1200" cap="none" spc="0" normalizeH="0" baseline="0" noProof="0">
                          <a:ln>
                            <a:noFill/>
                          </a:ln>
                          <a:solidFill>
                            <a:prstClr val="black"/>
                          </a:solidFill>
                          <a:effectLst/>
                          <a:uLnTx/>
                          <a:uFillTx/>
                          <a:latin typeface="+mn-lt"/>
                          <a:ea typeface="+mn-ea"/>
                          <a:cs typeface="+mn-cs"/>
                        </a:rPr>
                        <a:t> 
 تقبل الله منا ومنكم صالح الأعمال ✨ عيدكم مبارك</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637495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- 2018-06-14 12:00:32 </a:t>
                      </a:r>
                      <a:r>
                        <a:rPr kumimoji="0" lang="ar-AE" sz="1000" b="0" i="0" u="none" strike="noStrike" kern="1200" cap="none" spc="0" normalizeH="0" baseline="0" noProof="0">
                          <a:ln>
                            <a:noFill/>
                          </a:ln>
                          <a:solidFill>
                            <a:prstClr val="black"/>
                          </a:solidFill>
                          <a:effectLst/>
                          <a:uLnTx/>
                          <a:uFillTx/>
                          <a:latin typeface="+mn-lt"/>
                          <a:ea typeface="+mn-ea"/>
                          <a:cs typeface="+mn-cs"/>
                        </a:rPr>
                        <a:t> 
 بالتوفيق لمنتخبنا #السعودي الأخضر 🇸🇦🇸🇦🇸🇦
كم قلب 💚💚💚 يستاهل منتخبنا⬇؟ 
#بالتوفيق_لمنتخبنا_السعودي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69046392"/>
                  </a:ext>
                </a:extLst>
              </a:tr>
            </a:tbl>
          </a:graphicData>
        </a:graphic>
      </p:graphicFrame>
      <p:sp>
        <p:nvSpPr>
          <p:cNvPr id="4" name="Text Placeholder 3">
            <a:extLst>
              <a:ext uri="{FF2B5EF4-FFF2-40B4-BE49-F238E27FC236}">
                <a16:creationId xmlns:a16="http://schemas.microsoft.com/office/drawing/2014/main" id="{952E0394-AF02-45FC-BAEA-F08F2A9D8C61}"/>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42509101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F82824-8973-4A1E-8A95-D87B7A171485}"/>
              </a:ext>
            </a:extLst>
          </p:cNvPr>
          <p:cNvSpPr>
            <a:spLocks noGrp="1"/>
          </p:cNvSpPr>
          <p:nvPr>
            <p:ph type="title"/>
          </p:nvPr>
        </p:nvSpPr>
        <p:spPr/>
        <p:txBody>
          <a:bodyPr/>
          <a:lstStyle/>
          <a:p>
            <a:r>
              <a:rPr lang="en-US"/>
              <a:t>Facebook Own Posts Table  | AlDawaa - 9 of 11</a:t>
            </a:r>
          </a:p>
        </p:txBody>
      </p:sp>
      <p:graphicFrame>
        <p:nvGraphicFramePr>
          <p:cNvPr id="5" name="Table Placeholder 4">
            <a:extLst>
              <a:ext uri="{FF2B5EF4-FFF2-40B4-BE49-F238E27FC236}">
                <a16:creationId xmlns:a16="http://schemas.microsoft.com/office/drawing/2014/main" id="{F284D368-C31D-4185-BC28-4C5E2828A36E}"/>
              </a:ext>
            </a:extLst>
          </p:cNvPr>
          <p:cNvGraphicFramePr>
            <a:graphicFrameLocks noGrp="1"/>
          </p:cNvGraphicFramePr>
          <p:nvPr>
            <p:ph type="tbl" sz="quarter" idx="13"/>
            <p:extLst>
              <p:ext uri="{D42A27DB-BD31-4B8C-83A1-F6EECF244321}">
                <p14:modId xmlns:p14="http://schemas.microsoft.com/office/powerpoint/2010/main" val="28774345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343457642"/>
                    </a:ext>
                  </a:extLst>
                </a:gridCol>
                <a:gridCol w="370332">
                  <a:extLst>
                    <a:ext uri="{9D8B030D-6E8A-4147-A177-3AD203B41FA5}">
                      <a16:colId xmlns:a16="http://schemas.microsoft.com/office/drawing/2014/main" val="1728351614"/>
                    </a:ext>
                  </a:extLst>
                </a:gridCol>
                <a:gridCol w="370332">
                  <a:extLst>
                    <a:ext uri="{9D8B030D-6E8A-4147-A177-3AD203B41FA5}">
                      <a16:colId xmlns:a16="http://schemas.microsoft.com/office/drawing/2014/main" val="3393159725"/>
                    </a:ext>
                  </a:extLst>
                </a:gridCol>
                <a:gridCol w="370332">
                  <a:extLst>
                    <a:ext uri="{9D8B030D-6E8A-4147-A177-3AD203B41FA5}">
                      <a16:colId xmlns:a16="http://schemas.microsoft.com/office/drawing/2014/main" val="2128097800"/>
                    </a:ext>
                  </a:extLst>
                </a:gridCol>
                <a:gridCol w="329184">
                  <a:extLst>
                    <a:ext uri="{9D8B030D-6E8A-4147-A177-3AD203B41FA5}">
                      <a16:colId xmlns:a16="http://schemas.microsoft.com/office/drawing/2014/main" val="950293053"/>
                    </a:ext>
                  </a:extLst>
                </a:gridCol>
                <a:gridCol w="329184">
                  <a:extLst>
                    <a:ext uri="{9D8B030D-6E8A-4147-A177-3AD203B41FA5}">
                      <a16:colId xmlns:a16="http://schemas.microsoft.com/office/drawing/2014/main" val="1132367474"/>
                    </a:ext>
                  </a:extLst>
                </a:gridCol>
                <a:gridCol w="329184">
                  <a:extLst>
                    <a:ext uri="{9D8B030D-6E8A-4147-A177-3AD203B41FA5}">
                      <a16:colId xmlns:a16="http://schemas.microsoft.com/office/drawing/2014/main" val="3094362033"/>
                    </a:ext>
                  </a:extLst>
                </a:gridCol>
                <a:gridCol w="329184">
                  <a:extLst>
                    <a:ext uri="{9D8B030D-6E8A-4147-A177-3AD203B41FA5}">
                      <a16:colId xmlns:a16="http://schemas.microsoft.com/office/drawing/2014/main" val="3114415742"/>
                    </a:ext>
                  </a:extLst>
                </a:gridCol>
                <a:gridCol w="329184">
                  <a:extLst>
                    <a:ext uri="{9D8B030D-6E8A-4147-A177-3AD203B41FA5}">
                      <a16:colId xmlns:a16="http://schemas.microsoft.com/office/drawing/2014/main" val="758700841"/>
                    </a:ext>
                  </a:extLst>
                </a:gridCol>
                <a:gridCol w="329184">
                  <a:extLst>
                    <a:ext uri="{9D8B030D-6E8A-4147-A177-3AD203B41FA5}">
                      <a16:colId xmlns:a16="http://schemas.microsoft.com/office/drawing/2014/main" val="3040814145"/>
                    </a:ext>
                  </a:extLst>
                </a:gridCol>
                <a:gridCol w="329184">
                  <a:extLst>
                    <a:ext uri="{9D8B030D-6E8A-4147-A177-3AD203B41FA5}">
                      <a16:colId xmlns:a16="http://schemas.microsoft.com/office/drawing/2014/main" val="4281171348"/>
                    </a:ext>
                  </a:extLst>
                </a:gridCol>
                <a:gridCol w="329184">
                  <a:extLst>
                    <a:ext uri="{9D8B030D-6E8A-4147-A177-3AD203B41FA5}">
                      <a16:colId xmlns:a16="http://schemas.microsoft.com/office/drawing/2014/main" val="2065141937"/>
                    </a:ext>
                  </a:extLst>
                </a:gridCol>
                <a:gridCol w="329184">
                  <a:extLst>
                    <a:ext uri="{9D8B030D-6E8A-4147-A177-3AD203B41FA5}">
                      <a16:colId xmlns:a16="http://schemas.microsoft.com/office/drawing/2014/main" val="3083622174"/>
                    </a:ext>
                  </a:extLst>
                </a:gridCol>
                <a:gridCol w="370332">
                  <a:extLst>
                    <a:ext uri="{9D8B030D-6E8A-4147-A177-3AD203B41FA5}">
                      <a16:colId xmlns:a16="http://schemas.microsoft.com/office/drawing/2014/main" val="2873020188"/>
                    </a:ext>
                  </a:extLst>
                </a:gridCol>
                <a:gridCol w="370332">
                  <a:extLst>
                    <a:ext uri="{9D8B030D-6E8A-4147-A177-3AD203B41FA5}">
                      <a16:colId xmlns:a16="http://schemas.microsoft.com/office/drawing/2014/main" val="1471108306"/>
                    </a:ext>
                  </a:extLst>
                </a:gridCol>
                <a:gridCol w="329184">
                  <a:extLst>
                    <a:ext uri="{9D8B030D-6E8A-4147-A177-3AD203B41FA5}">
                      <a16:colId xmlns:a16="http://schemas.microsoft.com/office/drawing/2014/main" val="2120448055"/>
                    </a:ext>
                  </a:extLst>
                </a:gridCol>
                <a:gridCol w="329184">
                  <a:extLst>
                    <a:ext uri="{9D8B030D-6E8A-4147-A177-3AD203B41FA5}">
                      <a16:colId xmlns:a16="http://schemas.microsoft.com/office/drawing/2014/main" val="3485017639"/>
                    </a:ext>
                  </a:extLst>
                </a:gridCol>
                <a:gridCol w="370332">
                  <a:extLst>
                    <a:ext uri="{9D8B030D-6E8A-4147-A177-3AD203B41FA5}">
                      <a16:colId xmlns:a16="http://schemas.microsoft.com/office/drawing/2014/main" val="27529049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568779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- 2018-06-14 10:00:24 </a:t>
                      </a:r>
                      <a:r>
                        <a:rPr kumimoji="0" lang="ar-AE" sz="1000" b="0" i="0" u="none" strike="noStrike" kern="1200" cap="none" spc="0" normalizeH="0" baseline="0" noProof="0">
                          <a:ln>
                            <a:noFill/>
                          </a:ln>
                          <a:solidFill>
                            <a:prstClr val="black"/>
                          </a:solidFill>
                          <a:effectLst/>
                          <a:uLnTx/>
                          <a:uFillTx/>
                          <a:latin typeface="+mn-lt"/>
                          <a:ea typeface="+mn-ea"/>
                          <a:cs typeface="+mn-cs"/>
                        </a:rPr>
                        <a:t> 
 إيستيشوك (كامبريدج بيوتي شوكلت)، تحتوى كل قطعة على نوعين من مضادات الأكسدة وهما أستازانثين بتركيز٤مج وبوليفينول بتركيز ١١مج،
مناسبة للحمية والنباتيين (حيث تحتوي كل قطعة على ٣٨ كالوري فقط! فلا تسبب زيادة الوزن)
ينصح باستخدام قطعة واحدة يومياً لمدة ٣ شهور(أي ٤ علب)...وممكن استخدامها بشكل دائم دون أي أعراض جانبية (حيث تحتوى على مواد فعالة طبيعية وليست كيميائية) 
خصم حصري ٤٠ ريال للعلبة ! لفترة محدودة!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982754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- 2018-06-14 09:23:42 </a:t>
                      </a:r>
                      <a:r>
                        <a:rPr kumimoji="0" lang="ar-A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08006666"/>
                  </a:ext>
                </a:extLst>
              </a:tr>
            </a:tbl>
          </a:graphicData>
        </a:graphic>
      </p:graphicFrame>
      <p:sp>
        <p:nvSpPr>
          <p:cNvPr id="4" name="Text Placeholder 3">
            <a:extLst>
              <a:ext uri="{FF2B5EF4-FFF2-40B4-BE49-F238E27FC236}">
                <a16:creationId xmlns:a16="http://schemas.microsoft.com/office/drawing/2014/main" id="{57A54140-3C64-4679-9BA9-83897AE9D831}"/>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79351721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616583-CB43-47A1-ABBC-8788B8FAFB2A}"/>
              </a:ext>
            </a:extLst>
          </p:cNvPr>
          <p:cNvSpPr>
            <a:spLocks noGrp="1"/>
          </p:cNvSpPr>
          <p:nvPr>
            <p:ph type="title"/>
          </p:nvPr>
        </p:nvSpPr>
        <p:spPr/>
        <p:txBody>
          <a:bodyPr/>
          <a:lstStyle/>
          <a:p>
            <a:r>
              <a:rPr lang="en-US"/>
              <a:t>Facebook Own Posts Table  | AlDawaa - 10 of 11</a:t>
            </a:r>
          </a:p>
        </p:txBody>
      </p:sp>
      <p:graphicFrame>
        <p:nvGraphicFramePr>
          <p:cNvPr id="5" name="Table Placeholder 4">
            <a:extLst>
              <a:ext uri="{FF2B5EF4-FFF2-40B4-BE49-F238E27FC236}">
                <a16:creationId xmlns:a16="http://schemas.microsoft.com/office/drawing/2014/main" id="{45AD2A5F-8EEB-4958-9E43-7490D49091D4}"/>
              </a:ext>
            </a:extLst>
          </p:cNvPr>
          <p:cNvGraphicFramePr>
            <a:graphicFrameLocks noGrp="1"/>
          </p:cNvGraphicFramePr>
          <p:nvPr>
            <p:ph type="tbl" sz="quarter" idx="13"/>
            <p:extLst>
              <p:ext uri="{D42A27DB-BD31-4B8C-83A1-F6EECF244321}">
                <p14:modId xmlns:p14="http://schemas.microsoft.com/office/powerpoint/2010/main" val="21729856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111287051"/>
                    </a:ext>
                  </a:extLst>
                </a:gridCol>
                <a:gridCol w="370332">
                  <a:extLst>
                    <a:ext uri="{9D8B030D-6E8A-4147-A177-3AD203B41FA5}">
                      <a16:colId xmlns:a16="http://schemas.microsoft.com/office/drawing/2014/main" val="3631614244"/>
                    </a:ext>
                  </a:extLst>
                </a:gridCol>
                <a:gridCol w="370332">
                  <a:extLst>
                    <a:ext uri="{9D8B030D-6E8A-4147-A177-3AD203B41FA5}">
                      <a16:colId xmlns:a16="http://schemas.microsoft.com/office/drawing/2014/main" val="511035968"/>
                    </a:ext>
                  </a:extLst>
                </a:gridCol>
                <a:gridCol w="370332">
                  <a:extLst>
                    <a:ext uri="{9D8B030D-6E8A-4147-A177-3AD203B41FA5}">
                      <a16:colId xmlns:a16="http://schemas.microsoft.com/office/drawing/2014/main" val="3159303789"/>
                    </a:ext>
                  </a:extLst>
                </a:gridCol>
                <a:gridCol w="329184">
                  <a:extLst>
                    <a:ext uri="{9D8B030D-6E8A-4147-A177-3AD203B41FA5}">
                      <a16:colId xmlns:a16="http://schemas.microsoft.com/office/drawing/2014/main" val="1744163220"/>
                    </a:ext>
                  </a:extLst>
                </a:gridCol>
                <a:gridCol w="329184">
                  <a:extLst>
                    <a:ext uri="{9D8B030D-6E8A-4147-A177-3AD203B41FA5}">
                      <a16:colId xmlns:a16="http://schemas.microsoft.com/office/drawing/2014/main" val="2505298239"/>
                    </a:ext>
                  </a:extLst>
                </a:gridCol>
                <a:gridCol w="329184">
                  <a:extLst>
                    <a:ext uri="{9D8B030D-6E8A-4147-A177-3AD203B41FA5}">
                      <a16:colId xmlns:a16="http://schemas.microsoft.com/office/drawing/2014/main" val="1893602582"/>
                    </a:ext>
                  </a:extLst>
                </a:gridCol>
                <a:gridCol w="329184">
                  <a:extLst>
                    <a:ext uri="{9D8B030D-6E8A-4147-A177-3AD203B41FA5}">
                      <a16:colId xmlns:a16="http://schemas.microsoft.com/office/drawing/2014/main" val="3409636211"/>
                    </a:ext>
                  </a:extLst>
                </a:gridCol>
                <a:gridCol w="329184">
                  <a:extLst>
                    <a:ext uri="{9D8B030D-6E8A-4147-A177-3AD203B41FA5}">
                      <a16:colId xmlns:a16="http://schemas.microsoft.com/office/drawing/2014/main" val="2306397063"/>
                    </a:ext>
                  </a:extLst>
                </a:gridCol>
                <a:gridCol w="329184">
                  <a:extLst>
                    <a:ext uri="{9D8B030D-6E8A-4147-A177-3AD203B41FA5}">
                      <a16:colId xmlns:a16="http://schemas.microsoft.com/office/drawing/2014/main" val="1134896662"/>
                    </a:ext>
                  </a:extLst>
                </a:gridCol>
                <a:gridCol w="329184">
                  <a:extLst>
                    <a:ext uri="{9D8B030D-6E8A-4147-A177-3AD203B41FA5}">
                      <a16:colId xmlns:a16="http://schemas.microsoft.com/office/drawing/2014/main" val="3241986089"/>
                    </a:ext>
                  </a:extLst>
                </a:gridCol>
                <a:gridCol w="329184">
                  <a:extLst>
                    <a:ext uri="{9D8B030D-6E8A-4147-A177-3AD203B41FA5}">
                      <a16:colId xmlns:a16="http://schemas.microsoft.com/office/drawing/2014/main" val="2327811892"/>
                    </a:ext>
                  </a:extLst>
                </a:gridCol>
                <a:gridCol w="329184">
                  <a:extLst>
                    <a:ext uri="{9D8B030D-6E8A-4147-A177-3AD203B41FA5}">
                      <a16:colId xmlns:a16="http://schemas.microsoft.com/office/drawing/2014/main" val="2530837742"/>
                    </a:ext>
                  </a:extLst>
                </a:gridCol>
                <a:gridCol w="370332">
                  <a:extLst>
                    <a:ext uri="{9D8B030D-6E8A-4147-A177-3AD203B41FA5}">
                      <a16:colId xmlns:a16="http://schemas.microsoft.com/office/drawing/2014/main" val="1522931145"/>
                    </a:ext>
                  </a:extLst>
                </a:gridCol>
                <a:gridCol w="370332">
                  <a:extLst>
                    <a:ext uri="{9D8B030D-6E8A-4147-A177-3AD203B41FA5}">
                      <a16:colId xmlns:a16="http://schemas.microsoft.com/office/drawing/2014/main" val="3412606508"/>
                    </a:ext>
                  </a:extLst>
                </a:gridCol>
                <a:gridCol w="329184">
                  <a:extLst>
                    <a:ext uri="{9D8B030D-6E8A-4147-A177-3AD203B41FA5}">
                      <a16:colId xmlns:a16="http://schemas.microsoft.com/office/drawing/2014/main" val="2214586912"/>
                    </a:ext>
                  </a:extLst>
                </a:gridCol>
                <a:gridCol w="329184">
                  <a:extLst>
                    <a:ext uri="{9D8B030D-6E8A-4147-A177-3AD203B41FA5}">
                      <a16:colId xmlns:a16="http://schemas.microsoft.com/office/drawing/2014/main" val="383294232"/>
                    </a:ext>
                  </a:extLst>
                </a:gridCol>
                <a:gridCol w="370332">
                  <a:extLst>
                    <a:ext uri="{9D8B030D-6E8A-4147-A177-3AD203B41FA5}">
                      <a16:colId xmlns:a16="http://schemas.microsoft.com/office/drawing/2014/main" val="19746443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481294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- 2018-06-14 07:05:38 </a:t>
                      </a:r>
                      <a:r>
                        <a:rPr kumimoji="0" lang="ar-AE" sz="1000" b="0" i="0" u="none" strike="noStrike" kern="1200" cap="none" spc="0" normalizeH="0" baseline="0" noProof="0">
                          <a:ln>
                            <a:noFill/>
                          </a:ln>
                          <a:solidFill>
                            <a:prstClr val="black"/>
                          </a:solidFill>
                          <a:effectLst/>
                          <a:uLnTx/>
                          <a:uFillTx/>
                          <a:latin typeface="+mn-lt"/>
                          <a:ea typeface="+mn-ea"/>
                          <a:cs typeface="+mn-cs"/>
                        </a:rPr>
                        <a:t> 
 لاتنسي تشتركي بمسابقة العيد لدخول السحب على قطع ذهبية مقدمة من </a:t>
                      </a:r>
                      <a:r>
                        <a:rPr kumimoji="0" lang="en-US" sz="1000" b="0" i="0" u="none" strike="noStrike" kern="1200" cap="none" spc="0" normalizeH="0" baseline="0" noProof="0">
                          <a:ln>
                            <a:noFill/>
                          </a:ln>
                          <a:solidFill>
                            <a:prstClr val="black"/>
                          </a:solidFill>
                          <a:effectLst/>
                          <a:uLnTx/>
                          <a:uFillTx/>
                          <a:latin typeface="+mn-lt"/>
                          <a:ea typeface="+mn-ea"/>
                          <a:cs typeface="+mn-cs"/>
                        </a:rPr>
                        <a:t>Dettol</a:t>
                      </a:r>
                      <a:r>
                        <a:rPr kumimoji="0" lang="ar-AE"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⁦‪Arbahi.al-dawaa.com‬⁩
‏⁧‫#</a:t>
                      </a:r>
                      <a:r>
                        <a:rPr kumimoji="0" lang="ar-AE" sz="1000" b="0" i="0" u="none" strike="noStrike" kern="1200" cap="none" spc="0" normalizeH="0" baseline="0" noProof="0">
                          <a:ln>
                            <a:noFill/>
                          </a:ln>
                          <a:solidFill>
                            <a:prstClr val="black"/>
                          </a:solidFill>
                          <a:effectLst/>
                          <a:uLnTx/>
                          <a:uFillTx/>
                          <a:latin typeface="+mn-lt"/>
                          <a:ea typeface="+mn-ea"/>
                          <a:cs typeface="+mn-cs"/>
                        </a:rPr>
                        <a:t>طلتك_علينا‬</a:t>
                      </a: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925932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- 2018-06-13 22:20:46 </a:t>
                      </a:r>
                      <a:r>
                        <a:rPr kumimoji="0" lang="ar-AE" sz="1000" b="0" i="0" u="none" strike="noStrike" kern="1200" cap="none" spc="0" normalizeH="0" baseline="0" noProof="0">
                          <a:ln>
                            <a:noFill/>
                          </a:ln>
                          <a:solidFill>
                            <a:prstClr val="black"/>
                          </a:solidFill>
                          <a:effectLst/>
                          <a:uLnTx/>
                          <a:uFillTx/>
                          <a:latin typeface="+mn-lt"/>
                          <a:ea typeface="+mn-ea"/>
                          <a:cs typeface="+mn-cs"/>
                        </a:rPr>
                        <a:t> 
 ‏سحبنا أسماء الفائزات ال ٣٠ معنا من زائرين يوم ١٠. و ١١ يونيو. 
مبروك! 
‏وانتو كمان، خذوا فرصة الفوز بقيمة مشترياتكم عند زيارتكم لصيدلياتنا من الآن وحتى ٢٣ يوليو.
‏</a:t>
                      </a: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ar-AE" sz="1000" b="0" i="0" u="none" strike="noStrike" kern="1200" cap="none" spc="0" normalizeH="0" baseline="0" noProof="0">
                          <a:ln>
                            <a:noFill/>
                          </a:ln>
                          <a:solidFill>
                            <a:prstClr val="black"/>
                          </a:solidFill>
                          <a:effectLst/>
                          <a:uLnTx/>
                          <a:uFillTx/>
                          <a:latin typeface="+mn-lt"/>
                          <a:ea typeface="+mn-ea"/>
                          <a:cs typeface="+mn-cs"/>
                        </a:rPr>
                        <a:t>طلتك_بالعيد‬</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فالكم الفوز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43717485"/>
                  </a:ext>
                </a:extLst>
              </a:tr>
            </a:tbl>
          </a:graphicData>
        </a:graphic>
      </p:graphicFrame>
      <p:sp>
        <p:nvSpPr>
          <p:cNvPr id="4" name="Text Placeholder 3">
            <a:extLst>
              <a:ext uri="{FF2B5EF4-FFF2-40B4-BE49-F238E27FC236}">
                <a16:creationId xmlns:a16="http://schemas.microsoft.com/office/drawing/2014/main" id="{5D398D83-1115-4A57-8A71-5446FA98C50E}"/>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40562298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4BB4B5-45BA-4629-BBB9-639E734225D0}"/>
              </a:ext>
            </a:extLst>
          </p:cNvPr>
          <p:cNvSpPr>
            <a:spLocks noGrp="1"/>
          </p:cNvSpPr>
          <p:nvPr>
            <p:ph type="title"/>
          </p:nvPr>
        </p:nvSpPr>
        <p:spPr/>
        <p:txBody>
          <a:bodyPr/>
          <a:lstStyle/>
          <a:p>
            <a:r>
              <a:rPr lang="en-US"/>
              <a:t>Facebook Own Posts Table  | AlDawaa - 11 of 11</a:t>
            </a:r>
          </a:p>
        </p:txBody>
      </p:sp>
      <p:graphicFrame>
        <p:nvGraphicFramePr>
          <p:cNvPr id="5" name="Table Placeholder 4">
            <a:extLst>
              <a:ext uri="{FF2B5EF4-FFF2-40B4-BE49-F238E27FC236}">
                <a16:creationId xmlns:a16="http://schemas.microsoft.com/office/drawing/2014/main" id="{455A4E3C-221E-4240-8E59-30C96B353B34}"/>
              </a:ext>
            </a:extLst>
          </p:cNvPr>
          <p:cNvGraphicFramePr>
            <a:graphicFrameLocks noGrp="1"/>
          </p:cNvGraphicFramePr>
          <p:nvPr>
            <p:ph type="tbl" sz="quarter" idx="13"/>
            <p:extLst>
              <p:ext uri="{D42A27DB-BD31-4B8C-83A1-F6EECF244321}">
                <p14:modId xmlns:p14="http://schemas.microsoft.com/office/powerpoint/2010/main" val="12759370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909153537"/>
                    </a:ext>
                  </a:extLst>
                </a:gridCol>
                <a:gridCol w="370332">
                  <a:extLst>
                    <a:ext uri="{9D8B030D-6E8A-4147-A177-3AD203B41FA5}">
                      <a16:colId xmlns:a16="http://schemas.microsoft.com/office/drawing/2014/main" val="697903391"/>
                    </a:ext>
                  </a:extLst>
                </a:gridCol>
                <a:gridCol w="370332">
                  <a:extLst>
                    <a:ext uri="{9D8B030D-6E8A-4147-A177-3AD203B41FA5}">
                      <a16:colId xmlns:a16="http://schemas.microsoft.com/office/drawing/2014/main" val="1349203330"/>
                    </a:ext>
                  </a:extLst>
                </a:gridCol>
                <a:gridCol w="370332">
                  <a:extLst>
                    <a:ext uri="{9D8B030D-6E8A-4147-A177-3AD203B41FA5}">
                      <a16:colId xmlns:a16="http://schemas.microsoft.com/office/drawing/2014/main" val="1047883401"/>
                    </a:ext>
                  </a:extLst>
                </a:gridCol>
                <a:gridCol w="329184">
                  <a:extLst>
                    <a:ext uri="{9D8B030D-6E8A-4147-A177-3AD203B41FA5}">
                      <a16:colId xmlns:a16="http://schemas.microsoft.com/office/drawing/2014/main" val="2758682394"/>
                    </a:ext>
                  </a:extLst>
                </a:gridCol>
                <a:gridCol w="329184">
                  <a:extLst>
                    <a:ext uri="{9D8B030D-6E8A-4147-A177-3AD203B41FA5}">
                      <a16:colId xmlns:a16="http://schemas.microsoft.com/office/drawing/2014/main" val="2929976258"/>
                    </a:ext>
                  </a:extLst>
                </a:gridCol>
                <a:gridCol w="329184">
                  <a:extLst>
                    <a:ext uri="{9D8B030D-6E8A-4147-A177-3AD203B41FA5}">
                      <a16:colId xmlns:a16="http://schemas.microsoft.com/office/drawing/2014/main" val="2467153462"/>
                    </a:ext>
                  </a:extLst>
                </a:gridCol>
                <a:gridCol w="329184">
                  <a:extLst>
                    <a:ext uri="{9D8B030D-6E8A-4147-A177-3AD203B41FA5}">
                      <a16:colId xmlns:a16="http://schemas.microsoft.com/office/drawing/2014/main" val="1310258850"/>
                    </a:ext>
                  </a:extLst>
                </a:gridCol>
                <a:gridCol w="329184">
                  <a:extLst>
                    <a:ext uri="{9D8B030D-6E8A-4147-A177-3AD203B41FA5}">
                      <a16:colId xmlns:a16="http://schemas.microsoft.com/office/drawing/2014/main" val="1350918550"/>
                    </a:ext>
                  </a:extLst>
                </a:gridCol>
                <a:gridCol w="329184">
                  <a:extLst>
                    <a:ext uri="{9D8B030D-6E8A-4147-A177-3AD203B41FA5}">
                      <a16:colId xmlns:a16="http://schemas.microsoft.com/office/drawing/2014/main" val="3526260548"/>
                    </a:ext>
                  </a:extLst>
                </a:gridCol>
                <a:gridCol w="329184">
                  <a:extLst>
                    <a:ext uri="{9D8B030D-6E8A-4147-A177-3AD203B41FA5}">
                      <a16:colId xmlns:a16="http://schemas.microsoft.com/office/drawing/2014/main" val="1230696150"/>
                    </a:ext>
                  </a:extLst>
                </a:gridCol>
                <a:gridCol w="329184">
                  <a:extLst>
                    <a:ext uri="{9D8B030D-6E8A-4147-A177-3AD203B41FA5}">
                      <a16:colId xmlns:a16="http://schemas.microsoft.com/office/drawing/2014/main" val="264388769"/>
                    </a:ext>
                  </a:extLst>
                </a:gridCol>
                <a:gridCol w="329184">
                  <a:extLst>
                    <a:ext uri="{9D8B030D-6E8A-4147-A177-3AD203B41FA5}">
                      <a16:colId xmlns:a16="http://schemas.microsoft.com/office/drawing/2014/main" val="2228987076"/>
                    </a:ext>
                  </a:extLst>
                </a:gridCol>
                <a:gridCol w="370332">
                  <a:extLst>
                    <a:ext uri="{9D8B030D-6E8A-4147-A177-3AD203B41FA5}">
                      <a16:colId xmlns:a16="http://schemas.microsoft.com/office/drawing/2014/main" val="959961886"/>
                    </a:ext>
                  </a:extLst>
                </a:gridCol>
                <a:gridCol w="370332">
                  <a:extLst>
                    <a:ext uri="{9D8B030D-6E8A-4147-A177-3AD203B41FA5}">
                      <a16:colId xmlns:a16="http://schemas.microsoft.com/office/drawing/2014/main" val="704790208"/>
                    </a:ext>
                  </a:extLst>
                </a:gridCol>
                <a:gridCol w="329184">
                  <a:extLst>
                    <a:ext uri="{9D8B030D-6E8A-4147-A177-3AD203B41FA5}">
                      <a16:colId xmlns:a16="http://schemas.microsoft.com/office/drawing/2014/main" val="3588206915"/>
                    </a:ext>
                  </a:extLst>
                </a:gridCol>
                <a:gridCol w="329184">
                  <a:extLst>
                    <a:ext uri="{9D8B030D-6E8A-4147-A177-3AD203B41FA5}">
                      <a16:colId xmlns:a16="http://schemas.microsoft.com/office/drawing/2014/main" val="3265791645"/>
                    </a:ext>
                  </a:extLst>
                </a:gridCol>
                <a:gridCol w="370332">
                  <a:extLst>
                    <a:ext uri="{9D8B030D-6E8A-4147-A177-3AD203B41FA5}">
                      <a16:colId xmlns:a16="http://schemas.microsoft.com/office/drawing/2014/main" val="23729277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715658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- 2018-06-13 17:30:18 </a:t>
                      </a:r>
                      <a:r>
                        <a:rPr kumimoji="0" lang="ar-AE" sz="1000" b="0" i="0" u="none" strike="noStrike" kern="1200" cap="none" spc="0" normalizeH="0" baseline="0" noProof="0">
                          <a:ln>
                            <a:noFill/>
                          </a:ln>
                          <a:solidFill>
                            <a:prstClr val="black"/>
                          </a:solidFill>
                          <a:effectLst/>
                          <a:uLnTx/>
                          <a:uFillTx/>
                          <a:latin typeface="+mn-lt"/>
                          <a:ea typeface="+mn-ea"/>
                          <a:cs typeface="+mn-cs"/>
                        </a:rPr>
                        <a:t> 
 هل تعانين من بشرة حساسة؟ مختبرات نوريڤا قد خصصت لك مجموعة توفر الراحة الفورية من هيجان البشرة. استخدمي سوثينغ مسيلار لوشن لتنظيف البشرة و إزالة المكياج ثم اختاري المرطب المناسب لنوع بشرتك.
#نصيحة_الدواء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74401908"/>
                  </a:ext>
                </a:extLst>
              </a:tr>
            </a:tbl>
          </a:graphicData>
        </a:graphic>
      </p:graphicFrame>
      <p:sp>
        <p:nvSpPr>
          <p:cNvPr id="4" name="Text Placeholder 3">
            <a:extLst>
              <a:ext uri="{FF2B5EF4-FFF2-40B4-BE49-F238E27FC236}">
                <a16:creationId xmlns:a16="http://schemas.microsoft.com/office/drawing/2014/main" id="{9F7D2D74-5566-4DAD-8196-65ECF6330269}"/>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98813707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BDD25-C22D-4AD0-8946-E2E9427B8CD4}"/>
              </a:ext>
            </a:extLst>
          </p:cNvPr>
          <p:cNvSpPr>
            <a:spLocks noGrp="1"/>
          </p:cNvSpPr>
          <p:nvPr>
            <p:ph type="title"/>
          </p:nvPr>
        </p:nvSpPr>
        <p:spPr/>
        <p:txBody>
          <a:bodyPr/>
          <a:lstStyle/>
          <a:p>
            <a:r>
              <a:rPr lang="en-US"/>
              <a:t>Facebook Interactions Distribution | AlDawaa</a:t>
            </a:r>
          </a:p>
        </p:txBody>
      </p:sp>
      <p:graphicFrame>
        <p:nvGraphicFramePr>
          <p:cNvPr id="6" name="Chart Placeholder 5">
            <a:extLst>
              <a:ext uri="{FF2B5EF4-FFF2-40B4-BE49-F238E27FC236}">
                <a16:creationId xmlns:a16="http://schemas.microsoft.com/office/drawing/2014/main" id="{8BEE1C6B-EC95-4A38-8422-86BBD9858132}"/>
              </a:ext>
            </a:extLst>
          </p:cNvPr>
          <p:cNvGraphicFramePr>
            <a:graphicFrameLocks noGrp="1"/>
          </p:cNvGraphicFramePr>
          <p:nvPr>
            <p:ph type="chart" sz="quarter" idx="13"/>
            <p:extLst>
              <p:ext uri="{D42A27DB-BD31-4B8C-83A1-F6EECF244321}">
                <p14:modId xmlns:p14="http://schemas.microsoft.com/office/powerpoint/2010/main" val="3757395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63EFEB4-D925-4132-9D3E-A74B464E5343}"/>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59F612C7-D91B-4B26-A260-978F5461A35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6353506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C751DE-AE81-4EDC-81DB-69662BDC0A30}"/>
              </a:ext>
            </a:extLst>
          </p:cNvPr>
          <p:cNvSpPr>
            <a:spLocks noGrp="1"/>
          </p:cNvSpPr>
          <p:nvPr>
            <p:ph type="title"/>
          </p:nvPr>
        </p:nvSpPr>
        <p:spPr/>
        <p:txBody>
          <a:bodyPr/>
          <a:lstStyle/>
          <a:p>
            <a:r>
              <a:rPr lang="en-US"/>
              <a:t>Facebook Hashtag Detection | AlDawaa - 1 of 2</a:t>
            </a:r>
          </a:p>
        </p:txBody>
      </p:sp>
      <p:graphicFrame>
        <p:nvGraphicFramePr>
          <p:cNvPr id="5" name="Table Placeholder 4">
            <a:extLst>
              <a:ext uri="{FF2B5EF4-FFF2-40B4-BE49-F238E27FC236}">
                <a16:creationId xmlns:a16="http://schemas.microsoft.com/office/drawing/2014/main" id="{BE5AD137-D6D0-4FA7-8DD2-CFBB087B9611}"/>
              </a:ext>
            </a:extLst>
          </p:cNvPr>
          <p:cNvGraphicFramePr>
            <a:graphicFrameLocks noGrp="1"/>
          </p:cNvGraphicFramePr>
          <p:nvPr>
            <p:ph type="tbl" sz="quarter" idx="13"/>
            <p:extLst>
              <p:ext uri="{D42A27DB-BD31-4B8C-83A1-F6EECF244321}">
                <p14:modId xmlns:p14="http://schemas.microsoft.com/office/powerpoint/2010/main" val="1852497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50309551"/>
                    </a:ext>
                  </a:extLst>
                </a:gridCol>
                <a:gridCol w="1234440">
                  <a:extLst>
                    <a:ext uri="{9D8B030D-6E8A-4147-A177-3AD203B41FA5}">
                      <a16:colId xmlns:a16="http://schemas.microsoft.com/office/drawing/2014/main" val="3817679082"/>
                    </a:ext>
                  </a:extLst>
                </a:gridCol>
                <a:gridCol w="1234440">
                  <a:extLst>
                    <a:ext uri="{9D8B030D-6E8A-4147-A177-3AD203B41FA5}">
                      <a16:colId xmlns:a16="http://schemas.microsoft.com/office/drawing/2014/main" val="519242397"/>
                    </a:ext>
                  </a:extLst>
                </a:gridCol>
                <a:gridCol w="1234440">
                  <a:extLst>
                    <a:ext uri="{9D8B030D-6E8A-4147-A177-3AD203B41FA5}">
                      <a16:colId xmlns:a16="http://schemas.microsoft.com/office/drawing/2014/main" val="2717116656"/>
                    </a:ext>
                  </a:extLst>
                </a:gridCol>
                <a:gridCol w="1234440">
                  <a:extLst>
                    <a:ext uri="{9D8B030D-6E8A-4147-A177-3AD203B41FA5}">
                      <a16:colId xmlns:a16="http://schemas.microsoft.com/office/drawing/2014/main" val="9664083"/>
                    </a:ext>
                  </a:extLst>
                </a:gridCol>
                <a:gridCol w="1234440">
                  <a:extLst>
                    <a:ext uri="{9D8B030D-6E8A-4147-A177-3AD203B41FA5}">
                      <a16:colId xmlns:a16="http://schemas.microsoft.com/office/drawing/2014/main" val="39312107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24897961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#رمضان</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extLst>
                  <a:ext uri="{0D108BD9-81ED-4DB2-BD59-A6C34878D82A}">
                    <a16:rowId xmlns:a16="http://schemas.microsoft.com/office/drawing/2014/main" val="34194108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#يوم_الجمعه</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16395255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#نصيحة_الدواء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12.615384615385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0.53846153846154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1.3076923076923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14.461538461538</a:t>
                      </a:r>
                    </a:p>
                  </a:txBody>
                  <a:tcPr/>
                </a:tc>
                <a:extLst>
                  <a:ext uri="{0D108BD9-81ED-4DB2-BD59-A6C34878D82A}">
                    <a16:rowId xmlns:a16="http://schemas.microsoft.com/office/drawing/2014/main" val="5415516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#الدواء_والسكري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7.75</a:t>
                      </a:r>
                    </a:p>
                  </a:txBody>
                  <a:tcPr/>
                </a:tc>
                <a:extLst>
                  <a:ext uri="{0D108BD9-81ED-4DB2-BD59-A6C34878D82A}">
                    <a16:rowId xmlns:a16="http://schemas.microsoft.com/office/drawing/2014/main" val="34082720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#رموش_اوشا</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7398638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#جديد_الدواء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11.75</a:t>
                      </a:r>
                    </a:p>
                  </a:txBody>
                  <a:tcPr/>
                </a:tc>
                <a:extLst>
                  <a:ext uri="{0D108BD9-81ED-4DB2-BD59-A6C34878D82A}">
                    <a16:rowId xmlns:a16="http://schemas.microsoft.com/office/drawing/2014/main" val="9008083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extLst>
                  <a:ext uri="{0D108BD9-81ED-4DB2-BD59-A6C34878D82A}">
                    <a16:rowId xmlns:a16="http://schemas.microsoft.com/office/drawing/2014/main" val="486062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#طلتك_بالعيد</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186.53333333333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197.06666666667</a:t>
                      </a:r>
                    </a:p>
                  </a:txBody>
                  <a:tcPr/>
                </a:tc>
                <a:extLst>
                  <a:ext uri="{0D108BD9-81ED-4DB2-BD59-A6C34878D82A}">
                    <a16:rowId xmlns:a16="http://schemas.microsoft.com/office/drawing/2014/main" val="25983500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#عروض_الدواء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a:t>
                      </a:r>
                    </a:p>
                  </a:txBody>
                  <a:tcPr/>
                </a:tc>
                <a:extLst>
                  <a:ext uri="{0D108BD9-81ED-4DB2-BD59-A6C34878D82A}">
                    <a16:rowId xmlns:a16="http://schemas.microsoft.com/office/drawing/2014/main" val="23517420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#السعودي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extLst>
                  <a:ext uri="{0D108BD9-81ED-4DB2-BD59-A6C34878D82A}">
                    <a16:rowId xmlns:a16="http://schemas.microsoft.com/office/drawing/2014/main" val="1339950915"/>
                  </a:ext>
                </a:extLst>
              </a:tr>
            </a:tbl>
          </a:graphicData>
        </a:graphic>
      </p:graphicFrame>
      <p:sp>
        <p:nvSpPr>
          <p:cNvPr id="4" name="Text Placeholder 3">
            <a:extLst>
              <a:ext uri="{FF2B5EF4-FFF2-40B4-BE49-F238E27FC236}">
                <a16:creationId xmlns:a16="http://schemas.microsoft.com/office/drawing/2014/main" id="{155A99D0-0A58-45F0-8075-5CC6D42A1D62}"/>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405843530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C69BA5-C745-46F5-9697-E81248FF2741}"/>
              </a:ext>
            </a:extLst>
          </p:cNvPr>
          <p:cNvSpPr>
            <a:spLocks noGrp="1"/>
          </p:cNvSpPr>
          <p:nvPr>
            <p:ph type="title"/>
          </p:nvPr>
        </p:nvSpPr>
        <p:spPr/>
        <p:txBody>
          <a:bodyPr/>
          <a:lstStyle/>
          <a:p>
            <a:r>
              <a:rPr lang="en-US"/>
              <a:t>Facebook Hashtag Detection | AlDawaa - 2 of 2</a:t>
            </a:r>
          </a:p>
        </p:txBody>
      </p:sp>
      <p:graphicFrame>
        <p:nvGraphicFramePr>
          <p:cNvPr id="5" name="Table Placeholder 4">
            <a:extLst>
              <a:ext uri="{FF2B5EF4-FFF2-40B4-BE49-F238E27FC236}">
                <a16:creationId xmlns:a16="http://schemas.microsoft.com/office/drawing/2014/main" id="{A1E3AA1C-BDC2-421D-BE42-A4964BFFFB31}"/>
              </a:ext>
            </a:extLst>
          </p:cNvPr>
          <p:cNvGraphicFramePr>
            <a:graphicFrameLocks noGrp="1"/>
          </p:cNvGraphicFramePr>
          <p:nvPr>
            <p:ph type="tbl" sz="quarter" idx="13"/>
            <p:extLst>
              <p:ext uri="{D42A27DB-BD31-4B8C-83A1-F6EECF244321}">
                <p14:modId xmlns:p14="http://schemas.microsoft.com/office/powerpoint/2010/main" val="31090781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01123832"/>
                    </a:ext>
                  </a:extLst>
                </a:gridCol>
                <a:gridCol w="1234440">
                  <a:extLst>
                    <a:ext uri="{9D8B030D-6E8A-4147-A177-3AD203B41FA5}">
                      <a16:colId xmlns:a16="http://schemas.microsoft.com/office/drawing/2014/main" val="1652397217"/>
                    </a:ext>
                  </a:extLst>
                </a:gridCol>
                <a:gridCol w="1234440">
                  <a:extLst>
                    <a:ext uri="{9D8B030D-6E8A-4147-A177-3AD203B41FA5}">
                      <a16:colId xmlns:a16="http://schemas.microsoft.com/office/drawing/2014/main" val="502003352"/>
                    </a:ext>
                  </a:extLst>
                </a:gridCol>
                <a:gridCol w="1234440">
                  <a:extLst>
                    <a:ext uri="{9D8B030D-6E8A-4147-A177-3AD203B41FA5}">
                      <a16:colId xmlns:a16="http://schemas.microsoft.com/office/drawing/2014/main" val="4241071676"/>
                    </a:ext>
                  </a:extLst>
                </a:gridCol>
                <a:gridCol w="1234440">
                  <a:extLst>
                    <a:ext uri="{9D8B030D-6E8A-4147-A177-3AD203B41FA5}">
                      <a16:colId xmlns:a16="http://schemas.microsoft.com/office/drawing/2014/main" val="1016555728"/>
                    </a:ext>
                  </a:extLst>
                </a:gridCol>
                <a:gridCol w="1234440">
                  <a:extLst>
                    <a:ext uri="{9D8B030D-6E8A-4147-A177-3AD203B41FA5}">
                      <a16:colId xmlns:a16="http://schemas.microsoft.com/office/drawing/2014/main" val="30664818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13353486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#بالتوفيق_لمنتخبنا_السعودي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extLst>
                  <a:ext uri="{0D108BD9-81ED-4DB2-BD59-A6C34878D82A}">
                    <a16:rowId xmlns:a16="http://schemas.microsoft.com/office/drawing/2014/main" val="37771736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#يوم_التبرع_بالدم_العالمي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37611613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#عيد_مبارك</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13095006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#يوم_تناول_الخضار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36681331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#كلناـمعك</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extLst>
                  <a:ext uri="{0D108BD9-81ED-4DB2-BD59-A6C34878D82A}">
                    <a16:rowId xmlns:a16="http://schemas.microsoft.com/office/drawing/2014/main" val="38421980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#قيادة_المرأة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a:t>
                      </a:r>
                    </a:p>
                  </a:txBody>
                  <a:tcPr/>
                </a:tc>
                <a:extLst>
                  <a:ext uri="{0D108BD9-81ED-4DB2-BD59-A6C34878D82A}">
                    <a16:rowId xmlns:a16="http://schemas.microsoft.com/office/drawing/2014/main" val="34047084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#أساسيات_الصيف</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extLst>
                  <a:ext uri="{0D108BD9-81ED-4DB2-BD59-A6C34878D82A}">
                    <a16:rowId xmlns:a16="http://schemas.microsoft.com/office/drawing/2014/main" val="37059761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#قيادةـالمرأة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extLst>
                  <a:ext uri="{0D108BD9-81ED-4DB2-BD59-A6C34878D82A}">
                    <a16:rowId xmlns:a16="http://schemas.microsoft.com/office/drawing/2014/main" val="1931383462"/>
                  </a:ext>
                </a:extLst>
              </a:tr>
            </a:tbl>
          </a:graphicData>
        </a:graphic>
      </p:graphicFrame>
      <p:sp>
        <p:nvSpPr>
          <p:cNvPr id="4" name="Text Placeholder 3">
            <a:extLst>
              <a:ext uri="{FF2B5EF4-FFF2-40B4-BE49-F238E27FC236}">
                <a16:creationId xmlns:a16="http://schemas.microsoft.com/office/drawing/2014/main" id="{E12ED98D-7FE8-4E7A-B8FE-7989CCE4C70C}"/>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84209875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F87054-D0D8-428B-A61A-7B808A1D6B6F}"/>
              </a:ext>
            </a:extLst>
          </p:cNvPr>
          <p:cNvSpPr>
            <a:spLocks noGrp="1"/>
          </p:cNvSpPr>
          <p:nvPr>
            <p:ph type="title"/>
          </p:nvPr>
        </p:nvSpPr>
        <p:spPr/>
        <p:txBody>
          <a:bodyPr/>
          <a:lstStyle/>
          <a:p>
            <a:r>
              <a:rPr lang="en-US"/>
              <a:t>Instagram Key Metrics Table | AlDawaa</a:t>
            </a:r>
          </a:p>
        </p:txBody>
      </p:sp>
      <p:graphicFrame>
        <p:nvGraphicFramePr>
          <p:cNvPr id="5" name="Table Placeholder 4">
            <a:extLst>
              <a:ext uri="{FF2B5EF4-FFF2-40B4-BE49-F238E27FC236}">
                <a16:creationId xmlns:a16="http://schemas.microsoft.com/office/drawing/2014/main" id="{BDD10779-D9A7-4E88-A34C-43DD4AA50495}"/>
              </a:ext>
            </a:extLst>
          </p:cNvPr>
          <p:cNvGraphicFramePr>
            <a:graphicFrameLocks noGrp="1"/>
          </p:cNvGraphicFramePr>
          <p:nvPr>
            <p:ph type="tbl" sz="quarter" idx="13"/>
            <p:extLst>
              <p:ext uri="{D42A27DB-BD31-4B8C-83A1-F6EECF244321}">
                <p14:modId xmlns:p14="http://schemas.microsoft.com/office/powerpoint/2010/main" val="3153670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19219792"/>
                    </a:ext>
                  </a:extLst>
                </a:gridCol>
                <a:gridCol w="699516">
                  <a:extLst>
                    <a:ext uri="{9D8B030D-6E8A-4147-A177-3AD203B41FA5}">
                      <a16:colId xmlns:a16="http://schemas.microsoft.com/office/drawing/2014/main" val="590855523"/>
                    </a:ext>
                  </a:extLst>
                </a:gridCol>
                <a:gridCol w="699516">
                  <a:extLst>
                    <a:ext uri="{9D8B030D-6E8A-4147-A177-3AD203B41FA5}">
                      <a16:colId xmlns:a16="http://schemas.microsoft.com/office/drawing/2014/main" val="3264853585"/>
                    </a:ext>
                  </a:extLst>
                </a:gridCol>
                <a:gridCol w="658368">
                  <a:extLst>
                    <a:ext uri="{9D8B030D-6E8A-4147-A177-3AD203B41FA5}">
                      <a16:colId xmlns:a16="http://schemas.microsoft.com/office/drawing/2014/main" val="2589055395"/>
                    </a:ext>
                  </a:extLst>
                </a:gridCol>
                <a:gridCol w="658368">
                  <a:extLst>
                    <a:ext uri="{9D8B030D-6E8A-4147-A177-3AD203B41FA5}">
                      <a16:colId xmlns:a16="http://schemas.microsoft.com/office/drawing/2014/main" val="134238902"/>
                    </a:ext>
                  </a:extLst>
                </a:gridCol>
                <a:gridCol w="658368">
                  <a:extLst>
                    <a:ext uri="{9D8B030D-6E8A-4147-A177-3AD203B41FA5}">
                      <a16:colId xmlns:a16="http://schemas.microsoft.com/office/drawing/2014/main" val="3205809001"/>
                    </a:ext>
                  </a:extLst>
                </a:gridCol>
                <a:gridCol w="699516">
                  <a:extLst>
                    <a:ext uri="{9D8B030D-6E8A-4147-A177-3AD203B41FA5}">
                      <a16:colId xmlns:a16="http://schemas.microsoft.com/office/drawing/2014/main" val="4199274839"/>
                    </a:ext>
                  </a:extLst>
                </a:gridCol>
                <a:gridCol w="699516">
                  <a:extLst>
                    <a:ext uri="{9D8B030D-6E8A-4147-A177-3AD203B41FA5}">
                      <a16:colId xmlns:a16="http://schemas.microsoft.com/office/drawing/2014/main" val="4242817445"/>
                    </a:ext>
                  </a:extLst>
                </a:gridCol>
                <a:gridCol w="699516">
                  <a:extLst>
                    <a:ext uri="{9D8B030D-6E8A-4147-A177-3AD203B41FA5}">
                      <a16:colId xmlns:a16="http://schemas.microsoft.com/office/drawing/2014/main" val="436580068"/>
                    </a:ext>
                  </a:extLst>
                </a:gridCol>
                <a:gridCol w="658368">
                  <a:extLst>
                    <a:ext uri="{9D8B030D-6E8A-4147-A177-3AD203B41FA5}">
                      <a16:colId xmlns:a16="http://schemas.microsoft.com/office/drawing/2014/main" val="1498683668"/>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498941854"/>
                  </a:ext>
                </a:extLst>
              </a:tr>
              <a:tr h="370840">
                <a:tc>
                  <a:txBody>
                    <a:bodyPr/>
                    <a:lstStyle/>
                    <a:p>
                      <a:r>
                        <a:rPr lang="en-US" sz="1000"/>
                        <a:t>aldawaacare</a:t>
                      </a:r>
                    </a:p>
                  </a:txBody>
                  <a:tcPr/>
                </a:tc>
                <a:tc>
                  <a:txBody>
                    <a:bodyPr/>
                    <a:lstStyle/>
                    <a:p>
                      <a:r>
                        <a:rPr lang="en-US" sz="1000"/>
                        <a:t>103833</a:t>
                      </a:r>
                    </a:p>
                  </a:txBody>
                  <a:tcPr/>
                </a:tc>
                <a:tc>
                  <a:txBody>
                    <a:bodyPr/>
                    <a:lstStyle/>
                    <a:p>
                      <a:r>
                        <a:rPr lang="en-US" sz="1000"/>
                        <a:t>5008</a:t>
                      </a:r>
                    </a:p>
                  </a:txBody>
                  <a:tcPr/>
                </a:tc>
                <a:tc>
                  <a:txBody>
                    <a:bodyPr/>
                    <a:lstStyle/>
                    <a:p>
                      <a:r>
                        <a:rPr lang="en-US" sz="1000"/>
                        <a:t>31</a:t>
                      </a:r>
                    </a:p>
                  </a:txBody>
                  <a:tcPr/>
                </a:tc>
                <a:tc>
                  <a:txBody>
                    <a:bodyPr/>
                    <a:lstStyle/>
                    <a:p>
                      <a:r>
                        <a:rPr lang="en-US" sz="1000"/>
                        <a:t>18</a:t>
                      </a:r>
                    </a:p>
                  </a:txBody>
                  <a:tcPr/>
                </a:tc>
                <a:tc>
                  <a:txBody>
                    <a:bodyPr/>
                    <a:lstStyle/>
                    <a:p>
                      <a:r>
                        <a:rPr lang="en-US" sz="1000"/>
                        <a:t>5</a:t>
                      </a:r>
                    </a:p>
                  </a:txBody>
                  <a:tcPr/>
                </a:tc>
                <a:tc>
                  <a:txBody>
                    <a:bodyPr/>
                    <a:lstStyle/>
                    <a:p>
                      <a:r>
                        <a:rPr lang="en-US" sz="1000"/>
                        <a:t>54</a:t>
                      </a:r>
                    </a:p>
                  </a:txBody>
                  <a:tcPr/>
                </a:tc>
                <a:tc>
                  <a:txBody>
                    <a:bodyPr/>
                    <a:lstStyle/>
                    <a:p>
                      <a:r>
                        <a:rPr lang="en-US" sz="1000"/>
                        <a:t>5909</a:t>
                      </a:r>
                    </a:p>
                  </a:txBody>
                  <a:tcPr/>
                </a:tc>
                <a:tc>
                  <a:txBody>
                    <a:bodyPr/>
                    <a:lstStyle/>
                    <a:p>
                      <a:r>
                        <a:rPr lang="en-US" sz="1000"/>
                        <a:t>616</a:t>
                      </a:r>
                    </a:p>
                  </a:txBody>
                  <a:tcPr/>
                </a:tc>
                <a:tc>
                  <a:txBody>
                    <a:bodyPr/>
                    <a:lstStyle/>
                    <a:p>
                      <a:r>
                        <a:rPr lang="en-US" sz="1000"/>
                        <a:t>0.1192 %</a:t>
                      </a:r>
                    </a:p>
                  </a:txBody>
                  <a:tcPr/>
                </a:tc>
                <a:extLst>
                  <a:ext uri="{0D108BD9-81ED-4DB2-BD59-A6C34878D82A}">
                    <a16:rowId xmlns:a16="http://schemas.microsoft.com/office/drawing/2014/main" val="2370863669"/>
                  </a:ext>
                </a:extLst>
              </a:tr>
            </a:tbl>
          </a:graphicData>
        </a:graphic>
      </p:graphicFrame>
      <p:sp>
        <p:nvSpPr>
          <p:cNvPr id="4" name="Text Placeholder 3">
            <a:extLst>
              <a:ext uri="{FF2B5EF4-FFF2-40B4-BE49-F238E27FC236}">
                <a16:creationId xmlns:a16="http://schemas.microsoft.com/office/drawing/2014/main" id="{54954179-A584-44BD-BCC7-B5D2F5B1B649}"/>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12213999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B600E3-30CA-453B-BD33-2AF1D15CCEAA}"/>
              </a:ext>
            </a:extLst>
          </p:cNvPr>
          <p:cNvSpPr>
            <a:spLocks noGrp="1"/>
          </p:cNvSpPr>
          <p:nvPr>
            <p:ph type="title"/>
          </p:nvPr>
        </p:nvSpPr>
        <p:spPr/>
        <p:txBody>
          <a:bodyPr/>
          <a:lstStyle/>
          <a:p>
            <a:r>
              <a:rPr lang="en-US"/>
              <a:t>Instagram Followers Table | AlDawaa</a:t>
            </a:r>
          </a:p>
        </p:txBody>
      </p:sp>
      <p:graphicFrame>
        <p:nvGraphicFramePr>
          <p:cNvPr id="5" name="Table Placeholder 4">
            <a:extLst>
              <a:ext uri="{FF2B5EF4-FFF2-40B4-BE49-F238E27FC236}">
                <a16:creationId xmlns:a16="http://schemas.microsoft.com/office/drawing/2014/main" id="{F181CDCD-766E-447A-8B76-B932E4B6029F}"/>
              </a:ext>
            </a:extLst>
          </p:cNvPr>
          <p:cNvGraphicFramePr>
            <a:graphicFrameLocks noGrp="1"/>
          </p:cNvGraphicFramePr>
          <p:nvPr>
            <p:ph type="tbl" sz="quarter" idx="13"/>
            <p:extLst>
              <p:ext uri="{D42A27DB-BD31-4B8C-83A1-F6EECF244321}">
                <p14:modId xmlns:p14="http://schemas.microsoft.com/office/powerpoint/2010/main" val="25102130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34737213"/>
                    </a:ext>
                  </a:extLst>
                </a:gridCol>
                <a:gridCol w="1234440">
                  <a:extLst>
                    <a:ext uri="{9D8B030D-6E8A-4147-A177-3AD203B41FA5}">
                      <a16:colId xmlns:a16="http://schemas.microsoft.com/office/drawing/2014/main" val="2319655510"/>
                    </a:ext>
                  </a:extLst>
                </a:gridCol>
                <a:gridCol w="822960">
                  <a:extLst>
                    <a:ext uri="{9D8B030D-6E8A-4147-A177-3AD203B41FA5}">
                      <a16:colId xmlns:a16="http://schemas.microsoft.com/office/drawing/2014/main" val="610946199"/>
                    </a:ext>
                  </a:extLst>
                </a:gridCol>
                <a:gridCol w="822960">
                  <a:extLst>
                    <a:ext uri="{9D8B030D-6E8A-4147-A177-3AD203B41FA5}">
                      <a16:colId xmlns:a16="http://schemas.microsoft.com/office/drawing/2014/main" val="1430765657"/>
                    </a:ext>
                  </a:extLst>
                </a:gridCol>
                <a:gridCol w="822960">
                  <a:extLst>
                    <a:ext uri="{9D8B030D-6E8A-4147-A177-3AD203B41FA5}">
                      <a16:colId xmlns:a16="http://schemas.microsoft.com/office/drawing/2014/main" val="2583230221"/>
                    </a:ext>
                  </a:extLst>
                </a:gridCol>
                <a:gridCol w="822960">
                  <a:extLst>
                    <a:ext uri="{9D8B030D-6E8A-4147-A177-3AD203B41FA5}">
                      <a16:colId xmlns:a16="http://schemas.microsoft.com/office/drawing/2014/main" val="3229214347"/>
                    </a:ext>
                  </a:extLst>
                </a:gridCol>
                <a:gridCol w="822960">
                  <a:extLst>
                    <a:ext uri="{9D8B030D-6E8A-4147-A177-3AD203B41FA5}">
                      <a16:colId xmlns:a16="http://schemas.microsoft.com/office/drawing/2014/main" val="1164654250"/>
                    </a:ext>
                  </a:extLst>
                </a:gridCol>
                <a:gridCol w="822960">
                  <a:extLst>
                    <a:ext uri="{9D8B030D-6E8A-4147-A177-3AD203B41FA5}">
                      <a16:colId xmlns:a16="http://schemas.microsoft.com/office/drawing/2014/main" val="118080187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979024377"/>
                  </a:ext>
                </a:extLst>
              </a:tr>
              <a:tr h="370840">
                <a:tc>
                  <a:txBody>
                    <a:bodyPr/>
                    <a:lstStyle/>
                    <a:p>
                      <a:r>
                        <a:rPr lang="en-US" sz="1000"/>
                        <a:t>aldawaacare</a:t>
                      </a:r>
                    </a:p>
                  </a:txBody>
                  <a:tcPr/>
                </a:tc>
                <a:tc>
                  <a:txBody>
                    <a:bodyPr/>
                    <a:lstStyle/>
                    <a:p>
                      <a:r>
                        <a:rPr lang="en-US" sz="1000"/>
                        <a:t>103833</a:t>
                      </a:r>
                    </a:p>
                  </a:txBody>
                  <a:tcPr/>
                </a:tc>
                <a:tc>
                  <a:txBody>
                    <a:bodyPr/>
                    <a:lstStyle/>
                    <a:p>
                      <a:r>
                        <a:rPr lang="en-US" sz="1000"/>
                        <a:t>401</a:t>
                      </a:r>
                    </a:p>
                  </a:txBody>
                  <a:tcPr/>
                </a:tc>
                <a:tc>
                  <a:txBody>
                    <a:bodyPr/>
                    <a:lstStyle/>
                    <a:p>
                      <a:r>
                        <a:rPr lang="en-US" sz="1000"/>
                        <a:t>0.4 %</a:t>
                      </a:r>
                    </a:p>
                  </a:txBody>
                  <a:tcPr/>
                </a:tc>
                <a:tc>
                  <a:txBody>
                    <a:bodyPr/>
                    <a:lstStyle/>
                    <a:p>
                      <a:r>
                        <a:rPr lang="en-US" sz="1000"/>
                        <a:t>824</a:t>
                      </a:r>
                    </a:p>
                  </a:txBody>
                  <a:tcPr/>
                </a:tc>
                <a:tc>
                  <a:txBody>
                    <a:bodyPr/>
                    <a:lstStyle/>
                    <a:p>
                      <a:r>
                        <a:rPr lang="en-US" sz="1000"/>
                        <a:t>0.8 %</a:t>
                      </a:r>
                    </a:p>
                  </a:txBody>
                  <a:tcPr/>
                </a:tc>
                <a:tc>
                  <a:txBody>
                    <a:bodyPr/>
                    <a:lstStyle/>
                    <a:p>
                      <a:r>
                        <a:rPr lang="en-US" sz="1000"/>
                        <a:t>5008</a:t>
                      </a:r>
                    </a:p>
                  </a:txBody>
                  <a:tcPr/>
                </a:tc>
                <a:tc>
                  <a:txBody>
                    <a:bodyPr/>
                    <a:lstStyle/>
                    <a:p>
                      <a:r>
                        <a:rPr lang="en-US" sz="1000"/>
                        <a:t>5.1 %</a:t>
                      </a:r>
                    </a:p>
                  </a:txBody>
                  <a:tcPr/>
                </a:tc>
                <a:extLst>
                  <a:ext uri="{0D108BD9-81ED-4DB2-BD59-A6C34878D82A}">
                    <a16:rowId xmlns:a16="http://schemas.microsoft.com/office/drawing/2014/main" val="727283487"/>
                  </a:ext>
                </a:extLst>
              </a:tr>
            </a:tbl>
          </a:graphicData>
        </a:graphic>
      </p:graphicFrame>
      <p:sp>
        <p:nvSpPr>
          <p:cNvPr id="4" name="Text Placeholder 3">
            <a:extLst>
              <a:ext uri="{FF2B5EF4-FFF2-40B4-BE49-F238E27FC236}">
                <a16:creationId xmlns:a16="http://schemas.microsoft.com/office/drawing/2014/main" id="{9E4AD999-7E7F-4F21-8F55-E5814BC74245}"/>
              </a:ext>
            </a:extLst>
          </p:cNvPr>
          <p:cNvSpPr>
            <a:spLocks noGrp="1"/>
          </p:cNvSpPr>
          <p:nvPr>
            <p:ph type="body" sz="quarter" idx="14"/>
          </p:nvPr>
        </p:nvSpPr>
        <p:spPr/>
        <p:txBody>
          <a:bodyPr/>
          <a:lstStyle/>
          <a:p>
            <a:r>
              <a:rPr lang="en-US"/>
              <a:t>05/31/2018 - 06/30/2018</a:t>
            </a:r>
          </a:p>
        </p:txBody>
      </p:sp>
    </p:spTree>
    <p:extLst>
      <p:ext uri="{BB962C8B-B14F-4D97-AF65-F5344CB8AC3E}">
        <p14:creationId xmlns:p14="http://schemas.microsoft.com/office/powerpoint/2010/main" val="291325669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828C44-599B-464C-AB25-0FCFD7C664FF}"/>
              </a:ext>
            </a:extLst>
          </p:cNvPr>
          <p:cNvSpPr>
            <a:spLocks noGrp="1"/>
          </p:cNvSpPr>
          <p:nvPr>
            <p:ph type="title"/>
          </p:nvPr>
        </p:nvSpPr>
        <p:spPr/>
        <p:txBody>
          <a:bodyPr/>
          <a:lstStyle/>
          <a:p>
            <a:r>
              <a:rPr lang="en-US"/>
              <a:t>Instagram Followers Total | AlDawaa</a:t>
            </a:r>
          </a:p>
        </p:txBody>
      </p:sp>
      <p:graphicFrame>
        <p:nvGraphicFramePr>
          <p:cNvPr id="6" name="Chart Placeholder 5">
            <a:extLst>
              <a:ext uri="{FF2B5EF4-FFF2-40B4-BE49-F238E27FC236}">
                <a16:creationId xmlns:a16="http://schemas.microsoft.com/office/drawing/2014/main" id="{163FBE30-8F9F-4797-8287-7A67FA677E67}"/>
              </a:ext>
            </a:extLst>
          </p:cNvPr>
          <p:cNvGraphicFramePr>
            <a:graphicFrameLocks noGrp="1"/>
          </p:cNvGraphicFramePr>
          <p:nvPr>
            <p:ph type="chart" sz="quarter" idx="13"/>
            <p:extLst>
              <p:ext uri="{D42A27DB-BD31-4B8C-83A1-F6EECF244321}">
                <p14:modId xmlns:p14="http://schemas.microsoft.com/office/powerpoint/2010/main" val="4876470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AA66C98-606B-47B2-8908-296750DC543C}"/>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124E2E34-7EE7-4A06-9500-BD598F1DCBF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372093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0CB7E-DED9-4D76-B20E-B04A7451576F}"/>
              </a:ext>
            </a:extLst>
          </p:cNvPr>
          <p:cNvSpPr>
            <a:spLocks noGrp="1"/>
          </p:cNvSpPr>
          <p:nvPr>
            <p:ph type="title"/>
          </p:nvPr>
        </p:nvSpPr>
        <p:spPr/>
        <p:txBody>
          <a:bodyPr/>
          <a:lstStyle/>
          <a:p>
            <a:r>
              <a:rPr lang="en-US"/>
              <a:t>Instagram Posts Table | AlDawaa - 1 of 5</a:t>
            </a:r>
          </a:p>
        </p:txBody>
      </p:sp>
      <p:graphicFrame>
        <p:nvGraphicFramePr>
          <p:cNvPr id="5" name="Table Placeholder 4">
            <a:extLst>
              <a:ext uri="{FF2B5EF4-FFF2-40B4-BE49-F238E27FC236}">
                <a16:creationId xmlns:a16="http://schemas.microsoft.com/office/drawing/2014/main" id="{A139C4AD-1413-4A77-92DD-9EDA2CB11FE1}"/>
              </a:ext>
            </a:extLst>
          </p:cNvPr>
          <p:cNvGraphicFramePr>
            <a:graphicFrameLocks noGrp="1"/>
          </p:cNvGraphicFramePr>
          <p:nvPr>
            <p:ph type="tbl" sz="quarter" idx="13"/>
            <p:extLst>
              <p:ext uri="{D42A27DB-BD31-4B8C-83A1-F6EECF244321}">
                <p14:modId xmlns:p14="http://schemas.microsoft.com/office/powerpoint/2010/main" val="28860972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521848182"/>
                    </a:ext>
                  </a:extLst>
                </a:gridCol>
                <a:gridCol w="987552">
                  <a:extLst>
                    <a:ext uri="{9D8B030D-6E8A-4147-A177-3AD203B41FA5}">
                      <a16:colId xmlns:a16="http://schemas.microsoft.com/office/drawing/2014/main" val="1049562944"/>
                    </a:ext>
                  </a:extLst>
                </a:gridCol>
                <a:gridCol w="987552">
                  <a:extLst>
                    <a:ext uri="{9D8B030D-6E8A-4147-A177-3AD203B41FA5}">
                      <a16:colId xmlns:a16="http://schemas.microsoft.com/office/drawing/2014/main" val="97183461"/>
                    </a:ext>
                  </a:extLst>
                </a:gridCol>
                <a:gridCol w="987552">
                  <a:extLst>
                    <a:ext uri="{9D8B030D-6E8A-4147-A177-3AD203B41FA5}">
                      <a16:colId xmlns:a16="http://schemas.microsoft.com/office/drawing/2014/main" val="267147274"/>
                    </a:ext>
                  </a:extLst>
                </a:gridCol>
                <a:gridCol w="987552">
                  <a:extLst>
                    <a:ext uri="{9D8B030D-6E8A-4147-A177-3AD203B41FA5}">
                      <a16:colId xmlns:a16="http://schemas.microsoft.com/office/drawing/2014/main" val="42931347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199604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- 2018-06-30 11:30:15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كلنا نحلم بشعر صحي. إذا كنت تعانين من تساقط الشعر فمن الممكن أن تكوني بحاجة إلى دعم من الداخل. فالشعر السليم أساسه الجسم السليم‬</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6691776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- 2018-06-29 17:39:32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اذا طفلك ينام كثير, لا تقلقي. فطفلك يحتاج الى كمية معيّنة من النوم في كل مرحلة من مراحل النمو.
#نصيحة_الدواء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5735635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- 2018-06-29 09:52:47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اللهم إنا نسألك تفريجاً لكل هم، واستجابة لكل دعاء، وشفاءً لكل مريض، وغفراناً لكل ذنب، ورزقاً لكل محتاج, ورحمة لكل ميت‬
‫</a:t>
                      </a: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ar-AE" sz="1000" b="0" i="0" u="none" strike="noStrike" kern="1200" cap="none" spc="0" normalizeH="0" baseline="0" noProof="0">
                          <a:ln>
                            <a:noFill/>
                          </a:ln>
                          <a:solidFill>
                            <a:prstClr val="black"/>
                          </a:solidFill>
                          <a:effectLst/>
                          <a:uLnTx/>
                          <a:uFillTx/>
                          <a:latin typeface="+mn-lt"/>
                          <a:ea typeface="+mn-ea"/>
                          <a:cs typeface="+mn-cs"/>
                        </a:rPr>
                        <a:t>يوم_الجمعة‬</a:t>
                      </a:r>
                      <a:r>
                        <a:rPr kumimoji="0" lang="en-US" sz="1000" b="0" i="0" u="none" strike="noStrike" kern="1200" cap="none" spc="0" normalizeH="0" baseline="0" noProof="0">
                          <a:ln>
                            <a:noFill/>
                          </a:ln>
                          <a:solidFill>
                            <a:prstClr val="black"/>
                          </a:solidFill>
                          <a:effectLst/>
                          <a:uLnTx/>
                          <a:uFillTx/>
                          <a:latin typeface="+mn-lt"/>
                          <a:ea typeface="+mn-ea"/>
                          <a:cs typeface="+mn-cs"/>
                        </a:rPr>
                        <a:t>⁩ ‬
‫⁧‫#</a:t>
                      </a:r>
                      <a:r>
                        <a:rPr kumimoji="0" lang="ar-AE" sz="1000" b="0" i="0" u="none" strike="noStrike" kern="1200" cap="none" spc="0" normalizeH="0" baseline="0" noProof="0">
                          <a:ln>
                            <a:noFill/>
                          </a:ln>
                          <a:solidFill>
                            <a:prstClr val="black"/>
                          </a:solidFill>
                          <a:effectLst/>
                          <a:uLnTx/>
                          <a:uFillTx/>
                          <a:latin typeface="+mn-lt"/>
                          <a:ea typeface="+mn-ea"/>
                          <a:cs typeface="+mn-cs"/>
                        </a:rPr>
                        <a:t>صيدلية_الدواء‬</a:t>
                      </a: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731205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- 2018-06-27 13:54:44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خلي سلامة أطفالك أثناء قيادتك أولوية واختاري المقعد المناسب له حسب عمره 
#قيادة_المرأة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9921354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- 2018-06-25 21:50:05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ألف مبروك لـ </a:t>
                      </a: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ar-AE" sz="1000" b="0" i="0" u="none" strike="noStrike" kern="1200" cap="none" spc="0" normalizeH="0" baseline="0" noProof="0">
                          <a:ln>
                            <a:noFill/>
                          </a:ln>
                          <a:solidFill>
                            <a:prstClr val="black"/>
                          </a:solidFill>
                          <a:effectLst/>
                          <a:uLnTx/>
                          <a:uFillTx/>
                          <a:latin typeface="+mn-lt"/>
                          <a:ea typeface="+mn-ea"/>
                          <a:cs typeface="+mn-cs"/>
                        </a:rPr>
                        <a:t>المنتخب_السعودي‬</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بمناسبة الفوز في مباراة </a:t>
                      </a: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ar-AE" sz="1000" b="0" i="0" u="none" strike="noStrike" kern="1200" cap="none" spc="0" normalizeH="0" baseline="0" noProof="0">
                          <a:ln>
                            <a:noFill/>
                          </a:ln>
                          <a:solidFill>
                            <a:prstClr val="black"/>
                          </a:solidFill>
                          <a:effectLst/>
                          <a:uLnTx/>
                          <a:uFillTx/>
                          <a:latin typeface="+mn-lt"/>
                          <a:ea typeface="+mn-ea"/>
                          <a:cs typeface="+mn-cs"/>
                        </a:rPr>
                        <a:t>السعودية_مصر  وبهذه المناسبة بنقدم ١٥٪؜ خصم على مشترياتك، توجه الى أقرب صيدلية للأستفادة من هذا العرض. ‬
‫الخصم ساري الى ٢٧ يونيو (تطبق الشروط والاحكام، الخصم لايشمل الأدوية)‬
‫
‏</a:t>
                      </a: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6757387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- 2018-06-25 11:08:47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من </a:t>
                      </a: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ar-AE" sz="1000" b="0" i="0" u="none" strike="noStrike" kern="1200" cap="none" spc="0" normalizeH="0" baseline="0" noProof="0">
                          <a:ln>
                            <a:noFill/>
                          </a:ln>
                          <a:solidFill>
                            <a:prstClr val="black"/>
                          </a:solidFill>
                          <a:effectLst/>
                          <a:uLnTx/>
                          <a:uFillTx/>
                          <a:latin typeface="+mn-lt"/>
                          <a:ea typeface="+mn-ea"/>
                          <a:cs typeface="+mn-cs"/>
                        </a:rPr>
                        <a:t>أساسيات_الصيف ‬</a:t>
                      </a: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ar-AE" sz="1000" b="0" i="0" u="none" strike="noStrike" kern="1200" cap="none" spc="0" normalizeH="0" baseline="0" noProof="0">
                          <a:ln>
                            <a:noFill/>
                          </a:ln>
                          <a:solidFill>
                            <a:prstClr val="black"/>
                          </a:solidFill>
                          <a:effectLst/>
                          <a:uLnTx/>
                          <a:uFillTx/>
                          <a:latin typeface="+mn-lt"/>
                          <a:ea typeface="+mn-ea"/>
                          <a:cs typeface="+mn-cs"/>
                        </a:rPr>
                        <a:t>استخدمي منتجات شول للحصول على نعومة فائقة</a:t>
                      </a: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696870730"/>
                  </a:ext>
                </a:extLst>
              </a:tr>
            </a:tbl>
          </a:graphicData>
        </a:graphic>
      </p:graphicFrame>
      <p:sp>
        <p:nvSpPr>
          <p:cNvPr id="4" name="Text Placeholder 3">
            <a:extLst>
              <a:ext uri="{FF2B5EF4-FFF2-40B4-BE49-F238E27FC236}">
                <a16:creationId xmlns:a16="http://schemas.microsoft.com/office/drawing/2014/main" id="{FCB1DF74-4B79-4BB7-9809-32521EB27B9E}"/>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25534631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D4C751-CC71-44F7-BC1F-FE8F752248A1}"/>
              </a:ext>
            </a:extLst>
          </p:cNvPr>
          <p:cNvSpPr>
            <a:spLocks noGrp="1"/>
          </p:cNvSpPr>
          <p:nvPr>
            <p:ph type="title"/>
          </p:nvPr>
        </p:nvSpPr>
        <p:spPr/>
        <p:txBody>
          <a:bodyPr/>
          <a:lstStyle/>
          <a:p>
            <a:r>
              <a:rPr lang="en-US"/>
              <a:t>Instagram Posts Table | AlDawaa - 2 of 5</a:t>
            </a:r>
          </a:p>
        </p:txBody>
      </p:sp>
      <p:graphicFrame>
        <p:nvGraphicFramePr>
          <p:cNvPr id="5" name="Table Placeholder 4">
            <a:extLst>
              <a:ext uri="{FF2B5EF4-FFF2-40B4-BE49-F238E27FC236}">
                <a16:creationId xmlns:a16="http://schemas.microsoft.com/office/drawing/2014/main" id="{8242CDDE-2F26-4A65-A207-59B63B7D8185}"/>
              </a:ext>
            </a:extLst>
          </p:cNvPr>
          <p:cNvGraphicFramePr>
            <a:graphicFrameLocks noGrp="1"/>
          </p:cNvGraphicFramePr>
          <p:nvPr>
            <p:ph type="tbl" sz="quarter" idx="13"/>
            <p:extLst>
              <p:ext uri="{D42A27DB-BD31-4B8C-83A1-F6EECF244321}">
                <p14:modId xmlns:p14="http://schemas.microsoft.com/office/powerpoint/2010/main" val="31708498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631468962"/>
                    </a:ext>
                  </a:extLst>
                </a:gridCol>
                <a:gridCol w="987552">
                  <a:extLst>
                    <a:ext uri="{9D8B030D-6E8A-4147-A177-3AD203B41FA5}">
                      <a16:colId xmlns:a16="http://schemas.microsoft.com/office/drawing/2014/main" val="2046512938"/>
                    </a:ext>
                  </a:extLst>
                </a:gridCol>
                <a:gridCol w="987552">
                  <a:extLst>
                    <a:ext uri="{9D8B030D-6E8A-4147-A177-3AD203B41FA5}">
                      <a16:colId xmlns:a16="http://schemas.microsoft.com/office/drawing/2014/main" val="3352627854"/>
                    </a:ext>
                  </a:extLst>
                </a:gridCol>
                <a:gridCol w="987552">
                  <a:extLst>
                    <a:ext uri="{9D8B030D-6E8A-4147-A177-3AD203B41FA5}">
                      <a16:colId xmlns:a16="http://schemas.microsoft.com/office/drawing/2014/main" val="1658658605"/>
                    </a:ext>
                  </a:extLst>
                </a:gridCol>
                <a:gridCol w="987552">
                  <a:extLst>
                    <a:ext uri="{9D8B030D-6E8A-4147-A177-3AD203B41FA5}">
                      <a16:colId xmlns:a16="http://schemas.microsoft.com/office/drawing/2014/main" val="22684258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046701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- 2018-06-24 09:10:05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إن الحفاظ على بشرة نضرة و خالية من التجاعيد يؤثر إيجابا على نفسيتك, لذلك استخدمي مجموعة </a:t>
                      </a:r>
                      <a:r>
                        <a:rPr kumimoji="0" lang="en-US" sz="1000" b="0" i="0" u="none" strike="noStrike" kern="1200" cap="none" spc="0" normalizeH="0" baseline="0" noProof="0">
                          <a:ln>
                            <a:noFill/>
                          </a:ln>
                          <a:solidFill>
                            <a:prstClr val="black"/>
                          </a:solidFill>
                          <a:effectLst/>
                          <a:uLnTx/>
                          <a:uFillTx/>
                          <a:latin typeface="+mn-lt"/>
                          <a:ea typeface="+mn-ea"/>
                          <a:cs typeface="+mn-cs"/>
                        </a:rPr>
                        <a:t>Lierac </a:t>
                      </a:r>
                      <a:r>
                        <a:rPr kumimoji="0" lang="ar-AE" sz="1000" b="0" i="0" u="none" strike="noStrike" kern="1200" cap="none" spc="0" normalizeH="0" baseline="0" noProof="0">
                          <a:ln>
                            <a:noFill/>
                          </a:ln>
                          <a:solidFill>
                            <a:prstClr val="black"/>
                          </a:solidFill>
                          <a:effectLst/>
                          <a:uLnTx/>
                          <a:uFillTx/>
                          <a:latin typeface="+mn-lt"/>
                          <a:ea typeface="+mn-ea"/>
                          <a:cs typeface="+mn-cs"/>
                        </a:rPr>
                        <a:t>التي تساعد على تجديد الخلايا و تمنحك بشرة ناعمة و نضرة. ينصح باستخدام المجموعة كاملة للحصول على نتائج أفضل. كريم النهار المناسب لنوع بشرتك+ كريم الليل + كريم العيون  #نصيحة_الدواء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8013044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- 2018-06-23 09:05:06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الكل جاهز وينتظرك.. وانتِ جاهزة؟  #كلناـمعك #قيادةـالمرأة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895742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- 2018-06-22 12:01:11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اكتشفي مجموعة لي ستافورد المتخصصة للعناية بالشعر
المجموعة تحتوي على منتجات تناسب جميع أنواع الشعر
زورينا وتعرفي أكثر على هذا المنتج..</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397464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- 2018-06-21 09:00:34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متى أستخدم بديل الزيت؟
استعمليه خلال الحمام بعد غسل الشعر بالشامبو لتلطيف الخصلات، أو قبل تصفيف شعرك لحمايته من حرارة أدوات التصفيف الكهربائية
#أساسيات_الصيف</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946381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- 2018-06-19 09:00:30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نصيحة_الدواء ينبغي الحرص على تطبيق واقي الشمس بالطريقة الصحيحة، حيث يجب تطبيق واقي الشمس قبل ربع أو نصف ساعة من الخروج في الشمس
#أساسيات_الصيف</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769316498"/>
                  </a:ext>
                </a:extLst>
              </a:tr>
            </a:tbl>
          </a:graphicData>
        </a:graphic>
      </p:graphicFrame>
      <p:sp>
        <p:nvSpPr>
          <p:cNvPr id="4" name="Text Placeholder 3">
            <a:extLst>
              <a:ext uri="{FF2B5EF4-FFF2-40B4-BE49-F238E27FC236}">
                <a16:creationId xmlns:a16="http://schemas.microsoft.com/office/drawing/2014/main" id="{9985C73E-BF10-40F3-9E3B-1CAAB3E4DD8E}"/>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19737508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0BB15B-70DE-43A5-8390-7594C910C857}"/>
              </a:ext>
            </a:extLst>
          </p:cNvPr>
          <p:cNvSpPr>
            <a:spLocks noGrp="1"/>
          </p:cNvSpPr>
          <p:nvPr>
            <p:ph type="title"/>
          </p:nvPr>
        </p:nvSpPr>
        <p:spPr/>
        <p:txBody>
          <a:bodyPr/>
          <a:lstStyle/>
          <a:p>
            <a:r>
              <a:rPr lang="en-US"/>
              <a:t>Instagram Posts Table | AlDawaa - 3 of 5</a:t>
            </a:r>
          </a:p>
        </p:txBody>
      </p:sp>
      <p:graphicFrame>
        <p:nvGraphicFramePr>
          <p:cNvPr id="5" name="Table Placeholder 4">
            <a:extLst>
              <a:ext uri="{FF2B5EF4-FFF2-40B4-BE49-F238E27FC236}">
                <a16:creationId xmlns:a16="http://schemas.microsoft.com/office/drawing/2014/main" id="{72AF4C2D-8002-4B81-A684-900A251FD883}"/>
              </a:ext>
            </a:extLst>
          </p:cNvPr>
          <p:cNvGraphicFramePr>
            <a:graphicFrameLocks noGrp="1"/>
          </p:cNvGraphicFramePr>
          <p:nvPr>
            <p:ph type="tbl" sz="quarter" idx="13"/>
            <p:extLst>
              <p:ext uri="{D42A27DB-BD31-4B8C-83A1-F6EECF244321}">
                <p14:modId xmlns:p14="http://schemas.microsoft.com/office/powerpoint/2010/main" val="17280627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069435425"/>
                    </a:ext>
                  </a:extLst>
                </a:gridCol>
                <a:gridCol w="987552">
                  <a:extLst>
                    <a:ext uri="{9D8B030D-6E8A-4147-A177-3AD203B41FA5}">
                      <a16:colId xmlns:a16="http://schemas.microsoft.com/office/drawing/2014/main" val="89756849"/>
                    </a:ext>
                  </a:extLst>
                </a:gridCol>
                <a:gridCol w="987552">
                  <a:extLst>
                    <a:ext uri="{9D8B030D-6E8A-4147-A177-3AD203B41FA5}">
                      <a16:colId xmlns:a16="http://schemas.microsoft.com/office/drawing/2014/main" val="4211496957"/>
                    </a:ext>
                  </a:extLst>
                </a:gridCol>
                <a:gridCol w="987552">
                  <a:extLst>
                    <a:ext uri="{9D8B030D-6E8A-4147-A177-3AD203B41FA5}">
                      <a16:colId xmlns:a16="http://schemas.microsoft.com/office/drawing/2014/main" val="1096305331"/>
                    </a:ext>
                  </a:extLst>
                </a:gridCol>
                <a:gridCol w="987552">
                  <a:extLst>
                    <a:ext uri="{9D8B030D-6E8A-4147-A177-3AD203B41FA5}">
                      <a16:colId xmlns:a16="http://schemas.microsoft.com/office/drawing/2014/main" val="26831481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795436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- 2018-06-18 09:00:28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استعديتي للقيادة؟ ما عاد باقي شي جهزي سيارتِك وتدربي قد ما تقدرين وقوّي قلبك ولا تخافين!  #كلناـمعك #قيادة_المرأة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035791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- 2018-06-17 08:30:08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في #يوم_تناول_الخضار تذكري أن قطعة من الخضار يوميًا تحافظ على شباب بشرتك وتأمّن حصتها الغذائية من الفيتامينات ومضادات الأكسدة #نصيحة_الدواء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01901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- 2018-06-16 17:00:46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هناك طريقتين لاستخدام التونر
أيهم تفضلين؟
#الدواء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674087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- 2018-06-15 12:00:42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العيد هو وقت الاستمتاع والاحتفال. وللأسف فإن معظم الأطعمة الاحتفالية تحتوي على نسبة دهون وسكر مرتفعة. كن حكيمًا وشاركهم الاحتفال ولكن تناول الطعام بعقلانية وحاول أن تقلل من الكمية التي تتناولها من الأطعمة مثل البسكويت والكعك. 
#عيد_مبارك
#الدواء_والسكري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0572342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- 2018-06-14 19:01:02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التبرع بالدم لا تقتصر فائدته على المريض المحتاج للدم بل يساعد المتبرع على تنشيط الدورة الدموية في جسمه 
#الدواء
#يوم_التبرع_بالدم_العالمي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911205826"/>
                  </a:ext>
                </a:extLst>
              </a:tr>
            </a:tbl>
          </a:graphicData>
        </a:graphic>
      </p:graphicFrame>
      <p:sp>
        <p:nvSpPr>
          <p:cNvPr id="4" name="Text Placeholder 3">
            <a:extLst>
              <a:ext uri="{FF2B5EF4-FFF2-40B4-BE49-F238E27FC236}">
                <a16:creationId xmlns:a16="http://schemas.microsoft.com/office/drawing/2014/main" id="{C84E8FE1-3526-4F8A-BBF6-8F0378C4BE0A}"/>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6001173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E02708-2240-485A-8DD7-0C4E08C2CEB2}"/>
              </a:ext>
            </a:extLst>
          </p:cNvPr>
          <p:cNvSpPr>
            <a:spLocks noGrp="1"/>
          </p:cNvSpPr>
          <p:nvPr>
            <p:ph type="title"/>
          </p:nvPr>
        </p:nvSpPr>
        <p:spPr/>
        <p:txBody>
          <a:bodyPr/>
          <a:lstStyle/>
          <a:p>
            <a:r>
              <a:rPr lang="en-US"/>
              <a:t>Instagram Posts Table | AlDawaa - 4 of 5</a:t>
            </a:r>
          </a:p>
        </p:txBody>
      </p:sp>
      <p:graphicFrame>
        <p:nvGraphicFramePr>
          <p:cNvPr id="5" name="Table Placeholder 4">
            <a:extLst>
              <a:ext uri="{FF2B5EF4-FFF2-40B4-BE49-F238E27FC236}">
                <a16:creationId xmlns:a16="http://schemas.microsoft.com/office/drawing/2014/main" id="{B4F021FB-F3E4-42AC-AA0C-F658D11EFF61}"/>
              </a:ext>
            </a:extLst>
          </p:cNvPr>
          <p:cNvGraphicFramePr>
            <a:graphicFrameLocks noGrp="1"/>
          </p:cNvGraphicFramePr>
          <p:nvPr>
            <p:ph type="tbl" sz="quarter" idx="13"/>
            <p:extLst>
              <p:ext uri="{D42A27DB-BD31-4B8C-83A1-F6EECF244321}">
                <p14:modId xmlns:p14="http://schemas.microsoft.com/office/powerpoint/2010/main" val="36603095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588457426"/>
                    </a:ext>
                  </a:extLst>
                </a:gridCol>
                <a:gridCol w="987552">
                  <a:extLst>
                    <a:ext uri="{9D8B030D-6E8A-4147-A177-3AD203B41FA5}">
                      <a16:colId xmlns:a16="http://schemas.microsoft.com/office/drawing/2014/main" val="2351074162"/>
                    </a:ext>
                  </a:extLst>
                </a:gridCol>
                <a:gridCol w="987552">
                  <a:extLst>
                    <a:ext uri="{9D8B030D-6E8A-4147-A177-3AD203B41FA5}">
                      <a16:colId xmlns:a16="http://schemas.microsoft.com/office/drawing/2014/main" val="3767360877"/>
                    </a:ext>
                  </a:extLst>
                </a:gridCol>
                <a:gridCol w="987552">
                  <a:extLst>
                    <a:ext uri="{9D8B030D-6E8A-4147-A177-3AD203B41FA5}">
                      <a16:colId xmlns:a16="http://schemas.microsoft.com/office/drawing/2014/main" val="4174977859"/>
                    </a:ext>
                  </a:extLst>
                </a:gridCol>
                <a:gridCol w="987552">
                  <a:extLst>
                    <a:ext uri="{9D8B030D-6E8A-4147-A177-3AD203B41FA5}">
                      <a16:colId xmlns:a16="http://schemas.microsoft.com/office/drawing/2014/main" val="7834620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889254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- 2018-06-14 17:26:15 </a:t>
                      </a:r>
                      <a:r>
                        <a:rPr kumimoji="0" lang="en-US" sz="1000" b="0" i="0" u="none" strike="noStrike" kern="1200" cap="none" spc="0" normalizeH="0" baseline="0" noProof="0">
                          <a:ln>
                            <a:noFill/>
                          </a:ln>
                          <a:solidFill>
                            <a:prstClr val="black"/>
                          </a:solidFill>
                          <a:effectLst/>
                          <a:uLnTx/>
                          <a:uFillTx/>
                          <a:latin typeface="+mn-lt"/>
                          <a:ea typeface="+mn-ea"/>
                          <a:cs typeface="+mn-cs"/>
                        </a:rPr>
                        <a:t>
 ✨ </a:t>
                      </a:r>
                      <a:r>
                        <a:rPr kumimoji="0" lang="ar-AE" sz="1000" b="0" i="0" u="none" strike="noStrike" kern="1200" cap="none" spc="0" normalizeH="0" baseline="0" noProof="0">
                          <a:ln>
                            <a:noFill/>
                          </a:ln>
                          <a:solidFill>
                            <a:prstClr val="black"/>
                          </a:solidFill>
                          <a:effectLst/>
                          <a:uLnTx/>
                          <a:uFillTx/>
                          <a:latin typeface="+mn-lt"/>
                          <a:ea typeface="+mn-ea"/>
                          <a:cs typeface="+mn-cs"/>
                        </a:rPr>
                        <a:t>عيدكم مبارك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تقبل الله منا ومنكم صالح الأعمال</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1520176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- 2018-06-14 12:00:33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بالتوفيق لمنتخبنا #السعودي الأخضر </a:t>
                      </a:r>
                      <a:r>
                        <a:rPr kumimoji="0" lang="en-US" sz="1000" b="0" i="0" u="none" strike="noStrike" kern="1200" cap="none" spc="0" normalizeH="0" baseline="0" noProof="0">
                          <a:ln>
                            <a:noFill/>
                          </a:ln>
                          <a:solidFill>
                            <a:prstClr val="black"/>
                          </a:solidFill>
                          <a:effectLst/>
                          <a:uLnTx/>
                          <a:uFillTx/>
                          <a:latin typeface="+mn-lt"/>
                          <a:ea typeface="+mn-ea"/>
                          <a:cs typeface="+mn-cs"/>
                        </a:rPr>
                        <a:t>🇸🇦 🇸🇦. </a:t>
                      </a:r>
                      <a:r>
                        <a:rPr kumimoji="0" lang="ar-AE" sz="1000" b="0" i="0" u="none" strike="noStrike" kern="1200" cap="none" spc="0" normalizeH="0" baseline="0" noProof="0">
                          <a:ln>
                            <a:noFill/>
                          </a:ln>
                          <a:solidFill>
                            <a:prstClr val="black"/>
                          </a:solidFill>
                          <a:effectLst/>
                          <a:uLnTx/>
                          <a:uFillTx/>
                          <a:latin typeface="+mn-lt"/>
                          <a:ea typeface="+mn-ea"/>
                          <a:cs typeface="+mn-cs"/>
                        </a:rPr>
                        <a:t>كم قلب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يستاهل منتخبنا⬇؟ #بالتوفيق_لمنتخبنا_السعودي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0525875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- 2018-06-14 10:00:24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إيستيشوك (كامبريدج بيوتي شوكلت)، تحتوى كل قطعة على نوعين من مضادات الأكسدة وهما أستازانثين بتركيز٤مج وبوليفينول بتركيز ١١مج، 
مناسبة للحمية والنباتيين (حيث تحتوي كل قطعة على ٣٨ كالوري فقط! فلا تسبب زيادة الوزن) 
ينصح باستخدام قطعة واحدة يومياً لمدة ٣ شهور(أي ٤ علب)...وممكن استخدامها بشكل دائم دون أي أعراض جانبية (حيث تحتوى على مواد فعالة طبيعية وليست كيميائية) 
خصم حصري ٤٠ ريال للعلبة ! لفترة محدودة!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443368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- 2018-06-14 07:04:54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لاتنسي تشتركي بمسابقة العيد لدخول السحب على قطع ذهبية مقدمة من </a:t>
                      </a:r>
                      <a:r>
                        <a:rPr kumimoji="0" lang="en-US" sz="1000" b="0" i="0" u="none" strike="noStrike" kern="1200" cap="none" spc="0" normalizeH="0" baseline="0" noProof="0">
                          <a:ln>
                            <a:noFill/>
                          </a:ln>
                          <a:solidFill>
                            <a:prstClr val="black"/>
                          </a:solidFill>
                          <a:effectLst/>
                          <a:uLnTx/>
                          <a:uFillTx/>
                          <a:latin typeface="+mn-lt"/>
                          <a:ea typeface="+mn-ea"/>
                          <a:cs typeface="+mn-cs"/>
                        </a:rPr>
                        <a:t>Dettol👇🏻👇🏻👇🏻
‏⁦‪Arbahi.al-dawaa.com‬⁩
‏⁧‫#</a:t>
                      </a:r>
                      <a:r>
                        <a:rPr kumimoji="0" lang="ar-AE" sz="1000" b="0" i="0" u="none" strike="noStrike" kern="1200" cap="none" spc="0" normalizeH="0" baseline="0" noProof="0">
                          <a:ln>
                            <a:noFill/>
                          </a:ln>
                          <a:solidFill>
                            <a:prstClr val="black"/>
                          </a:solidFill>
                          <a:effectLst/>
                          <a:uLnTx/>
                          <a:uFillTx/>
                          <a:latin typeface="+mn-lt"/>
                          <a:ea typeface="+mn-ea"/>
                          <a:cs typeface="+mn-cs"/>
                        </a:rPr>
                        <a:t>طلتك_علينا‬</a:t>
                      </a: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0591502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- 2018-06-13 22:08:36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سحبنا أسماء الفائزات ال ٣٠ معنا من زائرين يوم ١٠ و ١١ يونيو. مبروك! 
وانتو كمان، خذوا فرصة الفوز بقيمة مشترياتكم عند زيارتكم لصيدلياتنا من الآن وحتى ٢٣ يوليو.
#طلتك_بالعيد
فالكم الفوز ✌</a:t>
                      </a: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279557524"/>
                  </a:ext>
                </a:extLst>
              </a:tr>
            </a:tbl>
          </a:graphicData>
        </a:graphic>
      </p:graphicFrame>
      <p:sp>
        <p:nvSpPr>
          <p:cNvPr id="4" name="Text Placeholder 3">
            <a:extLst>
              <a:ext uri="{FF2B5EF4-FFF2-40B4-BE49-F238E27FC236}">
                <a16:creationId xmlns:a16="http://schemas.microsoft.com/office/drawing/2014/main" id="{935A6840-4F6C-47E8-B331-A4C15361F6E0}"/>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70535333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4F7E98-6076-4CCF-B856-28C94621AE18}"/>
              </a:ext>
            </a:extLst>
          </p:cNvPr>
          <p:cNvSpPr>
            <a:spLocks noGrp="1"/>
          </p:cNvSpPr>
          <p:nvPr>
            <p:ph type="title"/>
          </p:nvPr>
        </p:nvSpPr>
        <p:spPr/>
        <p:txBody>
          <a:bodyPr/>
          <a:lstStyle/>
          <a:p>
            <a:r>
              <a:rPr lang="en-US"/>
              <a:t>Instagram Posts Table | AlDawaa - 5 of 5</a:t>
            </a:r>
          </a:p>
        </p:txBody>
      </p:sp>
      <p:graphicFrame>
        <p:nvGraphicFramePr>
          <p:cNvPr id="5" name="Table Placeholder 4">
            <a:extLst>
              <a:ext uri="{FF2B5EF4-FFF2-40B4-BE49-F238E27FC236}">
                <a16:creationId xmlns:a16="http://schemas.microsoft.com/office/drawing/2014/main" id="{9FDB04E1-6FE9-472E-A41C-5B2BDEC16BC2}"/>
              </a:ext>
            </a:extLst>
          </p:cNvPr>
          <p:cNvGraphicFramePr>
            <a:graphicFrameLocks noGrp="1"/>
          </p:cNvGraphicFramePr>
          <p:nvPr>
            <p:ph type="tbl" sz="quarter" idx="13"/>
            <p:extLst>
              <p:ext uri="{D42A27DB-BD31-4B8C-83A1-F6EECF244321}">
                <p14:modId xmlns:p14="http://schemas.microsoft.com/office/powerpoint/2010/main" val="32233587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573139140"/>
                    </a:ext>
                  </a:extLst>
                </a:gridCol>
                <a:gridCol w="987552">
                  <a:extLst>
                    <a:ext uri="{9D8B030D-6E8A-4147-A177-3AD203B41FA5}">
                      <a16:colId xmlns:a16="http://schemas.microsoft.com/office/drawing/2014/main" val="1431504591"/>
                    </a:ext>
                  </a:extLst>
                </a:gridCol>
                <a:gridCol w="987552">
                  <a:extLst>
                    <a:ext uri="{9D8B030D-6E8A-4147-A177-3AD203B41FA5}">
                      <a16:colId xmlns:a16="http://schemas.microsoft.com/office/drawing/2014/main" val="996008247"/>
                    </a:ext>
                  </a:extLst>
                </a:gridCol>
                <a:gridCol w="987552">
                  <a:extLst>
                    <a:ext uri="{9D8B030D-6E8A-4147-A177-3AD203B41FA5}">
                      <a16:colId xmlns:a16="http://schemas.microsoft.com/office/drawing/2014/main" val="3601722035"/>
                    </a:ext>
                  </a:extLst>
                </a:gridCol>
                <a:gridCol w="987552">
                  <a:extLst>
                    <a:ext uri="{9D8B030D-6E8A-4147-A177-3AD203B41FA5}">
                      <a16:colId xmlns:a16="http://schemas.microsoft.com/office/drawing/2014/main" val="14085097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643100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- 2018-06-13 17:30:20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هل تعانين من بشرة حساسة؟ مختبرات نوريڤا قد خصصت لك مجموعة توفر الراحة الفورية من هيجان البشرة. استخدمي سوثينغ مسيلار لوشن لتنظيف البشرة و إزالة المكياج ثم اختاري المرطب المناسب لنوع بشرتك.
#نصيحة_الدواء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8618530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- 2018-06-13 13:10:07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تريدين بشرة نضرة و ناعمة؟
أضيفي ماء الورد و زيت جوز الهند الى الماء في حوض الاستحمام, استرخي ل20 دقيقة.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نصيحة_الدواء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359933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- 2018-06-12 23:49:56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لاتنسي تشتركي بمسابقة العيد لدخول السحب على هدايا الماس مقدمة من </a:t>
                      </a:r>
                      <a:r>
                        <a:rPr kumimoji="0" lang="en-US" sz="1000" b="0" i="0" u="none" strike="noStrike" kern="1200" cap="none" spc="0" normalizeH="0" baseline="0" noProof="0">
                          <a:ln>
                            <a:noFill/>
                          </a:ln>
                          <a:solidFill>
                            <a:prstClr val="black"/>
                          </a:solidFill>
                          <a:effectLst/>
                          <a:uLnTx/>
                          <a:uFillTx/>
                          <a:latin typeface="+mn-lt"/>
                          <a:ea typeface="+mn-ea"/>
                          <a:cs typeface="+mn-cs"/>
                        </a:rPr>
                        <a:t>Veet </a:t>
                      </a:r>
                      <a:r>
                        <a:rPr kumimoji="0" lang="ar-AE" sz="1000" b="0" i="0" u="none" strike="noStrike" kern="1200" cap="none" spc="0" normalizeH="0" baseline="0" noProof="0">
                          <a:ln>
                            <a:noFill/>
                          </a:ln>
                          <a:solidFill>
                            <a:prstClr val="black"/>
                          </a:solidFill>
                          <a:effectLst/>
                          <a:uLnTx/>
                          <a:uFillTx/>
                          <a:latin typeface="+mn-lt"/>
                          <a:ea typeface="+mn-ea"/>
                          <a:cs typeface="+mn-cs"/>
                        </a:rPr>
                        <a:t>و </a:t>
                      </a:r>
                      <a:r>
                        <a:rPr kumimoji="0" lang="en-US" sz="1000" b="0" i="0" u="none" strike="noStrike" kern="1200" cap="none" spc="0" normalizeH="0" baseline="0" noProof="0">
                          <a:ln>
                            <a:noFill/>
                          </a:ln>
                          <a:solidFill>
                            <a:prstClr val="black"/>
                          </a:solidFill>
                          <a:effectLst/>
                          <a:uLnTx/>
                          <a:uFillTx/>
                          <a:latin typeface="+mn-lt"/>
                          <a:ea typeface="+mn-ea"/>
                          <a:cs typeface="+mn-cs"/>
                        </a:rPr>
                        <a:t>Sholl 👇🏻👇🏻👇🏻
http://Arbahi.al-dawaa.com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7373234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- 2018-06-12 17:30:21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أيامنا تمر وأحيانا ما نلحق نعطي جسمنا الفيتامينات والمعادن اللي يحتاجها من الطعام. و بهذه الحالة نقدر ناخذ الدعم من المكملات الغذائية.
وكلّها موجودة في #الدواء.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10385688"/>
                  </a:ext>
                </a:extLst>
              </a:tr>
            </a:tbl>
          </a:graphicData>
        </a:graphic>
      </p:graphicFrame>
      <p:sp>
        <p:nvSpPr>
          <p:cNvPr id="4" name="Text Placeholder 3">
            <a:extLst>
              <a:ext uri="{FF2B5EF4-FFF2-40B4-BE49-F238E27FC236}">
                <a16:creationId xmlns:a16="http://schemas.microsoft.com/office/drawing/2014/main" id="{89060C2F-E379-4B55-A190-67DAF5B23F77}"/>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409122950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129572-6234-4E6F-A88D-10494E02E894}"/>
              </a:ext>
            </a:extLst>
          </p:cNvPr>
          <p:cNvSpPr>
            <a:spLocks noGrp="1"/>
          </p:cNvSpPr>
          <p:nvPr>
            <p:ph type="title"/>
          </p:nvPr>
        </p:nvSpPr>
        <p:spPr/>
        <p:txBody>
          <a:bodyPr/>
          <a:lstStyle/>
          <a:p>
            <a:r>
              <a:rPr lang="en-US"/>
              <a:t>Instagram Average Interactions Per Post | AlDawaa</a:t>
            </a:r>
          </a:p>
        </p:txBody>
      </p:sp>
      <p:graphicFrame>
        <p:nvGraphicFramePr>
          <p:cNvPr id="6" name="Chart Placeholder 5">
            <a:extLst>
              <a:ext uri="{FF2B5EF4-FFF2-40B4-BE49-F238E27FC236}">
                <a16:creationId xmlns:a16="http://schemas.microsoft.com/office/drawing/2014/main" id="{060C85F8-30D9-4148-914A-C4D600A38F66}"/>
              </a:ext>
            </a:extLst>
          </p:cNvPr>
          <p:cNvGraphicFramePr>
            <a:graphicFrameLocks noGrp="1"/>
          </p:cNvGraphicFramePr>
          <p:nvPr>
            <p:ph type="chart" sz="quarter" idx="13"/>
            <p:extLst>
              <p:ext uri="{D42A27DB-BD31-4B8C-83A1-F6EECF244321}">
                <p14:modId xmlns:p14="http://schemas.microsoft.com/office/powerpoint/2010/main" val="12412931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AE549F3-F801-445A-B576-8131831681A0}"/>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A6D8791E-C394-4DE9-B24C-41C6E68FADF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4873744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E254DC-1265-4D14-8FA5-F864D7000A28}"/>
              </a:ext>
            </a:extLst>
          </p:cNvPr>
          <p:cNvSpPr>
            <a:spLocks noGrp="1"/>
          </p:cNvSpPr>
          <p:nvPr>
            <p:ph type="title"/>
          </p:nvPr>
        </p:nvSpPr>
        <p:spPr/>
        <p:txBody>
          <a:bodyPr/>
          <a:lstStyle/>
          <a:p>
            <a:r>
              <a:rPr lang="en-US"/>
              <a:t>Instagram Hashtag Detection | AlDawaa - 1 of 2</a:t>
            </a:r>
          </a:p>
        </p:txBody>
      </p:sp>
      <p:graphicFrame>
        <p:nvGraphicFramePr>
          <p:cNvPr id="5" name="Table Placeholder 4">
            <a:extLst>
              <a:ext uri="{FF2B5EF4-FFF2-40B4-BE49-F238E27FC236}">
                <a16:creationId xmlns:a16="http://schemas.microsoft.com/office/drawing/2014/main" id="{B9C38512-290F-471D-B376-AFE9CD25812A}"/>
              </a:ext>
            </a:extLst>
          </p:cNvPr>
          <p:cNvGraphicFramePr>
            <a:graphicFrameLocks noGrp="1"/>
          </p:cNvGraphicFramePr>
          <p:nvPr>
            <p:ph type="tbl" sz="quarter" idx="13"/>
            <p:extLst>
              <p:ext uri="{D42A27DB-BD31-4B8C-83A1-F6EECF244321}">
                <p14:modId xmlns:p14="http://schemas.microsoft.com/office/powerpoint/2010/main" val="42584317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791795695"/>
                    </a:ext>
                  </a:extLst>
                </a:gridCol>
                <a:gridCol w="1481328">
                  <a:extLst>
                    <a:ext uri="{9D8B030D-6E8A-4147-A177-3AD203B41FA5}">
                      <a16:colId xmlns:a16="http://schemas.microsoft.com/office/drawing/2014/main" val="286799713"/>
                    </a:ext>
                  </a:extLst>
                </a:gridCol>
                <a:gridCol w="1481328">
                  <a:extLst>
                    <a:ext uri="{9D8B030D-6E8A-4147-A177-3AD203B41FA5}">
                      <a16:colId xmlns:a16="http://schemas.microsoft.com/office/drawing/2014/main" val="2525573164"/>
                    </a:ext>
                  </a:extLst>
                </a:gridCol>
                <a:gridCol w="1481328">
                  <a:extLst>
                    <a:ext uri="{9D8B030D-6E8A-4147-A177-3AD203B41FA5}">
                      <a16:colId xmlns:a16="http://schemas.microsoft.com/office/drawing/2014/main" val="647273615"/>
                    </a:ext>
                  </a:extLst>
                </a:gridCol>
                <a:gridCol w="1481328">
                  <a:extLst>
                    <a:ext uri="{9D8B030D-6E8A-4147-A177-3AD203B41FA5}">
                      <a16:colId xmlns:a16="http://schemas.microsoft.com/office/drawing/2014/main" val="21726985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24743273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#رمضان</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extLst>
                  <a:ext uri="{0D108BD9-81ED-4DB2-BD59-A6C34878D82A}">
                    <a16:rowId xmlns:a16="http://schemas.microsoft.com/office/drawing/2014/main" val="27907729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#يوم_الجمعه</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extLst>
                  <a:ext uri="{0D108BD9-81ED-4DB2-BD59-A6C34878D82A}">
                    <a16:rowId xmlns:a16="http://schemas.microsoft.com/office/drawing/2014/main" val="34405555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#نصيحة_الدواء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113.92307692308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8.4615384615385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122.38461538462</a:t>
                      </a:r>
                    </a:p>
                  </a:txBody>
                  <a:tcPr/>
                </a:tc>
                <a:extLst>
                  <a:ext uri="{0D108BD9-81ED-4DB2-BD59-A6C34878D82A}">
                    <a16:rowId xmlns:a16="http://schemas.microsoft.com/office/drawing/2014/main" val="17433477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#الدواء_والسكري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103.75</a:t>
                      </a:r>
                    </a:p>
                  </a:txBody>
                  <a:tcPr/>
                </a:tc>
                <a:extLst>
                  <a:ext uri="{0D108BD9-81ED-4DB2-BD59-A6C34878D82A}">
                    <a16:rowId xmlns:a16="http://schemas.microsoft.com/office/drawing/2014/main" val="6767636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#رموش_اوشا</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extLst>
                  <a:ext uri="{0D108BD9-81ED-4DB2-BD59-A6C34878D82A}">
                    <a16:rowId xmlns:a16="http://schemas.microsoft.com/office/drawing/2014/main" val="28316184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#جديد_الدواء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128.33333333333</a:t>
                      </a:r>
                    </a:p>
                  </a:txBody>
                  <a:tcPr/>
                </a:tc>
                <a:extLst>
                  <a:ext uri="{0D108BD9-81ED-4DB2-BD59-A6C34878D82A}">
                    <a16:rowId xmlns:a16="http://schemas.microsoft.com/office/drawing/2014/main" val="34137602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extLst>
                  <a:ext uri="{0D108BD9-81ED-4DB2-BD59-A6C34878D82A}">
                    <a16:rowId xmlns:a16="http://schemas.microsoft.com/office/drawing/2014/main" val="34651639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#طلتك_بالعيد</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84.642857142857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11.642857142857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96.285714285714</a:t>
                      </a:r>
                    </a:p>
                  </a:txBody>
                  <a:tcPr/>
                </a:tc>
                <a:extLst>
                  <a:ext uri="{0D108BD9-81ED-4DB2-BD59-A6C34878D82A}">
                    <a16:rowId xmlns:a16="http://schemas.microsoft.com/office/drawing/2014/main" val="8059755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#حصري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extLst>
                  <a:ext uri="{0D108BD9-81ED-4DB2-BD59-A6C34878D82A}">
                    <a16:rowId xmlns:a16="http://schemas.microsoft.com/office/drawing/2014/main" val="35478686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#عروض_الدواء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extLst>
                  <a:ext uri="{0D108BD9-81ED-4DB2-BD59-A6C34878D82A}">
                    <a16:rowId xmlns:a16="http://schemas.microsoft.com/office/drawing/2014/main" val="3342766763"/>
                  </a:ext>
                </a:extLst>
              </a:tr>
            </a:tbl>
          </a:graphicData>
        </a:graphic>
      </p:graphicFrame>
      <p:sp>
        <p:nvSpPr>
          <p:cNvPr id="4" name="Text Placeholder 3">
            <a:extLst>
              <a:ext uri="{FF2B5EF4-FFF2-40B4-BE49-F238E27FC236}">
                <a16:creationId xmlns:a16="http://schemas.microsoft.com/office/drawing/2014/main" id="{A83EA573-06F2-4B1F-B3FA-AE973F3C4F73}"/>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2606210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BF6263-1723-4B9E-A806-4D24BDF79A2F}"/>
              </a:ext>
            </a:extLst>
          </p:cNvPr>
          <p:cNvSpPr>
            <a:spLocks noGrp="1"/>
          </p:cNvSpPr>
          <p:nvPr>
            <p:ph type="title"/>
          </p:nvPr>
        </p:nvSpPr>
        <p:spPr/>
        <p:txBody>
          <a:bodyPr/>
          <a:lstStyle/>
          <a:p>
            <a:r>
              <a:rPr lang="en-US"/>
              <a:t>Instagram Hashtag Detection | AlDawaa - 2 of 2</a:t>
            </a:r>
          </a:p>
        </p:txBody>
      </p:sp>
      <p:graphicFrame>
        <p:nvGraphicFramePr>
          <p:cNvPr id="5" name="Table Placeholder 4">
            <a:extLst>
              <a:ext uri="{FF2B5EF4-FFF2-40B4-BE49-F238E27FC236}">
                <a16:creationId xmlns:a16="http://schemas.microsoft.com/office/drawing/2014/main" id="{FF87FA90-82D8-4CBB-90B4-CF67AEA48033}"/>
              </a:ext>
            </a:extLst>
          </p:cNvPr>
          <p:cNvGraphicFramePr>
            <a:graphicFrameLocks noGrp="1"/>
          </p:cNvGraphicFramePr>
          <p:nvPr>
            <p:ph type="tbl" sz="quarter" idx="13"/>
            <p:extLst>
              <p:ext uri="{D42A27DB-BD31-4B8C-83A1-F6EECF244321}">
                <p14:modId xmlns:p14="http://schemas.microsoft.com/office/powerpoint/2010/main" val="39993359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690085333"/>
                    </a:ext>
                  </a:extLst>
                </a:gridCol>
                <a:gridCol w="1481328">
                  <a:extLst>
                    <a:ext uri="{9D8B030D-6E8A-4147-A177-3AD203B41FA5}">
                      <a16:colId xmlns:a16="http://schemas.microsoft.com/office/drawing/2014/main" val="35649962"/>
                    </a:ext>
                  </a:extLst>
                </a:gridCol>
                <a:gridCol w="1481328">
                  <a:extLst>
                    <a:ext uri="{9D8B030D-6E8A-4147-A177-3AD203B41FA5}">
                      <a16:colId xmlns:a16="http://schemas.microsoft.com/office/drawing/2014/main" val="3413419630"/>
                    </a:ext>
                  </a:extLst>
                </a:gridCol>
                <a:gridCol w="1481328">
                  <a:extLst>
                    <a:ext uri="{9D8B030D-6E8A-4147-A177-3AD203B41FA5}">
                      <a16:colId xmlns:a16="http://schemas.microsoft.com/office/drawing/2014/main" val="3351942569"/>
                    </a:ext>
                  </a:extLst>
                </a:gridCol>
                <a:gridCol w="1481328">
                  <a:extLst>
                    <a:ext uri="{9D8B030D-6E8A-4147-A177-3AD203B41FA5}">
                      <a16:colId xmlns:a16="http://schemas.microsoft.com/office/drawing/2014/main" val="8778261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140259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#السعودي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extLst>
                  <a:ext uri="{0D108BD9-81ED-4DB2-BD59-A6C34878D82A}">
                    <a16:rowId xmlns:a16="http://schemas.microsoft.com/office/drawing/2014/main" val="23726482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#بالتوفيق_لمنتخبنا_السعودي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extLst>
                  <a:ext uri="{0D108BD9-81ED-4DB2-BD59-A6C34878D82A}">
                    <a16:rowId xmlns:a16="http://schemas.microsoft.com/office/drawing/2014/main" val="34959404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#يوم_التبرع_بالدم_العالمي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extLst>
                  <a:ext uri="{0D108BD9-81ED-4DB2-BD59-A6C34878D82A}">
                    <a16:rowId xmlns:a16="http://schemas.microsoft.com/office/drawing/2014/main" val="40646871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#عيد_مبارك</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extLst>
                  <a:ext uri="{0D108BD9-81ED-4DB2-BD59-A6C34878D82A}">
                    <a16:rowId xmlns:a16="http://schemas.microsoft.com/office/drawing/2014/main" val="18842591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#يوم_تناول_الخضار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extLst>
                  <a:ext uri="{0D108BD9-81ED-4DB2-BD59-A6C34878D82A}">
                    <a16:rowId xmlns:a16="http://schemas.microsoft.com/office/drawing/2014/main" val="3523201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#كلناـمعك</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extLst>
                  <a:ext uri="{0D108BD9-81ED-4DB2-BD59-A6C34878D82A}">
                    <a16:rowId xmlns:a16="http://schemas.microsoft.com/office/drawing/2014/main" val="29729424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#قيادة_المرأة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extLst>
                  <a:ext uri="{0D108BD9-81ED-4DB2-BD59-A6C34878D82A}">
                    <a16:rowId xmlns:a16="http://schemas.microsoft.com/office/drawing/2014/main" val="10182258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#أساسيات_الصيف</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118.5</a:t>
                      </a:r>
                    </a:p>
                  </a:txBody>
                  <a:tcPr/>
                </a:tc>
                <a:extLst>
                  <a:ext uri="{0D108BD9-81ED-4DB2-BD59-A6C34878D82A}">
                    <a16:rowId xmlns:a16="http://schemas.microsoft.com/office/drawing/2014/main" val="17637714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#قيادةـالمرأة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extLst>
                  <a:ext uri="{0D108BD9-81ED-4DB2-BD59-A6C34878D82A}">
                    <a16:rowId xmlns:a16="http://schemas.microsoft.com/office/drawing/2014/main" val="23582724"/>
                  </a:ext>
                </a:extLst>
              </a:tr>
            </a:tbl>
          </a:graphicData>
        </a:graphic>
      </p:graphicFrame>
      <p:sp>
        <p:nvSpPr>
          <p:cNvPr id="4" name="Text Placeholder 3">
            <a:extLst>
              <a:ext uri="{FF2B5EF4-FFF2-40B4-BE49-F238E27FC236}">
                <a16:creationId xmlns:a16="http://schemas.microsoft.com/office/drawing/2014/main" id="{5ACA2607-85DC-4337-A3ED-DA3C6A9270DD}"/>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88136533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343259-065C-4011-AFCD-C95AEE2FDBD8}"/>
              </a:ext>
            </a:extLst>
          </p:cNvPr>
          <p:cNvSpPr>
            <a:spLocks noGrp="1"/>
          </p:cNvSpPr>
          <p:nvPr>
            <p:ph type="title"/>
          </p:nvPr>
        </p:nvSpPr>
        <p:spPr/>
        <p:txBody>
          <a:bodyPr/>
          <a:lstStyle/>
          <a:p>
            <a:r>
              <a:rPr lang="en-US"/>
              <a:t>Instagram Posts Type Distribution Per Profile | AlDawaa</a:t>
            </a:r>
          </a:p>
        </p:txBody>
      </p:sp>
      <p:graphicFrame>
        <p:nvGraphicFramePr>
          <p:cNvPr id="6" name="Chart Placeholder 5">
            <a:extLst>
              <a:ext uri="{FF2B5EF4-FFF2-40B4-BE49-F238E27FC236}">
                <a16:creationId xmlns:a16="http://schemas.microsoft.com/office/drawing/2014/main" id="{70CFE4BC-70CC-4C9E-BED2-B0B9155A1F88}"/>
              </a:ext>
            </a:extLst>
          </p:cNvPr>
          <p:cNvGraphicFramePr>
            <a:graphicFrameLocks noGrp="1"/>
          </p:cNvGraphicFramePr>
          <p:nvPr>
            <p:ph type="chart" sz="quarter" idx="13"/>
            <p:extLst>
              <p:ext uri="{D42A27DB-BD31-4B8C-83A1-F6EECF244321}">
                <p14:modId xmlns:p14="http://schemas.microsoft.com/office/powerpoint/2010/main" val="29619599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343B9A2-E47C-4DDD-B53A-020F89DEAA09}"/>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243EE991-9DE6-494C-995E-560BD53C44A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6923568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2DF742-5379-4580-B2C2-0710F8B191B6}"/>
              </a:ext>
            </a:extLst>
          </p:cNvPr>
          <p:cNvSpPr>
            <a:spLocks noGrp="1"/>
          </p:cNvSpPr>
          <p:nvPr>
            <p:ph type="title"/>
          </p:nvPr>
        </p:nvSpPr>
        <p:spPr/>
        <p:txBody>
          <a:bodyPr/>
          <a:lstStyle/>
          <a:p>
            <a:r>
              <a:rPr lang="en-US"/>
              <a:t>Instagram Interactions Distribution | AlDawaa</a:t>
            </a:r>
          </a:p>
        </p:txBody>
      </p:sp>
      <p:graphicFrame>
        <p:nvGraphicFramePr>
          <p:cNvPr id="6" name="Chart Placeholder 5">
            <a:extLst>
              <a:ext uri="{FF2B5EF4-FFF2-40B4-BE49-F238E27FC236}">
                <a16:creationId xmlns:a16="http://schemas.microsoft.com/office/drawing/2014/main" id="{68C18244-DECE-4811-9890-520691A257D4}"/>
              </a:ext>
            </a:extLst>
          </p:cNvPr>
          <p:cNvGraphicFramePr>
            <a:graphicFrameLocks noGrp="1"/>
          </p:cNvGraphicFramePr>
          <p:nvPr>
            <p:ph type="chart" sz="quarter" idx="13"/>
            <p:extLst>
              <p:ext uri="{D42A27DB-BD31-4B8C-83A1-F6EECF244321}">
                <p14:modId xmlns:p14="http://schemas.microsoft.com/office/powerpoint/2010/main" val="11906484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170014B-2CB3-4077-8C4F-CCBB17BFEE36}"/>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779896C6-CFCC-4D6D-A0B6-9EBB6A0B6F5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9444959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2541</Words>
  <Application>Microsoft Office PowerPoint</Application>
  <PresentationFormat>On-screen Show (4:3)</PresentationFormat>
  <Paragraphs>1424</Paragraphs>
  <Slides>44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44</vt:i4>
      </vt:variant>
    </vt:vector>
  </HeadingPairs>
  <TitlesOfParts>
    <vt:vector size="47" baseType="lpstr">
      <vt:lpstr>Calibri</vt:lpstr>
      <vt:lpstr>Arial</vt:lpstr>
      <vt:lpstr>quintly_template</vt:lpstr>
      <vt:lpstr>AlDawaa Care</vt:lpstr>
      <vt:lpstr>Twitter Key Metrics Table | AlDawaa</vt:lpstr>
      <vt:lpstr>Twitter Followers Total | AlDawaa</vt:lpstr>
      <vt:lpstr>Twitter Own and Retweeted Tweets Table | AlDawaa - 1 of 6</vt:lpstr>
      <vt:lpstr>Twitter Own and Retweeted Tweets Table | AlDawaa - 2 of 6</vt:lpstr>
      <vt:lpstr>Twitter Own and Retweeted Tweets Table | AlDawaa - 3 of 6</vt:lpstr>
      <vt:lpstr>Twitter Own and Retweeted Tweets Table | AlDawaa - 4 of 6</vt:lpstr>
      <vt:lpstr>Twitter Own and Retweeted Tweets Table | AlDawaa - 5 of 6</vt:lpstr>
      <vt:lpstr>Twitter Own and Retweeted Tweets Table | AlDawaa - 6 of 6</vt:lpstr>
      <vt:lpstr>Twitter Own Tweets | AlDawaa</vt:lpstr>
      <vt:lpstr>Twitter Interactions Distribution | AlDawaa</vt:lpstr>
      <vt:lpstr>Twitter Tweets Total | AlDawaa</vt:lpstr>
      <vt:lpstr>Twitter Total Interactions | AlDawaa</vt:lpstr>
      <vt:lpstr>Twitter Retweets | AlDawaa</vt:lpstr>
      <vt:lpstr>Twitter Interaction Rate By Hour | AlDawaa</vt:lpstr>
      <vt:lpstr>Facebook Key Metrics Table | AlDawaa</vt:lpstr>
      <vt:lpstr>Facebook Fans Total | AlDawaa</vt:lpstr>
      <vt:lpstr>Facebook Own Posts Table  | AlDawaa - 1 of 11</vt:lpstr>
      <vt:lpstr>Facebook Own Posts Table  | AlDawaa - 2 of 11</vt:lpstr>
      <vt:lpstr>Facebook Own Posts Table  | AlDawaa - 3 of 11</vt:lpstr>
      <vt:lpstr>Facebook Own Posts Table  | AlDawaa - 4 of 11</vt:lpstr>
      <vt:lpstr>Facebook Own Posts Table  | AlDawaa - 5 of 11</vt:lpstr>
      <vt:lpstr>Facebook Own Posts Table  | AlDawaa - 6 of 11</vt:lpstr>
      <vt:lpstr>Facebook Own Posts Table  | AlDawaa - 7 of 11</vt:lpstr>
      <vt:lpstr>Facebook Own Posts Table  | AlDawaa - 8 of 11</vt:lpstr>
      <vt:lpstr>Facebook Own Posts Table  | AlDawaa - 9 of 11</vt:lpstr>
      <vt:lpstr>Facebook Own Posts Table  | AlDawaa - 10 of 11</vt:lpstr>
      <vt:lpstr>Facebook Own Posts Table  | AlDawaa - 11 of 11</vt:lpstr>
      <vt:lpstr>Facebook Interactions Distribution | AlDawaa</vt:lpstr>
      <vt:lpstr>Facebook Hashtag Detection | AlDawaa - 1 of 2</vt:lpstr>
      <vt:lpstr>Facebook Hashtag Detection | AlDawaa - 2 of 2</vt:lpstr>
      <vt:lpstr>Instagram Key Metrics Table | AlDawaa</vt:lpstr>
      <vt:lpstr>Instagram Followers Table | AlDawaa</vt:lpstr>
      <vt:lpstr>Instagram Followers Total | AlDawaa</vt:lpstr>
      <vt:lpstr>Instagram Posts Table | AlDawaa - 1 of 5</vt:lpstr>
      <vt:lpstr>Instagram Posts Table | AlDawaa - 2 of 5</vt:lpstr>
      <vt:lpstr>Instagram Posts Table | AlDawaa - 3 of 5</vt:lpstr>
      <vt:lpstr>Instagram Posts Table | AlDawaa - 4 of 5</vt:lpstr>
      <vt:lpstr>Instagram Posts Table | AlDawaa - 5 of 5</vt:lpstr>
      <vt:lpstr>Instagram Average Interactions Per Post | AlDawaa</vt:lpstr>
      <vt:lpstr>Instagram Hashtag Detection | AlDawaa - 1 of 2</vt:lpstr>
      <vt:lpstr>Instagram Hashtag Detection | AlDawaa - 2 of 2</vt:lpstr>
      <vt:lpstr>Instagram Posts Type Distribution Per Profile | AlDawaa</vt:lpstr>
      <vt:lpstr>Instagram Interactions Distribution | AlDawaa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AlDawaa Care</dc:title>
  <dc:creator>Administrator</dc:creator>
  <cp:lastModifiedBy>Administrator</cp:lastModifiedBy>
  <cp:revision>1</cp:revision>
  <dcterms:created xsi:type="dcterms:W3CDTF">2018-07-08T12:46:46Z</dcterms:created>
  <dcterms:modified xsi:type="dcterms:W3CDTF">2018-07-08T12:48:37Z</dcterms:modified>
</cp:coreProperties>
</file>