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8908</c:v>
                </c:pt>
                <c:pt idx="1">
                  <c:v>8919</c:v>
                </c:pt>
                <c:pt idx="2">
                  <c:v>8928</c:v>
                </c:pt>
                <c:pt idx="3">
                  <c:v>8940</c:v>
                </c:pt>
                <c:pt idx="4">
                  <c:v>8954</c:v>
                </c:pt>
                <c:pt idx="5">
                  <c:v>8961</c:v>
                </c:pt>
                <c:pt idx="6">
                  <c:v>8975</c:v>
                </c:pt>
                <c:pt idx="7">
                  <c:v>8988</c:v>
                </c:pt>
                <c:pt idx="8">
                  <c:v>9023</c:v>
                </c:pt>
                <c:pt idx="9">
                  <c:v>9054</c:v>
                </c:pt>
                <c:pt idx="10">
                  <c:v>9074</c:v>
                </c:pt>
                <c:pt idx="11">
                  <c:v>9083</c:v>
                </c:pt>
                <c:pt idx="12">
                  <c:v>9104</c:v>
                </c:pt>
                <c:pt idx="13">
                  <c:v>9138</c:v>
                </c:pt>
                <c:pt idx="14">
                  <c:v>9155</c:v>
                </c:pt>
                <c:pt idx="15">
                  <c:v>9177</c:v>
                </c:pt>
                <c:pt idx="16">
                  <c:v>9188</c:v>
                </c:pt>
                <c:pt idx="17">
                  <c:v>9196</c:v>
                </c:pt>
                <c:pt idx="18">
                  <c:v>9202</c:v>
                </c:pt>
                <c:pt idx="19">
                  <c:v>9216</c:v>
                </c:pt>
                <c:pt idx="20">
                  <c:v>9226</c:v>
                </c:pt>
                <c:pt idx="21">
                  <c:v>9234</c:v>
                </c:pt>
                <c:pt idx="22">
                  <c:v>9246</c:v>
                </c:pt>
                <c:pt idx="23">
                  <c:v>9262</c:v>
                </c:pt>
                <c:pt idx="24">
                  <c:v>9275</c:v>
                </c:pt>
                <c:pt idx="25">
                  <c:v>9296</c:v>
                </c:pt>
                <c:pt idx="26">
                  <c:v>9313</c:v>
                </c:pt>
                <c:pt idx="27">
                  <c:v>9322</c:v>
                </c:pt>
                <c:pt idx="28">
                  <c:v>9343</c:v>
                </c:pt>
                <c:pt idx="29">
                  <c:v>9351</c:v>
                </c:pt>
                <c:pt idx="30">
                  <c:v>9367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E9-4BDC-9C0F-211A1EBDE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276352"/>
        <c:axId val="340269792"/>
      </c:lineChart>
      <c:dateAx>
        <c:axId val="340276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69792"/>
        <c:crosses val="autoZero"/>
        <c:auto val="1"/>
        <c:lblOffset val="100"/>
        <c:baseTimeUnit val="days"/>
      </c:dateAx>
      <c:valAx>
        <c:axId val="34026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7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5-4609-B77F-9E653FCF1E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25-4609-B77F-9E653FCF1E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25-4609-B77F-9E653FCF1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136048"/>
        <c:axId val="417137360"/>
      </c:barChart>
      <c:catAx>
        <c:axId val="41713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137360"/>
        <c:crosses val="autoZero"/>
        <c:auto val="1"/>
        <c:lblAlgn val="ctr"/>
        <c:lblOffset val="100"/>
        <c:noMultiLvlLbl val="0"/>
      </c:catAx>
      <c:valAx>
        <c:axId val="41713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13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92-47F1-A687-D896B3B17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135392"/>
        <c:axId val="417137688"/>
      </c:lineChart>
      <c:dateAx>
        <c:axId val="417135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137688"/>
        <c:crosses val="autoZero"/>
        <c:auto val="1"/>
        <c:lblOffset val="100"/>
        <c:baseTimeUnit val="days"/>
      </c:dateAx>
      <c:valAx>
        <c:axId val="41713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13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41-4327-AA29-53431DF7A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133096"/>
        <c:axId val="417134080"/>
      </c:barChart>
      <c:catAx>
        <c:axId val="41713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134080"/>
        <c:crosses val="autoZero"/>
        <c:auto val="1"/>
        <c:lblAlgn val="ctr"/>
        <c:lblOffset val="100"/>
        <c:noMultiLvlLbl val="0"/>
      </c:catAx>
      <c:valAx>
        <c:axId val="41713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13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87-4C56-AFFD-ABB5179FDD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87-4C56-AFFD-ABB5179FDD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87-4C56-AFFD-ABB5179FDD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87-4C56-AFFD-ABB5179FDD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87-4C56-AFFD-ABB5179FDD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142936"/>
        <c:axId val="417140968"/>
      </c:barChart>
      <c:catAx>
        <c:axId val="417142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140968"/>
        <c:crosses val="autoZero"/>
        <c:auto val="1"/>
        <c:lblAlgn val="ctr"/>
        <c:lblOffset val="100"/>
        <c:noMultiLvlLbl val="0"/>
      </c:catAx>
      <c:valAx>
        <c:axId val="41714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142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3657</c:v>
                </c:pt>
                <c:pt idx="1">
                  <c:v>3657</c:v>
                </c:pt>
                <c:pt idx="2">
                  <c:v>3675</c:v>
                </c:pt>
                <c:pt idx="3">
                  <c:v>3691</c:v>
                </c:pt>
                <c:pt idx="4">
                  <c:v>3693</c:v>
                </c:pt>
                <c:pt idx="5">
                  <c:v>3693</c:v>
                </c:pt>
                <c:pt idx="6">
                  <c:v>3694</c:v>
                </c:pt>
                <c:pt idx="7">
                  <c:v>3694</c:v>
                </c:pt>
                <c:pt idx="8">
                  <c:v>3698</c:v>
                </c:pt>
                <c:pt idx="9">
                  <c:v>3697</c:v>
                </c:pt>
                <c:pt idx="10">
                  <c:v>3699</c:v>
                </c:pt>
                <c:pt idx="11">
                  <c:v>3700</c:v>
                </c:pt>
                <c:pt idx="12">
                  <c:v>3700</c:v>
                </c:pt>
                <c:pt idx="13">
                  <c:v>3702</c:v>
                </c:pt>
                <c:pt idx="14">
                  <c:v>3703</c:v>
                </c:pt>
                <c:pt idx="15">
                  <c:v>3704</c:v>
                </c:pt>
                <c:pt idx="16">
                  <c:v>3708</c:v>
                </c:pt>
                <c:pt idx="17">
                  <c:v>3712</c:v>
                </c:pt>
                <c:pt idx="18">
                  <c:v>3712</c:v>
                </c:pt>
                <c:pt idx="19">
                  <c:v>3712</c:v>
                </c:pt>
                <c:pt idx="20">
                  <c:v>3713</c:v>
                </c:pt>
                <c:pt idx="21">
                  <c:v>3712</c:v>
                </c:pt>
                <c:pt idx="22">
                  <c:v>3712</c:v>
                </c:pt>
                <c:pt idx="23">
                  <c:v>3714</c:v>
                </c:pt>
                <c:pt idx="24">
                  <c:v>3714</c:v>
                </c:pt>
                <c:pt idx="25">
                  <c:v>3714</c:v>
                </c:pt>
                <c:pt idx="26">
                  <c:v>3714</c:v>
                </c:pt>
                <c:pt idx="27">
                  <c:v>3714</c:v>
                </c:pt>
                <c:pt idx="28">
                  <c:v>3715</c:v>
                </c:pt>
                <c:pt idx="29">
                  <c:v>3715</c:v>
                </c:pt>
                <c:pt idx="30">
                  <c:v>3717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9C-4ADD-B830-31975B859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760424"/>
        <c:axId val="422260672"/>
      </c:lineChart>
      <c:dateAx>
        <c:axId val="419760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260672"/>
        <c:crosses val="autoZero"/>
        <c:auto val="1"/>
        <c:lblOffset val="100"/>
        <c:baseTimeUnit val="days"/>
      </c:dateAx>
      <c:valAx>
        <c:axId val="42226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6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22-4266-9129-242F05EC9F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22-4266-9129-242F05EC9F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22-4266-9129-242F05EC9F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22-4266-9129-242F05EC9F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22-4266-9129-242F05EC9F8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822-4266-9129-242F05EC9F8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22-4266-9129-242F05EC9F8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822-4266-9129-242F05EC9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3929264"/>
        <c:axId val="423934184"/>
      </c:barChart>
      <c:catAx>
        <c:axId val="42392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34184"/>
        <c:crosses val="autoZero"/>
        <c:auto val="1"/>
        <c:lblAlgn val="ctr"/>
        <c:lblOffset val="100"/>
        <c:noMultiLvlLbl val="0"/>
      </c:catAx>
      <c:valAx>
        <c:axId val="42393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2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49-48AF-82E7-13F0526A6E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49-48AF-82E7-13F0526A6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3927624"/>
        <c:axId val="423927952"/>
      </c:barChart>
      <c:catAx>
        <c:axId val="42392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27952"/>
        <c:crosses val="autoZero"/>
        <c:auto val="1"/>
        <c:lblAlgn val="ctr"/>
        <c:lblOffset val="100"/>
        <c:noMultiLvlLbl val="0"/>
      </c:catAx>
      <c:valAx>
        <c:axId val="42392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2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07-43D4-B95A-268A2DCEF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932216"/>
        <c:axId val="423935496"/>
      </c:lineChart>
      <c:dateAx>
        <c:axId val="423932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35496"/>
        <c:crosses val="autoZero"/>
        <c:auto val="1"/>
        <c:lblOffset val="100"/>
        <c:baseTimeUnit val="days"/>
      </c:dateAx>
      <c:valAx>
        <c:axId val="42393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3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7</c:v>
                </c:pt>
                <c:pt idx="2">
                  <c:v>2847</c:v>
                </c:pt>
                <c:pt idx="3">
                  <c:v>1234</c:v>
                </c:pt>
                <c:pt idx="4">
                  <c:v>331</c:v>
                </c:pt>
                <c:pt idx="5">
                  <c:v>127</c:v>
                </c:pt>
                <c:pt idx="6">
                  <c:v>101</c:v>
                </c:pt>
                <c:pt idx="7">
                  <c:v>1364</c:v>
                </c:pt>
                <c:pt idx="8">
                  <c:v>295</c:v>
                </c:pt>
                <c:pt idx="9">
                  <c:v>75</c:v>
                </c:pt>
                <c:pt idx="10">
                  <c:v>47</c:v>
                </c:pt>
                <c:pt idx="11">
                  <c:v>14</c:v>
                </c:pt>
                <c:pt idx="12">
                  <c:v>1074</c:v>
                </c:pt>
                <c:pt idx="13">
                  <c:v>294</c:v>
                </c:pt>
                <c:pt idx="14">
                  <c:v>275</c:v>
                </c:pt>
                <c:pt idx="15">
                  <c:v>1028</c:v>
                </c:pt>
                <c:pt idx="16">
                  <c:v>217</c:v>
                </c:pt>
                <c:pt idx="17">
                  <c:v>147</c:v>
                </c:pt>
                <c:pt idx="18">
                  <c:v>61</c:v>
                </c:pt>
                <c:pt idx="19">
                  <c:v>21</c:v>
                </c:pt>
                <c:pt idx="20">
                  <c:v>13</c:v>
                </c:pt>
                <c:pt idx="21">
                  <c:v>8</c:v>
                </c:pt>
                <c:pt idx="22">
                  <c:v>15</c:v>
                </c:pt>
                <c:pt idx="23">
                  <c:v>13</c:v>
                </c:pt>
                <c:pt idx="24">
                  <c:v>7</c:v>
                </c:pt>
                <c:pt idx="25">
                  <c:v>7</c:v>
                </c:pt>
                <c:pt idx="26">
                  <c:v>3</c:v>
                </c:pt>
                <c:pt idx="27">
                  <c:v>7</c:v>
                </c:pt>
                <c:pt idx="28">
                  <c:v>11</c:v>
                </c:pt>
                <c:pt idx="29">
                  <c:v>10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A2-49D1-8F21-10CF2E2D9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259672"/>
        <c:axId val="219257048"/>
      </c:lineChart>
      <c:dateAx>
        <c:axId val="219259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57048"/>
        <c:crosses val="autoZero"/>
        <c:auto val="1"/>
        <c:lblOffset val="100"/>
        <c:baseTimeUnit val="days"/>
      </c:dateAx>
      <c:valAx>
        <c:axId val="21925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5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</c:v>
                </c:pt>
                <c:pt idx="1">
                  <c:v>28</c:v>
                </c:pt>
                <c:pt idx="2">
                  <c:v>8031</c:v>
                </c:pt>
                <c:pt idx="3">
                  <c:v>2508</c:v>
                </c:pt>
                <c:pt idx="4">
                  <c:v>605</c:v>
                </c:pt>
                <c:pt idx="5">
                  <c:v>291</c:v>
                </c:pt>
                <c:pt idx="6">
                  <c:v>182</c:v>
                </c:pt>
                <c:pt idx="7">
                  <c:v>2236</c:v>
                </c:pt>
                <c:pt idx="8">
                  <c:v>435</c:v>
                </c:pt>
                <c:pt idx="9">
                  <c:v>175</c:v>
                </c:pt>
                <c:pt idx="10">
                  <c:v>98</c:v>
                </c:pt>
                <c:pt idx="11">
                  <c:v>36</c:v>
                </c:pt>
                <c:pt idx="12">
                  <c:v>2381</c:v>
                </c:pt>
                <c:pt idx="13">
                  <c:v>480</c:v>
                </c:pt>
                <c:pt idx="14">
                  <c:v>546</c:v>
                </c:pt>
                <c:pt idx="15">
                  <c:v>1546</c:v>
                </c:pt>
                <c:pt idx="16">
                  <c:v>341</c:v>
                </c:pt>
                <c:pt idx="17">
                  <c:v>276</c:v>
                </c:pt>
                <c:pt idx="18">
                  <c:v>113</c:v>
                </c:pt>
                <c:pt idx="19">
                  <c:v>61</c:v>
                </c:pt>
                <c:pt idx="20">
                  <c:v>132</c:v>
                </c:pt>
                <c:pt idx="21">
                  <c:v>76</c:v>
                </c:pt>
                <c:pt idx="22">
                  <c:v>124</c:v>
                </c:pt>
                <c:pt idx="23">
                  <c:v>168</c:v>
                </c:pt>
                <c:pt idx="24">
                  <c:v>30</c:v>
                </c:pt>
                <c:pt idx="25">
                  <c:v>20</c:v>
                </c:pt>
                <c:pt idx="26">
                  <c:v>4</c:v>
                </c:pt>
                <c:pt idx="27">
                  <c:v>40</c:v>
                </c:pt>
                <c:pt idx="28">
                  <c:v>115</c:v>
                </c:pt>
                <c:pt idx="29">
                  <c:v>30</c:v>
                </c:pt>
                <c:pt idx="3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75-4178-9965-885DDD783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260984"/>
        <c:axId val="219256720"/>
      </c:lineChart>
      <c:dateAx>
        <c:axId val="219260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56720"/>
        <c:crosses val="autoZero"/>
        <c:auto val="1"/>
        <c:lblOffset val="100"/>
        <c:baseTimeUnit val="days"/>
      </c:dateAx>
      <c:valAx>
        <c:axId val="21925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6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42</c:v>
                </c:pt>
                <c:pt idx="2">
                  <c:v>703</c:v>
                </c:pt>
                <c:pt idx="3">
                  <c:v>514</c:v>
                </c:pt>
                <c:pt idx="4">
                  <c:v>149</c:v>
                </c:pt>
                <c:pt idx="5">
                  <c:v>40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7C-45DE-9635-C7B473658E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95</c:v>
                </c:pt>
                <c:pt idx="2">
                  <c:v>965</c:v>
                </c:pt>
                <c:pt idx="3">
                  <c:v>846</c:v>
                </c:pt>
                <c:pt idx="4">
                  <c:v>198</c:v>
                </c:pt>
                <c:pt idx="5">
                  <c:v>74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7C-45DE-9635-C7B473658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252784"/>
        <c:axId val="219257376"/>
      </c:barChart>
      <c:catAx>
        <c:axId val="21925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57376"/>
        <c:crosses val="autoZero"/>
        <c:auto val="1"/>
        <c:lblAlgn val="ctr"/>
        <c:lblOffset val="100"/>
        <c:noMultiLvlLbl val="0"/>
      </c:catAx>
      <c:valAx>
        <c:axId val="21925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5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79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43</c:v>
                </c:pt>
                <c:pt idx="13">
                  <c:v>0</c:v>
                </c:pt>
                <c:pt idx="14">
                  <c:v>0</c:v>
                </c:pt>
                <c:pt idx="15">
                  <c:v>62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16-46A3-8E75-534B8411C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258688"/>
        <c:axId val="219255408"/>
      </c:lineChart>
      <c:dateAx>
        <c:axId val="219258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55408"/>
        <c:crosses val="autoZero"/>
        <c:auto val="1"/>
        <c:lblOffset val="100"/>
        <c:baseTimeUnit val="days"/>
      </c:dateAx>
      <c:valAx>
        <c:axId val="21925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5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C0-48DA-97F2-6635F16089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231792"/>
        <c:axId val="219235400"/>
      </c:barChart>
      <c:catAx>
        <c:axId val="21923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35400"/>
        <c:crosses val="autoZero"/>
        <c:auto val="1"/>
        <c:lblAlgn val="ctr"/>
        <c:lblOffset val="100"/>
        <c:noMultiLvlLbl val="0"/>
      </c:catAx>
      <c:valAx>
        <c:axId val="21923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3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68</c:v>
                </c:pt>
                <c:pt idx="3">
                  <c:v>35</c:v>
                </c:pt>
                <c:pt idx="4">
                  <c:v>11</c:v>
                </c:pt>
                <c:pt idx="5">
                  <c:v>18</c:v>
                </c:pt>
                <c:pt idx="6">
                  <c:v>5</c:v>
                </c:pt>
                <c:pt idx="7">
                  <c:v>23</c:v>
                </c:pt>
                <c:pt idx="8">
                  <c:v>19</c:v>
                </c:pt>
                <c:pt idx="9">
                  <c:v>5</c:v>
                </c:pt>
                <c:pt idx="10">
                  <c:v>6</c:v>
                </c:pt>
                <c:pt idx="11">
                  <c:v>4</c:v>
                </c:pt>
                <c:pt idx="12">
                  <c:v>14</c:v>
                </c:pt>
                <c:pt idx="13">
                  <c:v>6</c:v>
                </c:pt>
                <c:pt idx="14">
                  <c:v>8</c:v>
                </c:pt>
                <c:pt idx="15">
                  <c:v>13</c:v>
                </c:pt>
                <c:pt idx="16">
                  <c:v>6</c:v>
                </c:pt>
                <c:pt idx="17">
                  <c:v>9</c:v>
                </c:pt>
                <c:pt idx="18">
                  <c:v>5</c:v>
                </c:pt>
                <c:pt idx="19">
                  <c:v>3</c:v>
                </c:pt>
                <c:pt idx="20">
                  <c:v>9</c:v>
                </c:pt>
                <c:pt idx="21">
                  <c:v>3</c:v>
                </c:pt>
                <c:pt idx="22">
                  <c:v>5</c:v>
                </c:pt>
                <c:pt idx="23">
                  <c:v>5</c:v>
                </c:pt>
                <c:pt idx="24">
                  <c:v>6</c:v>
                </c:pt>
                <c:pt idx="25">
                  <c:v>4</c:v>
                </c:pt>
                <c:pt idx="26">
                  <c:v>2</c:v>
                </c:pt>
                <c:pt idx="27">
                  <c:v>9</c:v>
                </c:pt>
                <c:pt idx="28">
                  <c:v>7</c:v>
                </c:pt>
                <c:pt idx="29">
                  <c:v>6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34-4580-A922-AE223D6B2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239336"/>
        <c:axId val="219232448"/>
      </c:lineChart>
      <c:dateAx>
        <c:axId val="219239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32448"/>
        <c:crosses val="autoZero"/>
        <c:auto val="1"/>
        <c:lblOffset val="100"/>
        <c:baseTimeUnit val="days"/>
      </c:dateAx>
      <c:valAx>
        <c:axId val="21923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3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44-47E9-944C-11952B41E5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240320"/>
        <c:axId val="219236384"/>
      </c:barChart>
      <c:catAx>
        <c:axId val="21924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36384"/>
        <c:crosses val="autoZero"/>
        <c:auto val="1"/>
        <c:lblAlgn val="ctr"/>
        <c:lblOffset val="100"/>
        <c:noMultiLvlLbl val="0"/>
      </c:catAx>
      <c:valAx>
        <c:axId val="21923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4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9367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10-4F8A-AD1B-052465A27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EE32E-40AB-433F-B59C-8A1ED300C0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CBAHI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F2E992-3280-44C1-B4AD-F766353D53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981084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D3D40-BCB9-44AA-8FBB-D0547A951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CBAHI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8A3527-BB99-4D32-BF13-9C2E42E23F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592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33152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4116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3255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2748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574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64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649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8889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8565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7367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075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313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0670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560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0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@Cbahi_SA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492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4D605-6A51-4B72-9B4A-8415FD9A98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42887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4329C-B2FE-47FB-B33D-F2C99BB1C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191B8E-9B26-4B69-BBBA-BBE1CE2100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9067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0B3DA-F701-437D-B2D0-C455B17155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DF9A1-BCD1-4BE0-8DF9-1BD10E161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251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92435-4A7F-492E-8BA4-B808F623A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CBAHI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9575C3-7947-47AA-BD88-32E3DD1828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3797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2418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5254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175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70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10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6453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8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- 2018-05-31 17:05:22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الدكتور الوهابي في مقال جديد عن النظام الصحي وأزمة الثقة!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https://t.co/jhXZqgzgQ7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250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- 2018-05-22 17:14:02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الدكتور الوهابي في مقال جديد عن الشراء الاستراتيجي للخدمات الصحية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https://t.co/vGT6C4DlHX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06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- 2018-05-16 12:47:41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يهنئ المركز السعودي لاعتماد المنشآت الصحية الجميع بحلول شهر #رمضان المبارك.. تقبل الله طاعاتكم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🌙 https://t.co/qPiPjWt5lI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47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- 2018-05-13 11:39:45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الإسكوا" هي جمعية مستقلة مهمتها الرئيسيّة هي الإشراف والإعتراف بهيئات الإعتماد الصحي حول العالم 
 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ISQua https://t.co/6rjScGIeYb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01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- 2018-05-13 11:12:53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لإعتماد المنشآت الصحية "سباهي" يهنئ مديره العام، سعادة الدكتور سالم الوهابي لإختياره خبيراً دولياً في الجمعية العالمية للجودة في الرعاية الصحية " الإسكوا "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ISQua
https://t.co/0r4y8WzmAX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889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DA892-F7AB-4547-9B8E-21ACB2399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61113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164FB-FB1D-4ED6-9E5F-8E260B4EF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CBAHI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066AC-9441-4623-A8B7-A9E8591D1E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770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51224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1015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315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8256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519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938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30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- 2018-05-10 09:53:15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@Dr_Mohammed_MAZ: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من القلب لكل فرد يعمل في مدينة الملك عبدالعزيز الطبية بجدة على ما يبذل من جهد ملموس في سبيل التحسين والتطوير الم…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4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- 2018-05-08 13:45:27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ضمن نشاطات #سباهي الأسبوعية ، يجتمع سعادة المدير العام الدكتور سالم الوهابي في لقاء مفتوح مع منسوبي المركز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https://t.co/5nzXCRviH2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6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- 2018-05-03 11:41:47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يشارك #سباهي بورقتي عمل علمية في المنتدي الدولي للجودة والسلامة في الرعاية الصحية في أمستردام - هولندا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Quality2018
@QualityForum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جوده #الرعاية_الصحية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سباهي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https://t.co/OirPxKdic7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82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- 2018-05-03 11:21:33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سباهي يشارك في المنتدى الدولي للجودة والسلامة في الرعاية الصحية في امستردام - هولندا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Quality2018 https://t.co/vqGo24SHJJ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960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DCCC4-F88C-4728-ACE5-58F1795DC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0480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46172-A865-44AA-81ED-8453D66DA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63FA4-1837-4551-BFB0-7AD2036B7A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7239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5EDAE-375F-4493-AD8F-6A86ED7C7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2EAF7-7544-40C0-8CE6-31F89BEC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457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4B27A-1B3C-4067-8C86-206278590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DA6392-FF05-425A-99AC-8E012C86B8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1094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819D2-8919-4F00-A65C-A5CE827EA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B709D-4F4D-42F9-9149-4FEDDAC95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591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D787B-D90F-449B-877C-A4522440E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075A55-72EB-4066-9A7B-F988F5CB1C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0697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30FE3-1A63-445E-842D-D604532C16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0289E-50EB-4183-9F78-DD267395A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267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D47A-6295-479E-A0E9-56BD0B9D4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8B7B18-3766-451F-8E79-F86A222D9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3099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E7A07-6E5D-4A00-8340-E5B50EF12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9B81A-FB3C-45A8-A828-48A5A6014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393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93335-1BE6-4D3C-A692-0F1B2E5E2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CBAHI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9DAABD-6B35-4710-8C38-E572E4FDB6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976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7983524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72285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36305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03212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74347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6532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25102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02798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47370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19808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61270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76356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5336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47192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52033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58024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21479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50333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96879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2632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34296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69937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53066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08067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947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636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F3BE9-6A4D-4121-BADD-601C02368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83936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B0D8D-1536-47C1-8259-DF322BF89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8DE663-FADB-4FF1-8C47-99D53E076B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1560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4FEC9-6656-449B-9E73-7EB9266513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BE409-2F0E-4ED0-84C2-9CB3598D5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118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55D72-A616-494C-9A70-F5E33936B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CA2C5F-9C02-4332-BADB-0D593AD589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0256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30BCE-F6A9-4170-8FEC-5A6BFA8AF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20E36-0D51-4EE1-8C80-5ABC82EBB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26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159F9-209A-4C78-B1BD-3757F310C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920733-BCFB-413E-979F-1C13F0401A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9375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FB81A-DB49-4EFF-8E2D-7B24CFFB3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ED4BB-EF21-49F5-86AB-C84FB174F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84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3AA7D-92BE-4D0E-A6C1-B46CFECE2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4D0680-7B5F-471E-B9E3-AF73AC693B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1327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047EA-5EB3-46CF-8B58-0638FA228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45E46-87B3-4216-B753-13847E725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287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B696E-60FD-4F8E-9190-488454763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CBAHI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D0BF59-FFA6-490E-8091-054E536C5A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7136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94741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58921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27605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33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1506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805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599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4608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178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9305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775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597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1182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28607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2577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527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6321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3082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21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- 2018-05-16 12:48:16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يهنئ المركز السعودي لاعتماد المنشآت الصحية الجميع بحلول شهر #رمضان المبارك.. تقبل الله طاعاتكم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752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- 2018-05-13 14:01:21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لإعتماد المنشآت الصحية "سباهي" يهنئ مديره العام، سعادة الدكتور سالم الوهابي لإختياره خبيراً دولياً في الجمعية العالمية للجودة في الرعاية الصحية " الإسكوا "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ISQua
https://isqua.org/interest-groups/isqua-experts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405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546F1-09DB-4572-A58D-32C122C3F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29917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F27D1-D1C5-4819-881C-27D94010B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CBAHI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C6A699-9F46-40FA-BA7E-929BFCC11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0560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791465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2153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670245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061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46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008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1668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085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0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9901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6616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511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2431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87516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904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825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2422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6102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437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- 2018-05-13 11:40:35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‫"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الإسكوا" هي جمعية مستقلة مهمتها الرئيسيّة هي الإشراف والإعتراف بهيئات الإعتماد الصحي حول العالم ‬
‫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⁦‪@ISQua‬⁩‬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2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- 2018-05-08 13:45:29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ضمن نشاطات #سباهي الأسبوعية ، يجتمع سعادة المدير العام الدكتور سالم الوهابي في لقاء مفتوح مع منسوبي المركز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53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- 2018-05-03 11:22:10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يشارك #سباهي بورقتي عمل علمية في المنتدي الدولي للجودة والسلامة في الرعاية الصحية في أمستردام - هولندا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Quality2018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جوده #الرعاية_الصحية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سباهي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405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FDAA7-7197-4629-B838-76254327F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00694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446F0-8C9C-4A78-924D-932768E32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CBAHI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F427CF-BB1F-4CDB-93EA-2F47F3E18B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7409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087380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09626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719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3342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616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263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607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442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128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6443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9874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9076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5349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52637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109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328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88207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507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46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- 2018-05-03 11:10:54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سباهي يشارك في المنتدى الدولي للجودة والسلامة في الرعاية الصحية في امستردام - هولندا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021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308F9-7EBF-4B8A-884B-C3B63CADA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56113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36C44-BA28-4168-86C6-B7D4D6609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5D9643-5E8C-4BC5-BFE4-31DA3F541A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3163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4A685-7386-47DE-B01C-958B0113D9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C6D68-63DD-4719-8683-6E221B9CB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656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FD4C-5E10-4155-8B28-7882EADE6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EFCD88-47EB-4EEF-A77B-A2F8BCB2BB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1167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F579C-A108-4A46-B0CA-D21BBC7DA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12CEC-65CD-44B3-8323-B146D89D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6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22A5E-1BF4-4151-B39B-29DFBDDC2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A32D6F-A1E9-4943-AB0D-C290AFB22A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5432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0AFF3-05DD-4681-AC4B-65856ABB20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0A2F4-BB83-487A-A7E9-810A44785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643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CF011-8B2A-4280-9ED5-4CF795155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906A36-09EE-448A-ADB2-FA71895EB5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7690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4AA6B-991F-4B18-A2C0-158C41FD6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5F74E-18BB-45BC-9F5B-6863372C1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93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53732-82FA-4384-9EA7-CD9201398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5427F7-8B7D-447B-8D87-4387531DA1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3734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11035-811D-4E4E-A9EB-71C21B5E6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FE30D-1A8D-4147-AC81-8EAF539AE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4505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E822D-4251-49AF-B264-1E28281EE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916F26-C7CB-4476-96E9-4E80D05F83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7268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DF658-D85B-4486-AC4F-920C90FC4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310C5-ACDF-4674-B14F-6C6A97029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18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A6EF0-07D3-4094-B28E-3004577DF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4F8CC8-AB37-4C02-9532-DB21AAF7DD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8752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0B06E-F7BC-4EA0-A5D3-4B68A7C70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9CB30-0BDA-43D6-956D-9447BA599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103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F31A9-CF95-4B8D-8F48-76A435662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E668C0-3C07-4F66-A279-4EA5DF3037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413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A1C1D-789B-45EB-A52F-4681078B2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C9430-46A0-418B-8EAB-E29276A8B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4186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753</Words>
  <Application>Microsoft Office PowerPoint</Application>
  <PresentationFormat>On-screen Show (4:3)</PresentationFormat>
  <Paragraphs>373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CBAHI</vt:lpstr>
      <vt:lpstr>Twitter Key Metrics Table | CBAHI</vt:lpstr>
      <vt:lpstr>Twitter Followers Total | CBAHI</vt:lpstr>
      <vt:lpstr>Twitter Own and Retweeted Tweets Table | CBAHI - 1 of 2</vt:lpstr>
      <vt:lpstr>Twitter Own and Retweeted Tweets Table | CBAHI - 2 of 2</vt:lpstr>
      <vt:lpstr>Twitter Interactions Distribution | CBAHI</vt:lpstr>
      <vt:lpstr>Twitter Own Tweets | CBAHI</vt:lpstr>
      <vt:lpstr>Twitter Total Interactions | CBAHI</vt:lpstr>
      <vt:lpstr>Twitter Response Times Distribution | CBAHI</vt:lpstr>
      <vt:lpstr>Facebook Key Metrics Table | CBAHI</vt:lpstr>
      <vt:lpstr>Facebook Fans Total | CBAHI</vt:lpstr>
      <vt:lpstr>Facebook Interactions Distribution | CBAHI</vt:lpstr>
      <vt:lpstr>Facebook Post Type Distribution Per Profile | CBAHI</vt:lpstr>
      <vt:lpstr>Facebook Own Posts | CBAHI</vt:lpstr>
      <vt:lpstr>Facebook Own Posts Table  | CBAHI - 1 of 3</vt:lpstr>
      <vt:lpstr>Facebook Own Posts Table  | CBAHI - 2 of 3</vt:lpstr>
      <vt:lpstr>Facebook Own Posts Table  | CBAHI - 3 of 3</vt:lpstr>
      <vt:lpstr>Facebook Reach | CBAHI</vt:lpstr>
      <vt:lpstr>Facebook Impressions | CBAHI</vt:lpstr>
      <vt:lpstr>Facebook Fan Demographics | CBAHI</vt:lpstr>
      <vt:lpstr>Facebook Average Interactions Per Post | CBAHI</vt:lpstr>
      <vt:lpstr>Facebook Total Interactions | CBAHI</vt:lpstr>
      <vt:lpstr>Facebook Page Views | CBAHI</vt:lpstr>
      <vt:lpstr>Twitter Response Times | CBAHI</vt:lpstr>
      <vt:lpstr>Twitter Follower Distribution | CBAHI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CBAHI</dc:title>
  <dc:creator>Administrator</dc:creator>
  <cp:lastModifiedBy>Administrator</cp:lastModifiedBy>
  <cp:revision>1</cp:revision>
  <dcterms:created xsi:type="dcterms:W3CDTF">2018-07-04T08:39:10Z</dcterms:created>
  <dcterms:modified xsi:type="dcterms:W3CDTF">2018-07-04T08:40:03Z</dcterms:modified>
</cp:coreProperties>
</file>