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@Cbahi_SA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9378</c:v>
                </c:pt>
                <c:pt idx="1">
                  <c:v>9394</c:v>
                </c:pt>
                <c:pt idx="2">
                  <c:v>9408</c:v>
                </c:pt>
                <c:pt idx="3">
                  <c:v>9416</c:v>
                </c:pt>
                <c:pt idx="4">
                  <c:v>9436</c:v>
                </c:pt>
                <c:pt idx="5">
                  <c:v>9446</c:v>
                </c:pt>
                <c:pt idx="6">
                  <c:v>9474</c:v>
                </c:pt>
                <c:pt idx="7">
                  <c:v>9500</c:v>
                </c:pt>
                <c:pt idx="8">
                  <c:v>9521</c:v>
                </c:pt>
                <c:pt idx="9">
                  <c:v>9530</c:v>
                </c:pt>
                <c:pt idx="10">
                  <c:v>9542</c:v>
                </c:pt>
                <c:pt idx="11">
                  <c:v>9556</c:v>
                </c:pt>
                <c:pt idx="12">
                  <c:v>9557</c:v>
                </c:pt>
                <c:pt idx="13">
                  <c:v>9568</c:v>
                </c:pt>
                <c:pt idx="14">
                  <c:v>9573</c:v>
                </c:pt>
                <c:pt idx="15">
                  <c:v>9579</c:v>
                </c:pt>
                <c:pt idx="16">
                  <c:v>9580</c:v>
                </c:pt>
                <c:pt idx="17">
                  <c:v>9591</c:v>
                </c:pt>
                <c:pt idx="18">
                  <c:v>9601</c:v>
                </c:pt>
                <c:pt idx="19">
                  <c:v>9607</c:v>
                </c:pt>
                <c:pt idx="20">
                  <c:v>9613</c:v>
                </c:pt>
                <c:pt idx="21">
                  <c:v>9611</c:v>
                </c:pt>
                <c:pt idx="22">
                  <c:v>9620</c:v>
                </c:pt>
                <c:pt idx="23">
                  <c:v>9629</c:v>
                </c:pt>
                <c:pt idx="24">
                  <c:v>9634</c:v>
                </c:pt>
                <c:pt idx="25">
                  <c:v>9643</c:v>
                </c:pt>
                <c:pt idx="26">
                  <c:v>9647</c:v>
                </c:pt>
                <c:pt idx="27">
                  <c:v>9659</c:v>
                </c:pt>
                <c:pt idx="28">
                  <c:v>9666</c:v>
                </c:pt>
                <c:pt idx="29">
                  <c:v>9673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29-468F-91CE-7367CF9792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773328"/>
        <c:axId val="353771032"/>
      </c:lineChart>
      <c:dateAx>
        <c:axId val="353773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771032"/>
        <c:crosses val="autoZero"/>
        <c:auto val="1"/>
        <c:lblOffset val="100"/>
        <c:baseTimeUnit val="days"/>
      </c:dateAx>
      <c:valAx>
        <c:axId val="353771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773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18-46B3-9D37-AB7AD66032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18-46B3-9D37-AB7AD66032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18-46B3-9D37-AB7AD66032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5020384"/>
        <c:axId val="355020712"/>
      </c:barChart>
      <c:catAx>
        <c:axId val="355020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020712"/>
        <c:crosses val="autoZero"/>
        <c:auto val="1"/>
        <c:lblAlgn val="ctr"/>
        <c:lblOffset val="100"/>
        <c:noMultiLvlLbl val="0"/>
      </c:catAx>
      <c:valAx>
        <c:axId val="35502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020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@Cbahi_SA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FC-44EC-9E26-1DCD1BD1B3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364864"/>
        <c:axId val="357370768"/>
      </c:lineChart>
      <c:dateAx>
        <c:axId val="357364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370768"/>
        <c:crosses val="autoZero"/>
        <c:auto val="1"/>
        <c:lblOffset val="100"/>
        <c:baseTimeUnit val="days"/>
      </c:dateAx>
      <c:valAx>
        <c:axId val="357370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364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D8-4F0A-87B5-97ABC7EFA6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365192"/>
        <c:axId val="357370112"/>
      </c:barChart>
      <c:catAx>
        <c:axId val="357365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370112"/>
        <c:crosses val="autoZero"/>
        <c:auto val="1"/>
        <c:lblAlgn val="ctr"/>
        <c:lblOffset val="100"/>
        <c:noMultiLvlLbl val="0"/>
      </c:catAx>
      <c:valAx>
        <c:axId val="357370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365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6A-479F-BF96-B470890CAB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6A-479F-BF96-B470890CAB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6A-479F-BF96-B470890CAB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26A-479F-BF96-B470890CAB8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26A-479F-BF96-B470890CAB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7377656"/>
        <c:axId val="357380280"/>
      </c:barChart>
      <c:catAx>
        <c:axId val="357377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380280"/>
        <c:crosses val="autoZero"/>
        <c:auto val="1"/>
        <c:lblAlgn val="ctr"/>
        <c:lblOffset val="100"/>
        <c:noMultiLvlLbl val="0"/>
      </c:catAx>
      <c:valAx>
        <c:axId val="357380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377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3718</c:v>
                </c:pt>
                <c:pt idx="1">
                  <c:v>3718</c:v>
                </c:pt>
                <c:pt idx="2">
                  <c:v>3718</c:v>
                </c:pt>
                <c:pt idx="4">
                  <c:v>3720</c:v>
                </c:pt>
                <c:pt idx="5">
                  <c:v>3721</c:v>
                </c:pt>
                <c:pt idx="6">
                  <c:v>3722</c:v>
                </c:pt>
                <c:pt idx="7">
                  <c:v>3723</c:v>
                </c:pt>
                <c:pt idx="8">
                  <c:v>3723</c:v>
                </c:pt>
                <c:pt idx="9">
                  <c:v>3723</c:v>
                </c:pt>
                <c:pt idx="10">
                  <c:v>3724</c:v>
                </c:pt>
                <c:pt idx="11">
                  <c:v>3724</c:v>
                </c:pt>
                <c:pt idx="12">
                  <c:v>3725</c:v>
                </c:pt>
                <c:pt idx="13">
                  <c:v>3727</c:v>
                </c:pt>
                <c:pt idx="14">
                  <c:v>3729</c:v>
                </c:pt>
                <c:pt idx="15">
                  <c:v>3733</c:v>
                </c:pt>
                <c:pt idx="16">
                  <c:v>3734</c:v>
                </c:pt>
                <c:pt idx="17">
                  <c:v>3734</c:v>
                </c:pt>
                <c:pt idx="18">
                  <c:v>3737</c:v>
                </c:pt>
                <c:pt idx="19">
                  <c:v>3737</c:v>
                </c:pt>
                <c:pt idx="20">
                  <c:v>3737</c:v>
                </c:pt>
                <c:pt idx="21">
                  <c:v>3739</c:v>
                </c:pt>
                <c:pt idx="22">
                  <c:v>3740</c:v>
                </c:pt>
                <c:pt idx="23">
                  <c:v>3740</c:v>
                </c:pt>
                <c:pt idx="24">
                  <c:v>3741</c:v>
                </c:pt>
                <c:pt idx="25">
                  <c:v>3743</c:v>
                </c:pt>
                <c:pt idx="26">
                  <c:v>3743</c:v>
                </c:pt>
                <c:pt idx="27">
                  <c:v>3746</c:v>
                </c:pt>
                <c:pt idx="28">
                  <c:v>3746</c:v>
                </c:pt>
                <c:pt idx="29">
                  <c:v>3746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AF-46A4-AA4D-E53C9FCE16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518704"/>
        <c:axId val="358517392"/>
      </c:lineChart>
      <c:dateAx>
        <c:axId val="358518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517392"/>
        <c:crosses val="autoZero"/>
        <c:auto val="1"/>
        <c:lblOffset val="100"/>
        <c:baseTimeUnit val="days"/>
      </c:dateAx>
      <c:valAx>
        <c:axId val="358517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51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A7-416C-9CFF-753BE9DA95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A7-416C-9CFF-753BE9DA95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A7-416C-9CFF-753BE9DA951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6A7-416C-9CFF-753BE9DA951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A7-416C-9CFF-753BE9DA951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6A7-416C-9CFF-753BE9DA951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6A7-416C-9CFF-753BE9DA951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6A7-416C-9CFF-753BE9DA95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8516080"/>
        <c:axId val="358519032"/>
      </c:barChart>
      <c:catAx>
        <c:axId val="35851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519032"/>
        <c:crosses val="autoZero"/>
        <c:auto val="1"/>
        <c:lblAlgn val="ctr"/>
        <c:lblOffset val="100"/>
        <c:noMultiLvlLbl val="0"/>
      </c:catAx>
      <c:valAx>
        <c:axId val="358519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51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2C-4C39-ABC3-D3556E8476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2C-4C39-ABC3-D3556E8476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7762712"/>
        <c:axId val="187763368"/>
      </c:barChart>
      <c:catAx>
        <c:axId val="187762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763368"/>
        <c:crosses val="autoZero"/>
        <c:auto val="1"/>
        <c:lblAlgn val="ctr"/>
        <c:lblOffset val="100"/>
        <c:noMultiLvlLbl val="0"/>
      </c:catAx>
      <c:valAx>
        <c:axId val="187763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762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A8-4E3A-BA9C-B660471F8F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483456"/>
        <c:axId val="351483784"/>
      </c:lineChart>
      <c:dateAx>
        <c:axId val="351483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483784"/>
        <c:crosses val="autoZero"/>
        <c:auto val="1"/>
        <c:lblOffset val="100"/>
        <c:baseTimeUnit val="days"/>
      </c:dateAx>
      <c:valAx>
        <c:axId val="351483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48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</c:v>
                </c:pt>
                <c:pt idx="1">
                  <c:v>2</c:v>
                </c:pt>
                <c:pt idx="2">
                  <c:v>8</c:v>
                </c:pt>
                <c:pt idx="3">
                  <c:v>5</c:v>
                </c:pt>
                <c:pt idx="4">
                  <c:v>9</c:v>
                </c:pt>
                <c:pt idx="5">
                  <c:v>906</c:v>
                </c:pt>
                <c:pt idx="6">
                  <c:v>203</c:v>
                </c:pt>
                <c:pt idx="7">
                  <c:v>93</c:v>
                </c:pt>
                <c:pt idx="8">
                  <c:v>64</c:v>
                </c:pt>
                <c:pt idx="9">
                  <c:v>17</c:v>
                </c:pt>
                <c:pt idx="10">
                  <c:v>10</c:v>
                </c:pt>
                <c:pt idx="11">
                  <c:v>6</c:v>
                </c:pt>
                <c:pt idx="12">
                  <c:v>15</c:v>
                </c:pt>
                <c:pt idx="13">
                  <c:v>530</c:v>
                </c:pt>
                <c:pt idx="14">
                  <c:v>216</c:v>
                </c:pt>
                <c:pt idx="15">
                  <c:v>651</c:v>
                </c:pt>
                <c:pt idx="16">
                  <c:v>174</c:v>
                </c:pt>
                <c:pt idx="17">
                  <c:v>78</c:v>
                </c:pt>
                <c:pt idx="18">
                  <c:v>14</c:v>
                </c:pt>
                <c:pt idx="19">
                  <c:v>18</c:v>
                </c:pt>
                <c:pt idx="20">
                  <c:v>4</c:v>
                </c:pt>
                <c:pt idx="21">
                  <c:v>9</c:v>
                </c:pt>
                <c:pt idx="22">
                  <c:v>8</c:v>
                </c:pt>
                <c:pt idx="23">
                  <c:v>11</c:v>
                </c:pt>
                <c:pt idx="24">
                  <c:v>10</c:v>
                </c:pt>
                <c:pt idx="25">
                  <c:v>11</c:v>
                </c:pt>
                <c:pt idx="26">
                  <c:v>9</c:v>
                </c:pt>
                <c:pt idx="27">
                  <c:v>7</c:v>
                </c:pt>
                <c:pt idx="28">
                  <c:v>6</c:v>
                </c:pt>
                <c:pt idx="29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B7-43ED-ADA1-E54399DE54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769200"/>
        <c:axId val="349769856"/>
      </c:lineChart>
      <c:dateAx>
        <c:axId val="349769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769856"/>
        <c:crosses val="autoZero"/>
        <c:auto val="1"/>
        <c:lblOffset val="100"/>
        <c:baseTimeUnit val="days"/>
      </c:dateAx>
      <c:valAx>
        <c:axId val="349769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769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36</c:v>
                </c:pt>
                <c:pt idx="1">
                  <c:v>3</c:v>
                </c:pt>
                <c:pt idx="2">
                  <c:v>43</c:v>
                </c:pt>
                <c:pt idx="3">
                  <c:v>8</c:v>
                </c:pt>
                <c:pt idx="4">
                  <c:v>40</c:v>
                </c:pt>
                <c:pt idx="5">
                  <c:v>1252</c:v>
                </c:pt>
                <c:pt idx="6">
                  <c:v>252</c:v>
                </c:pt>
                <c:pt idx="7">
                  <c:v>117</c:v>
                </c:pt>
                <c:pt idx="8">
                  <c:v>85</c:v>
                </c:pt>
                <c:pt idx="9">
                  <c:v>101</c:v>
                </c:pt>
                <c:pt idx="10">
                  <c:v>24</c:v>
                </c:pt>
                <c:pt idx="11">
                  <c:v>19</c:v>
                </c:pt>
                <c:pt idx="12">
                  <c:v>179</c:v>
                </c:pt>
                <c:pt idx="13">
                  <c:v>834</c:v>
                </c:pt>
                <c:pt idx="14">
                  <c:v>355</c:v>
                </c:pt>
                <c:pt idx="15">
                  <c:v>1071</c:v>
                </c:pt>
                <c:pt idx="16">
                  <c:v>336</c:v>
                </c:pt>
                <c:pt idx="17">
                  <c:v>109</c:v>
                </c:pt>
                <c:pt idx="18">
                  <c:v>119</c:v>
                </c:pt>
                <c:pt idx="19">
                  <c:v>173</c:v>
                </c:pt>
                <c:pt idx="20">
                  <c:v>26</c:v>
                </c:pt>
                <c:pt idx="21">
                  <c:v>14</c:v>
                </c:pt>
                <c:pt idx="22">
                  <c:v>14</c:v>
                </c:pt>
                <c:pt idx="23">
                  <c:v>184</c:v>
                </c:pt>
                <c:pt idx="24">
                  <c:v>125</c:v>
                </c:pt>
                <c:pt idx="25">
                  <c:v>65</c:v>
                </c:pt>
                <c:pt idx="26">
                  <c:v>63</c:v>
                </c:pt>
                <c:pt idx="27">
                  <c:v>15</c:v>
                </c:pt>
                <c:pt idx="28">
                  <c:v>32</c:v>
                </c:pt>
                <c:pt idx="29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EF-42C0-9787-BF8B7C1E11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765920"/>
        <c:axId val="349764608"/>
      </c:lineChart>
      <c:dateAx>
        <c:axId val="349765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764608"/>
        <c:crosses val="autoZero"/>
        <c:auto val="1"/>
        <c:lblOffset val="100"/>
        <c:baseTimeUnit val="days"/>
      </c:dateAx>
      <c:valAx>
        <c:axId val="349764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76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</c:v>
                </c:pt>
                <c:pt idx="1">
                  <c:v>44</c:v>
                </c:pt>
                <c:pt idx="2">
                  <c:v>703</c:v>
                </c:pt>
                <c:pt idx="3">
                  <c:v>521</c:v>
                </c:pt>
                <c:pt idx="4">
                  <c:v>151</c:v>
                </c:pt>
                <c:pt idx="5">
                  <c:v>40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1A-4236-937C-BDB551F26B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</c:v>
                </c:pt>
                <c:pt idx="1">
                  <c:v>93</c:v>
                </c:pt>
                <c:pt idx="2">
                  <c:v>963</c:v>
                </c:pt>
                <c:pt idx="3">
                  <c:v>857</c:v>
                </c:pt>
                <c:pt idx="4">
                  <c:v>206</c:v>
                </c:pt>
                <c:pt idx="5">
                  <c:v>75</c:v>
                </c:pt>
                <c:pt idx="6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1A-4236-937C-BDB551F26B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771168"/>
        <c:axId val="349771496"/>
      </c:barChart>
      <c:catAx>
        <c:axId val="349771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771496"/>
        <c:crosses val="autoZero"/>
        <c:auto val="1"/>
        <c:lblAlgn val="ctr"/>
        <c:lblOffset val="100"/>
        <c:noMultiLvlLbl val="0"/>
      </c:catAx>
      <c:valAx>
        <c:axId val="349771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77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18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51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4C-48C8-88BF-268D038A32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775104"/>
        <c:axId val="349775760"/>
      </c:lineChart>
      <c:dateAx>
        <c:axId val="349775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775760"/>
        <c:crosses val="autoZero"/>
        <c:auto val="1"/>
        <c:lblOffset val="100"/>
        <c:baseTimeUnit val="days"/>
      </c:dateAx>
      <c:valAx>
        <c:axId val="34977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77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02-4ACC-AABC-7650D9823A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949536"/>
        <c:axId val="361952488"/>
      </c:barChart>
      <c:catAx>
        <c:axId val="361949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52488"/>
        <c:crosses val="autoZero"/>
        <c:auto val="1"/>
        <c:lblAlgn val="ctr"/>
        <c:lblOffset val="100"/>
        <c:noMultiLvlLbl val="0"/>
      </c:catAx>
      <c:valAx>
        <c:axId val="361952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49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4</c:v>
                </c:pt>
                <c:pt idx="5">
                  <c:v>9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  <c:pt idx="9">
                  <c:v>3</c:v>
                </c:pt>
                <c:pt idx="10">
                  <c:v>2</c:v>
                </c:pt>
                <c:pt idx="11">
                  <c:v>2</c:v>
                </c:pt>
                <c:pt idx="12">
                  <c:v>7</c:v>
                </c:pt>
                <c:pt idx="13">
                  <c:v>13</c:v>
                </c:pt>
                <c:pt idx="14">
                  <c:v>4</c:v>
                </c:pt>
                <c:pt idx="15">
                  <c:v>4</c:v>
                </c:pt>
                <c:pt idx="16">
                  <c:v>2</c:v>
                </c:pt>
                <c:pt idx="17">
                  <c:v>2</c:v>
                </c:pt>
                <c:pt idx="18">
                  <c:v>7</c:v>
                </c:pt>
                <c:pt idx="19">
                  <c:v>0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8</c:v>
                </c:pt>
                <c:pt idx="24">
                  <c:v>9</c:v>
                </c:pt>
                <c:pt idx="25">
                  <c:v>32</c:v>
                </c:pt>
                <c:pt idx="26">
                  <c:v>7</c:v>
                </c:pt>
                <c:pt idx="27">
                  <c:v>10</c:v>
                </c:pt>
                <c:pt idx="28">
                  <c:v>1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DC-4958-A5D4-83CDEBD9F8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947240"/>
        <c:axId val="361945600"/>
      </c:lineChart>
      <c:dateAx>
        <c:axId val="361947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45600"/>
        <c:crosses val="autoZero"/>
        <c:auto val="1"/>
        <c:lblOffset val="100"/>
        <c:baseTimeUnit val="days"/>
      </c:dateAx>
      <c:valAx>
        <c:axId val="361945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47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@Cbahi_SA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89-4668-948B-535506F9FE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951504"/>
        <c:axId val="361947896"/>
      </c:barChart>
      <c:catAx>
        <c:axId val="36195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47896"/>
        <c:crosses val="autoZero"/>
        <c:auto val="1"/>
        <c:lblAlgn val="ctr"/>
        <c:lblOffset val="100"/>
        <c:noMultiLvlLbl val="0"/>
      </c:catAx>
      <c:valAx>
        <c:axId val="361947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51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9673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95-40BD-BC0C-1E51B670E9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A388C-1A93-4E47-9B16-8B9CD417C5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CBAHI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C306E0-5907-46E6-8F3B-55E3CF659C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1594289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78558-0AC0-4982-8131-17512D50F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CBAHI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3ED87D-B2F8-48EB-B6A6-BC0E5E0242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1634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837028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3015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8632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2414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0647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6110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8572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6609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2749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5865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7261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4474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4893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5122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616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@Cbahi_SA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790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F44056-CF48-4D4B-AEC0-FDF1B9FDCC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698609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B8E95-D07F-439A-8942-1E3EF09EE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AC0CD7-1131-4FDB-B61F-DBDDC1AF61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31284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5C9E63-DDCD-4742-A2AE-B53F48157A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E37B7-A6C7-4B2B-BF15-0E750AB41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213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2574F-5559-4B2D-B1ED-77D1BF538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CBAHI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BDB2B5-C250-451D-924A-321A1C04A1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4446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07445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3029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9855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3522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7876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0179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039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@Cbahi_SA - 2018-06-14 19:59:51 </a:t>
                      </a:r>
                      <a:r>
                        <a:rPr lang="en-US" sz="1000"/>
                        <a:t>
  </a:t>
                      </a:r>
                      <a:r>
                        <a:rPr lang="ar-AE" sz="1000"/>
                        <a:t>نتمنى لكم عيداً سعيداً وكل عام وأنتم بخير..
#سباهي
#</a:t>
                      </a:r>
                      <a:r>
                        <a:rPr lang="en-US" sz="1000"/>
                        <a:t>CBAHI https://t.co/bCzosBpidL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411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@Cbahi_SA - 2018-06-06 10:17:02 </a:t>
                      </a:r>
                      <a:r>
                        <a:rPr lang="en-US" sz="1000"/>
                        <a:t>
  </a:t>
                      </a:r>
                      <a:r>
                        <a:rPr lang="ar-AE" sz="1000"/>
                        <a:t>نصائح لمرضى الكلى في رمضان
</a:t>
                      </a:r>
                      <a:r>
                        <a:rPr lang="en-US" sz="1000"/>
                        <a:t>Tips for Kidney patients who are fasting in Ramadan
#</a:t>
                      </a:r>
                      <a:r>
                        <a:rPr lang="ar-AE" sz="1000"/>
                        <a:t>سباهي #</a:t>
                      </a:r>
                      <a:r>
                        <a:rPr lang="en-US" sz="1000"/>
                        <a:t>CBAHI #</a:t>
                      </a:r>
                      <a:r>
                        <a:rPr lang="ar-AE" sz="1000"/>
                        <a:t>رمضان </a:t>
                      </a:r>
                      <a:r>
                        <a:rPr lang="en-US" sz="1000"/>
                        <a:t>https://t.co/A6LkXWqokr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9584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94EF4-4AE7-421B-818B-427F8CE51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914292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7B8F2-5501-47ED-9B59-575DEBBE4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78D6E8-14F0-47BE-AF5B-8027094343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3478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24E522-CAC5-4CEC-B65A-03709A55E6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44477-3993-4B28-9C9C-1045F2678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089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2AA90-4F5E-4137-A289-577AE86B2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10592E-F737-4F2A-86B6-0BC64EB2A7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68132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B8FED0-BCAE-4C15-97B9-2A818C4ACC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456F4-A165-4F9A-9F5F-44E056BD3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676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C8FEB-2C31-4F5D-BE81-C9945F000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A0CD52-23CF-4961-9FD7-64A01888E7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79461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121440-C633-4580-886A-90EF6F7624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26159-0AFF-4A3F-84C8-E5D79464C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246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F7720-7923-4C51-844E-800D0E68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Distribution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184896-3314-4A7C-BD8E-193CF4AAC6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33278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46D8E4-15FE-4FF3-B369-7A98323D1A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830897-5AB8-4B13-A598-E274BC1E9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717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D6501-9327-4E74-AE5B-18ED401FC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CBAHI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E5DF6A-B6F4-4BE3-BB20-90A7D278FD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9095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5927507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461492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471324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770077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979620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133494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460303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281627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134528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574092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551691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449365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948880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65049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10108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696329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928924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589087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399076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300529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312334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385625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363607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057570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8581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505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CBAHI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0.9247 %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407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CB3053-FFA1-4D63-8346-D57F4F7B18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254130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2B017-EC85-450E-B6A9-9427E93DC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660AB5-59A7-45A0-B6AB-87CDECEFD3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1436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E9067C-00CA-4679-83FE-EF93A8D822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323BA-D955-44BB-AF7D-F53B84DBC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673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1DA17-566D-4A0E-AC00-97A41BB79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89152A-1524-431C-98FC-92676AF1BF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70060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78956B-9300-4ECE-BDE3-46AF97FDF2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3417E0-0F12-4583-BC8B-570411CBB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36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6A7FB-3A51-4877-BDE9-162434DCC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D7CFB5-3CB8-409F-B30F-37E637BF11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94330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D18C26-AC7F-4E38-8697-2B33701836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10DDE-EC12-446E-8AA2-8CF376807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230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681F1-F200-4816-91AF-AEA4388C0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946B99-5394-4F02-BACC-17788753A9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50401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801CC-C53E-4A33-B903-F7683F4BB8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C88C2-A5B9-442F-8103-FE4B8EF8E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264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99FEA-71D2-4E57-BB92-EE6E2C0BB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CBAHI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D09828-E0A5-4213-AAB5-48C11BB59F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9785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619775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030882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307005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72219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2350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885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6942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7914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6352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1802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9794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9324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37079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740668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32411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7249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918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6638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485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CBAHI - 2018-06-14 20:00:47 </a:t>
                      </a:r>
                      <a:r>
                        <a:rPr lang="en-US" sz="1000"/>
                        <a:t> 
 ‏</a:t>
                      </a:r>
                      <a:r>
                        <a:rPr lang="ar-AE" sz="1000"/>
                        <a:t>نتمنى لكم عيداً سعيداً وكل عام وأنتم بخير..
‏</a:t>
                      </a:r>
                      <a:r>
                        <a:rPr lang="en-US" sz="1000"/>
                        <a:t>⁧‫#</a:t>
                      </a:r>
                      <a:r>
                        <a:rPr lang="ar-AE" sz="1000"/>
                        <a:t>سباهي‬</a:t>
                      </a:r>
                      <a:r>
                        <a:rPr lang="en-US" sz="1000"/>
                        <a:t>⁩
‏⁦‪#CBAHI‬⁩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1.3684 %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190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CBAHI - 2018-06-06 10:14:45 </a:t>
                      </a:r>
                      <a:r>
                        <a:rPr lang="en-US" sz="1000"/>
                        <a:t> 
 </a:t>
                      </a:r>
                      <a:r>
                        <a:rPr lang="ar-AE" sz="1000"/>
                        <a:t>نصائح لمرضى الكلى في #رمضان
</a:t>
                      </a:r>
                      <a:r>
                        <a:rPr lang="en-US" sz="1000"/>
                        <a:t>Tips for Kidney patients who are fasting in Ramadan
#</a:t>
                      </a:r>
                      <a:r>
                        <a:rPr lang="ar-AE" sz="1000"/>
                        <a:t>سباهي  #</a:t>
                      </a:r>
                      <a:r>
                        <a:rPr lang="en-US" sz="1000"/>
                        <a:t>CBAHI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220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B3AF51-8C6B-43B0-9A58-5BC13A4D52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515923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439C2-0E03-48E6-A52A-E72E9843F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BA3102-25BE-48B1-9CC7-EBF2AD907E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5927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309176-E9C2-427E-B540-122E19BC45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6804B5-6C4F-4734-BDBA-33D02AD9E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2021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2ED35-96CC-4B1E-B578-A5DB96092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E47C0B-2967-4806-8672-F50909C858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28389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46333F-FC62-4B4F-B506-5ED5D0991D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08B32-CD33-4913-9EF6-E0DF2E12B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628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996B0-D7AF-4D9E-85BC-9D45C393D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9A12CD-827A-4539-B73A-F5BF4B7076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28390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EAC3E-299C-428D-AC0C-D63CACA6CD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A2BF57-B759-4D80-87BC-00A2CC57F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5531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B5464-709D-4A4D-9041-0DD6092C6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4FB352-75E4-4859-BE37-ACB4353237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53823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2B458B-7B94-4D11-ABBA-F29675C0B6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C326B-0F27-4AE2-B808-1EDEA1A71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5092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92E74-9C05-4775-9D8F-8D5617264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5C6B5A-EB8E-4200-BCF8-9DB61B2083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1411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EA5872-DB6A-44CE-89C9-45BDC27586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8067F2-F085-48D0-8792-C3FF32379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187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E9F34-8977-4A24-89E1-7634443CE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23A2F3-C143-4F26-B1B0-5C2DC1CDA4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86821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F66E85-8FD7-4081-9491-1B641F8A0C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48929-3E93-4AC8-8D49-8AD5A7B8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1911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599AF-80DA-454E-855C-68D458CAB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435C3C-A9A7-4911-BDB3-770B4E9CAE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70073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F3849-E49A-42D5-9789-96FF80711C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A52CC-5EA1-4BA8-A972-53427ACD8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1415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1836E-422D-44BB-BD6F-2757C84BF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 Distribution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827AB2-ED16-4017-84A1-62535BB24A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77680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CEED8C-4B91-4DB3-9731-6DDAD1E360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5C0DE-DF34-46D1-8C45-FE5DFDBA2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2284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451</Words>
  <Application>Microsoft Office PowerPoint</Application>
  <PresentationFormat>On-screen Show (4:3)</PresentationFormat>
  <Paragraphs>211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CBAHI</vt:lpstr>
      <vt:lpstr>Twitter Key Metrics Table | CBAHI</vt:lpstr>
      <vt:lpstr>Twitter Followers Total | CBAHI</vt:lpstr>
      <vt:lpstr>Twitter Own and Retweeted Tweets Table | CBAHI</vt:lpstr>
      <vt:lpstr>Twitter Interactions Distribution | CBAHI</vt:lpstr>
      <vt:lpstr>Twitter Own Tweets | CBAHI</vt:lpstr>
      <vt:lpstr>Twitter Total Interactions | CBAHI</vt:lpstr>
      <vt:lpstr>Twitter Response Times Distribution | CBAHI</vt:lpstr>
      <vt:lpstr>Facebook Key Metrics Table | CBAHI</vt:lpstr>
      <vt:lpstr>Facebook Fans Total | CBAHI</vt:lpstr>
      <vt:lpstr>Facebook Interactions Distribution | CBAHI</vt:lpstr>
      <vt:lpstr>Facebook Post Type Distribution Per Profile | CBAHI</vt:lpstr>
      <vt:lpstr>Facebook Own Posts | CBAHI</vt:lpstr>
      <vt:lpstr>Facebook Own Posts Table  | CBAHI</vt:lpstr>
      <vt:lpstr>Facebook Reach | CBAHI</vt:lpstr>
      <vt:lpstr>Facebook Impressions | CBAHI</vt:lpstr>
      <vt:lpstr>Facebook Fan Demographics | CBAHI</vt:lpstr>
      <vt:lpstr>Facebook Average Interactions Per Post | CBAHI</vt:lpstr>
      <vt:lpstr>Facebook Total Interactions | CBAHI</vt:lpstr>
      <vt:lpstr>Facebook Page Views | CBAHI</vt:lpstr>
      <vt:lpstr>Twitter Response Times | CBAHI</vt:lpstr>
      <vt:lpstr>Twitter Follower Distribution | CBAHI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CBAHI</dc:title>
  <dc:creator>Administrator</dc:creator>
  <cp:lastModifiedBy>Administrator</cp:lastModifiedBy>
  <cp:revision>1</cp:revision>
  <dcterms:created xsi:type="dcterms:W3CDTF">2018-07-03T13:26:38Z</dcterms:created>
  <dcterms:modified xsi:type="dcterms:W3CDTF">2018-07-03T13:27:10Z</dcterms:modified>
</cp:coreProperties>
</file>