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9378</c:v>
                </c:pt>
                <c:pt idx="1">
                  <c:v>9394</c:v>
                </c:pt>
                <c:pt idx="2">
                  <c:v>9408</c:v>
                </c:pt>
                <c:pt idx="3">
                  <c:v>9416</c:v>
                </c:pt>
                <c:pt idx="4">
                  <c:v>9436</c:v>
                </c:pt>
                <c:pt idx="5">
                  <c:v>9446</c:v>
                </c:pt>
                <c:pt idx="6">
                  <c:v>9474</c:v>
                </c:pt>
                <c:pt idx="7">
                  <c:v>9500</c:v>
                </c:pt>
                <c:pt idx="8">
                  <c:v>9521</c:v>
                </c:pt>
                <c:pt idx="9">
                  <c:v>9530</c:v>
                </c:pt>
                <c:pt idx="10">
                  <c:v>9542</c:v>
                </c:pt>
                <c:pt idx="11">
                  <c:v>9556</c:v>
                </c:pt>
                <c:pt idx="12">
                  <c:v>9557</c:v>
                </c:pt>
                <c:pt idx="13">
                  <c:v>9568</c:v>
                </c:pt>
                <c:pt idx="14">
                  <c:v>9573</c:v>
                </c:pt>
                <c:pt idx="15">
                  <c:v>9579</c:v>
                </c:pt>
                <c:pt idx="16">
                  <c:v>9580</c:v>
                </c:pt>
                <c:pt idx="17">
                  <c:v>9591</c:v>
                </c:pt>
                <c:pt idx="18">
                  <c:v>9601</c:v>
                </c:pt>
                <c:pt idx="19">
                  <c:v>9607</c:v>
                </c:pt>
                <c:pt idx="20">
                  <c:v>9613</c:v>
                </c:pt>
                <c:pt idx="21">
                  <c:v>9611</c:v>
                </c:pt>
                <c:pt idx="22">
                  <c:v>9620</c:v>
                </c:pt>
                <c:pt idx="23">
                  <c:v>9629</c:v>
                </c:pt>
                <c:pt idx="24">
                  <c:v>9634</c:v>
                </c:pt>
                <c:pt idx="25">
                  <c:v>9643</c:v>
                </c:pt>
                <c:pt idx="26">
                  <c:v>9647</c:v>
                </c:pt>
                <c:pt idx="27">
                  <c:v>9659</c:v>
                </c:pt>
                <c:pt idx="28">
                  <c:v>9666</c:v>
                </c:pt>
                <c:pt idx="29">
                  <c:v>9673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B8-4E30-8D5C-3113A04CB3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194920"/>
        <c:axId val="340198528"/>
      </c:lineChart>
      <c:dateAx>
        <c:axId val="34019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8528"/>
        <c:crosses val="autoZero"/>
        <c:auto val="1"/>
        <c:lblOffset val="100"/>
        <c:baseTimeUnit val="days"/>
      </c:dateAx>
      <c:valAx>
        <c:axId val="34019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19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3B-40D4-AA50-AA84B4C6DB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3B-40D4-AA50-AA84B4C6DB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3B-40D4-AA50-AA84B4C6DB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1539456"/>
        <c:axId val="341536504"/>
      </c:barChart>
      <c:catAx>
        <c:axId val="34153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36504"/>
        <c:crosses val="autoZero"/>
        <c:auto val="1"/>
        <c:lblAlgn val="ctr"/>
        <c:lblOffset val="100"/>
        <c:noMultiLvlLbl val="0"/>
      </c:catAx>
      <c:valAx>
        <c:axId val="341536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153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7E-46D0-94AD-65C9173115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70936"/>
        <c:axId val="278871264"/>
      </c:lineChart>
      <c:dateAx>
        <c:axId val="278870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71264"/>
        <c:crosses val="autoZero"/>
        <c:auto val="1"/>
        <c:lblOffset val="100"/>
        <c:baseTimeUnit val="days"/>
      </c:dateAx>
      <c:valAx>
        <c:axId val="278871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70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9B-4D8E-96FC-FD9EDA7B33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8874872"/>
        <c:axId val="278875200"/>
      </c:barChart>
      <c:catAx>
        <c:axId val="278874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75200"/>
        <c:crosses val="autoZero"/>
        <c:auto val="1"/>
        <c:lblAlgn val="ctr"/>
        <c:lblOffset val="100"/>
        <c:noMultiLvlLbl val="0"/>
      </c:catAx>
      <c:valAx>
        <c:axId val="27887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7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2F-4DEA-9B5C-0F3632254C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2F-4DEA-9B5C-0F3632254C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2F-4DEA-9B5C-0F3632254C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2F-4DEA-9B5C-0F3632254C1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32F-4DEA-9B5C-0F3632254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138696"/>
        <c:axId val="335845968"/>
      </c:barChart>
      <c:catAx>
        <c:axId val="276138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5845968"/>
        <c:crosses val="autoZero"/>
        <c:auto val="1"/>
        <c:lblAlgn val="ctr"/>
        <c:lblOffset val="100"/>
        <c:noMultiLvlLbl val="0"/>
      </c:catAx>
      <c:valAx>
        <c:axId val="33584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138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3718</c:v>
                </c:pt>
                <c:pt idx="1">
                  <c:v>3718</c:v>
                </c:pt>
                <c:pt idx="2">
                  <c:v>3718</c:v>
                </c:pt>
                <c:pt idx="4">
                  <c:v>3720</c:v>
                </c:pt>
                <c:pt idx="5">
                  <c:v>3721</c:v>
                </c:pt>
                <c:pt idx="6">
                  <c:v>3722</c:v>
                </c:pt>
                <c:pt idx="7">
                  <c:v>3723</c:v>
                </c:pt>
                <c:pt idx="8">
                  <c:v>3723</c:v>
                </c:pt>
                <c:pt idx="9">
                  <c:v>3723</c:v>
                </c:pt>
                <c:pt idx="10">
                  <c:v>3724</c:v>
                </c:pt>
                <c:pt idx="11">
                  <c:v>3724</c:v>
                </c:pt>
                <c:pt idx="12">
                  <c:v>3725</c:v>
                </c:pt>
                <c:pt idx="13">
                  <c:v>3727</c:v>
                </c:pt>
                <c:pt idx="14">
                  <c:v>3729</c:v>
                </c:pt>
                <c:pt idx="15">
                  <c:v>3733</c:v>
                </c:pt>
                <c:pt idx="16">
                  <c:v>3734</c:v>
                </c:pt>
                <c:pt idx="17">
                  <c:v>3734</c:v>
                </c:pt>
                <c:pt idx="18">
                  <c:v>3737</c:v>
                </c:pt>
                <c:pt idx="19">
                  <c:v>3737</c:v>
                </c:pt>
                <c:pt idx="20">
                  <c:v>3737</c:v>
                </c:pt>
                <c:pt idx="21">
                  <c:v>3739</c:v>
                </c:pt>
                <c:pt idx="22">
                  <c:v>3740</c:v>
                </c:pt>
                <c:pt idx="23">
                  <c:v>3740</c:v>
                </c:pt>
                <c:pt idx="24">
                  <c:v>3741</c:v>
                </c:pt>
                <c:pt idx="25">
                  <c:v>3743</c:v>
                </c:pt>
                <c:pt idx="26">
                  <c:v>3743</c:v>
                </c:pt>
                <c:pt idx="27">
                  <c:v>3746</c:v>
                </c:pt>
                <c:pt idx="28">
                  <c:v>3746</c:v>
                </c:pt>
                <c:pt idx="29">
                  <c:v>3746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A1-4CE7-A5A8-61851D8C6D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5404352"/>
        <c:axId val="345404680"/>
      </c:lineChart>
      <c:dateAx>
        <c:axId val="34540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4680"/>
        <c:crosses val="autoZero"/>
        <c:auto val="1"/>
        <c:lblOffset val="100"/>
        <c:baseTimeUnit val="days"/>
      </c:dateAx>
      <c:valAx>
        <c:axId val="345404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F4-4D63-A5EC-483C7E95F6F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F4-4D63-A5EC-483C7E95F6F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F4-4D63-A5EC-483C7E95F6F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2F4-4D63-A5EC-483C7E95F6F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2F4-4D63-A5EC-483C7E95F6F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2F4-4D63-A5EC-483C7E95F6FC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F4-4D63-A5EC-483C7E95F6FC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B2F4-4D63-A5EC-483C7E95F6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5403696"/>
        <c:axId val="345401400"/>
      </c:barChart>
      <c:catAx>
        <c:axId val="345403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1400"/>
        <c:crosses val="autoZero"/>
        <c:auto val="1"/>
        <c:lblAlgn val="ctr"/>
        <c:lblOffset val="100"/>
        <c:noMultiLvlLbl val="0"/>
      </c:catAx>
      <c:valAx>
        <c:axId val="345401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403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0B-443D-A6DD-F23B742282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0B-443D-A6DD-F23B742282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850544"/>
        <c:axId val="277850216"/>
      </c:barChart>
      <c:catAx>
        <c:axId val="27785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50216"/>
        <c:crosses val="autoZero"/>
        <c:auto val="1"/>
        <c:lblAlgn val="ctr"/>
        <c:lblOffset val="100"/>
        <c:noMultiLvlLbl val="0"/>
      </c:catAx>
      <c:valAx>
        <c:axId val="277850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5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E6-4101-A788-76BBD7DF1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4406584"/>
        <c:axId val="334399368"/>
      </c:lineChart>
      <c:dateAx>
        <c:axId val="334406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399368"/>
        <c:crosses val="autoZero"/>
        <c:auto val="1"/>
        <c:lblOffset val="100"/>
        <c:baseTimeUnit val="days"/>
      </c:dateAx>
      <c:valAx>
        <c:axId val="334399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4406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</c:v>
                </c:pt>
                <c:pt idx="1">
                  <c:v>2</c:v>
                </c:pt>
                <c:pt idx="2">
                  <c:v>8</c:v>
                </c:pt>
                <c:pt idx="3">
                  <c:v>5</c:v>
                </c:pt>
                <c:pt idx="4">
                  <c:v>9</c:v>
                </c:pt>
                <c:pt idx="5">
                  <c:v>906</c:v>
                </c:pt>
                <c:pt idx="6">
                  <c:v>203</c:v>
                </c:pt>
                <c:pt idx="7">
                  <c:v>93</c:v>
                </c:pt>
                <c:pt idx="8">
                  <c:v>64</c:v>
                </c:pt>
                <c:pt idx="9">
                  <c:v>17</c:v>
                </c:pt>
                <c:pt idx="10">
                  <c:v>10</c:v>
                </c:pt>
                <c:pt idx="11">
                  <c:v>6</c:v>
                </c:pt>
                <c:pt idx="12">
                  <c:v>15</c:v>
                </c:pt>
                <c:pt idx="13">
                  <c:v>530</c:v>
                </c:pt>
                <c:pt idx="14">
                  <c:v>216</c:v>
                </c:pt>
                <c:pt idx="15">
                  <c:v>651</c:v>
                </c:pt>
                <c:pt idx="16">
                  <c:v>174</c:v>
                </c:pt>
                <c:pt idx="17">
                  <c:v>78</c:v>
                </c:pt>
                <c:pt idx="18">
                  <c:v>14</c:v>
                </c:pt>
                <c:pt idx="19">
                  <c:v>18</c:v>
                </c:pt>
                <c:pt idx="20">
                  <c:v>4</c:v>
                </c:pt>
                <c:pt idx="21">
                  <c:v>9</c:v>
                </c:pt>
                <c:pt idx="22">
                  <c:v>8</c:v>
                </c:pt>
                <c:pt idx="23">
                  <c:v>11</c:v>
                </c:pt>
                <c:pt idx="24">
                  <c:v>10</c:v>
                </c:pt>
                <c:pt idx="25">
                  <c:v>11</c:v>
                </c:pt>
                <c:pt idx="26">
                  <c:v>9</c:v>
                </c:pt>
                <c:pt idx="27">
                  <c:v>7</c:v>
                </c:pt>
                <c:pt idx="28">
                  <c:v>6</c:v>
                </c:pt>
                <c:pt idx="29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AC-462B-8AE5-F23D1BC8BE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51872"/>
        <c:axId val="339454824"/>
      </c:lineChart>
      <c:dateAx>
        <c:axId val="339451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54824"/>
        <c:crosses val="autoZero"/>
        <c:auto val="1"/>
        <c:lblOffset val="100"/>
        <c:baseTimeUnit val="days"/>
      </c:dateAx>
      <c:valAx>
        <c:axId val="33945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51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36</c:v>
                </c:pt>
                <c:pt idx="1">
                  <c:v>3</c:v>
                </c:pt>
                <c:pt idx="2">
                  <c:v>43</c:v>
                </c:pt>
                <c:pt idx="3">
                  <c:v>8</c:v>
                </c:pt>
                <c:pt idx="4">
                  <c:v>40</c:v>
                </c:pt>
                <c:pt idx="5">
                  <c:v>1252</c:v>
                </c:pt>
                <c:pt idx="6">
                  <c:v>252</c:v>
                </c:pt>
                <c:pt idx="7">
                  <c:v>117</c:v>
                </c:pt>
                <c:pt idx="8">
                  <c:v>85</c:v>
                </c:pt>
                <c:pt idx="9">
                  <c:v>101</c:v>
                </c:pt>
                <c:pt idx="10">
                  <c:v>24</c:v>
                </c:pt>
                <c:pt idx="11">
                  <c:v>19</c:v>
                </c:pt>
                <c:pt idx="12">
                  <c:v>179</c:v>
                </c:pt>
                <c:pt idx="13">
                  <c:v>834</c:v>
                </c:pt>
                <c:pt idx="14">
                  <c:v>355</c:v>
                </c:pt>
                <c:pt idx="15">
                  <c:v>1071</c:v>
                </c:pt>
                <c:pt idx="16">
                  <c:v>336</c:v>
                </c:pt>
                <c:pt idx="17">
                  <c:v>109</c:v>
                </c:pt>
                <c:pt idx="18">
                  <c:v>119</c:v>
                </c:pt>
                <c:pt idx="19">
                  <c:v>173</c:v>
                </c:pt>
                <c:pt idx="20">
                  <c:v>26</c:v>
                </c:pt>
                <c:pt idx="21">
                  <c:v>14</c:v>
                </c:pt>
                <c:pt idx="22">
                  <c:v>14</c:v>
                </c:pt>
                <c:pt idx="23">
                  <c:v>184</c:v>
                </c:pt>
                <c:pt idx="24">
                  <c:v>125</c:v>
                </c:pt>
                <c:pt idx="25">
                  <c:v>65</c:v>
                </c:pt>
                <c:pt idx="26">
                  <c:v>63</c:v>
                </c:pt>
                <c:pt idx="27">
                  <c:v>15</c:v>
                </c:pt>
                <c:pt idx="28">
                  <c:v>32</c:v>
                </c:pt>
                <c:pt idx="29">
                  <c:v>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27-4C45-839C-4D12ADB20E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49904"/>
        <c:axId val="339448920"/>
      </c:lineChart>
      <c:dateAx>
        <c:axId val="33944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8920"/>
        <c:crosses val="autoZero"/>
        <c:auto val="1"/>
        <c:lblOffset val="100"/>
        <c:baseTimeUnit val="days"/>
      </c:dateAx>
      <c:valAx>
        <c:axId val="339448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44</c:v>
                </c:pt>
                <c:pt idx="2">
                  <c:v>703</c:v>
                </c:pt>
                <c:pt idx="3">
                  <c:v>521</c:v>
                </c:pt>
                <c:pt idx="4">
                  <c:v>151</c:v>
                </c:pt>
                <c:pt idx="5">
                  <c:v>40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DF-4D8B-80C8-B576972978A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93</c:v>
                </c:pt>
                <c:pt idx="2">
                  <c:v>963</c:v>
                </c:pt>
                <c:pt idx="3">
                  <c:v>857</c:v>
                </c:pt>
                <c:pt idx="4">
                  <c:v>206</c:v>
                </c:pt>
                <c:pt idx="5">
                  <c:v>75</c:v>
                </c:pt>
                <c:pt idx="6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DF-4D8B-80C8-B576972978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9450888"/>
        <c:axId val="339451216"/>
      </c:barChart>
      <c:catAx>
        <c:axId val="339450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51216"/>
        <c:crosses val="autoZero"/>
        <c:auto val="1"/>
        <c:lblAlgn val="ctr"/>
        <c:lblOffset val="100"/>
        <c:noMultiLvlLbl val="0"/>
      </c:catAx>
      <c:valAx>
        <c:axId val="33945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50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51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68-4AC1-810C-AA69F0ED0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446624"/>
        <c:axId val="339459416"/>
      </c:lineChart>
      <c:dateAx>
        <c:axId val="3394466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59416"/>
        <c:crosses val="autoZero"/>
        <c:auto val="1"/>
        <c:lblOffset val="100"/>
        <c:baseTimeUnit val="days"/>
      </c:dateAx>
      <c:valAx>
        <c:axId val="33945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446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CBAHI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FF-46FF-A3A7-9F9CB57E90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877920"/>
        <c:axId val="424874640"/>
      </c:barChart>
      <c:catAx>
        <c:axId val="424877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74640"/>
        <c:crosses val="autoZero"/>
        <c:auto val="1"/>
        <c:lblAlgn val="ctr"/>
        <c:lblOffset val="100"/>
        <c:noMultiLvlLbl val="0"/>
      </c:catAx>
      <c:valAx>
        <c:axId val="42487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77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CBAHI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4</c:v>
                </c:pt>
                <c:pt idx="5">
                  <c:v>9</c:v>
                </c:pt>
                <c:pt idx="6">
                  <c:v>0</c:v>
                </c:pt>
                <c:pt idx="7">
                  <c:v>2</c:v>
                </c:pt>
                <c:pt idx="8">
                  <c:v>1</c:v>
                </c:pt>
                <c:pt idx="9">
                  <c:v>3</c:v>
                </c:pt>
                <c:pt idx="10">
                  <c:v>2</c:v>
                </c:pt>
                <c:pt idx="11">
                  <c:v>2</c:v>
                </c:pt>
                <c:pt idx="12">
                  <c:v>7</c:v>
                </c:pt>
                <c:pt idx="13">
                  <c:v>13</c:v>
                </c:pt>
                <c:pt idx="14">
                  <c:v>4</c:v>
                </c:pt>
                <c:pt idx="15">
                  <c:v>4</c:v>
                </c:pt>
                <c:pt idx="16">
                  <c:v>2</c:v>
                </c:pt>
                <c:pt idx="17">
                  <c:v>2</c:v>
                </c:pt>
                <c:pt idx="18">
                  <c:v>7</c:v>
                </c:pt>
                <c:pt idx="19">
                  <c:v>0</c:v>
                </c:pt>
                <c:pt idx="20">
                  <c:v>2</c:v>
                </c:pt>
                <c:pt idx="21">
                  <c:v>1</c:v>
                </c:pt>
                <c:pt idx="22">
                  <c:v>1</c:v>
                </c:pt>
                <c:pt idx="23">
                  <c:v>8</c:v>
                </c:pt>
                <c:pt idx="24">
                  <c:v>9</c:v>
                </c:pt>
                <c:pt idx="25">
                  <c:v>32</c:v>
                </c:pt>
                <c:pt idx="26">
                  <c:v>7</c:v>
                </c:pt>
                <c:pt idx="27">
                  <c:v>10</c:v>
                </c:pt>
                <c:pt idx="28">
                  <c:v>1</c:v>
                </c:pt>
                <c:pt idx="29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BB-425A-BCD5-BC90F8AA4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873656"/>
        <c:axId val="424878904"/>
      </c:lineChart>
      <c:dateAx>
        <c:axId val="424873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78904"/>
        <c:crosses val="autoZero"/>
        <c:auto val="1"/>
        <c:lblOffset val="100"/>
        <c:baseTimeUnit val="days"/>
      </c:dateAx>
      <c:valAx>
        <c:axId val="42487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73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@Cbahi_SA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80-4F4E-9BB2-9F12C128F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872672"/>
        <c:axId val="424873000"/>
      </c:barChart>
      <c:catAx>
        <c:axId val="424872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73000"/>
        <c:crosses val="autoZero"/>
        <c:auto val="1"/>
        <c:lblAlgn val="ctr"/>
        <c:lblOffset val="100"/>
        <c:noMultiLvlLbl val="0"/>
      </c:catAx>
      <c:valAx>
        <c:axId val="42487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87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@Cbahi_SA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9673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B0-4A58-AF11-FA96ACD0E5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BBB96-6942-432A-8BC5-F71F3995DE8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CBAHI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DFE535-76A4-41D3-9465-BB4E3DF91F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10646035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2FAAB-4110-47BA-AE67-9F94E4A4AA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433A33-E78E-4D31-9B63-CE3B282903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61448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728609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575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9598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5015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396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622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47302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9346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4200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6289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3824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5018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2710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87226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58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@Cbahi_SA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5768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3F52E-3B9E-4488-879B-67E1829F8C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0523378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05D1E-BEA7-4E36-8D23-062088C8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332E71-EF72-4CCD-AFB8-58344FFD11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51841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FA8CD7-5CF6-4CA9-A138-D743595529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D44998-4255-417B-B9E1-9826AE488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122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95632-30A2-45A5-A3BE-56C4233A9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AD3C95-C895-4848-BB66-4CF98C570B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2893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9151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472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7494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1642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9504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960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005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@Cbahi_SA - 2018-06-14 19:59:51 </a:t>
                      </a:r>
                      <a:r>
                        <a:rPr lang="en-US" sz="1000"/>
                        <a:t>
  </a:t>
                      </a:r>
                      <a:r>
                        <a:rPr lang="ar-AE" sz="1000"/>
                        <a:t>نتمنى لكم عيداً سعيداً وكل عام وأنتم بخير..
#سباهي
#</a:t>
                      </a:r>
                      <a:r>
                        <a:rPr lang="en-US" sz="1000"/>
                        <a:t>CBAHI https://t.co/bCzosBpidL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475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@Cbahi_SA - 2018-06-06 10:17:02 </a:t>
                      </a:r>
                      <a:r>
                        <a:rPr lang="en-US" sz="1000"/>
                        <a:t>
  </a:t>
                      </a:r>
                      <a:r>
                        <a:rPr lang="ar-AE" sz="1000"/>
                        <a:t>نصائح لمرضى الكلى في رمضان
</a:t>
                      </a:r>
                      <a:r>
                        <a:rPr lang="en-US" sz="1000"/>
                        <a:t>Tips for Kidney patients who are fasting in Ramadan
#</a:t>
                      </a:r>
                      <a:r>
                        <a:rPr lang="ar-AE" sz="1000"/>
                        <a:t>سباهي #</a:t>
                      </a:r>
                      <a:r>
                        <a:rPr lang="en-US" sz="1000"/>
                        <a:t>CBAHI #</a:t>
                      </a:r>
                      <a:r>
                        <a:rPr lang="ar-AE" sz="1000"/>
                        <a:t>رمضان </a:t>
                      </a:r>
                      <a:r>
                        <a:rPr lang="en-US" sz="1000"/>
                        <a:t>https://t.co/A6LkXWqokr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259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78371E-640B-4449-9451-CD9827C5D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7762396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7E355-0815-4371-80A1-F80999C21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CFC021-D086-43EA-B665-36A6797052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7847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7A424-9A6E-464F-AD64-7C238C6671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D60BBB-30F4-41FC-B2CC-71C72F7A6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99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1F320-86F4-44B4-B50F-17006D889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F023D7-4E6C-481E-97E1-0A93371E649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3849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7A0D08-2B8C-4C6B-ADD6-6AC9508EE5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915097-B4FC-46CB-AB76-F5FAB7049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164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937AD-BF4D-4BC1-964A-EC036926A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820FCF-7EA1-4B16-A67B-A2E38BFFB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4263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BFB55-06DF-40D0-A12D-E9D322957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823F28-85E5-4DD2-A507-B807C36B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800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90DEA-F5B0-4F45-A52C-4847DE941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519C7C-287D-4CC5-A514-775079695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4495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6C596-A26A-414D-9915-791644F4A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4E6BD-E578-4528-8D60-25FA9A529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8819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D2521-F9CD-4D28-8831-D178602D6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FB8FF7-BBD1-4614-8434-80B8E827D9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33562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1153923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275431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10516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516628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71316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31192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980375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241338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298761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280179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974005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457602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22459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214308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808225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98464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26819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22576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737897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50629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00289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44515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490563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330470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2492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050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36777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A12ECB-5B3E-4882-9BAF-16FFC13966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29300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BD141-DD95-4FB7-8765-1336FE4E4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D11B75-B086-4760-9C51-96C0C81313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1582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EB9307-9202-4848-8A22-FB02282381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DF312-8DD5-4A39-ACA7-BB090E0B1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0404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75BA-9281-4872-9F87-F752B71A4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EC7B10-79C1-4719-8A3D-D96D2688C2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9819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3C57C3-7966-400E-90D9-9457E9E62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B7614A-B8D7-4D65-A744-9CC71EBE4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7259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643AB-4FD8-4BA5-903A-6815070A2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3C2FB4-BA3E-4380-9560-F5BE80316D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6102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A1548C-12EF-43B4-9428-A0D52A77CD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98AD5-5B2C-4AEE-9A45-3C0F97CAA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181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D42E0-E160-4616-A5E9-FE6D34CCF2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11CE79-183D-4B65-870A-A9B2C2F974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332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1D192-C8C7-4092-8D3C-88EBF925F9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22C43-CB74-489B-A1C6-6F498BFBE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5992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54890-477C-4527-87AF-5559E282E0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CBAHI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7C0220-4984-4534-96D7-B55698C3B5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301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8480606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194746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99908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85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3005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83171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1626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09727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55351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5623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2943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52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62717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437964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72080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5887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7044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22112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982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CBAHI - 2018-06-14 20:00:47 </a:t>
                      </a:r>
                      <a:r>
                        <a:rPr lang="en-US" sz="1000"/>
                        <a:t> 
 ‏</a:t>
                      </a:r>
                      <a:r>
                        <a:rPr lang="ar-AE" sz="1000"/>
                        <a:t>نتمنى لكم عيداً سعيداً وكل عام وأنتم بخير..
‏</a:t>
                      </a:r>
                      <a:r>
                        <a:rPr lang="en-US" sz="1000"/>
                        <a:t>⁧‫#</a:t>
                      </a:r>
                      <a:r>
                        <a:rPr lang="ar-AE" sz="1000"/>
                        <a:t>سباهي‬</a:t>
                      </a:r>
                      <a:r>
                        <a:rPr lang="en-US" sz="1000"/>
                        <a:t>⁩
‏⁦‪#CBAHI‬⁩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1.3684 %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790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CBAHI - 2018-06-06 10:14:45 </a:t>
                      </a:r>
                      <a:r>
                        <a:rPr lang="en-US" sz="1000"/>
                        <a:t> 
 </a:t>
                      </a:r>
                      <a:r>
                        <a:rPr lang="ar-AE" sz="1000"/>
                        <a:t>نصائح لمرضى الكلى في #رمضان
</a:t>
                      </a:r>
                      <a:r>
                        <a:rPr lang="en-US" sz="1000"/>
                        <a:t>Tips for Kidney patients who are fasting in Ramadan
#</a:t>
                      </a:r>
                      <a:r>
                        <a:rPr lang="ar-AE" sz="1000"/>
                        <a:t>سباهي  #</a:t>
                      </a:r>
                      <a:r>
                        <a:rPr lang="en-US" sz="1000"/>
                        <a:t>CBAHI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701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1EE747-EB54-4AFC-AE4F-C2BD699FBE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193087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C2164-D165-4BC9-93ED-6A79C08F9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E59B46-1BF4-47AC-989A-8A732F6697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06560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501FDF-8D67-4150-A18E-8A09EC904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EC4C6-393B-4400-9067-D236917C7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607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9BD9F-4DD9-4366-8DDE-A05FA524C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739247-2BEE-471F-84B7-E4BD819C81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45834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59892-C659-4A44-AF67-B7EE683F2C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3F498B-497C-4EEA-9007-EFC71E5B4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155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E355C-2AF9-4F79-A2CA-A70395FAE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3CFB99-A16C-47DA-9D19-9CE7184C9F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68008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35C9C0-A995-4CFC-A8DD-656D5808D8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8FFF83-A5E9-46E9-A404-E272DDBC1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5610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25F6D-3A97-41C0-B186-9156FA144D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E5E86F-D6C6-4F3B-B15D-689AD39DF3F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00873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AAD914-C10E-49FB-B44B-945AA906E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D0E74A-AAEF-413F-8CB8-6710C417B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480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8C8F6-D206-463B-9BF8-8C3EE25DD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3BE82C-6D4E-4575-BB03-3928968631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8841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936D52-E003-479D-8987-414F10E47D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9D4835-F4C6-4A38-B523-82C6198C4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5272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7673E-AC22-415A-9BF7-B064DE5F9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70AE14-F55F-4D9E-A297-1C96238527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096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ABC161-BED9-4AF6-9C24-D927986717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1FD968-8246-4706-9E49-5DCCBE1B8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69471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BCD676-2C57-42FF-B313-7B37EFFE1F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40EADC-9A07-4296-93E4-297FC88EB5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5444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057E6D-7399-49DB-9C5B-CADD30EEB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A8275-C635-4015-B1FC-32B7195FF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054755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E69E13-1674-4925-B48E-A1C9977C14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| CBAHI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758DFF-E1DF-4054-BC39-33335D8F824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04415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B978C4-ED21-4E67-B46D-55076A46F8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AD263-2994-4222-93A7-856D54B8E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4488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451</Words>
  <Application>Microsoft Office PowerPoint</Application>
  <PresentationFormat>On-screen Show (4:3)</PresentationFormat>
  <Paragraphs>211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CBAHI</vt:lpstr>
      <vt:lpstr>Twitter Key Metrics Table | CBAHI</vt:lpstr>
      <vt:lpstr>Twitter Followers Total | CBAHI</vt:lpstr>
      <vt:lpstr>Twitter Own and Retweeted Tweets Table | CBAHI</vt:lpstr>
      <vt:lpstr>Twitter Interactions Distribution | CBAHI</vt:lpstr>
      <vt:lpstr>Twitter Own Tweets | CBAHI</vt:lpstr>
      <vt:lpstr>Twitter Total Interactions | CBAHI</vt:lpstr>
      <vt:lpstr>Twitter Response Times Distribution | CBAHI</vt:lpstr>
      <vt:lpstr>Facebook Key Metrics Table | CBAHI</vt:lpstr>
      <vt:lpstr>Facebook Fans Total | CBAHI</vt:lpstr>
      <vt:lpstr>Facebook Interactions Distribution | CBAHI</vt:lpstr>
      <vt:lpstr>Facebook Post Type Distribution Per Profile | CBAHI</vt:lpstr>
      <vt:lpstr>Facebook Own Posts | CBAHI</vt:lpstr>
      <vt:lpstr>Facebook Own Posts Table  | CBAHI</vt:lpstr>
      <vt:lpstr>Facebook Reach | CBAHI</vt:lpstr>
      <vt:lpstr>Facebook Impressions | CBAHI</vt:lpstr>
      <vt:lpstr>Facebook Fan Demographics | CBAHI</vt:lpstr>
      <vt:lpstr>Facebook Average Interactions Per Post | CBAHI</vt:lpstr>
      <vt:lpstr>Facebook Total Interactions | CBAHI</vt:lpstr>
      <vt:lpstr>Facebook Page Views | CBAHI</vt:lpstr>
      <vt:lpstr>Twitter Response Times | CBAHI</vt:lpstr>
      <vt:lpstr>Twitter Follower Distribution | CBAHI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CBAHI</dc:title>
  <dc:creator>Administrator</dc:creator>
  <cp:lastModifiedBy>Administrator</cp:lastModifiedBy>
  <cp:revision>1</cp:revision>
  <dcterms:created xsi:type="dcterms:W3CDTF">2018-07-03T13:25:57Z</dcterms:created>
  <dcterms:modified xsi:type="dcterms:W3CDTF">2018-07-03T13:26:35Z</dcterms:modified>
</cp:coreProperties>
</file>