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7" r:id="rId39"/>
    <p:sldId id="298" r:id="rId40"/>
    <p:sldId id="299" r:id="rId41"/>
    <p:sldId id="300" r:id="rId42"/>
    <p:sldId id="301" r:id="rId43"/>
    <p:sldId id="303" r:id="rId44"/>
    <p:sldId id="304" r:id="rId45"/>
    <p:sldId id="305" r:id="rId46"/>
    <p:sldId id="306" r:id="rId47"/>
    <p:sldId id="307" r:id="rId48"/>
    <p:sldId id="308" r:id="rId49"/>
    <p:sldId id="310" r:id="rId50"/>
    <p:sldId id="311" r:id="rId51"/>
    <p:sldId id="312" r:id="rId52"/>
    <p:sldId id="313" r:id="rId5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4"/>
      <p:bold r:id="rId55"/>
      <p:italic r:id="rId56"/>
      <p:boldItalic r:id="rId5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2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4.fntdata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3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@spsc_sa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8313</c:v>
                </c:pt>
                <c:pt idx="1">
                  <c:v>8324</c:v>
                </c:pt>
                <c:pt idx="2">
                  <c:v>8333</c:v>
                </c:pt>
                <c:pt idx="3">
                  <c:v>8349</c:v>
                </c:pt>
                <c:pt idx="4">
                  <c:v>8369</c:v>
                </c:pt>
                <c:pt idx="5">
                  <c:v>8375</c:v>
                </c:pt>
                <c:pt idx="6">
                  <c:v>8420</c:v>
                </c:pt>
                <c:pt idx="7">
                  <c:v>8439</c:v>
                </c:pt>
                <c:pt idx="8">
                  <c:v>8447</c:v>
                </c:pt>
                <c:pt idx="9">
                  <c:v>8462</c:v>
                </c:pt>
                <c:pt idx="10">
                  <c:v>8471</c:v>
                </c:pt>
                <c:pt idx="11">
                  <c:v>8490</c:v>
                </c:pt>
                <c:pt idx="12">
                  <c:v>8494</c:v>
                </c:pt>
                <c:pt idx="13">
                  <c:v>8504</c:v>
                </c:pt>
                <c:pt idx="14">
                  <c:v>8506</c:v>
                </c:pt>
                <c:pt idx="15">
                  <c:v>8516</c:v>
                </c:pt>
                <c:pt idx="16">
                  <c:v>8520</c:v>
                </c:pt>
                <c:pt idx="17">
                  <c:v>8519</c:v>
                </c:pt>
                <c:pt idx="18">
                  <c:v>8523</c:v>
                </c:pt>
                <c:pt idx="19">
                  <c:v>8531</c:v>
                </c:pt>
                <c:pt idx="20">
                  <c:v>8538</c:v>
                </c:pt>
                <c:pt idx="21">
                  <c:v>8540</c:v>
                </c:pt>
                <c:pt idx="22">
                  <c:v>8544</c:v>
                </c:pt>
                <c:pt idx="23">
                  <c:v>8552</c:v>
                </c:pt>
                <c:pt idx="24">
                  <c:v>8550</c:v>
                </c:pt>
                <c:pt idx="25">
                  <c:v>8556</c:v>
                </c:pt>
                <c:pt idx="26">
                  <c:v>8572</c:v>
                </c:pt>
                <c:pt idx="27">
                  <c:v>8575</c:v>
                </c:pt>
                <c:pt idx="28">
                  <c:v>8584</c:v>
                </c:pt>
                <c:pt idx="29">
                  <c:v>8581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5D-483F-9118-0AD62DB4F2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820792"/>
        <c:axId val="46690488"/>
      </c:lineChart>
      <c:dateAx>
        <c:axId val="278820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90488"/>
        <c:crosses val="autoZero"/>
        <c:auto val="1"/>
        <c:lblOffset val="100"/>
        <c:baseTimeUnit val="days"/>
      </c:dateAx>
      <c:valAx>
        <c:axId val="46690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820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@spsc_sa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C9-4222-88D0-8AE62548E8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@spsc_sa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C9-4222-88D0-8AE62548E85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@spsc_sa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C9-4222-88D0-8AE62548E8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1476288"/>
        <c:axId val="421471040"/>
      </c:barChart>
      <c:catAx>
        <c:axId val="421476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471040"/>
        <c:crosses val="autoZero"/>
        <c:auto val="1"/>
        <c:lblAlgn val="ctr"/>
        <c:lblOffset val="100"/>
        <c:noMultiLvlLbl val="0"/>
      </c:catAx>
      <c:valAx>
        <c:axId val="421471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476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@spsc_sa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0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  <c:pt idx="5">
                  <c:v>4</c:v>
                </c:pt>
                <c:pt idx="6">
                  <c:v>3</c:v>
                </c:pt>
                <c:pt idx="7">
                  <c:v>4</c:v>
                </c:pt>
                <c:pt idx="8">
                  <c:v>0</c:v>
                </c:pt>
                <c:pt idx="9">
                  <c:v>2</c:v>
                </c:pt>
                <c:pt idx="10">
                  <c:v>3</c:v>
                </c:pt>
                <c:pt idx="11">
                  <c:v>0</c:v>
                </c:pt>
                <c:pt idx="12">
                  <c:v>2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3</c:v>
                </c:pt>
                <c:pt idx="24">
                  <c:v>2</c:v>
                </c:pt>
                <c:pt idx="25">
                  <c:v>1</c:v>
                </c:pt>
                <c:pt idx="26">
                  <c:v>2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35-4863-80C1-5C0D11E73D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1476616"/>
        <c:axId val="421471368"/>
      </c:lineChart>
      <c:dateAx>
        <c:axId val="421476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471368"/>
        <c:crosses val="autoZero"/>
        <c:auto val="1"/>
        <c:lblOffset val="100"/>
        <c:baseTimeUnit val="days"/>
      </c:dateAx>
      <c:valAx>
        <c:axId val="421471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476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@spsc_sa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5</c:v>
                </c:pt>
                <c:pt idx="5">
                  <c:v>38</c:v>
                </c:pt>
                <c:pt idx="6">
                  <c:v>12</c:v>
                </c:pt>
                <c:pt idx="7">
                  <c:v>0</c:v>
                </c:pt>
                <c:pt idx="8">
                  <c:v>5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3</c:v>
                </c:pt>
                <c:pt idx="21">
                  <c:v>4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3</c:v>
                </c:pt>
                <c:pt idx="26">
                  <c:v>1</c:v>
                </c:pt>
                <c:pt idx="27">
                  <c:v>4</c:v>
                </c:pt>
                <c:pt idx="28">
                  <c:v>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07-4D6D-9078-2E3FEB2059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1479896"/>
        <c:axId val="421471696"/>
      </c:lineChart>
      <c:dateAx>
        <c:axId val="421479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471696"/>
        <c:crosses val="autoZero"/>
        <c:auto val="1"/>
        <c:lblOffset val="100"/>
        <c:baseTimeUnit val="days"/>
      </c:dateAx>
      <c:valAx>
        <c:axId val="421471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479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@spsc_sa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C3-4E62-BD2C-40206F25B8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@spsc_sa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C3-4E62-BD2C-40206F25B8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1490064"/>
        <c:axId val="415027944"/>
      </c:barChart>
      <c:catAx>
        <c:axId val="421490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027944"/>
        <c:crosses val="autoZero"/>
        <c:auto val="1"/>
        <c:lblAlgn val="ctr"/>
        <c:lblOffset val="100"/>
        <c:noMultiLvlLbl val="0"/>
      </c:catAx>
      <c:valAx>
        <c:axId val="415027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490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@spsc_sa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86-4148-9C35-3DD5D7F81F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4747672"/>
        <c:axId val="464749312"/>
      </c:barChart>
      <c:catAx>
        <c:axId val="464747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4749312"/>
        <c:crosses val="autoZero"/>
        <c:auto val="1"/>
        <c:lblAlgn val="ctr"/>
        <c:lblOffset val="100"/>
        <c:noMultiLvlLbl val="0"/>
      </c:catAx>
      <c:valAx>
        <c:axId val="464749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4747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345</c:v>
                </c:pt>
                <c:pt idx="1">
                  <c:v>346</c:v>
                </c:pt>
                <c:pt idx="2">
                  <c:v>346</c:v>
                </c:pt>
                <c:pt idx="3">
                  <c:v>346</c:v>
                </c:pt>
                <c:pt idx="4">
                  <c:v>347</c:v>
                </c:pt>
                <c:pt idx="5">
                  <c:v>348</c:v>
                </c:pt>
                <c:pt idx="6">
                  <c:v>349</c:v>
                </c:pt>
                <c:pt idx="7">
                  <c:v>350</c:v>
                </c:pt>
                <c:pt idx="8">
                  <c:v>350</c:v>
                </c:pt>
                <c:pt idx="9">
                  <c:v>352</c:v>
                </c:pt>
                <c:pt idx="10">
                  <c:v>353</c:v>
                </c:pt>
                <c:pt idx="11">
                  <c:v>354</c:v>
                </c:pt>
                <c:pt idx="12">
                  <c:v>354</c:v>
                </c:pt>
                <c:pt idx="13">
                  <c:v>356</c:v>
                </c:pt>
                <c:pt idx="14">
                  <c:v>356</c:v>
                </c:pt>
                <c:pt idx="15">
                  <c:v>355</c:v>
                </c:pt>
                <c:pt idx="16">
                  <c:v>355</c:v>
                </c:pt>
                <c:pt idx="17">
                  <c:v>355</c:v>
                </c:pt>
                <c:pt idx="18">
                  <c:v>355</c:v>
                </c:pt>
                <c:pt idx="19">
                  <c:v>357</c:v>
                </c:pt>
                <c:pt idx="20">
                  <c:v>358</c:v>
                </c:pt>
                <c:pt idx="21">
                  <c:v>358</c:v>
                </c:pt>
                <c:pt idx="22">
                  <c:v>358</c:v>
                </c:pt>
                <c:pt idx="23">
                  <c:v>358</c:v>
                </c:pt>
                <c:pt idx="24">
                  <c:v>359</c:v>
                </c:pt>
                <c:pt idx="25">
                  <c:v>359</c:v>
                </c:pt>
                <c:pt idx="26">
                  <c:v>359</c:v>
                </c:pt>
                <c:pt idx="27">
                  <c:v>360</c:v>
                </c:pt>
                <c:pt idx="28">
                  <c:v>360</c:v>
                </c:pt>
                <c:pt idx="29">
                  <c:v>360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7B-41B3-BC86-CBAB8CF129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4720120"/>
        <c:axId val="464729632"/>
      </c:lineChart>
      <c:dateAx>
        <c:axId val="464720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4729632"/>
        <c:crosses val="autoZero"/>
        <c:auto val="1"/>
        <c:lblOffset val="100"/>
        <c:baseTimeUnit val="days"/>
      </c:dateAx>
      <c:valAx>
        <c:axId val="464729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4720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05-4BAA-BA94-4F93AE60DF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05-4BAA-BA94-4F93AE60DF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E05-4BAA-BA94-4F93AE60DF5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E05-4BAA-BA94-4F93AE60DF5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E05-4BAA-BA94-4F93AE60DF5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E05-4BAA-BA94-4F93AE60DF5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E05-4BAA-BA94-4F93AE60DF5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E05-4BAA-BA94-4F93AE60DF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4729304"/>
        <c:axId val="464726024"/>
      </c:barChart>
      <c:catAx>
        <c:axId val="464729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4726024"/>
        <c:crosses val="autoZero"/>
        <c:auto val="1"/>
        <c:lblAlgn val="ctr"/>
        <c:lblOffset val="100"/>
        <c:noMultiLvlLbl val="0"/>
      </c:catAx>
      <c:valAx>
        <c:axId val="464726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4729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183</c:v>
                </c:pt>
                <c:pt idx="1">
                  <c:v>43</c:v>
                </c:pt>
                <c:pt idx="2">
                  <c:v>177</c:v>
                </c:pt>
                <c:pt idx="3">
                  <c:v>65</c:v>
                </c:pt>
                <c:pt idx="4">
                  <c:v>23</c:v>
                </c:pt>
                <c:pt idx="5">
                  <c:v>63</c:v>
                </c:pt>
                <c:pt idx="6">
                  <c:v>149</c:v>
                </c:pt>
                <c:pt idx="7">
                  <c:v>94</c:v>
                </c:pt>
                <c:pt idx="8">
                  <c:v>34</c:v>
                </c:pt>
                <c:pt idx="9">
                  <c:v>80</c:v>
                </c:pt>
                <c:pt idx="10">
                  <c:v>242</c:v>
                </c:pt>
                <c:pt idx="11">
                  <c:v>63</c:v>
                </c:pt>
                <c:pt idx="12">
                  <c:v>62</c:v>
                </c:pt>
                <c:pt idx="13">
                  <c:v>110</c:v>
                </c:pt>
                <c:pt idx="14">
                  <c:v>51</c:v>
                </c:pt>
                <c:pt idx="15">
                  <c:v>26</c:v>
                </c:pt>
                <c:pt idx="16">
                  <c:v>71</c:v>
                </c:pt>
                <c:pt idx="17">
                  <c:v>58</c:v>
                </c:pt>
                <c:pt idx="18">
                  <c:v>65</c:v>
                </c:pt>
                <c:pt idx="19">
                  <c:v>103</c:v>
                </c:pt>
                <c:pt idx="20">
                  <c:v>20</c:v>
                </c:pt>
                <c:pt idx="21">
                  <c:v>19</c:v>
                </c:pt>
                <c:pt idx="22">
                  <c:v>4</c:v>
                </c:pt>
                <c:pt idx="23">
                  <c:v>96</c:v>
                </c:pt>
                <c:pt idx="24">
                  <c:v>85</c:v>
                </c:pt>
                <c:pt idx="25">
                  <c:v>84</c:v>
                </c:pt>
                <c:pt idx="26">
                  <c:v>81</c:v>
                </c:pt>
                <c:pt idx="27">
                  <c:v>57</c:v>
                </c:pt>
                <c:pt idx="28">
                  <c:v>18</c:v>
                </c:pt>
                <c:pt idx="2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3E-4EA3-8320-9E7DB67061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4727008"/>
        <c:axId val="464724712"/>
      </c:lineChart>
      <c:dateAx>
        <c:axId val="464727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4724712"/>
        <c:crosses val="autoZero"/>
        <c:auto val="1"/>
        <c:lblOffset val="100"/>
        <c:baseTimeUnit val="days"/>
      </c:dateAx>
      <c:valAx>
        <c:axId val="464724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4727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2</c:v>
                </c:pt>
                <c:pt idx="6">
                  <c:v>4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3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2</c:v>
                </c:pt>
                <c:pt idx="19">
                  <c:v>5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2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2F-4D29-9CC5-3F7CE7EBC8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5162784"/>
        <c:axId val="555166064"/>
      </c:lineChart>
      <c:dateAx>
        <c:axId val="555162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5166064"/>
        <c:crosses val="autoZero"/>
        <c:auto val="1"/>
        <c:lblOffset val="100"/>
        <c:baseTimeUnit val="days"/>
      </c:dateAx>
      <c:valAx>
        <c:axId val="555166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5162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316</c:v>
                </c:pt>
                <c:pt idx="1">
                  <c:v>77</c:v>
                </c:pt>
                <c:pt idx="2">
                  <c:v>349</c:v>
                </c:pt>
                <c:pt idx="3">
                  <c:v>93</c:v>
                </c:pt>
                <c:pt idx="4">
                  <c:v>119</c:v>
                </c:pt>
                <c:pt idx="5">
                  <c:v>170</c:v>
                </c:pt>
                <c:pt idx="6">
                  <c:v>292</c:v>
                </c:pt>
                <c:pt idx="7">
                  <c:v>288</c:v>
                </c:pt>
                <c:pt idx="8">
                  <c:v>61</c:v>
                </c:pt>
                <c:pt idx="9">
                  <c:v>113</c:v>
                </c:pt>
                <c:pt idx="10">
                  <c:v>458</c:v>
                </c:pt>
                <c:pt idx="11">
                  <c:v>111</c:v>
                </c:pt>
                <c:pt idx="12">
                  <c:v>139</c:v>
                </c:pt>
                <c:pt idx="13">
                  <c:v>255</c:v>
                </c:pt>
                <c:pt idx="14">
                  <c:v>119</c:v>
                </c:pt>
                <c:pt idx="15">
                  <c:v>42</c:v>
                </c:pt>
                <c:pt idx="16">
                  <c:v>174</c:v>
                </c:pt>
                <c:pt idx="17">
                  <c:v>92</c:v>
                </c:pt>
                <c:pt idx="18">
                  <c:v>97</c:v>
                </c:pt>
                <c:pt idx="19">
                  <c:v>258</c:v>
                </c:pt>
                <c:pt idx="20">
                  <c:v>27</c:v>
                </c:pt>
                <c:pt idx="21">
                  <c:v>30</c:v>
                </c:pt>
                <c:pt idx="22">
                  <c:v>4</c:v>
                </c:pt>
                <c:pt idx="23">
                  <c:v>264</c:v>
                </c:pt>
                <c:pt idx="24">
                  <c:v>240</c:v>
                </c:pt>
                <c:pt idx="25">
                  <c:v>195</c:v>
                </c:pt>
                <c:pt idx="26">
                  <c:v>209</c:v>
                </c:pt>
                <c:pt idx="27">
                  <c:v>203</c:v>
                </c:pt>
                <c:pt idx="28">
                  <c:v>32</c:v>
                </c:pt>
                <c:pt idx="29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F5-4C73-89C9-53593378D3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5170000"/>
        <c:axId val="555165736"/>
      </c:lineChart>
      <c:dateAx>
        <c:axId val="555170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5165736"/>
        <c:crosses val="autoZero"/>
        <c:auto val="1"/>
        <c:lblOffset val="100"/>
        <c:baseTimeUnit val="days"/>
      </c:dateAx>
      <c:valAx>
        <c:axId val="555165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517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76-492F-A1DE-06231A64C7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76-492F-A1DE-06231A64C7E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76-492F-A1DE-06231A64C7E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776-492F-A1DE-06231A64C7E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776-492F-A1DE-06231A64C7E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776-492F-A1DE-06231A64C7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55170328"/>
        <c:axId val="555171312"/>
      </c:barChart>
      <c:catAx>
        <c:axId val="555170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5171312"/>
        <c:crosses val="autoZero"/>
        <c:auto val="1"/>
        <c:lblAlgn val="ctr"/>
        <c:lblOffset val="100"/>
        <c:noMultiLvlLbl val="0"/>
      </c:catAx>
      <c:valAx>
        <c:axId val="555171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5170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6</c:v>
                </c:pt>
                <c:pt idx="8">
                  <c:v>3</c:v>
                </c:pt>
                <c:pt idx="9">
                  <c:v>0</c:v>
                </c:pt>
                <c:pt idx="10">
                  <c:v>1</c:v>
                </c:pt>
                <c:pt idx="11">
                  <c:v>13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3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3</c:v>
                </c:pt>
                <c:pt idx="22">
                  <c:v>1</c:v>
                </c:pt>
                <c:pt idx="23">
                  <c:v>3</c:v>
                </c:pt>
                <c:pt idx="24">
                  <c:v>5</c:v>
                </c:pt>
                <c:pt idx="25">
                  <c:v>6</c:v>
                </c:pt>
                <c:pt idx="26">
                  <c:v>2</c:v>
                </c:pt>
                <c:pt idx="27">
                  <c:v>4</c:v>
                </c:pt>
                <c:pt idx="28">
                  <c:v>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E8-40A1-B3A5-C7C244F620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5169344"/>
        <c:axId val="555170984"/>
      </c:lineChart>
      <c:dateAx>
        <c:axId val="555169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5170984"/>
        <c:crosses val="autoZero"/>
        <c:auto val="1"/>
        <c:lblOffset val="100"/>
        <c:baseTimeUnit val="days"/>
      </c:dateAx>
      <c:valAx>
        <c:axId val="555170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5169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spsc.sa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283</c:v>
                </c:pt>
                <c:pt idx="1">
                  <c:v>285</c:v>
                </c:pt>
                <c:pt idx="2">
                  <c:v>285</c:v>
                </c:pt>
                <c:pt idx="3">
                  <c:v>287</c:v>
                </c:pt>
                <c:pt idx="4">
                  <c:v>286</c:v>
                </c:pt>
                <c:pt idx="5">
                  <c:v>287</c:v>
                </c:pt>
                <c:pt idx="6">
                  <c:v>285</c:v>
                </c:pt>
                <c:pt idx="7">
                  <c:v>285</c:v>
                </c:pt>
                <c:pt idx="8">
                  <c:v>285</c:v>
                </c:pt>
                <c:pt idx="9">
                  <c:v>285</c:v>
                </c:pt>
                <c:pt idx="10">
                  <c:v>285</c:v>
                </c:pt>
                <c:pt idx="11">
                  <c:v>286</c:v>
                </c:pt>
                <c:pt idx="12">
                  <c:v>286</c:v>
                </c:pt>
                <c:pt idx="13">
                  <c:v>286</c:v>
                </c:pt>
                <c:pt idx="14">
                  <c:v>286</c:v>
                </c:pt>
                <c:pt idx="15">
                  <c:v>286</c:v>
                </c:pt>
                <c:pt idx="16">
                  <c:v>287</c:v>
                </c:pt>
                <c:pt idx="17">
                  <c:v>286</c:v>
                </c:pt>
                <c:pt idx="18">
                  <c:v>285</c:v>
                </c:pt>
                <c:pt idx="19">
                  <c:v>285</c:v>
                </c:pt>
                <c:pt idx="20">
                  <c:v>285</c:v>
                </c:pt>
                <c:pt idx="21">
                  <c:v>285</c:v>
                </c:pt>
                <c:pt idx="22">
                  <c:v>285</c:v>
                </c:pt>
                <c:pt idx="23">
                  <c:v>285</c:v>
                </c:pt>
                <c:pt idx="24">
                  <c:v>285</c:v>
                </c:pt>
                <c:pt idx="25">
                  <c:v>285</c:v>
                </c:pt>
                <c:pt idx="26">
                  <c:v>285</c:v>
                </c:pt>
                <c:pt idx="27">
                  <c:v>285</c:v>
                </c:pt>
                <c:pt idx="28">
                  <c:v>285</c:v>
                </c:pt>
                <c:pt idx="29">
                  <c:v>285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20-461E-B066-A352FF662F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7275160"/>
        <c:axId val="427276144"/>
      </c:lineChart>
      <c:dateAx>
        <c:axId val="427275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276144"/>
        <c:crosses val="autoZero"/>
        <c:auto val="1"/>
        <c:lblOffset val="100"/>
        <c:baseTimeUnit val="days"/>
      </c:dateAx>
      <c:valAx>
        <c:axId val="427276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275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spsc.sa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DD-4816-93F1-55A723F1A6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spsc.sa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DD-4816-93F1-55A723F1A6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47138904"/>
        <c:axId val="647140216"/>
      </c:barChart>
      <c:catAx>
        <c:axId val="647138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7140216"/>
        <c:crosses val="autoZero"/>
        <c:auto val="1"/>
        <c:lblAlgn val="ctr"/>
        <c:lblOffset val="100"/>
        <c:noMultiLvlLbl val="0"/>
      </c:catAx>
      <c:valAx>
        <c:axId val="647140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7138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4117C-0B0C-4A98-97CA-85DF81B5CD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Dashboard - TW ,FB, IG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8EB231-F2DA-4E56-904D-19D08C7CC1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4118859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91ED8-862D-4B23-B807-3EE32E6A7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SPSC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FA908A-A6B6-4293-906F-5876FDEB54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35167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147674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1941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0011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8693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081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1500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6876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6155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0774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4227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4165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784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30213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7792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588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@spsc_sa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3027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A70001-DEE8-4063-9128-66A7B0D44A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002379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6BC4E-4ED4-40A1-86D7-3C29540DF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SPSC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34C718-2524-481C-8422-A8837D2A9D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35180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4012A1-0AA9-473D-B933-FD4C22AE21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980893-2203-417A-B2EE-1636FC4C1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354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07D80-0FDB-4A59-9793-C87047AD4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SPSC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79B6F2-C0C1-41BA-91EC-5A40286816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28938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83082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05932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2872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8146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1885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08175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219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- 2018-06-29 08:14:37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#يوم_الجمعه نسأل الله أن يستجيب الدعاء و يديم الصحة و العافية #لسلامتكم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https://t.co/4zIA03bwrZ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538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- 2018-06-28 08:00:36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اسأل عن شخص يتحدث لغتك لتجنب أي #خطأ_طبي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Ask for someone who speaks your language to prevent #MedicalErrors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لسلامتكم  #سلامة_المرضى 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PatientSafety https://t.co/zl2oQqqC23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892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- 2018-06-27 08:10:07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SPSC is providing technical support and consultation to health institutions in the #Kingdom on solutions, initiatives and development on improving #PatientSafety. https://t.co/4Jw8yYixc6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768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- 2018-06-27 08:00:41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أهداف المركز تقديم الدعم والاستشارات الفنية للمؤسسات الصحية في المملكة بشأن الحلول والمبادرات وتطوير نظم #سلامة_المرضى
#لسلامتكم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https://t.co/JOlL53qZBQ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00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- 2018-06-26 08:00:38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اجل سلامتك، من المهم الالتزام بمدة #المضاد_الحيوي الذي وصفه لك الطبيب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 your safety, Always complete the whole course of antibiotic treatment
#PatientSafety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لسلامتكم #سلامة_المرضى  #السلامة_الدوائية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https://t.co/0AHzcxEBmo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8590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863BD2-1B85-4322-BAD0-89CA6F2A58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312207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7853C-6E24-4BF5-A5B9-296BFFCF5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SPSC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DA223A-380E-4CDD-BF01-F1040A9C44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96413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34330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70286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1275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9213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375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4563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029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- 2018-06-25 10:55:23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The 2nd World Sepsis Congress takes place on September 5th and 6th – completely online, so you can participate from wherever you have an internet connection!
More info &amp;amp; free registration https://t.co/2t7KRriCZ7 #wsc18 #sepsis https://t.co/CkKR0Pp01G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685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- 2018-06-25 10:03:19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دائما اسأل طبيبك: ما هي مشكلتي الصحية الأساسية؟ ماذا عليّ أن أفعل؟ ولماذا؟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Always ask your doctor: What is my health problem? What should I do? Why?
#patientsafety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سلامة_المرضى #لسلامتكم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https://t.co/WEhTxwItLN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789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- 2018-06-25 08:21:58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@spsc_sa: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يقدم #مركز_سلامةالمرضى محاضرة  للمجتمع   
 بعنوان ( كيف تحمي نفسك و أسرتك من الأخطاء الطبية)  يلقيها  الدكتور  : عبدالإله الهو…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289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- 2018-06-24 12:27:53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تبقى20 يوم للجائزة الوطنية لسلامة المرضى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🏆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سارع بالتقديم للجائزة الآن على الرابط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https://t.co/RhLTT4WZDe 
 20days left for the National Patient Safety Award
Apply for the award now on 
https://t.co/RhLTT4WZDe https://t.co/qkJAnwXPgf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5393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E52829-9B3A-4BB0-9430-B17793F50A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426678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28D17-4AD6-4B5C-9D28-49B5AD4DF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SPSC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C03555-E8E6-46E9-A5CA-FE8388BAC1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96627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82272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4114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95748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6126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4769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8032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494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- 2018-06-24 08:00:23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🖐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اغسل يديك للوقاية من الأمراض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Prevent infection and wash your hands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لسلامتكم  #سلامة_المرضى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WashYourHands https://t.co/rBctxbv0tH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885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- 2018-06-24 08:00:22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تجنب اخذ نصائح طبيه من قبل اشخاص غير مختصين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avoid taking any medical advices from non-medical sources!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لسلامتكم  #سلامة_المرضى  #السلامة_الدوائية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https://t.co/KGCLSmDBQT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72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- 2018-06-22 08:11:49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@spsc_sa: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ادع لمن تحب #يوم_الجمعة
#سلامة_المرضى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https://t.co/gdLcjzOzur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508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- 2018-06-21 15:22:03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اخبارنا في صحيفة #عكاظ : 
إطلاق مبادرة مستشفيات صديقة سلامة المرضى في مستشفى الدكتور سليمان الحبيب في مدينة  #الرياض.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https://t.co/mhuKP2IuvV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0045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5B6F3B-7738-4271-8D9B-79E278C825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502773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E6737-7E3B-48A4-8D2B-EA2D8F008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SPSC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E37C49-E06A-4F92-863B-4C73A9F22C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32553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245234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2088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154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76591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24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012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623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- 2018-06-20 08:00:40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 أخبر الممارس الصحي عن حساسيتك لأي #دواء أو غذاء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 your safety, tell your #healthcare providers of any #medications or food allergy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لسلامتكم  #سلامة_المرضى  #السلامة_الدوائية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https://t.co/wxylbZBqRb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583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- 2018-06-19 08:00:36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تظهر الأبحاث أن المرضى الذين يشاركون في القرارات المتعلقة بالرعاية الصحية الخاصة بهم هم أكثر عرضة للتحسن بشكل أسرع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Research shows that #patients who take part in decisions about their own #healthcare are more likely to get better faster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سلامة_المرضى  #لسلامتكم #دورك_فعال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https://t.co/VERDxYYrra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005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- 2018-06-18 08:00:34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اسأل طبيبك أو الصيدلي: ما هي الأعراض الجانبية وكيفية تفاديها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ask your doctor or pharmacist: What are the #medication side effects and how to watch for it?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سلامة_المرضى  #لسلامتكم  #السلامة_الدوائية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https://t.co/OQte7zsRqj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651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- 2018-06-17 08:00:25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إعطاء معلومة بسيطة عن تاريخك الطبي قد تساعد طبيبك في العلاج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simple information about your medical history can help your doctor in the treatment plan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سلامة_المرضى #لسلامتكم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https://t.co/XyGPHjsHab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3655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28CEAE-ED3A-4E26-95C9-E1B916AB85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585005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02B8B-F1F1-45B2-A456-4951370D9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SPSC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A720B0-9245-418F-A2B0-239992C446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78876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93413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1770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41928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81548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29164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2142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705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- 2018-06-16 17:27:28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@spsc_sa: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شاهد الفيديو لمعرفة الخطوات التي يجب توفرها أثناء تقديم مشروعك للجائزة الوطنية لسلامة المرضى
#لسلامتكم
#سلامة_المرضى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249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- 2018-06-14 19:31:53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تقبل الله منا ومنكم صالح الأعمال..
#كل_عيد_والوطن_بخير 
#عيدكم_مبارك
#المركز_السعودي_لسلامة_المرضى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💙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عيد_الفطر 
#عيد_الفطر_المبارك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https://t.co/S0kFB8wkui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267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- 2018-06-14 17:00:27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ساهم في إنقاذ حياة الآخرين بنشر ثقافة #التبرع_بالدم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💉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اليوم_العالمي_للتبرع_بالدم  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BloodDonorDay# https://t.co/VQbEB4u1uL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11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- 2018-06-13 12:56:26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إليكم بعض النصائح للتدرج في تغيير بعض العادات مع قرب حلول #عيد_الفطر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🌙
Here are some tips to change some habits before Eid https://t.co/U4EkjG3vJy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1808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5CCD53-9BC0-44DC-8309-478D5574E6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251373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496C4-7FF3-4FCE-81A8-6546B3C86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SPSC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223334-DCA3-461E-96F7-76F18A5AEB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57690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83776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8040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0980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5608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5107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68062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58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- 2018-06-13 10:02:38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تبقى 30 يوم للجائزة الوطنية لسلامة المرضى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🏆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سارع بالتقديم للجائزة الآن على الرابط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https://t.co/RhLTT4WZDe
 30days left for the National Patient Safety Award
Apply for the award now on 
https://t.co/RhLTT4WZDe https://t.co/Zf1CY5pAyq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414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- 2018-06-11 13:45:09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Nurses are playing an important role in patients safety .. Apply now for the National Patient Safety Award
https://t.co/RhLTT4WZDe
#Nurses https://t.co/s0jLITYjty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698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- 2018-06-11 13:39:24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الممرضين والممرضات يلعبون دوراً هاماً في #سلامة_المرضى .. سارعوا بالتقديم الآن على الجائزة الوطنية لسلامة المرضى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https://t.co/RhLTT4WZDe https://t.co/JHd33hCoK9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227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- 2018-06-11 09:39:17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احرص على معرفة مواعيد أخذ أدوية #الاكتئاب في رمضان
#السلامة_الدوائية #لسلامتكم  #سلامة_المرضى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https://t.co/govsBBVDMg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4901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99C041-B9C9-4AC7-849E-3B04F79514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420977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8E7B0-7C33-4B07-BD6A-0D85E8036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SPSC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95F294-3346-4BF1-969D-19FA139CAB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69442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4D4362-AF3E-4FD8-833B-19D21A01E9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BBB26A-ABCB-4221-99B6-5B2E21366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38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51F46-83A6-471B-B4C3-D0AB167F5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SPSC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4BA879-A5A6-45F0-A669-CACD67106C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07152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7CB695-8C61-40F1-BF2A-B87515A9B1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81BAE-FCEB-44AE-8EC2-5703233A3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1201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92FFC-0F60-4F7D-8554-A293FCFDF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| SPSC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1C0EC5-109E-475F-A91C-A18046ABBF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43003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F0D898-C85A-4FF3-AB64-660C8E15CA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A0E927-EF5F-48EC-B5FF-D652BFB41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8978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CD249-1EDE-4435-B2B1-3C39B35EF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 | SPSC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99E919-0DA6-4963-8BD1-7E818EC0A4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60063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256500-ACEE-4583-83C1-FD6DDA5822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94430-E731-405E-B083-09417C67F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902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4C3B0-ACA8-4F32-B97A-6797B14BB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SPSC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57D111-FC1A-46CC-8499-D129C7D59B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39405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95194714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6057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1040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8662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375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@alprince20017 - 2018-06-29 06:07:45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@HMG_Care @HMG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عليكم ،  هل يوجد عندكم كبسولة برافو  لقياس الحمض بالمعده،، وكم تكلفتها،،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367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@damalbajali - 2018-06-29 02:24:53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@DrAlhawsawi @drmalki_abdulla @Faculty_Med_KAU @spsc_sa @KauHospital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زادك الله سعادة وسرور ومزيدا من اللقاء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921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@nn380461267 - 2018-06-29 01:30:41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@HMG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بكم فتح الملف عندهم ؟ حابه اسوي تجميل 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744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@al_m_m_al - 2018-06-28 17:00:03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@HMG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عليكم
سعر تنظيف الاذن كم؟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772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@ameenshahood - 2018-06-28 16:25:38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@HMG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توجد شهادة؟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851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@HMG_Care - 2018-06-28 14:45:08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@alprince20017 @HMG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فروعنا حاليا في : [الرياض ( العليا - الملك فهد ) - ( التخصصي ) - ( الريان )- (السويدي)…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https://t.co/YBQltMexcG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316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@alprince20017 - 2018-06-28 13:04:14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@HMG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عليكم  ابغى رقم الهاتف سلمان الحبيب بجده،،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223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@Dhafer_Abdulah - 2018-06-27 11:51:38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المحبة والود ،هذا المركز هو نقلة تاريخية في مجال الصحة السعودية ،كل العون والتوفيق يارب جار النشر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063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121A9E-7291-41CA-979F-2352F64BA6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514913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8A4D7-1647-4521-9B34-CF6617A9E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SPSC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12FC9F-4611-4986-9CB0-1E987985B2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50257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4504675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37669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9350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939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710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@Dhafer_Abdulah - 2018-06-26 08:23:57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@Drferasalrefaie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هههههههه نفسية ماقبل الاختبار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06/27/2018 08:48:45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523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@Drferasalrefaie - 2018-06-26 08:18:40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@Dhafer_Abdulah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لاتحشر انت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06/27/2018 08:48:45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981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@Dhafer_Abdulah - 2018-06-26 08:01:58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طيب ليه ضروري يلتزم؟ وضحوا أعطوا معلومة كاملة ،عالقوة يارب جهد مبارك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06/27/2018 08:48:45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775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@sh00_006 - 2018-06-25 18:11:10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@F_Mubarak_PT @SOAorg @SaudiMOH @SchsOrg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السؤال، ماهي الطريقة العلاجية?
اما الفيديو فهو حديث جميل جدا، ومبشر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807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@mediasrca - 2018-06-22 17:32:26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@ameermine @tfrabiah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مقترح جميل تشكرين عليه ، والهيئة حالياً تعمل على تجهيز القسم التوعوي المناسب كمقاطع فيديو وانفوجرافيك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367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@Nawafffffffff45 - 2018-06-22 16:36:28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@Hasalshehri @Prof_Subaie @Saudi_FDA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عشبة القديسين او عشبة سانت جون تعالج الإكتئاب؟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630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@o_tt111 - 2018-06-22 13:26:26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@Hasalshehri @Prof_Subaie @Saudi_FDA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الوالدة الله يحفظها وهي أمية لايمكن تشتري الخلطات العشبية وحتى البهار…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https://t.co/0Td2PjahCM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27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@majed_saeed8 - 2018-06-22 10:56:02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@Hasalshehri @drsaeedassiri @Saudi_FDA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استخدام السنا المكي مره في الشهر يعتبر خطر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7359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2AED04-D6DF-4B05-A73A-451658F5CD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306502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EC8E8-5540-4BE7-AEEE-C9C277DBD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SPSC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4672C1-8AD8-44C1-BEB0-D2ADB52E09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636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933481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6314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6082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4441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443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@naaaan2004 - 2018-06-21 21:16:45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@Hasalshehri @Prof_Subaie @Saudi_FDA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نؤشض١ثوظمىء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😀🙄😏😣😥🙈👔🛍👖👖👖👖👖💎💎💎💎💎💎💎💎💎👖👡💘💥💕🖤🖤💣💣👷‍♂️👸🙍‍♂️🙀🤖😸😻😻😹👨‍🏫👵🏿👩👩‍🎓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708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@dkhaled - 2018-06-21 20:39:45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@Hasalshehri @Saudi_FDA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رساله جميلة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👍🏻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هذي الصور رداً على من يقول للخلطات العشبية ( إذا مافادك ما يضرك ) . الضرر بعينة أين المعتبر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993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@language_ksa - 2018-06-21 11:08:46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@mmayyaar @SpeciaEdl @spsc_sa @DrAlhawsawi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94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@aborand909 - 2018-06-15 10:41:22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@spsc_sa @DrAlhawsawi @HMG @OKAZ_online @spagov @e_mohcom @MultaqaMakkah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 يصلحكم تتكلمون عن الأخطاء الطبيه في م…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https://t.co/nWkIgIc3u2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561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@awadoooof - 2018-06-14 15:43:30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@HMG @spsc_sa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859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@drkiq - 2018-06-12 00:58:09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@spsc_sa 
@SPSCampaign 
@SchsOrg 
@hawsawik2002 
@aymanaabdo 
Long shift  is Preventable cause https://t.co/Q114R4oIaT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3114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E9FE5A-7758-40E6-BE5A-E864699C4C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3646946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DCDA4-60EC-447E-8C57-CEA2190D8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SPSC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5747FA-704F-408E-A836-11FC24A23E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51794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163229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15264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98700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3292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365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@mog205 - 2018-06-11 13:41:08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مرحباً الصحيح (الممرضون) وليس الممرضين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868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@Manalah89 - 2018-06-10 23:29:58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ابدعتم في ايصال الشعور والمعنى ، بألسنتهم مبادرة جميلة فكراً ومضموناً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499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@sunlight911 - 2018-06-10 21:49:37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خطوة جميلة ، أتمنى إضافة الترجمة الإنجليزية لكي تصل التوعية للممارسين الصحيين غير الناطقين بالعربية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06/10/2018 22:15:22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2325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CD7BFA-CEF1-4C3C-A941-1C98EEB68F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8045055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F6B7E-F0D7-4DD2-8CA5-0B34CC828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SPSC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2B16E0-BAB0-48D2-8749-93C3594C4A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87089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68BC4F-6E35-4016-9E76-44F2D32090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DC14F9-EC79-40F9-B0A7-05A055674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2031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A8C43-51F2-46E1-9EC5-3C40D09F9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SPSC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B57D98-38E6-44FD-8FF0-751AB72FDA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55367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EA716E-56DD-4C8B-BDFE-7ECB86A4A4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5AD301-6387-417A-A22A-F8BBBEDDB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3595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4C787-A218-425D-840F-77ABFEA40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SPSC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265E39-2E9A-4A9D-AA70-C62330B0D9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79458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231F24-2D90-4A81-872F-E262FAE85D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557E38-D907-4111-9857-0CF2FBBE9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1318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38AA0-1D5B-450F-B435-26AEB4EF9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SPSC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587D0E-4544-46C6-850E-03525F4FEF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3259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CBE804-0343-46CF-94BD-CB953D3713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DBCAE-35B9-425D-B836-723E7616F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0607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04E02-559B-4175-984C-60FCF91E8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SPSC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2CB778-500A-429F-AB50-5A2279919B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58376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6113667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077152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048813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55410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046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0049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5700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5606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3398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7515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135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1493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18437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746816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93056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2615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03943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07186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940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- 2018-06-28 08:00:35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اسأل عن شخص يتحدث لغتك لتجنب أي #خطأ_طبي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Ask for someone who speaks your language to prevent #MedicalErrors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لسلامتكم  #سلامة_المرضى 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PatientSafety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212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- 2018-06-27 08:10:06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 is providing technical support and consultation to health institutions in the #Kingdom on solutions, initiatives and development on improving #PatientSafety.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5266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0EC204-6BF7-4930-A96D-DE5CF5FF11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4252872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2B2B3-6F37-48C9-9A66-46F09D5B6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SPSC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C29A75-A926-4725-8618-7C79567679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57237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1802270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80592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210215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38644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1132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6704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5897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0892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7887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0819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7318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1544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41236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670278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05289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9226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49550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5428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272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- 2018-06-27 08:00:40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من أهداف المركز تقديم الدعم والاستشارات الفنية للمؤسسات الصحية في المملكة بشأن الحلول والمبادرات وتطوير نظم #سلامة_المرضى
#لسلامتكم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192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- 2018-06-26 08:00:37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من اجل سلامتك، من المهم الالتزام بمدة #المضاد_الحيوي الذي وصفه لك الطبيب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 your safety, Always complete the whole course of antibiotic treatment
#PatientSafety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لسلامتكم #سلامة_المرضى  #السلامة_الدوائية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3756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E501F9-947A-489C-9379-0F59A9879A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1034770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4913D-8038-4A80-9815-AA515F926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SPSC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9C57A4-F8DF-4152-A7CD-362EA73883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93350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20774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033993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387884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34224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1168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6905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8966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4458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4146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0279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7643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7779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68680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533873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36964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484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25194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49249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336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- 2018-06-25 12:03:29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350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- 2018-06-25 11:04:51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2nd World Sepsis Congress takes place on September 5th and 6th – completely online, so you can participate from wherever you have an internet connection!
More info &amp; free registration worldsepsiscongress.org #wsc18 #sepsis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015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A671E4-331F-40BF-974A-318AC242AA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4423306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134D4-A229-4084-AA49-09230056F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SPSC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6D1ED7-D254-4F2B-BF73-A2CB6C718F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56858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7046009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587952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303149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18233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2096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3647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5162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0224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2835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769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0060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4593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26707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987299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00559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079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65897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26678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781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- 2018-06-25 10:05:04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‫دائما اسأل طبيبك: ما هي مشكلتي الصحية الأساسية؟ ماذا عليّ أن أفعل؟ ولماذا؟‬
‫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Always ask your doctor: What is my health problem? What should I do? Why?‬
‫⁦‪#patientsafety‬⁩ ‬
‫⁧‫#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سلامة_المرضى‬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لسلامتكم‬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483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- 2018-06-25 08:00:34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دورك_فعال في تذكير الفريق الطبي بغسل يديه قبل الكشف#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Your role is effective in reminding the medical team to wash their hands before the examination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8761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C8528F-E6B1-4022-BF38-4B3F90449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6159432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2B2FA-FE4F-4E9B-BD6E-870128991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SPSC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728E55-5A2D-4C9E-8CB3-323EAB8329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38012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5239716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350473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965775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14117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5588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8168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884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3303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0233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5340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60944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8299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6054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572946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18576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0789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50940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62515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017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- 2018-06-24 12:27:58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تبقى20 يوم للجائزة الوطنية لسلامة المرضى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🏆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سارع بالتقديم للجائزة الآن على الرابط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http://www.spsc.gov.sa 
 20days left for the National Patient Safety Award
Apply for the award now on 
http://www.spsc.gov.sa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385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- 2018-06-24 08:00:22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🖐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اغسل يديك للوقاية من الأمراض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Prevent infection and wash your hands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لسلامتكم  #سلامة_المرضى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WashYourHands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7653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2FD84B-14AD-4DE0-9741-B2B0419DC6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2598685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D9322-8349-4554-9ADC-637E70D88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SPSC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9A494B-D931-4951-8130-7B19D4A809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8642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8161082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181718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024193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75563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964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9361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2008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34836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405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2822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6158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96926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95645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176287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66771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8746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44997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539660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010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- 2018-06-24 08:00:22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تجنب اخذ نصائح طبيه من قبل اشخاص غير مختصين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avoid taking any medical advices from non-medical sources!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لسلامتكم  #سلامة_المرضى  #السلامة_الدوائية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994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- 2018-06-20 08:00:39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 أخبر الممارس الصحي عن حساسيتك لأي #دواء أو غذاء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 your safety, tell your #healthcare providers of any #medications or food allergy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لسلامتكم  #سلامة_المرضى  #السلامة_الدوائية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1502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5B8037-624E-4F98-931F-D56264CE8A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8641431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5C657-6972-483B-B15A-ED074D668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SPSC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77ACC2-0E96-4E5D-A47A-E0F1860532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58883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5601548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170373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804229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02490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4069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6744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6793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2489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9084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6647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1383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9214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3163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181181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74366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2376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86510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367860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868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- 2018-06-19 08:00:35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تظهر الأبحاث أن المرضى الذين يشاركون في القرارات المتعلقة بالرعاية الصحية الخاصة بهم هم أكثر عرضة للتحسن بشكل أسرع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Research shows that #patients who take part in decisions about their own #healthcare are more likely to get better faster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سلامة_المرضى  #لسلامتكم #دورك_فعال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643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8BD636-6449-48D0-A06D-146C9C4BCD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7014278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BDA6E-22C3-4F04-9724-B0A3E2982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SPSC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E992B1-A4E1-4CBA-8D7D-6A0E09BA06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84116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4832906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51445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973262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26034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4492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22857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9859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0849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215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761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1216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1630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86725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298736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09127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3397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02479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91830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200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- 2018-06-18 08:00:32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اسأل طبيبك أو الصيدلي: ما هي الأعراض الجانبية وكيفية تفاديها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ask your doctor or pharmacist: What are the #medication side effects and how to watch for it?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سلامة_المرضى  #لسلامتكم  #السلامة_الدوائية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100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- 2018-06-17 08:00:24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إعطاء معلومة بسيطة عن تاريخك الطبي قد تساعد طبيبك في العلاج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simple information about your medical history can help your doctor in the treatment plan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سلامة_المرضى #لسلامتكم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2742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BAC3CD-18B9-48C1-BDC3-8B1DAF2DD7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8526326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9E9C3-5F75-4315-A184-6F5585F50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SPSC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FEDA86-1713-4ECD-BE4F-6AAFAF5A84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34809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3060817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530776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639309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69801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3322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6505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50370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4218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7699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1645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0140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8734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34013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056593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262714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1331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40234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32305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939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- 2018-06-14 18:39:58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‫تقبل الله منا ومنكم صالح الأعمال..‬
‫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كل_عيد_والوطن_بخير‬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‬
‫⁧‫#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عيدكم_مبارك‬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⁩‬
‫⁧‫#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_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السعودي_لسلامة_المرضى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💙 ‬
‫⁧‫#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عيد_الفطر‬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‬
‫⁧‫#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عيد_الفطر_المبارك‬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517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- 2018-06-14 18:37:05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‏ساهم في إنقاذ حياة الآخرين بنشر ثقافة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التبرع_بالدم‬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💉
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اليوم_العالمي_للتبرع_بالدم‬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   BloodDonorDay#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3755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65F832-4274-456C-B7E1-F8991CFF07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581501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92008-8E14-46A1-BB84-2CFFF809B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SPSC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8AE3B2-1C0D-4791-939A-33FFBFE499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19591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2848527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834727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215649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24781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7891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6475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17965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531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0673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0860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5775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8114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0041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0556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19874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9803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9487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0538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269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- 2018-06-14 18:31:19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686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- 2018-06-14 18:30:44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641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- 2018-06-13 12:57:16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‏إليكم بعض النصائح للتدرج في تغيير بعض العادات مع قرب حلول #عيد_الفطر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🌙
Here are some tips to change some habits before #Eid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6210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3147DB-AA9C-4585-B29A-7DDC2C02AA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4512002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3F51B-305C-43DF-9262-D6EB2DDF6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SPSC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BBC254-FF1C-4385-BD70-AF30931AA3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9562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8541064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415455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865933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398035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9117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1930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4903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8852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9760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2196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77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2414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35957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129333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65548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8797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62363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94652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423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- 2018-06-13 08:00:31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تبقى 30 يوم للجائزة الوطنية لسلامة المرضى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🏆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سارع بالتقديم للجائزة الآن على الرابط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www.spsc.gov.sa
30 days left for the National Patient Safety Award!
Apply for the award now on 
www.spsc.gov.sa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059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- 2018-06-11 13:46:44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‪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Nurses are playing an important role in patients safety .. Apply now for the National Patient Safety Award‬
‪www.spsc.gov.sa‬
‪#Nurses  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2.2663 %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443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519D66-D47E-4E71-B5B4-A3345FA2D9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550000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BD04A-1F68-4B80-A3FD-75C1F0DBB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SPSC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A43984-A782-4A41-8897-1B8788CFB0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62076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9622524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380911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685282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26971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332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58861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09174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6986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4023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6644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7905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5632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61555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415597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03799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3692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02717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114213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697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- 2018-06-11 13:40:08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‫الممرضين والممرضات يلعبون دوراً هاماً في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سلامة_المرضى‬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..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سارعوا بالتقديم الآن على الجائزة الوطنية لسلامة المرضى‬
‫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⁦‪www.spsc.gov.sa‬⁩‬
‫ 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060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- 2018-06-11 09:39:23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احرص على معرفة مواعيد أخذ أدوية #الاكتئاب في رمضان
#السلامة_الدوائية #لسلامتكم  #سلامة_المرضى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870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- 2018-06-10 11:50:21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تعرف على عدد مرات أخذ المضاد الحيوي بشكل صحيح في #رمضان 
#السلامة_الدوائية #لسلامتكم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6069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608DC1-2383-40A8-8CBE-3469080E21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8069869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D664D-9577-48BE-A276-FC874DAF2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SPSC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BDF9CE-8059-4759-8560-19951BC631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87283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72629D-B562-4EFE-B71E-A77F9C82A0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2E622A-12DA-4687-98F7-C8475C196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7860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FEA99-3700-4842-BC94-3E67DBD29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SPSC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7679F6-2D74-483F-8B14-2F2FCFF785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70221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0C6796-BCDB-4B17-A8D2-FC98D28B53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92258F-4FF3-41DE-A9BB-B6F6331C9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4706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EBBDB-10DD-48A6-AA1E-823E2A3F7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 | SPSC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DA828E-DA41-411A-89B2-4684A4C343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40319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D71AC2-4FF3-4BA9-BF5B-843EB28BF5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3F537-78F6-407D-B0C2-23582EEB6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2153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76F13-F789-4E58-9C4E-DF4BE8039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| SPSC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91560D-2879-48BC-94EE-0F14678506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25995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7E9519-C4E8-4BE2-8D7C-C6D82E8DAB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BE9878-5CD1-456F-B7DB-3129820E7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7535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A1512-15AA-4B95-AFBF-62CE60F8E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SPSC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B68BF5-7CD8-4C1E-8C22-DEB79D337D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56532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0539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018876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556886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117222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202089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62503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090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#المستشفيات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502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#سلامة_المرضى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1.7272727272727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0.18181818181818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1.9090909090909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406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#دورك_فعال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996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#hospitals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794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#PatientSafety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028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#الصيدليات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588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#السلامة_الدوائية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396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#pharmacies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5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#لسلامتكم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484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#الفطور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8714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03224B-C31F-474C-A6B2-85D918044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0428906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BDAC2-A89D-4955-8E16-159C4EC4B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SPSC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31530B-9387-4E14-B6BF-A6E55D3144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3143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005953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151040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164650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40258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116003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33374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068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#السحور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522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#شهر_رمضان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423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#diabetes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758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#رمضان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700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#الاكتئاب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579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#عيد_الفطر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1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395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#medication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694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#patients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597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#healthcare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8959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AD6BA2-FC49-4505-B37C-FD0874778B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4045285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EAE74-7F6C-4499-997C-FC8B0660B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SPSC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AC5A58-525D-4210-836E-420D759C5E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98560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322358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914093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665218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053340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38958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877066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927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62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#medications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363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#WashYourHands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627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#wsc18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375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#sepsis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539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AB5FFB-44D5-4CC2-B24E-A14C99C33A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6246945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B8869-A73D-4FF2-9969-263C6D287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SPSC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F815B8-8258-4E03-ADF1-610A2EFD9F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09472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322657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7605322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9587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5118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0253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005710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7550541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6717390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745457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453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071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spsc.sa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1.3256 %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87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82CB2A-1D4A-493C-A564-2FB46CF3DB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2733176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EB69D-E9CB-4782-80F7-9240CD83C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SPSC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509D9B-1ADB-425D-B6AE-76FCD438FB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52829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05332A-71D1-4175-BF21-DBE8301BCB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C9B55D-86F8-48A7-87C6-6BCDD2313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0269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A71DD-907B-4FF8-8902-3F601D669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SPSC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0AC897-261A-455B-94C6-0FA0B4E475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23117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6420581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290967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314133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92400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58683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567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- 2018-06-28 08:00:50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اسأل عن شخص يتحدث لغتك لتجنب أي #خطأ_طبي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Ask for someone who speaks your language to prevent #MedicalErrors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لسلامتكم  #سلامة_المرضى 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PatientSafety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487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- 2018-06-27 08:10:13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SPSC is providing technical support and consultation to health institutions in the #Kingdom on solutions, initiatives and development on improving #PatientSafety.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836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- 2018-06-27 08:00:55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أهداف المركز تقديم الدعم والاستشارات الفنية للمؤسسات الصحية في المملكة بشأن الحلول والمبادرات وتطوير نظم #سلامة_المرضى
#لسلامتكم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286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- 2018-06-26 08:00:52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اجل سلامتك، من المهم الالتزام بمدة #المضاد_الحيوي الذي وصفه لك الطبيب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 your safety, Always complete the whole course of antibiotic treatment
#PatientSafety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لسلامتكم #سلامة_المرضى  #السلامة_الدوائية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655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- 2018-06-25 11:05:09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2nd World Sepsis Congress takes place on September 5th and 6th – completely online, so you can participate from wherever you have an internet connection!
More info &amp; free registration worldsepsiscongress.org #wsc18 #sepsis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2915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E5D202-A4B5-4A32-9ECC-6A24E355A2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9979519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C1B4E-6BD2-4508-B7BA-B3C3079CE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SPSC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0B0BF4-0F70-4D66-B00A-F0B97C06BA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0911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8496224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293989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628096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055195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95696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14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- 2018-06-25 10:04:22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دائما اسأل طبيبك: ما هي مشكلتي الصحية الأساسية؟ ماذا عليّ أن أفعل؟ ولماذا؟‬
‫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Always ask your doctor: What is my health problem? What should I do? Why?‬
‫⁦‪#patientsafety‬⁩ ‬
‫⁧‫#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سلامة_المرضى‬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لسلامتكم‬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903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- 2018-06-24 12:27:53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تبقى20 يوم للجائزة الوطنية لسلامة المرضى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🏆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سارع بالتقديم للجائزة الآن على الرابط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http://www.spsc.gov.sa  20days left for the National Patient Safety Award
Apply for the award now on 
http://www.spsc.gov.sa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277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- 2018-06-24 08:00:37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🖐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اغسل يديك للوقاية من الأمراض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Prevent infection and wash your hands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لسلامتكم  #سلامة_المرضى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WashYourHands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2.1053 %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562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- 2018-06-24 08:00:36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تجنب اخذ نصائح طبيه من قبل اشخاص غير مختصين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avoid taking any medical advices from non-medical sources!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لسلامتكم  #سلامة_المرضى  #السلامة_الدوائية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2.1053 %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2853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AEC733-EE2F-4B77-8294-7A48EBE1A5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8849356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41141-5FA6-4B27-A805-E30C71469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SPSC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29B3E6-4CDD-41AC-B9FE-99B72E8945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50413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116024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564839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209847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864522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65023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346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- 2018-06-21 15:24:29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اخبارنا في صحيفة #عكاظ : 
إطلاق مبادرة مستشفيات صديقة سلامة المرضى في مستشفى الدكتور سليمان الحبيب في مدينة  #الرياض.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3.1579 %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516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- 2018-06-20 08:00:58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 أخبر الممارس الصحي عن حساسيتك لأي #دواء أو غذاء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 your safety, tell your #healthcare providers of any #medications or food allergy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لسلامتكم  #سلامة_المرضى  #السلامة_الدوائية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737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- 2018-06-19 08:00:51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تظهر الأبحاث أن المرضى الذين يشاركون في القرارات المتعلقة بالرعاية الصحية الخاصة بهم هم أكثر عرضة للتحسن بشكل أسرع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Research shows that #patients who take part in decisions about their own #healthcare are more likely to get better faster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سلامة_المرضى  #لسلامتكم #دورك_فعال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895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- 2018-06-18 08:00:48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اسأل طبيبك أو الصيدلي: ما هي الأعراض الجانبية وكيفية تفاديها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ask your doctor or pharmacist: What are the #medication side effects and how to watch for it?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سلامة_المرضى  #لسلامتكم  #السلامة_الدوائية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6768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885E2-AEAA-4128-B07E-5FDD8B2593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6784558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E3979-039D-42F8-82EB-2F22E1DEF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SPSC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1D17F0-E0E1-49EA-9C08-AB8F1BD47F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69546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9528079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559301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029847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113978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890778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718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- 2018-06-17 08:00:40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إعطاء معلومة بسيطة عن تاريخك الطبي قد تساعد طبيبك في العلاج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simple information about your medical history can help your doctor in the treatment plan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سلامة_المرضى #لسلامتكم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508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- 2018-06-14 18:40:21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تقبل الله منا ومنكم صالح الأعمال..‬
‫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كل_عيد_والوطن_بخير‬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‬
‫⁧‫#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عيدكم_مبارك‬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⁩‬
‫⁧‫#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_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السعودي_لسلامة_المرضى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💙 ‬
‫⁧‫#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عيد_الفطر‬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‬
‫⁧‫#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عيد_الفطر_المبارك‬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266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- 2018-06-14 18:36:05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ساهم في إنقاذ حياة الآخرين بنشر ثقافة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التبرع_بالدم‬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💉
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اليوم_العالمي_للتبرع_بالدم‬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BloodDonorDay#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2.0979 %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64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- 2018-06-13 12:58:54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إليكم بعض النصائح للتدرج في تغيير بعض العادات مع قرب حلول #عيد_الفطر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🌙
Here are some tips to change some habits before #Eid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6680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F6D8CE-BC3E-4418-909B-F945955296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5941753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4FBAC-67B4-412C-AEBB-26FADF0BB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SPSC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3467FC-5775-4BD2-8463-A10DF7A486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05253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2310568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669416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387826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384882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2931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777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- 2018-06-13 08:00:46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تبقى 30 يوم للجائزة الوطنية لسلامة المرضى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🏆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سارع بالتقديم للجائزة الآن على الرابط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www.spsc.gov.sa
30 days left for the National Patient Safety Award!
Apply for the award now on 
www.spsc.gov.sa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88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- 2018-06-11 13:47:06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‪Nurses are playing an important role in patients safety .. Apply now for the National Patient Safety Award‬
‪www.spsc.gov.sa‬ ‪#Nurses 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252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- 2018-06-11 13:40:44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الممرضين والممرضات يلعبون دوراً هاماً في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سلامة_المرضى‬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..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سارعوا بالتقديم الآن على الجائزة الوطنية لسلامة المرضى‬
‫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⁦‪www.spsc.gov.sa‬⁩‬
‫ 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842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- 2018-06-11 09:39:17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احرص على معرفة مواعيد أخذ أدوية #الاكتئاب في رمضان
#السلامة_الدوائية #لسلامتكم  #سلامة_المرضى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2.1053 %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055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- 2018-06-10 11:51:19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تعرف على عدد مرات أخذ المضاد الحيوي بشكل صحيح في #رمضان 
#السلامة_الدوائية #لسلامتكم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2.1053 %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2464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2D1218-0CD1-4AE9-8E43-97D9124738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8616821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C1724-E0B7-45F4-81B5-4A860B443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SPSC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E13886-8CBE-4A4B-A0D0-C2A728F6FF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44000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809048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699243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873593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591941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9319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880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- 2018-06-08 22:17:58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صور‬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فعاليات البرنامج التوعوي تحت شعار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سلامة_المرضى_تبدأ_بنا‬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بالتعاون مع صيدلية الدواء في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الظهران_مول‬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مدينة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الخبر‬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لسلامتكم‬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
‏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سلامة_المرضى‬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3.1579 %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180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- 2018-06-08 21:34:40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For your safety.. always carry your #diabetes glucometer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381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- 2018-06-08 18:38:42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لسلامتك.. احرص على حمل جهاز قياس#السكري دائماً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46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740091-579B-4C73-B3E0-E29B4FB0BC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309758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AA7E4-E3E5-4ED5-A019-68EB9D700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SPSC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393920-3A68-4EB3-9819-BC5A5E7650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82282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54425926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6500069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02118021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1603291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17989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908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#المستشفيات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12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#سلامة_المرضى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3.5454545454545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3.6363636363636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003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#دورك_فعال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652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#hospitals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783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#PatientSafety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167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#الصيدليات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483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#السلامة_الدوائية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741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#pharmacies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529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#لسلامتكم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753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#الفطور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6785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931C38-FDBE-4428-B1C8-C55BCB08D0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1014262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5DD89-CE5A-46BB-A85E-7CEA470DF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SPSC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3775CE-BA07-432A-B027-B203B103E2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13716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0441259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1785040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84968162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75054248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516218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617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#السحور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030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#شهر_رمضان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075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#diabetes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491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#رمضان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656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#الاكتئاب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919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#عيد_الفطر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267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853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#medication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20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#patients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839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#healthcare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981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268A3B-12D9-4ABA-B1FC-D5ECB16847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0083719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D9AD8-3B0F-4830-9D28-04ED56B7A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SPSC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22D52C-A9E3-4955-ADF8-C27C8D35C8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7522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57345991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53463792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09701590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01821590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147094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00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631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#medications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06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#عكاظ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534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#الرياض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671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#WashYourHands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3926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4063ED-12AE-4EAC-8EFD-47A9B042E7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77005239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D14DC-2E9B-4FE0-83FF-B02014B0C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SPSC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00459F-71BE-406E-A0D4-2395057F85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6860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A080E6-D63C-4FA8-BBA6-4D54D1F0B6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49416-C839-4DAE-BEE6-924EFEEC8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4284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3344</Words>
  <Application>Microsoft Office PowerPoint</Application>
  <PresentationFormat>On-screen Show (4:3)</PresentationFormat>
  <Paragraphs>1598</Paragraphs>
  <Slides>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5" baseType="lpstr">
      <vt:lpstr>Calibri</vt:lpstr>
      <vt:lpstr>Arial</vt:lpstr>
      <vt:lpstr>quintly_template</vt:lpstr>
      <vt:lpstr>Dashboard - TW ,FB, IG</vt:lpstr>
      <vt:lpstr>Twitter Key Metrics Table | SPSC</vt:lpstr>
      <vt:lpstr>Twitter Followers Total | SPSC</vt:lpstr>
      <vt:lpstr>Twitter Own and Retweeted Tweets Table | SPSC - 1 of 6</vt:lpstr>
      <vt:lpstr>Twitter Own and Retweeted Tweets Table | SPSC - 2 of 6</vt:lpstr>
      <vt:lpstr>Twitter Own and Retweeted Tweets Table | SPSC - 3 of 6</vt:lpstr>
      <vt:lpstr>Twitter Own and Retweeted Tweets Table | SPSC - 4 of 6</vt:lpstr>
      <vt:lpstr>Twitter Own and Retweeted Tweets Table | SPSC - 5 of 6</vt:lpstr>
      <vt:lpstr>Twitter Own and Retweeted Tweets Table | SPSC - 6 of 6</vt:lpstr>
      <vt:lpstr>Twitter Interactions Distribution | SPSC</vt:lpstr>
      <vt:lpstr>Twitter Own Tweets | SPSC</vt:lpstr>
      <vt:lpstr>Twitter Mentions | SPSC</vt:lpstr>
      <vt:lpstr>Twitter Tweet Type Distribution | SPSC</vt:lpstr>
      <vt:lpstr>Twitter Mentions Table | SPSC - 1 of 4</vt:lpstr>
      <vt:lpstr>Twitter Mentions Table | SPSC - 2 of 4</vt:lpstr>
      <vt:lpstr>Twitter Mentions Table | SPSC - 3 of 4</vt:lpstr>
      <vt:lpstr>Twitter Mentions Table | SPSC - 4 of 4</vt:lpstr>
      <vt:lpstr>Twitter Total Interactions | SPSC</vt:lpstr>
      <vt:lpstr>Facebook Fans Total | SPSC</vt:lpstr>
      <vt:lpstr>Facebook Interactions Distribution | SPSC</vt:lpstr>
      <vt:lpstr>Facebook Reach | SPSC</vt:lpstr>
      <vt:lpstr>Facebook Own Posts Table  | SPSC - 1 of 12</vt:lpstr>
      <vt:lpstr>Facebook Own Posts Table  | SPSC - 2 of 12</vt:lpstr>
      <vt:lpstr>Facebook Own Posts Table  | SPSC - 3 of 12</vt:lpstr>
      <vt:lpstr>Facebook Own Posts Table  | SPSC - 4 of 12</vt:lpstr>
      <vt:lpstr>Facebook Own Posts Table  | SPSC - 5 of 12</vt:lpstr>
      <vt:lpstr>Facebook Own Posts Table  | SPSC - 6 of 12</vt:lpstr>
      <vt:lpstr>Facebook Own Posts Table  | SPSC - 7 of 12</vt:lpstr>
      <vt:lpstr>Facebook Own Posts Table  | SPSC - 8 of 12</vt:lpstr>
      <vt:lpstr>Facebook Own Posts Table  | SPSC - 9 of 12</vt:lpstr>
      <vt:lpstr>Facebook Own Posts Table  | SPSC - 10 of 12</vt:lpstr>
      <vt:lpstr>Facebook Own Posts Table  | SPSC - 11 of 12</vt:lpstr>
      <vt:lpstr>Facebook Own Posts Table  | SPSC - 12 of 12</vt:lpstr>
      <vt:lpstr>Facebook Average Interactions Per Post | SPSC</vt:lpstr>
      <vt:lpstr>Facebook Impressions | SPSC</vt:lpstr>
      <vt:lpstr>Facebook Reactions Distribution | SPSC</vt:lpstr>
      <vt:lpstr>Facebook Page Views | SPSC</vt:lpstr>
      <vt:lpstr>Facebook Hashtag Detection | SPSC - 1 of 3</vt:lpstr>
      <vt:lpstr>Facebook Hashtag Detection | SPSC - 2 of 3</vt:lpstr>
      <vt:lpstr>Facebook Hashtag Detection | SPSC - 3 of 3</vt:lpstr>
      <vt:lpstr>Instagram Key Metrics Table | SPSC</vt:lpstr>
      <vt:lpstr>Instagram Followers Total | SPSC</vt:lpstr>
      <vt:lpstr>Instagram Posts Table | SPSC - 1 of 6</vt:lpstr>
      <vt:lpstr>Instagram Posts Table | SPSC - 2 of 6</vt:lpstr>
      <vt:lpstr>Instagram Posts Table | SPSC - 3 of 6</vt:lpstr>
      <vt:lpstr>Instagram Posts Table | SPSC - 4 of 6</vt:lpstr>
      <vt:lpstr>Instagram Posts Table | SPSC - 5 of 6</vt:lpstr>
      <vt:lpstr>Instagram Posts Table | SPSC - 6 of 6</vt:lpstr>
      <vt:lpstr>Instagram Hashtag Detection | SPSC - 1 of 3</vt:lpstr>
      <vt:lpstr>Instagram Hashtag Detection | SPSC - 2 of 3</vt:lpstr>
      <vt:lpstr>Instagram Hashtag Detection | SPSC - 3 of 3</vt:lpstr>
      <vt:lpstr>Instagram Interactions Distribution | SPSC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Dashboard - TW ,FB, IG</dc:title>
  <dc:creator>Administrator</dc:creator>
  <cp:lastModifiedBy>Administrator</cp:lastModifiedBy>
  <cp:revision>1</cp:revision>
  <dcterms:created xsi:type="dcterms:W3CDTF">2018-07-03T10:57:30Z</dcterms:created>
  <dcterms:modified xsi:type="dcterms:W3CDTF">2018-07-03T10:59:48Z</dcterms:modified>
</cp:coreProperties>
</file>