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9" r:id="rId41"/>
    <p:sldId id="300" r:id="rId42"/>
    <p:sldId id="301" r:id="rId43"/>
    <p:sldId id="302" r:id="rId44"/>
    <p:sldId id="303" r:id="rId45"/>
    <p:sldId id="305" r:id="rId46"/>
    <p:sldId id="306" r:id="rId47"/>
    <p:sldId id="307" r:id="rId48"/>
    <p:sldId id="308" r:id="rId49"/>
    <p:sldId id="309" r:id="rId50"/>
    <p:sldId id="310" r:id="rId51"/>
    <p:sldId id="312" r:id="rId52"/>
    <p:sldId id="313" r:id="rId53"/>
    <p:sldId id="314" r:id="rId54"/>
    <p:sldId id="315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7847</c:v>
                </c:pt>
                <c:pt idx="1">
                  <c:v>7866</c:v>
                </c:pt>
                <c:pt idx="2">
                  <c:v>7876</c:v>
                </c:pt>
                <c:pt idx="3">
                  <c:v>7877</c:v>
                </c:pt>
                <c:pt idx="4">
                  <c:v>7903</c:v>
                </c:pt>
                <c:pt idx="5">
                  <c:v>7917</c:v>
                </c:pt>
                <c:pt idx="6">
                  <c:v>7943</c:v>
                </c:pt>
                <c:pt idx="7">
                  <c:v>7960</c:v>
                </c:pt>
                <c:pt idx="8">
                  <c:v>7982</c:v>
                </c:pt>
                <c:pt idx="9">
                  <c:v>7999</c:v>
                </c:pt>
                <c:pt idx="10">
                  <c:v>8017</c:v>
                </c:pt>
                <c:pt idx="11">
                  <c:v>8047</c:v>
                </c:pt>
                <c:pt idx="12">
                  <c:v>8063</c:v>
                </c:pt>
                <c:pt idx="13">
                  <c:v>8092</c:v>
                </c:pt>
                <c:pt idx="14">
                  <c:v>8110</c:v>
                </c:pt>
                <c:pt idx="15">
                  <c:v>8122</c:v>
                </c:pt>
                <c:pt idx="16">
                  <c:v>8128</c:v>
                </c:pt>
                <c:pt idx="17">
                  <c:v>8138</c:v>
                </c:pt>
                <c:pt idx="18">
                  <c:v>8144</c:v>
                </c:pt>
                <c:pt idx="19">
                  <c:v>8144</c:v>
                </c:pt>
                <c:pt idx="20">
                  <c:v>8141</c:v>
                </c:pt>
                <c:pt idx="21">
                  <c:v>8149</c:v>
                </c:pt>
                <c:pt idx="22">
                  <c:v>8158</c:v>
                </c:pt>
                <c:pt idx="23">
                  <c:v>8173</c:v>
                </c:pt>
                <c:pt idx="24">
                  <c:v>8193</c:v>
                </c:pt>
                <c:pt idx="25">
                  <c:v>8216</c:v>
                </c:pt>
                <c:pt idx="26">
                  <c:v>8229</c:v>
                </c:pt>
                <c:pt idx="27">
                  <c:v>8244</c:v>
                </c:pt>
                <c:pt idx="28">
                  <c:v>8258</c:v>
                </c:pt>
                <c:pt idx="29">
                  <c:v>8287</c:v>
                </c:pt>
                <c:pt idx="30">
                  <c:v>8304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8-4FAE-AFCF-D0E2C641F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26360"/>
        <c:axId val="282126688"/>
      </c:lineChart>
      <c:dateAx>
        <c:axId val="282126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26688"/>
        <c:crosses val="autoZero"/>
        <c:auto val="1"/>
        <c:lblOffset val="100"/>
        <c:baseTimeUnit val="days"/>
      </c:dateAx>
      <c:valAx>
        <c:axId val="28212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2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B-4AF2-BE95-73B521FE04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B-4AF2-BE95-73B521FE04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BB-4AF2-BE95-73B521FE0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34672"/>
        <c:axId val="338830080"/>
      </c:barChart>
      <c:catAx>
        <c:axId val="33883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0080"/>
        <c:crosses val="autoZero"/>
        <c:auto val="1"/>
        <c:lblAlgn val="ctr"/>
        <c:lblOffset val="100"/>
        <c:noMultiLvlLbl val="0"/>
      </c:catAx>
      <c:valAx>
        <c:axId val="33883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8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4</c:v>
                </c:pt>
                <c:pt idx="9">
                  <c:v>6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7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5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3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58-47BD-87EF-09965FAC9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35656"/>
        <c:axId val="338833032"/>
      </c:lineChart>
      <c:dateAx>
        <c:axId val="33883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3032"/>
        <c:crosses val="autoZero"/>
        <c:auto val="1"/>
        <c:lblOffset val="100"/>
        <c:baseTimeUnit val="days"/>
      </c:dateAx>
      <c:valAx>
        <c:axId val="33883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@spsc_sa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8</c:v>
                </c:pt>
                <c:pt idx="5">
                  <c:v>0</c:v>
                </c:pt>
                <c:pt idx="6">
                  <c:v>3</c:v>
                </c:pt>
                <c:pt idx="7">
                  <c:v>10</c:v>
                </c:pt>
                <c:pt idx="8">
                  <c:v>12</c:v>
                </c:pt>
                <c:pt idx="9">
                  <c:v>12</c:v>
                </c:pt>
                <c:pt idx="10">
                  <c:v>10</c:v>
                </c:pt>
                <c:pt idx="11">
                  <c:v>13</c:v>
                </c:pt>
                <c:pt idx="12">
                  <c:v>27</c:v>
                </c:pt>
                <c:pt idx="13">
                  <c:v>10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6</c:v>
                </c:pt>
                <c:pt idx="24">
                  <c:v>6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4D-40DE-A815-483454B56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02648"/>
        <c:axId val="420597400"/>
      </c:lineChart>
      <c:dateAx>
        <c:axId val="42060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597400"/>
        <c:crosses val="autoZero"/>
        <c:auto val="1"/>
        <c:lblOffset val="100"/>
        <c:baseTimeUnit val="days"/>
      </c:dateAx>
      <c:valAx>
        <c:axId val="42059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0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5-462D-85C2-A843C0A74E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5-462D-85C2-A843C0A74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602320"/>
        <c:axId val="420602976"/>
      </c:barChart>
      <c:catAx>
        <c:axId val="42060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02976"/>
        <c:crosses val="autoZero"/>
        <c:auto val="1"/>
        <c:lblAlgn val="ctr"/>
        <c:lblOffset val="100"/>
        <c:noMultiLvlLbl val="0"/>
      </c:catAx>
      <c:valAx>
        <c:axId val="4206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0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@spsc_sa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A-417F-9CF3-6CABC52FC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293128"/>
        <c:axId val="447287880"/>
      </c:barChart>
      <c:catAx>
        <c:axId val="44729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87880"/>
        <c:crosses val="autoZero"/>
        <c:auto val="1"/>
        <c:lblAlgn val="ctr"/>
        <c:lblOffset val="100"/>
        <c:noMultiLvlLbl val="0"/>
      </c:catAx>
      <c:valAx>
        <c:axId val="44728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9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312</c:v>
                </c:pt>
                <c:pt idx="1">
                  <c:v>313</c:v>
                </c:pt>
                <c:pt idx="2">
                  <c:v>314</c:v>
                </c:pt>
                <c:pt idx="3">
                  <c:v>319</c:v>
                </c:pt>
                <c:pt idx="4">
                  <c:v>320</c:v>
                </c:pt>
                <c:pt idx="5">
                  <c:v>322</c:v>
                </c:pt>
                <c:pt idx="6">
                  <c:v>321</c:v>
                </c:pt>
                <c:pt idx="7">
                  <c:v>322</c:v>
                </c:pt>
                <c:pt idx="8">
                  <c:v>324</c:v>
                </c:pt>
                <c:pt idx="9">
                  <c:v>325</c:v>
                </c:pt>
                <c:pt idx="10">
                  <c:v>328</c:v>
                </c:pt>
                <c:pt idx="11">
                  <c:v>331</c:v>
                </c:pt>
                <c:pt idx="12">
                  <c:v>333</c:v>
                </c:pt>
                <c:pt idx="13">
                  <c:v>333</c:v>
                </c:pt>
                <c:pt idx="14">
                  <c:v>334</c:v>
                </c:pt>
                <c:pt idx="15">
                  <c:v>336</c:v>
                </c:pt>
                <c:pt idx="16">
                  <c:v>335</c:v>
                </c:pt>
                <c:pt idx="17">
                  <c:v>336</c:v>
                </c:pt>
                <c:pt idx="18">
                  <c:v>337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341</c:v>
                </c:pt>
                <c:pt idx="23">
                  <c:v>342</c:v>
                </c:pt>
                <c:pt idx="24">
                  <c:v>343</c:v>
                </c:pt>
                <c:pt idx="25">
                  <c:v>343</c:v>
                </c:pt>
                <c:pt idx="26">
                  <c:v>343</c:v>
                </c:pt>
                <c:pt idx="27">
                  <c:v>344</c:v>
                </c:pt>
                <c:pt idx="28">
                  <c:v>345</c:v>
                </c:pt>
                <c:pt idx="29">
                  <c:v>346</c:v>
                </c:pt>
                <c:pt idx="30">
                  <c:v>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41-4C23-876F-FBC4DD7D6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7286240"/>
        <c:axId val="447286568"/>
      </c:lineChart>
      <c:dateAx>
        <c:axId val="44728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86568"/>
        <c:crosses val="autoZero"/>
        <c:auto val="1"/>
        <c:lblOffset val="100"/>
        <c:baseTimeUnit val="days"/>
      </c:dateAx>
      <c:valAx>
        <c:axId val="44728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8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2-45F4-97AD-3DBDB2333A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A2-45F4-97AD-3DBDB2333A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A2-45F4-97AD-3DBDB2333A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A2-45F4-97AD-3DBDB2333A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A2-45F4-97AD-3DBDB2333A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A2-45F4-97AD-3DBDB2333A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A2-45F4-97AD-3DBDB2333A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A2-45F4-97AD-3DBDB2333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290504"/>
        <c:axId val="447284272"/>
      </c:barChart>
      <c:catAx>
        <c:axId val="44729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84272"/>
        <c:crosses val="autoZero"/>
        <c:auto val="1"/>
        <c:lblAlgn val="ctr"/>
        <c:lblOffset val="100"/>
        <c:noMultiLvlLbl val="0"/>
      </c:catAx>
      <c:valAx>
        <c:axId val="44728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9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58</c:v>
                </c:pt>
                <c:pt idx="2">
                  <c:v>30</c:v>
                </c:pt>
                <c:pt idx="3">
                  <c:v>34</c:v>
                </c:pt>
                <c:pt idx="4">
                  <c:v>12</c:v>
                </c:pt>
                <c:pt idx="5">
                  <c:v>83</c:v>
                </c:pt>
                <c:pt idx="6">
                  <c:v>105</c:v>
                </c:pt>
                <c:pt idx="7">
                  <c:v>24</c:v>
                </c:pt>
                <c:pt idx="8">
                  <c:v>512</c:v>
                </c:pt>
                <c:pt idx="9">
                  <c:v>92</c:v>
                </c:pt>
                <c:pt idx="10">
                  <c:v>29</c:v>
                </c:pt>
                <c:pt idx="11">
                  <c:v>68</c:v>
                </c:pt>
                <c:pt idx="12">
                  <c:v>140</c:v>
                </c:pt>
                <c:pt idx="13">
                  <c:v>50</c:v>
                </c:pt>
                <c:pt idx="14">
                  <c:v>33</c:v>
                </c:pt>
                <c:pt idx="15">
                  <c:v>146</c:v>
                </c:pt>
                <c:pt idx="16">
                  <c:v>104</c:v>
                </c:pt>
                <c:pt idx="17">
                  <c:v>40</c:v>
                </c:pt>
                <c:pt idx="18">
                  <c:v>35</c:v>
                </c:pt>
                <c:pt idx="19">
                  <c:v>90</c:v>
                </c:pt>
                <c:pt idx="20">
                  <c:v>19</c:v>
                </c:pt>
                <c:pt idx="21">
                  <c:v>276</c:v>
                </c:pt>
                <c:pt idx="22">
                  <c:v>98</c:v>
                </c:pt>
                <c:pt idx="23">
                  <c:v>65</c:v>
                </c:pt>
                <c:pt idx="24">
                  <c:v>24</c:v>
                </c:pt>
                <c:pt idx="25">
                  <c:v>15</c:v>
                </c:pt>
                <c:pt idx="26">
                  <c:v>6</c:v>
                </c:pt>
                <c:pt idx="27">
                  <c:v>119</c:v>
                </c:pt>
                <c:pt idx="28">
                  <c:v>265</c:v>
                </c:pt>
                <c:pt idx="29">
                  <c:v>115</c:v>
                </c:pt>
                <c:pt idx="30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34-4ED4-875B-7C49B12CC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51720"/>
        <c:axId val="344550080"/>
      </c:lineChart>
      <c:dateAx>
        <c:axId val="34455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50080"/>
        <c:crosses val="autoZero"/>
        <c:auto val="1"/>
        <c:lblOffset val="100"/>
        <c:baseTimeUnit val="days"/>
      </c:dateAx>
      <c:valAx>
        <c:axId val="34455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5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4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5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5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CD-4471-A0DF-99AC8D502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705792"/>
        <c:axId val="537698576"/>
      </c:lineChart>
      <c:dateAx>
        <c:axId val="53770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698576"/>
        <c:crosses val="autoZero"/>
        <c:auto val="1"/>
        <c:lblOffset val="100"/>
        <c:baseTimeUnit val="days"/>
      </c:dateAx>
      <c:valAx>
        <c:axId val="53769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70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167</c:v>
                </c:pt>
                <c:pt idx="1">
                  <c:v>97</c:v>
                </c:pt>
                <c:pt idx="2">
                  <c:v>45</c:v>
                </c:pt>
                <c:pt idx="3">
                  <c:v>58</c:v>
                </c:pt>
                <c:pt idx="4">
                  <c:v>44</c:v>
                </c:pt>
                <c:pt idx="5">
                  <c:v>157</c:v>
                </c:pt>
                <c:pt idx="6">
                  <c:v>299</c:v>
                </c:pt>
                <c:pt idx="7">
                  <c:v>47</c:v>
                </c:pt>
                <c:pt idx="8">
                  <c:v>1135</c:v>
                </c:pt>
                <c:pt idx="9">
                  <c:v>196</c:v>
                </c:pt>
                <c:pt idx="10">
                  <c:v>63</c:v>
                </c:pt>
                <c:pt idx="11">
                  <c:v>130</c:v>
                </c:pt>
                <c:pt idx="12">
                  <c:v>257</c:v>
                </c:pt>
                <c:pt idx="13">
                  <c:v>103</c:v>
                </c:pt>
                <c:pt idx="14">
                  <c:v>87</c:v>
                </c:pt>
                <c:pt idx="15">
                  <c:v>300</c:v>
                </c:pt>
                <c:pt idx="16">
                  <c:v>239</c:v>
                </c:pt>
                <c:pt idx="17">
                  <c:v>66</c:v>
                </c:pt>
                <c:pt idx="18">
                  <c:v>56</c:v>
                </c:pt>
                <c:pt idx="19">
                  <c:v>214</c:v>
                </c:pt>
                <c:pt idx="20">
                  <c:v>48</c:v>
                </c:pt>
                <c:pt idx="21">
                  <c:v>582</c:v>
                </c:pt>
                <c:pt idx="22">
                  <c:v>172</c:v>
                </c:pt>
                <c:pt idx="23">
                  <c:v>258</c:v>
                </c:pt>
                <c:pt idx="24">
                  <c:v>55</c:v>
                </c:pt>
                <c:pt idx="25">
                  <c:v>23</c:v>
                </c:pt>
                <c:pt idx="26">
                  <c:v>18</c:v>
                </c:pt>
                <c:pt idx="27">
                  <c:v>282</c:v>
                </c:pt>
                <c:pt idx="28">
                  <c:v>594</c:v>
                </c:pt>
                <c:pt idx="29">
                  <c:v>178</c:v>
                </c:pt>
                <c:pt idx="30">
                  <c:v>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B3-4785-ACCD-6CF48F522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696608"/>
        <c:axId val="537697264"/>
      </c:lineChart>
      <c:dateAx>
        <c:axId val="53769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697264"/>
        <c:crosses val="autoZero"/>
        <c:auto val="1"/>
        <c:lblOffset val="100"/>
        <c:baseTimeUnit val="days"/>
      </c:dateAx>
      <c:valAx>
        <c:axId val="53769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69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C-4CFC-A16A-96A136D1EA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7C-4CFC-A16A-96A136D1EA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7C-4CFC-A16A-96A136D1EA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7C-4CFC-A16A-96A136D1EA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7C-4CFC-A16A-96A136D1EA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7C-4CFC-A16A-96A136D1E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7702840"/>
        <c:axId val="537703168"/>
      </c:barChart>
      <c:catAx>
        <c:axId val="53770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703168"/>
        <c:crosses val="autoZero"/>
        <c:auto val="1"/>
        <c:lblAlgn val="ctr"/>
        <c:lblOffset val="100"/>
        <c:noMultiLvlLbl val="0"/>
      </c:catAx>
      <c:valAx>
        <c:axId val="5377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70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 -المركز السعودي لسلامة المرضى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10</c:v>
                </c:pt>
                <c:pt idx="9">
                  <c:v>2</c:v>
                </c:pt>
                <c:pt idx="10">
                  <c:v>2</c:v>
                </c:pt>
                <c:pt idx="11">
                  <c:v>9</c:v>
                </c:pt>
                <c:pt idx="12">
                  <c:v>2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6</c:v>
                </c:pt>
                <c:pt idx="27">
                  <c:v>3</c:v>
                </c:pt>
                <c:pt idx="28">
                  <c:v>12</c:v>
                </c:pt>
                <c:pt idx="29">
                  <c:v>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B8-466E-9D73-E8866B771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707432"/>
        <c:axId val="537714976"/>
      </c:lineChart>
      <c:dateAx>
        <c:axId val="53770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714976"/>
        <c:crosses val="autoZero"/>
        <c:auto val="1"/>
        <c:lblOffset val="100"/>
        <c:baseTimeUnit val="days"/>
      </c:dateAx>
      <c:valAx>
        <c:axId val="53771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70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spsc.sa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281</c:v>
                </c:pt>
                <c:pt idx="1">
                  <c:v>281</c:v>
                </c:pt>
                <c:pt idx="2">
                  <c:v>282</c:v>
                </c:pt>
                <c:pt idx="3">
                  <c:v>282</c:v>
                </c:pt>
                <c:pt idx="4">
                  <c:v>281</c:v>
                </c:pt>
                <c:pt idx="5">
                  <c:v>280</c:v>
                </c:pt>
                <c:pt idx="6">
                  <c:v>280</c:v>
                </c:pt>
                <c:pt idx="7">
                  <c:v>281</c:v>
                </c:pt>
                <c:pt idx="8">
                  <c:v>282</c:v>
                </c:pt>
                <c:pt idx="9">
                  <c:v>284</c:v>
                </c:pt>
                <c:pt idx="10">
                  <c:v>285</c:v>
                </c:pt>
                <c:pt idx="11">
                  <c:v>285</c:v>
                </c:pt>
                <c:pt idx="12">
                  <c:v>284</c:v>
                </c:pt>
                <c:pt idx="13">
                  <c:v>284</c:v>
                </c:pt>
                <c:pt idx="14">
                  <c:v>284</c:v>
                </c:pt>
                <c:pt idx="15">
                  <c:v>285</c:v>
                </c:pt>
                <c:pt idx="16">
                  <c:v>286</c:v>
                </c:pt>
                <c:pt idx="17">
                  <c:v>285</c:v>
                </c:pt>
                <c:pt idx="18">
                  <c:v>285</c:v>
                </c:pt>
                <c:pt idx="19">
                  <c:v>285</c:v>
                </c:pt>
                <c:pt idx="20">
                  <c:v>285</c:v>
                </c:pt>
                <c:pt idx="21">
                  <c:v>283</c:v>
                </c:pt>
                <c:pt idx="22">
                  <c:v>282</c:v>
                </c:pt>
                <c:pt idx="23">
                  <c:v>282</c:v>
                </c:pt>
                <c:pt idx="24">
                  <c:v>284</c:v>
                </c:pt>
                <c:pt idx="25">
                  <c:v>284</c:v>
                </c:pt>
                <c:pt idx="26">
                  <c:v>284</c:v>
                </c:pt>
                <c:pt idx="27">
                  <c:v>284</c:v>
                </c:pt>
                <c:pt idx="28">
                  <c:v>284</c:v>
                </c:pt>
                <c:pt idx="29">
                  <c:v>284</c:v>
                </c:pt>
                <c:pt idx="30">
                  <c:v>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0-4E8C-8D92-F125A29C0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754376"/>
        <c:axId val="567753392"/>
      </c:lineChart>
      <c:dateAx>
        <c:axId val="56775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753392"/>
        <c:crosses val="autoZero"/>
        <c:auto val="1"/>
        <c:lblOffset val="100"/>
        <c:baseTimeUnit val="days"/>
      </c:dateAx>
      <c:valAx>
        <c:axId val="56775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75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82-4AEF-AFB1-02F10AF2F8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spsc.sa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82-4AEF-AFB1-02F10AF2F8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3209776"/>
        <c:axId val="633215680"/>
      </c:barChart>
      <c:catAx>
        <c:axId val="63320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215680"/>
        <c:crosses val="autoZero"/>
        <c:auto val="1"/>
        <c:lblAlgn val="ctr"/>
        <c:lblOffset val="100"/>
        <c:noMultiLvlLbl val="0"/>
      </c:catAx>
      <c:valAx>
        <c:axId val="63321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20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915A4-B8E8-4F54-9400-AF9B0ABA5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- TW ,FB,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718DA-A131-4119-B5FB-2D6495224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95856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A00B-C919-457B-9204-DE413A44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SPSC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052192-5176-400A-8ADF-56A3AB607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913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0737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168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64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314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972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674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41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477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232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64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912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292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335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2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9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@spsc_sa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150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10A08-2AF8-41D1-BBE8-8B6B0D904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52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EEB1-95E9-4794-ABD7-EBE1E8D17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D6488-214C-4525-BC62-9468E7E26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414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8971B-80E3-4088-AE9E-9B656A81D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6FC66-CFA0-4FFD-816B-9DB046630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3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35BB-09B8-48D5-B64A-C637FEB31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E664A-DC47-45F4-9DBD-01075497E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53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3245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91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574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452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26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37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5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- 2018-05-31 22:34:26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فعاليات البرنامج التوعوي تحت شعار #سلامة_المرضى_تبدأ_بنا بالتعاون مع كلا من جمعية القلب السعودية  و شركاء التوازن السعودي و صيدلية الدواء في مركز النخيل مول في مدينة #الرياض  
#لسلامتكم
 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https://t.co/gfmg232KQK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6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- 2018-05-31 22:08:10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الفيديو لمعرفة ماذا سيحدث لو اقلعت عن #التدخين 
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https://t.co/Exy5ExFyB7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85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- 2018-05-31 19:14:06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يحدث_الان
يقدم #مركز_سلامةالمرضى أول محاضرة  للمجتمع   #مجانية عن بعد بعنوان ( كيف تأخذ الأدوية بسلامة و كيفية تفادي الأخطاء الطبية) 
و تلقيها كلاً من : المحاضرة د. عبير مهنا و د. نوف السبعان 
للإِنْضِمام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https://t.co/eu9h215OZo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https://t.co/vX7gGtiLoo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8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- 2018-05-31 11:34:59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SPSC’s main mission is to eliminate preventable harms in our #healthcare system. The award comes to highlight the efforts by empowering patients and supporting health care professionals
#NPSA #PatientSafety https://t.co/fzgWa1cX4h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43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ECBFD-0C84-42D7-920A-0485BC0ED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51746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F1B7-12B9-4AFA-B024-25851782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3C433-A0F3-45B9-BF41-F2D75FD30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635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520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96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34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469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1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636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2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- 2018-05-31 11:31:01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هدف المركز هو القضاء على الأضرار التي يمكن تجنبها في نظام الرعاية الصحية. وتأتي الجائزة لتسليط الضوء علي الجهود المبذولة من خلال #تمكين_المرضى و دعم المتخصصين في الرعاية الصحية
#لسلامتكم  #سلامة_المرضى #دورك_فعال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https://t.co/DAjjmLJiHq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2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- 2018-05-30 13:59:48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بالتعاون مع الجمعية السعودية للقلب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SHA_media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شركاء التوازن السعودي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fallfree_SBA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يسعدنا حضوركم لفعاليات البرنامج التوعوي غداً #الخميس و #الجمعة (31 مايو – 1 يونيو) في #النخيل_مول #الرياض من الساعة 9:30 مساءَ  الى 1:00 صباحاَ
العديد من الهدايا بانتظاركم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https://t.co/X41hETO6Ap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3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- 2018-05-30 11:48:48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التمكين هو عملية  يستطيع من خلالها الشخص اتخاذ  القرارات والإجراءات التي تؤثر على صحته
  #تمكين_المرضى #دورك_فعال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Empowerment is a process which people gain greater control over decisions and actions affecting their health
  #beactive 
@WHO https://t.co/ZnnS9tHZph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3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D9FA0-FD31-496B-AD0B-795020C90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425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AD2A-CE79-4DBE-AE0E-9F50D4FE6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2DA7E-27FF-485A-A4BA-BCB6FF634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555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43686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12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94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39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270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68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9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- 2018-05-30 07:35:49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@spsc_sa: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عمرك مريت بتجارب تسببت لك أو لافراد اسرتك ب #خطأ_طبي ؟
تبغى تحسن من اداء القطاعات الصحية و صوتك يكون مسموع؟ 
سجل في المجلس 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57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- 2018-05-29 17:00:25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لسلامتكم.. استشر الطبيب و الصيدلي قبل تغيير جرعات #الأدوية في #رمضان
#سلامة_المرضى
#السلامه_الدوائيه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https://t.co/wnhrZfYx1r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8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- 2018-05-29 13:10:43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Dear healthcare providers, here are some examples to activate your role in empowering patients to unable them to make decisions about their health to improve their safety
#beactive https://t.co/ompUYtA4nQ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- 2018-05-29 12:52:42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الأخوه و الأخوات العاملين في القطاع الصحي، إليكم بعض الأمثلة لتفعيل دوركم في #تمكين_المرضى ليتسنى للمرضى اتخاذ القرار فيما يتعلق بصحتهم لتحسين سلامتهم
#سلامة_المرضى 
#دورك_فعال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DrAlhawsawi @tfrabiah @fahadcs @SaudiMOH @MOH_Staff https://t.co/7J2cUGWr27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F10B5-C02D-449E-8603-D7BDF3FD0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12018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80C8-A54E-47A0-AF30-609044F3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C6B01-6656-4F1C-933A-DF3252C04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914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4040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194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840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67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20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640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0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- 2018-05-28 13:59:05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٤٦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https://t.co/e6oTLa6djO
46 days left for the National Patient Safety Award!
Apply for the award now on 
https://t.co/k3QsJzf5Vm https://t.co/7taK8i0kSN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6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- 2018-05-28 12:55:51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يدعوكم المركز السعودي لسلامة المرضى لحضور محاضرة للمجتمع  #مجانية عن بعد (كيف تأخذ الأدوية بسلامة و كيفية تفادي الأخطاء الطبية )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🗓️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الخميس 31 مايو 2018م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⏰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الساعه 10 مساء  
و تلقي المحاضرة د. عبير مهنا و د. نوف السبعان 
للتسجيل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https://t.co/eu9h215OZo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https://t.co/M4OdWzNAZB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8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89085-0433-49C2-809A-F849D00F3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0966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A42F5-10F1-49EF-B4A4-A2B8CD03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FA190-BEC1-4054-865C-A43466EFE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538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95140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87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81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513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698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07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95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- 2018-05-28 11:49:32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Community leaders and organizations can now apply to the National Patient Safety Award.
And for more information about the evaluation criteria please click the link below
https://t.co/k3QsJzf5Vm https://t.co/UdzZvCkWQe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93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- 2018-05-28 11:46:05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 لأفراد المجتمع والمؤسسات التقديم الآن للجائزة الوطنية لسلامة المرضى
ولمعرفة المعايير العامة للجائزة الرجاء زيارة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https://t.co/e6oTLa6djO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https://t.co/IFQmIVPk3T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05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- 2018-05-27 19:53:22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حساب سناب شات مركز#سلامة_المرضى للتعرف على فعاليات اليوم الثاني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thechampksa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مشاركة مجموعة تواس التطوعية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TWAS_ksa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للتوعية عن كيفية تفادي الإصابات الرياضية و التعامل معها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https://t.co/ZjP4qTFira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7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- 2018-05-26 19:15:46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ندعوكم لزيارة معرض#سلامة_المرضى رقم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fallfree_SBA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TWAS_ksa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للتوعية عن #سلامة_المرضى و الإصابات الرياضية و أخطار السقوط #معا_ضد_خطر_السقوط 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https://t.co/7CfPASOOXC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14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635E2-1AF3-44AD-A5E0-73DF45CB9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18071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A275D-EBBA-4534-B0E2-BD0134EF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26E9AE-BA5C-4922-8DDF-45D509126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010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11990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24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43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961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94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101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3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- 2018-05-25 04:38:10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يوم_الجمعه 
#رمضان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إني نسألك حسن الصيام 
وحسن الختام ولا تجعلنا من 
الخاسرين في رمضان اللهم
إجعلنا ممن تدركهم الرحمة 
ثم المغفرة ثم العتق من النار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https://t.co/pDE04Paw9e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78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- 2018-05-24 21:00:16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invite you to register at the 3rd International Conference and Workshop on # Patient Safety in Critical Care on 13th to 17th January 2019 , organized by a Sulaiman Al Habib-Al Suwaidi Group @HMG #Riyadh and in cooperation with #SaudiPatientsSafetyCenter https://t.co/kqf7ZJZoqE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6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- 2018-05-24 20:58:32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ندعوكم للتسجيل في المؤتمر الدولي الثالث و ورش العمل عن #سلامة_المرضى في العنايات الحرجة بتنظيم من مجموعة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HMG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د.سليمان الحبيب-السويدي  #الرياض و بالتعاون مع #المركز_السعودي_لسلامة_المرضى في الفترة من ١٣ إلى١٧ يناير ٢٠١٩م  #لسلامتكم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https://t.co/gpsmwh5qiD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1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- 2018-05-24 12:24:42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Healthcare professionals can now apply for the National Patient Safety Award
https://t.co/e6oTLa6djO https://t.co/d5SAPrlHFI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55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C6392-79DB-41C4-918E-CCB7CF50F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47986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9E7B-F87C-4B5F-9E01-B1462BB9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SPSC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F5B67A-22DC-47A7-84A6-1498E5B06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326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658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76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8043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11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48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70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1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- 2018-05-24 12:18:17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بإمكان الممارسين الصحيين أن يتقدموا الآن بالترشيح للجائزة الوطنية لسلامة المرضى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https://t.co/e6oTLa6djO https://t.co/IDtGjeiOQU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45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- 2018-05-24 11:29:12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تختلف أنواع الأدوية المخفضة للسكّر.. #لسلامتكم قم باستشارة الطبيب والصيدلي عن الجرعات ومواعيد أخذها في #رمضان
#السكري
#سلامة_المرضى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NDPCP_MOH https://t.co/giFKF2NprZ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5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- 2018-05-23 12:40:07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ضمن جهود مركز #سلامة_المرضى للتقليل من خطر سقوط المرضى داخل المستشفيات، وبالتعاون مع شركاء التوازن السعودي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fallfree_SBA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نرجو من الجميع التعاون معنا في تعبئة هذا الاستبيان. 
#معا_ضد_خطر_السقوط #لسلامتكم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https://t.co/g8FWDzE8Rk https://t.co/siOwgH2aE0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- 2018-05-23 10:48:27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يغير الكثير من المرضى أوقات تناولهم للأدوية دون استشارة أطبائهم. شاهد الفيديو للتمكن من إدارة  #أدويتك في #رمضان 
#لسلامتكم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https://t.co/SdkMOHedBl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528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247C6-6708-4BB5-AF70-83D6288C7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9975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DE0C-92FF-4455-BC67-07B2D6C4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1B6DC-652F-409A-B8F9-F0B653EAA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757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476BA-4CC7-4818-9E91-46DCD87B1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2599C-BA54-4485-822E-E7264AA3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35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3FD3-C46F-4FB7-A7CD-34092215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5594CD-8772-45D6-9696-1E1F381FF5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793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258EA-374D-4DA6-9F67-2F32051EA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192BA-5570-4FB5-9A3A-E46C243B0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0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A4BEE-93CE-4B8E-9A09-041DFAA1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B16825-80A6-4577-AC0B-B49CAB5B0E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62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A4EF3-6BC1-444F-AF33-8862EF50D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CB761-24E9-4074-B0B2-352F6D014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330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C946-EF2B-40E0-BA6F-38C01FE2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EE64BD-9D40-45D4-8F80-5263729890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415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6FF40-15C7-4186-90B8-44A3CC996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6CE0E-4594-4228-A911-D2FBF328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31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53F2-CCDD-4E91-8652-F46D49611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3B72B-E0C3-40A4-9861-10F4FDEE4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22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3161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172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05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37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1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@ualfded - 2018-05-31 21:49:43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@MuhannaAbeer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د.عبير مهنا و د. نوف السبعان
على المحاضره المفيدة نفع الله بعلمكم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57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@ualfded - 2018-05-31 21:10:26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استمتعنا واستفدنا من محاضرة اون لاين  حول سلامة المرضى من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spsc_sa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للمركز المزيد من التوفيق. والمز…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https://t.co/8jse5pWETU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51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@norah_ss2 - 2018-05-30 10:17:12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نفع الله بكم البلاد و العباد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4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@suliman_alsalem - 2018-05-29 23:22:02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جهد جميل و مشروع توعوي ناجح للصحة العامة لأفراد المجتمع ، شكرا لكم على جهودكم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23:51:17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0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@norah_ss2 - 2018-05-29 09:41:40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ساعة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23:09:57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2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@rubaibrah8 - 2018-05-29 01:07:22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عليها شهادة؟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23:10:34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1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@brh_3 - 2018-05-28 17:56:13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المحاضره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21:36:57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62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@Ghhhadda - 2018-05-27 15:56:17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حابة اسأل متى جدولة دوراتكم تبع 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 Safety Officer ؟؟؟؟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اسجل فيها انا والتيم حقي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08:19:51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8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@_F_alshammri - 2018-05-26 00:58:15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المتطلبات 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05/26/2018 08:52:50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11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D9CE3-C6AA-482A-84E4-E26ACBCCA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32176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70ADA-6277-40DF-92C8-2483109C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7BB95-17A9-45D9-BD31-69FB41D99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37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6610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931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892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28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8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@KFHJ4 - 2018-05-25 23:12:38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@zerodefect2012 @tfrabiah @aymanaabdo @DrAlhawsawi @spsc_sa @SaudisUK @SaudiUK @uksacborg_EN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اجمعين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0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@zerodefect2012 - 2018-05-25 23:00:01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@KFHJ4 @tfrabiah @aymanaabdo @DrAlhawsawi @spsc_sa @SaudisUK @SaudiUK @uksacborg_EN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بالتوفيق استاذ سلطان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9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@farhanrawaf - 2018-05-25 22:42:26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@drfahadaj @spsc_sa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اتمنى نشر المعلومة المهمة
والغائبة عن الأغلبية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7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@alnaimihaa - 2018-05-25 11:30:44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@drabukhalid @Cbahi_SA @spsc_sa @SHC_GOV @NGHAnews @HQQ_UK Great workshop Dr.Saleh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3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@khalid2050020 - 2018-05-25 04:24:42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@HMG @DrAlhawsawi @e_mohcom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الساعات المعتمدة للمؤتمر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 04:35:03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07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@MohammedSH8 - 2018-05-25 02:20:29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Great opportunity !
Thank you @spsc_sa @DrAlhawsawi https://t.co/piSjtJEint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7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@cjxUcNZDcxB1gEK - 2018-05-24 22:35:14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@e_mohcom @HMG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تفيدني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 03:51:15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20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D4C28-938A-4027-B7A6-897BF3C74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2509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AC8E-1B1E-4215-A199-60F810CB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CC9CD-B9EA-4586-8230-AC3497C26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338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71235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364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853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726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4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@cjxUcNZDcxB1gEK - 2018-05-24 22:34:49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@e_mohcom @HMG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النقل من وزارة الى وزارة الصحة موظف اداري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 03:51:15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0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@cjxUcNZDcxB1gEK - 2018-05-24 22:34:06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@e_mohcom @HMG @DrAlhawsawi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 03:51:15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03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@WBinMohammad - 2018-05-24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@DrAlhawsawi  My published paper on patient safety culture in an adult oncology department https://t.co/yRtYNZpGE4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8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@HQQ_UK - 2018-05-24 12:48:02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@drabukhalid @Cbahi_SA @spsc_sa @SHC_GOV @NGHAnews We look forward to building the National Clinical Audit Strategy… https://t.co/JbqDFKA79g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8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@fawaz1994f - 2018-05-24 12:39:13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ينتهي التقديم على الجائزة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@aspire189 - 2018-05-23 19:41:33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@munisurology @drabukhalid @Cbahi_SA @spsc_sa @SHC_GOV @NGHAnews @HQQ_UK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وفقكم الله لكل مافيه رفعه الاسلام والمسلمين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@munisurology - 2018-05-23 17:39:59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@drabukhalid @Cbahi_SA @spsc_sa @SHC_GOV @NGHAnews @HQQ_UK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نجاح لنجاح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74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@AtiqVip - 2018-05-23 17:28:54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@drabukhalid @Cbahi_SA @spsc_sa @SHC_GOV @NGHAnews @HQQ_UK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 الله جهودك دكتور صالح المراجعه السريرية تسير معك بوتيرة متسارعة للافضل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FFF57-5E99-423E-9329-802B1C889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46621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C7ED1-5486-4236-BD86-55E92699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SPSC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552956-7BFD-46BD-80E2-C1EF822DF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129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575810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5925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424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69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@spsc_sa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@NadaMAlharbi - 2018-05-23 13:43:17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@spsc_sa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 جميل و لتعم الفائده اكثر ، اقترح ان يكون هناك تعليق صوتي أيضا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 18:44:36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1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AEF9A-950F-4175-BD39-F25CB61E3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89370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774A-FA99-4827-BC1D-357FA182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016622-42AB-4D58-A57C-649750EB2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754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A0989-83E2-4C58-B41E-F56E3F065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56EF1-49ED-4C9B-8E14-41F24C427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588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469B-D97E-45F7-B0DB-6C98A7022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C8490-89F5-4767-BB41-7F84EE9AD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935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A4D46-6347-4046-9E8C-800290D79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1FAD4-289D-47D9-A5DB-0206862F2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35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1BA0-431F-450E-B712-8BB7CBD0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DB03F-BF5F-49D1-B3DA-B01190122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439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A4877-73D0-445A-A2FD-F8DBF6C22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0E7C7-5144-4836-A2BA-A604C86F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20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6FBE-1879-4F76-99AE-C5FC7B11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2E4E6-3D9F-441D-9D5B-CA0F6A2E2C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063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D1FB3-31E4-4C43-A9B7-04FF4A332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7038D-0C20-4F82-8609-B4EDD6B4A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82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9B39-3E0B-48C0-8378-1E5165721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6EA24-BE87-48B0-9587-BF952871E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471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13408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88907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08909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8179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81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277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101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25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19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7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75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32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263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1863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380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41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669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115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59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- 2018-05-31 11:35:06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SPSC’s main mission is to eliminate preventable harms in our #healthcare system. The award comes to highlight the efforts by empowering patients and supporting health care professionals
#NPSA 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95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- 2018-05-31 11:31:30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هدف المركز هو القضاء على الأضرار التي يمكن تجنبها في نظام الرعاية الصحية. وتأتي الجائزة لتسليط الضوء علي الجهود المبذولة من خلال #تمكين_المرضى و دعم المتخصصين في الرعاية الصحية
#لسلامتكم  #سلامة_المرضى 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91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56D5D-8E03-4C7C-AEE2-C197A1D7E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76936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A897B-D943-4E1D-95FC-1264F4B94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45162-4C38-4776-A90B-7CC9E892E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008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0668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6181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4755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495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46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52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39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913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402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17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610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47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064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6047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675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15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139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554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5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- 2018-05-30 11:45:01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التمكين هو عملية  يستطيع من خلالها الشخص اتخاذ  القرارات والإجراءات التي تؤثر على صحته
  #تمكين_المرضى #دورك_فعال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Empowerment is a process which people gain greater control over decisions and actions affecting their health
  #beactive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2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- 2018-05-29 17:00:25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#لسلامتكم.. استشر الطبيب و الصيدلي قبل تغيير جرعات #الأدوية في #رمضان
#سلامة_المرضى
#السلامه_الدوائيه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43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E030A-DB32-4821-88F5-5718B966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47637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6DA50-B662-4067-B299-0C2B84D5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A8C63-CECC-411A-8083-FB1C4BF1E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52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78716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8960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9740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4679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512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577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416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36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60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271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78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478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592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3299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6984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46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027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8342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1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- 2018-05-29 13:22:31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الأخوه و الأخوات العاملين في القطاع الصحي إليكم بعض الأمثلة لتفعيل دوركم في  #تمكين_المرضى ليتسنى للمرضى اتخاذ القرار فيما يتعلق بصحتهم لتحسين سلامتهم
#سلامة_المرضى 
#دورك_فعال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Dear healthcare providers, here are some examples to activate your role in empowering patients to unable them to make decisions about their health to improve their safety
#beactive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17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2866C-3BE8-4FFF-A6AD-C7B858E12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07062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531D3-F9A1-47C6-8707-197E1C9B6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35EE7-D880-4774-B1C2-B4759CE2E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416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41231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4976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9900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88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846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57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02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68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1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17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107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229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221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3169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663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445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454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0734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6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- 2018-05-28 13:59:11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تبقى ٤٦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46 days left for the National Patient Safety Award!
Apply for the award now on 
https://spsc.gov.sa/en/npsa/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9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- 2018-05-28 11:48:40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 leaders and organizations can now apply to the National Patient Safety Award.
And for more information about the evaluation criteria please click the link below
https://spsc.gov.sa/en/npsa/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03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FD3B3-BEA0-42DF-B2F3-98121A37A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17092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7634-AA63-416B-B2F1-28CBA070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7E70C-DE46-411E-B08B-19774C9DA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756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51897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7108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154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839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39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63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413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67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506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78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70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7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94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8313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4286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99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714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040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81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- 2018-05-28 11:44:38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..يمكن لأفراد المجتمع والمؤسسات التقديم الآن للجائزة الوطنية لسلامة المرضى
ولمعرفة المعايير العامة للجائزة الرجاء زيارة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7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- 2018-05-24 12:21:05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Healthcare professionals can now apply for the National Patient Safety Award
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8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3F90E-B671-4E84-8A2F-6C5B5BC9C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6115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634-9FDA-4A3C-AE61-818AF58EF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689CD-F1EB-487C-A764-6E0FED7FF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995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77032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3122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5933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207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244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22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02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52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161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889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44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699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505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8285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151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82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552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654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8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- 2018-05-24 12:17:06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بإمكان الممارسين الصحيين أن يتقدموا الآن بالترشيح للجائزة الوطنية لسلامة المرضى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9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- 2018-05-24 11:29:16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تختلف أنواع الأدوية المخفضة للسكّر.. #لسلامتكم قم باستشارة الطبيب والصيدلي عن الجرعات ومواعيد أخذها في #رمضان
#السكري
#سلامة_المرضى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NDPCP_MOH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1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A1E24-FAF7-48D8-AE45-A75450DC2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406640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93364-227E-49D2-871A-73C6FDDA9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2A680-88C0-4C58-A54B-3F1781E1D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678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61059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4181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7411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1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032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721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469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21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065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01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49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449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207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105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277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07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04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1273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2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- 2018-05-23 09:04:18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يغير الكثير من المرضى أوقات تناولهم للأدوية دون استشارة أطبائهم. شاهد الفيديو للتمكن من إدارة  #أدويتك في #رمضان 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8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- 2018-05-22 08:29:10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 facilities can now apply for the National Patient Safety Award
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5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- 2018-05-22 08:20:35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بإمكان المنشآت الصحية أن تتقدم الآن بالترشيح للجائزة الوطنية لسلامة المرضى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93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3E45E-D171-43BD-8948-30A5D6B4A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92690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01B25-5D99-4921-9329-3D019E1F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E623A-97E5-46BD-8DDB-8B9CB54FF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69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31094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25007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869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4153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73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633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05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745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313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498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09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758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798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2127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237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76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380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82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28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- 2018-05-20 12:00:06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one of these categories?
Submit now and nominate yourself for the National Patient Safety Award on:
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- 2018-05-20 11:48:38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هل أنت أحد هذه الفئات؟
تقدم للترشيح الآن للجائزة الوطنية لسلامة المرضى على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10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- 2018-05-17 12:31:52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60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A20B5-CC94-44BF-9988-70FF36F32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09842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D5B8-19B0-4849-A27D-F0B61A8D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CC737-0D64-48F0-8F16-00A86D983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766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42714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8881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420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95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383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804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609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990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19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28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317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40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212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3921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185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718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483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0610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6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- 2018-05-17 12:17:51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26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- 2018-05-17 10:35:26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لمرضى #السكري في رمضان.. من المهم معرفة أوقات حقن الأنسولين أثناء صيام شهر #رمضان 
#لسلامتكم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0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- 2018-05-17 08:36:24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53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72BA1-90EE-4015-99BC-127237034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78418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380D4-BA31-43A1-8DE3-3D020ED5E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F70A3-5018-446D-97EE-AE98D3E8E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772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90852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6113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5547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32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24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230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15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45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746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27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403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35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7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7206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6588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13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8693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4953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76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- 2018-05-16 13:09:13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‫نهنئكم بحلول شهر رمضان المبارك.. أعاده الله علينا وعليكم بالصحة والسلامة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💙🌙‬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6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- 2018-05-16 10:02:05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كيف أسجل للجائزة الوطنية لسلامة المرضى؟
تابع الفيديو لمعرفة خطوات التسجيل.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72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76F96-61DE-460E-9A51-A4D60D662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28507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91CD-5752-4400-868C-8177E8C4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97EFE-277A-4492-AAAA-0EB1AC036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969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70516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9144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5466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951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45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6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60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39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37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889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862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48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599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33157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28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295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050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9478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8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- 2018-05-16 07:26:51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‏عمرك مريت بتجارب تسببت لك أو لافراد اسرتك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خطأ_طبي‬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؟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تبغى تحسن من اداء القطاعات الصحية و صوتك يكون مسموع؟ 
‏سجل في المجلس الاستشاري للمرضى و ذويهم 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وصل_صوتك‬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‏⁦‪spsc.gov.sa/pfac/‬⁩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@Cbahi.sa‬⁩‬⁩ ⁦‪@SchsOrg‬⁩ ⁦‪@SaudiMOH‬⁩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42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CA94E-F24C-47F7-B01E-1707DDC30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00915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18FF3-72D6-4066-AD56-CA1A80E1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630B4-826A-4BA2-9028-2CB196E9A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601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12400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8185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2361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0568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949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78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14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681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989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5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72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93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940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2376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8740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821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357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8085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90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- 2018-05-13 13:10:11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#بشرى_سارّه تم  تمديد التقديم للجائزة الوطنية لسلامة المرضى الى ١٤ يوليو ولمدة ٦١ يوم ليتسنى لكم فرصة للفوز 
سارعوا بالتسجيل الآن على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736C0-DC60-4DB2-84BD-3A41E1F90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47765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9EA2B-0B7E-4671-88B6-53231E72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SPSC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04813-78A5-490A-88A3-34F3B91B9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10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7319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7080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6835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993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008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696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743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7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583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62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15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099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586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396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0732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020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633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225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Spsc -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المركز السعودي لسلامة المرضى - 2018-05-12 21:04:31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‏إلى من إحتلت الإنسانية قلوبهم: 
‏شكراً لكل ما تقومو به إتجاه مرضانا من رعاية وإهتمام صادق ومساهمتكم الفعالة في تحسين سلامتهم.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يوم_التمريض_العالمي‬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To whom humanity has occupied their hearts:
Thank you for what you are doing to our patients, caring, sincere attention and your active contribution to improving their safety.
 #PatientSafety
  #NursesDay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994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27A0D-25A8-4DF7-B0DC-E5C4CA441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28993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B827C-9C12-49B0-8BDF-1F016986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5D757-C8C6-4B94-8E57-9412FA7C19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399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54785-3786-4031-A492-0A8401CF0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0C38E-6FD7-4631-814E-BFB6C5D8D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29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2EF7-110E-4D3D-99FD-A996E7DB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43FE80-7005-43AE-BBBD-CB93B93C9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481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4AED4-624A-4E8F-B4B9-239A7FCB1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F46D7-0099-4903-9A49-1AFA2310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007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70D5-3AF2-4282-A001-E3AC5838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D5341D-9D45-465A-83E3-0562BE41D7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888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212F7-6B21-4807-B1A7-D86423506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30B35-8ED6-4774-94E9-FC413607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977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12DFF-5A1D-4AAB-8110-05066B56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B6000F-65FD-4C2E-B11E-11F054EB75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940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02B0D-ABAF-4F35-9C77-BBED780F7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557AC-E3BF-4F26-9B5B-2C2EF506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71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A77A3-FDE0-4478-80A3-2A9A4F49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9B285-3249-4AAC-8420-4CBF8E6DA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975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7700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0848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135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524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6525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1022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0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9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#مقياس_سلامة_المرضى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80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3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#Patient_Safety_Thermometer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6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5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35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#يوم_الربو_العالمي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95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#asthma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4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#WorldAsthmaDay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1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0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D3345-1A05-4674-A67A-EFC69325D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88229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EA4C2-B826-4CAC-96FA-EEA5964C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44A52-0D21-46E8-9FEB-DED41F5A5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06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8751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5069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49152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0300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7829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156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3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0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#NursesDay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6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#بشرى_سار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58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12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5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#أدويتك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1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#تمكين_المرضى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4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2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35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#الأدوية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09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03531-CCFF-4C5A-81EB-605004502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32232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B582-681D-4D29-8343-A81050A2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SPSC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B1D25-230B-487D-8FA6-22E5DC93B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589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68606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1327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5528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7389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8466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158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9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#السلامه_الدوائيه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7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#NPSA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17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7857E-C1B8-458A-8686-33BCDCD6A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45522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27C8-6F5D-4AF6-A215-5D75806F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SPSC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EE08C-AF22-4671-A100-D2C1A13F1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308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27439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876330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1516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79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7857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5961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49388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3544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9754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61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7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spsc.sa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02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7C121-707E-47EA-9694-C1ADB316B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68165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A305-601E-4D4D-A1E1-1C269A45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B9EE89-F79C-4508-922F-CC5CD29FC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267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C4FEB-8733-40EE-B8E3-D87B2EAAA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E3967-2F23-4DAF-BB35-9699AC19E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16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29054-4502-4B89-97AD-45A089B7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B9A9F-3264-4420-B875-5D6F46500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55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0182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9612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9157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787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682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2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- 2018-05-31 22:56:14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فعاليات البرنامج التوعوي تحت شعار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سلامة_المرضى_تبدأ_بنا‬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بالتعاون مع كلا من جمعية القلب السعودية  و شركاء التوازن السعودي و صيدلية الدواء في مركز النخيل مول في مدينة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الرياض‬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67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- 2018-05-31 22:33:55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الفيديو لمعرفة ماذا سيحدث لو اقلعت عن #التدخين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2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- 2018-05-31 11:34:59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SPSC’s main mission is to eliminate preventable harms in our #healthcare system. The award comes to highlight the efforts by empowering patients and supporting health care professionals
#NPSA 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8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- 2018-05-31 11:31:01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هدف المركز هو القضاء على الأضرار التي يمكن تجنبها في نظام الرعاية الصحية. وتأتي الجائزة لتسليط الضوء علي الجهود المبذولة من خلال #تمكين_المرضى و دعم المتخصصين في الرعاية الصحية
#لسلامتكم  #سلامة_المرضى 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76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FE325-DD84-45E7-8D13-927E085EC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87828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7121-BCE1-48BC-8350-5AA1955B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2DCA8-F7F7-487B-A41A-695FC9DAF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3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62666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8745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2722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763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26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9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- 2018-05-30 11:44:56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التمكين هو عملية  يستطيع من خلالها الشخص اتخاذ  القرارات والإجراءات التي تؤثر على صحته  #تمكين_المرضى #دورك_فعال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Empowerment is a process which people gain greater control over decisions and actions affecting their health  #beactive
@who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0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- 2018-05-29 17:06:15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الأخوه و الأخوات العاملين في القطاع الصحي إليكم بعض الأمثلة لتفعيل دوركم في  #تمكين_المرضى ليتسنى للمرضى اتخاذ القرار فيما يتعلق بصحتهم لتحسين سلامتهم
#سلامة_المرضى 
#دورك_فعال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Dear healthcare providers, here are some examples to activate your role in empowering patients to unable them to make decisions about their health to improve their safety
#beactive 
@saudimoh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22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- 2018-05-29 17:00:40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لسلامتكم.. استشر الطبيب و الصيدلي قبل تغيير جرعات #الأدوية في #رمضان
#سلامة_المرضى
#السلامه_الدوائيه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62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C852C-C901-499D-BC61-402F9EEDD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20174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DFF6-7A30-4FBB-8F85-09FEB9BC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9B9A2-25E9-4892-84E3-2F03CA008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701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025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586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503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0013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7119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6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- 2018-05-28 13:59:05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٤٦ يوم للجائزة الوطنية لسلامة 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بالتقديم للجائزة الآن على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46 days left for the National Patient Safety Award!
Apply for the award now on 
https://spsc.gov.sa/en/npsa/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5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- 2018-05-28 13:09:48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Community leaders and organizations can now apply to the National Patient Safety Award.
And for more information about the evaluation criteria please click the link below
spsc.gov.sa/en/npsa/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6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- 2018-05-28 13:06:56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 لأفراد المجتمع والمؤسسات التقديم الآن للجائزة الوطنية لسلامة المرضى
‏ولمعرفة المعايير العامة للجائزة الرجاء زيارة الرابط التالي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⁦‪spsc.gov.sa/npsa/‬⁩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95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- 2018-05-28 12:30:34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يدعوكم المركز السعودي لسلامة المرضى لحضور محاضرة عامه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بعد (كيف تأخذ الأدوية بسلامة و كيفية تفادي الأخطاء الطبية ) 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🗓️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الخميس 31 مايو 2018م 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⏰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الساعه 10 مساء ‏و تلقي المحاضرة د. عبير مهنا و د. نوف السبعان ‏للتسجيل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⁦‪app.livestorm.co/saudi-patient-…‬⁩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42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23D7E-CC5C-4FB1-B308-AC9CFC8EA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47621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5327-BC40-41D3-94DA-647D8AD2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A521E-3E3C-44CE-8209-20D3E3E28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91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71621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8929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2413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9840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57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4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- 2018-05-24 13:44:35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Healthcare professionals can now apply for the National Patient Safety Award🏆
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- 2018-05-24 13:39:15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بإمكان الممارسين الصحيين أن يتقدموا الآن بالترشيح للجائزة الوطنية لسلامة المرضى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 ‏⁦‪spsc.gov.sa/npsa/‬⁩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1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- 2018-05-24 11:29:12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تختلف أنواع الأدوية المخفضة للسكّر.. #لسلامتكم قم باستشارة الطبيب والصيدلي عن الجرعات ومواعيد أخذها في #رمضان
#السكري
#سلامة_المرضى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NDPCP_MOH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15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- 2018-05-23 09:09:16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يغير الكثير من المرضى أوقات تناولهم للأدوية دون استشارة أطبائهم. شاهد الفيديو للتمكن من إدارة  #أدويتك في #رمضان 
#لسلامتكم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1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- 2018-05-22 09:44:20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بإمكان المنشآت الصحية أن تتقدم الآن بالترشيح للجائزة الوطنية لسلامة المرضى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⁦‪spsc.gov.sa/npsa/‬⁩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58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797C4-29F5-46A2-ABC5-0165B4E2C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39997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EE65-2BE2-405C-AC58-6F3693A1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DB133E-F5FB-49B2-AE00-98F289BED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036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81951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073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2023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77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549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50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- 2018-05-21 21:46:24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يشارك المركز السعودي لسلامة المرضى في هذه الفعالية الدولية المهمة حيث يقدم مدير عام المركز الدكتور عبدالإله الهوساوي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⁦‪@DrAlhawsawi‬⁩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محاضرة عن السلامة الدوائية في المملكة بالاضافة لإدارته للحوار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5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- 2018-05-20 12:02:02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one of these categories?
Submit now and nominate yourself for the National Patient Safety Award on:
spsc.gov.sa/npsa/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06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- 2018-05-20 11:53:30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أنت أحد هذه الفئات؟
‏تقدم للترشيح الآن للجائزة الوطنية لسلامة المرضى على الرابط التالي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⁦‪spsc.gov.sa/npsa/‬⁩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0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- 2018-05-17 10:35:23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لمرضى #السكري في رمضان.. من المهم معرفة أوقات حقن الأنسولين أثناء صيام شهر #رمضان 
#لسلامتكم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8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- 2018-05-16 13:07:33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نهنئكم بحلول شهر رمضان المبارك.. أعاده الله علينا وعليكم بالصحة والسلامة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💙🌙‬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56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E41DA-5620-486C-A4B3-01B46CA6D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722443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29CBD-F64D-4B33-BF27-CA391637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SPSC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0279B-BA0C-409F-A9AD-2C2939D33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885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49528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9182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6352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3050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3689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5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- 2018-05-16 09:58:46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أسجل للجائزة الوطنية لسلامة المرضى؟
تابع الفيديو لمعرفة خطوات التسجيل.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https://spsc.gov.sa/npsa/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94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- 2018-05-16 07:16:12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عمرك مريت بتجارب تسببت لك أو لافراد اسرتك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خطأ_طبي‬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؟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تبغى تحسن من اداء القطاعات الصحية و صوتك يكون مسموع؟ ‏سجل في المجلس الاستشاري للمرضى و ذويهم 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وصل_صوتك‬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‏⁦‪spsc.gov.sa/pfac/‬⁩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سلامة_المرضى‬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‏⁦‪@SchsOrg‬⁩ ⁦‪@SaudiMOH‬⁩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2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- 2018-05-14 15:58:01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Medication Safety tips :May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 - 2018-05-14 06:05:08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تنطلق_الآن ورشة عمل سلامة المرضى في مستشفى الحبيب بالتعاون مع المركز السعودي لسلامة المرضى و المركز السعودي لاعتماد المنشآة الصحية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لسلامتكم 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677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02F1F-C7C7-4850-B3D8-E4E18AB70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613802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7C4D-6230-432C-85E1-32C18C34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3918F-4633-43AA-85A4-4ACAAD73A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133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26905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44062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226507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534750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407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8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5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#مقياس_سلامة_المرضى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6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12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#Patient_Safety_Thermometer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5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#صحة_نجران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9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9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#يوم_الربو_العالمي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9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#asthma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7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#WorldAsthmaDay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7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16ED4-090A-4E1D-B2C4-6838AE236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203217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91AE-C5C8-4209-A3A9-687EE827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431A0-F2DA-46FA-A20F-2C2DF5829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32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69830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78696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078765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840451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9123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5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#اليوم_العالمي_لغسيل_اليدين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5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35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0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#NursesDay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2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#بشرى_سار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4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#تنطلق_الآن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2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7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9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#أدويتك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25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#الأدوية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424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7FDB2-43E4-4A2E-9B0B-84105EF4A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128234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B56D5-50E6-431C-9926-C0399164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SPSC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22971-7290-4AA0-95DC-510146A21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037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338526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48573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86469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372939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8149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6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#السلامه_الدوائيه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6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#تمكين_المرضى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6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#دورك_فعال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4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3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C50B7-B4C4-4D9E-9552-B9823BCF6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805300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D466-BBDF-4B84-9943-10DEE494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SPSC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5D59CB-7E26-45E7-B47F-95A0D9DF4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60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911EA-6666-4810-8947-E56F4B073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C0835-0EDB-4881-84C4-981AB8843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32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3408</Words>
  <Application>Microsoft Office PowerPoint</Application>
  <PresentationFormat>On-screen Show (4:3)</PresentationFormat>
  <Paragraphs>1614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Calibri</vt:lpstr>
      <vt:lpstr>Arial</vt:lpstr>
      <vt:lpstr>quintly_template</vt:lpstr>
      <vt:lpstr>Dashboard - TW ,FB, IG</vt:lpstr>
      <vt:lpstr>Twitter Key Metrics Table | SPSC</vt:lpstr>
      <vt:lpstr>Twitter Followers Total | SPSC</vt:lpstr>
      <vt:lpstr>Twitter Own and Retweeted Tweets Table | SPSC - 1 of 7</vt:lpstr>
      <vt:lpstr>Twitter Own and Retweeted Tweets Table | SPSC - 2 of 7</vt:lpstr>
      <vt:lpstr>Twitter Own and Retweeted Tweets Table | SPSC - 3 of 7</vt:lpstr>
      <vt:lpstr>Twitter Own and Retweeted Tweets Table | SPSC - 4 of 7</vt:lpstr>
      <vt:lpstr>Twitter Own and Retweeted Tweets Table | SPSC - 5 of 7</vt:lpstr>
      <vt:lpstr>Twitter Own and Retweeted Tweets Table | SPSC - 6 of 7</vt:lpstr>
      <vt:lpstr>Twitter Own and Retweeted Tweets Table | SPSC - 7 of 7</vt:lpstr>
      <vt:lpstr>Twitter Interactions Distribution | SPSC</vt:lpstr>
      <vt:lpstr>Twitter Own Tweets | SPSC</vt:lpstr>
      <vt:lpstr>Twitter Mentions | SPSC</vt:lpstr>
      <vt:lpstr>Twitter Tweet Type Distribution | SPSC</vt:lpstr>
      <vt:lpstr>Twitter Mentions Table | SPSC - 1 of 4</vt:lpstr>
      <vt:lpstr>Twitter Mentions Table | SPSC - 2 of 4</vt:lpstr>
      <vt:lpstr>Twitter Mentions Table | SPSC - 3 of 4</vt:lpstr>
      <vt:lpstr>Twitter Mentions Table | SPSC - 4 of 4</vt:lpstr>
      <vt:lpstr>Twitter Total Interactions | SPSC</vt:lpstr>
      <vt:lpstr>Facebook Fans Total | SPSC</vt:lpstr>
      <vt:lpstr>Facebook Interactions Distribution | SPSC</vt:lpstr>
      <vt:lpstr>Facebook Reach | SPSC</vt:lpstr>
      <vt:lpstr>Facebook Own Posts Table | SPSC - 1 of 13</vt:lpstr>
      <vt:lpstr>Facebook Own Posts Table | SPSC - 2 of 13</vt:lpstr>
      <vt:lpstr>Facebook Own Posts Table | SPSC - 3 of 13</vt:lpstr>
      <vt:lpstr>Facebook Own Posts Table | SPSC - 4 of 13</vt:lpstr>
      <vt:lpstr>Facebook Own Posts Table | SPSC - 5 of 13</vt:lpstr>
      <vt:lpstr>Facebook Own Posts Table | SPSC - 6 of 13</vt:lpstr>
      <vt:lpstr>Facebook Own Posts Table | SPSC - 7 of 13</vt:lpstr>
      <vt:lpstr>Facebook Own Posts Table | SPSC - 8 of 13</vt:lpstr>
      <vt:lpstr>Facebook Own Posts Table | SPSC - 9 of 13</vt:lpstr>
      <vt:lpstr>Facebook Own Posts Table | SPSC - 10 of 13</vt:lpstr>
      <vt:lpstr>Facebook Own Posts Table | SPSC - 11 of 13</vt:lpstr>
      <vt:lpstr>Facebook Own Posts Table | SPSC - 12 of 13</vt:lpstr>
      <vt:lpstr>Facebook Own Posts Table | SPSC - 13 of 13</vt:lpstr>
      <vt:lpstr>Facebook Average Interactions Per Post | SPSC</vt:lpstr>
      <vt:lpstr>Facebook Impressions | SPSC</vt:lpstr>
      <vt:lpstr>Facebook Reactions Distribution | SPSC</vt:lpstr>
      <vt:lpstr>Facebook Page Views | SPSC</vt:lpstr>
      <vt:lpstr>Facebook Hashtag Detection | SPSC - 1 of 3</vt:lpstr>
      <vt:lpstr>Facebook Hashtag Detection | SPSC - 2 of 3</vt:lpstr>
      <vt:lpstr>Facebook Hashtag Detection | SPSC - 3 of 3</vt:lpstr>
      <vt:lpstr>Instagram Key Metrics Table | SPSC</vt:lpstr>
      <vt:lpstr>Instagram Followers Total | SPSC</vt:lpstr>
      <vt:lpstr>Instagram Posts Table | SPSC - 1 of 6</vt:lpstr>
      <vt:lpstr>Instagram Posts Table | SPSC - 2 of 6</vt:lpstr>
      <vt:lpstr>Instagram Posts Table | SPSC - 3 of 6</vt:lpstr>
      <vt:lpstr>Instagram Posts Table | SPSC - 4 of 6</vt:lpstr>
      <vt:lpstr>Instagram Posts Table | SPSC - 5 of 6</vt:lpstr>
      <vt:lpstr>Instagram Posts Table | SPSC - 6 of 6</vt:lpstr>
      <vt:lpstr>Instagram Hashtag Detection | SPSC - 1 of 3</vt:lpstr>
      <vt:lpstr>Instagram Hashtag Detection | SPSC - 2 of 3</vt:lpstr>
      <vt:lpstr>Instagram Hashtag Detection | SPSC - 3 of 3</vt:lpstr>
      <vt:lpstr>Instagram Interactions Distribution | SPSC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- TW ,FB, IG</dc:title>
  <dc:creator>Administrator</dc:creator>
  <cp:lastModifiedBy>Administrator</cp:lastModifiedBy>
  <cp:revision>1</cp:revision>
  <dcterms:created xsi:type="dcterms:W3CDTF">2018-06-13T09:09:31Z</dcterms:created>
  <dcterms:modified xsi:type="dcterms:W3CDTF">2018-06-13T09:11:50Z</dcterms:modified>
</cp:coreProperties>
</file>