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90" r:id="rId33"/>
    <p:sldId id="291" r:id="rId34"/>
    <p:sldId id="292" r:id="rId35"/>
    <p:sldId id="293" r:id="rId36"/>
    <p:sldId id="294" r:id="rId37"/>
    <p:sldId id="296" r:id="rId38"/>
    <p:sldId id="297" r:id="rId39"/>
    <p:sldId id="298" r:id="rId40"/>
    <p:sldId id="299" r:id="rId41"/>
    <p:sldId id="300" r:id="rId42"/>
    <p:sldId id="301" r:id="rId43"/>
    <p:sldId id="303" r:id="rId44"/>
    <p:sldId id="304" r:id="rId45"/>
    <p:sldId id="305" r:id="rId46"/>
    <p:sldId id="306" r:id="rId47"/>
    <p:sldId id="307" r:id="rId48"/>
    <p:sldId id="308" r:id="rId49"/>
    <p:sldId id="309" r:id="rId50"/>
  </p:sldIdLst>
  <p:sldSz cx="9144000" cy="6858000" type="screen4x3"/>
  <p:notesSz cx="6858000" cy="9144000"/>
  <p:embeddedFontLst>
    <p:embeddedFont>
      <p:font typeface="Calibri" panose="020F0502020204030204" pitchFamily="3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153409</c:v>
                </c:pt>
                <c:pt idx="1">
                  <c:v>153435</c:v>
                </c:pt>
                <c:pt idx="2">
                  <c:v>153459</c:v>
                </c:pt>
                <c:pt idx="3">
                  <c:v>153432</c:v>
                </c:pt>
                <c:pt idx="4">
                  <c:v>153449</c:v>
                </c:pt>
                <c:pt idx="5">
                  <c:v>153738</c:v>
                </c:pt>
                <c:pt idx="6">
                  <c:v>154138</c:v>
                </c:pt>
                <c:pt idx="7">
                  <c:v>154316</c:v>
                </c:pt>
                <c:pt idx="8">
                  <c:v>154410</c:v>
                </c:pt>
                <c:pt idx="9">
                  <c:v>154468</c:v>
                </c:pt>
                <c:pt idx="10">
                  <c:v>154532</c:v>
                </c:pt>
                <c:pt idx="11">
                  <c:v>154602</c:v>
                </c:pt>
                <c:pt idx="12">
                  <c:v>154770</c:v>
                </c:pt>
                <c:pt idx="13">
                  <c:v>154793</c:v>
                </c:pt>
                <c:pt idx="14">
                  <c:v>154789</c:v>
                </c:pt>
                <c:pt idx="15">
                  <c:v>154788</c:v>
                </c:pt>
                <c:pt idx="16">
                  <c:v>154722</c:v>
                </c:pt>
                <c:pt idx="17">
                  <c:v>154955</c:v>
                </c:pt>
                <c:pt idx="18">
                  <c:v>154967</c:v>
                </c:pt>
                <c:pt idx="19">
                  <c:v>154993</c:v>
                </c:pt>
                <c:pt idx="20">
                  <c:v>154968</c:v>
                </c:pt>
                <c:pt idx="21">
                  <c:v>154980</c:v>
                </c:pt>
                <c:pt idx="22">
                  <c:v>154998</c:v>
                </c:pt>
                <c:pt idx="23">
                  <c:v>154993</c:v>
                </c:pt>
                <c:pt idx="24">
                  <c:v>154983</c:v>
                </c:pt>
                <c:pt idx="25">
                  <c:v>154953</c:v>
                </c:pt>
                <c:pt idx="26">
                  <c:v>154945</c:v>
                </c:pt>
                <c:pt idx="27">
                  <c:v>154862</c:v>
                </c:pt>
                <c:pt idx="28">
                  <c:v>154848</c:v>
                </c:pt>
                <c:pt idx="29">
                  <c:v>154900</c:v>
                </c:pt>
                <c:pt idx="30">
                  <c:v>154970</c:v>
                </c:pt>
              </c:numCache>
            </c:numRef>
          </c:val>
          <c:smooth val="0"/>
          <c:extLst>
            <c:ext xmlns:c16="http://schemas.microsoft.com/office/drawing/2014/chart" uri="{C3380CC4-5D6E-409C-BE32-E72D297353CC}">
              <c16:uniqueId val="{00000000-65D0-4844-9601-108E0CED4033}"/>
            </c:ext>
          </c:extLst>
        </c:ser>
        <c:dLbls>
          <c:showLegendKey val="0"/>
          <c:showVal val="0"/>
          <c:showCatName val="0"/>
          <c:showSerName val="0"/>
          <c:showPercent val="0"/>
          <c:showBubbleSize val="0"/>
        </c:dLbls>
        <c:smooth val="0"/>
        <c:axId val="276580168"/>
        <c:axId val="276578856"/>
      </c:lineChart>
      <c:dateAx>
        <c:axId val="276580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78856"/>
        <c:crosses val="autoZero"/>
        <c:auto val="1"/>
        <c:lblOffset val="100"/>
        <c:baseTimeUnit val="days"/>
      </c:dateAx>
      <c:valAx>
        <c:axId val="276578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8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5.7361875211847997E-2</c:v>
                </c:pt>
                <c:pt idx="1">
                  <c:v>1.1732346078137E-2</c:v>
                </c:pt>
                <c:pt idx="2">
                  <c:v>0.21864226736267001</c:v>
                </c:pt>
                <c:pt idx="3">
                  <c:v>1.7595881260386002E-2</c:v>
                </c:pt>
                <c:pt idx="4">
                  <c:v>2.6720542231491E-2</c:v>
                </c:pt>
                <c:pt idx="5">
                  <c:v>1.491604435098</c:v>
                </c:pt>
                <c:pt idx="6">
                  <c:v>3.8002312619365999E-2</c:v>
                </c:pt>
                <c:pt idx="7">
                  <c:v>4.2469865847096E-2</c:v>
                </c:pt>
                <c:pt idx="8">
                  <c:v>2.7208592732714001E-2</c:v>
                </c:pt>
                <c:pt idx="9">
                  <c:v>1.5863868582417999E-2</c:v>
                </c:pt>
                <c:pt idx="10">
                  <c:v>2.0064724919094001E-2</c:v>
                </c:pt>
                <c:pt idx="11">
                  <c:v>3.2995400053051002E-2</c:v>
                </c:pt>
                <c:pt idx="12">
                  <c:v>2.2788099763392002E-2</c:v>
                </c:pt>
                <c:pt idx="13">
                  <c:v>0.14698186469916</c:v>
                </c:pt>
                <c:pt idx="14">
                  <c:v>4.1992105484168997E-3</c:v>
                </c:pt>
                <c:pt idx="15">
                  <c:v>4.7376626956439002E-3</c:v>
                </c:pt>
                <c:pt idx="16">
                  <c:v>0.12374398242383</c:v>
                </c:pt>
                <c:pt idx="17">
                  <c:v>1.3239644015034999E-2</c:v>
                </c:pt>
                <c:pt idx="18">
                  <c:v>7.0985602829098998E-3</c:v>
                </c:pt>
                <c:pt idx="19">
                  <c:v>4.1940895599432001E-3</c:v>
                </c:pt>
                <c:pt idx="20">
                  <c:v>9.0334236675699998E-3</c:v>
                </c:pt>
                <c:pt idx="21">
                  <c:v>9.0337734071521993E-3</c:v>
                </c:pt>
                <c:pt idx="22">
                  <c:v>1.6130176980301999E-2</c:v>
                </c:pt>
                <c:pt idx="23">
                  <c:v>7.7421852317817001E-3</c:v>
                </c:pt>
                <c:pt idx="24">
                  <c:v>5.6778589310140003E-3</c:v>
                </c:pt>
                <c:pt idx="25">
                  <c:v>6.7755923803624E-3</c:v>
                </c:pt>
                <c:pt idx="26">
                  <c:v>5.2436608174303003E-3</c:v>
                </c:pt>
                <c:pt idx="27">
                  <c:v>8.6075371899404004E-3</c:v>
                </c:pt>
                <c:pt idx="28">
                  <c:v>6.5437559867833006E-2</c:v>
                </c:pt>
                <c:pt idx="29">
                  <c:v>1.2590880328524999E-2</c:v>
                </c:pt>
                <c:pt idx="30">
                  <c:v>5.8088875980249997E-3</c:v>
                </c:pt>
              </c:numCache>
            </c:numRef>
          </c:val>
          <c:smooth val="0"/>
          <c:extLst>
            <c:ext xmlns:c16="http://schemas.microsoft.com/office/drawing/2014/chart" uri="{C3380CC4-5D6E-409C-BE32-E72D297353CC}">
              <c16:uniqueId val="{00000000-5129-4F4C-BD2B-D987D0FF470B}"/>
            </c:ext>
          </c:extLst>
        </c:ser>
        <c:dLbls>
          <c:showLegendKey val="0"/>
          <c:showVal val="0"/>
          <c:showCatName val="0"/>
          <c:showSerName val="0"/>
          <c:showPercent val="0"/>
          <c:showBubbleSize val="0"/>
        </c:dLbls>
        <c:smooth val="0"/>
        <c:axId val="405836528"/>
        <c:axId val="405836856"/>
      </c:lineChart>
      <c:dateAx>
        <c:axId val="405836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36856"/>
        <c:crosses val="autoZero"/>
        <c:auto val="1"/>
        <c:lblOffset val="100"/>
        <c:baseTimeUnit val="days"/>
      </c:dateAx>
      <c:valAx>
        <c:axId val="405836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3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-7</c:v>
                </c:pt>
                <c:pt idx="1">
                  <c:v>26</c:v>
                </c:pt>
                <c:pt idx="2">
                  <c:v>24</c:v>
                </c:pt>
                <c:pt idx="3">
                  <c:v>-27</c:v>
                </c:pt>
                <c:pt idx="4">
                  <c:v>17</c:v>
                </c:pt>
                <c:pt idx="5">
                  <c:v>289</c:v>
                </c:pt>
                <c:pt idx="6">
                  <c:v>400</c:v>
                </c:pt>
                <c:pt idx="7">
                  <c:v>178</c:v>
                </c:pt>
                <c:pt idx="8">
                  <c:v>94</c:v>
                </c:pt>
                <c:pt idx="9">
                  <c:v>58</c:v>
                </c:pt>
                <c:pt idx="10">
                  <c:v>64</c:v>
                </c:pt>
                <c:pt idx="11">
                  <c:v>70</c:v>
                </c:pt>
                <c:pt idx="12">
                  <c:v>168</c:v>
                </c:pt>
                <c:pt idx="13">
                  <c:v>23</c:v>
                </c:pt>
                <c:pt idx="14">
                  <c:v>-4</c:v>
                </c:pt>
                <c:pt idx="15">
                  <c:v>-1</c:v>
                </c:pt>
                <c:pt idx="16">
                  <c:v>-66</c:v>
                </c:pt>
                <c:pt idx="17">
                  <c:v>233</c:v>
                </c:pt>
                <c:pt idx="18">
                  <c:v>12</c:v>
                </c:pt>
                <c:pt idx="19">
                  <c:v>26</c:v>
                </c:pt>
                <c:pt idx="20">
                  <c:v>-25</c:v>
                </c:pt>
                <c:pt idx="21">
                  <c:v>12</c:v>
                </c:pt>
                <c:pt idx="22">
                  <c:v>18</c:v>
                </c:pt>
                <c:pt idx="23">
                  <c:v>-5</c:v>
                </c:pt>
                <c:pt idx="24">
                  <c:v>-10</c:v>
                </c:pt>
                <c:pt idx="25">
                  <c:v>-30</c:v>
                </c:pt>
                <c:pt idx="26">
                  <c:v>-8</c:v>
                </c:pt>
                <c:pt idx="27">
                  <c:v>-83</c:v>
                </c:pt>
                <c:pt idx="28">
                  <c:v>-14</c:v>
                </c:pt>
                <c:pt idx="29">
                  <c:v>52</c:v>
                </c:pt>
                <c:pt idx="30">
                  <c:v>70</c:v>
                </c:pt>
              </c:numCache>
            </c:numRef>
          </c:val>
          <c:smooth val="0"/>
          <c:extLst>
            <c:ext xmlns:c16="http://schemas.microsoft.com/office/drawing/2014/chart" uri="{C3380CC4-5D6E-409C-BE32-E72D297353CC}">
              <c16:uniqueId val="{00000000-C916-4875-9A5F-48C1D43197C1}"/>
            </c:ext>
          </c:extLst>
        </c:ser>
        <c:dLbls>
          <c:showLegendKey val="0"/>
          <c:showVal val="0"/>
          <c:showCatName val="0"/>
          <c:showSerName val="0"/>
          <c:showPercent val="0"/>
          <c:showBubbleSize val="0"/>
        </c:dLbls>
        <c:smooth val="0"/>
        <c:axId val="405842432"/>
        <c:axId val="405842760"/>
      </c:lineChart>
      <c:dateAx>
        <c:axId val="405842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42760"/>
        <c:crosses val="autoZero"/>
        <c:auto val="1"/>
        <c:lblOffset val="100"/>
        <c:baseTimeUnit val="days"/>
      </c:dateAx>
      <c:valAx>
        <c:axId val="405842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4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c:v>
                </c:pt>
                <c:pt idx="1">
                  <c:v>1</c:v>
                </c:pt>
                <c:pt idx="2">
                  <c:v>2</c:v>
                </c:pt>
                <c:pt idx="3">
                  <c:v>2</c:v>
                </c:pt>
                <c:pt idx="4">
                  <c:v>1</c:v>
                </c:pt>
                <c:pt idx="5">
                  <c:v>2</c:v>
                </c:pt>
                <c:pt idx="6">
                  <c:v>2</c:v>
                </c:pt>
                <c:pt idx="7">
                  <c:v>2</c:v>
                </c:pt>
                <c:pt idx="8">
                  <c:v>2</c:v>
                </c:pt>
                <c:pt idx="9">
                  <c:v>2</c:v>
                </c:pt>
                <c:pt idx="10">
                  <c:v>1</c:v>
                </c:pt>
                <c:pt idx="11">
                  <c:v>1</c:v>
                </c:pt>
                <c:pt idx="12">
                  <c:v>4</c:v>
                </c:pt>
                <c:pt idx="13">
                  <c:v>2</c:v>
                </c:pt>
                <c:pt idx="14">
                  <c:v>2</c:v>
                </c:pt>
                <c:pt idx="15">
                  <c:v>3</c:v>
                </c:pt>
                <c:pt idx="16">
                  <c:v>2</c:v>
                </c:pt>
                <c:pt idx="17">
                  <c:v>2</c:v>
                </c:pt>
                <c:pt idx="18">
                  <c:v>1</c:v>
                </c:pt>
                <c:pt idx="19">
                  <c:v>2</c:v>
                </c:pt>
                <c:pt idx="20">
                  <c:v>1</c:v>
                </c:pt>
                <c:pt idx="21">
                  <c:v>2</c:v>
                </c:pt>
                <c:pt idx="22">
                  <c:v>1</c:v>
                </c:pt>
                <c:pt idx="23">
                  <c:v>1</c:v>
                </c:pt>
                <c:pt idx="24">
                  <c:v>5</c:v>
                </c:pt>
                <c:pt idx="25">
                  <c:v>2</c:v>
                </c:pt>
                <c:pt idx="26">
                  <c:v>8</c:v>
                </c:pt>
                <c:pt idx="27">
                  <c:v>3</c:v>
                </c:pt>
                <c:pt idx="28">
                  <c:v>3</c:v>
                </c:pt>
                <c:pt idx="29">
                  <c:v>2</c:v>
                </c:pt>
                <c:pt idx="30">
                  <c:v>3</c:v>
                </c:pt>
              </c:numCache>
            </c:numRef>
          </c:val>
          <c:smooth val="0"/>
          <c:extLst>
            <c:ext xmlns:c16="http://schemas.microsoft.com/office/drawing/2014/chart" uri="{C3380CC4-5D6E-409C-BE32-E72D297353CC}">
              <c16:uniqueId val="{00000000-AC6B-4E12-8509-9220D52418F1}"/>
            </c:ext>
          </c:extLst>
        </c:ser>
        <c:dLbls>
          <c:showLegendKey val="0"/>
          <c:showVal val="0"/>
          <c:showCatName val="0"/>
          <c:showSerName val="0"/>
          <c:showPercent val="0"/>
          <c:showBubbleSize val="0"/>
        </c:dLbls>
        <c:smooth val="0"/>
        <c:axId val="405842104"/>
        <c:axId val="405843088"/>
      </c:lineChart>
      <c:dateAx>
        <c:axId val="405842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43088"/>
        <c:crosses val="autoZero"/>
        <c:auto val="1"/>
        <c:lblOffset val="100"/>
        <c:baseTimeUnit val="days"/>
      </c:dateAx>
      <c:valAx>
        <c:axId val="405843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42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3420</c:v>
                </c:pt>
              </c:numCache>
            </c:numRef>
          </c:val>
          <c:extLst>
            <c:ext xmlns:c16="http://schemas.microsoft.com/office/drawing/2014/chart" uri="{C3380CC4-5D6E-409C-BE32-E72D297353CC}">
              <c16:uniqueId val="{00000000-BEE6-4DCF-AF84-D87754F226C3}"/>
            </c:ext>
          </c:extLst>
        </c:ser>
        <c:ser>
          <c:idx val="1"/>
          <c:order val="1"/>
          <c:tx>
            <c:strRef>
              <c:f>Sheet1!$C$1</c:f>
              <c:strCache>
                <c:ptCount val="1"/>
                <c:pt idx="0">
                  <c:v>Likes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1828</c:v>
                </c:pt>
              </c:numCache>
            </c:numRef>
          </c:val>
          <c:extLst>
            <c:ext xmlns:c16="http://schemas.microsoft.com/office/drawing/2014/chart" uri="{C3380CC4-5D6E-409C-BE32-E72D297353CC}">
              <c16:uniqueId val="{00000001-BEE6-4DCF-AF84-D87754F226C3}"/>
            </c:ext>
          </c:extLst>
        </c:ser>
        <c:ser>
          <c:idx val="2"/>
          <c:order val="2"/>
          <c:tx>
            <c:strRef>
              <c:f>Sheet1!$D$1</c:f>
              <c:strCache>
                <c:ptCount val="1"/>
                <c:pt idx="0">
                  <c:v>Replies</c:v>
                </c:pt>
              </c:strCache>
            </c:strRef>
          </c:tx>
          <c:spPr>
            <a:solidFill>
              <a:schemeClr val="accent3"/>
            </a:solidFill>
            <a:ln>
              <a:noFill/>
            </a:ln>
            <a:effectLst/>
          </c:spPr>
          <c:invertIfNegative val="0"/>
          <c:cat>
            <c:strRef>
              <c:f>Sheet1!$A$2</c:f>
              <c:strCache>
                <c:ptCount val="1"/>
                <c:pt idx="0">
                  <c:v>@AldawaaCare</c:v>
                </c:pt>
              </c:strCache>
            </c:strRef>
          </c:cat>
          <c:val>
            <c:numRef>
              <c:f>Sheet1!$D$2</c:f>
              <c:numCache>
                <c:formatCode>General</c:formatCode>
                <c:ptCount val="1"/>
                <c:pt idx="0">
                  <c:v>2455</c:v>
                </c:pt>
              </c:numCache>
            </c:numRef>
          </c:val>
          <c:extLst>
            <c:ext xmlns:c16="http://schemas.microsoft.com/office/drawing/2014/chart" uri="{C3380CC4-5D6E-409C-BE32-E72D297353CC}">
              <c16:uniqueId val="{00000002-BEE6-4DCF-AF84-D87754F226C3}"/>
            </c:ext>
          </c:extLst>
        </c:ser>
        <c:dLbls>
          <c:showLegendKey val="0"/>
          <c:showVal val="0"/>
          <c:showCatName val="0"/>
          <c:showSerName val="0"/>
          <c:showPercent val="0"/>
          <c:showBubbleSize val="0"/>
        </c:dLbls>
        <c:gapWidth val="150"/>
        <c:overlap val="100"/>
        <c:axId val="405838496"/>
        <c:axId val="405847024"/>
      </c:barChart>
      <c:catAx>
        <c:axId val="405838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47024"/>
        <c:crosses val="autoZero"/>
        <c:auto val="1"/>
        <c:lblAlgn val="ctr"/>
        <c:lblOffset val="100"/>
        <c:noMultiLvlLbl val="0"/>
      </c:catAx>
      <c:valAx>
        <c:axId val="405847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38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11311</c:v>
                </c:pt>
                <c:pt idx="1">
                  <c:v>11316</c:v>
                </c:pt>
                <c:pt idx="2">
                  <c:v>11320</c:v>
                </c:pt>
                <c:pt idx="3">
                  <c:v>11322</c:v>
                </c:pt>
                <c:pt idx="4">
                  <c:v>11323</c:v>
                </c:pt>
                <c:pt idx="5">
                  <c:v>11330</c:v>
                </c:pt>
                <c:pt idx="6">
                  <c:v>11334</c:v>
                </c:pt>
                <c:pt idx="7">
                  <c:v>11340</c:v>
                </c:pt>
                <c:pt idx="8">
                  <c:v>11344</c:v>
                </c:pt>
                <c:pt idx="9">
                  <c:v>11351</c:v>
                </c:pt>
                <c:pt idx="10">
                  <c:v>11353</c:v>
                </c:pt>
                <c:pt idx="11">
                  <c:v>11354</c:v>
                </c:pt>
                <c:pt idx="12">
                  <c:v>11366</c:v>
                </c:pt>
                <c:pt idx="13">
                  <c:v>11371</c:v>
                </c:pt>
                <c:pt idx="14">
                  <c:v>11377</c:v>
                </c:pt>
                <c:pt idx="15">
                  <c:v>11386</c:v>
                </c:pt>
                <c:pt idx="16">
                  <c:v>11389</c:v>
                </c:pt>
                <c:pt idx="17">
                  <c:v>11392</c:v>
                </c:pt>
                <c:pt idx="18">
                  <c:v>11393</c:v>
                </c:pt>
                <c:pt idx="19">
                  <c:v>11401</c:v>
                </c:pt>
                <c:pt idx="20">
                  <c:v>11405</c:v>
                </c:pt>
                <c:pt idx="21">
                  <c:v>11411</c:v>
                </c:pt>
                <c:pt idx="22">
                  <c:v>11416</c:v>
                </c:pt>
                <c:pt idx="23">
                  <c:v>11420</c:v>
                </c:pt>
                <c:pt idx="24">
                  <c:v>11424</c:v>
                </c:pt>
                <c:pt idx="25">
                  <c:v>11426</c:v>
                </c:pt>
                <c:pt idx="26">
                  <c:v>11441</c:v>
                </c:pt>
                <c:pt idx="27">
                  <c:v>11452</c:v>
                </c:pt>
                <c:pt idx="28">
                  <c:v>11465</c:v>
                </c:pt>
                <c:pt idx="29">
                  <c:v>11470</c:v>
                </c:pt>
                <c:pt idx="30">
                  <c:v>11478</c:v>
                </c:pt>
              </c:numCache>
            </c:numRef>
          </c:val>
          <c:smooth val="0"/>
          <c:extLst>
            <c:ext xmlns:c16="http://schemas.microsoft.com/office/drawing/2014/chart" uri="{C3380CC4-5D6E-409C-BE32-E72D297353CC}">
              <c16:uniqueId val="{00000000-AA36-46FE-95E2-90351E9A432F}"/>
            </c:ext>
          </c:extLst>
        </c:ser>
        <c:dLbls>
          <c:showLegendKey val="0"/>
          <c:showVal val="0"/>
          <c:showCatName val="0"/>
          <c:showSerName val="0"/>
          <c:showPercent val="0"/>
          <c:showBubbleSize val="0"/>
        </c:dLbls>
        <c:smooth val="0"/>
        <c:axId val="405823408"/>
        <c:axId val="405823736"/>
      </c:lineChart>
      <c:dateAx>
        <c:axId val="405823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23736"/>
        <c:crosses val="autoZero"/>
        <c:auto val="1"/>
        <c:lblOffset val="100"/>
        <c:baseTimeUnit val="days"/>
      </c:dateAx>
      <c:valAx>
        <c:axId val="405823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2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7703</c:v>
                </c:pt>
              </c:numCache>
            </c:numRef>
          </c:val>
          <c:extLst>
            <c:ext xmlns:c16="http://schemas.microsoft.com/office/drawing/2014/chart" uri="{C3380CC4-5D6E-409C-BE32-E72D297353CC}">
              <c16:uniqueId val="{00000000-2CE6-4138-B67C-5D98BE7268C9}"/>
            </c:ext>
          </c:extLst>
        </c:ser>
        <c:dLbls>
          <c:showLegendKey val="0"/>
          <c:showVal val="0"/>
          <c:showCatName val="0"/>
          <c:showSerName val="0"/>
          <c:showPercent val="0"/>
          <c:showBubbleSize val="0"/>
        </c:dLbls>
        <c:gapWidth val="219"/>
        <c:overlap val="-27"/>
        <c:axId val="405825376"/>
        <c:axId val="405826688"/>
      </c:barChart>
      <c:catAx>
        <c:axId val="40582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26688"/>
        <c:crosses val="autoZero"/>
        <c:auto val="1"/>
        <c:lblAlgn val="ctr"/>
        <c:lblOffset val="100"/>
        <c:noMultiLvlLbl val="0"/>
      </c:catAx>
      <c:valAx>
        <c:axId val="405826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25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54</c:v>
                </c:pt>
                <c:pt idx="1">
                  <c:v>12</c:v>
                </c:pt>
                <c:pt idx="2">
                  <c:v>655</c:v>
                </c:pt>
                <c:pt idx="3">
                  <c:v>35</c:v>
                </c:pt>
                <c:pt idx="4">
                  <c:v>28</c:v>
                </c:pt>
                <c:pt idx="5">
                  <c:v>1784</c:v>
                </c:pt>
                <c:pt idx="6">
                  <c:v>88</c:v>
                </c:pt>
                <c:pt idx="7">
                  <c:v>70</c:v>
                </c:pt>
                <c:pt idx="8">
                  <c:v>61</c:v>
                </c:pt>
                <c:pt idx="9">
                  <c:v>30</c:v>
                </c:pt>
                <c:pt idx="10">
                  <c:v>18</c:v>
                </c:pt>
                <c:pt idx="11">
                  <c:v>31</c:v>
                </c:pt>
                <c:pt idx="12">
                  <c:v>81</c:v>
                </c:pt>
                <c:pt idx="13">
                  <c:v>100</c:v>
                </c:pt>
                <c:pt idx="14">
                  <c:v>6</c:v>
                </c:pt>
                <c:pt idx="15">
                  <c:v>8</c:v>
                </c:pt>
                <c:pt idx="16">
                  <c:v>834</c:v>
                </c:pt>
                <c:pt idx="17">
                  <c:v>24</c:v>
                </c:pt>
                <c:pt idx="18">
                  <c:v>5</c:v>
                </c:pt>
                <c:pt idx="19">
                  <c:v>4</c:v>
                </c:pt>
                <c:pt idx="20">
                  <c:v>7</c:v>
                </c:pt>
                <c:pt idx="21">
                  <c:v>8</c:v>
                </c:pt>
                <c:pt idx="22">
                  <c:v>12</c:v>
                </c:pt>
                <c:pt idx="23">
                  <c:v>7</c:v>
                </c:pt>
                <c:pt idx="24">
                  <c:v>16</c:v>
                </c:pt>
                <c:pt idx="25">
                  <c:v>11</c:v>
                </c:pt>
                <c:pt idx="26">
                  <c:v>22</c:v>
                </c:pt>
                <c:pt idx="27">
                  <c:v>30</c:v>
                </c:pt>
                <c:pt idx="28">
                  <c:v>51</c:v>
                </c:pt>
                <c:pt idx="29">
                  <c:v>24</c:v>
                </c:pt>
                <c:pt idx="30">
                  <c:v>11</c:v>
                </c:pt>
              </c:numCache>
            </c:numRef>
          </c:val>
          <c:smooth val="0"/>
          <c:extLst>
            <c:ext xmlns:c16="http://schemas.microsoft.com/office/drawing/2014/chart" uri="{C3380CC4-5D6E-409C-BE32-E72D297353CC}">
              <c16:uniqueId val="{00000000-087C-4352-914A-FB0EBB8828F0}"/>
            </c:ext>
          </c:extLst>
        </c:ser>
        <c:dLbls>
          <c:showLegendKey val="0"/>
          <c:showVal val="0"/>
          <c:showCatName val="0"/>
          <c:showSerName val="0"/>
          <c:showPercent val="0"/>
          <c:showBubbleSize val="0"/>
        </c:dLbls>
        <c:smooth val="0"/>
        <c:axId val="405823080"/>
        <c:axId val="405824720"/>
      </c:lineChart>
      <c:dateAx>
        <c:axId val="405823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24720"/>
        <c:crosses val="autoZero"/>
        <c:auto val="1"/>
        <c:lblOffset val="100"/>
        <c:baseTimeUnit val="days"/>
      </c:dateAx>
      <c:valAx>
        <c:axId val="405824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2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4.5398239845387003E-2</c:v>
                </c:pt>
                <c:pt idx="7">
                  <c:v>2.5941851340221E-3</c:v>
                </c:pt>
                <c:pt idx="8">
                  <c:v>1.0376740536087999E-2</c:v>
                </c:pt>
                <c:pt idx="9">
                  <c:v>1.1673833103099E-2</c:v>
                </c:pt>
                <c:pt idx="10">
                  <c:v>1.1803542359801E-2</c:v>
                </c:pt>
                <c:pt idx="11">
                  <c:v>1.2229729917532999E-2</c:v>
                </c:pt>
                <c:pt idx="12">
                  <c:v>0.14616611864505999</c:v>
                </c:pt>
                <c:pt idx="13">
                  <c:v>2.8373899903367E-2</c:v>
                </c:pt>
                <c:pt idx="14">
                  <c:v>2.1661445869084001E-2</c:v>
                </c:pt>
                <c:pt idx="15">
                  <c:v>0.98579035092838996</c:v>
                </c:pt>
                <c:pt idx="16">
                  <c:v>2.7238943907231999E-2</c:v>
                </c:pt>
                <c:pt idx="17">
                  <c:v>1.4326976990167E-2</c:v>
                </c:pt>
                <c:pt idx="18">
                  <c:v>5.4045523625460001E-3</c:v>
                </c:pt>
                <c:pt idx="19">
                  <c:v>1.1457651008598E-2</c:v>
                </c:pt>
                <c:pt idx="20">
                  <c:v>1.1673833103099E-2</c:v>
                </c:pt>
                <c:pt idx="21">
                  <c:v>0</c:v>
                </c:pt>
                <c:pt idx="22">
                  <c:v>0</c:v>
                </c:pt>
                <c:pt idx="23">
                  <c:v>0</c:v>
                </c:pt>
              </c:numCache>
            </c:numRef>
          </c:val>
          <c:smooth val="0"/>
          <c:extLst>
            <c:ext xmlns:c16="http://schemas.microsoft.com/office/drawing/2014/chart" uri="{C3380CC4-5D6E-409C-BE32-E72D297353CC}">
              <c16:uniqueId val="{00000000-C549-491F-9823-F448FE3ADA15}"/>
            </c:ext>
          </c:extLst>
        </c:ser>
        <c:dLbls>
          <c:showLegendKey val="0"/>
          <c:showVal val="0"/>
          <c:showCatName val="0"/>
          <c:showSerName val="0"/>
          <c:showPercent val="0"/>
          <c:showBubbleSize val="0"/>
        </c:dLbls>
        <c:smooth val="0"/>
        <c:axId val="337543400"/>
        <c:axId val="337544056"/>
      </c:lineChart>
      <c:catAx>
        <c:axId val="337543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544056"/>
        <c:crosses val="autoZero"/>
        <c:auto val="1"/>
        <c:lblAlgn val="ctr"/>
        <c:lblOffset val="100"/>
        <c:noMultiLvlLbl val="0"/>
      </c:catAx>
      <c:valAx>
        <c:axId val="337544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543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193603</c:v>
                </c:pt>
                <c:pt idx="1">
                  <c:v>193616</c:v>
                </c:pt>
                <c:pt idx="2">
                  <c:v>193623</c:v>
                </c:pt>
                <c:pt idx="3">
                  <c:v>193631</c:v>
                </c:pt>
                <c:pt idx="4">
                  <c:v>193651</c:v>
                </c:pt>
                <c:pt idx="5">
                  <c:v>193684</c:v>
                </c:pt>
                <c:pt idx="6">
                  <c:v>193762</c:v>
                </c:pt>
                <c:pt idx="7">
                  <c:v>193805</c:v>
                </c:pt>
                <c:pt idx="8">
                  <c:v>193817</c:v>
                </c:pt>
                <c:pt idx="9">
                  <c:v>193826</c:v>
                </c:pt>
                <c:pt idx="10">
                  <c:v>193828</c:v>
                </c:pt>
                <c:pt idx="11">
                  <c:v>193842</c:v>
                </c:pt>
                <c:pt idx="12">
                  <c:v>193872</c:v>
                </c:pt>
                <c:pt idx="13">
                  <c:v>193881</c:v>
                </c:pt>
                <c:pt idx="14">
                  <c:v>193888</c:v>
                </c:pt>
                <c:pt idx="15">
                  <c:v>193893</c:v>
                </c:pt>
                <c:pt idx="16">
                  <c:v>193906</c:v>
                </c:pt>
                <c:pt idx="17">
                  <c:v>193922</c:v>
                </c:pt>
                <c:pt idx="18">
                  <c:v>193921</c:v>
                </c:pt>
                <c:pt idx="19">
                  <c:v>193928</c:v>
                </c:pt>
                <c:pt idx="20">
                  <c:v>193944</c:v>
                </c:pt>
                <c:pt idx="21">
                  <c:v>193947</c:v>
                </c:pt>
                <c:pt idx="22">
                  <c:v>193943</c:v>
                </c:pt>
                <c:pt idx="23">
                  <c:v>193947</c:v>
                </c:pt>
                <c:pt idx="24">
                  <c:v>193947</c:v>
                </c:pt>
                <c:pt idx="25">
                  <c:v>193946</c:v>
                </c:pt>
                <c:pt idx="26">
                  <c:v>193957</c:v>
                </c:pt>
                <c:pt idx="27">
                  <c:v>193955</c:v>
                </c:pt>
                <c:pt idx="28">
                  <c:v>193969</c:v>
                </c:pt>
                <c:pt idx="29">
                  <c:v>193999</c:v>
                </c:pt>
                <c:pt idx="30">
                  <c:v>194094</c:v>
                </c:pt>
              </c:numCache>
            </c:numRef>
          </c:val>
          <c:smooth val="0"/>
          <c:extLst>
            <c:ext xmlns:c16="http://schemas.microsoft.com/office/drawing/2014/chart" uri="{C3380CC4-5D6E-409C-BE32-E72D297353CC}">
              <c16:uniqueId val="{00000000-B44E-451D-A7FD-2698AFBCE765}"/>
            </c:ext>
          </c:extLst>
        </c:ser>
        <c:dLbls>
          <c:showLegendKey val="0"/>
          <c:showVal val="0"/>
          <c:showCatName val="0"/>
          <c:showSerName val="0"/>
          <c:showPercent val="0"/>
          <c:showBubbleSize val="0"/>
        </c:dLbls>
        <c:smooth val="0"/>
        <c:axId val="337533888"/>
        <c:axId val="337540120"/>
      </c:lineChart>
      <c:dateAx>
        <c:axId val="337533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540120"/>
        <c:crosses val="autoZero"/>
        <c:auto val="1"/>
        <c:lblOffset val="100"/>
        <c:baseTimeUnit val="days"/>
      </c:dateAx>
      <c:valAx>
        <c:axId val="33754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533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1.7561892758818001E-2</c:v>
                </c:pt>
                <c:pt idx="1">
                  <c:v>8.2640786327081994E-3</c:v>
                </c:pt>
                <c:pt idx="2">
                  <c:v>1.3944912431115E-2</c:v>
                </c:pt>
                <c:pt idx="3">
                  <c:v>1.523547852314E-2</c:v>
                </c:pt>
                <c:pt idx="4">
                  <c:v>2.0140362836383E-2</c:v>
                </c:pt>
                <c:pt idx="5">
                  <c:v>0.41308018402722002</c:v>
                </c:pt>
                <c:pt idx="6">
                  <c:v>2.0906139178105E-2</c:v>
                </c:pt>
                <c:pt idx="7">
                  <c:v>1.6255295872186999E-2</c:v>
                </c:pt>
                <c:pt idx="8">
                  <c:v>1.3931097822105E-2</c:v>
                </c:pt>
                <c:pt idx="9">
                  <c:v>1.9347748695962001E-2</c:v>
                </c:pt>
                <c:pt idx="10">
                  <c:v>8.2547839052351003E-3</c:v>
                </c:pt>
                <c:pt idx="11">
                  <c:v>9.2862486135115007E-3</c:v>
                </c:pt>
                <c:pt idx="12">
                  <c:v>1.4443636288603999E-2</c:v>
                </c:pt>
                <c:pt idx="13">
                  <c:v>0.12275887680786</c:v>
                </c:pt>
                <c:pt idx="14">
                  <c:v>3.0946339048090999E-3</c:v>
                </c:pt>
                <c:pt idx="15">
                  <c:v>6.4469544587137002E-3</c:v>
                </c:pt>
                <c:pt idx="16">
                  <c:v>3.6101269217479002E-3</c:v>
                </c:pt>
                <c:pt idx="17">
                  <c:v>8.2510803758366995E-3</c:v>
                </c:pt>
                <c:pt idx="18">
                  <c:v>7.2194347182615998E-3</c:v>
                </c:pt>
                <c:pt idx="19">
                  <c:v>8.2506548957323005E-3</c:v>
                </c:pt>
                <c:pt idx="20">
                  <c:v>2.2945714049995999E-2</c:v>
                </c:pt>
                <c:pt idx="21">
                  <c:v>2.9389775451803001E-2</c:v>
                </c:pt>
                <c:pt idx="22">
                  <c:v>9.2809817216220995E-3</c:v>
                </c:pt>
                <c:pt idx="23">
                  <c:v>2.5780504782284001E-2</c:v>
                </c:pt>
                <c:pt idx="24">
                  <c:v>2.2171005480879E-2</c:v>
                </c:pt>
                <c:pt idx="25">
                  <c:v>5.1560743712166998E-3</c:v>
                </c:pt>
                <c:pt idx="26">
                  <c:v>1.0741544685685001E-2</c:v>
                </c:pt>
                <c:pt idx="27">
                  <c:v>5.8432496717469003E-3</c:v>
                </c:pt>
                <c:pt idx="28">
                  <c:v>0.18199441127644</c:v>
                </c:pt>
                <c:pt idx="29">
                  <c:v>2.5775321676015E-3</c:v>
                </c:pt>
                <c:pt idx="30">
                  <c:v>5.6687589540623997E-3</c:v>
                </c:pt>
              </c:numCache>
            </c:numRef>
          </c:val>
          <c:smooth val="0"/>
          <c:extLst>
            <c:ext xmlns:c16="http://schemas.microsoft.com/office/drawing/2014/chart" uri="{C3380CC4-5D6E-409C-BE32-E72D297353CC}">
              <c16:uniqueId val="{00000000-B372-4CD0-BCEA-AAC3C9A13AB7}"/>
            </c:ext>
          </c:extLst>
        </c:ser>
        <c:dLbls>
          <c:showLegendKey val="0"/>
          <c:showVal val="0"/>
          <c:showCatName val="0"/>
          <c:showSerName val="0"/>
          <c:showPercent val="0"/>
          <c:showBubbleSize val="0"/>
        </c:dLbls>
        <c:smooth val="0"/>
        <c:axId val="337540448"/>
        <c:axId val="337540776"/>
      </c:lineChart>
      <c:dateAx>
        <c:axId val="337540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540776"/>
        <c:crosses val="autoZero"/>
        <c:auto val="1"/>
        <c:lblOffset val="100"/>
        <c:baseTimeUnit val="days"/>
      </c:dateAx>
      <c:valAx>
        <c:axId val="337540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54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صيدليات الدواء</c:v>
                </c:pt>
              </c:strCache>
            </c:strRef>
          </c:cat>
          <c:val>
            <c:numRef>
              <c:f>Sheet1!$B$2</c:f>
              <c:numCache>
                <c:formatCode>General</c:formatCode>
                <c:ptCount val="1"/>
                <c:pt idx="0">
                  <c:v>2631</c:v>
                </c:pt>
              </c:numCache>
            </c:numRef>
          </c:val>
          <c:extLst>
            <c:ext xmlns:c16="http://schemas.microsoft.com/office/drawing/2014/chart" uri="{C3380CC4-5D6E-409C-BE32-E72D297353CC}">
              <c16:uniqueId val="{00000000-F444-4465-BA40-56948BD6073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صيدليات الدواء</c:v>
                </c:pt>
              </c:strCache>
            </c:strRef>
          </c:cat>
          <c:val>
            <c:numRef>
              <c:f>Sheet1!$C$2</c:f>
              <c:numCache>
                <c:formatCode>General</c:formatCode>
                <c:ptCount val="1"/>
                <c:pt idx="0">
                  <c:v>33</c:v>
                </c:pt>
              </c:numCache>
            </c:numRef>
          </c:val>
          <c:extLst>
            <c:ext xmlns:c16="http://schemas.microsoft.com/office/drawing/2014/chart" uri="{C3380CC4-5D6E-409C-BE32-E72D297353CC}">
              <c16:uniqueId val="{00000001-F444-4465-BA40-56948BD6073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صيدليات الدواء</c:v>
                </c:pt>
              </c:strCache>
            </c:strRef>
          </c:cat>
          <c:val>
            <c:numRef>
              <c:f>Sheet1!$D$2</c:f>
              <c:numCache>
                <c:formatCode>General</c:formatCode>
                <c:ptCount val="1"/>
                <c:pt idx="0">
                  <c:v>5</c:v>
                </c:pt>
              </c:numCache>
            </c:numRef>
          </c:val>
          <c:extLst>
            <c:ext xmlns:c16="http://schemas.microsoft.com/office/drawing/2014/chart" uri="{C3380CC4-5D6E-409C-BE32-E72D297353CC}">
              <c16:uniqueId val="{00000002-F444-4465-BA40-56948BD6073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صيدليات الدواء</c:v>
                </c:pt>
              </c:strCache>
            </c:strRef>
          </c:cat>
          <c:val>
            <c:numRef>
              <c:f>Sheet1!$E$2</c:f>
              <c:numCache>
                <c:formatCode>General</c:formatCode>
                <c:ptCount val="1"/>
                <c:pt idx="0">
                  <c:v>2</c:v>
                </c:pt>
              </c:numCache>
            </c:numRef>
          </c:val>
          <c:extLst>
            <c:ext xmlns:c16="http://schemas.microsoft.com/office/drawing/2014/chart" uri="{C3380CC4-5D6E-409C-BE32-E72D297353CC}">
              <c16:uniqueId val="{00000003-F444-4465-BA40-56948BD6073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صيدليات الدواء</c:v>
                </c:pt>
              </c:strCache>
            </c:strRef>
          </c:cat>
          <c:val>
            <c:numRef>
              <c:f>Sheet1!$F$2</c:f>
              <c:numCache>
                <c:formatCode>General</c:formatCode>
                <c:ptCount val="1"/>
                <c:pt idx="0">
                  <c:v>2</c:v>
                </c:pt>
              </c:numCache>
            </c:numRef>
          </c:val>
          <c:extLst>
            <c:ext xmlns:c16="http://schemas.microsoft.com/office/drawing/2014/chart" uri="{C3380CC4-5D6E-409C-BE32-E72D297353CC}">
              <c16:uniqueId val="{00000004-F444-4465-BA40-56948BD6073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صيدليات الدواء</c:v>
                </c:pt>
              </c:strCache>
            </c:strRef>
          </c:cat>
          <c:val>
            <c:numRef>
              <c:f>Sheet1!$G$2</c:f>
              <c:numCache>
                <c:formatCode>General</c:formatCode>
                <c:ptCount val="1"/>
                <c:pt idx="0">
                  <c:v>0</c:v>
                </c:pt>
              </c:numCache>
            </c:numRef>
          </c:val>
          <c:extLst>
            <c:ext xmlns:c16="http://schemas.microsoft.com/office/drawing/2014/chart" uri="{C3380CC4-5D6E-409C-BE32-E72D297353CC}">
              <c16:uniqueId val="{00000005-F444-4465-BA40-56948BD6073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صيدليات الدواء</c:v>
                </c:pt>
              </c:strCache>
            </c:strRef>
          </c:cat>
          <c:val>
            <c:numRef>
              <c:f>Sheet1!$H$2</c:f>
              <c:numCache>
                <c:formatCode>General</c:formatCode>
                <c:ptCount val="1"/>
                <c:pt idx="0">
                  <c:v>1027</c:v>
                </c:pt>
              </c:numCache>
            </c:numRef>
          </c:val>
          <c:extLst>
            <c:ext xmlns:c16="http://schemas.microsoft.com/office/drawing/2014/chart" uri="{C3380CC4-5D6E-409C-BE32-E72D297353CC}">
              <c16:uniqueId val="{00000006-F444-4465-BA40-56948BD6073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صيدليات الدواء</c:v>
                </c:pt>
              </c:strCache>
            </c:strRef>
          </c:cat>
          <c:val>
            <c:numRef>
              <c:f>Sheet1!$I$2</c:f>
              <c:numCache>
                <c:formatCode>General</c:formatCode>
                <c:ptCount val="1"/>
                <c:pt idx="0">
                  <c:v>566</c:v>
                </c:pt>
              </c:numCache>
            </c:numRef>
          </c:val>
          <c:extLst>
            <c:ext xmlns:c16="http://schemas.microsoft.com/office/drawing/2014/chart" uri="{C3380CC4-5D6E-409C-BE32-E72D297353CC}">
              <c16:uniqueId val="{00000007-F444-4465-BA40-56948BD6073C}"/>
            </c:ext>
          </c:extLst>
        </c:ser>
        <c:dLbls>
          <c:showLegendKey val="0"/>
          <c:showVal val="0"/>
          <c:showCatName val="0"/>
          <c:showSerName val="0"/>
          <c:showPercent val="0"/>
          <c:showBubbleSize val="0"/>
        </c:dLbls>
        <c:gapWidth val="150"/>
        <c:overlap val="100"/>
        <c:axId val="484192704"/>
        <c:axId val="484194672"/>
      </c:barChart>
      <c:catAx>
        <c:axId val="484192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194672"/>
        <c:crosses val="autoZero"/>
        <c:auto val="1"/>
        <c:lblAlgn val="ctr"/>
        <c:lblOffset val="100"/>
        <c:noMultiLvlLbl val="0"/>
      </c:catAx>
      <c:valAx>
        <c:axId val="4841946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192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92898</c:v>
                </c:pt>
                <c:pt idx="1">
                  <c:v>93064</c:v>
                </c:pt>
                <c:pt idx="2">
                  <c:v>93240</c:v>
                </c:pt>
                <c:pt idx="3">
                  <c:v>93402</c:v>
                </c:pt>
                <c:pt idx="4">
                  <c:v>93586</c:v>
                </c:pt>
                <c:pt idx="5">
                  <c:v>93871</c:v>
                </c:pt>
                <c:pt idx="6">
                  <c:v>94144</c:v>
                </c:pt>
                <c:pt idx="7">
                  <c:v>94410</c:v>
                </c:pt>
                <c:pt idx="8">
                  <c:v>94622</c:v>
                </c:pt>
                <c:pt idx="9">
                  <c:v>94836</c:v>
                </c:pt>
                <c:pt idx="10">
                  <c:v>95078</c:v>
                </c:pt>
                <c:pt idx="11">
                  <c:v>95282</c:v>
                </c:pt>
                <c:pt idx="12">
                  <c:v>95521</c:v>
                </c:pt>
                <c:pt idx="13">
                  <c:v>95703</c:v>
                </c:pt>
                <c:pt idx="14">
                  <c:v>95864</c:v>
                </c:pt>
                <c:pt idx="15">
                  <c:v>96001</c:v>
                </c:pt>
                <c:pt idx="16">
                  <c:v>96144</c:v>
                </c:pt>
                <c:pt idx="17">
                  <c:v>96618</c:v>
                </c:pt>
                <c:pt idx="18">
                  <c:v>96868</c:v>
                </c:pt>
                <c:pt idx="19">
                  <c:v>97049</c:v>
                </c:pt>
                <c:pt idx="20">
                  <c:v>97231</c:v>
                </c:pt>
                <c:pt idx="21">
                  <c:v>97374</c:v>
                </c:pt>
                <c:pt idx="22">
                  <c:v>97500</c:v>
                </c:pt>
                <c:pt idx="23">
                  <c:v>97785</c:v>
                </c:pt>
                <c:pt idx="24">
                  <c:v>97935</c:v>
                </c:pt>
                <c:pt idx="25">
                  <c:v>98082</c:v>
                </c:pt>
                <c:pt idx="26">
                  <c:v>98206</c:v>
                </c:pt>
                <c:pt idx="27">
                  <c:v>98347</c:v>
                </c:pt>
                <c:pt idx="28">
                  <c:v>98507</c:v>
                </c:pt>
                <c:pt idx="29">
                  <c:v>98658</c:v>
                </c:pt>
                <c:pt idx="30">
                  <c:v>98825</c:v>
                </c:pt>
              </c:numCache>
            </c:numRef>
          </c:val>
          <c:smooth val="0"/>
          <c:extLst>
            <c:ext xmlns:c16="http://schemas.microsoft.com/office/drawing/2014/chart" uri="{C3380CC4-5D6E-409C-BE32-E72D297353CC}">
              <c16:uniqueId val="{00000000-A061-48A0-B5DA-F8F1C7E56852}"/>
            </c:ext>
          </c:extLst>
        </c:ser>
        <c:dLbls>
          <c:showLegendKey val="0"/>
          <c:showVal val="0"/>
          <c:showCatName val="0"/>
          <c:showSerName val="0"/>
          <c:showPercent val="0"/>
          <c:showBubbleSize val="0"/>
        </c:dLbls>
        <c:smooth val="0"/>
        <c:axId val="515708576"/>
        <c:axId val="515707920"/>
      </c:lineChart>
      <c:dateAx>
        <c:axId val="515708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707920"/>
        <c:crosses val="autoZero"/>
        <c:auto val="1"/>
        <c:lblOffset val="100"/>
        <c:baseTimeUnit val="days"/>
      </c:dateAx>
      <c:valAx>
        <c:axId val="515707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708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177</c:v>
                </c:pt>
                <c:pt idx="1">
                  <c:v>73</c:v>
                </c:pt>
                <c:pt idx="2">
                  <c:v>12714</c:v>
                </c:pt>
                <c:pt idx="3">
                  <c:v>193</c:v>
                </c:pt>
                <c:pt idx="4">
                  <c:v>251</c:v>
                </c:pt>
                <c:pt idx="5">
                  <c:v>3635</c:v>
                </c:pt>
                <c:pt idx="6">
                  <c:v>171</c:v>
                </c:pt>
                <c:pt idx="7">
                  <c:v>115</c:v>
                </c:pt>
                <c:pt idx="8">
                  <c:v>164</c:v>
                </c:pt>
                <c:pt idx="9">
                  <c:v>116</c:v>
                </c:pt>
                <c:pt idx="10">
                  <c:v>118</c:v>
                </c:pt>
                <c:pt idx="11">
                  <c:v>173</c:v>
                </c:pt>
                <c:pt idx="12">
                  <c:v>182</c:v>
                </c:pt>
                <c:pt idx="13">
                  <c:v>111</c:v>
                </c:pt>
                <c:pt idx="14">
                  <c:v>117</c:v>
                </c:pt>
                <c:pt idx="15">
                  <c:v>101</c:v>
                </c:pt>
                <c:pt idx="16">
                  <c:v>1050</c:v>
                </c:pt>
                <c:pt idx="17">
                  <c:v>118</c:v>
                </c:pt>
                <c:pt idx="18">
                  <c:v>161</c:v>
                </c:pt>
                <c:pt idx="19">
                  <c:v>119</c:v>
                </c:pt>
                <c:pt idx="20">
                  <c:v>147</c:v>
                </c:pt>
                <c:pt idx="21">
                  <c:v>162</c:v>
                </c:pt>
                <c:pt idx="22">
                  <c:v>222</c:v>
                </c:pt>
                <c:pt idx="23">
                  <c:v>165</c:v>
                </c:pt>
                <c:pt idx="24">
                  <c:v>115</c:v>
                </c:pt>
                <c:pt idx="25">
                  <c:v>85</c:v>
                </c:pt>
                <c:pt idx="26">
                  <c:v>83</c:v>
                </c:pt>
                <c:pt idx="27">
                  <c:v>123</c:v>
                </c:pt>
                <c:pt idx="28">
                  <c:v>71</c:v>
                </c:pt>
                <c:pt idx="29">
                  <c:v>90</c:v>
                </c:pt>
                <c:pt idx="30">
                  <c:v>92</c:v>
                </c:pt>
              </c:numCache>
            </c:numRef>
          </c:val>
          <c:smooth val="0"/>
          <c:extLst>
            <c:ext xmlns:c16="http://schemas.microsoft.com/office/drawing/2014/chart" uri="{C3380CC4-5D6E-409C-BE32-E72D297353CC}">
              <c16:uniqueId val="{00000000-B6C8-4D06-BDE3-9BDFDBABF29A}"/>
            </c:ext>
          </c:extLst>
        </c:ser>
        <c:dLbls>
          <c:showLegendKey val="0"/>
          <c:showVal val="0"/>
          <c:showCatName val="0"/>
          <c:showSerName val="0"/>
          <c:showPercent val="0"/>
          <c:showBubbleSize val="0"/>
        </c:dLbls>
        <c:smooth val="0"/>
        <c:axId val="548952768"/>
        <c:axId val="548955392"/>
      </c:lineChart>
      <c:dateAx>
        <c:axId val="548952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955392"/>
        <c:crosses val="autoZero"/>
        <c:auto val="1"/>
        <c:lblOffset val="100"/>
        <c:baseTimeUnit val="days"/>
      </c:dateAx>
      <c:valAx>
        <c:axId val="548955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952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14</c:v>
                </c:pt>
              </c:numCache>
            </c:numRef>
          </c:val>
          <c:extLst>
            <c:ext xmlns:c16="http://schemas.microsoft.com/office/drawing/2014/chart" uri="{C3380CC4-5D6E-409C-BE32-E72D297353CC}">
              <c16:uniqueId val="{00000000-8A85-4851-B810-8A2887849086}"/>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36</c:v>
                </c:pt>
              </c:numCache>
            </c:numRef>
          </c:val>
          <c:extLst>
            <c:ext xmlns:c16="http://schemas.microsoft.com/office/drawing/2014/chart" uri="{C3380CC4-5D6E-409C-BE32-E72D297353CC}">
              <c16:uniqueId val="{00000001-8A85-4851-B810-8A2887849086}"/>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aldawaacare</c:v>
                </c:pt>
              </c:strCache>
            </c:strRef>
          </c:cat>
          <c:val>
            <c:numRef>
              <c:f>Sheet1!$D$2</c:f>
              <c:numCache>
                <c:formatCode>General</c:formatCode>
                <c:ptCount val="1"/>
                <c:pt idx="0">
                  <c:v>11</c:v>
                </c:pt>
              </c:numCache>
            </c:numRef>
          </c:val>
          <c:extLst>
            <c:ext xmlns:c16="http://schemas.microsoft.com/office/drawing/2014/chart" uri="{C3380CC4-5D6E-409C-BE32-E72D297353CC}">
              <c16:uniqueId val="{00000002-8A85-4851-B810-8A2887849086}"/>
            </c:ext>
          </c:extLst>
        </c:ser>
        <c:dLbls>
          <c:showLegendKey val="0"/>
          <c:showVal val="0"/>
          <c:showCatName val="0"/>
          <c:showSerName val="0"/>
          <c:showPercent val="0"/>
          <c:showBubbleSize val="0"/>
        </c:dLbls>
        <c:gapWidth val="150"/>
        <c:overlap val="100"/>
        <c:axId val="549034112"/>
        <c:axId val="549005904"/>
      </c:barChart>
      <c:catAx>
        <c:axId val="549034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9005904"/>
        <c:crosses val="autoZero"/>
        <c:auto val="1"/>
        <c:lblAlgn val="ctr"/>
        <c:lblOffset val="100"/>
        <c:noMultiLvlLbl val="0"/>
      </c:catAx>
      <c:valAx>
        <c:axId val="549005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9034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157</c:v>
                </c:pt>
                <c:pt idx="1">
                  <c:v>166</c:v>
                </c:pt>
                <c:pt idx="2">
                  <c:v>176</c:v>
                </c:pt>
                <c:pt idx="3">
                  <c:v>162</c:v>
                </c:pt>
                <c:pt idx="4">
                  <c:v>184</c:v>
                </c:pt>
                <c:pt idx="5">
                  <c:v>285</c:v>
                </c:pt>
                <c:pt idx="6">
                  <c:v>273</c:v>
                </c:pt>
                <c:pt idx="7">
                  <c:v>266</c:v>
                </c:pt>
                <c:pt idx="8">
                  <c:v>212</c:v>
                </c:pt>
                <c:pt idx="9">
                  <c:v>214</c:v>
                </c:pt>
                <c:pt idx="10">
                  <c:v>242</c:v>
                </c:pt>
                <c:pt idx="11">
                  <c:v>204</c:v>
                </c:pt>
                <c:pt idx="12">
                  <c:v>239</c:v>
                </c:pt>
                <c:pt idx="13">
                  <c:v>182</c:v>
                </c:pt>
                <c:pt idx="14">
                  <c:v>161</c:v>
                </c:pt>
                <c:pt idx="15">
                  <c:v>137</c:v>
                </c:pt>
                <c:pt idx="16">
                  <c:v>143</c:v>
                </c:pt>
                <c:pt idx="17">
                  <c:v>474</c:v>
                </c:pt>
                <c:pt idx="18">
                  <c:v>250</c:v>
                </c:pt>
                <c:pt idx="19">
                  <c:v>181</c:v>
                </c:pt>
                <c:pt idx="20">
                  <c:v>182</c:v>
                </c:pt>
                <c:pt idx="21">
                  <c:v>143</c:v>
                </c:pt>
                <c:pt idx="22">
                  <c:v>126</c:v>
                </c:pt>
                <c:pt idx="23">
                  <c:v>285</c:v>
                </c:pt>
                <c:pt idx="24">
                  <c:v>150</c:v>
                </c:pt>
                <c:pt idx="25">
                  <c:v>147</c:v>
                </c:pt>
                <c:pt idx="26">
                  <c:v>124</c:v>
                </c:pt>
                <c:pt idx="27">
                  <c:v>141</c:v>
                </c:pt>
                <c:pt idx="28">
                  <c:v>160</c:v>
                </c:pt>
                <c:pt idx="29">
                  <c:v>151</c:v>
                </c:pt>
                <c:pt idx="30">
                  <c:v>167</c:v>
                </c:pt>
              </c:numCache>
            </c:numRef>
          </c:val>
          <c:smooth val="0"/>
          <c:extLst>
            <c:ext xmlns:c16="http://schemas.microsoft.com/office/drawing/2014/chart" uri="{C3380CC4-5D6E-409C-BE32-E72D297353CC}">
              <c16:uniqueId val="{00000000-46B1-4D71-B26C-60DEDAA4AAB7}"/>
            </c:ext>
          </c:extLst>
        </c:ser>
        <c:dLbls>
          <c:showLegendKey val="0"/>
          <c:showVal val="0"/>
          <c:showCatName val="0"/>
          <c:showSerName val="0"/>
          <c:showPercent val="0"/>
          <c:showBubbleSize val="0"/>
        </c:dLbls>
        <c:smooth val="0"/>
        <c:axId val="549000328"/>
        <c:axId val="548999672"/>
      </c:lineChart>
      <c:dateAx>
        <c:axId val="549000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999672"/>
        <c:crosses val="autoZero"/>
        <c:auto val="1"/>
        <c:lblOffset val="100"/>
        <c:baseTimeUnit val="days"/>
      </c:dateAx>
      <c:valAx>
        <c:axId val="548999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9000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34230</c:v>
                </c:pt>
              </c:numCache>
            </c:numRef>
          </c:val>
          <c:extLst>
            <c:ext xmlns:c16="http://schemas.microsoft.com/office/drawing/2014/chart" uri="{C3380CC4-5D6E-409C-BE32-E72D297353CC}">
              <c16:uniqueId val="{00000000-F318-4E67-84C1-0CDA20835CD1}"/>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8561</c:v>
                </c:pt>
              </c:numCache>
            </c:numRef>
          </c:val>
          <c:extLst>
            <c:ext xmlns:c16="http://schemas.microsoft.com/office/drawing/2014/chart" uri="{C3380CC4-5D6E-409C-BE32-E72D297353CC}">
              <c16:uniqueId val="{00000001-F318-4E67-84C1-0CDA20835CD1}"/>
            </c:ext>
          </c:extLst>
        </c:ser>
        <c:dLbls>
          <c:showLegendKey val="0"/>
          <c:showVal val="0"/>
          <c:showCatName val="0"/>
          <c:showSerName val="0"/>
          <c:showPercent val="0"/>
          <c:showBubbleSize val="0"/>
        </c:dLbls>
        <c:gapWidth val="150"/>
        <c:overlap val="100"/>
        <c:axId val="549001968"/>
        <c:axId val="549003936"/>
      </c:barChart>
      <c:catAx>
        <c:axId val="54900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9003936"/>
        <c:crosses val="autoZero"/>
        <c:auto val="1"/>
        <c:lblAlgn val="ctr"/>
        <c:lblOffset val="100"/>
        <c:noMultiLvlLbl val="0"/>
      </c:catAx>
      <c:valAx>
        <c:axId val="5490039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9001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9D72F-0EC2-4815-B847-852E41413AC1}"/>
              </a:ext>
            </a:extLst>
          </p:cNvPr>
          <p:cNvSpPr>
            <a:spLocks noGrp="1"/>
          </p:cNvSpPr>
          <p:nvPr>
            <p:ph type="ctrTitle"/>
          </p:nvPr>
        </p:nvSpPr>
        <p:spPr/>
        <p:txBody>
          <a:bodyPr/>
          <a:lstStyle/>
          <a:p>
            <a:r>
              <a:rPr lang="en-US"/>
              <a:t>AlDawaa Care</a:t>
            </a:r>
          </a:p>
        </p:txBody>
      </p:sp>
      <p:sp>
        <p:nvSpPr>
          <p:cNvPr id="3" name="Subtitle 2">
            <a:extLst>
              <a:ext uri="{FF2B5EF4-FFF2-40B4-BE49-F238E27FC236}">
                <a16:creationId xmlns:a16="http://schemas.microsoft.com/office/drawing/2014/main" id="{63F20EC0-C87E-4AD6-AF03-9A30A5FB5A18}"/>
              </a:ext>
            </a:extLst>
          </p:cNvPr>
          <p:cNvSpPr>
            <a:spLocks noGrp="1"/>
          </p:cNvSpPr>
          <p:nvPr>
            <p:ph type="subTitle" idx="1"/>
          </p:nvPr>
        </p:nvSpPr>
        <p:spPr/>
        <p:txBody>
          <a:bodyPr/>
          <a:lstStyle/>
          <a:p>
            <a:r>
              <a:rPr lang="en-US"/>
              <a:t>HAVAS Arabia</a:t>
            </a:r>
          </a:p>
        </p:txBody>
      </p:sp>
    </p:spTree>
    <p:extLst>
      <p:ext uri="{BB962C8B-B14F-4D97-AF65-F5344CB8AC3E}">
        <p14:creationId xmlns:p14="http://schemas.microsoft.com/office/powerpoint/2010/main" val="4219760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895DE-4811-466B-A964-F2035091D318}"/>
              </a:ext>
            </a:extLst>
          </p:cNvPr>
          <p:cNvSpPr>
            <a:spLocks noGrp="1"/>
          </p:cNvSpPr>
          <p:nvPr>
            <p:ph type="title"/>
          </p:nvPr>
        </p:nvSpPr>
        <p:spPr/>
        <p:txBody>
          <a:bodyPr/>
          <a:lstStyle/>
          <a:p>
            <a:r>
              <a:rPr lang="en-US"/>
              <a:t>Twitter Key Metrics Table | AlDawaa</a:t>
            </a:r>
          </a:p>
        </p:txBody>
      </p:sp>
      <p:graphicFrame>
        <p:nvGraphicFramePr>
          <p:cNvPr id="5" name="Table Placeholder 4">
            <a:extLst>
              <a:ext uri="{FF2B5EF4-FFF2-40B4-BE49-F238E27FC236}">
                <a16:creationId xmlns:a16="http://schemas.microsoft.com/office/drawing/2014/main" id="{49A072F2-D5F4-46CA-9537-75EE1DDCAF21}"/>
              </a:ext>
            </a:extLst>
          </p:cNvPr>
          <p:cNvGraphicFramePr>
            <a:graphicFrameLocks noGrp="1"/>
          </p:cNvGraphicFramePr>
          <p:nvPr>
            <p:ph type="tbl" sz="quarter" idx="13"/>
            <p:extLst>
              <p:ext uri="{D42A27DB-BD31-4B8C-83A1-F6EECF244321}">
                <p14:modId xmlns:p14="http://schemas.microsoft.com/office/powerpoint/2010/main" val="1904177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47446568"/>
                    </a:ext>
                  </a:extLst>
                </a:gridCol>
                <a:gridCol w="493776">
                  <a:extLst>
                    <a:ext uri="{9D8B030D-6E8A-4147-A177-3AD203B41FA5}">
                      <a16:colId xmlns:a16="http://schemas.microsoft.com/office/drawing/2014/main" val="109082728"/>
                    </a:ext>
                  </a:extLst>
                </a:gridCol>
                <a:gridCol w="493776">
                  <a:extLst>
                    <a:ext uri="{9D8B030D-6E8A-4147-A177-3AD203B41FA5}">
                      <a16:colId xmlns:a16="http://schemas.microsoft.com/office/drawing/2014/main" val="3960059937"/>
                    </a:ext>
                  </a:extLst>
                </a:gridCol>
                <a:gridCol w="493776">
                  <a:extLst>
                    <a:ext uri="{9D8B030D-6E8A-4147-A177-3AD203B41FA5}">
                      <a16:colId xmlns:a16="http://schemas.microsoft.com/office/drawing/2014/main" val="208477498"/>
                    </a:ext>
                  </a:extLst>
                </a:gridCol>
                <a:gridCol w="493776">
                  <a:extLst>
                    <a:ext uri="{9D8B030D-6E8A-4147-A177-3AD203B41FA5}">
                      <a16:colId xmlns:a16="http://schemas.microsoft.com/office/drawing/2014/main" val="4132885940"/>
                    </a:ext>
                  </a:extLst>
                </a:gridCol>
                <a:gridCol w="493776">
                  <a:extLst>
                    <a:ext uri="{9D8B030D-6E8A-4147-A177-3AD203B41FA5}">
                      <a16:colId xmlns:a16="http://schemas.microsoft.com/office/drawing/2014/main" val="4145885280"/>
                    </a:ext>
                  </a:extLst>
                </a:gridCol>
                <a:gridCol w="493776">
                  <a:extLst>
                    <a:ext uri="{9D8B030D-6E8A-4147-A177-3AD203B41FA5}">
                      <a16:colId xmlns:a16="http://schemas.microsoft.com/office/drawing/2014/main" val="124048710"/>
                    </a:ext>
                  </a:extLst>
                </a:gridCol>
                <a:gridCol w="493776">
                  <a:extLst>
                    <a:ext uri="{9D8B030D-6E8A-4147-A177-3AD203B41FA5}">
                      <a16:colId xmlns:a16="http://schemas.microsoft.com/office/drawing/2014/main" val="3333527478"/>
                    </a:ext>
                  </a:extLst>
                </a:gridCol>
                <a:gridCol w="493776">
                  <a:extLst>
                    <a:ext uri="{9D8B030D-6E8A-4147-A177-3AD203B41FA5}">
                      <a16:colId xmlns:a16="http://schemas.microsoft.com/office/drawing/2014/main" val="1935406947"/>
                    </a:ext>
                  </a:extLst>
                </a:gridCol>
                <a:gridCol w="493776">
                  <a:extLst>
                    <a:ext uri="{9D8B030D-6E8A-4147-A177-3AD203B41FA5}">
                      <a16:colId xmlns:a16="http://schemas.microsoft.com/office/drawing/2014/main" val="1282671906"/>
                    </a:ext>
                  </a:extLst>
                </a:gridCol>
                <a:gridCol w="493776">
                  <a:extLst>
                    <a:ext uri="{9D8B030D-6E8A-4147-A177-3AD203B41FA5}">
                      <a16:colId xmlns:a16="http://schemas.microsoft.com/office/drawing/2014/main" val="3637269955"/>
                    </a:ext>
                  </a:extLst>
                </a:gridCol>
                <a:gridCol w="493776">
                  <a:extLst>
                    <a:ext uri="{9D8B030D-6E8A-4147-A177-3AD203B41FA5}">
                      <a16:colId xmlns:a16="http://schemas.microsoft.com/office/drawing/2014/main" val="4180242516"/>
                    </a:ext>
                  </a:extLst>
                </a:gridCol>
                <a:gridCol w="493776">
                  <a:extLst>
                    <a:ext uri="{9D8B030D-6E8A-4147-A177-3AD203B41FA5}">
                      <a16:colId xmlns:a16="http://schemas.microsoft.com/office/drawing/2014/main" val="3778139397"/>
                    </a:ext>
                  </a:extLst>
                </a:gridCol>
                <a:gridCol w="493776">
                  <a:extLst>
                    <a:ext uri="{9D8B030D-6E8A-4147-A177-3AD203B41FA5}">
                      <a16:colId xmlns:a16="http://schemas.microsoft.com/office/drawing/2014/main" val="59370034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54435441"/>
                  </a:ext>
                </a:extLst>
              </a:tr>
              <a:tr h="370840">
                <a:tc>
                  <a:txBody>
                    <a:bodyPr/>
                    <a:lstStyle/>
                    <a:p>
                      <a:r>
                        <a:rPr lang="en-US" sz="1000"/>
                        <a:t>@AldawaaCare</a:t>
                      </a:r>
                    </a:p>
                  </a:txBody>
                  <a:tcPr/>
                </a:tc>
                <a:tc>
                  <a:txBody>
                    <a:bodyPr/>
                    <a:lstStyle/>
                    <a:p>
                      <a:r>
                        <a:rPr lang="en-US" sz="1000"/>
                        <a:t>154970</a:t>
                      </a:r>
                    </a:p>
                  </a:txBody>
                  <a:tcPr/>
                </a:tc>
                <a:tc>
                  <a:txBody>
                    <a:bodyPr/>
                    <a:lstStyle/>
                    <a:p>
                      <a:r>
                        <a:rPr lang="en-US" sz="1000"/>
                        <a:t>1554</a:t>
                      </a:r>
                    </a:p>
                  </a:txBody>
                  <a:tcPr/>
                </a:tc>
                <a:tc>
                  <a:txBody>
                    <a:bodyPr/>
                    <a:lstStyle/>
                    <a:p>
                      <a:r>
                        <a:rPr lang="en-US" sz="1000"/>
                        <a:t>174</a:t>
                      </a:r>
                    </a:p>
                  </a:txBody>
                  <a:tcPr/>
                </a:tc>
                <a:tc>
                  <a:txBody>
                    <a:bodyPr/>
                    <a:lstStyle/>
                    <a:p>
                      <a:r>
                        <a:rPr lang="en-US" sz="1000"/>
                        <a:t>69</a:t>
                      </a:r>
                    </a:p>
                  </a:txBody>
                  <a:tcPr/>
                </a:tc>
                <a:tc>
                  <a:txBody>
                    <a:bodyPr/>
                    <a:lstStyle/>
                    <a:p>
                      <a:r>
                        <a:rPr lang="en-US" sz="1000"/>
                        <a:t>7</a:t>
                      </a:r>
                    </a:p>
                  </a:txBody>
                  <a:tcPr/>
                </a:tc>
                <a:tc>
                  <a:txBody>
                    <a:bodyPr/>
                    <a:lstStyle/>
                    <a:p>
                      <a:r>
                        <a:rPr lang="en-US" sz="1000"/>
                        <a:t>98</a:t>
                      </a:r>
                    </a:p>
                  </a:txBody>
                  <a:tcPr/>
                </a:tc>
                <a:tc>
                  <a:txBody>
                    <a:bodyPr/>
                    <a:lstStyle/>
                    <a:p>
                      <a:r>
                        <a:rPr lang="en-US" sz="1000"/>
                        <a:t>4127</a:t>
                      </a:r>
                    </a:p>
                  </a:txBody>
                  <a:tcPr/>
                </a:tc>
                <a:tc>
                  <a:txBody>
                    <a:bodyPr/>
                    <a:lstStyle/>
                    <a:p>
                      <a:r>
                        <a:rPr lang="en-US" sz="1000"/>
                        <a:t>3420</a:t>
                      </a:r>
                    </a:p>
                  </a:txBody>
                  <a:tcPr/>
                </a:tc>
                <a:tc>
                  <a:txBody>
                    <a:bodyPr/>
                    <a:lstStyle/>
                    <a:p>
                      <a:r>
                        <a:rPr lang="en-US" sz="1000"/>
                        <a:t>1828</a:t>
                      </a:r>
                    </a:p>
                  </a:txBody>
                  <a:tcPr/>
                </a:tc>
                <a:tc>
                  <a:txBody>
                    <a:bodyPr/>
                    <a:lstStyle/>
                    <a:p>
                      <a:r>
                        <a:rPr lang="en-US" sz="1000"/>
                        <a:t>2455</a:t>
                      </a:r>
                    </a:p>
                  </a:txBody>
                  <a:tcPr/>
                </a:tc>
                <a:tc>
                  <a:txBody>
                    <a:bodyPr/>
                    <a:lstStyle/>
                    <a:p>
                      <a:r>
                        <a:rPr lang="en-US" sz="1000"/>
                        <a:t>4013</a:t>
                      </a:r>
                    </a:p>
                  </a:txBody>
                  <a:tcPr/>
                </a:tc>
                <a:tc>
                  <a:txBody>
                    <a:bodyPr/>
                    <a:lstStyle/>
                    <a:p>
                      <a:r>
                        <a:rPr lang="en-US" sz="1000"/>
                        <a:t>0.0724 %</a:t>
                      </a:r>
                    </a:p>
                  </a:txBody>
                  <a:tcPr/>
                </a:tc>
                <a:tc>
                  <a:txBody>
                    <a:bodyPr/>
                    <a:lstStyle/>
                    <a:p>
                      <a:r>
                        <a:rPr lang="en-US" sz="1000"/>
                        <a:t>40.7 %</a:t>
                      </a:r>
                    </a:p>
                  </a:txBody>
                  <a:tcPr/>
                </a:tc>
                <a:extLst>
                  <a:ext uri="{0D108BD9-81ED-4DB2-BD59-A6C34878D82A}">
                    <a16:rowId xmlns:a16="http://schemas.microsoft.com/office/drawing/2014/main" val="301933406"/>
                  </a:ext>
                </a:extLst>
              </a:tr>
            </a:tbl>
          </a:graphicData>
        </a:graphic>
      </p:graphicFrame>
      <p:sp>
        <p:nvSpPr>
          <p:cNvPr id="4" name="Text Placeholder 3">
            <a:extLst>
              <a:ext uri="{FF2B5EF4-FFF2-40B4-BE49-F238E27FC236}">
                <a16:creationId xmlns:a16="http://schemas.microsoft.com/office/drawing/2014/main" id="{B1F15DA4-4890-432F-9A39-5B784BB2C4B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325043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F8BD3-AF87-4D2D-85A5-79FFE2CA822D}"/>
              </a:ext>
            </a:extLst>
          </p:cNvPr>
          <p:cNvSpPr>
            <a:spLocks noGrp="1"/>
          </p:cNvSpPr>
          <p:nvPr>
            <p:ph type="title"/>
          </p:nvPr>
        </p:nvSpPr>
        <p:spPr/>
        <p:txBody>
          <a:bodyPr/>
          <a:lstStyle/>
          <a:p>
            <a:r>
              <a:rPr lang="en-US"/>
              <a:t>Twitter Followers Total | AlDawaa</a:t>
            </a:r>
          </a:p>
        </p:txBody>
      </p:sp>
      <p:graphicFrame>
        <p:nvGraphicFramePr>
          <p:cNvPr id="6" name="Chart Placeholder 5">
            <a:extLst>
              <a:ext uri="{FF2B5EF4-FFF2-40B4-BE49-F238E27FC236}">
                <a16:creationId xmlns:a16="http://schemas.microsoft.com/office/drawing/2014/main" id="{E159621D-31EE-4522-83ED-480006376D78}"/>
              </a:ext>
            </a:extLst>
          </p:cNvPr>
          <p:cNvGraphicFramePr>
            <a:graphicFrameLocks noGrp="1"/>
          </p:cNvGraphicFramePr>
          <p:nvPr>
            <p:ph type="chart" sz="quarter" idx="13"/>
            <p:extLst>
              <p:ext uri="{D42A27DB-BD31-4B8C-83A1-F6EECF244321}">
                <p14:modId xmlns:p14="http://schemas.microsoft.com/office/powerpoint/2010/main" val="36438847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59302B-A1DE-4CD1-A7D8-39D3568C1A0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9A5534C-EEF8-41F8-8DEF-C61FEC60A3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8419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2B458-6BDA-4640-B84A-00F6A6C9101D}"/>
              </a:ext>
            </a:extLst>
          </p:cNvPr>
          <p:cNvSpPr>
            <a:spLocks noGrp="1"/>
          </p:cNvSpPr>
          <p:nvPr>
            <p:ph type="title"/>
          </p:nvPr>
        </p:nvSpPr>
        <p:spPr/>
        <p:txBody>
          <a:bodyPr/>
          <a:lstStyle/>
          <a:p>
            <a:r>
              <a:rPr lang="en-US"/>
              <a:t>Twitter Own and Retweeted Tweets Table | AlDawaa - 1 of 6</a:t>
            </a:r>
          </a:p>
        </p:txBody>
      </p:sp>
      <p:graphicFrame>
        <p:nvGraphicFramePr>
          <p:cNvPr id="5" name="Table Placeholder 4">
            <a:extLst>
              <a:ext uri="{FF2B5EF4-FFF2-40B4-BE49-F238E27FC236}">
                <a16:creationId xmlns:a16="http://schemas.microsoft.com/office/drawing/2014/main" id="{94F72038-0F51-42D4-BF59-F43C70315284}"/>
              </a:ext>
            </a:extLst>
          </p:cNvPr>
          <p:cNvGraphicFramePr>
            <a:graphicFrameLocks noGrp="1"/>
          </p:cNvGraphicFramePr>
          <p:nvPr>
            <p:ph type="tbl" sz="quarter" idx="13"/>
            <p:extLst>
              <p:ext uri="{D42A27DB-BD31-4B8C-83A1-F6EECF244321}">
                <p14:modId xmlns:p14="http://schemas.microsoft.com/office/powerpoint/2010/main" val="2288649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0279131"/>
                    </a:ext>
                  </a:extLst>
                </a:gridCol>
                <a:gridCol w="822960">
                  <a:extLst>
                    <a:ext uri="{9D8B030D-6E8A-4147-A177-3AD203B41FA5}">
                      <a16:colId xmlns:a16="http://schemas.microsoft.com/office/drawing/2014/main" val="1693240495"/>
                    </a:ext>
                  </a:extLst>
                </a:gridCol>
                <a:gridCol w="822960">
                  <a:extLst>
                    <a:ext uri="{9D8B030D-6E8A-4147-A177-3AD203B41FA5}">
                      <a16:colId xmlns:a16="http://schemas.microsoft.com/office/drawing/2014/main" val="1738649184"/>
                    </a:ext>
                  </a:extLst>
                </a:gridCol>
                <a:gridCol w="822960">
                  <a:extLst>
                    <a:ext uri="{9D8B030D-6E8A-4147-A177-3AD203B41FA5}">
                      <a16:colId xmlns:a16="http://schemas.microsoft.com/office/drawing/2014/main" val="2280607276"/>
                    </a:ext>
                  </a:extLst>
                </a:gridCol>
                <a:gridCol w="822960">
                  <a:extLst>
                    <a:ext uri="{9D8B030D-6E8A-4147-A177-3AD203B41FA5}">
                      <a16:colId xmlns:a16="http://schemas.microsoft.com/office/drawing/2014/main" val="1826923943"/>
                    </a:ext>
                  </a:extLst>
                </a:gridCol>
                <a:gridCol w="822960">
                  <a:extLst>
                    <a:ext uri="{9D8B030D-6E8A-4147-A177-3AD203B41FA5}">
                      <a16:colId xmlns:a16="http://schemas.microsoft.com/office/drawing/2014/main" val="4125821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05602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- 2018-05-31 17:30:16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 يقدم المجموعة المثالية لشعر ناعم وأملس
كيراتين ثيرابي آمن لشعرك, مناسب لجميع أنواع الشعر ويدوم إلى 3 شهور </a:t>
                      </a:r>
                      <a:r>
                        <a:rPr kumimoji="0" lang="en-US" sz="1000" b="0" i="0" u="none" strike="noStrike" kern="1200" cap="none" spc="0" normalizeH="0" baseline="0" noProof="0">
                          <a:ln>
                            <a:noFill/>
                          </a:ln>
                          <a:solidFill>
                            <a:prstClr val="black"/>
                          </a:solidFill>
                          <a:effectLst/>
                          <a:uLnTx/>
                          <a:uFillTx/>
                          <a:latin typeface="+mn-lt"/>
                          <a:ea typeface="+mn-ea"/>
                          <a:cs typeface="+mn-cs"/>
                        </a:rPr>
                        <a:t>🌷💁🏻‍♀ https://t.co/SsvULzMYQK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extLst>
                  <a:ext uri="{0D108BD9-81ED-4DB2-BD59-A6C34878D82A}">
                    <a16:rowId xmlns:a16="http://schemas.microsoft.com/office/drawing/2014/main" val="3477143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- 2018-05-31 11:20:50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أثناء #رمضان, المجهود المستمر ممكن أن يؤثر على صحة شعرك
ننصحك باستخدام أقنعة لتغذية الشعر مثل قناع السكر البني وقناع الموز مع الأفوكادو. 
بريكسيونا لشعر قوي وصحي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https://t.co/ls3hRN8E7W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extLst>
                  <a:ext uri="{0D108BD9-81ED-4DB2-BD59-A6C34878D82A}">
                    <a16:rowId xmlns:a16="http://schemas.microsoft.com/office/drawing/2014/main" val="1710290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- 2018-05-31 09:31:40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تجنب تناول المشروبات الغازية لأنها مليئة بالسكريات. ويفضل كذلك تجنب الأنواع المخصصة للدايت من هذه المشروبات الغازية لأنها تحتوي على الكافيين.
#الدواء_والسكري </a:t>
                      </a:r>
                      <a:r>
                        <a:rPr kumimoji="0" lang="en-US" sz="1000" b="0" i="0" u="none" strike="noStrike" kern="1200" cap="none" spc="0" normalizeH="0" baseline="0" noProof="0">
                          <a:ln>
                            <a:noFill/>
                          </a:ln>
                          <a:solidFill>
                            <a:prstClr val="black"/>
                          </a:solidFill>
                          <a:effectLst/>
                          <a:uLnTx/>
                          <a:uFillTx/>
                          <a:latin typeface="+mn-lt"/>
                          <a:ea typeface="+mn-ea"/>
                          <a:cs typeface="+mn-cs"/>
                        </a:rPr>
                        <a:t>https://t.co/Ps4qxDXroE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3983712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- 2018-05-30 16:47:36 </a:t>
                      </a:r>
                      <a:r>
                        <a:rPr kumimoji="0" lang="en-US" sz="1000" b="0" i="0" u="none" strike="noStrike" kern="1200" cap="none" spc="0" normalizeH="0" baseline="0" noProof="0">
                          <a:ln>
                            <a:noFill/>
                          </a:ln>
                          <a:solidFill>
                            <a:prstClr val="black"/>
                          </a:solidFill>
                          <a:effectLst/>
                          <a:uLnTx/>
                          <a:uFillTx/>
                          <a:latin typeface="+mn-lt"/>
                          <a:ea typeface="+mn-ea"/>
                          <a:cs typeface="+mn-cs"/>
                        </a:rPr>
                        <a:t>
  RT @al_jazirah: </a:t>
                      </a:r>
                      <a:r>
                        <a:rPr kumimoji="0" lang="ar-AE" sz="1000" b="0" i="0" u="none" strike="noStrike" kern="1200" cap="none" spc="0" normalizeH="0" baseline="0" noProof="0">
                          <a:ln>
                            <a:noFill/>
                          </a:ln>
                          <a:solidFill>
                            <a:prstClr val="black"/>
                          </a:solidFill>
                          <a:effectLst/>
                          <a:uLnTx/>
                          <a:uFillTx/>
                          <a:latin typeface="+mn-lt"/>
                          <a:ea typeface="+mn-ea"/>
                          <a:cs typeface="+mn-cs"/>
                        </a:rPr>
                        <a:t>عمل #الشرقية وشركة الدواء توقعان اتفاقية لتوظيف 400 صيدلي </a:t>
                      </a:r>
                      <a:r>
                        <a:rPr kumimoji="0" lang="en-US" sz="1000" b="0" i="0" u="none" strike="noStrike" kern="1200" cap="none" spc="0" normalizeH="0" baseline="0" noProof="0">
                          <a:ln>
                            <a:noFill/>
                          </a:ln>
                          <a:solidFill>
                            <a:prstClr val="black"/>
                          </a:solidFill>
                          <a:effectLst/>
                          <a:uLnTx/>
                          <a:uFillTx/>
                          <a:latin typeface="+mn-lt"/>
                          <a:ea typeface="+mn-ea"/>
                          <a:cs typeface="+mn-cs"/>
                        </a:rPr>
                        <a:t>https://t.co/yylAVo9H4k
#</a:t>
                      </a:r>
                      <a:r>
                        <a:rPr kumimoji="0" lang="ar-AE" sz="1000" b="0" i="0" u="none" strike="noStrike" kern="1200" cap="none" spc="0" normalizeH="0" baseline="0" noProof="0">
                          <a:ln>
                            <a:noFill/>
                          </a:ln>
                          <a:solidFill>
                            <a:prstClr val="black"/>
                          </a:solidFill>
                          <a:effectLst/>
                          <a:uLnTx/>
                          <a:uFillTx/>
                          <a:latin typeface="+mn-lt"/>
                          <a:ea typeface="+mn-ea"/>
                          <a:cs typeface="+mn-cs"/>
                        </a:rPr>
                        <a:t>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https://t.co/3HRo6l8qTR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38150103"/>
                  </a:ext>
                </a:extLst>
              </a:tr>
            </a:tbl>
          </a:graphicData>
        </a:graphic>
      </p:graphicFrame>
      <p:sp>
        <p:nvSpPr>
          <p:cNvPr id="4" name="Text Placeholder 3">
            <a:extLst>
              <a:ext uri="{FF2B5EF4-FFF2-40B4-BE49-F238E27FC236}">
                <a16:creationId xmlns:a16="http://schemas.microsoft.com/office/drawing/2014/main" id="{A84537E8-1AB6-4FD8-A6B0-CFF4D539A64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03710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40441-B48A-44A5-BD44-379B0347295B}"/>
              </a:ext>
            </a:extLst>
          </p:cNvPr>
          <p:cNvSpPr>
            <a:spLocks noGrp="1"/>
          </p:cNvSpPr>
          <p:nvPr>
            <p:ph type="title"/>
          </p:nvPr>
        </p:nvSpPr>
        <p:spPr/>
        <p:txBody>
          <a:bodyPr/>
          <a:lstStyle/>
          <a:p>
            <a:r>
              <a:rPr lang="en-US"/>
              <a:t>Twitter Own and Retweeted Tweets Table | AlDawaa - 2 of 6</a:t>
            </a:r>
          </a:p>
        </p:txBody>
      </p:sp>
      <p:graphicFrame>
        <p:nvGraphicFramePr>
          <p:cNvPr id="5" name="Table Placeholder 4">
            <a:extLst>
              <a:ext uri="{FF2B5EF4-FFF2-40B4-BE49-F238E27FC236}">
                <a16:creationId xmlns:a16="http://schemas.microsoft.com/office/drawing/2014/main" id="{A2733036-9DDC-4D96-92EF-20B03AAD9938}"/>
              </a:ext>
            </a:extLst>
          </p:cNvPr>
          <p:cNvGraphicFramePr>
            <a:graphicFrameLocks noGrp="1"/>
          </p:cNvGraphicFramePr>
          <p:nvPr>
            <p:ph type="tbl" sz="quarter" idx="13"/>
            <p:extLst>
              <p:ext uri="{D42A27DB-BD31-4B8C-83A1-F6EECF244321}">
                <p14:modId xmlns:p14="http://schemas.microsoft.com/office/powerpoint/2010/main" val="2241322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26191696"/>
                    </a:ext>
                  </a:extLst>
                </a:gridCol>
                <a:gridCol w="822960">
                  <a:extLst>
                    <a:ext uri="{9D8B030D-6E8A-4147-A177-3AD203B41FA5}">
                      <a16:colId xmlns:a16="http://schemas.microsoft.com/office/drawing/2014/main" val="3817065029"/>
                    </a:ext>
                  </a:extLst>
                </a:gridCol>
                <a:gridCol w="822960">
                  <a:extLst>
                    <a:ext uri="{9D8B030D-6E8A-4147-A177-3AD203B41FA5}">
                      <a16:colId xmlns:a16="http://schemas.microsoft.com/office/drawing/2014/main" val="3478864742"/>
                    </a:ext>
                  </a:extLst>
                </a:gridCol>
                <a:gridCol w="822960">
                  <a:extLst>
                    <a:ext uri="{9D8B030D-6E8A-4147-A177-3AD203B41FA5}">
                      <a16:colId xmlns:a16="http://schemas.microsoft.com/office/drawing/2014/main" val="4220556157"/>
                    </a:ext>
                  </a:extLst>
                </a:gridCol>
                <a:gridCol w="822960">
                  <a:extLst>
                    <a:ext uri="{9D8B030D-6E8A-4147-A177-3AD203B41FA5}">
                      <a16:colId xmlns:a16="http://schemas.microsoft.com/office/drawing/2014/main" val="2043265240"/>
                    </a:ext>
                  </a:extLst>
                </a:gridCol>
                <a:gridCol w="822960">
                  <a:extLst>
                    <a:ext uri="{9D8B030D-6E8A-4147-A177-3AD203B41FA5}">
                      <a16:colId xmlns:a16="http://schemas.microsoft.com/office/drawing/2014/main" val="1650514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09135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- 2018-05-30 15:22:59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توقيع مذكرة تفاهم بين وزارة العمل والتنمية الاجتماعية وصيدليات #الدواء لإطلاق المرحلة الثانية لتوطين 400 صيدلي وصيدلانية خلال العامين القادم وشهد التوقيع صاحب السمو الملكي الأمير سعود بن نايف واثنى سموه على دور #الدواء في استِقطاب الكفاءات الوطنيّة والاشراف على تطويرها </a:t>
                      </a:r>
                      <a:r>
                        <a:rPr kumimoji="0" lang="en-US" sz="1000" b="0" i="0" u="none" strike="noStrike" kern="1200" cap="none" spc="0" normalizeH="0" baseline="0" noProof="0">
                          <a:ln>
                            <a:noFill/>
                          </a:ln>
                          <a:solidFill>
                            <a:prstClr val="black"/>
                          </a:solidFill>
                          <a:effectLst/>
                          <a:uLnTx/>
                          <a:uFillTx/>
                          <a:latin typeface="+mn-lt"/>
                          <a:ea typeface="+mn-ea"/>
                          <a:cs typeface="+mn-cs"/>
                        </a:rPr>
                        <a:t>https://t.co/bwVVGgKgvs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extLst>
                  <a:ext uri="{0D108BD9-81ED-4DB2-BD59-A6C34878D82A}">
                    <a16:rowId xmlns:a16="http://schemas.microsoft.com/office/drawing/2014/main" val="1240118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- 2018-05-30 14:00:57 </a:t>
                      </a:r>
                      <a:r>
                        <a:rPr kumimoji="0" lang="en-US" sz="1000" b="0" i="0" u="none" strike="noStrike" kern="1200" cap="none" spc="0" normalizeH="0" baseline="0" noProof="0">
                          <a:ln>
                            <a:noFill/>
                          </a:ln>
                          <a:solidFill>
                            <a:prstClr val="black"/>
                          </a:solidFill>
                          <a:effectLst/>
                          <a:uLnTx/>
                          <a:uFillTx/>
                          <a:latin typeface="+mn-lt"/>
                          <a:ea typeface="+mn-ea"/>
                          <a:cs typeface="+mn-cs"/>
                        </a:rPr>
                        <a:t>
  RT @emara_sharqia: </a:t>
                      </a:r>
                      <a:r>
                        <a:rPr kumimoji="0" lang="ar-AE" sz="1000" b="0" i="0" u="none" strike="noStrike" kern="1200" cap="none" spc="0" normalizeH="0" baseline="0" noProof="0">
                          <a:ln>
                            <a:noFill/>
                          </a:ln>
                          <a:solidFill>
                            <a:prstClr val="black"/>
                          </a:solidFill>
                          <a:effectLst/>
                          <a:uLnTx/>
                          <a:uFillTx/>
                          <a:latin typeface="+mn-lt"/>
                          <a:ea typeface="+mn-ea"/>
                          <a:cs typeface="+mn-cs"/>
                        </a:rPr>
                        <a:t>شهد صاحب السمو الملكي #الأمير_سعود_بن_نايف أمير #المنطقة_الشرقية في مكتب سموه بديوان الإمارة اليوم #الأربعاء توقيع مذكرة…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40072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- 2018-05-30 12:00:27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بالتعاون مع جمعية القلب السعودية والمركز السعودي لسلامة المرضى,
يسعدنا حضوركم لفعاليات البرنامج التوعوي يوم (31 مايو – 1 يونيو) في النخيل مول -الرياض من الساعة 9:30 مساءَ  الى 1:00 صباحاَ
العديد من الهدايا بانتظاركم </a:t>
                      </a:r>
                      <a:r>
                        <a:rPr kumimoji="0" lang="en-US" sz="1000" b="0" i="0" u="none" strike="noStrike" kern="1200" cap="none" spc="0" normalizeH="0" baseline="0" noProof="0">
                          <a:ln>
                            <a:noFill/>
                          </a:ln>
                          <a:solidFill>
                            <a:prstClr val="black"/>
                          </a:solidFill>
                          <a:effectLst/>
                          <a:uLnTx/>
                          <a:uFillTx/>
                          <a:latin typeface="+mn-lt"/>
                          <a:ea typeface="+mn-ea"/>
                          <a:cs typeface="+mn-cs"/>
                        </a:rPr>
                        <a:t>🌹
 @SHA_media @spsc_sa https://t.co/9Ih99xDT2a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4239141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14:21:27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زورينا في صيدليات الدواء #الدمام (فرع رقم 88, 130 و104) وتعرفي على مشاكل بشرتك مجاناَ </a:t>
                      </a:r>
                      <a:r>
                        <a:rPr kumimoji="0" lang="en-US" sz="1000" b="0" i="0" u="none" strike="noStrike" kern="1200" cap="none" spc="0" normalizeH="0" baseline="0" noProof="0">
                          <a:ln>
                            <a:noFill/>
                          </a:ln>
                          <a:solidFill>
                            <a:prstClr val="black"/>
                          </a:solidFill>
                          <a:effectLst/>
                          <a:uLnTx/>
                          <a:uFillTx/>
                          <a:latin typeface="+mn-lt"/>
                          <a:ea typeface="+mn-ea"/>
                          <a:cs typeface="+mn-cs"/>
                        </a:rPr>
                        <a:t>https://t.co/cMYyIBia74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extLst>
                  <a:ext uri="{0D108BD9-81ED-4DB2-BD59-A6C34878D82A}">
                    <a16:rowId xmlns:a16="http://schemas.microsoft.com/office/drawing/2014/main" val="1137545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12:13:30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تعرفي على ما هو جديدنا من منتجات للعناية بالشعر, الجسم والبشرة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https://t.co/P3d3OXnalR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0.1750 %</a:t>
                      </a:r>
                    </a:p>
                  </a:txBody>
                  <a:tcPr/>
                </a:tc>
                <a:extLst>
                  <a:ext uri="{0D108BD9-81ED-4DB2-BD59-A6C34878D82A}">
                    <a16:rowId xmlns:a16="http://schemas.microsoft.com/office/drawing/2014/main" val="1336572707"/>
                  </a:ext>
                </a:extLst>
              </a:tr>
            </a:tbl>
          </a:graphicData>
        </a:graphic>
      </p:graphicFrame>
      <p:sp>
        <p:nvSpPr>
          <p:cNvPr id="4" name="Text Placeholder 3">
            <a:extLst>
              <a:ext uri="{FF2B5EF4-FFF2-40B4-BE49-F238E27FC236}">
                <a16:creationId xmlns:a16="http://schemas.microsoft.com/office/drawing/2014/main" id="{805E5255-1CA8-4B4C-9B6F-659E9DBD556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19767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251C5-66F8-4380-B7DE-C300A7C82E9E}"/>
              </a:ext>
            </a:extLst>
          </p:cNvPr>
          <p:cNvSpPr>
            <a:spLocks noGrp="1"/>
          </p:cNvSpPr>
          <p:nvPr>
            <p:ph type="title"/>
          </p:nvPr>
        </p:nvSpPr>
        <p:spPr/>
        <p:txBody>
          <a:bodyPr/>
          <a:lstStyle/>
          <a:p>
            <a:r>
              <a:rPr lang="en-US"/>
              <a:t>Twitter Own and Retweeted Tweets Table | AlDawaa - 3 of 6</a:t>
            </a:r>
          </a:p>
        </p:txBody>
      </p:sp>
      <p:graphicFrame>
        <p:nvGraphicFramePr>
          <p:cNvPr id="5" name="Table Placeholder 4">
            <a:extLst>
              <a:ext uri="{FF2B5EF4-FFF2-40B4-BE49-F238E27FC236}">
                <a16:creationId xmlns:a16="http://schemas.microsoft.com/office/drawing/2014/main" id="{B772C8A6-F2A8-4097-89B8-E48D541A6454}"/>
              </a:ext>
            </a:extLst>
          </p:cNvPr>
          <p:cNvGraphicFramePr>
            <a:graphicFrameLocks noGrp="1"/>
          </p:cNvGraphicFramePr>
          <p:nvPr>
            <p:ph type="tbl" sz="quarter" idx="13"/>
            <p:extLst>
              <p:ext uri="{D42A27DB-BD31-4B8C-83A1-F6EECF244321}">
                <p14:modId xmlns:p14="http://schemas.microsoft.com/office/powerpoint/2010/main" val="2342281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34721078"/>
                    </a:ext>
                  </a:extLst>
                </a:gridCol>
                <a:gridCol w="822960">
                  <a:extLst>
                    <a:ext uri="{9D8B030D-6E8A-4147-A177-3AD203B41FA5}">
                      <a16:colId xmlns:a16="http://schemas.microsoft.com/office/drawing/2014/main" val="2537277249"/>
                    </a:ext>
                  </a:extLst>
                </a:gridCol>
                <a:gridCol w="822960">
                  <a:extLst>
                    <a:ext uri="{9D8B030D-6E8A-4147-A177-3AD203B41FA5}">
                      <a16:colId xmlns:a16="http://schemas.microsoft.com/office/drawing/2014/main" val="3786657308"/>
                    </a:ext>
                  </a:extLst>
                </a:gridCol>
                <a:gridCol w="822960">
                  <a:extLst>
                    <a:ext uri="{9D8B030D-6E8A-4147-A177-3AD203B41FA5}">
                      <a16:colId xmlns:a16="http://schemas.microsoft.com/office/drawing/2014/main" val="1172045257"/>
                    </a:ext>
                  </a:extLst>
                </a:gridCol>
                <a:gridCol w="822960">
                  <a:extLst>
                    <a:ext uri="{9D8B030D-6E8A-4147-A177-3AD203B41FA5}">
                      <a16:colId xmlns:a16="http://schemas.microsoft.com/office/drawing/2014/main" val="2688593865"/>
                    </a:ext>
                  </a:extLst>
                </a:gridCol>
                <a:gridCol w="822960">
                  <a:extLst>
                    <a:ext uri="{9D8B030D-6E8A-4147-A177-3AD203B41FA5}">
                      <a16:colId xmlns:a16="http://schemas.microsoft.com/office/drawing/2014/main" val="2330464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06232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11:57:27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 بحمدلله توقيع اتفاقية تعاون إستراتيجي مع الهيئة العامة للغذاء والدواء يتضمن العمل على تطبيق وتفعيل برنامج (تيقظ) الذي يهدف إلى توعية الجمهور بأهمية سلامة الدواء من خلال نشر ثقافة الإبلاغ عن الأعراض الجانبية للأدوية والتي يتم مباشرتها في المركز الوطني للتيقظ والسلامة الدوائية. </a:t>
                      </a:r>
                      <a:r>
                        <a:rPr kumimoji="0" lang="en-US" sz="1000" b="0" i="0" u="none" strike="noStrike" kern="1200" cap="none" spc="0" normalizeH="0" baseline="0" noProof="0">
                          <a:ln>
                            <a:noFill/>
                          </a:ln>
                          <a:solidFill>
                            <a:prstClr val="black"/>
                          </a:solidFill>
                          <a:effectLst/>
                          <a:uLnTx/>
                          <a:uFillTx/>
                          <a:latin typeface="+mn-lt"/>
                          <a:ea typeface="+mn-ea"/>
                          <a:cs typeface="+mn-cs"/>
                        </a:rPr>
                        <a:t>https://t.co/Os2loqwZA2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0.0174 %</a:t>
                      </a:r>
                    </a:p>
                  </a:txBody>
                  <a:tcPr/>
                </a:tc>
                <a:extLst>
                  <a:ext uri="{0D108BD9-81ED-4DB2-BD59-A6C34878D82A}">
                    <a16:rowId xmlns:a16="http://schemas.microsoft.com/office/drawing/2014/main" val="1821647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10:26:57 </a:t>
                      </a:r>
                      <a:r>
                        <a:rPr kumimoji="0" lang="en-US" sz="1000" b="0" i="0" u="none" strike="noStrike" kern="1200" cap="none" spc="0" normalizeH="0" baseline="0" noProof="0">
                          <a:ln>
                            <a:noFill/>
                          </a:ln>
                          <a:solidFill>
                            <a:prstClr val="black"/>
                          </a:solidFill>
                          <a:effectLst/>
                          <a:uLnTx/>
                          <a:uFillTx/>
                          <a:latin typeface="+mn-lt"/>
                          <a:ea typeface="+mn-ea"/>
                          <a:cs typeface="+mn-cs"/>
                        </a:rPr>
                        <a:t>
  RT @Saudi_FDA: #</a:t>
                      </a:r>
                      <a:r>
                        <a:rPr kumimoji="0" lang="ar-AE" sz="1000" b="0" i="0" u="none" strike="noStrike" kern="1200" cap="none" spc="0" normalizeH="0" baseline="0" noProof="0">
                          <a:ln>
                            <a:noFill/>
                          </a:ln>
                          <a:solidFill>
                            <a:prstClr val="black"/>
                          </a:solidFill>
                          <a:effectLst/>
                          <a:uLnTx/>
                          <a:uFillTx/>
                          <a:latin typeface="+mn-lt"/>
                          <a:ea typeface="+mn-ea"/>
                          <a:cs typeface="+mn-cs"/>
                        </a:rPr>
                        <a:t>الغذاء_والدواء توقع برنامجي تعاون مع شركة الدواء للخدمات الطبية
</a:t>
                      </a:r>
                      <a:r>
                        <a:rPr kumimoji="0" lang="en-US" sz="1000" b="0" i="0" u="none" strike="noStrike" kern="1200" cap="none" spc="0" normalizeH="0" baseline="0" noProof="0">
                          <a:ln>
                            <a:noFill/>
                          </a:ln>
                          <a:solidFill>
                            <a:prstClr val="black"/>
                          </a:solidFill>
                          <a:effectLst/>
                          <a:uLnTx/>
                          <a:uFillTx/>
                          <a:latin typeface="+mn-lt"/>
                          <a:ea typeface="+mn-ea"/>
                          <a:cs typeface="+mn-cs"/>
                        </a:rPr>
                        <a:t>https://t.co/yfu1SKkaSk https://t.co/MxKc5mEOuz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96649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- 2018-05-28 20:10:58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 الخير يدوم ... عند شرائك اي من عبوة بامبرز الميجا او الميجا المميّز سنتبرع بريال الى جمعية #كنف التي تقوم بتوفير التأمين الصحي للأيتام والارامل وأسر شهداء الواجب
#شاركها 
#شجع_غيرك_يكثر_خيرك </a:t>
                      </a:r>
                      <a:r>
                        <a:rPr kumimoji="0" lang="en-US" sz="1000" b="0" i="0" u="none" strike="noStrike" kern="1200" cap="none" spc="0" normalizeH="0" baseline="0" noProof="0">
                          <a:ln>
                            <a:noFill/>
                          </a:ln>
                          <a:solidFill>
                            <a:prstClr val="black"/>
                          </a:solidFill>
                          <a:effectLst/>
                          <a:uLnTx/>
                          <a:uFillTx/>
                          <a:latin typeface="+mn-lt"/>
                          <a:ea typeface="+mn-ea"/>
                          <a:cs typeface="+mn-cs"/>
                        </a:rPr>
                        <a:t>https://t.co/TPYce94m1x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extLst>
                  <a:ext uri="{0D108BD9-81ED-4DB2-BD59-A6C34878D82A}">
                    <a16:rowId xmlns:a16="http://schemas.microsoft.com/office/drawing/2014/main" val="101659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- 2018-05-28 19:59:15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إطمئن على صحتك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متوفر الآن على #عروض_الدواء
*العرض ساري الى ٣ يونيو</a:t>
                      </a:r>
                      <a:r>
                        <a:rPr kumimoji="0" lang="en-US" sz="1000" b="0" i="0" u="none" strike="noStrike" kern="1200" cap="none" spc="0" normalizeH="0" baseline="0" noProof="0">
                          <a:ln>
                            <a:noFill/>
                          </a:ln>
                          <a:solidFill>
                            <a:prstClr val="black"/>
                          </a:solidFill>
                          <a:effectLst/>
                          <a:uLnTx/>
                          <a:uFillTx/>
                          <a:latin typeface="+mn-lt"/>
                          <a:ea typeface="+mn-ea"/>
                          <a:cs typeface="+mn-cs"/>
                        </a:rPr>
                        <a:t>🌸 https://t.co/B9JkiCVwwD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extLst>
                  <a:ext uri="{0D108BD9-81ED-4DB2-BD59-A6C34878D82A}">
                    <a16:rowId xmlns:a16="http://schemas.microsoft.com/office/drawing/2014/main" val="800810852"/>
                  </a:ext>
                </a:extLst>
              </a:tr>
            </a:tbl>
          </a:graphicData>
        </a:graphic>
      </p:graphicFrame>
      <p:sp>
        <p:nvSpPr>
          <p:cNvPr id="4" name="Text Placeholder 3">
            <a:extLst>
              <a:ext uri="{FF2B5EF4-FFF2-40B4-BE49-F238E27FC236}">
                <a16:creationId xmlns:a16="http://schemas.microsoft.com/office/drawing/2014/main" id="{E393B41D-08DB-4521-9120-CDA0F5AA5C1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501806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FCA78-BDF3-46A3-BAD9-DBE8871F49E2}"/>
              </a:ext>
            </a:extLst>
          </p:cNvPr>
          <p:cNvSpPr>
            <a:spLocks noGrp="1"/>
          </p:cNvSpPr>
          <p:nvPr>
            <p:ph type="title"/>
          </p:nvPr>
        </p:nvSpPr>
        <p:spPr/>
        <p:txBody>
          <a:bodyPr/>
          <a:lstStyle/>
          <a:p>
            <a:r>
              <a:rPr lang="en-US"/>
              <a:t>Twitter Own and Retweeted Tweets Table | AlDawaa - 4 of 6</a:t>
            </a:r>
          </a:p>
        </p:txBody>
      </p:sp>
      <p:graphicFrame>
        <p:nvGraphicFramePr>
          <p:cNvPr id="5" name="Table Placeholder 4">
            <a:extLst>
              <a:ext uri="{FF2B5EF4-FFF2-40B4-BE49-F238E27FC236}">
                <a16:creationId xmlns:a16="http://schemas.microsoft.com/office/drawing/2014/main" id="{648EFFD1-133B-4A81-BC4D-562ABE3DEB04}"/>
              </a:ext>
            </a:extLst>
          </p:cNvPr>
          <p:cNvGraphicFramePr>
            <a:graphicFrameLocks noGrp="1"/>
          </p:cNvGraphicFramePr>
          <p:nvPr>
            <p:ph type="tbl" sz="quarter" idx="13"/>
            <p:extLst>
              <p:ext uri="{D42A27DB-BD31-4B8C-83A1-F6EECF244321}">
                <p14:modId xmlns:p14="http://schemas.microsoft.com/office/powerpoint/2010/main" val="4202310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56441999"/>
                    </a:ext>
                  </a:extLst>
                </a:gridCol>
                <a:gridCol w="822960">
                  <a:extLst>
                    <a:ext uri="{9D8B030D-6E8A-4147-A177-3AD203B41FA5}">
                      <a16:colId xmlns:a16="http://schemas.microsoft.com/office/drawing/2014/main" val="3465790550"/>
                    </a:ext>
                  </a:extLst>
                </a:gridCol>
                <a:gridCol w="822960">
                  <a:extLst>
                    <a:ext uri="{9D8B030D-6E8A-4147-A177-3AD203B41FA5}">
                      <a16:colId xmlns:a16="http://schemas.microsoft.com/office/drawing/2014/main" val="1129374356"/>
                    </a:ext>
                  </a:extLst>
                </a:gridCol>
                <a:gridCol w="822960">
                  <a:extLst>
                    <a:ext uri="{9D8B030D-6E8A-4147-A177-3AD203B41FA5}">
                      <a16:colId xmlns:a16="http://schemas.microsoft.com/office/drawing/2014/main" val="814326793"/>
                    </a:ext>
                  </a:extLst>
                </a:gridCol>
                <a:gridCol w="822960">
                  <a:extLst>
                    <a:ext uri="{9D8B030D-6E8A-4147-A177-3AD203B41FA5}">
                      <a16:colId xmlns:a16="http://schemas.microsoft.com/office/drawing/2014/main" val="3626563739"/>
                    </a:ext>
                  </a:extLst>
                </a:gridCol>
                <a:gridCol w="822960">
                  <a:extLst>
                    <a:ext uri="{9D8B030D-6E8A-4147-A177-3AD203B41FA5}">
                      <a16:colId xmlns:a16="http://schemas.microsoft.com/office/drawing/2014/main" val="2260413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29755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- 2018-05-28 17:30:13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المشروبات الرمضانية لها نكهة خاصة في #رمضان لكن اختر صح وتناول العصائر الطبيعية كبديل</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فوائد عصير التوت كثيرة ومن أهمها أنه يسيطر على نسبة السكر في الدم ويحتوي على العديد من الفيتامينات مثل فيتامين سي, ه و أ
#نصيحة_الدواء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https://t.co/KnnUPY5Zf0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extLst>
                  <a:ext uri="{0D108BD9-81ED-4DB2-BD59-A6C34878D82A}">
                    <a16:rowId xmlns:a16="http://schemas.microsoft.com/office/drawing/2014/main" val="1204370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19:30:05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يصعب على الصائم مقاومة الرغبة بتناول الحلويات بعد الإفطار, لكن اختر الأفضل وجرب حلويات خالية من السكر. تفضل بزيارة أحد فروعنا واكتشف منتجات متنوعة خالية من السكر متوفرة على#عروض_الدواء
 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https://t.co/b9ll89Vo30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extLst>
                  <a:ext uri="{0D108BD9-81ED-4DB2-BD59-A6C34878D82A}">
                    <a16:rowId xmlns:a16="http://schemas.microsoft.com/office/drawing/2014/main" val="1590882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17:50:21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لعناية فائقة وتألق دائم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وفرنا لك الأفضل على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https://t.co/X2aRTtZNhA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extLst>
                  <a:ext uri="{0D108BD9-81ED-4DB2-BD59-A6C34878D82A}">
                    <a16:rowId xmlns:a16="http://schemas.microsoft.com/office/drawing/2014/main" val="3010732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17:49:55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لعناية فائقة وتألق دائم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وفرنا لك الأفضل على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https://t.co/VTLgwZvJQJ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extLst>
                  <a:ext uri="{0D108BD9-81ED-4DB2-BD59-A6C34878D82A}">
                    <a16:rowId xmlns:a16="http://schemas.microsoft.com/office/drawing/2014/main" val="3551917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17:41:56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العديد من المنتجات للعناية ببشرتك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 https://t.co/WGGn8wqMz8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2833039357"/>
                  </a:ext>
                </a:extLst>
              </a:tr>
            </a:tbl>
          </a:graphicData>
        </a:graphic>
      </p:graphicFrame>
      <p:sp>
        <p:nvSpPr>
          <p:cNvPr id="4" name="Text Placeholder 3">
            <a:extLst>
              <a:ext uri="{FF2B5EF4-FFF2-40B4-BE49-F238E27FC236}">
                <a16:creationId xmlns:a16="http://schemas.microsoft.com/office/drawing/2014/main" id="{23D8A20A-BE37-42DC-AFCB-06CB2A971BE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538815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B12EC-FFA0-4D7A-B057-EB939BCDB1FD}"/>
              </a:ext>
            </a:extLst>
          </p:cNvPr>
          <p:cNvSpPr>
            <a:spLocks noGrp="1"/>
          </p:cNvSpPr>
          <p:nvPr>
            <p:ph type="title"/>
          </p:nvPr>
        </p:nvSpPr>
        <p:spPr/>
        <p:txBody>
          <a:bodyPr/>
          <a:lstStyle/>
          <a:p>
            <a:r>
              <a:rPr lang="en-US"/>
              <a:t>Twitter Own and Retweeted Tweets Table | AlDawaa - 5 of 6</a:t>
            </a:r>
          </a:p>
        </p:txBody>
      </p:sp>
      <p:graphicFrame>
        <p:nvGraphicFramePr>
          <p:cNvPr id="5" name="Table Placeholder 4">
            <a:extLst>
              <a:ext uri="{FF2B5EF4-FFF2-40B4-BE49-F238E27FC236}">
                <a16:creationId xmlns:a16="http://schemas.microsoft.com/office/drawing/2014/main" id="{F36BC04A-DB35-437E-BF75-AA39957F49B7}"/>
              </a:ext>
            </a:extLst>
          </p:cNvPr>
          <p:cNvGraphicFramePr>
            <a:graphicFrameLocks noGrp="1"/>
          </p:cNvGraphicFramePr>
          <p:nvPr>
            <p:ph type="tbl" sz="quarter" idx="13"/>
            <p:extLst>
              <p:ext uri="{D42A27DB-BD31-4B8C-83A1-F6EECF244321}">
                <p14:modId xmlns:p14="http://schemas.microsoft.com/office/powerpoint/2010/main" val="182460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66022271"/>
                    </a:ext>
                  </a:extLst>
                </a:gridCol>
                <a:gridCol w="822960">
                  <a:extLst>
                    <a:ext uri="{9D8B030D-6E8A-4147-A177-3AD203B41FA5}">
                      <a16:colId xmlns:a16="http://schemas.microsoft.com/office/drawing/2014/main" val="3626314747"/>
                    </a:ext>
                  </a:extLst>
                </a:gridCol>
                <a:gridCol w="822960">
                  <a:extLst>
                    <a:ext uri="{9D8B030D-6E8A-4147-A177-3AD203B41FA5}">
                      <a16:colId xmlns:a16="http://schemas.microsoft.com/office/drawing/2014/main" val="83755443"/>
                    </a:ext>
                  </a:extLst>
                </a:gridCol>
                <a:gridCol w="822960">
                  <a:extLst>
                    <a:ext uri="{9D8B030D-6E8A-4147-A177-3AD203B41FA5}">
                      <a16:colId xmlns:a16="http://schemas.microsoft.com/office/drawing/2014/main" val="3362762087"/>
                    </a:ext>
                  </a:extLst>
                </a:gridCol>
                <a:gridCol w="822960">
                  <a:extLst>
                    <a:ext uri="{9D8B030D-6E8A-4147-A177-3AD203B41FA5}">
                      <a16:colId xmlns:a16="http://schemas.microsoft.com/office/drawing/2014/main" val="4187070975"/>
                    </a:ext>
                  </a:extLst>
                </a:gridCol>
                <a:gridCol w="822960">
                  <a:extLst>
                    <a:ext uri="{9D8B030D-6E8A-4147-A177-3AD203B41FA5}">
                      <a16:colId xmlns:a16="http://schemas.microsoft.com/office/drawing/2014/main" val="4227237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50095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17:41:35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العديد من المنتجات للعناية ببشرتك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 https://t.co/EgqDtaHvtk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extLst>
                  <a:ext uri="{0D108BD9-81ED-4DB2-BD59-A6C34878D82A}">
                    <a16:rowId xmlns:a16="http://schemas.microsoft.com/office/drawing/2014/main" val="2330149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12:52:18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اصرف وصفة طبيبك من #الدواء على التأمين وتمتّع ب ٥٪؜ مكافآة من قيمة فاتورتك! 
العرض سارٍ حتى 20 يوليو. 
#اصرفها_بالعافية </a:t>
                      </a:r>
                      <a:r>
                        <a:rPr kumimoji="0" lang="en-US" sz="1000" b="0" i="0" u="none" strike="noStrike" kern="1200" cap="none" spc="0" normalizeH="0" baseline="0" noProof="0">
                          <a:ln>
                            <a:noFill/>
                          </a:ln>
                          <a:solidFill>
                            <a:prstClr val="black"/>
                          </a:solidFill>
                          <a:effectLst/>
                          <a:uLnTx/>
                          <a:uFillTx/>
                          <a:latin typeface="+mn-lt"/>
                          <a:ea typeface="+mn-ea"/>
                          <a:cs typeface="+mn-cs"/>
                        </a:rPr>
                        <a:t>https://t.co/vKEg6mLcW1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extLst>
                  <a:ext uri="{0D108BD9-81ED-4DB2-BD59-A6C34878D82A}">
                    <a16:rowId xmlns:a16="http://schemas.microsoft.com/office/drawing/2014/main" val="2380380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11:00:17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استمتعي بشعر صحي ولامع مع عرض بريكسيونا، اشتري عبوتين بريكسيونا واحصلي على الثالثة مجانًا، العرض ساري من ٢٥ مايو وحتى ٥ يونيو، العرض متوفر في جميع صيدليات الدواء
#الشعر_الجميل </a:t>
                      </a:r>
                      <a:r>
                        <a:rPr kumimoji="0" lang="en-US" sz="1000" b="0" i="0" u="none" strike="noStrike" kern="1200" cap="none" spc="0" normalizeH="0" baseline="0" noProof="0">
                          <a:ln>
                            <a:noFill/>
                          </a:ln>
                          <a:solidFill>
                            <a:prstClr val="black"/>
                          </a:solidFill>
                          <a:effectLst/>
                          <a:uLnTx/>
                          <a:uFillTx/>
                          <a:latin typeface="+mn-lt"/>
                          <a:ea typeface="+mn-ea"/>
                          <a:cs typeface="+mn-cs"/>
                        </a:rPr>
                        <a:t>https://t.co/3EDO0aREgA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extLst>
                  <a:ext uri="{0D108BD9-81ED-4DB2-BD59-A6C34878D82A}">
                    <a16:rowId xmlns:a16="http://schemas.microsoft.com/office/drawing/2014/main" val="1363735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08:49:22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لشعر صحي خلال شهر #رمضان, تأكدي من اتباع النصائح التالية من بريكسيونا
#الدواء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https://t.co/TIsLmFsUm4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4053460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- 2018-05-26 18:46:20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وقت الاستحمام هو بكل تأكيد فرصة مثالية خلال يومك لتحفّزي حواس طفلك وتزيدي الارتباط بينكما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الأفضل لكِ ولطفلك </a:t>
                      </a:r>
                      <a:r>
                        <a:rPr kumimoji="0" lang="en-US" sz="1000" b="0" i="0" u="none" strike="noStrike" kern="1200" cap="none" spc="0" normalizeH="0" baseline="0" noProof="0">
                          <a:ln>
                            <a:noFill/>
                          </a:ln>
                          <a:solidFill>
                            <a:prstClr val="black"/>
                          </a:solidFill>
                          <a:effectLst/>
                          <a:uLnTx/>
                          <a:uFillTx/>
                          <a:latin typeface="+mn-lt"/>
                          <a:ea typeface="+mn-ea"/>
                          <a:cs typeface="+mn-cs"/>
                        </a:rPr>
                        <a:t>https://t.co/l5v5Pwv3Gl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3514156744"/>
                  </a:ext>
                </a:extLst>
              </a:tr>
            </a:tbl>
          </a:graphicData>
        </a:graphic>
      </p:graphicFrame>
      <p:sp>
        <p:nvSpPr>
          <p:cNvPr id="4" name="Text Placeholder 3">
            <a:extLst>
              <a:ext uri="{FF2B5EF4-FFF2-40B4-BE49-F238E27FC236}">
                <a16:creationId xmlns:a16="http://schemas.microsoft.com/office/drawing/2014/main" id="{E49645B9-A974-4CE6-ADDF-302BD1D1748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22879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BAFAC-75FD-4067-9675-18BF2EDFD39A}"/>
              </a:ext>
            </a:extLst>
          </p:cNvPr>
          <p:cNvSpPr>
            <a:spLocks noGrp="1"/>
          </p:cNvSpPr>
          <p:nvPr>
            <p:ph type="title"/>
          </p:nvPr>
        </p:nvSpPr>
        <p:spPr/>
        <p:txBody>
          <a:bodyPr/>
          <a:lstStyle/>
          <a:p>
            <a:r>
              <a:rPr lang="en-US"/>
              <a:t>Twitter Own and Retweeted Tweets Table | AlDawaa - 6 of 6</a:t>
            </a:r>
          </a:p>
        </p:txBody>
      </p:sp>
      <p:graphicFrame>
        <p:nvGraphicFramePr>
          <p:cNvPr id="5" name="Table Placeholder 4">
            <a:extLst>
              <a:ext uri="{FF2B5EF4-FFF2-40B4-BE49-F238E27FC236}">
                <a16:creationId xmlns:a16="http://schemas.microsoft.com/office/drawing/2014/main" id="{33943222-BDBD-44AD-9BEC-74304F87DA5D}"/>
              </a:ext>
            </a:extLst>
          </p:cNvPr>
          <p:cNvGraphicFramePr>
            <a:graphicFrameLocks noGrp="1"/>
          </p:cNvGraphicFramePr>
          <p:nvPr>
            <p:ph type="tbl" sz="quarter" idx="13"/>
            <p:extLst>
              <p:ext uri="{D42A27DB-BD31-4B8C-83A1-F6EECF244321}">
                <p14:modId xmlns:p14="http://schemas.microsoft.com/office/powerpoint/2010/main" val="1430645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37817612"/>
                    </a:ext>
                  </a:extLst>
                </a:gridCol>
                <a:gridCol w="822960">
                  <a:extLst>
                    <a:ext uri="{9D8B030D-6E8A-4147-A177-3AD203B41FA5}">
                      <a16:colId xmlns:a16="http://schemas.microsoft.com/office/drawing/2014/main" val="1683227932"/>
                    </a:ext>
                  </a:extLst>
                </a:gridCol>
                <a:gridCol w="822960">
                  <a:extLst>
                    <a:ext uri="{9D8B030D-6E8A-4147-A177-3AD203B41FA5}">
                      <a16:colId xmlns:a16="http://schemas.microsoft.com/office/drawing/2014/main" val="2206605024"/>
                    </a:ext>
                  </a:extLst>
                </a:gridCol>
                <a:gridCol w="822960">
                  <a:extLst>
                    <a:ext uri="{9D8B030D-6E8A-4147-A177-3AD203B41FA5}">
                      <a16:colId xmlns:a16="http://schemas.microsoft.com/office/drawing/2014/main" val="478629681"/>
                    </a:ext>
                  </a:extLst>
                </a:gridCol>
                <a:gridCol w="822960">
                  <a:extLst>
                    <a:ext uri="{9D8B030D-6E8A-4147-A177-3AD203B41FA5}">
                      <a16:colId xmlns:a16="http://schemas.microsoft.com/office/drawing/2014/main" val="163678834"/>
                    </a:ext>
                  </a:extLst>
                </a:gridCol>
                <a:gridCol w="822960">
                  <a:extLst>
                    <a:ext uri="{9D8B030D-6E8A-4147-A177-3AD203B41FA5}">
                      <a16:colId xmlns:a16="http://schemas.microsoft.com/office/drawing/2014/main" val="2436602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78591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- 2018-05-26 17:00:43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تذكر أن تشرب الكثير من الماء قبل صلاة التراويح لتتجنب الشعور بالجفاف أثناء الصلاة.. وفي حال الشعور بالجفاف, إتجه إلى الطوارئ أو استشر طبيبك .
#رمضان
#الدواء_والسكري </a:t>
                      </a:r>
                      <a:r>
                        <a:rPr kumimoji="0" lang="en-US" sz="1000" b="0" i="0" u="none" strike="noStrike" kern="1200" cap="none" spc="0" normalizeH="0" baseline="0" noProof="0">
                          <a:ln>
                            <a:noFill/>
                          </a:ln>
                          <a:solidFill>
                            <a:prstClr val="black"/>
                          </a:solidFill>
                          <a:effectLst/>
                          <a:uLnTx/>
                          <a:uFillTx/>
                          <a:latin typeface="+mn-lt"/>
                          <a:ea typeface="+mn-ea"/>
                          <a:cs typeface="+mn-cs"/>
                        </a:rPr>
                        <a:t>https://t.co/RocG3OGKh8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extLst>
                  <a:ext uri="{0D108BD9-81ED-4DB2-BD59-A6C34878D82A}">
                    <a16:rowId xmlns:a16="http://schemas.microsoft.com/office/drawing/2014/main" val="2643232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19:30:14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ما يحتاجه طفلك.. لدينا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https://t.co/4YPqT4nNM6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1283922135"/>
                  </a:ext>
                </a:extLst>
              </a:tr>
            </a:tbl>
          </a:graphicData>
        </a:graphic>
      </p:graphicFrame>
      <p:sp>
        <p:nvSpPr>
          <p:cNvPr id="4" name="Text Placeholder 3">
            <a:extLst>
              <a:ext uri="{FF2B5EF4-FFF2-40B4-BE49-F238E27FC236}">
                <a16:creationId xmlns:a16="http://schemas.microsoft.com/office/drawing/2014/main" id="{79BABF0C-D99A-4A3F-938F-2AFBD768FEB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38501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58F70-F46D-45D4-91EA-AE43FD93A556}"/>
              </a:ext>
            </a:extLst>
          </p:cNvPr>
          <p:cNvSpPr>
            <a:spLocks noGrp="1"/>
          </p:cNvSpPr>
          <p:nvPr>
            <p:ph type="title"/>
          </p:nvPr>
        </p:nvSpPr>
        <p:spPr/>
        <p:txBody>
          <a:bodyPr/>
          <a:lstStyle/>
          <a:p>
            <a:r>
              <a:rPr lang="en-US"/>
              <a:t>Twitter Interaction Rate | AlDawaa</a:t>
            </a:r>
          </a:p>
        </p:txBody>
      </p:sp>
      <p:graphicFrame>
        <p:nvGraphicFramePr>
          <p:cNvPr id="6" name="Chart Placeholder 5">
            <a:extLst>
              <a:ext uri="{FF2B5EF4-FFF2-40B4-BE49-F238E27FC236}">
                <a16:creationId xmlns:a16="http://schemas.microsoft.com/office/drawing/2014/main" id="{320B721B-D03B-4A49-802A-BD4C54249456}"/>
              </a:ext>
            </a:extLst>
          </p:cNvPr>
          <p:cNvGraphicFramePr>
            <a:graphicFrameLocks noGrp="1"/>
          </p:cNvGraphicFramePr>
          <p:nvPr>
            <p:ph type="chart" sz="quarter" idx="13"/>
            <p:extLst>
              <p:ext uri="{D42A27DB-BD31-4B8C-83A1-F6EECF244321}">
                <p14:modId xmlns:p14="http://schemas.microsoft.com/office/powerpoint/2010/main" val="2485772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4A4305-B431-4A35-97B0-672AC3711DA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A4E9B4A7-6E4E-46CC-A435-12379338E3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8246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20086-F5D3-4C99-B59E-22268F864FD5}"/>
              </a:ext>
            </a:extLst>
          </p:cNvPr>
          <p:cNvSpPr>
            <a:spLocks noGrp="1"/>
          </p:cNvSpPr>
          <p:nvPr>
            <p:ph type="title"/>
          </p:nvPr>
        </p:nvSpPr>
        <p:spPr/>
        <p:txBody>
          <a:bodyPr/>
          <a:lstStyle/>
          <a:p>
            <a:r>
              <a:rPr lang="en-US"/>
              <a:t>Twitter Followers Change | AlDawaa</a:t>
            </a:r>
          </a:p>
        </p:txBody>
      </p:sp>
      <p:graphicFrame>
        <p:nvGraphicFramePr>
          <p:cNvPr id="6" name="Chart Placeholder 5">
            <a:extLst>
              <a:ext uri="{FF2B5EF4-FFF2-40B4-BE49-F238E27FC236}">
                <a16:creationId xmlns:a16="http://schemas.microsoft.com/office/drawing/2014/main" id="{92061E2E-9320-44CB-A166-C09B72831BD9}"/>
              </a:ext>
            </a:extLst>
          </p:cNvPr>
          <p:cNvGraphicFramePr>
            <a:graphicFrameLocks noGrp="1"/>
          </p:cNvGraphicFramePr>
          <p:nvPr>
            <p:ph type="chart" sz="quarter" idx="13"/>
            <p:extLst>
              <p:ext uri="{D42A27DB-BD31-4B8C-83A1-F6EECF244321}">
                <p14:modId xmlns:p14="http://schemas.microsoft.com/office/powerpoint/2010/main" val="2008316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9A02CA-B6BE-4EB4-9F0E-8C67B2320C0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AD67EE1E-D6E9-4032-94DE-425163D5CE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6566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EC060-70C4-409B-A6F7-1029FBDD67D6}"/>
              </a:ext>
            </a:extLst>
          </p:cNvPr>
          <p:cNvSpPr>
            <a:spLocks noGrp="1"/>
          </p:cNvSpPr>
          <p:nvPr>
            <p:ph type="title"/>
          </p:nvPr>
        </p:nvSpPr>
        <p:spPr/>
        <p:txBody>
          <a:bodyPr/>
          <a:lstStyle/>
          <a:p>
            <a:r>
              <a:rPr lang="en-US"/>
              <a:t>Twitter Own Tweets | AlDawaa</a:t>
            </a:r>
          </a:p>
        </p:txBody>
      </p:sp>
      <p:graphicFrame>
        <p:nvGraphicFramePr>
          <p:cNvPr id="6" name="Chart Placeholder 5">
            <a:extLst>
              <a:ext uri="{FF2B5EF4-FFF2-40B4-BE49-F238E27FC236}">
                <a16:creationId xmlns:a16="http://schemas.microsoft.com/office/drawing/2014/main" id="{D1235961-563C-4B88-9491-75A7982A53AB}"/>
              </a:ext>
            </a:extLst>
          </p:cNvPr>
          <p:cNvGraphicFramePr>
            <a:graphicFrameLocks noGrp="1"/>
          </p:cNvGraphicFramePr>
          <p:nvPr>
            <p:ph type="chart" sz="quarter" idx="13"/>
            <p:extLst>
              <p:ext uri="{D42A27DB-BD31-4B8C-83A1-F6EECF244321}">
                <p14:modId xmlns:p14="http://schemas.microsoft.com/office/powerpoint/2010/main" val="266727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11E7B7-5ED8-4DC7-8683-95F68B81225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A6C5E91B-0EB2-485F-8CF0-33CF2B14BD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0998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B9E03-E996-4196-9945-D7A7299B9B03}"/>
              </a:ext>
            </a:extLst>
          </p:cNvPr>
          <p:cNvSpPr>
            <a:spLocks noGrp="1"/>
          </p:cNvSpPr>
          <p:nvPr>
            <p:ph type="title"/>
          </p:nvPr>
        </p:nvSpPr>
        <p:spPr/>
        <p:txBody>
          <a:bodyPr/>
          <a:lstStyle/>
          <a:p>
            <a:r>
              <a:rPr lang="en-US"/>
              <a:t>Twitter Interactions Distribution | AlDawaa</a:t>
            </a:r>
          </a:p>
        </p:txBody>
      </p:sp>
      <p:graphicFrame>
        <p:nvGraphicFramePr>
          <p:cNvPr id="6" name="Chart Placeholder 5">
            <a:extLst>
              <a:ext uri="{FF2B5EF4-FFF2-40B4-BE49-F238E27FC236}">
                <a16:creationId xmlns:a16="http://schemas.microsoft.com/office/drawing/2014/main" id="{A1747990-F79D-4D3A-942B-46D897D63482}"/>
              </a:ext>
            </a:extLst>
          </p:cNvPr>
          <p:cNvGraphicFramePr>
            <a:graphicFrameLocks noGrp="1"/>
          </p:cNvGraphicFramePr>
          <p:nvPr>
            <p:ph type="chart" sz="quarter" idx="13"/>
            <p:extLst>
              <p:ext uri="{D42A27DB-BD31-4B8C-83A1-F6EECF244321}">
                <p14:modId xmlns:p14="http://schemas.microsoft.com/office/powerpoint/2010/main" val="1448314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11E55A-7352-4350-9D07-92E7778BF9F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4DE14EF-E7C5-400A-8D72-0E64728423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0016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3B798-1ADE-458F-8BC3-61D3E02E999D}"/>
              </a:ext>
            </a:extLst>
          </p:cNvPr>
          <p:cNvSpPr>
            <a:spLocks noGrp="1"/>
          </p:cNvSpPr>
          <p:nvPr>
            <p:ph type="title"/>
          </p:nvPr>
        </p:nvSpPr>
        <p:spPr/>
        <p:txBody>
          <a:bodyPr/>
          <a:lstStyle/>
          <a:p>
            <a:r>
              <a:rPr lang="en-US"/>
              <a:t>Twitter Tweets Total | AlDawaa</a:t>
            </a:r>
          </a:p>
        </p:txBody>
      </p:sp>
      <p:graphicFrame>
        <p:nvGraphicFramePr>
          <p:cNvPr id="6" name="Chart Placeholder 5">
            <a:extLst>
              <a:ext uri="{FF2B5EF4-FFF2-40B4-BE49-F238E27FC236}">
                <a16:creationId xmlns:a16="http://schemas.microsoft.com/office/drawing/2014/main" id="{625064DE-A444-45E5-9689-EE553AA89C51}"/>
              </a:ext>
            </a:extLst>
          </p:cNvPr>
          <p:cNvGraphicFramePr>
            <a:graphicFrameLocks noGrp="1"/>
          </p:cNvGraphicFramePr>
          <p:nvPr>
            <p:ph type="chart" sz="quarter" idx="13"/>
            <p:extLst>
              <p:ext uri="{D42A27DB-BD31-4B8C-83A1-F6EECF244321}">
                <p14:modId xmlns:p14="http://schemas.microsoft.com/office/powerpoint/2010/main" val="2816218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CB6E40-D6C4-41C6-9202-69D20D1F0C6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19D3C71-0D42-41AE-871F-ACF0E33AB6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5828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EE31A-EAB1-442F-A9D4-206D7B5B4416}"/>
              </a:ext>
            </a:extLst>
          </p:cNvPr>
          <p:cNvSpPr>
            <a:spLocks noGrp="1"/>
          </p:cNvSpPr>
          <p:nvPr>
            <p:ph type="title"/>
          </p:nvPr>
        </p:nvSpPr>
        <p:spPr/>
        <p:txBody>
          <a:bodyPr/>
          <a:lstStyle/>
          <a:p>
            <a:r>
              <a:rPr lang="en-US"/>
              <a:t>Twitter Total Interactions | AlDawaa</a:t>
            </a:r>
          </a:p>
        </p:txBody>
      </p:sp>
      <p:graphicFrame>
        <p:nvGraphicFramePr>
          <p:cNvPr id="6" name="Chart Placeholder 5">
            <a:extLst>
              <a:ext uri="{FF2B5EF4-FFF2-40B4-BE49-F238E27FC236}">
                <a16:creationId xmlns:a16="http://schemas.microsoft.com/office/drawing/2014/main" id="{2587D9E8-0D8A-4829-A2CF-8AEF1A1E51C0}"/>
              </a:ext>
            </a:extLst>
          </p:cNvPr>
          <p:cNvGraphicFramePr>
            <a:graphicFrameLocks noGrp="1"/>
          </p:cNvGraphicFramePr>
          <p:nvPr>
            <p:ph type="chart" sz="quarter" idx="13"/>
            <p:extLst>
              <p:ext uri="{D42A27DB-BD31-4B8C-83A1-F6EECF244321}">
                <p14:modId xmlns:p14="http://schemas.microsoft.com/office/powerpoint/2010/main" val="3652210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356440-EA9D-4D4E-82A6-69AD8F210BC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2B45C502-8E23-4FEB-99EC-8C49D8EEA9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0092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838F7-78E6-4CE5-BE0D-D8A4A45455D7}"/>
              </a:ext>
            </a:extLst>
          </p:cNvPr>
          <p:cNvSpPr>
            <a:spLocks noGrp="1"/>
          </p:cNvSpPr>
          <p:nvPr>
            <p:ph type="title"/>
          </p:nvPr>
        </p:nvSpPr>
        <p:spPr/>
        <p:txBody>
          <a:bodyPr/>
          <a:lstStyle/>
          <a:p>
            <a:r>
              <a:rPr lang="en-US"/>
              <a:t>Twitter Retweets | AlDawaa</a:t>
            </a:r>
          </a:p>
        </p:txBody>
      </p:sp>
      <p:graphicFrame>
        <p:nvGraphicFramePr>
          <p:cNvPr id="6" name="Chart Placeholder 5">
            <a:extLst>
              <a:ext uri="{FF2B5EF4-FFF2-40B4-BE49-F238E27FC236}">
                <a16:creationId xmlns:a16="http://schemas.microsoft.com/office/drawing/2014/main" id="{677166EC-F9DB-4E3F-B65C-4C9423FFD478}"/>
              </a:ext>
            </a:extLst>
          </p:cNvPr>
          <p:cNvGraphicFramePr>
            <a:graphicFrameLocks noGrp="1"/>
          </p:cNvGraphicFramePr>
          <p:nvPr>
            <p:ph type="chart" sz="quarter" idx="13"/>
            <p:extLst>
              <p:ext uri="{D42A27DB-BD31-4B8C-83A1-F6EECF244321}">
                <p14:modId xmlns:p14="http://schemas.microsoft.com/office/powerpoint/2010/main" val="1421976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3B8FAA-6118-46DD-8E0C-87EE2619E4D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00E746B6-C372-4631-96D4-0D51AE3F8C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8907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9B94B-BCDD-4988-A8FA-5AF60D749E91}"/>
              </a:ext>
            </a:extLst>
          </p:cNvPr>
          <p:cNvSpPr>
            <a:spLocks noGrp="1"/>
          </p:cNvSpPr>
          <p:nvPr>
            <p:ph type="title"/>
          </p:nvPr>
        </p:nvSpPr>
        <p:spPr/>
        <p:txBody>
          <a:bodyPr/>
          <a:lstStyle/>
          <a:p>
            <a:r>
              <a:rPr lang="en-US"/>
              <a:t>Twitter Interaction Rate By Hour | AlDawaa</a:t>
            </a:r>
          </a:p>
        </p:txBody>
      </p:sp>
      <p:graphicFrame>
        <p:nvGraphicFramePr>
          <p:cNvPr id="6" name="Chart Placeholder 5">
            <a:extLst>
              <a:ext uri="{FF2B5EF4-FFF2-40B4-BE49-F238E27FC236}">
                <a16:creationId xmlns:a16="http://schemas.microsoft.com/office/drawing/2014/main" id="{8943DE80-55CC-4B03-8780-2A268240A79A}"/>
              </a:ext>
            </a:extLst>
          </p:cNvPr>
          <p:cNvGraphicFramePr>
            <a:graphicFrameLocks noGrp="1"/>
          </p:cNvGraphicFramePr>
          <p:nvPr>
            <p:ph type="chart" sz="quarter" idx="13"/>
            <p:extLst>
              <p:ext uri="{D42A27DB-BD31-4B8C-83A1-F6EECF244321}">
                <p14:modId xmlns:p14="http://schemas.microsoft.com/office/powerpoint/2010/main" val="3192013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94B09C-7AD4-43B4-B21D-16D53D6E4BBB}"/>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35E769C-A2F0-467E-8073-AB4F84B54D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4553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FE501-0A3E-4FCB-8168-B14B2CEEC618}"/>
              </a:ext>
            </a:extLst>
          </p:cNvPr>
          <p:cNvSpPr>
            <a:spLocks noGrp="1"/>
          </p:cNvSpPr>
          <p:nvPr>
            <p:ph type="title"/>
          </p:nvPr>
        </p:nvSpPr>
        <p:spPr/>
        <p:txBody>
          <a:bodyPr/>
          <a:lstStyle/>
          <a:p>
            <a:r>
              <a:rPr lang="en-US"/>
              <a:t>Facebook Fans Total | AlDawaa</a:t>
            </a:r>
          </a:p>
        </p:txBody>
      </p:sp>
      <p:graphicFrame>
        <p:nvGraphicFramePr>
          <p:cNvPr id="6" name="Chart Placeholder 5">
            <a:extLst>
              <a:ext uri="{FF2B5EF4-FFF2-40B4-BE49-F238E27FC236}">
                <a16:creationId xmlns:a16="http://schemas.microsoft.com/office/drawing/2014/main" id="{D93E08F2-CAC3-4042-8E38-C54423049E73}"/>
              </a:ext>
            </a:extLst>
          </p:cNvPr>
          <p:cNvGraphicFramePr>
            <a:graphicFrameLocks noGrp="1"/>
          </p:cNvGraphicFramePr>
          <p:nvPr>
            <p:ph type="chart" sz="quarter" idx="13"/>
            <p:extLst>
              <p:ext uri="{D42A27DB-BD31-4B8C-83A1-F6EECF244321}">
                <p14:modId xmlns:p14="http://schemas.microsoft.com/office/powerpoint/2010/main" val="4003977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E7A65F-D122-4EAD-A06E-7282E2857B1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3420CD8-849C-4D36-902C-91EA76CEEE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86840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74720-911D-410C-BF6B-6D81D0C1A3D8}"/>
              </a:ext>
            </a:extLst>
          </p:cNvPr>
          <p:cNvSpPr>
            <a:spLocks noGrp="1"/>
          </p:cNvSpPr>
          <p:nvPr>
            <p:ph type="title"/>
          </p:nvPr>
        </p:nvSpPr>
        <p:spPr/>
        <p:txBody>
          <a:bodyPr/>
          <a:lstStyle/>
          <a:p>
            <a:r>
              <a:rPr lang="en-US"/>
              <a:t>Facebook Interaction Rate | AlDawaa</a:t>
            </a:r>
          </a:p>
        </p:txBody>
      </p:sp>
      <p:graphicFrame>
        <p:nvGraphicFramePr>
          <p:cNvPr id="6" name="Chart Placeholder 5">
            <a:extLst>
              <a:ext uri="{FF2B5EF4-FFF2-40B4-BE49-F238E27FC236}">
                <a16:creationId xmlns:a16="http://schemas.microsoft.com/office/drawing/2014/main" id="{A7EF257E-5700-46B7-8D0E-FC9EC27BFD45}"/>
              </a:ext>
            </a:extLst>
          </p:cNvPr>
          <p:cNvGraphicFramePr>
            <a:graphicFrameLocks noGrp="1"/>
          </p:cNvGraphicFramePr>
          <p:nvPr>
            <p:ph type="chart" sz="quarter" idx="13"/>
            <p:extLst>
              <p:ext uri="{D42A27DB-BD31-4B8C-83A1-F6EECF244321}">
                <p14:modId xmlns:p14="http://schemas.microsoft.com/office/powerpoint/2010/main" val="838332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F0B297-5688-408C-8B26-1476DF351BA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6EC90E9-FB5D-496B-BE9C-78A37EEA3E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8736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3FBB4-F30C-43ED-8F66-AC9B4A83E884}"/>
              </a:ext>
            </a:extLst>
          </p:cNvPr>
          <p:cNvSpPr>
            <a:spLocks noGrp="1"/>
          </p:cNvSpPr>
          <p:nvPr>
            <p:ph type="title"/>
          </p:nvPr>
        </p:nvSpPr>
        <p:spPr/>
        <p:txBody>
          <a:bodyPr/>
          <a:lstStyle/>
          <a:p>
            <a:r>
              <a:rPr lang="en-US"/>
              <a:t>Facebook Own Posts Table | AlDawaa - 1 of 10</a:t>
            </a:r>
          </a:p>
        </p:txBody>
      </p:sp>
      <p:graphicFrame>
        <p:nvGraphicFramePr>
          <p:cNvPr id="5" name="Table Placeholder 4">
            <a:extLst>
              <a:ext uri="{FF2B5EF4-FFF2-40B4-BE49-F238E27FC236}">
                <a16:creationId xmlns:a16="http://schemas.microsoft.com/office/drawing/2014/main" id="{ABF7C819-5F9F-4448-9DE8-24283920683C}"/>
              </a:ext>
            </a:extLst>
          </p:cNvPr>
          <p:cNvGraphicFramePr>
            <a:graphicFrameLocks noGrp="1"/>
          </p:cNvGraphicFramePr>
          <p:nvPr>
            <p:ph type="tbl" sz="quarter" idx="13"/>
            <p:extLst>
              <p:ext uri="{D42A27DB-BD31-4B8C-83A1-F6EECF244321}">
                <p14:modId xmlns:p14="http://schemas.microsoft.com/office/powerpoint/2010/main" val="1167237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14730809"/>
                    </a:ext>
                  </a:extLst>
                </a:gridCol>
                <a:gridCol w="370332">
                  <a:extLst>
                    <a:ext uri="{9D8B030D-6E8A-4147-A177-3AD203B41FA5}">
                      <a16:colId xmlns:a16="http://schemas.microsoft.com/office/drawing/2014/main" val="3124248094"/>
                    </a:ext>
                  </a:extLst>
                </a:gridCol>
                <a:gridCol w="370332">
                  <a:extLst>
                    <a:ext uri="{9D8B030D-6E8A-4147-A177-3AD203B41FA5}">
                      <a16:colId xmlns:a16="http://schemas.microsoft.com/office/drawing/2014/main" val="1081158438"/>
                    </a:ext>
                  </a:extLst>
                </a:gridCol>
                <a:gridCol w="370332">
                  <a:extLst>
                    <a:ext uri="{9D8B030D-6E8A-4147-A177-3AD203B41FA5}">
                      <a16:colId xmlns:a16="http://schemas.microsoft.com/office/drawing/2014/main" val="369241141"/>
                    </a:ext>
                  </a:extLst>
                </a:gridCol>
                <a:gridCol w="329184">
                  <a:extLst>
                    <a:ext uri="{9D8B030D-6E8A-4147-A177-3AD203B41FA5}">
                      <a16:colId xmlns:a16="http://schemas.microsoft.com/office/drawing/2014/main" val="2062478195"/>
                    </a:ext>
                  </a:extLst>
                </a:gridCol>
                <a:gridCol w="329184">
                  <a:extLst>
                    <a:ext uri="{9D8B030D-6E8A-4147-A177-3AD203B41FA5}">
                      <a16:colId xmlns:a16="http://schemas.microsoft.com/office/drawing/2014/main" val="4006407588"/>
                    </a:ext>
                  </a:extLst>
                </a:gridCol>
                <a:gridCol w="329184">
                  <a:extLst>
                    <a:ext uri="{9D8B030D-6E8A-4147-A177-3AD203B41FA5}">
                      <a16:colId xmlns:a16="http://schemas.microsoft.com/office/drawing/2014/main" val="3956543855"/>
                    </a:ext>
                  </a:extLst>
                </a:gridCol>
                <a:gridCol w="329184">
                  <a:extLst>
                    <a:ext uri="{9D8B030D-6E8A-4147-A177-3AD203B41FA5}">
                      <a16:colId xmlns:a16="http://schemas.microsoft.com/office/drawing/2014/main" val="3261931544"/>
                    </a:ext>
                  </a:extLst>
                </a:gridCol>
                <a:gridCol w="329184">
                  <a:extLst>
                    <a:ext uri="{9D8B030D-6E8A-4147-A177-3AD203B41FA5}">
                      <a16:colId xmlns:a16="http://schemas.microsoft.com/office/drawing/2014/main" val="3455558271"/>
                    </a:ext>
                  </a:extLst>
                </a:gridCol>
                <a:gridCol w="329184">
                  <a:extLst>
                    <a:ext uri="{9D8B030D-6E8A-4147-A177-3AD203B41FA5}">
                      <a16:colId xmlns:a16="http://schemas.microsoft.com/office/drawing/2014/main" val="3174858033"/>
                    </a:ext>
                  </a:extLst>
                </a:gridCol>
                <a:gridCol w="329184">
                  <a:extLst>
                    <a:ext uri="{9D8B030D-6E8A-4147-A177-3AD203B41FA5}">
                      <a16:colId xmlns:a16="http://schemas.microsoft.com/office/drawing/2014/main" val="502357059"/>
                    </a:ext>
                  </a:extLst>
                </a:gridCol>
                <a:gridCol w="329184">
                  <a:extLst>
                    <a:ext uri="{9D8B030D-6E8A-4147-A177-3AD203B41FA5}">
                      <a16:colId xmlns:a16="http://schemas.microsoft.com/office/drawing/2014/main" val="1590295399"/>
                    </a:ext>
                  </a:extLst>
                </a:gridCol>
                <a:gridCol w="329184">
                  <a:extLst>
                    <a:ext uri="{9D8B030D-6E8A-4147-A177-3AD203B41FA5}">
                      <a16:colId xmlns:a16="http://schemas.microsoft.com/office/drawing/2014/main" val="2613586581"/>
                    </a:ext>
                  </a:extLst>
                </a:gridCol>
                <a:gridCol w="370332">
                  <a:extLst>
                    <a:ext uri="{9D8B030D-6E8A-4147-A177-3AD203B41FA5}">
                      <a16:colId xmlns:a16="http://schemas.microsoft.com/office/drawing/2014/main" val="380216254"/>
                    </a:ext>
                  </a:extLst>
                </a:gridCol>
                <a:gridCol w="370332">
                  <a:extLst>
                    <a:ext uri="{9D8B030D-6E8A-4147-A177-3AD203B41FA5}">
                      <a16:colId xmlns:a16="http://schemas.microsoft.com/office/drawing/2014/main" val="1092448009"/>
                    </a:ext>
                  </a:extLst>
                </a:gridCol>
                <a:gridCol w="329184">
                  <a:extLst>
                    <a:ext uri="{9D8B030D-6E8A-4147-A177-3AD203B41FA5}">
                      <a16:colId xmlns:a16="http://schemas.microsoft.com/office/drawing/2014/main" val="3756514793"/>
                    </a:ext>
                  </a:extLst>
                </a:gridCol>
                <a:gridCol w="329184">
                  <a:extLst>
                    <a:ext uri="{9D8B030D-6E8A-4147-A177-3AD203B41FA5}">
                      <a16:colId xmlns:a16="http://schemas.microsoft.com/office/drawing/2014/main" val="812935009"/>
                    </a:ext>
                  </a:extLst>
                </a:gridCol>
                <a:gridCol w="370332">
                  <a:extLst>
                    <a:ext uri="{9D8B030D-6E8A-4147-A177-3AD203B41FA5}">
                      <a16:colId xmlns:a16="http://schemas.microsoft.com/office/drawing/2014/main" val="443507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27788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- 2018-05-31 17:30:15 </a:t>
                      </a:r>
                      <a:r>
                        <a:rPr kumimoji="0" lang="ar-AE" sz="1000" b="0" i="0" u="none" strike="noStrike" kern="1200" cap="none" spc="0" normalizeH="0" baseline="0" noProof="0">
                          <a:ln>
                            <a:noFill/>
                          </a:ln>
                          <a:solidFill>
                            <a:prstClr val="black"/>
                          </a:solidFill>
                          <a:effectLst/>
                          <a:uLnTx/>
                          <a:uFillTx/>
                          <a:latin typeface="+mn-lt"/>
                          <a:ea typeface="+mn-ea"/>
                          <a:cs typeface="+mn-cs"/>
                        </a:rPr>
                        <a:t> 
 #جديد_الدواء يقدم المجموعة المثالية لشعر ناعم وأملس
كيراتين ثيرابي آمن لشعرك, مناسب لجميع أنواع الشعر ويدوم إلى 3 شهور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7163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- 2018-05-31 09:31:43 </a:t>
                      </a:r>
                      <a:r>
                        <a:rPr kumimoji="0" lang="ar-AE" sz="1000" b="0" i="0" u="none" strike="noStrike" kern="1200" cap="none" spc="0" normalizeH="0" baseline="0" noProof="0">
                          <a:ln>
                            <a:noFill/>
                          </a:ln>
                          <a:solidFill>
                            <a:prstClr val="black"/>
                          </a:solidFill>
                          <a:effectLst/>
                          <a:uLnTx/>
                          <a:uFillTx/>
                          <a:latin typeface="+mn-lt"/>
                          <a:ea typeface="+mn-ea"/>
                          <a:cs typeface="+mn-cs"/>
                        </a:rPr>
                        <a:t> 
 #نصيحة_الدواء تجنب تناول المشروبات الغازية لأنها مليئة بالسكريات. ويفضل كذلك تجنب الأنواع المخصصة للدايت من هذه المشروبات الغازية لأنها تحتوي على الكافيين.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01044178"/>
                  </a:ext>
                </a:extLst>
              </a:tr>
            </a:tbl>
          </a:graphicData>
        </a:graphic>
      </p:graphicFrame>
      <p:sp>
        <p:nvSpPr>
          <p:cNvPr id="4" name="Text Placeholder 3">
            <a:extLst>
              <a:ext uri="{FF2B5EF4-FFF2-40B4-BE49-F238E27FC236}">
                <a16:creationId xmlns:a16="http://schemas.microsoft.com/office/drawing/2014/main" id="{E166FB1E-3991-499C-98F6-5D258D722A4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7003409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37F71-EEFC-494B-917F-3724F9C386E2}"/>
              </a:ext>
            </a:extLst>
          </p:cNvPr>
          <p:cNvSpPr>
            <a:spLocks noGrp="1"/>
          </p:cNvSpPr>
          <p:nvPr>
            <p:ph type="title"/>
          </p:nvPr>
        </p:nvSpPr>
        <p:spPr/>
        <p:txBody>
          <a:bodyPr/>
          <a:lstStyle/>
          <a:p>
            <a:r>
              <a:rPr lang="en-US"/>
              <a:t>Facebook Own Posts Table | AlDawaa - 2 of 10</a:t>
            </a:r>
          </a:p>
        </p:txBody>
      </p:sp>
      <p:graphicFrame>
        <p:nvGraphicFramePr>
          <p:cNvPr id="5" name="Table Placeholder 4">
            <a:extLst>
              <a:ext uri="{FF2B5EF4-FFF2-40B4-BE49-F238E27FC236}">
                <a16:creationId xmlns:a16="http://schemas.microsoft.com/office/drawing/2014/main" id="{A7FCA138-889A-4A9C-8630-034817F39E53}"/>
              </a:ext>
            </a:extLst>
          </p:cNvPr>
          <p:cNvGraphicFramePr>
            <a:graphicFrameLocks noGrp="1"/>
          </p:cNvGraphicFramePr>
          <p:nvPr>
            <p:ph type="tbl" sz="quarter" idx="13"/>
            <p:extLst>
              <p:ext uri="{D42A27DB-BD31-4B8C-83A1-F6EECF244321}">
                <p14:modId xmlns:p14="http://schemas.microsoft.com/office/powerpoint/2010/main" val="3830245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8361717"/>
                    </a:ext>
                  </a:extLst>
                </a:gridCol>
                <a:gridCol w="370332">
                  <a:extLst>
                    <a:ext uri="{9D8B030D-6E8A-4147-A177-3AD203B41FA5}">
                      <a16:colId xmlns:a16="http://schemas.microsoft.com/office/drawing/2014/main" val="425344809"/>
                    </a:ext>
                  </a:extLst>
                </a:gridCol>
                <a:gridCol w="370332">
                  <a:extLst>
                    <a:ext uri="{9D8B030D-6E8A-4147-A177-3AD203B41FA5}">
                      <a16:colId xmlns:a16="http://schemas.microsoft.com/office/drawing/2014/main" val="1712916460"/>
                    </a:ext>
                  </a:extLst>
                </a:gridCol>
                <a:gridCol w="370332">
                  <a:extLst>
                    <a:ext uri="{9D8B030D-6E8A-4147-A177-3AD203B41FA5}">
                      <a16:colId xmlns:a16="http://schemas.microsoft.com/office/drawing/2014/main" val="2473271068"/>
                    </a:ext>
                  </a:extLst>
                </a:gridCol>
                <a:gridCol w="329184">
                  <a:extLst>
                    <a:ext uri="{9D8B030D-6E8A-4147-A177-3AD203B41FA5}">
                      <a16:colId xmlns:a16="http://schemas.microsoft.com/office/drawing/2014/main" val="3558671066"/>
                    </a:ext>
                  </a:extLst>
                </a:gridCol>
                <a:gridCol w="329184">
                  <a:extLst>
                    <a:ext uri="{9D8B030D-6E8A-4147-A177-3AD203B41FA5}">
                      <a16:colId xmlns:a16="http://schemas.microsoft.com/office/drawing/2014/main" val="1099630514"/>
                    </a:ext>
                  </a:extLst>
                </a:gridCol>
                <a:gridCol w="329184">
                  <a:extLst>
                    <a:ext uri="{9D8B030D-6E8A-4147-A177-3AD203B41FA5}">
                      <a16:colId xmlns:a16="http://schemas.microsoft.com/office/drawing/2014/main" val="99692652"/>
                    </a:ext>
                  </a:extLst>
                </a:gridCol>
                <a:gridCol w="329184">
                  <a:extLst>
                    <a:ext uri="{9D8B030D-6E8A-4147-A177-3AD203B41FA5}">
                      <a16:colId xmlns:a16="http://schemas.microsoft.com/office/drawing/2014/main" val="610117487"/>
                    </a:ext>
                  </a:extLst>
                </a:gridCol>
                <a:gridCol w="329184">
                  <a:extLst>
                    <a:ext uri="{9D8B030D-6E8A-4147-A177-3AD203B41FA5}">
                      <a16:colId xmlns:a16="http://schemas.microsoft.com/office/drawing/2014/main" val="1257867572"/>
                    </a:ext>
                  </a:extLst>
                </a:gridCol>
                <a:gridCol w="329184">
                  <a:extLst>
                    <a:ext uri="{9D8B030D-6E8A-4147-A177-3AD203B41FA5}">
                      <a16:colId xmlns:a16="http://schemas.microsoft.com/office/drawing/2014/main" val="168476527"/>
                    </a:ext>
                  </a:extLst>
                </a:gridCol>
                <a:gridCol w="329184">
                  <a:extLst>
                    <a:ext uri="{9D8B030D-6E8A-4147-A177-3AD203B41FA5}">
                      <a16:colId xmlns:a16="http://schemas.microsoft.com/office/drawing/2014/main" val="2738815038"/>
                    </a:ext>
                  </a:extLst>
                </a:gridCol>
                <a:gridCol w="329184">
                  <a:extLst>
                    <a:ext uri="{9D8B030D-6E8A-4147-A177-3AD203B41FA5}">
                      <a16:colId xmlns:a16="http://schemas.microsoft.com/office/drawing/2014/main" val="1738767470"/>
                    </a:ext>
                  </a:extLst>
                </a:gridCol>
                <a:gridCol w="329184">
                  <a:extLst>
                    <a:ext uri="{9D8B030D-6E8A-4147-A177-3AD203B41FA5}">
                      <a16:colId xmlns:a16="http://schemas.microsoft.com/office/drawing/2014/main" val="1764287489"/>
                    </a:ext>
                  </a:extLst>
                </a:gridCol>
                <a:gridCol w="370332">
                  <a:extLst>
                    <a:ext uri="{9D8B030D-6E8A-4147-A177-3AD203B41FA5}">
                      <a16:colId xmlns:a16="http://schemas.microsoft.com/office/drawing/2014/main" val="3468402246"/>
                    </a:ext>
                  </a:extLst>
                </a:gridCol>
                <a:gridCol w="370332">
                  <a:extLst>
                    <a:ext uri="{9D8B030D-6E8A-4147-A177-3AD203B41FA5}">
                      <a16:colId xmlns:a16="http://schemas.microsoft.com/office/drawing/2014/main" val="252366463"/>
                    </a:ext>
                  </a:extLst>
                </a:gridCol>
                <a:gridCol w="329184">
                  <a:extLst>
                    <a:ext uri="{9D8B030D-6E8A-4147-A177-3AD203B41FA5}">
                      <a16:colId xmlns:a16="http://schemas.microsoft.com/office/drawing/2014/main" val="1867024815"/>
                    </a:ext>
                  </a:extLst>
                </a:gridCol>
                <a:gridCol w="329184">
                  <a:extLst>
                    <a:ext uri="{9D8B030D-6E8A-4147-A177-3AD203B41FA5}">
                      <a16:colId xmlns:a16="http://schemas.microsoft.com/office/drawing/2014/main" val="2419555595"/>
                    </a:ext>
                  </a:extLst>
                </a:gridCol>
                <a:gridCol w="370332">
                  <a:extLst>
                    <a:ext uri="{9D8B030D-6E8A-4147-A177-3AD203B41FA5}">
                      <a16:colId xmlns:a16="http://schemas.microsoft.com/office/drawing/2014/main" val="2005007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1078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- 2018-05-30 12:00:27 </a:t>
                      </a:r>
                      <a:r>
                        <a:rPr kumimoji="0" lang="ar-AE" sz="1000" b="0" i="0" u="none" strike="noStrike" kern="1200" cap="none" spc="0" normalizeH="0" baseline="0" noProof="0">
                          <a:ln>
                            <a:noFill/>
                          </a:ln>
                          <a:solidFill>
                            <a:prstClr val="black"/>
                          </a:solidFill>
                          <a:effectLst/>
                          <a:uLnTx/>
                          <a:uFillTx/>
                          <a:latin typeface="+mn-lt"/>
                          <a:ea typeface="+mn-ea"/>
                          <a:cs typeface="+mn-cs"/>
                        </a:rPr>
                        <a:t> 
 بالتعاون مع جمعية القلب السعودية والمركز السعودي لسلامة المرضى,
يسعدنا حضوركم لفعاليات البرنامج التوعوي يوم (31 مايو – 1 يونيو) في النخيل مول -الرياض من الساعة 9:30 مساءَ  الى 1:00 صباحاَ
العديد من الهدايا بانتظاركم 🌹
@</a:t>
                      </a:r>
                      <a:r>
                        <a:rPr kumimoji="0" lang="en-US" sz="1000" b="0" i="0" u="none" strike="noStrike" kern="1200" cap="none" spc="0" normalizeH="0" baseline="0" noProof="0">
                          <a:ln>
                            <a:noFill/>
                          </a:ln>
                          <a:solidFill>
                            <a:prstClr val="black"/>
                          </a:solidFill>
                          <a:effectLst/>
                          <a:uLnTx/>
                          <a:uFillTx/>
                          <a:latin typeface="+mn-lt"/>
                          <a:ea typeface="+mn-ea"/>
                          <a:cs typeface="+mn-cs"/>
                        </a:rPr>
                        <a:t>Spsc.Sa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0691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- 2018-05-29 14:21:29 </a:t>
                      </a:r>
                      <a:r>
                        <a:rPr kumimoji="0" lang="ar-AE" sz="1000" b="0" i="0" u="none" strike="noStrike" kern="1200" cap="none" spc="0" normalizeH="0" baseline="0" noProof="0">
                          <a:ln>
                            <a:noFill/>
                          </a:ln>
                          <a:solidFill>
                            <a:prstClr val="black"/>
                          </a:solidFill>
                          <a:effectLst/>
                          <a:uLnTx/>
                          <a:uFillTx/>
                          <a:latin typeface="+mn-lt"/>
                          <a:ea typeface="+mn-ea"/>
                          <a:cs typeface="+mn-cs"/>
                        </a:rPr>
                        <a:t> 
 زورينا في صيدليات الدواء #الدمام (فرع رقم 88, 130 و104) وتعرفي على مشاكل بشرتك مجاناَ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0274551"/>
                  </a:ext>
                </a:extLst>
              </a:tr>
            </a:tbl>
          </a:graphicData>
        </a:graphic>
      </p:graphicFrame>
      <p:sp>
        <p:nvSpPr>
          <p:cNvPr id="4" name="Text Placeholder 3">
            <a:extLst>
              <a:ext uri="{FF2B5EF4-FFF2-40B4-BE49-F238E27FC236}">
                <a16:creationId xmlns:a16="http://schemas.microsoft.com/office/drawing/2014/main" id="{A17B541E-9082-4F00-98C9-4CAC2C27476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69621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37245-A91C-49F3-9720-0A941376E6D7}"/>
              </a:ext>
            </a:extLst>
          </p:cNvPr>
          <p:cNvSpPr>
            <a:spLocks noGrp="1"/>
          </p:cNvSpPr>
          <p:nvPr>
            <p:ph type="title"/>
          </p:nvPr>
        </p:nvSpPr>
        <p:spPr/>
        <p:txBody>
          <a:bodyPr/>
          <a:lstStyle/>
          <a:p>
            <a:r>
              <a:rPr lang="en-US"/>
              <a:t>Facebook Own Posts Table | AlDawaa - 3 of 10</a:t>
            </a:r>
          </a:p>
        </p:txBody>
      </p:sp>
      <p:graphicFrame>
        <p:nvGraphicFramePr>
          <p:cNvPr id="5" name="Table Placeholder 4">
            <a:extLst>
              <a:ext uri="{FF2B5EF4-FFF2-40B4-BE49-F238E27FC236}">
                <a16:creationId xmlns:a16="http://schemas.microsoft.com/office/drawing/2014/main" id="{9F42F811-2D3E-4A77-8E10-88D2023EA9CE}"/>
              </a:ext>
            </a:extLst>
          </p:cNvPr>
          <p:cNvGraphicFramePr>
            <a:graphicFrameLocks noGrp="1"/>
          </p:cNvGraphicFramePr>
          <p:nvPr>
            <p:ph type="tbl" sz="quarter" idx="13"/>
            <p:extLst>
              <p:ext uri="{D42A27DB-BD31-4B8C-83A1-F6EECF244321}">
                <p14:modId xmlns:p14="http://schemas.microsoft.com/office/powerpoint/2010/main" val="4213836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19199621"/>
                    </a:ext>
                  </a:extLst>
                </a:gridCol>
                <a:gridCol w="370332">
                  <a:extLst>
                    <a:ext uri="{9D8B030D-6E8A-4147-A177-3AD203B41FA5}">
                      <a16:colId xmlns:a16="http://schemas.microsoft.com/office/drawing/2014/main" val="2041236340"/>
                    </a:ext>
                  </a:extLst>
                </a:gridCol>
                <a:gridCol w="370332">
                  <a:extLst>
                    <a:ext uri="{9D8B030D-6E8A-4147-A177-3AD203B41FA5}">
                      <a16:colId xmlns:a16="http://schemas.microsoft.com/office/drawing/2014/main" val="2050028232"/>
                    </a:ext>
                  </a:extLst>
                </a:gridCol>
                <a:gridCol w="370332">
                  <a:extLst>
                    <a:ext uri="{9D8B030D-6E8A-4147-A177-3AD203B41FA5}">
                      <a16:colId xmlns:a16="http://schemas.microsoft.com/office/drawing/2014/main" val="2364084273"/>
                    </a:ext>
                  </a:extLst>
                </a:gridCol>
                <a:gridCol w="329184">
                  <a:extLst>
                    <a:ext uri="{9D8B030D-6E8A-4147-A177-3AD203B41FA5}">
                      <a16:colId xmlns:a16="http://schemas.microsoft.com/office/drawing/2014/main" val="1110195284"/>
                    </a:ext>
                  </a:extLst>
                </a:gridCol>
                <a:gridCol w="329184">
                  <a:extLst>
                    <a:ext uri="{9D8B030D-6E8A-4147-A177-3AD203B41FA5}">
                      <a16:colId xmlns:a16="http://schemas.microsoft.com/office/drawing/2014/main" val="1741867359"/>
                    </a:ext>
                  </a:extLst>
                </a:gridCol>
                <a:gridCol w="329184">
                  <a:extLst>
                    <a:ext uri="{9D8B030D-6E8A-4147-A177-3AD203B41FA5}">
                      <a16:colId xmlns:a16="http://schemas.microsoft.com/office/drawing/2014/main" val="1342736481"/>
                    </a:ext>
                  </a:extLst>
                </a:gridCol>
                <a:gridCol w="329184">
                  <a:extLst>
                    <a:ext uri="{9D8B030D-6E8A-4147-A177-3AD203B41FA5}">
                      <a16:colId xmlns:a16="http://schemas.microsoft.com/office/drawing/2014/main" val="403251267"/>
                    </a:ext>
                  </a:extLst>
                </a:gridCol>
                <a:gridCol w="329184">
                  <a:extLst>
                    <a:ext uri="{9D8B030D-6E8A-4147-A177-3AD203B41FA5}">
                      <a16:colId xmlns:a16="http://schemas.microsoft.com/office/drawing/2014/main" val="3681603151"/>
                    </a:ext>
                  </a:extLst>
                </a:gridCol>
                <a:gridCol w="329184">
                  <a:extLst>
                    <a:ext uri="{9D8B030D-6E8A-4147-A177-3AD203B41FA5}">
                      <a16:colId xmlns:a16="http://schemas.microsoft.com/office/drawing/2014/main" val="650571105"/>
                    </a:ext>
                  </a:extLst>
                </a:gridCol>
                <a:gridCol w="329184">
                  <a:extLst>
                    <a:ext uri="{9D8B030D-6E8A-4147-A177-3AD203B41FA5}">
                      <a16:colId xmlns:a16="http://schemas.microsoft.com/office/drawing/2014/main" val="2079527433"/>
                    </a:ext>
                  </a:extLst>
                </a:gridCol>
                <a:gridCol w="329184">
                  <a:extLst>
                    <a:ext uri="{9D8B030D-6E8A-4147-A177-3AD203B41FA5}">
                      <a16:colId xmlns:a16="http://schemas.microsoft.com/office/drawing/2014/main" val="1315785480"/>
                    </a:ext>
                  </a:extLst>
                </a:gridCol>
                <a:gridCol w="329184">
                  <a:extLst>
                    <a:ext uri="{9D8B030D-6E8A-4147-A177-3AD203B41FA5}">
                      <a16:colId xmlns:a16="http://schemas.microsoft.com/office/drawing/2014/main" val="1808269961"/>
                    </a:ext>
                  </a:extLst>
                </a:gridCol>
                <a:gridCol w="370332">
                  <a:extLst>
                    <a:ext uri="{9D8B030D-6E8A-4147-A177-3AD203B41FA5}">
                      <a16:colId xmlns:a16="http://schemas.microsoft.com/office/drawing/2014/main" val="4003562478"/>
                    </a:ext>
                  </a:extLst>
                </a:gridCol>
                <a:gridCol w="370332">
                  <a:extLst>
                    <a:ext uri="{9D8B030D-6E8A-4147-A177-3AD203B41FA5}">
                      <a16:colId xmlns:a16="http://schemas.microsoft.com/office/drawing/2014/main" val="273870789"/>
                    </a:ext>
                  </a:extLst>
                </a:gridCol>
                <a:gridCol w="329184">
                  <a:extLst>
                    <a:ext uri="{9D8B030D-6E8A-4147-A177-3AD203B41FA5}">
                      <a16:colId xmlns:a16="http://schemas.microsoft.com/office/drawing/2014/main" val="2522749677"/>
                    </a:ext>
                  </a:extLst>
                </a:gridCol>
                <a:gridCol w="329184">
                  <a:extLst>
                    <a:ext uri="{9D8B030D-6E8A-4147-A177-3AD203B41FA5}">
                      <a16:colId xmlns:a16="http://schemas.microsoft.com/office/drawing/2014/main" val="1002904799"/>
                    </a:ext>
                  </a:extLst>
                </a:gridCol>
                <a:gridCol w="370332">
                  <a:extLst>
                    <a:ext uri="{9D8B030D-6E8A-4147-A177-3AD203B41FA5}">
                      <a16:colId xmlns:a16="http://schemas.microsoft.com/office/drawing/2014/main" val="1531893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3274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- 2018-05-29 12:15:00 </a:t>
                      </a:r>
                      <a:r>
                        <a:rPr kumimoji="0" lang="ar-AE" sz="1000" b="0" i="0" u="none" strike="noStrike" kern="1200" cap="none" spc="0" normalizeH="0" baseline="0" noProof="0">
                          <a:ln>
                            <a:noFill/>
                          </a:ln>
                          <a:solidFill>
                            <a:prstClr val="black"/>
                          </a:solidFill>
                          <a:effectLst/>
                          <a:uLnTx/>
                          <a:uFillTx/>
                          <a:latin typeface="+mn-lt"/>
                          <a:ea typeface="+mn-ea"/>
                          <a:cs typeface="+mn-cs"/>
                        </a:rPr>
                        <a:t> 
 تعرفي على ما هو جديدنا من منتجات للعناية بالشعر, الجسم والبشرة 
#جديد_الدواء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40148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19:59:18 </a:t>
                      </a:r>
                      <a:r>
                        <a:rPr kumimoji="0" lang="ar-AE" sz="1000" b="0" i="0" u="none" strike="noStrike" kern="1200" cap="none" spc="0" normalizeH="0" baseline="0" noProof="0">
                          <a:ln>
                            <a:noFill/>
                          </a:ln>
                          <a:solidFill>
                            <a:prstClr val="black"/>
                          </a:solidFill>
                          <a:effectLst/>
                          <a:uLnTx/>
                          <a:uFillTx/>
                          <a:latin typeface="+mn-lt"/>
                          <a:ea typeface="+mn-ea"/>
                          <a:cs typeface="+mn-cs"/>
                        </a:rPr>
                        <a:t> 
 إطمئن على صحتك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متوفر الآن على #عروض_الدواء
*العرض ساري الى ٣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7938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19:37:09 </a:t>
                      </a:r>
                      <a:r>
                        <a:rPr kumimoji="0" lang="ar-AE" sz="1000" b="0" i="0" u="none" strike="noStrike" kern="1200" cap="none" spc="0" normalizeH="0" baseline="0" noProof="0">
                          <a:ln>
                            <a:noFill/>
                          </a:ln>
                          <a:solidFill>
                            <a:prstClr val="black"/>
                          </a:solidFill>
                          <a:effectLst/>
                          <a:uLnTx/>
                          <a:uFillTx/>
                          <a:latin typeface="+mn-lt"/>
                          <a:ea typeface="+mn-ea"/>
                          <a:cs typeface="+mn-cs"/>
                        </a:rPr>
                        <a:t> 
 عمل الخير يدوم ... عند شرائك اي من عبوة بامبرز الميجا او الميجا المميّز سنتبرع بريال الى جمعية #كنف التي تقوم بتوفير التأمين الصحي للأيتام والارامل وأسر شهداء الواجب
#شاركها 
#شجع_غيرك_يكثر_خيرك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3379969"/>
                  </a:ext>
                </a:extLst>
              </a:tr>
            </a:tbl>
          </a:graphicData>
        </a:graphic>
      </p:graphicFrame>
      <p:sp>
        <p:nvSpPr>
          <p:cNvPr id="4" name="Text Placeholder 3">
            <a:extLst>
              <a:ext uri="{FF2B5EF4-FFF2-40B4-BE49-F238E27FC236}">
                <a16:creationId xmlns:a16="http://schemas.microsoft.com/office/drawing/2014/main" id="{DA77ED09-5F81-4226-91E5-761CC391A0E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70293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434CD-DE1E-4236-A251-932A30177B1E}"/>
              </a:ext>
            </a:extLst>
          </p:cNvPr>
          <p:cNvSpPr>
            <a:spLocks noGrp="1"/>
          </p:cNvSpPr>
          <p:nvPr>
            <p:ph type="title"/>
          </p:nvPr>
        </p:nvSpPr>
        <p:spPr/>
        <p:txBody>
          <a:bodyPr/>
          <a:lstStyle/>
          <a:p>
            <a:r>
              <a:rPr lang="en-US"/>
              <a:t>Facebook Own Posts Table | AlDawaa - 4 of 10</a:t>
            </a:r>
          </a:p>
        </p:txBody>
      </p:sp>
      <p:graphicFrame>
        <p:nvGraphicFramePr>
          <p:cNvPr id="5" name="Table Placeholder 4">
            <a:extLst>
              <a:ext uri="{FF2B5EF4-FFF2-40B4-BE49-F238E27FC236}">
                <a16:creationId xmlns:a16="http://schemas.microsoft.com/office/drawing/2014/main" id="{C7A9A10E-450F-481F-98AF-D5BD1686B5DA}"/>
              </a:ext>
            </a:extLst>
          </p:cNvPr>
          <p:cNvGraphicFramePr>
            <a:graphicFrameLocks noGrp="1"/>
          </p:cNvGraphicFramePr>
          <p:nvPr>
            <p:ph type="tbl" sz="quarter" idx="13"/>
            <p:extLst>
              <p:ext uri="{D42A27DB-BD31-4B8C-83A1-F6EECF244321}">
                <p14:modId xmlns:p14="http://schemas.microsoft.com/office/powerpoint/2010/main" val="1733742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63921917"/>
                    </a:ext>
                  </a:extLst>
                </a:gridCol>
                <a:gridCol w="370332">
                  <a:extLst>
                    <a:ext uri="{9D8B030D-6E8A-4147-A177-3AD203B41FA5}">
                      <a16:colId xmlns:a16="http://schemas.microsoft.com/office/drawing/2014/main" val="171395494"/>
                    </a:ext>
                  </a:extLst>
                </a:gridCol>
                <a:gridCol w="370332">
                  <a:extLst>
                    <a:ext uri="{9D8B030D-6E8A-4147-A177-3AD203B41FA5}">
                      <a16:colId xmlns:a16="http://schemas.microsoft.com/office/drawing/2014/main" val="4039974132"/>
                    </a:ext>
                  </a:extLst>
                </a:gridCol>
                <a:gridCol w="370332">
                  <a:extLst>
                    <a:ext uri="{9D8B030D-6E8A-4147-A177-3AD203B41FA5}">
                      <a16:colId xmlns:a16="http://schemas.microsoft.com/office/drawing/2014/main" val="3551543324"/>
                    </a:ext>
                  </a:extLst>
                </a:gridCol>
                <a:gridCol w="329184">
                  <a:extLst>
                    <a:ext uri="{9D8B030D-6E8A-4147-A177-3AD203B41FA5}">
                      <a16:colId xmlns:a16="http://schemas.microsoft.com/office/drawing/2014/main" val="1118830911"/>
                    </a:ext>
                  </a:extLst>
                </a:gridCol>
                <a:gridCol w="329184">
                  <a:extLst>
                    <a:ext uri="{9D8B030D-6E8A-4147-A177-3AD203B41FA5}">
                      <a16:colId xmlns:a16="http://schemas.microsoft.com/office/drawing/2014/main" val="2459168679"/>
                    </a:ext>
                  </a:extLst>
                </a:gridCol>
                <a:gridCol w="329184">
                  <a:extLst>
                    <a:ext uri="{9D8B030D-6E8A-4147-A177-3AD203B41FA5}">
                      <a16:colId xmlns:a16="http://schemas.microsoft.com/office/drawing/2014/main" val="1424899139"/>
                    </a:ext>
                  </a:extLst>
                </a:gridCol>
                <a:gridCol w="329184">
                  <a:extLst>
                    <a:ext uri="{9D8B030D-6E8A-4147-A177-3AD203B41FA5}">
                      <a16:colId xmlns:a16="http://schemas.microsoft.com/office/drawing/2014/main" val="4137567655"/>
                    </a:ext>
                  </a:extLst>
                </a:gridCol>
                <a:gridCol w="329184">
                  <a:extLst>
                    <a:ext uri="{9D8B030D-6E8A-4147-A177-3AD203B41FA5}">
                      <a16:colId xmlns:a16="http://schemas.microsoft.com/office/drawing/2014/main" val="3755733972"/>
                    </a:ext>
                  </a:extLst>
                </a:gridCol>
                <a:gridCol w="329184">
                  <a:extLst>
                    <a:ext uri="{9D8B030D-6E8A-4147-A177-3AD203B41FA5}">
                      <a16:colId xmlns:a16="http://schemas.microsoft.com/office/drawing/2014/main" val="1740911570"/>
                    </a:ext>
                  </a:extLst>
                </a:gridCol>
                <a:gridCol w="329184">
                  <a:extLst>
                    <a:ext uri="{9D8B030D-6E8A-4147-A177-3AD203B41FA5}">
                      <a16:colId xmlns:a16="http://schemas.microsoft.com/office/drawing/2014/main" val="7580929"/>
                    </a:ext>
                  </a:extLst>
                </a:gridCol>
                <a:gridCol w="329184">
                  <a:extLst>
                    <a:ext uri="{9D8B030D-6E8A-4147-A177-3AD203B41FA5}">
                      <a16:colId xmlns:a16="http://schemas.microsoft.com/office/drawing/2014/main" val="3371823774"/>
                    </a:ext>
                  </a:extLst>
                </a:gridCol>
                <a:gridCol w="329184">
                  <a:extLst>
                    <a:ext uri="{9D8B030D-6E8A-4147-A177-3AD203B41FA5}">
                      <a16:colId xmlns:a16="http://schemas.microsoft.com/office/drawing/2014/main" val="877952376"/>
                    </a:ext>
                  </a:extLst>
                </a:gridCol>
                <a:gridCol w="370332">
                  <a:extLst>
                    <a:ext uri="{9D8B030D-6E8A-4147-A177-3AD203B41FA5}">
                      <a16:colId xmlns:a16="http://schemas.microsoft.com/office/drawing/2014/main" val="330691976"/>
                    </a:ext>
                  </a:extLst>
                </a:gridCol>
                <a:gridCol w="370332">
                  <a:extLst>
                    <a:ext uri="{9D8B030D-6E8A-4147-A177-3AD203B41FA5}">
                      <a16:colId xmlns:a16="http://schemas.microsoft.com/office/drawing/2014/main" val="4031228312"/>
                    </a:ext>
                  </a:extLst>
                </a:gridCol>
                <a:gridCol w="329184">
                  <a:extLst>
                    <a:ext uri="{9D8B030D-6E8A-4147-A177-3AD203B41FA5}">
                      <a16:colId xmlns:a16="http://schemas.microsoft.com/office/drawing/2014/main" val="2878296271"/>
                    </a:ext>
                  </a:extLst>
                </a:gridCol>
                <a:gridCol w="329184">
                  <a:extLst>
                    <a:ext uri="{9D8B030D-6E8A-4147-A177-3AD203B41FA5}">
                      <a16:colId xmlns:a16="http://schemas.microsoft.com/office/drawing/2014/main" val="3964973734"/>
                    </a:ext>
                  </a:extLst>
                </a:gridCol>
                <a:gridCol w="370332">
                  <a:extLst>
                    <a:ext uri="{9D8B030D-6E8A-4147-A177-3AD203B41FA5}">
                      <a16:colId xmlns:a16="http://schemas.microsoft.com/office/drawing/2014/main" val="2586605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40601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17:30:14 </a:t>
                      </a:r>
                      <a:r>
                        <a:rPr kumimoji="0" lang="ar-AE" sz="1000" b="0" i="0" u="none" strike="noStrike" kern="1200" cap="none" spc="0" normalizeH="0" baseline="0" noProof="0">
                          <a:ln>
                            <a:noFill/>
                          </a:ln>
                          <a:solidFill>
                            <a:prstClr val="black"/>
                          </a:solidFill>
                          <a:effectLst/>
                          <a:uLnTx/>
                          <a:uFillTx/>
                          <a:latin typeface="+mn-lt"/>
                          <a:ea typeface="+mn-ea"/>
                          <a:cs typeface="+mn-cs"/>
                        </a:rPr>
                        <a:t> 
 المشروبات الرمضانية لها نكهة خاصة في #رمضان لكن اختر صح وتناول العصائر الطبيعية كبديل🍇.
 فوائد عصير التوت كثيرة ومن أهمها أنه يسيطر على نسبة السكر في الدم ويحتوي على العديد من الفيتامينات مثل فيتامين سي, ه و أ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7234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19:30:06 </a:t>
                      </a:r>
                      <a:r>
                        <a:rPr kumimoji="0" lang="ar-AE" sz="1000" b="0" i="0" u="none" strike="noStrike" kern="1200" cap="none" spc="0" normalizeH="0" baseline="0" noProof="0">
                          <a:ln>
                            <a:noFill/>
                          </a:ln>
                          <a:solidFill>
                            <a:prstClr val="black"/>
                          </a:solidFill>
                          <a:effectLst/>
                          <a:uLnTx/>
                          <a:uFillTx/>
                          <a:latin typeface="+mn-lt"/>
                          <a:ea typeface="+mn-ea"/>
                          <a:cs typeface="+mn-cs"/>
                        </a:rPr>
                        <a:t> 
 يصعب على الصائم مقاومة الرغبة بتناول الحلويات بعد الإفطار, لكن اختر الأفضل وجرب حلويات خالية من السكر. تفضل بزيارة أحد فروعنا واكتشف منتجات متنوعة خالية من السكر متوفرة على#عروض_الدواء
 العرض ساري الى 3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3021793"/>
                  </a:ext>
                </a:extLst>
              </a:tr>
            </a:tbl>
          </a:graphicData>
        </a:graphic>
      </p:graphicFrame>
      <p:sp>
        <p:nvSpPr>
          <p:cNvPr id="4" name="Text Placeholder 3">
            <a:extLst>
              <a:ext uri="{FF2B5EF4-FFF2-40B4-BE49-F238E27FC236}">
                <a16:creationId xmlns:a16="http://schemas.microsoft.com/office/drawing/2014/main" id="{1966F6E0-1321-4241-91AB-5308BA7D785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7363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5EB62-425A-4E32-92DD-18479A792ADC}"/>
              </a:ext>
            </a:extLst>
          </p:cNvPr>
          <p:cNvSpPr>
            <a:spLocks noGrp="1"/>
          </p:cNvSpPr>
          <p:nvPr>
            <p:ph type="title"/>
          </p:nvPr>
        </p:nvSpPr>
        <p:spPr/>
        <p:txBody>
          <a:bodyPr/>
          <a:lstStyle/>
          <a:p>
            <a:r>
              <a:rPr lang="en-US"/>
              <a:t>Facebook Own Posts Table | AlDawaa - 5 of 10</a:t>
            </a:r>
          </a:p>
        </p:txBody>
      </p:sp>
      <p:graphicFrame>
        <p:nvGraphicFramePr>
          <p:cNvPr id="5" name="Table Placeholder 4">
            <a:extLst>
              <a:ext uri="{FF2B5EF4-FFF2-40B4-BE49-F238E27FC236}">
                <a16:creationId xmlns:a16="http://schemas.microsoft.com/office/drawing/2014/main" id="{9581E83F-A6FE-4462-BA46-1C0A37A46ABC}"/>
              </a:ext>
            </a:extLst>
          </p:cNvPr>
          <p:cNvGraphicFramePr>
            <a:graphicFrameLocks noGrp="1"/>
          </p:cNvGraphicFramePr>
          <p:nvPr>
            <p:ph type="tbl" sz="quarter" idx="13"/>
            <p:extLst>
              <p:ext uri="{D42A27DB-BD31-4B8C-83A1-F6EECF244321}">
                <p14:modId xmlns:p14="http://schemas.microsoft.com/office/powerpoint/2010/main" val="501655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91402444"/>
                    </a:ext>
                  </a:extLst>
                </a:gridCol>
                <a:gridCol w="370332">
                  <a:extLst>
                    <a:ext uri="{9D8B030D-6E8A-4147-A177-3AD203B41FA5}">
                      <a16:colId xmlns:a16="http://schemas.microsoft.com/office/drawing/2014/main" val="2227188589"/>
                    </a:ext>
                  </a:extLst>
                </a:gridCol>
                <a:gridCol w="370332">
                  <a:extLst>
                    <a:ext uri="{9D8B030D-6E8A-4147-A177-3AD203B41FA5}">
                      <a16:colId xmlns:a16="http://schemas.microsoft.com/office/drawing/2014/main" val="508476352"/>
                    </a:ext>
                  </a:extLst>
                </a:gridCol>
                <a:gridCol w="370332">
                  <a:extLst>
                    <a:ext uri="{9D8B030D-6E8A-4147-A177-3AD203B41FA5}">
                      <a16:colId xmlns:a16="http://schemas.microsoft.com/office/drawing/2014/main" val="4139780655"/>
                    </a:ext>
                  </a:extLst>
                </a:gridCol>
                <a:gridCol w="329184">
                  <a:extLst>
                    <a:ext uri="{9D8B030D-6E8A-4147-A177-3AD203B41FA5}">
                      <a16:colId xmlns:a16="http://schemas.microsoft.com/office/drawing/2014/main" val="1042536441"/>
                    </a:ext>
                  </a:extLst>
                </a:gridCol>
                <a:gridCol w="329184">
                  <a:extLst>
                    <a:ext uri="{9D8B030D-6E8A-4147-A177-3AD203B41FA5}">
                      <a16:colId xmlns:a16="http://schemas.microsoft.com/office/drawing/2014/main" val="1925687578"/>
                    </a:ext>
                  </a:extLst>
                </a:gridCol>
                <a:gridCol w="329184">
                  <a:extLst>
                    <a:ext uri="{9D8B030D-6E8A-4147-A177-3AD203B41FA5}">
                      <a16:colId xmlns:a16="http://schemas.microsoft.com/office/drawing/2014/main" val="111989153"/>
                    </a:ext>
                  </a:extLst>
                </a:gridCol>
                <a:gridCol w="329184">
                  <a:extLst>
                    <a:ext uri="{9D8B030D-6E8A-4147-A177-3AD203B41FA5}">
                      <a16:colId xmlns:a16="http://schemas.microsoft.com/office/drawing/2014/main" val="2198016360"/>
                    </a:ext>
                  </a:extLst>
                </a:gridCol>
                <a:gridCol w="329184">
                  <a:extLst>
                    <a:ext uri="{9D8B030D-6E8A-4147-A177-3AD203B41FA5}">
                      <a16:colId xmlns:a16="http://schemas.microsoft.com/office/drawing/2014/main" val="3741593459"/>
                    </a:ext>
                  </a:extLst>
                </a:gridCol>
                <a:gridCol w="329184">
                  <a:extLst>
                    <a:ext uri="{9D8B030D-6E8A-4147-A177-3AD203B41FA5}">
                      <a16:colId xmlns:a16="http://schemas.microsoft.com/office/drawing/2014/main" val="3678521938"/>
                    </a:ext>
                  </a:extLst>
                </a:gridCol>
                <a:gridCol w="329184">
                  <a:extLst>
                    <a:ext uri="{9D8B030D-6E8A-4147-A177-3AD203B41FA5}">
                      <a16:colId xmlns:a16="http://schemas.microsoft.com/office/drawing/2014/main" val="703651534"/>
                    </a:ext>
                  </a:extLst>
                </a:gridCol>
                <a:gridCol w="329184">
                  <a:extLst>
                    <a:ext uri="{9D8B030D-6E8A-4147-A177-3AD203B41FA5}">
                      <a16:colId xmlns:a16="http://schemas.microsoft.com/office/drawing/2014/main" val="1269704806"/>
                    </a:ext>
                  </a:extLst>
                </a:gridCol>
                <a:gridCol w="329184">
                  <a:extLst>
                    <a:ext uri="{9D8B030D-6E8A-4147-A177-3AD203B41FA5}">
                      <a16:colId xmlns:a16="http://schemas.microsoft.com/office/drawing/2014/main" val="337446774"/>
                    </a:ext>
                  </a:extLst>
                </a:gridCol>
                <a:gridCol w="370332">
                  <a:extLst>
                    <a:ext uri="{9D8B030D-6E8A-4147-A177-3AD203B41FA5}">
                      <a16:colId xmlns:a16="http://schemas.microsoft.com/office/drawing/2014/main" val="686511723"/>
                    </a:ext>
                  </a:extLst>
                </a:gridCol>
                <a:gridCol w="370332">
                  <a:extLst>
                    <a:ext uri="{9D8B030D-6E8A-4147-A177-3AD203B41FA5}">
                      <a16:colId xmlns:a16="http://schemas.microsoft.com/office/drawing/2014/main" val="955393409"/>
                    </a:ext>
                  </a:extLst>
                </a:gridCol>
                <a:gridCol w="329184">
                  <a:extLst>
                    <a:ext uri="{9D8B030D-6E8A-4147-A177-3AD203B41FA5}">
                      <a16:colId xmlns:a16="http://schemas.microsoft.com/office/drawing/2014/main" val="809087015"/>
                    </a:ext>
                  </a:extLst>
                </a:gridCol>
                <a:gridCol w="329184">
                  <a:extLst>
                    <a:ext uri="{9D8B030D-6E8A-4147-A177-3AD203B41FA5}">
                      <a16:colId xmlns:a16="http://schemas.microsoft.com/office/drawing/2014/main" val="1106484119"/>
                    </a:ext>
                  </a:extLst>
                </a:gridCol>
                <a:gridCol w="370332">
                  <a:extLst>
                    <a:ext uri="{9D8B030D-6E8A-4147-A177-3AD203B41FA5}">
                      <a16:colId xmlns:a16="http://schemas.microsoft.com/office/drawing/2014/main" val="2096293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4059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17:53:01 </a:t>
                      </a:r>
                      <a:r>
                        <a:rPr kumimoji="0" lang="ar-AE" sz="1000" b="0" i="0" u="none" strike="noStrike" kern="1200" cap="none" spc="0" normalizeH="0" baseline="0" noProof="0">
                          <a:ln>
                            <a:noFill/>
                          </a:ln>
                          <a:solidFill>
                            <a:prstClr val="black"/>
                          </a:solidFill>
                          <a:effectLst/>
                          <a:uLnTx/>
                          <a:uFillTx/>
                          <a:latin typeface="+mn-lt"/>
                          <a:ea typeface="+mn-ea"/>
                          <a:cs typeface="+mn-cs"/>
                        </a:rPr>
                        <a:t> 
 لعناية فائقة وتألق دائم🌷 وفرنا لك الأفضل على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5098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17:43:22 </a:t>
                      </a:r>
                      <a:r>
                        <a:rPr kumimoji="0" lang="ar-AE" sz="1000" b="0" i="0" u="none" strike="noStrike" kern="1200" cap="none" spc="0" normalizeH="0" baseline="0" noProof="0">
                          <a:ln>
                            <a:noFill/>
                          </a:ln>
                          <a:solidFill>
                            <a:prstClr val="black"/>
                          </a:solidFill>
                          <a:effectLst/>
                          <a:uLnTx/>
                          <a:uFillTx/>
                          <a:latin typeface="+mn-lt"/>
                          <a:ea typeface="+mn-ea"/>
                          <a:cs typeface="+mn-cs"/>
                        </a:rPr>
                        <a:t> 
 #عروض_الدواء تقدم العديد من المنتجات للعناية ببشرتك 💆🏻‍♀ العرض ساري الى 3 يونيو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1131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12:54:01 </a:t>
                      </a:r>
                      <a:r>
                        <a:rPr kumimoji="0" lang="ar-AE" sz="1000" b="0" i="0" u="none" strike="noStrike" kern="1200" cap="none" spc="0" normalizeH="0" baseline="0" noProof="0">
                          <a:ln>
                            <a:noFill/>
                          </a:ln>
                          <a:solidFill>
                            <a:prstClr val="black"/>
                          </a:solidFill>
                          <a:effectLst/>
                          <a:uLnTx/>
                          <a:uFillTx/>
                          <a:latin typeface="+mn-lt"/>
                          <a:ea typeface="+mn-ea"/>
                          <a:cs typeface="+mn-cs"/>
                        </a:rPr>
                        <a:t> 
 اصرف وصفة طبيبك من #الدواء على التأمين وتمتّع ب ٥٪؜ مكافآة من قيمة فاتورتك! 
العرض سارٍ حتى 20 يوليو. 
#اصرفها_بالعافية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4628298"/>
                  </a:ext>
                </a:extLst>
              </a:tr>
            </a:tbl>
          </a:graphicData>
        </a:graphic>
      </p:graphicFrame>
      <p:sp>
        <p:nvSpPr>
          <p:cNvPr id="4" name="Text Placeholder 3">
            <a:extLst>
              <a:ext uri="{FF2B5EF4-FFF2-40B4-BE49-F238E27FC236}">
                <a16:creationId xmlns:a16="http://schemas.microsoft.com/office/drawing/2014/main" id="{5184E2FD-9386-4B56-AEED-7FD6FBD1A84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7580776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59E8A-0FAE-4AA7-BE3F-9934A13E7BF2}"/>
              </a:ext>
            </a:extLst>
          </p:cNvPr>
          <p:cNvSpPr>
            <a:spLocks noGrp="1"/>
          </p:cNvSpPr>
          <p:nvPr>
            <p:ph type="title"/>
          </p:nvPr>
        </p:nvSpPr>
        <p:spPr/>
        <p:txBody>
          <a:bodyPr/>
          <a:lstStyle/>
          <a:p>
            <a:r>
              <a:rPr lang="en-US"/>
              <a:t>Facebook Own Posts Table | AlDawaa - 6 of 10</a:t>
            </a:r>
          </a:p>
        </p:txBody>
      </p:sp>
      <p:graphicFrame>
        <p:nvGraphicFramePr>
          <p:cNvPr id="5" name="Table Placeholder 4">
            <a:extLst>
              <a:ext uri="{FF2B5EF4-FFF2-40B4-BE49-F238E27FC236}">
                <a16:creationId xmlns:a16="http://schemas.microsoft.com/office/drawing/2014/main" id="{F6340A19-580A-4727-BC43-0BDFE664F50B}"/>
              </a:ext>
            </a:extLst>
          </p:cNvPr>
          <p:cNvGraphicFramePr>
            <a:graphicFrameLocks noGrp="1"/>
          </p:cNvGraphicFramePr>
          <p:nvPr>
            <p:ph type="tbl" sz="quarter" idx="13"/>
            <p:extLst>
              <p:ext uri="{D42A27DB-BD31-4B8C-83A1-F6EECF244321}">
                <p14:modId xmlns:p14="http://schemas.microsoft.com/office/powerpoint/2010/main" val="40971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69551904"/>
                    </a:ext>
                  </a:extLst>
                </a:gridCol>
                <a:gridCol w="370332">
                  <a:extLst>
                    <a:ext uri="{9D8B030D-6E8A-4147-A177-3AD203B41FA5}">
                      <a16:colId xmlns:a16="http://schemas.microsoft.com/office/drawing/2014/main" val="3306484117"/>
                    </a:ext>
                  </a:extLst>
                </a:gridCol>
                <a:gridCol w="370332">
                  <a:extLst>
                    <a:ext uri="{9D8B030D-6E8A-4147-A177-3AD203B41FA5}">
                      <a16:colId xmlns:a16="http://schemas.microsoft.com/office/drawing/2014/main" val="4140713231"/>
                    </a:ext>
                  </a:extLst>
                </a:gridCol>
                <a:gridCol w="370332">
                  <a:extLst>
                    <a:ext uri="{9D8B030D-6E8A-4147-A177-3AD203B41FA5}">
                      <a16:colId xmlns:a16="http://schemas.microsoft.com/office/drawing/2014/main" val="1826766359"/>
                    </a:ext>
                  </a:extLst>
                </a:gridCol>
                <a:gridCol w="329184">
                  <a:extLst>
                    <a:ext uri="{9D8B030D-6E8A-4147-A177-3AD203B41FA5}">
                      <a16:colId xmlns:a16="http://schemas.microsoft.com/office/drawing/2014/main" val="1574729740"/>
                    </a:ext>
                  </a:extLst>
                </a:gridCol>
                <a:gridCol w="329184">
                  <a:extLst>
                    <a:ext uri="{9D8B030D-6E8A-4147-A177-3AD203B41FA5}">
                      <a16:colId xmlns:a16="http://schemas.microsoft.com/office/drawing/2014/main" val="2447897454"/>
                    </a:ext>
                  </a:extLst>
                </a:gridCol>
                <a:gridCol w="329184">
                  <a:extLst>
                    <a:ext uri="{9D8B030D-6E8A-4147-A177-3AD203B41FA5}">
                      <a16:colId xmlns:a16="http://schemas.microsoft.com/office/drawing/2014/main" val="769834110"/>
                    </a:ext>
                  </a:extLst>
                </a:gridCol>
                <a:gridCol w="329184">
                  <a:extLst>
                    <a:ext uri="{9D8B030D-6E8A-4147-A177-3AD203B41FA5}">
                      <a16:colId xmlns:a16="http://schemas.microsoft.com/office/drawing/2014/main" val="1714748600"/>
                    </a:ext>
                  </a:extLst>
                </a:gridCol>
                <a:gridCol w="329184">
                  <a:extLst>
                    <a:ext uri="{9D8B030D-6E8A-4147-A177-3AD203B41FA5}">
                      <a16:colId xmlns:a16="http://schemas.microsoft.com/office/drawing/2014/main" val="3789376384"/>
                    </a:ext>
                  </a:extLst>
                </a:gridCol>
                <a:gridCol w="329184">
                  <a:extLst>
                    <a:ext uri="{9D8B030D-6E8A-4147-A177-3AD203B41FA5}">
                      <a16:colId xmlns:a16="http://schemas.microsoft.com/office/drawing/2014/main" val="1786630635"/>
                    </a:ext>
                  </a:extLst>
                </a:gridCol>
                <a:gridCol w="329184">
                  <a:extLst>
                    <a:ext uri="{9D8B030D-6E8A-4147-A177-3AD203B41FA5}">
                      <a16:colId xmlns:a16="http://schemas.microsoft.com/office/drawing/2014/main" val="2352215926"/>
                    </a:ext>
                  </a:extLst>
                </a:gridCol>
                <a:gridCol w="329184">
                  <a:extLst>
                    <a:ext uri="{9D8B030D-6E8A-4147-A177-3AD203B41FA5}">
                      <a16:colId xmlns:a16="http://schemas.microsoft.com/office/drawing/2014/main" val="177193059"/>
                    </a:ext>
                  </a:extLst>
                </a:gridCol>
                <a:gridCol w="329184">
                  <a:extLst>
                    <a:ext uri="{9D8B030D-6E8A-4147-A177-3AD203B41FA5}">
                      <a16:colId xmlns:a16="http://schemas.microsoft.com/office/drawing/2014/main" val="1043612393"/>
                    </a:ext>
                  </a:extLst>
                </a:gridCol>
                <a:gridCol w="370332">
                  <a:extLst>
                    <a:ext uri="{9D8B030D-6E8A-4147-A177-3AD203B41FA5}">
                      <a16:colId xmlns:a16="http://schemas.microsoft.com/office/drawing/2014/main" val="2686315636"/>
                    </a:ext>
                  </a:extLst>
                </a:gridCol>
                <a:gridCol w="370332">
                  <a:extLst>
                    <a:ext uri="{9D8B030D-6E8A-4147-A177-3AD203B41FA5}">
                      <a16:colId xmlns:a16="http://schemas.microsoft.com/office/drawing/2014/main" val="2380932221"/>
                    </a:ext>
                  </a:extLst>
                </a:gridCol>
                <a:gridCol w="329184">
                  <a:extLst>
                    <a:ext uri="{9D8B030D-6E8A-4147-A177-3AD203B41FA5}">
                      <a16:colId xmlns:a16="http://schemas.microsoft.com/office/drawing/2014/main" val="1316567384"/>
                    </a:ext>
                  </a:extLst>
                </a:gridCol>
                <a:gridCol w="329184">
                  <a:extLst>
                    <a:ext uri="{9D8B030D-6E8A-4147-A177-3AD203B41FA5}">
                      <a16:colId xmlns:a16="http://schemas.microsoft.com/office/drawing/2014/main" val="223906777"/>
                    </a:ext>
                  </a:extLst>
                </a:gridCol>
                <a:gridCol w="370332">
                  <a:extLst>
                    <a:ext uri="{9D8B030D-6E8A-4147-A177-3AD203B41FA5}">
                      <a16:colId xmlns:a16="http://schemas.microsoft.com/office/drawing/2014/main" val="3137760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1166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11:00:16 </a:t>
                      </a:r>
                      <a:r>
                        <a:rPr kumimoji="0" lang="ar-AE" sz="1000" b="0" i="0" u="none" strike="noStrike" kern="1200" cap="none" spc="0" normalizeH="0" baseline="0" noProof="0">
                          <a:ln>
                            <a:noFill/>
                          </a:ln>
                          <a:solidFill>
                            <a:prstClr val="black"/>
                          </a:solidFill>
                          <a:effectLst/>
                          <a:uLnTx/>
                          <a:uFillTx/>
                          <a:latin typeface="+mn-lt"/>
                          <a:ea typeface="+mn-ea"/>
                          <a:cs typeface="+mn-cs"/>
                        </a:rPr>
                        <a:t> 
 استمتعي بشعر صحي ولامع مع عرض بريكسيونا، اشتري عبوتين بريكسيونا واحصلي على الثالثة مجانًا، العرض ساري من ٢٥ مايو وحتى ٥ يونيو، العرض متوفر في جميع صيدليات الدواء
#الشعر_الجميل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7851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08:49:03 </a:t>
                      </a:r>
                      <a:r>
                        <a:rPr kumimoji="0" lang="ar-AE" sz="1000" b="0" i="0" u="none" strike="noStrike" kern="1200" cap="none" spc="0" normalizeH="0" baseline="0" noProof="0">
                          <a:ln>
                            <a:noFill/>
                          </a:ln>
                          <a:solidFill>
                            <a:prstClr val="black"/>
                          </a:solidFill>
                          <a:effectLst/>
                          <a:uLnTx/>
                          <a:uFillTx/>
                          <a:latin typeface="+mn-lt"/>
                          <a:ea typeface="+mn-ea"/>
                          <a:cs typeface="+mn-cs"/>
                        </a:rPr>
                        <a:t> 
 لشعر صحي خلال شهر #رمضان, تأكدي من اتباع النصائح التالية من بريكسيونا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1609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- 2018-05-26 18:46:21 </a:t>
                      </a:r>
                      <a:r>
                        <a:rPr kumimoji="0" lang="ar-AE" sz="1000" b="0" i="0" u="none" strike="noStrike" kern="1200" cap="none" spc="0" normalizeH="0" baseline="0" noProof="0">
                          <a:ln>
                            <a:noFill/>
                          </a:ln>
                          <a:solidFill>
                            <a:prstClr val="black"/>
                          </a:solidFill>
                          <a:effectLst/>
                          <a:uLnTx/>
                          <a:uFillTx/>
                          <a:latin typeface="+mn-lt"/>
                          <a:ea typeface="+mn-ea"/>
                          <a:cs typeface="+mn-cs"/>
                        </a:rPr>
                        <a:t> 
 وقت الاستحمام هو بكل تأكيد فرصة مثالية خلال يومك لتحفّزي حواس طفلك وتزيدي الارتباط بينكما🤱🏻
#عروض_الدواء تقدم الأفضل لكِ ولطفلك
العروض سارية لغاية ٣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971395"/>
                  </a:ext>
                </a:extLst>
              </a:tr>
            </a:tbl>
          </a:graphicData>
        </a:graphic>
      </p:graphicFrame>
      <p:sp>
        <p:nvSpPr>
          <p:cNvPr id="4" name="Text Placeholder 3">
            <a:extLst>
              <a:ext uri="{FF2B5EF4-FFF2-40B4-BE49-F238E27FC236}">
                <a16:creationId xmlns:a16="http://schemas.microsoft.com/office/drawing/2014/main" id="{612B3311-DE42-4C9B-BC35-EB618E7D506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990991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163AA-EE09-40C8-9769-15EB177DD199}"/>
              </a:ext>
            </a:extLst>
          </p:cNvPr>
          <p:cNvSpPr>
            <a:spLocks noGrp="1"/>
          </p:cNvSpPr>
          <p:nvPr>
            <p:ph type="title"/>
          </p:nvPr>
        </p:nvSpPr>
        <p:spPr/>
        <p:txBody>
          <a:bodyPr/>
          <a:lstStyle/>
          <a:p>
            <a:r>
              <a:rPr lang="en-US"/>
              <a:t>Facebook Own Posts Table | AlDawaa - 7 of 10</a:t>
            </a:r>
          </a:p>
        </p:txBody>
      </p:sp>
      <p:graphicFrame>
        <p:nvGraphicFramePr>
          <p:cNvPr id="5" name="Table Placeholder 4">
            <a:extLst>
              <a:ext uri="{FF2B5EF4-FFF2-40B4-BE49-F238E27FC236}">
                <a16:creationId xmlns:a16="http://schemas.microsoft.com/office/drawing/2014/main" id="{98818932-B3B6-45A6-BB93-EE184844FAC9}"/>
              </a:ext>
            </a:extLst>
          </p:cNvPr>
          <p:cNvGraphicFramePr>
            <a:graphicFrameLocks noGrp="1"/>
          </p:cNvGraphicFramePr>
          <p:nvPr>
            <p:ph type="tbl" sz="quarter" idx="13"/>
            <p:extLst>
              <p:ext uri="{D42A27DB-BD31-4B8C-83A1-F6EECF244321}">
                <p14:modId xmlns:p14="http://schemas.microsoft.com/office/powerpoint/2010/main" val="3351561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9198219"/>
                    </a:ext>
                  </a:extLst>
                </a:gridCol>
                <a:gridCol w="370332">
                  <a:extLst>
                    <a:ext uri="{9D8B030D-6E8A-4147-A177-3AD203B41FA5}">
                      <a16:colId xmlns:a16="http://schemas.microsoft.com/office/drawing/2014/main" val="3134208713"/>
                    </a:ext>
                  </a:extLst>
                </a:gridCol>
                <a:gridCol w="370332">
                  <a:extLst>
                    <a:ext uri="{9D8B030D-6E8A-4147-A177-3AD203B41FA5}">
                      <a16:colId xmlns:a16="http://schemas.microsoft.com/office/drawing/2014/main" val="3788685774"/>
                    </a:ext>
                  </a:extLst>
                </a:gridCol>
                <a:gridCol w="370332">
                  <a:extLst>
                    <a:ext uri="{9D8B030D-6E8A-4147-A177-3AD203B41FA5}">
                      <a16:colId xmlns:a16="http://schemas.microsoft.com/office/drawing/2014/main" val="1732493494"/>
                    </a:ext>
                  </a:extLst>
                </a:gridCol>
                <a:gridCol w="329184">
                  <a:extLst>
                    <a:ext uri="{9D8B030D-6E8A-4147-A177-3AD203B41FA5}">
                      <a16:colId xmlns:a16="http://schemas.microsoft.com/office/drawing/2014/main" val="1542232686"/>
                    </a:ext>
                  </a:extLst>
                </a:gridCol>
                <a:gridCol w="329184">
                  <a:extLst>
                    <a:ext uri="{9D8B030D-6E8A-4147-A177-3AD203B41FA5}">
                      <a16:colId xmlns:a16="http://schemas.microsoft.com/office/drawing/2014/main" val="2396202785"/>
                    </a:ext>
                  </a:extLst>
                </a:gridCol>
                <a:gridCol w="329184">
                  <a:extLst>
                    <a:ext uri="{9D8B030D-6E8A-4147-A177-3AD203B41FA5}">
                      <a16:colId xmlns:a16="http://schemas.microsoft.com/office/drawing/2014/main" val="515221068"/>
                    </a:ext>
                  </a:extLst>
                </a:gridCol>
                <a:gridCol w="329184">
                  <a:extLst>
                    <a:ext uri="{9D8B030D-6E8A-4147-A177-3AD203B41FA5}">
                      <a16:colId xmlns:a16="http://schemas.microsoft.com/office/drawing/2014/main" val="2769255714"/>
                    </a:ext>
                  </a:extLst>
                </a:gridCol>
                <a:gridCol w="329184">
                  <a:extLst>
                    <a:ext uri="{9D8B030D-6E8A-4147-A177-3AD203B41FA5}">
                      <a16:colId xmlns:a16="http://schemas.microsoft.com/office/drawing/2014/main" val="1967972576"/>
                    </a:ext>
                  </a:extLst>
                </a:gridCol>
                <a:gridCol w="329184">
                  <a:extLst>
                    <a:ext uri="{9D8B030D-6E8A-4147-A177-3AD203B41FA5}">
                      <a16:colId xmlns:a16="http://schemas.microsoft.com/office/drawing/2014/main" val="2284116963"/>
                    </a:ext>
                  </a:extLst>
                </a:gridCol>
                <a:gridCol w="329184">
                  <a:extLst>
                    <a:ext uri="{9D8B030D-6E8A-4147-A177-3AD203B41FA5}">
                      <a16:colId xmlns:a16="http://schemas.microsoft.com/office/drawing/2014/main" val="570088157"/>
                    </a:ext>
                  </a:extLst>
                </a:gridCol>
                <a:gridCol w="329184">
                  <a:extLst>
                    <a:ext uri="{9D8B030D-6E8A-4147-A177-3AD203B41FA5}">
                      <a16:colId xmlns:a16="http://schemas.microsoft.com/office/drawing/2014/main" val="2788471840"/>
                    </a:ext>
                  </a:extLst>
                </a:gridCol>
                <a:gridCol w="329184">
                  <a:extLst>
                    <a:ext uri="{9D8B030D-6E8A-4147-A177-3AD203B41FA5}">
                      <a16:colId xmlns:a16="http://schemas.microsoft.com/office/drawing/2014/main" val="3282645181"/>
                    </a:ext>
                  </a:extLst>
                </a:gridCol>
                <a:gridCol w="370332">
                  <a:extLst>
                    <a:ext uri="{9D8B030D-6E8A-4147-A177-3AD203B41FA5}">
                      <a16:colId xmlns:a16="http://schemas.microsoft.com/office/drawing/2014/main" val="2758855041"/>
                    </a:ext>
                  </a:extLst>
                </a:gridCol>
                <a:gridCol w="370332">
                  <a:extLst>
                    <a:ext uri="{9D8B030D-6E8A-4147-A177-3AD203B41FA5}">
                      <a16:colId xmlns:a16="http://schemas.microsoft.com/office/drawing/2014/main" val="1973549410"/>
                    </a:ext>
                  </a:extLst>
                </a:gridCol>
                <a:gridCol w="329184">
                  <a:extLst>
                    <a:ext uri="{9D8B030D-6E8A-4147-A177-3AD203B41FA5}">
                      <a16:colId xmlns:a16="http://schemas.microsoft.com/office/drawing/2014/main" val="2222035429"/>
                    </a:ext>
                  </a:extLst>
                </a:gridCol>
                <a:gridCol w="329184">
                  <a:extLst>
                    <a:ext uri="{9D8B030D-6E8A-4147-A177-3AD203B41FA5}">
                      <a16:colId xmlns:a16="http://schemas.microsoft.com/office/drawing/2014/main" val="254575032"/>
                    </a:ext>
                  </a:extLst>
                </a:gridCol>
                <a:gridCol w="370332">
                  <a:extLst>
                    <a:ext uri="{9D8B030D-6E8A-4147-A177-3AD203B41FA5}">
                      <a16:colId xmlns:a16="http://schemas.microsoft.com/office/drawing/2014/main" val="3178305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52667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- 2018-05-26 17:00:43 </a:t>
                      </a:r>
                      <a:r>
                        <a:rPr kumimoji="0" lang="ar-AE" sz="1000" b="0" i="0" u="none" strike="noStrike" kern="1200" cap="none" spc="0" normalizeH="0" baseline="0" noProof="0">
                          <a:ln>
                            <a:noFill/>
                          </a:ln>
                          <a:solidFill>
                            <a:prstClr val="black"/>
                          </a:solidFill>
                          <a:effectLst/>
                          <a:uLnTx/>
                          <a:uFillTx/>
                          <a:latin typeface="+mn-lt"/>
                          <a:ea typeface="+mn-ea"/>
                          <a:cs typeface="+mn-cs"/>
                        </a:rPr>
                        <a:t> 
 #نصيحة_الدواء تذكر أن تشرب الكثير من الماء قبل صلاة التراويح لتتجنب الشعور بالجفاف أثناء الصلاة.. وفي حال الشعور بالجفاف, إتجه إلى الطوارئ أو استشر طبيبك .
#رمضان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7467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- 2018-05-25 19:30:15 </a:t>
                      </a:r>
                      <a:r>
                        <a:rPr kumimoji="0" lang="ar-AE" sz="1000" b="0" i="0" u="none" strike="noStrike" kern="1200" cap="none" spc="0" normalizeH="0" baseline="0" noProof="0">
                          <a:ln>
                            <a:noFill/>
                          </a:ln>
                          <a:solidFill>
                            <a:prstClr val="black"/>
                          </a:solidFill>
                          <a:effectLst/>
                          <a:uLnTx/>
                          <a:uFillTx/>
                          <a:latin typeface="+mn-lt"/>
                          <a:ea typeface="+mn-ea"/>
                          <a:cs typeface="+mn-cs"/>
                        </a:rPr>
                        <a:t> 
 كل ما يحتاجه طفلك.. لدينا🌷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96966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- 2018-05-25 17:30:19 </a:t>
                      </a:r>
                      <a:r>
                        <a:rPr kumimoji="0" lang="ar-AE" sz="1000" b="0" i="0" u="none" strike="noStrike" kern="1200" cap="none" spc="0" normalizeH="0" baseline="0" noProof="0">
                          <a:ln>
                            <a:noFill/>
                          </a:ln>
                          <a:solidFill>
                            <a:prstClr val="black"/>
                          </a:solidFill>
                          <a:effectLst/>
                          <a:uLnTx/>
                          <a:uFillTx/>
                          <a:latin typeface="+mn-lt"/>
                          <a:ea typeface="+mn-ea"/>
                          <a:cs typeface="+mn-cs"/>
                        </a:rPr>
                        <a:t> 
 لنمو وتطور مستمر يحتاج طفلك إالى الأطعمة المليئة بالكالسيوم والحديد 🌷
تفقدي #عروض_الدواء على منتجات الحليب الأساسية لطفلك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6872356"/>
                  </a:ext>
                </a:extLst>
              </a:tr>
            </a:tbl>
          </a:graphicData>
        </a:graphic>
      </p:graphicFrame>
      <p:sp>
        <p:nvSpPr>
          <p:cNvPr id="4" name="Text Placeholder 3">
            <a:extLst>
              <a:ext uri="{FF2B5EF4-FFF2-40B4-BE49-F238E27FC236}">
                <a16:creationId xmlns:a16="http://schemas.microsoft.com/office/drawing/2014/main" id="{622FC6A4-687A-4C31-B369-66C7BF1617B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154039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5CF7A-59B5-4FC9-A5FE-B46628998F84}"/>
              </a:ext>
            </a:extLst>
          </p:cNvPr>
          <p:cNvSpPr>
            <a:spLocks noGrp="1"/>
          </p:cNvSpPr>
          <p:nvPr>
            <p:ph type="title"/>
          </p:nvPr>
        </p:nvSpPr>
        <p:spPr/>
        <p:txBody>
          <a:bodyPr/>
          <a:lstStyle/>
          <a:p>
            <a:r>
              <a:rPr lang="en-US"/>
              <a:t>Facebook Own Posts Table | AlDawaa - 8 of 10</a:t>
            </a:r>
          </a:p>
        </p:txBody>
      </p:sp>
      <p:graphicFrame>
        <p:nvGraphicFramePr>
          <p:cNvPr id="5" name="Table Placeholder 4">
            <a:extLst>
              <a:ext uri="{FF2B5EF4-FFF2-40B4-BE49-F238E27FC236}">
                <a16:creationId xmlns:a16="http://schemas.microsoft.com/office/drawing/2014/main" id="{8450E9DF-563F-4C3E-B71C-1FB85AAD2A86}"/>
              </a:ext>
            </a:extLst>
          </p:cNvPr>
          <p:cNvGraphicFramePr>
            <a:graphicFrameLocks noGrp="1"/>
          </p:cNvGraphicFramePr>
          <p:nvPr>
            <p:ph type="tbl" sz="quarter" idx="13"/>
            <p:extLst>
              <p:ext uri="{D42A27DB-BD31-4B8C-83A1-F6EECF244321}">
                <p14:modId xmlns:p14="http://schemas.microsoft.com/office/powerpoint/2010/main" val="3977210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97632839"/>
                    </a:ext>
                  </a:extLst>
                </a:gridCol>
                <a:gridCol w="370332">
                  <a:extLst>
                    <a:ext uri="{9D8B030D-6E8A-4147-A177-3AD203B41FA5}">
                      <a16:colId xmlns:a16="http://schemas.microsoft.com/office/drawing/2014/main" val="3364999914"/>
                    </a:ext>
                  </a:extLst>
                </a:gridCol>
                <a:gridCol w="370332">
                  <a:extLst>
                    <a:ext uri="{9D8B030D-6E8A-4147-A177-3AD203B41FA5}">
                      <a16:colId xmlns:a16="http://schemas.microsoft.com/office/drawing/2014/main" val="3804074897"/>
                    </a:ext>
                  </a:extLst>
                </a:gridCol>
                <a:gridCol w="370332">
                  <a:extLst>
                    <a:ext uri="{9D8B030D-6E8A-4147-A177-3AD203B41FA5}">
                      <a16:colId xmlns:a16="http://schemas.microsoft.com/office/drawing/2014/main" val="2421937506"/>
                    </a:ext>
                  </a:extLst>
                </a:gridCol>
                <a:gridCol w="329184">
                  <a:extLst>
                    <a:ext uri="{9D8B030D-6E8A-4147-A177-3AD203B41FA5}">
                      <a16:colId xmlns:a16="http://schemas.microsoft.com/office/drawing/2014/main" val="968974558"/>
                    </a:ext>
                  </a:extLst>
                </a:gridCol>
                <a:gridCol w="329184">
                  <a:extLst>
                    <a:ext uri="{9D8B030D-6E8A-4147-A177-3AD203B41FA5}">
                      <a16:colId xmlns:a16="http://schemas.microsoft.com/office/drawing/2014/main" val="3883631396"/>
                    </a:ext>
                  </a:extLst>
                </a:gridCol>
                <a:gridCol w="329184">
                  <a:extLst>
                    <a:ext uri="{9D8B030D-6E8A-4147-A177-3AD203B41FA5}">
                      <a16:colId xmlns:a16="http://schemas.microsoft.com/office/drawing/2014/main" val="4230756967"/>
                    </a:ext>
                  </a:extLst>
                </a:gridCol>
                <a:gridCol w="329184">
                  <a:extLst>
                    <a:ext uri="{9D8B030D-6E8A-4147-A177-3AD203B41FA5}">
                      <a16:colId xmlns:a16="http://schemas.microsoft.com/office/drawing/2014/main" val="4165028293"/>
                    </a:ext>
                  </a:extLst>
                </a:gridCol>
                <a:gridCol w="329184">
                  <a:extLst>
                    <a:ext uri="{9D8B030D-6E8A-4147-A177-3AD203B41FA5}">
                      <a16:colId xmlns:a16="http://schemas.microsoft.com/office/drawing/2014/main" val="1677647373"/>
                    </a:ext>
                  </a:extLst>
                </a:gridCol>
                <a:gridCol w="329184">
                  <a:extLst>
                    <a:ext uri="{9D8B030D-6E8A-4147-A177-3AD203B41FA5}">
                      <a16:colId xmlns:a16="http://schemas.microsoft.com/office/drawing/2014/main" val="3256107654"/>
                    </a:ext>
                  </a:extLst>
                </a:gridCol>
                <a:gridCol w="329184">
                  <a:extLst>
                    <a:ext uri="{9D8B030D-6E8A-4147-A177-3AD203B41FA5}">
                      <a16:colId xmlns:a16="http://schemas.microsoft.com/office/drawing/2014/main" val="820796220"/>
                    </a:ext>
                  </a:extLst>
                </a:gridCol>
                <a:gridCol w="329184">
                  <a:extLst>
                    <a:ext uri="{9D8B030D-6E8A-4147-A177-3AD203B41FA5}">
                      <a16:colId xmlns:a16="http://schemas.microsoft.com/office/drawing/2014/main" val="3679860885"/>
                    </a:ext>
                  </a:extLst>
                </a:gridCol>
                <a:gridCol w="329184">
                  <a:extLst>
                    <a:ext uri="{9D8B030D-6E8A-4147-A177-3AD203B41FA5}">
                      <a16:colId xmlns:a16="http://schemas.microsoft.com/office/drawing/2014/main" val="4053024099"/>
                    </a:ext>
                  </a:extLst>
                </a:gridCol>
                <a:gridCol w="370332">
                  <a:extLst>
                    <a:ext uri="{9D8B030D-6E8A-4147-A177-3AD203B41FA5}">
                      <a16:colId xmlns:a16="http://schemas.microsoft.com/office/drawing/2014/main" val="1400983224"/>
                    </a:ext>
                  </a:extLst>
                </a:gridCol>
                <a:gridCol w="370332">
                  <a:extLst>
                    <a:ext uri="{9D8B030D-6E8A-4147-A177-3AD203B41FA5}">
                      <a16:colId xmlns:a16="http://schemas.microsoft.com/office/drawing/2014/main" val="70203789"/>
                    </a:ext>
                  </a:extLst>
                </a:gridCol>
                <a:gridCol w="329184">
                  <a:extLst>
                    <a:ext uri="{9D8B030D-6E8A-4147-A177-3AD203B41FA5}">
                      <a16:colId xmlns:a16="http://schemas.microsoft.com/office/drawing/2014/main" val="765025155"/>
                    </a:ext>
                  </a:extLst>
                </a:gridCol>
                <a:gridCol w="329184">
                  <a:extLst>
                    <a:ext uri="{9D8B030D-6E8A-4147-A177-3AD203B41FA5}">
                      <a16:colId xmlns:a16="http://schemas.microsoft.com/office/drawing/2014/main" val="2803947064"/>
                    </a:ext>
                  </a:extLst>
                </a:gridCol>
                <a:gridCol w="370332">
                  <a:extLst>
                    <a:ext uri="{9D8B030D-6E8A-4147-A177-3AD203B41FA5}">
                      <a16:colId xmlns:a16="http://schemas.microsoft.com/office/drawing/2014/main" val="848976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2957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- 2018-05-25 10:20:04 </a:t>
                      </a:r>
                      <a:r>
                        <a:rPr kumimoji="0" lang="ar-AE" sz="1000" b="0" i="0" u="none" strike="noStrike" kern="1200" cap="none" spc="0" normalizeH="0" baseline="0" noProof="0">
                          <a:ln>
                            <a:noFill/>
                          </a:ln>
                          <a:solidFill>
                            <a:prstClr val="black"/>
                          </a:solidFill>
                          <a:effectLst/>
                          <a:uLnTx/>
                          <a:uFillTx/>
                          <a:latin typeface="+mn-lt"/>
                          <a:ea typeface="+mn-ea"/>
                          <a:cs typeface="+mn-cs"/>
                        </a:rPr>
                        <a:t> 
 جمعة مضت وآخري أتت فــ يارب أغفر لنا ما بينهما ويسر أمورنا وأرضنا عنا يا كريم  
#يوم_الجمعه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60606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- 2018-05-24 10:00:22 </a:t>
                      </a:r>
                      <a:r>
                        <a:rPr kumimoji="0" lang="ar-AE" sz="1000" b="0" i="0" u="none" strike="noStrike" kern="1200" cap="none" spc="0" normalizeH="0" baseline="0" noProof="0">
                          <a:ln>
                            <a:noFill/>
                          </a:ln>
                          <a:solidFill>
                            <a:prstClr val="black"/>
                          </a:solidFill>
                          <a:effectLst/>
                          <a:uLnTx/>
                          <a:uFillTx/>
                          <a:latin typeface="+mn-lt"/>
                          <a:ea typeface="+mn-ea"/>
                          <a:cs typeface="+mn-cs"/>
                        </a:rPr>
                        <a:t> 
 العناية بالأسنان في شهر #رمضان من الأمور المهمة, لذلك نقدم لكم #عروض_الدواء على منتجات منوعة للحفاظ على ابتسامتكم المشرقة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586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- 2018-05-23 19:00:20 </a:t>
                      </a:r>
                      <a:r>
                        <a:rPr kumimoji="0" lang="ar-AE" sz="1000" b="0" i="0" u="none" strike="noStrike" kern="1200" cap="none" spc="0" normalizeH="0" baseline="0" noProof="0">
                          <a:ln>
                            <a:noFill/>
                          </a:ln>
                          <a:solidFill>
                            <a:prstClr val="black"/>
                          </a:solidFill>
                          <a:effectLst/>
                          <a:uLnTx/>
                          <a:uFillTx/>
                          <a:latin typeface="+mn-lt"/>
                          <a:ea typeface="+mn-ea"/>
                          <a:cs typeface="+mn-cs"/>
                        </a:rPr>
                        <a:t> 
 معجنات السمبوسة أساسية في كل سفرة في #رمضان, استمتعي فيها أكثر بسعرات حرارية أقل عند الشوي بدلاَ من القلي واحرصي على عدم الإكثار منها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7465623"/>
                  </a:ext>
                </a:extLst>
              </a:tr>
            </a:tbl>
          </a:graphicData>
        </a:graphic>
      </p:graphicFrame>
      <p:sp>
        <p:nvSpPr>
          <p:cNvPr id="4" name="Text Placeholder 3">
            <a:extLst>
              <a:ext uri="{FF2B5EF4-FFF2-40B4-BE49-F238E27FC236}">
                <a16:creationId xmlns:a16="http://schemas.microsoft.com/office/drawing/2014/main" id="{BDAF0FB9-B217-40AD-910A-D9BB01DB9B5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5967328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419C6-5159-4EAF-BFAE-84878D642D0C}"/>
              </a:ext>
            </a:extLst>
          </p:cNvPr>
          <p:cNvSpPr>
            <a:spLocks noGrp="1"/>
          </p:cNvSpPr>
          <p:nvPr>
            <p:ph type="title"/>
          </p:nvPr>
        </p:nvSpPr>
        <p:spPr/>
        <p:txBody>
          <a:bodyPr/>
          <a:lstStyle/>
          <a:p>
            <a:r>
              <a:rPr lang="en-US"/>
              <a:t>Facebook Own Posts Table | AlDawaa - 9 of 10</a:t>
            </a:r>
          </a:p>
        </p:txBody>
      </p:sp>
      <p:graphicFrame>
        <p:nvGraphicFramePr>
          <p:cNvPr id="5" name="Table Placeholder 4">
            <a:extLst>
              <a:ext uri="{FF2B5EF4-FFF2-40B4-BE49-F238E27FC236}">
                <a16:creationId xmlns:a16="http://schemas.microsoft.com/office/drawing/2014/main" id="{7061A20A-3676-4B77-84DB-77A0618222DB}"/>
              </a:ext>
            </a:extLst>
          </p:cNvPr>
          <p:cNvGraphicFramePr>
            <a:graphicFrameLocks noGrp="1"/>
          </p:cNvGraphicFramePr>
          <p:nvPr>
            <p:ph type="tbl" sz="quarter" idx="13"/>
            <p:extLst>
              <p:ext uri="{D42A27DB-BD31-4B8C-83A1-F6EECF244321}">
                <p14:modId xmlns:p14="http://schemas.microsoft.com/office/powerpoint/2010/main" val="2263828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865182"/>
                    </a:ext>
                  </a:extLst>
                </a:gridCol>
                <a:gridCol w="370332">
                  <a:extLst>
                    <a:ext uri="{9D8B030D-6E8A-4147-A177-3AD203B41FA5}">
                      <a16:colId xmlns:a16="http://schemas.microsoft.com/office/drawing/2014/main" val="318189443"/>
                    </a:ext>
                  </a:extLst>
                </a:gridCol>
                <a:gridCol w="370332">
                  <a:extLst>
                    <a:ext uri="{9D8B030D-6E8A-4147-A177-3AD203B41FA5}">
                      <a16:colId xmlns:a16="http://schemas.microsoft.com/office/drawing/2014/main" val="3958317504"/>
                    </a:ext>
                  </a:extLst>
                </a:gridCol>
                <a:gridCol w="370332">
                  <a:extLst>
                    <a:ext uri="{9D8B030D-6E8A-4147-A177-3AD203B41FA5}">
                      <a16:colId xmlns:a16="http://schemas.microsoft.com/office/drawing/2014/main" val="3412249963"/>
                    </a:ext>
                  </a:extLst>
                </a:gridCol>
                <a:gridCol w="329184">
                  <a:extLst>
                    <a:ext uri="{9D8B030D-6E8A-4147-A177-3AD203B41FA5}">
                      <a16:colId xmlns:a16="http://schemas.microsoft.com/office/drawing/2014/main" val="1109526743"/>
                    </a:ext>
                  </a:extLst>
                </a:gridCol>
                <a:gridCol w="329184">
                  <a:extLst>
                    <a:ext uri="{9D8B030D-6E8A-4147-A177-3AD203B41FA5}">
                      <a16:colId xmlns:a16="http://schemas.microsoft.com/office/drawing/2014/main" val="2941704395"/>
                    </a:ext>
                  </a:extLst>
                </a:gridCol>
                <a:gridCol w="329184">
                  <a:extLst>
                    <a:ext uri="{9D8B030D-6E8A-4147-A177-3AD203B41FA5}">
                      <a16:colId xmlns:a16="http://schemas.microsoft.com/office/drawing/2014/main" val="3202782501"/>
                    </a:ext>
                  </a:extLst>
                </a:gridCol>
                <a:gridCol w="329184">
                  <a:extLst>
                    <a:ext uri="{9D8B030D-6E8A-4147-A177-3AD203B41FA5}">
                      <a16:colId xmlns:a16="http://schemas.microsoft.com/office/drawing/2014/main" val="2554739552"/>
                    </a:ext>
                  </a:extLst>
                </a:gridCol>
                <a:gridCol w="329184">
                  <a:extLst>
                    <a:ext uri="{9D8B030D-6E8A-4147-A177-3AD203B41FA5}">
                      <a16:colId xmlns:a16="http://schemas.microsoft.com/office/drawing/2014/main" val="2554166031"/>
                    </a:ext>
                  </a:extLst>
                </a:gridCol>
                <a:gridCol w="329184">
                  <a:extLst>
                    <a:ext uri="{9D8B030D-6E8A-4147-A177-3AD203B41FA5}">
                      <a16:colId xmlns:a16="http://schemas.microsoft.com/office/drawing/2014/main" val="3791501366"/>
                    </a:ext>
                  </a:extLst>
                </a:gridCol>
                <a:gridCol w="329184">
                  <a:extLst>
                    <a:ext uri="{9D8B030D-6E8A-4147-A177-3AD203B41FA5}">
                      <a16:colId xmlns:a16="http://schemas.microsoft.com/office/drawing/2014/main" val="275086196"/>
                    </a:ext>
                  </a:extLst>
                </a:gridCol>
                <a:gridCol w="329184">
                  <a:extLst>
                    <a:ext uri="{9D8B030D-6E8A-4147-A177-3AD203B41FA5}">
                      <a16:colId xmlns:a16="http://schemas.microsoft.com/office/drawing/2014/main" val="933450146"/>
                    </a:ext>
                  </a:extLst>
                </a:gridCol>
                <a:gridCol w="329184">
                  <a:extLst>
                    <a:ext uri="{9D8B030D-6E8A-4147-A177-3AD203B41FA5}">
                      <a16:colId xmlns:a16="http://schemas.microsoft.com/office/drawing/2014/main" val="2687594871"/>
                    </a:ext>
                  </a:extLst>
                </a:gridCol>
                <a:gridCol w="370332">
                  <a:extLst>
                    <a:ext uri="{9D8B030D-6E8A-4147-A177-3AD203B41FA5}">
                      <a16:colId xmlns:a16="http://schemas.microsoft.com/office/drawing/2014/main" val="175588184"/>
                    </a:ext>
                  </a:extLst>
                </a:gridCol>
                <a:gridCol w="370332">
                  <a:extLst>
                    <a:ext uri="{9D8B030D-6E8A-4147-A177-3AD203B41FA5}">
                      <a16:colId xmlns:a16="http://schemas.microsoft.com/office/drawing/2014/main" val="2307421317"/>
                    </a:ext>
                  </a:extLst>
                </a:gridCol>
                <a:gridCol w="329184">
                  <a:extLst>
                    <a:ext uri="{9D8B030D-6E8A-4147-A177-3AD203B41FA5}">
                      <a16:colId xmlns:a16="http://schemas.microsoft.com/office/drawing/2014/main" val="1249394141"/>
                    </a:ext>
                  </a:extLst>
                </a:gridCol>
                <a:gridCol w="329184">
                  <a:extLst>
                    <a:ext uri="{9D8B030D-6E8A-4147-A177-3AD203B41FA5}">
                      <a16:colId xmlns:a16="http://schemas.microsoft.com/office/drawing/2014/main" val="1518337733"/>
                    </a:ext>
                  </a:extLst>
                </a:gridCol>
                <a:gridCol w="370332">
                  <a:extLst>
                    <a:ext uri="{9D8B030D-6E8A-4147-A177-3AD203B41FA5}">
                      <a16:colId xmlns:a16="http://schemas.microsoft.com/office/drawing/2014/main" val="987133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07809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- 2018-05-23 17:27:24 </a:t>
                      </a:r>
                      <a:r>
                        <a:rPr kumimoji="0" lang="ar-A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8146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- 2018-05-22 18:08:40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Fotoprotector ISDIN 50+ </a:t>
                      </a:r>
                      <a:r>
                        <a:rPr kumimoji="0" lang="ar-AE" sz="1000" b="0" i="0" u="none" strike="noStrike" kern="1200" cap="none" spc="0" normalizeH="0" baseline="0" noProof="0">
                          <a:ln>
                            <a:noFill/>
                          </a:ln>
                          <a:solidFill>
                            <a:prstClr val="black"/>
                          </a:solidFill>
                          <a:effectLst/>
                          <a:uLnTx/>
                          <a:uFillTx/>
                          <a:latin typeface="+mn-lt"/>
                          <a:ea typeface="+mn-ea"/>
                          <a:cs typeface="+mn-cs"/>
                        </a:rPr>
                        <a:t>هي بودرة مضغوطة متوفرة بلونين البرونزي والرملي...
اسحبي لليسار وتعرفي أكثر على هذا المنتج ➡ 
#أساسيات_الصيف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15641233"/>
                  </a:ext>
                </a:extLst>
              </a:tr>
            </a:tbl>
          </a:graphicData>
        </a:graphic>
      </p:graphicFrame>
      <p:sp>
        <p:nvSpPr>
          <p:cNvPr id="4" name="Text Placeholder 3">
            <a:extLst>
              <a:ext uri="{FF2B5EF4-FFF2-40B4-BE49-F238E27FC236}">
                <a16:creationId xmlns:a16="http://schemas.microsoft.com/office/drawing/2014/main" id="{9BE44650-92C0-4328-9DB0-2F13840B460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0599139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DCE9E-63DA-45C4-9058-C8BB246E2F9F}"/>
              </a:ext>
            </a:extLst>
          </p:cNvPr>
          <p:cNvSpPr>
            <a:spLocks noGrp="1"/>
          </p:cNvSpPr>
          <p:nvPr>
            <p:ph type="title"/>
          </p:nvPr>
        </p:nvSpPr>
        <p:spPr/>
        <p:txBody>
          <a:bodyPr/>
          <a:lstStyle/>
          <a:p>
            <a:r>
              <a:rPr lang="en-US"/>
              <a:t>Facebook Own Posts Table | AlDawaa - 10 of 10</a:t>
            </a:r>
          </a:p>
        </p:txBody>
      </p:sp>
      <p:graphicFrame>
        <p:nvGraphicFramePr>
          <p:cNvPr id="5" name="Table Placeholder 4">
            <a:extLst>
              <a:ext uri="{FF2B5EF4-FFF2-40B4-BE49-F238E27FC236}">
                <a16:creationId xmlns:a16="http://schemas.microsoft.com/office/drawing/2014/main" id="{0A3E6E2D-E1EE-4B21-A38F-826195B92A8B}"/>
              </a:ext>
            </a:extLst>
          </p:cNvPr>
          <p:cNvGraphicFramePr>
            <a:graphicFrameLocks noGrp="1"/>
          </p:cNvGraphicFramePr>
          <p:nvPr>
            <p:ph type="tbl" sz="quarter" idx="13"/>
            <p:extLst>
              <p:ext uri="{D42A27DB-BD31-4B8C-83A1-F6EECF244321}">
                <p14:modId xmlns:p14="http://schemas.microsoft.com/office/powerpoint/2010/main" val="192663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3918652"/>
                    </a:ext>
                  </a:extLst>
                </a:gridCol>
                <a:gridCol w="370332">
                  <a:extLst>
                    <a:ext uri="{9D8B030D-6E8A-4147-A177-3AD203B41FA5}">
                      <a16:colId xmlns:a16="http://schemas.microsoft.com/office/drawing/2014/main" val="3022123073"/>
                    </a:ext>
                  </a:extLst>
                </a:gridCol>
                <a:gridCol w="370332">
                  <a:extLst>
                    <a:ext uri="{9D8B030D-6E8A-4147-A177-3AD203B41FA5}">
                      <a16:colId xmlns:a16="http://schemas.microsoft.com/office/drawing/2014/main" val="368831886"/>
                    </a:ext>
                  </a:extLst>
                </a:gridCol>
                <a:gridCol w="370332">
                  <a:extLst>
                    <a:ext uri="{9D8B030D-6E8A-4147-A177-3AD203B41FA5}">
                      <a16:colId xmlns:a16="http://schemas.microsoft.com/office/drawing/2014/main" val="1540989951"/>
                    </a:ext>
                  </a:extLst>
                </a:gridCol>
                <a:gridCol w="329184">
                  <a:extLst>
                    <a:ext uri="{9D8B030D-6E8A-4147-A177-3AD203B41FA5}">
                      <a16:colId xmlns:a16="http://schemas.microsoft.com/office/drawing/2014/main" val="1329192590"/>
                    </a:ext>
                  </a:extLst>
                </a:gridCol>
                <a:gridCol w="329184">
                  <a:extLst>
                    <a:ext uri="{9D8B030D-6E8A-4147-A177-3AD203B41FA5}">
                      <a16:colId xmlns:a16="http://schemas.microsoft.com/office/drawing/2014/main" val="1697423345"/>
                    </a:ext>
                  </a:extLst>
                </a:gridCol>
                <a:gridCol w="329184">
                  <a:extLst>
                    <a:ext uri="{9D8B030D-6E8A-4147-A177-3AD203B41FA5}">
                      <a16:colId xmlns:a16="http://schemas.microsoft.com/office/drawing/2014/main" val="1075351152"/>
                    </a:ext>
                  </a:extLst>
                </a:gridCol>
                <a:gridCol w="329184">
                  <a:extLst>
                    <a:ext uri="{9D8B030D-6E8A-4147-A177-3AD203B41FA5}">
                      <a16:colId xmlns:a16="http://schemas.microsoft.com/office/drawing/2014/main" val="2089364305"/>
                    </a:ext>
                  </a:extLst>
                </a:gridCol>
                <a:gridCol w="329184">
                  <a:extLst>
                    <a:ext uri="{9D8B030D-6E8A-4147-A177-3AD203B41FA5}">
                      <a16:colId xmlns:a16="http://schemas.microsoft.com/office/drawing/2014/main" val="1005257972"/>
                    </a:ext>
                  </a:extLst>
                </a:gridCol>
                <a:gridCol w="329184">
                  <a:extLst>
                    <a:ext uri="{9D8B030D-6E8A-4147-A177-3AD203B41FA5}">
                      <a16:colId xmlns:a16="http://schemas.microsoft.com/office/drawing/2014/main" val="3340415802"/>
                    </a:ext>
                  </a:extLst>
                </a:gridCol>
                <a:gridCol w="329184">
                  <a:extLst>
                    <a:ext uri="{9D8B030D-6E8A-4147-A177-3AD203B41FA5}">
                      <a16:colId xmlns:a16="http://schemas.microsoft.com/office/drawing/2014/main" val="677590083"/>
                    </a:ext>
                  </a:extLst>
                </a:gridCol>
                <a:gridCol w="329184">
                  <a:extLst>
                    <a:ext uri="{9D8B030D-6E8A-4147-A177-3AD203B41FA5}">
                      <a16:colId xmlns:a16="http://schemas.microsoft.com/office/drawing/2014/main" val="3004811661"/>
                    </a:ext>
                  </a:extLst>
                </a:gridCol>
                <a:gridCol w="329184">
                  <a:extLst>
                    <a:ext uri="{9D8B030D-6E8A-4147-A177-3AD203B41FA5}">
                      <a16:colId xmlns:a16="http://schemas.microsoft.com/office/drawing/2014/main" val="2033827449"/>
                    </a:ext>
                  </a:extLst>
                </a:gridCol>
                <a:gridCol w="370332">
                  <a:extLst>
                    <a:ext uri="{9D8B030D-6E8A-4147-A177-3AD203B41FA5}">
                      <a16:colId xmlns:a16="http://schemas.microsoft.com/office/drawing/2014/main" val="3206580613"/>
                    </a:ext>
                  </a:extLst>
                </a:gridCol>
                <a:gridCol w="370332">
                  <a:extLst>
                    <a:ext uri="{9D8B030D-6E8A-4147-A177-3AD203B41FA5}">
                      <a16:colId xmlns:a16="http://schemas.microsoft.com/office/drawing/2014/main" val="1981268335"/>
                    </a:ext>
                  </a:extLst>
                </a:gridCol>
                <a:gridCol w="329184">
                  <a:extLst>
                    <a:ext uri="{9D8B030D-6E8A-4147-A177-3AD203B41FA5}">
                      <a16:colId xmlns:a16="http://schemas.microsoft.com/office/drawing/2014/main" val="2262237074"/>
                    </a:ext>
                  </a:extLst>
                </a:gridCol>
                <a:gridCol w="329184">
                  <a:extLst>
                    <a:ext uri="{9D8B030D-6E8A-4147-A177-3AD203B41FA5}">
                      <a16:colId xmlns:a16="http://schemas.microsoft.com/office/drawing/2014/main" val="4271262256"/>
                    </a:ext>
                  </a:extLst>
                </a:gridCol>
                <a:gridCol w="370332">
                  <a:extLst>
                    <a:ext uri="{9D8B030D-6E8A-4147-A177-3AD203B41FA5}">
                      <a16:colId xmlns:a16="http://schemas.microsoft.com/office/drawing/2014/main" val="3174563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6101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- 2018-05-21 19:37:49 </a:t>
                      </a:r>
                      <a:r>
                        <a:rPr kumimoji="0" lang="ar-AE" sz="1000" b="0" i="0" u="none" strike="noStrike" kern="1200" cap="none" spc="0" normalizeH="0" baseline="0" noProof="0">
                          <a:ln>
                            <a:noFill/>
                          </a:ln>
                          <a:solidFill>
                            <a:prstClr val="black"/>
                          </a:solidFill>
                          <a:effectLst/>
                          <a:uLnTx/>
                          <a:uFillTx/>
                          <a:latin typeface="+mn-lt"/>
                          <a:ea typeface="+mn-ea"/>
                          <a:cs typeface="+mn-cs"/>
                        </a:rPr>
                        <a:t> 
 ‫نقدم لك شوكولاتة الجمال ايستيشوك </a:t>
                      </a:r>
                      <a:r>
                        <a:rPr kumimoji="0" lang="en-US" sz="1000" b="0" i="0" u="none" strike="noStrike" kern="1200" cap="none" spc="0" normalizeH="0" baseline="0" noProof="0">
                          <a:ln>
                            <a:noFill/>
                          </a:ln>
                          <a:solidFill>
                            <a:prstClr val="black"/>
                          </a:solidFill>
                          <a:effectLst/>
                          <a:uLnTx/>
                          <a:uFillTx/>
                          <a:latin typeface="+mn-lt"/>
                          <a:ea typeface="+mn-ea"/>
                          <a:cs typeface="+mn-cs"/>
                        </a:rPr>
                        <a:t>Esthechoc </a:t>
                      </a:r>
                      <a:r>
                        <a:rPr kumimoji="0" lang="ar-AE" sz="1000" b="0" i="0" u="none" strike="noStrike" kern="1200" cap="none" spc="0" normalizeH="0" baseline="0" noProof="0">
                          <a:ln>
                            <a:noFill/>
                          </a:ln>
                          <a:solidFill>
                            <a:prstClr val="black"/>
                          </a:solidFill>
                          <a:effectLst/>
                          <a:uLnTx/>
                          <a:uFillTx/>
                          <a:latin typeface="+mn-lt"/>
                          <a:ea typeface="+mn-ea"/>
                          <a:cs typeface="+mn-cs"/>
                        </a:rPr>
                        <a:t>💎‬
‫أقراص الشوكولاتة‬
‫تجعل بشرتك نضرة وحيوية 🌸 باحتوائها‬
‫على مضادات الأكسدة ونسبة ٥٩٪ أوكسجين و أيضا تساعد على انتاج الكولاجين‬
‫تنصح به وعد التركي‬
‫متوفر في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وعليه خصم حصري ٤٠ ريال‬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2048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- 2018-05-21 12:37:06 </a:t>
                      </a:r>
                      <a:r>
                        <a:rPr kumimoji="0" lang="ar-AE" sz="1000" b="0" i="0" u="none" strike="noStrike" kern="1200" cap="none" spc="0" normalizeH="0" baseline="0" noProof="0">
                          <a:ln>
                            <a:noFill/>
                          </a:ln>
                          <a:solidFill>
                            <a:prstClr val="black"/>
                          </a:solidFill>
                          <a:effectLst/>
                          <a:uLnTx/>
                          <a:uFillTx/>
                          <a:latin typeface="+mn-lt"/>
                          <a:ea typeface="+mn-ea"/>
                          <a:cs typeface="+mn-cs"/>
                        </a:rPr>
                        <a:t> 
 يساعد حمض الفوليك على تجديد الخلايا و تجنب التشوهات الخلقية لدى الجنين لذا ينصح به الأطباء أثناء #الحمل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66240745"/>
                  </a:ext>
                </a:extLst>
              </a:tr>
            </a:tbl>
          </a:graphicData>
        </a:graphic>
      </p:graphicFrame>
      <p:sp>
        <p:nvSpPr>
          <p:cNvPr id="4" name="Text Placeholder 3">
            <a:extLst>
              <a:ext uri="{FF2B5EF4-FFF2-40B4-BE49-F238E27FC236}">
                <a16:creationId xmlns:a16="http://schemas.microsoft.com/office/drawing/2014/main" id="{1BADF193-7119-4DF5-897F-5A854414CF4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3997286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59FC1-9F3F-4B6B-9703-0B67BD3349D3}"/>
              </a:ext>
            </a:extLst>
          </p:cNvPr>
          <p:cNvSpPr>
            <a:spLocks noGrp="1"/>
          </p:cNvSpPr>
          <p:nvPr>
            <p:ph type="title"/>
          </p:nvPr>
        </p:nvSpPr>
        <p:spPr/>
        <p:txBody>
          <a:bodyPr/>
          <a:lstStyle/>
          <a:p>
            <a:r>
              <a:rPr lang="en-US"/>
              <a:t>Facebook Interactions Distribution | AlDawaa</a:t>
            </a:r>
          </a:p>
        </p:txBody>
      </p:sp>
      <p:graphicFrame>
        <p:nvGraphicFramePr>
          <p:cNvPr id="6" name="Chart Placeholder 5">
            <a:extLst>
              <a:ext uri="{FF2B5EF4-FFF2-40B4-BE49-F238E27FC236}">
                <a16:creationId xmlns:a16="http://schemas.microsoft.com/office/drawing/2014/main" id="{B718A658-B404-47EF-8D38-69CDDDD514C9}"/>
              </a:ext>
            </a:extLst>
          </p:cNvPr>
          <p:cNvGraphicFramePr>
            <a:graphicFrameLocks noGrp="1"/>
          </p:cNvGraphicFramePr>
          <p:nvPr>
            <p:ph type="chart" sz="quarter" idx="13"/>
            <p:extLst>
              <p:ext uri="{D42A27DB-BD31-4B8C-83A1-F6EECF244321}">
                <p14:modId xmlns:p14="http://schemas.microsoft.com/office/powerpoint/2010/main" val="2520198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E55736-4523-4AEE-B79D-17C6AEA8DDC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034435B9-558A-4630-AE93-F3F3804C8E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47067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978FD-EA21-447F-B2B1-2CB0AA081080}"/>
              </a:ext>
            </a:extLst>
          </p:cNvPr>
          <p:cNvSpPr>
            <a:spLocks noGrp="1"/>
          </p:cNvSpPr>
          <p:nvPr>
            <p:ph type="title"/>
          </p:nvPr>
        </p:nvSpPr>
        <p:spPr/>
        <p:txBody>
          <a:bodyPr/>
          <a:lstStyle/>
          <a:p>
            <a:r>
              <a:rPr lang="en-US"/>
              <a:t>Facebook Key Metrics Table | AlDawaa</a:t>
            </a:r>
          </a:p>
        </p:txBody>
      </p:sp>
      <p:graphicFrame>
        <p:nvGraphicFramePr>
          <p:cNvPr id="5" name="Table Placeholder 4">
            <a:extLst>
              <a:ext uri="{FF2B5EF4-FFF2-40B4-BE49-F238E27FC236}">
                <a16:creationId xmlns:a16="http://schemas.microsoft.com/office/drawing/2014/main" id="{19350056-1F88-41A5-97FD-3C2B3D1D079A}"/>
              </a:ext>
            </a:extLst>
          </p:cNvPr>
          <p:cNvGraphicFramePr>
            <a:graphicFrameLocks noGrp="1"/>
          </p:cNvGraphicFramePr>
          <p:nvPr>
            <p:ph type="tbl" sz="quarter" idx="13"/>
            <p:extLst>
              <p:ext uri="{D42A27DB-BD31-4B8C-83A1-F6EECF244321}">
                <p14:modId xmlns:p14="http://schemas.microsoft.com/office/powerpoint/2010/main" val="2064407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736296853"/>
                    </a:ext>
                  </a:extLst>
                </a:gridCol>
                <a:gridCol w="304495">
                  <a:extLst>
                    <a:ext uri="{9D8B030D-6E8A-4147-A177-3AD203B41FA5}">
                      <a16:colId xmlns:a16="http://schemas.microsoft.com/office/drawing/2014/main" val="1158512205"/>
                    </a:ext>
                  </a:extLst>
                </a:gridCol>
                <a:gridCol w="304495">
                  <a:extLst>
                    <a:ext uri="{9D8B030D-6E8A-4147-A177-3AD203B41FA5}">
                      <a16:colId xmlns:a16="http://schemas.microsoft.com/office/drawing/2014/main" val="97275533"/>
                    </a:ext>
                  </a:extLst>
                </a:gridCol>
                <a:gridCol w="304495">
                  <a:extLst>
                    <a:ext uri="{9D8B030D-6E8A-4147-A177-3AD203B41FA5}">
                      <a16:colId xmlns:a16="http://schemas.microsoft.com/office/drawing/2014/main" val="1536845057"/>
                    </a:ext>
                  </a:extLst>
                </a:gridCol>
                <a:gridCol w="304495">
                  <a:extLst>
                    <a:ext uri="{9D8B030D-6E8A-4147-A177-3AD203B41FA5}">
                      <a16:colId xmlns:a16="http://schemas.microsoft.com/office/drawing/2014/main" val="3601126286"/>
                    </a:ext>
                  </a:extLst>
                </a:gridCol>
                <a:gridCol w="304495">
                  <a:extLst>
                    <a:ext uri="{9D8B030D-6E8A-4147-A177-3AD203B41FA5}">
                      <a16:colId xmlns:a16="http://schemas.microsoft.com/office/drawing/2014/main" val="819122434"/>
                    </a:ext>
                  </a:extLst>
                </a:gridCol>
                <a:gridCol w="304495">
                  <a:extLst>
                    <a:ext uri="{9D8B030D-6E8A-4147-A177-3AD203B41FA5}">
                      <a16:colId xmlns:a16="http://schemas.microsoft.com/office/drawing/2014/main" val="2594299839"/>
                    </a:ext>
                  </a:extLst>
                </a:gridCol>
                <a:gridCol w="304495">
                  <a:extLst>
                    <a:ext uri="{9D8B030D-6E8A-4147-A177-3AD203B41FA5}">
                      <a16:colId xmlns:a16="http://schemas.microsoft.com/office/drawing/2014/main" val="276534254"/>
                    </a:ext>
                  </a:extLst>
                </a:gridCol>
                <a:gridCol w="304495">
                  <a:extLst>
                    <a:ext uri="{9D8B030D-6E8A-4147-A177-3AD203B41FA5}">
                      <a16:colId xmlns:a16="http://schemas.microsoft.com/office/drawing/2014/main" val="1022776158"/>
                    </a:ext>
                  </a:extLst>
                </a:gridCol>
                <a:gridCol w="304495">
                  <a:extLst>
                    <a:ext uri="{9D8B030D-6E8A-4147-A177-3AD203B41FA5}">
                      <a16:colId xmlns:a16="http://schemas.microsoft.com/office/drawing/2014/main" val="2252284446"/>
                    </a:ext>
                  </a:extLst>
                </a:gridCol>
                <a:gridCol w="304495">
                  <a:extLst>
                    <a:ext uri="{9D8B030D-6E8A-4147-A177-3AD203B41FA5}">
                      <a16:colId xmlns:a16="http://schemas.microsoft.com/office/drawing/2014/main" val="2763682663"/>
                    </a:ext>
                  </a:extLst>
                </a:gridCol>
                <a:gridCol w="304495">
                  <a:extLst>
                    <a:ext uri="{9D8B030D-6E8A-4147-A177-3AD203B41FA5}">
                      <a16:colId xmlns:a16="http://schemas.microsoft.com/office/drawing/2014/main" val="1335944588"/>
                    </a:ext>
                  </a:extLst>
                </a:gridCol>
                <a:gridCol w="304495">
                  <a:extLst>
                    <a:ext uri="{9D8B030D-6E8A-4147-A177-3AD203B41FA5}">
                      <a16:colId xmlns:a16="http://schemas.microsoft.com/office/drawing/2014/main" val="1762045747"/>
                    </a:ext>
                  </a:extLst>
                </a:gridCol>
                <a:gridCol w="304495">
                  <a:extLst>
                    <a:ext uri="{9D8B030D-6E8A-4147-A177-3AD203B41FA5}">
                      <a16:colId xmlns:a16="http://schemas.microsoft.com/office/drawing/2014/main" val="884395522"/>
                    </a:ext>
                  </a:extLst>
                </a:gridCol>
                <a:gridCol w="304495">
                  <a:extLst>
                    <a:ext uri="{9D8B030D-6E8A-4147-A177-3AD203B41FA5}">
                      <a16:colId xmlns:a16="http://schemas.microsoft.com/office/drawing/2014/main" val="1612414669"/>
                    </a:ext>
                  </a:extLst>
                </a:gridCol>
                <a:gridCol w="304495">
                  <a:extLst>
                    <a:ext uri="{9D8B030D-6E8A-4147-A177-3AD203B41FA5}">
                      <a16:colId xmlns:a16="http://schemas.microsoft.com/office/drawing/2014/main" val="4038845018"/>
                    </a:ext>
                  </a:extLst>
                </a:gridCol>
                <a:gridCol w="304495">
                  <a:extLst>
                    <a:ext uri="{9D8B030D-6E8A-4147-A177-3AD203B41FA5}">
                      <a16:colId xmlns:a16="http://schemas.microsoft.com/office/drawing/2014/main" val="4266696777"/>
                    </a:ext>
                  </a:extLst>
                </a:gridCol>
                <a:gridCol w="304495">
                  <a:extLst>
                    <a:ext uri="{9D8B030D-6E8A-4147-A177-3AD203B41FA5}">
                      <a16:colId xmlns:a16="http://schemas.microsoft.com/office/drawing/2014/main" val="2312808385"/>
                    </a:ext>
                  </a:extLst>
                </a:gridCol>
                <a:gridCol w="304495">
                  <a:extLst>
                    <a:ext uri="{9D8B030D-6E8A-4147-A177-3AD203B41FA5}">
                      <a16:colId xmlns:a16="http://schemas.microsoft.com/office/drawing/2014/main" val="1831249868"/>
                    </a:ext>
                  </a:extLst>
                </a:gridCol>
                <a:gridCol w="304495">
                  <a:extLst>
                    <a:ext uri="{9D8B030D-6E8A-4147-A177-3AD203B41FA5}">
                      <a16:colId xmlns:a16="http://schemas.microsoft.com/office/drawing/2014/main" val="87667423"/>
                    </a:ext>
                  </a:extLst>
                </a:gridCol>
                <a:gridCol w="304495">
                  <a:extLst>
                    <a:ext uri="{9D8B030D-6E8A-4147-A177-3AD203B41FA5}">
                      <a16:colId xmlns:a16="http://schemas.microsoft.com/office/drawing/2014/main" val="1661655158"/>
                    </a:ext>
                  </a:extLst>
                </a:gridCol>
                <a:gridCol w="304495">
                  <a:extLst>
                    <a:ext uri="{9D8B030D-6E8A-4147-A177-3AD203B41FA5}">
                      <a16:colId xmlns:a16="http://schemas.microsoft.com/office/drawing/2014/main" val="1748193836"/>
                    </a:ext>
                  </a:extLst>
                </a:gridCol>
                <a:gridCol w="304495">
                  <a:extLst>
                    <a:ext uri="{9D8B030D-6E8A-4147-A177-3AD203B41FA5}">
                      <a16:colId xmlns:a16="http://schemas.microsoft.com/office/drawing/2014/main" val="3212569623"/>
                    </a:ext>
                  </a:extLst>
                </a:gridCol>
                <a:gridCol w="304495">
                  <a:extLst>
                    <a:ext uri="{9D8B030D-6E8A-4147-A177-3AD203B41FA5}">
                      <a16:colId xmlns:a16="http://schemas.microsoft.com/office/drawing/2014/main" val="1927797028"/>
                    </a:ext>
                  </a:extLst>
                </a:gridCol>
                <a:gridCol w="304495">
                  <a:extLst>
                    <a:ext uri="{9D8B030D-6E8A-4147-A177-3AD203B41FA5}">
                      <a16:colId xmlns:a16="http://schemas.microsoft.com/office/drawing/2014/main" val="214945318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29984043"/>
                  </a:ext>
                </a:extLst>
              </a:tr>
              <a:tr h="370840">
                <a:tc>
                  <a:txBody>
                    <a:bodyPr/>
                    <a:lstStyle/>
                    <a:p>
                      <a:r>
                        <a:rPr lang="ar-AE" sz="1000"/>
                        <a:t>صيدليات الدواء</a:t>
                      </a:r>
                      <a:endParaRPr lang="en-US" sz="1000"/>
                    </a:p>
                  </a:txBody>
                  <a:tcPr/>
                </a:tc>
                <a:tc>
                  <a:txBody>
                    <a:bodyPr/>
                    <a:lstStyle/>
                    <a:p>
                      <a:r>
                        <a:rPr lang="en-US" sz="1000"/>
                        <a:t>194094</a:t>
                      </a:r>
                    </a:p>
                  </a:txBody>
                  <a:tcPr/>
                </a:tc>
                <a:tc>
                  <a:txBody>
                    <a:bodyPr/>
                    <a:lstStyle/>
                    <a:p>
                      <a:r>
                        <a:rPr lang="en-US" sz="1000"/>
                        <a:t>495</a:t>
                      </a:r>
                    </a:p>
                  </a:txBody>
                  <a:tcPr/>
                </a:tc>
                <a:tc>
                  <a:txBody>
                    <a:bodyPr/>
                    <a:lstStyle/>
                    <a:p>
                      <a:r>
                        <a:rPr lang="en-US" sz="1000"/>
                        <a:t>194094</a:t>
                      </a:r>
                    </a:p>
                  </a:txBody>
                  <a:tcPr/>
                </a:tc>
                <a:tc>
                  <a:txBody>
                    <a:bodyPr/>
                    <a:lstStyle/>
                    <a:p>
                      <a:r>
                        <a:rPr lang="en-US" sz="1000"/>
                        <a:t>495</a:t>
                      </a:r>
                    </a:p>
                  </a:txBody>
                  <a:tcPr/>
                </a:tc>
                <a:tc>
                  <a:txBody>
                    <a:bodyPr/>
                    <a:lstStyle/>
                    <a:p>
                      <a:r>
                        <a:rPr lang="en-US" sz="1000"/>
                        <a:t>59</a:t>
                      </a:r>
                    </a:p>
                  </a:txBody>
                  <a:tcPr/>
                </a:tc>
                <a:tc>
                  <a:txBody>
                    <a:bodyPr/>
                    <a:lstStyle/>
                    <a:p>
                      <a:r>
                        <a:rPr lang="en-US" sz="1000"/>
                        <a:t>0</a:t>
                      </a:r>
                    </a:p>
                  </a:txBody>
                  <a:tcPr/>
                </a:tc>
                <a:tc>
                  <a:txBody>
                    <a:bodyPr/>
                    <a:lstStyle/>
                    <a:p>
                      <a:r>
                        <a:rPr lang="en-US" sz="1000"/>
                        <a:t>50</a:t>
                      </a:r>
                    </a:p>
                  </a:txBody>
                  <a:tcPr/>
                </a:tc>
                <a:tc>
                  <a:txBody>
                    <a:bodyPr/>
                    <a:lstStyle/>
                    <a:p>
                      <a:r>
                        <a:rPr lang="en-US" sz="1000"/>
                        <a:t>0</a:t>
                      </a:r>
                    </a:p>
                  </a:txBody>
                  <a:tcPr/>
                </a:tc>
                <a:tc>
                  <a:txBody>
                    <a:bodyPr/>
                    <a:lstStyle/>
                    <a:p>
                      <a:r>
                        <a:rPr lang="en-US" sz="1000"/>
                        <a:t>9</a:t>
                      </a:r>
                    </a:p>
                  </a:txBody>
                  <a:tcPr/>
                </a:tc>
                <a:tc>
                  <a:txBody>
                    <a:bodyPr/>
                    <a:lstStyle/>
                    <a:p>
                      <a:r>
                        <a:rPr lang="en-US" sz="1000"/>
                        <a:t>2673</a:t>
                      </a:r>
                    </a:p>
                  </a:txBody>
                  <a:tcPr/>
                </a:tc>
                <a:tc>
                  <a:txBody>
                    <a:bodyPr/>
                    <a:lstStyle/>
                    <a:p>
                      <a:r>
                        <a:rPr lang="en-US" sz="1000"/>
                        <a:t>0</a:t>
                      </a:r>
                    </a:p>
                  </a:txBody>
                  <a:tcPr/>
                </a:tc>
                <a:tc>
                  <a:txBody>
                    <a:bodyPr/>
                    <a:lstStyle/>
                    <a:p>
                      <a:r>
                        <a:rPr lang="en-US" sz="1000"/>
                        <a:t>2631</a:t>
                      </a:r>
                    </a:p>
                  </a:txBody>
                  <a:tcPr/>
                </a:tc>
                <a:tc>
                  <a:txBody>
                    <a:bodyPr/>
                    <a:lstStyle/>
                    <a:p>
                      <a:r>
                        <a:rPr lang="en-US" sz="1000"/>
                        <a:t>33</a:t>
                      </a:r>
                    </a:p>
                  </a:txBody>
                  <a:tcPr/>
                </a:tc>
                <a:tc>
                  <a:txBody>
                    <a:bodyPr/>
                    <a:lstStyle/>
                    <a:p>
                      <a:r>
                        <a:rPr lang="en-US" sz="1000"/>
                        <a:t>5</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1027</a:t>
                      </a:r>
                    </a:p>
                  </a:txBody>
                  <a:tcPr/>
                </a:tc>
                <a:tc>
                  <a:txBody>
                    <a:bodyPr/>
                    <a:lstStyle/>
                    <a:p>
                      <a:r>
                        <a:rPr lang="en-US" sz="1000"/>
                        <a:t>566</a:t>
                      </a:r>
                    </a:p>
                  </a:txBody>
                  <a:tcPr/>
                </a:tc>
                <a:tc>
                  <a:txBody>
                    <a:bodyPr/>
                    <a:lstStyle/>
                    <a:p>
                      <a:r>
                        <a:rPr lang="en-US" sz="1000"/>
                        <a:t>4266</a:t>
                      </a:r>
                    </a:p>
                  </a:txBody>
                  <a:tcPr/>
                </a:tc>
                <a:tc>
                  <a:txBody>
                    <a:bodyPr/>
                    <a:lstStyle/>
                    <a:p>
                      <a:r>
                        <a:rPr lang="en-US" sz="1000"/>
                        <a:t>0</a:t>
                      </a:r>
                    </a:p>
                  </a:txBody>
                  <a:tcPr/>
                </a:tc>
                <a:tc>
                  <a:txBody>
                    <a:bodyPr/>
                    <a:lstStyle/>
                    <a:p>
                      <a:r>
                        <a:rPr lang="en-US" sz="1000"/>
                        <a:t>0</a:t>
                      </a:r>
                    </a:p>
                  </a:txBody>
                  <a:tcPr/>
                </a:tc>
                <a:tc>
                  <a:txBody>
                    <a:bodyPr/>
                    <a:lstStyle/>
                    <a:p>
                      <a:r>
                        <a:rPr lang="en-US" sz="1000"/>
                        <a:t>0.0373 %</a:t>
                      </a:r>
                    </a:p>
                  </a:txBody>
                  <a:tcPr/>
                </a:tc>
                <a:tc>
                  <a:txBody>
                    <a:bodyPr/>
                    <a:lstStyle/>
                    <a:p>
                      <a:r>
                        <a:rPr lang="en-US" sz="1000"/>
                        <a:t>0.0 %</a:t>
                      </a:r>
                    </a:p>
                  </a:txBody>
                  <a:tcPr/>
                </a:tc>
                <a:extLst>
                  <a:ext uri="{0D108BD9-81ED-4DB2-BD59-A6C34878D82A}">
                    <a16:rowId xmlns:a16="http://schemas.microsoft.com/office/drawing/2014/main" val="583669228"/>
                  </a:ext>
                </a:extLst>
              </a:tr>
            </a:tbl>
          </a:graphicData>
        </a:graphic>
      </p:graphicFrame>
      <p:sp>
        <p:nvSpPr>
          <p:cNvPr id="4" name="Text Placeholder 3">
            <a:extLst>
              <a:ext uri="{FF2B5EF4-FFF2-40B4-BE49-F238E27FC236}">
                <a16:creationId xmlns:a16="http://schemas.microsoft.com/office/drawing/2014/main" id="{048F7A8F-4CDE-42FA-A545-63091458313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813232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3EFF3-D4E4-4868-99B3-D56577E30287}"/>
              </a:ext>
            </a:extLst>
          </p:cNvPr>
          <p:cNvSpPr>
            <a:spLocks noGrp="1"/>
          </p:cNvSpPr>
          <p:nvPr>
            <p:ph type="title"/>
          </p:nvPr>
        </p:nvSpPr>
        <p:spPr/>
        <p:txBody>
          <a:bodyPr/>
          <a:lstStyle/>
          <a:p>
            <a:r>
              <a:rPr lang="en-US"/>
              <a:t>Facebook Hashtag Detection | AlDawaa - 1 of 3</a:t>
            </a:r>
          </a:p>
        </p:txBody>
      </p:sp>
      <p:graphicFrame>
        <p:nvGraphicFramePr>
          <p:cNvPr id="5" name="Table Placeholder 4">
            <a:extLst>
              <a:ext uri="{FF2B5EF4-FFF2-40B4-BE49-F238E27FC236}">
                <a16:creationId xmlns:a16="http://schemas.microsoft.com/office/drawing/2014/main" id="{5B781FF5-E6DD-49D3-A979-7004F2E890CD}"/>
              </a:ext>
            </a:extLst>
          </p:cNvPr>
          <p:cNvGraphicFramePr>
            <a:graphicFrameLocks noGrp="1"/>
          </p:cNvGraphicFramePr>
          <p:nvPr>
            <p:ph type="tbl" sz="quarter" idx="13"/>
            <p:extLst>
              <p:ext uri="{D42A27DB-BD31-4B8C-83A1-F6EECF244321}">
                <p14:modId xmlns:p14="http://schemas.microsoft.com/office/powerpoint/2010/main" val="2681339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09967227"/>
                    </a:ext>
                  </a:extLst>
                </a:gridCol>
                <a:gridCol w="1234440">
                  <a:extLst>
                    <a:ext uri="{9D8B030D-6E8A-4147-A177-3AD203B41FA5}">
                      <a16:colId xmlns:a16="http://schemas.microsoft.com/office/drawing/2014/main" val="875193732"/>
                    </a:ext>
                  </a:extLst>
                </a:gridCol>
                <a:gridCol w="1234440">
                  <a:extLst>
                    <a:ext uri="{9D8B030D-6E8A-4147-A177-3AD203B41FA5}">
                      <a16:colId xmlns:a16="http://schemas.microsoft.com/office/drawing/2014/main" val="3560413308"/>
                    </a:ext>
                  </a:extLst>
                </a:gridCol>
                <a:gridCol w="1234440">
                  <a:extLst>
                    <a:ext uri="{9D8B030D-6E8A-4147-A177-3AD203B41FA5}">
                      <a16:colId xmlns:a16="http://schemas.microsoft.com/office/drawing/2014/main" val="2875346993"/>
                    </a:ext>
                  </a:extLst>
                </a:gridCol>
                <a:gridCol w="1234440">
                  <a:extLst>
                    <a:ext uri="{9D8B030D-6E8A-4147-A177-3AD203B41FA5}">
                      <a16:colId xmlns:a16="http://schemas.microsoft.com/office/drawing/2014/main" val="633428462"/>
                    </a:ext>
                  </a:extLst>
                </a:gridCol>
                <a:gridCol w="1234440">
                  <a:extLst>
                    <a:ext uri="{9D8B030D-6E8A-4147-A177-3AD203B41FA5}">
                      <a16:colId xmlns:a16="http://schemas.microsoft.com/office/drawing/2014/main" val="4097478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4179262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233530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#جديد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4240006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extLst>
                  <a:ext uri="{0D108BD9-81ED-4DB2-BD59-A6C34878D82A}">
                    <a16:rowId xmlns:a16="http://schemas.microsoft.com/office/drawing/2014/main" val="719741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2093668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#قطاف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235934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#SummerEssentials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825062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extLst>
                  <a:ext uri="{0D108BD9-81ED-4DB2-BD59-A6C34878D82A}">
                    <a16:rowId xmlns:a16="http://schemas.microsoft.com/office/drawing/2014/main" val="3357462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extLst>
                  <a:ext uri="{0D108BD9-81ED-4DB2-BD59-A6C34878D82A}">
                    <a16:rowId xmlns:a16="http://schemas.microsoft.com/office/drawing/2014/main" val="2974182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#الامتحانات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3922873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#مسابقة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extLst>
                  <a:ext uri="{0D108BD9-81ED-4DB2-BD59-A6C34878D82A}">
                    <a16:rowId xmlns:a16="http://schemas.microsoft.com/office/drawing/2014/main" val="3379093206"/>
                  </a:ext>
                </a:extLst>
              </a:tr>
            </a:tbl>
          </a:graphicData>
        </a:graphic>
      </p:graphicFrame>
      <p:sp>
        <p:nvSpPr>
          <p:cNvPr id="4" name="Text Placeholder 3">
            <a:extLst>
              <a:ext uri="{FF2B5EF4-FFF2-40B4-BE49-F238E27FC236}">
                <a16:creationId xmlns:a16="http://schemas.microsoft.com/office/drawing/2014/main" id="{071C610B-E973-4EDC-9ED3-1A46965B285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8856061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6E613-857B-4986-8116-7E906DD43DC5}"/>
              </a:ext>
            </a:extLst>
          </p:cNvPr>
          <p:cNvSpPr>
            <a:spLocks noGrp="1"/>
          </p:cNvSpPr>
          <p:nvPr>
            <p:ph type="title"/>
          </p:nvPr>
        </p:nvSpPr>
        <p:spPr/>
        <p:txBody>
          <a:bodyPr/>
          <a:lstStyle/>
          <a:p>
            <a:r>
              <a:rPr lang="en-US"/>
              <a:t>Facebook Hashtag Detection | AlDawaa - 2 of 3</a:t>
            </a:r>
          </a:p>
        </p:txBody>
      </p:sp>
      <p:graphicFrame>
        <p:nvGraphicFramePr>
          <p:cNvPr id="5" name="Table Placeholder 4">
            <a:extLst>
              <a:ext uri="{FF2B5EF4-FFF2-40B4-BE49-F238E27FC236}">
                <a16:creationId xmlns:a16="http://schemas.microsoft.com/office/drawing/2014/main" id="{5F1DF0B0-B0D5-4063-A05C-870927A4F7A2}"/>
              </a:ext>
            </a:extLst>
          </p:cNvPr>
          <p:cNvGraphicFramePr>
            <a:graphicFrameLocks noGrp="1"/>
          </p:cNvGraphicFramePr>
          <p:nvPr>
            <p:ph type="tbl" sz="quarter" idx="13"/>
            <p:extLst>
              <p:ext uri="{D42A27DB-BD31-4B8C-83A1-F6EECF244321}">
                <p14:modId xmlns:p14="http://schemas.microsoft.com/office/powerpoint/2010/main" val="342725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00102538"/>
                    </a:ext>
                  </a:extLst>
                </a:gridCol>
                <a:gridCol w="1234440">
                  <a:extLst>
                    <a:ext uri="{9D8B030D-6E8A-4147-A177-3AD203B41FA5}">
                      <a16:colId xmlns:a16="http://schemas.microsoft.com/office/drawing/2014/main" val="3583266698"/>
                    </a:ext>
                  </a:extLst>
                </a:gridCol>
                <a:gridCol w="1234440">
                  <a:extLst>
                    <a:ext uri="{9D8B030D-6E8A-4147-A177-3AD203B41FA5}">
                      <a16:colId xmlns:a16="http://schemas.microsoft.com/office/drawing/2014/main" val="395032208"/>
                    </a:ext>
                  </a:extLst>
                </a:gridCol>
                <a:gridCol w="1234440">
                  <a:extLst>
                    <a:ext uri="{9D8B030D-6E8A-4147-A177-3AD203B41FA5}">
                      <a16:colId xmlns:a16="http://schemas.microsoft.com/office/drawing/2014/main" val="1221515347"/>
                    </a:ext>
                  </a:extLst>
                </a:gridCol>
                <a:gridCol w="1234440">
                  <a:extLst>
                    <a:ext uri="{9D8B030D-6E8A-4147-A177-3AD203B41FA5}">
                      <a16:colId xmlns:a16="http://schemas.microsoft.com/office/drawing/2014/main" val="1941162878"/>
                    </a:ext>
                  </a:extLst>
                </a:gridCol>
                <a:gridCol w="1234440">
                  <a:extLst>
                    <a:ext uri="{9D8B030D-6E8A-4147-A177-3AD203B41FA5}">
                      <a16:colId xmlns:a16="http://schemas.microsoft.com/office/drawing/2014/main" val="65286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52787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#السحب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extLst>
                  <a:ext uri="{0D108BD9-81ED-4DB2-BD59-A6C34878D82A}">
                    <a16:rowId xmlns:a16="http://schemas.microsoft.com/office/drawing/2014/main" val="1783032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#غسل_اليدين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030985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#شاركها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4146995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#أساسيات_الصيف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extLst>
                  <a:ext uri="{0D108BD9-81ED-4DB2-BD59-A6C34878D82A}">
                    <a16:rowId xmlns:a16="http://schemas.microsoft.com/office/drawing/2014/main" val="1996885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#رمضان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extLst>
                  <a:ext uri="{0D108BD9-81ED-4DB2-BD59-A6C34878D82A}">
                    <a16:rowId xmlns:a16="http://schemas.microsoft.com/office/drawing/2014/main" val="1550965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2139418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538218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#حقيقة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103240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#الحمل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530625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104628281"/>
                  </a:ext>
                </a:extLst>
              </a:tr>
            </a:tbl>
          </a:graphicData>
        </a:graphic>
      </p:graphicFrame>
      <p:sp>
        <p:nvSpPr>
          <p:cNvPr id="4" name="Text Placeholder 3">
            <a:extLst>
              <a:ext uri="{FF2B5EF4-FFF2-40B4-BE49-F238E27FC236}">
                <a16:creationId xmlns:a16="http://schemas.microsoft.com/office/drawing/2014/main" id="{9A664512-F14E-4B2C-9FBE-7E68FD5440A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1541371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4804A-279F-436D-BDE5-E1A190F75552}"/>
              </a:ext>
            </a:extLst>
          </p:cNvPr>
          <p:cNvSpPr>
            <a:spLocks noGrp="1"/>
          </p:cNvSpPr>
          <p:nvPr>
            <p:ph type="title"/>
          </p:nvPr>
        </p:nvSpPr>
        <p:spPr/>
        <p:txBody>
          <a:bodyPr/>
          <a:lstStyle/>
          <a:p>
            <a:r>
              <a:rPr lang="en-US"/>
              <a:t>Facebook Hashtag Detection | AlDawaa - 3 of 3</a:t>
            </a:r>
          </a:p>
        </p:txBody>
      </p:sp>
      <p:graphicFrame>
        <p:nvGraphicFramePr>
          <p:cNvPr id="5" name="Table Placeholder 4">
            <a:extLst>
              <a:ext uri="{FF2B5EF4-FFF2-40B4-BE49-F238E27FC236}">
                <a16:creationId xmlns:a16="http://schemas.microsoft.com/office/drawing/2014/main" id="{F69A728F-B8D7-4C5C-BCA4-76BDEC3E7C23}"/>
              </a:ext>
            </a:extLst>
          </p:cNvPr>
          <p:cNvGraphicFramePr>
            <a:graphicFrameLocks noGrp="1"/>
          </p:cNvGraphicFramePr>
          <p:nvPr>
            <p:ph type="tbl" sz="quarter" idx="13"/>
            <p:extLst>
              <p:ext uri="{D42A27DB-BD31-4B8C-83A1-F6EECF244321}">
                <p14:modId xmlns:p14="http://schemas.microsoft.com/office/powerpoint/2010/main" val="3532116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68433619"/>
                    </a:ext>
                  </a:extLst>
                </a:gridCol>
                <a:gridCol w="1234440">
                  <a:extLst>
                    <a:ext uri="{9D8B030D-6E8A-4147-A177-3AD203B41FA5}">
                      <a16:colId xmlns:a16="http://schemas.microsoft.com/office/drawing/2014/main" val="316602381"/>
                    </a:ext>
                  </a:extLst>
                </a:gridCol>
                <a:gridCol w="1234440">
                  <a:extLst>
                    <a:ext uri="{9D8B030D-6E8A-4147-A177-3AD203B41FA5}">
                      <a16:colId xmlns:a16="http://schemas.microsoft.com/office/drawing/2014/main" val="898846393"/>
                    </a:ext>
                  </a:extLst>
                </a:gridCol>
                <a:gridCol w="1234440">
                  <a:extLst>
                    <a:ext uri="{9D8B030D-6E8A-4147-A177-3AD203B41FA5}">
                      <a16:colId xmlns:a16="http://schemas.microsoft.com/office/drawing/2014/main" val="690332611"/>
                    </a:ext>
                  </a:extLst>
                </a:gridCol>
                <a:gridCol w="1234440">
                  <a:extLst>
                    <a:ext uri="{9D8B030D-6E8A-4147-A177-3AD203B41FA5}">
                      <a16:colId xmlns:a16="http://schemas.microsoft.com/office/drawing/2014/main" val="648720642"/>
                    </a:ext>
                  </a:extLst>
                </a:gridCol>
                <a:gridCol w="1234440">
                  <a:extLst>
                    <a:ext uri="{9D8B030D-6E8A-4147-A177-3AD203B41FA5}">
                      <a16:colId xmlns:a16="http://schemas.microsoft.com/office/drawing/2014/main" val="24731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564981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737727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#كنف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087832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412994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extLst>
                  <a:ext uri="{0D108BD9-81ED-4DB2-BD59-A6C34878D82A}">
                    <a16:rowId xmlns:a16="http://schemas.microsoft.com/office/drawing/2014/main" val="837365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#الدمام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425397075"/>
                  </a:ext>
                </a:extLst>
              </a:tr>
            </a:tbl>
          </a:graphicData>
        </a:graphic>
      </p:graphicFrame>
      <p:sp>
        <p:nvSpPr>
          <p:cNvPr id="4" name="Text Placeholder 3">
            <a:extLst>
              <a:ext uri="{FF2B5EF4-FFF2-40B4-BE49-F238E27FC236}">
                <a16:creationId xmlns:a16="http://schemas.microsoft.com/office/drawing/2014/main" id="{AF563420-D743-4FBA-8C6A-2D1327BDB39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5901076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BF556-7282-4E09-8963-9058F199D99B}"/>
              </a:ext>
            </a:extLst>
          </p:cNvPr>
          <p:cNvSpPr>
            <a:spLocks noGrp="1"/>
          </p:cNvSpPr>
          <p:nvPr>
            <p:ph type="title"/>
          </p:nvPr>
        </p:nvSpPr>
        <p:spPr/>
        <p:txBody>
          <a:bodyPr/>
          <a:lstStyle/>
          <a:p>
            <a:r>
              <a:rPr lang="en-US"/>
              <a:t>Instagram Key Metrics Table | AlDawaa</a:t>
            </a:r>
          </a:p>
        </p:txBody>
      </p:sp>
      <p:graphicFrame>
        <p:nvGraphicFramePr>
          <p:cNvPr id="5" name="Table Placeholder 4">
            <a:extLst>
              <a:ext uri="{FF2B5EF4-FFF2-40B4-BE49-F238E27FC236}">
                <a16:creationId xmlns:a16="http://schemas.microsoft.com/office/drawing/2014/main" id="{26F7AF38-3DE0-4C49-8E9D-DFAFEB32ACB5}"/>
              </a:ext>
            </a:extLst>
          </p:cNvPr>
          <p:cNvGraphicFramePr>
            <a:graphicFrameLocks noGrp="1"/>
          </p:cNvGraphicFramePr>
          <p:nvPr>
            <p:ph type="tbl" sz="quarter" idx="13"/>
            <p:extLst>
              <p:ext uri="{D42A27DB-BD31-4B8C-83A1-F6EECF244321}">
                <p14:modId xmlns:p14="http://schemas.microsoft.com/office/powerpoint/2010/main" val="347977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077250"/>
                    </a:ext>
                  </a:extLst>
                </a:gridCol>
                <a:gridCol w="699516">
                  <a:extLst>
                    <a:ext uri="{9D8B030D-6E8A-4147-A177-3AD203B41FA5}">
                      <a16:colId xmlns:a16="http://schemas.microsoft.com/office/drawing/2014/main" val="2147710745"/>
                    </a:ext>
                  </a:extLst>
                </a:gridCol>
                <a:gridCol w="699516">
                  <a:extLst>
                    <a:ext uri="{9D8B030D-6E8A-4147-A177-3AD203B41FA5}">
                      <a16:colId xmlns:a16="http://schemas.microsoft.com/office/drawing/2014/main" val="3036358847"/>
                    </a:ext>
                  </a:extLst>
                </a:gridCol>
                <a:gridCol w="658368">
                  <a:extLst>
                    <a:ext uri="{9D8B030D-6E8A-4147-A177-3AD203B41FA5}">
                      <a16:colId xmlns:a16="http://schemas.microsoft.com/office/drawing/2014/main" val="1129960320"/>
                    </a:ext>
                  </a:extLst>
                </a:gridCol>
                <a:gridCol w="658368">
                  <a:extLst>
                    <a:ext uri="{9D8B030D-6E8A-4147-A177-3AD203B41FA5}">
                      <a16:colId xmlns:a16="http://schemas.microsoft.com/office/drawing/2014/main" val="486294242"/>
                    </a:ext>
                  </a:extLst>
                </a:gridCol>
                <a:gridCol w="658368">
                  <a:extLst>
                    <a:ext uri="{9D8B030D-6E8A-4147-A177-3AD203B41FA5}">
                      <a16:colId xmlns:a16="http://schemas.microsoft.com/office/drawing/2014/main" val="2633789985"/>
                    </a:ext>
                  </a:extLst>
                </a:gridCol>
                <a:gridCol w="699516">
                  <a:extLst>
                    <a:ext uri="{9D8B030D-6E8A-4147-A177-3AD203B41FA5}">
                      <a16:colId xmlns:a16="http://schemas.microsoft.com/office/drawing/2014/main" val="2737436197"/>
                    </a:ext>
                  </a:extLst>
                </a:gridCol>
                <a:gridCol w="699516">
                  <a:extLst>
                    <a:ext uri="{9D8B030D-6E8A-4147-A177-3AD203B41FA5}">
                      <a16:colId xmlns:a16="http://schemas.microsoft.com/office/drawing/2014/main" val="261642210"/>
                    </a:ext>
                  </a:extLst>
                </a:gridCol>
                <a:gridCol w="699516">
                  <a:extLst>
                    <a:ext uri="{9D8B030D-6E8A-4147-A177-3AD203B41FA5}">
                      <a16:colId xmlns:a16="http://schemas.microsoft.com/office/drawing/2014/main" val="2154450922"/>
                    </a:ext>
                  </a:extLst>
                </a:gridCol>
                <a:gridCol w="658368">
                  <a:extLst>
                    <a:ext uri="{9D8B030D-6E8A-4147-A177-3AD203B41FA5}">
                      <a16:colId xmlns:a16="http://schemas.microsoft.com/office/drawing/2014/main" val="11254441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74473179"/>
                  </a:ext>
                </a:extLst>
              </a:tr>
              <a:tr h="370840">
                <a:tc>
                  <a:txBody>
                    <a:bodyPr/>
                    <a:lstStyle/>
                    <a:p>
                      <a:r>
                        <a:rPr lang="en-US" sz="1000"/>
                        <a:t>aldawaacare</a:t>
                      </a:r>
                    </a:p>
                  </a:txBody>
                  <a:tcPr/>
                </a:tc>
                <a:tc>
                  <a:txBody>
                    <a:bodyPr/>
                    <a:lstStyle/>
                    <a:p>
                      <a:r>
                        <a:rPr lang="en-US" sz="1000"/>
                        <a:t>98825</a:t>
                      </a:r>
                    </a:p>
                  </a:txBody>
                  <a:tcPr/>
                </a:tc>
                <a:tc>
                  <a:txBody>
                    <a:bodyPr/>
                    <a:lstStyle/>
                    <a:p>
                      <a:r>
                        <a:rPr lang="en-US" sz="1000"/>
                        <a:t>6084</a:t>
                      </a:r>
                    </a:p>
                  </a:txBody>
                  <a:tcPr/>
                </a:tc>
                <a:tc>
                  <a:txBody>
                    <a:bodyPr/>
                    <a:lstStyle/>
                    <a:p>
                      <a:r>
                        <a:rPr lang="en-US" sz="1000"/>
                        <a:t>36</a:t>
                      </a:r>
                    </a:p>
                  </a:txBody>
                  <a:tcPr/>
                </a:tc>
                <a:tc>
                  <a:txBody>
                    <a:bodyPr/>
                    <a:lstStyle/>
                    <a:p>
                      <a:r>
                        <a:rPr lang="en-US" sz="1000"/>
                        <a:t>14</a:t>
                      </a:r>
                    </a:p>
                  </a:txBody>
                  <a:tcPr/>
                </a:tc>
                <a:tc>
                  <a:txBody>
                    <a:bodyPr/>
                    <a:lstStyle/>
                    <a:p>
                      <a:r>
                        <a:rPr lang="en-US" sz="1000"/>
                        <a:t>11</a:t>
                      </a:r>
                    </a:p>
                  </a:txBody>
                  <a:tcPr/>
                </a:tc>
                <a:tc>
                  <a:txBody>
                    <a:bodyPr/>
                    <a:lstStyle/>
                    <a:p>
                      <a:r>
                        <a:rPr lang="en-US" sz="1000"/>
                        <a:t>61</a:t>
                      </a:r>
                    </a:p>
                  </a:txBody>
                  <a:tcPr/>
                </a:tc>
                <a:tc>
                  <a:txBody>
                    <a:bodyPr/>
                    <a:lstStyle/>
                    <a:p>
                      <a:r>
                        <a:rPr lang="en-US" sz="1000"/>
                        <a:t>34230</a:t>
                      </a:r>
                    </a:p>
                  </a:txBody>
                  <a:tcPr/>
                </a:tc>
                <a:tc>
                  <a:txBody>
                    <a:bodyPr/>
                    <a:lstStyle/>
                    <a:p>
                      <a:r>
                        <a:rPr lang="en-US" sz="1000"/>
                        <a:t>8561</a:t>
                      </a:r>
                    </a:p>
                  </a:txBody>
                  <a:tcPr/>
                </a:tc>
                <a:tc>
                  <a:txBody>
                    <a:bodyPr/>
                    <a:lstStyle/>
                    <a:p>
                      <a:r>
                        <a:rPr lang="en-US" sz="1000"/>
                        <a:t>0.7324 %</a:t>
                      </a:r>
                    </a:p>
                  </a:txBody>
                  <a:tcPr/>
                </a:tc>
                <a:extLst>
                  <a:ext uri="{0D108BD9-81ED-4DB2-BD59-A6C34878D82A}">
                    <a16:rowId xmlns:a16="http://schemas.microsoft.com/office/drawing/2014/main" val="125637533"/>
                  </a:ext>
                </a:extLst>
              </a:tr>
            </a:tbl>
          </a:graphicData>
        </a:graphic>
      </p:graphicFrame>
      <p:sp>
        <p:nvSpPr>
          <p:cNvPr id="4" name="Text Placeholder 3">
            <a:extLst>
              <a:ext uri="{FF2B5EF4-FFF2-40B4-BE49-F238E27FC236}">
                <a16:creationId xmlns:a16="http://schemas.microsoft.com/office/drawing/2014/main" id="{D4AE567C-38D8-43CD-92C8-F196FC53E8C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501598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061FF-E24C-4401-9D5E-4245C8DE551D}"/>
              </a:ext>
            </a:extLst>
          </p:cNvPr>
          <p:cNvSpPr>
            <a:spLocks noGrp="1"/>
          </p:cNvSpPr>
          <p:nvPr>
            <p:ph type="title"/>
          </p:nvPr>
        </p:nvSpPr>
        <p:spPr/>
        <p:txBody>
          <a:bodyPr/>
          <a:lstStyle/>
          <a:p>
            <a:r>
              <a:rPr lang="en-US"/>
              <a:t>Instagram Followers Total | AlDawaa</a:t>
            </a:r>
          </a:p>
        </p:txBody>
      </p:sp>
      <p:graphicFrame>
        <p:nvGraphicFramePr>
          <p:cNvPr id="6" name="Chart Placeholder 5">
            <a:extLst>
              <a:ext uri="{FF2B5EF4-FFF2-40B4-BE49-F238E27FC236}">
                <a16:creationId xmlns:a16="http://schemas.microsoft.com/office/drawing/2014/main" id="{E7E700DA-4D69-4298-AA00-7A398D431515}"/>
              </a:ext>
            </a:extLst>
          </p:cNvPr>
          <p:cNvGraphicFramePr>
            <a:graphicFrameLocks noGrp="1"/>
          </p:cNvGraphicFramePr>
          <p:nvPr>
            <p:ph type="chart" sz="quarter" idx="13"/>
            <p:extLst>
              <p:ext uri="{D42A27DB-BD31-4B8C-83A1-F6EECF244321}">
                <p14:modId xmlns:p14="http://schemas.microsoft.com/office/powerpoint/2010/main" val="2165400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74BA03-CB61-42FB-948D-53BA4DBBE42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8EABB4E-6F32-479C-9D1A-7990510839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5804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959F1-78E7-402A-B42C-C18C956594B0}"/>
              </a:ext>
            </a:extLst>
          </p:cNvPr>
          <p:cNvSpPr>
            <a:spLocks noGrp="1"/>
          </p:cNvSpPr>
          <p:nvPr>
            <p:ph type="title"/>
          </p:nvPr>
        </p:nvSpPr>
        <p:spPr/>
        <p:txBody>
          <a:bodyPr/>
          <a:lstStyle/>
          <a:p>
            <a:r>
              <a:rPr lang="en-US"/>
              <a:t>Instagram Posts Table | AlDawaa - 1 of 5</a:t>
            </a:r>
          </a:p>
        </p:txBody>
      </p:sp>
      <p:graphicFrame>
        <p:nvGraphicFramePr>
          <p:cNvPr id="5" name="Table Placeholder 4">
            <a:extLst>
              <a:ext uri="{FF2B5EF4-FFF2-40B4-BE49-F238E27FC236}">
                <a16:creationId xmlns:a16="http://schemas.microsoft.com/office/drawing/2014/main" id="{A4732DCC-80A7-4E2B-A895-46701C89D95F}"/>
              </a:ext>
            </a:extLst>
          </p:cNvPr>
          <p:cNvGraphicFramePr>
            <a:graphicFrameLocks noGrp="1"/>
          </p:cNvGraphicFramePr>
          <p:nvPr>
            <p:ph type="tbl" sz="quarter" idx="13"/>
            <p:extLst>
              <p:ext uri="{D42A27DB-BD31-4B8C-83A1-F6EECF244321}">
                <p14:modId xmlns:p14="http://schemas.microsoft.com/office/powerpoint/2010/main" val="678378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73260285"/>
                    </a:ext>
                  </a:extLst>
                </a:gridCol>
                <a:gridCol w="987552">
                  <a:extLst>
                    <a:ext uri="{9D8B030D-6E8A-4147-A177-3AD203B41FA5}">
                      <a16:colId xmlns:a16="http://schemas.microsoft.com/office/drawing/2014/main" val="632968224"/>
                    </a:ext>
                  </a:extLst>
                </a:gridCol>
                <a:gridCol w="987552">
                  <a:extLst>
                    <a:ext uri="{9D8B030D-6E8A-4147-A177-3AD203B41FA5}">
                      <a16:colId xmlns:a16="http://schemas.microsoft.com/office/drawing/2014/main" val="1705083769"/>
                    </a:ext>
                  </a:extLst>
                </a:gridCol>
                <a:gridCol w="987552">
                  <a:extLst>
                    <a:ext uri="{9D8B030D-6E8A-4147-A177-3AD203B41FA5}">
                      <a16:colId xmlns:a16="http://schemas.microsoft.com/office/drawing/2014/main" val="789846544"/>
                    </a:ext>
                  </a:extLst>
                </a:gridCol>
                <a:gridCol w="987552">
                  <a:extLst>
                    <a:ext uri="{9D8B030D-6E8A-4147-A177-3AD203B41FA5}">
                      <a16:colId xmlns:a16="http://schemas.microsoft.com/office/drawing/2014/main" val="760900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2981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- 2018-05-31 17:30:16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 يقدم المجموعة المثالية لشعر ناعم وأملس
كيراتين ثيرابي آمن لشعرك, مناسب لجميع أنواع الشعر ويدوم إلى 3 شهور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18713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- 2018-05-31 11:18:12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أثناء #رمضان, المجهود المستمر ممكن أن يؤثر على صحة شعرك
ننصحك باستخدام أقنعة لتغذية الشعر مثل قناع السكر البني وقناع الموز مع الأفوكادو. 
بريكسيونا لشعر قوي وصحي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61151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- 2018-05-31 09:31:40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تجنب تناول المشروبات الغازية لأنها مليئة بالسكريات. ويفضل كذلك تجنب الأنواع المخصصة للدايت من هذه المشروبات الغازية لأنها تحتوي على الكافيين.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69205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- 2018-05-30 12:00:27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بالتعاون مع جمعية القلب السعودية والمركز السعودي لسلامة المرضى, 
يسعدنا حضوركم لفعاليات البرنامج التوعوي يوم (31 مايو – 1 يونيو) في النخيل مول -الرياض من الساعة 9:30 مساءَ  الى 1:00 صباحاَ
العديد من الهدايا بانتظاركم </a:t>
                      </a:r>
                      <a:r>
                        <a:rPr kumimoji="0" lang="en-US" sz="1000" b="0" i="0" u="none" strike="noStrike" kern="1200" cap="none" spc="0" normalizeH="0" baseline="0" noProof="0">
                          <a:ln>
                            <a:noFill/>
                          </a:ln>
                          <a:solidFill>
                            <a:prstClr val="black"/>
                          </a:solidFill>
                          <a:effectLst/>
                          <a:uLnTx/>
                          <a:uFillTx/>
                          <a:latin typeface="+mn-lt"/>
                          <a:ea typeface="+mn-ea"/>
                          <a:cs typeface="+mn-cs"/>
                        </a:rPr>
                        <a:t>🌹 
@spsc.sa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22904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- 2018-05-29 14:21:27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زورينا في صيدليات الدواء #الدمام (فرع رقم 88, 130 و104) وتعرفي على مشاكل بشرتك مجاناَ... الموقع في الانستا ستوري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72353300"/>
                  </a:ext>
                </a:extLst>
              </a:tr>
            </a:tbl>
          </a:graphicData>
        </a:graphic>
      </p:graphicFrame>
      <p:sp>
        <p:nvSpPr>
          <p:cNvPr id="4" name="Text Placeholder 3">
            <a:extLst>
              <a:ext uri="{FF2B5EF4-FFF2-40B4-BE49-F238E27FC236}">
                <a16:creationId xmlns:a16="http://schemas.microsoft.com/office/drawing/2014/main" id="{C4E9126C-979F-47FC-9B47-00A52057876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7552636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F3D3F-7CC6-4538-B2B2-92EA3DCE0AFD}"/>
              </a:ext>
            </a:extLst>
          </p:cNvPr>
          <p:cNvSpPr>
            <a:spLocks noGrp="1"/>
          </p:cNvSpPr>
          <p:nvPr>
            <p:ph type="title"/>
          </p:nvPr>
        </p:nvSpPr>
        <p:spPr/>
        <p:txBody>
          <a:bodyPr/>
          <a:lstStyle/>
          <a:p>
            <a:r>
              <a:rPr lang="en-US"/>
              <a:t>Instagram Posts Table | AlDawaa - 2 of 5</a:t>
            </a:r>
          </a:p>
        </p:txBody>
      </p:sp>
      <p:graphicFrame>
        <p:nvGraphicFramePr>
          <p:cNvPr id="5" name="Table Placeholder 4">
            <a:extLst>
              <a:ext uri="{FF2B5EF4-FFF2-40B4-BE49-F238E27FC236}">
                <a16:creationId xmlns:a16="http://schemas.microsoft.com/office/drawing/2014/main" id="{178D5036-C10B-4292-8925-0C838F355770}"/>
              </a:ext>
            </a:extLst>
          </p:cNvPr>
          <p:cNvGraphicFramePr>
            <a:graphicFrameLocks noGrp="1"/>
          </p:cNvGraphicFramePr>
          <p:nvPr>
            <p:ph type="tbl" sz="quarter" idx="13"/>
            <p:extLst>
              <p:ext uri="{D42A27DB-BD31-4B8C-83A1-F6EECF244321}">
                <p14:modId xmlns:p14="http://schemas.microsoft.com/office/powerpoint/2010/main" val="1984291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10620935"/>
                    </a:ext>
                  </a:extLst>
                </a:gridCol>
                <a:gridCol w="987552">
                  <a:extLst>
                    <a:ext uri="{9D8B030D-6E8A-4147-A177-3AD203B41FA5}">
                      <a16:colId xmlns:a16="http://schemas.microsoft.com/office/drawing/2014/main" val="3347899071"/>
                    </a:ext>
                  </a:extLst>
                </a:gridCol>
                <a:gridCol w="987552">
                  <a:extLst>
                    <a:ext uri="{9D8B030D-6E8A-4147-A177-3AD203B41FA5}">
                      <a16:colId xmlns:a16="http://schemas.microsoft.com/office/drawing/2014/main" val="4064532044"/>
                    </a:ext>
                  </a:extLst>
                </a:gridCol>
                <a:gridCol w="987552">
                  <a:extLst>
                    <a:ext uri="{9D8B030D-6E8A-4147-A177-3AD203B41FA5}">
                      <a16:colId xmlns:a16="http://schemas.microsoft.com/office/drawing/2014/main" val="1781228678"/>
                    </a:ext>
                  </a:extLst>
                </a:gridCol>
                <a:gridCol w="987552">
                  <a:extLst>
                    <a:ext uri="{9D8B030D-6E8A-4147-A177-3AD203B41FA5}">
                      <a16:colId xmlns:a16="http://schemas.microsoft.com/office/drawing/2014/main" val="4208066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809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- 2018-05-29 12:17:51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تعرفي على ما هو جديدنا من منتجات للعناية بالشعر, الجسم والبشرة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37042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- 2018-05-28 19:59:15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إطمئن على صحتك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متوفر الآن على #عروض_الدواء *العرض ساري الى ٣ يونيو</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4264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- 2018-05-28 19:37:40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 الخير يدوم ... عند شرائك اي من عبوة بامبرز الميجا او الميجا المميّز سنتبرع بريال الى جمعية #كنف التي تقوم بتوفير التأمين الصحي للأيتام والارامل وأسر شهداء الواجب
#شاركها 
#شجع_غيرك_يكثر_خيرك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34161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- 2018-05-28 17:30:13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المشروبات الرمضانية لها نكهة خاصة في #رمضان لكن اختر صح وتناول العصائر الطبيعية كبديل</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فوائد عصير التوت كثيرة ومن أهمها أنه يسيطر على نسبة السكر في الدم ويحتوي على العديد من الفيتامينات مثل فيتامين سي, ه و أ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29161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19:30:07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يصعب على الصائم مقاومة الرغبة بتناول الحلويات بعد الإفطار, لكن اختر الأفضل وجرب حلويات خالية من السكر. تفضل بزيارة أحد فروعنا واكتشف منتجات متنوعة خالية من السكر متوفرة على#عروض_الدواء  العرض ساري الى 3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73209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17:51:19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لعناية فائقة وتألق دائم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وفرنا لك الأفضل على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16688261"/>
                  </a:ext>
                </a:extLst>
              </a:tr>
            </a:tbl>
          </a:graphicData>
        </a:graphic>
      </p:graphicFrame>
      <p:sp>
        <p:nvSpPr>
          <p:cNvPr id="4" name="Text Placeholder 3">
            <a:extLst>
              <a:ext uri="{FF2B5EF4-FFF2-40B4-BE49-F238E27FC236}">
                <a16:creationId xmlns:a16="http://schemas.microsoft.com/office/drawing/2014/main" id="{A4BA1FCB-FA2A-42B7-999F-2CF0CC9A4AB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0203628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58A20-66D1-4373-A84B-B87A0372A43E}"/>
              </a:ext>
            </a:extLst>
          </p:cNvPr>
          <p:cNvSpPr>
            <a:spLocks noGrp="1"/>
          </p:cNvSpPr>
          <p:nvPr>
            <p:ph type="title"/>
          </p:nvPr>
        </p:nvSpPr>
        <p:spPr/>
        <p:txBody>
          <a:bodyPr/>
          <a:lstStyle/>
          <a:p>
            <a:r>
              <a:rPr lang="en-US"/>
              <a:t>Instagram Posts Table | AlDawaa - 3 of 5</a:t>
            </a:r>
          </a:p>
        </p:txBody>
      </p:sp>
      <p:graphicFrame>
        <p:nvGraphicFramePr>
          <p:cNvPr id="5" name="Table Placeholder 4">
            <a:extLst>
              <a:ext uri="{FF2B5EF4-FFF2-40B4-BE49-F238E27FC236}">
                <a16:creationId xmlns:a16="http://schemas.microsoft.com/office/drawing/2014/main" id="{57272CD0-DD80-4AE3-B995-167B81DEEC5C}"/>
              </a:ext>
            </a:extLst>
          </p:cNvPr>
          <p:cNvGraphicFramePr>
            <a:graphicFrameLocks noGrp="1"/>
          </p:cNvGraphicFramePr>
          <p:nvPr>
            <p:ph type="tbl" sz="quarter" idx="13"/>
            <p:extLst>
              <p:ext uri="{D42A27DB-BD31-4B8C-83A1-F6EECF244321}">
                <p14:modId xmlns:p14="http://schemas.microsoft.com/office/powerpoint/2010/main" val="815704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04256710"/>
                    </a:ext>
                  </a:extLst>
                </a:gridCol>
                <a:gridCol w="987552">
                  <a:extLst>
                    <a:ext uri="{9D8B030D-6E8A-4147-A177-3AD203B41FA5}">
                      <a16:colId xmlns:a16="http://schemas.microsoft.com/office/drawing/2014/main" val="2854926154"/>
                    </a:ext>
                  </a:extLst>
                </a:gridCol>
                <a:gridCol w="987552">
                  <a:extLst>
                    <a:ext uri="{9D8B030D-6E8A-4147-A177-3AD203B41FA5}">
                      <a16:colId xmlns:a16="http://schemas.microsoft.com/office/drawing/2014/main" val="1862864227"/>
                    </a:ext>
                  </a:extLst>
                </a:gridCol>
                <a:gridCol w="987552">
                  <a:extLst>
                    <a:ext uri="{9D8B030D-6E8A-4147-A177-3AD203B41FA5}">
                      <a16:colId xmlns:a16="http://schemas.microsoft.com/office/drawing/2014/main" val="1909414904"/>
                    </a:ext>
                  </a:extLst>
                </a:gridCol>
                <a:gridCol w="987552">
                  <a:extLst>
                    <a:ext uri="{9D8B030D-6E8A-4147-A177-3AD203B41FA5}">
                      <a16:colId xmlns:a16="http://schemas.microsoft.com/office/drawing/2014/main" val="1649394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5448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17:39:35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العديد من المنتجات للعناية ببشرتك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4158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12:53:38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اصرف وصفة طبيبك من #الدواء على التأمين وتمتّع ب ٥٪؜ مكافآة من قيمة فاتورتك! 
العرض سارٍ حتى 20 يوليو. 
#اصرفها_بالعافية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42398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11:00:16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استمتعي بشعر صحي ولامع مع عرض بريكسيونا، اشتري عبوتين بريكسيونا واحصلي على الثالثة مجانًا، العرض ساري من ٢٥ مايو وحتى ٥ يونيو، العرض متوفر في جميع صيدليات الدواء
#الشعر_الجميل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08535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08:54:00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لشعر صحي خلال شهر #رمضان, تأكدي من اتباع النصائح التالية من بريكسيونا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28669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- 2018-05-26 18:47:12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وقت الاستحمام هو بكل تأكيد فرصة مثالية خلال يومك لتحفّزي حواس طفلك وتزيدي الارتباط بينكما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الأفضل لكِ ولطفلك
العروض سارية لغاية ٣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81334609"/>
                  </a:ext>
                </a:extLst>
              </a:tr>
            </a:tbl>
          </a:graphicData>
        </a:graphic>
      </p:graphicFrame>
      <p:sp>
        <p:nvSpPr>
          <p:cNvPr id="4" name="Text Placeholder 3">
            <a:extLst>
              <a:ext uri="{FF2B5EF4-FFF2-40B4-BE49-F238E27FC236}">
                <a16:creationId xmlns:a16="http://schemas.microsoft.com/office/drawing/2014/main" id="{DDDEDD35-2E64-4860-A2C1-E6F061216F7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7875769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AF87-6796-44D3-A248-2CE537CFE4FC}"/>
              </a:ext>
            </a:extLst>
          </p:cNvPr>
          <p:cNvSpPr>
            <a:spLocks noGrp="1"/>
          </p:cNvSpPr>
          <p:nvPr>
            <p:ph type="title"/>
          </p:nvPr>
        </p:nvSpPr>
        <p:spPr/>
        <p:txBody>
          <a:bodyPr/>
          <a:lstStyle/>
          <a:p>
            <a:r>
              <a:rPr lang="en-US"/>
              <a:t>Instagram Posts Table | AlDawaa - 4 of 5</a:t>
            </a:r>
          </a:p>
        </p:txBody>
      </p:sp>
      <p:graphicFrame>
        <p:nvGraphicFramePr>
          <p:cNvPr id="5" name="Table Placeholder 4">
            <a:extLst>
              <a:ext uri="{FF2B5EF4-FFF2-40B4-BE49-F238E27FC236}">
                <a16:creationId xmlns:a16="http://schemas.microsoft.com/office/drawing/2014/main" id="{1F305CAB-BBAF-4661-AB80-E35B64505981}"/>
              </a:ext>
            </a:extLst>
          </p:cNvPr>
          <p:cNvGraphicFramePr>
            <a:graphicFrameLocks noGrp="1"/>
          </p:cNvGraphicFramePr>
          <p:nvPr>
            <p:ph type="tbl" sz="quarter" idx="13"/>
            <p:extLst>
              <p:ext uri="{D42A27DB-BD31-4B8C-83A1-F6EECF244321}">
                <p14:modId xmlns:p14="http://schemas.microsoft.com/office/powerpoint/2010/main" val="4227009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58942841"/>
                    </a:ext>
                  </a:extLst>
                </a:gridCol>
                <a:gridCol w="987552">
                  <a:extLst>
                    <a:ext uri="{9D8B030D-6E8A-4147-A177-3AD203B41FA5}">
                      <a16:colId xmlns:a16="http://schemas.microsoft.com/office/drawing/2014/main" val="1295154947"/>
                    </a:ext>
                  </a:extLst>
                </a:gridCol>
                <a:gridCol w="987552">
                  <a:extLst>
                    <a:ext uri="{9D8B030D-6E8A-4147-A177-3AD203B41FA5}">
                      <a16:colId xmlns:a16="http://schemas.microsoft.com/office/drawing/2014/main" val="2324574911"/>
                    </a:ext>
                  </a:extLst>
                </a:gridCol>
                <a:gridCol w="987552">
                  <a:extLst>
                    <a:ext uri="{9D8B030D-6E8A-4147-A177-3AD203B41FA5}">
                      <a16:colId xmlns:a16="http://schemas.microsoft.com/office/drawing/2014/main" val="1772439652"/>
                    </a:ext>
                  </a:extLst>
                </a:gridCol>
                <a:gridCol w="987552">
                  <a:extLst>
                    <a:ext uri="{9D8B030D-6E8A-4147-A177-3AD203B41FA5}">
                      <a16:colId xmlns:a16="http://schemas.microsoft.com/office/drawing/2014/main" val="1229425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2280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- 2018-05-26 17:00:47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تذكر أن تشرب الكثير من الماء قبل صلاة التراويح لتتجنب الشعور بالجفاف أثناء الصلاة.. وفي حال الشعور بالجفاف, إتجه إلى الطوارئ أو استشر طبيبك .
#رمضان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92357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- 2018-05-25 19:39:31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ما يحتاجه طفلك.. لدينا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36587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- 2018-05-25 19:37:38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لنمو وتطور مستمر يحتاج طفلك إلى الأطعمة المليئة بالكالسيوم والحديد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تفقدي #عروض_الدواء على منتجات الحليب الأساسية لطفلك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37891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- 2018-05-25 10:20:04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جمعة مضت وآخري أتت فــ يارب أغفر لنا ما بينهما ويسر أمورنا وأرضنا عنا يا كريم 
#يوم_الجمعه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17269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- 2018-05-24 17:49:43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لأجمل جملة فازت معنا من </a:t>
                      </a:r>
                      <a:r>
                        <a:rPr kumimoji="0" lang="en-US" sz="1000" b="0" i="0" u="none" strike="noStrike" kern="1200" cap="none" spc="0" normalizeH="0" baseline="0" noProof="0">
                          <a:ln>
                            <a:noFill/>
                          </a:ln>
                          <a:solidFill>
                            <a:prstClr val="black"/>
                          </a:solidFill>
                          <a:effectLst/>
                          <a:uLnTx/>
                          <a:uFillTx/>
                          <a:latin typeface="+mn-lt"/>
                          <a:ea typeface="+mn-ea"/>
                          <a:cs typeface="+mn-cs"/>
                        </a:rPr>
                        <a:t>⁦‪@manal_gha‬⁩ 📝‬
‫</a:t>
                      </a:r>
                      <a:r>
                        <a:rPr kumimoji="0" lang="ar-AE" sz="1000" b="0" i="0" u="none" strike="noStrike" kern="1200" cap="none" spc="0" normalizeH="0" baseline="0" noProof="0">
                          <a:ln>
                            <a:noFill/>
                          </a:ln>
                          <a:solidFill>
                            <a:prstClr val="black"/>
                          </a:solidFill>
                          <a:effectLst/>
                          <a:uLnTx/>
                          <a:uFillTx/>
                          <a:latin typeface="+mn-lt"/>
                          <a:ea typeface="+mn-ea"/>
                          <a:cs typeface="+mn-cs"/>
                        </a:rPr>
                        <a:t>وشكرا لجميع مشاركاتكم المبدعة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ترقبونا في مسابقاتنا القادمة‬ ‫ومبارك عليكم الشهر‬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رمضان_كريم‬</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39685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- 2018-05-24 09:48:03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العناية بالأسنان في شهر #رمضان من الأمور المهمة, لذلك نقدم لكم #عروض_الدواء على منتجات منوعة للحفاظ على ابتسامتكم المشرقة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99479366"/>
                  </a:ext>
                </a:extLst>
              </a:tr>
            </a:tbl>
          </a:graphicData>
        </a:graphic>
      </p:graphicFrame>
      <p:sp>
        <p:nvSpPr>
          <p:cNvPr id="4" name="Text Placeholder 3">
            <a:extLst>
              <a:ext uri="{FF2B5EF4-FFF2-40B4-BE49-F238E27FC236}">
                <a16:creationId xmlns:a16="http://schemas.microsoft.com/office/drawing/2014/main" id="{42698B2E-503B-4103-99B3-4159E842820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904773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D86B7-CE76-456D-B9D0-1CB2FE7CC3B0}"/>
              </a:ext>
            </a:extLst>
          </p:cNvPr>
          <p:cNvSpPr>
            <a:spLocks noGrp="1"/>
          </p:cNvSpPr>
          <p:nvPr>
            <p:ph type="title"/>
          </p:nvPr>
        </p:nvSpPr>
        <p:spPr/>
        <p:txBody>
          <a:bodyPr/>
          <a:lstStyle/>
          <a:p>
            <a:r>
              <a:rPr lang="en-US"/>
              <a:t>Instagram Posts Table | AlDawaa - 5 of 5</a:t>
            </a:r>
          </a:p>
        </p:txBody>
      </p:sp>
      <p:graphicFrame>
        <p:nvGraphicFramePr>
          <p:cNvPr id="5" name="Table Placeholder 4">
            <a:extLst>
              <a:ext uri="{FF2B5EF4-FFF2-40B4-BE49-F238E27FC236}">
                <a16:creationId xmlns:a16="http://schemas.microsoft.com/office/drawing/2014/main" id="{D295C9CD-A413-4604-8602-899B3620EB55}"/>
              </a:ext>
            </a:extLst>
          </p:cNvPr>
          <p:cNvGraphicFramePr>
            <a:graphicFrameLocks noGrp="1"/>
          </p:cNvGraphicFramePr>
          <p:nvPr>
            <p:ph type="tbl" sz="quarter" idx="13"/>
            <p:extLst>
              <p:ext uri="{D42A27DB-BD31-4B8C-83A1-F6EECF244321}">
                <p14:modId xmlns:p14="http://schemas.microsoft.com/office/powerpoint/2010/main" val="700098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58832048"/>
                    </a:ext>
                  </a:extLst>
                </a:gridCol>
                <a:gridCol w="987552">
                  <a:extLst>
                    <a:ext uri="{9D8B030D-6E8A-4147-A177-3AD203B41FA5}">
                      <a16:colId xmlns:a16="http://schemas.microsoft.com/office/drawing/2014/main" val="588890756"/>
                    </a:ext>
                  </a:extLst>
                </a:gridCol>
                <a:gridCol w="987552">
                  <a:extLst>
                    <a:ext uri="{9D8B030D-6E8A-4147-A177-3AD203B41FA5}">
                      <a16:colId xmlns:a16="http://schemas.microsoft.com/office/drawing/2014/main" val="3376351392"/>
                    </a:ext>
                  </a:extLst>
                </a:gridCol>
                <a:gridCol w="987552">
                  <a:extLst>
                    <a:ext uri="{9D8B030D-6E8A-4147-A177-3AD203B41FA5}">
                      <a16:colId xmlns:a16="http://schemas.microsoft.com/office/drawing/2014/main" val="3876249158"/>
                    </a:ext>
                  </a:extLst>
                </a:gridCol>
                <a:gridCol w="987552">
                  <a:extLst>
                    <a:ext uri="{9D8B030D-6E8A-4147-A177-3AD203B41FA5}">
                      <a16:colId xmlns:a16="http://schemas.microsoft.com/office/drawing/2014/main" val="3324551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579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- 2018-05-23 19:00:20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معجنات السمبوسة أساسية في كل سفرة في #رمضان, استمتعي فيها أكثر بسعرات حرارية أقل عند الشوي بدلاَ من القلي واحرصي على عدم الإكثار منها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62728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- 2018-05-22 18:06:25 </a:t>
                      </a:r>
                      <a:r>
                        <a:rPr kumimoji="0" lang="en-US" sz="1000" b="0" i="0" u="none" strike="noStrike" kern="1200" cap="none" spc="0" normalizeH="0" baseline="0" noProof="0">
                          <a:ln>
                            <a:noFill/>
                          </a:ln>
                          <a:solidFill>
                            <a:prstClr val="black"/>
                          </a:solidFill>
                          <a:effectLst/>
                          <a:uLnTx/>
                          <a:uFillTx/>
                          <a:latin typeface="+mn-lt"/>
                          <a:ea typeface="+mn-ea"/>
                          <a:cs typeface="+mn-cs"/>
                        </a:rPr>
                        <a:t>
 Fotoprotector ISDIN 50+ </a:t>
                      </a:r>
                      <a:r>
                        <a:rPr kumimoji="0" lang="ar-AE" sz="1000" b="0" i="0" u="none" strike="noStrike" kern="1200" cap="none" spc="0" normalizeH="0" baseline="0" noProof="0">
                          <a:ln>
                            <a:noFill/>
                          </a:ln>
                          <a:solidFill>
                            <a:prstClr val="black"/>
                          </a:solidFill>
                          <a:effectLst/>
                          <a:uLnTx/>
                          <a:uFillTx/>
                          <a:latin typeface="+mn-lt"/>
                          <a:ea typeface="+mn-ea"/>
                          <a:cs typeface="+mn-cs"/>
                        </a:rPr>
                        <a:t>هي بودرة مضغوطة متوفرة بلونين البرونزي والرملي...
اسحبي لليسار وتعرفي أكثر على هذا المنتج ➡ 
#أساسيات_الصيف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77985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- 2018-05-21 19:34:38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نقدم لك شوكولاتة الجمال ايستيشوك </a:t>
                      </a:r>
                      <a:r>
                        <a:rPr kumimoji="0" lang="en-US" sz="1000" b="0" i="0" u="none" strike="noStrike" kern="1200" cap="none" spc="0" normalizeH="0" baseline="0" noProof="0">
                          <a:ln>
                            <a:noFill/>
                          </a:ln>
                          <a:solidFill>
                            <a:prstClr val="black"/>
                          </a:solidFill>
                          <a:effectLst/>
                          <a:uLnTx/>
                          <a:uFillTx/>
                          <a:latin typeface="+mn-lt"/>
                          <a:ea typeface="+mn-ea"/>
                          <a:cs typeface="+mn-cs"/>
                        </a:rPr>
                        <a:t>Esthechoc 💎
</a:t>
                      </a:r>
                      <a:r>
                        <a:rPr kumimoji="0" lang="ar-AE" sz="1000" b="0" i="0" u="none" strike="noStrike" kern="1200" cap="none" spc="0" normalizeH="0" baseline="0" noProof="0">
                          <a:ln>
                            <a:noFill/>
                          </a:ln>
                          <a:solidFill>
                            <a:prstClr val="black"/>
                          </a:solidFill>
                          <a:effectLst/>
                          <a:uLnTx/>
                          <a:uFillTx/>
                          <a:latin typeface="+mn-lt"/>
                          <a:ea typeface="+mn-ea"/>
                          <a:cs typeface="+mn-cs"/>
                        </a:rPr>
                        <a:t>أقراص الشوكولاتة
‎تجعل بشرتك نضرة وحيوية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باحتوائها
‎على مضادات الأكسدة ونسبة ٥٩٪؜ أوكسجين و أيضا تساعد على انتاج الكولاجين ‎تنصح به @</a:t>
                      </a:r>
                      <a:r>
                        <a:rPr kumimoji="0" lang="en-US" sz="1000" b="0" i="0" u="none" strike="noStrike" kern="1200" cap="none" spc="0" normalizeH="0" baseline="0" noProof="0">
                          <a:ln>
                            <a:noFill/>
                          </a:ln>
                          <a:solidFill>
                            <a:prstClr val="black"/>
                          </a:solidFill>
                          <a:effectLst/>
                          <a:uLnTx/>
                          <a:uFillTx/>
                          <a:latin typeface="+mn-lt"/>
                          <a:ea typeface="+mn-ea"/>
                          <a:cs typeface="+mn-cs"/>
                        </a:rPr>
                        <a:t>Waadmakeupartist
‎</a:t>
                      </a:r>
                      <a:r>
                        <a:rPr kumimoji="0" lang="ar-AE" sz="1000" b="0" i="0" u="none" strike="noStrike" kern="1200" cap="none" spc="0" normalizeH="0" baseline="0" noProof="0">
                          <a:ln>
                            <a:noFill/>
                          </a:ln>
                          <a:solidFill>
                            <a:prstClr val="black"/>
                          </a:solidFill>
                          <a:effectLst/>
                          <a:uLnTx/>
                          <a:uFillTx/>
                          <a:latin typeface="+mn-lt"/>
                          <a:ea typeface="+mn-ea"/>
                          <a:cs typeface="+mn-cs"/>
                        </a:rPr>
                        <a:t>متوفر في #الدواء وعليه خصم حصري ٤٠ ريال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36612079"/>
                  </a:ext>
                </a:extLst>
              </a:tr>
            </a:tbl>
          </a:graphicData>
        </a:graphic>
      </p:graphicFrame>
      <p:sp>
        <p:nvSpPr>
          <p:cNvPr id="4" name="Text Placeholder 3">
            <a:extLst>
              <a:ext uri="{FF2B5EF4-FFF2-40B4-BE49-F238E27FC236}">
                <a16:creationId xmlns:a16="http://schemas.microsoft.com/office/drawing/2014/main" id="{7AD532D1-CB6B-4AEB-B361-99F59674CF3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9819189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A741E-7E01-4EA6-AD77-C32A26936D9C}"/>
              </a:ext>
            </a:extLst>
          </p:cNvPr>
          <p:cNvSpPr>
            <a:spLocks noGrp="1"/>
          </p:cNvSpPr>
          <p:nvPr>
            <p:ph type="title"/>
          </p:nvPr>
        </p:nvSpPr>
        <p:spPr/>
        <p:txBody>
          <a:bodyPr/>
          <a:lstStyle/>
          <a:p>
            <a:r>
              <a:rPr lang="en-US"/>
              <a:t>Instagram Average Interactions Per Post | AlDawaa</a:t>
            </a:r>
          </a:p>
        </p:txBody>
      </p:sp>
      <p:graphicFrame>
        <p:nvGraphicFramePr>
          <p:cNvPr id="6" name="Chart Placeholder 5">
            <a:extLst>
              <a:ext uri="{FF2B5EF4-FFF2-40B4-BE49-F238E27FC236}">
                <a16:creationId xmlns:a16="http://schemas.microsoft.com/office/drawing/2014/main" id="{6E7E388F-166F-4C5C-929B-2C6D4CCD2CB0}"/>
              </a:ext>
            </a:extLst>
          </p:cNvPr>
          <p:cNvGraphicFramePr>
            <a:graphicFrameLocks noGrp="1"/>
          </p:cNvGraphicFramePr>
          <p:nvPr>
            <p:ph type="chart" sz="quarter" idx="13"/>
            <p:extLst>
              <p:ext uri="{D42A27DB-BD31-4B8C-83A1-F6EECF244321}">
                <p14:modId xmlns:p14="http://schemas.microsoft.com/office/powerpoint/2010/main" val="612120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FB672B-1568-40D3-AD43-7E148F3C4EB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D4236A5-72DA-4F5B-8AB2-1147F49C3F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10609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A8218-8657-4F00-B82A-FAE46E32BAB0}"/>
              </a:ext>
            </a:extLst>
          </p:cNvPr>
          <p:cNvSpPr>
            <a:spLocks noGrp="1"/>
          </p:cNvSpPr>
          <p:nvPr>
            <p:ph type="title"/>
          </p:nvPr>
        </p:nvSpPr>
        <p:spPr/>
        <p:txBody>
          <a:bodyPr/>
          <a:lstStyle/>
          <a:p>
            <a:r>
              <a:rPr lang="en-US"/>
              <a:t>Instagram Hashtag Detection | AlDawaa - 1 of 3</a:t>
            </a:r>
          </a:p>
        </p:txBody>
      </p:sp>
      <p:graphicFrame>
        <p:nvGraphicFramePr>
          <p:cNvPr id="5" name="Table Placeholder 4">
            <a:extLst>
              <a:ext uri="{FF2B5EF4-FFF2-40B4-BE49-F238E27FC236}">
                <a16:creationId xmlns:a16="http://schemas.microsoft.com/office/drawing/2014/main" id="{39EE5AD6-A531-4C5D-B7F6-2A78693A93ED}"/>
              </a:ext>
            </a:extLst>
          </p:cNvPr>
          <p:cNvGraphicFramePr>
            <a:graphicFrameLocks noGrp="1"/>
          </p:cNvGraphicFramePr>
          <p:nvPr>
            <p:ph type="tbl" sz="quarter" idx="13"/>
            <p:extLst>
              <p:ext uri="{D42A27DB-BD31-4B8C-83A1-F6EECF244321}">
                <p14:modId xmlns:p14="http://schemas.microsoft.com/office/powerpoint/2010/main" val="1865359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41331286"/>
                    </a:ext>
                  </a:extLst>
                </a:gridCol>
                <a:gridCol w="1481328">
                  <a:extLst>
                    <a:ext uri="{9D8B030D-6E8A-4147-A177-3AD203B41FA5}">
                      <a16:colId xmlns:a16="http://schemas.microsoft.com/office/drawing/2014/main" val="2196695433"/>
                    </a:ext>
                  </a:extLst>
                </a:gridCol>
                <a:gridCol w="1481328">
                  <a:extLst>
                    <a:ext uri="{9D8B030D-6E8A-4147-A177-3AD203B41FA5}">
                      <a16:colId xmlns:a16="http://schemas.microsoft.com/office/drawing/2014/main" val="2386066515"/>
                    </a:ext>
                  </a:extLst>
                </a:gridCol>
                <a:gridCol w="1481328">
                  <a:extLst>
                    <a:ext uri="{9D8B030D-6E8A-4147-A177-3AD203B41FA5}">
                      <a16:colId xmlns:a16="http://schemas.microsoft.com/office/drawing/2014/main" val="1460601000"/>
                    </a:ext>
                  </a:extLst>
                </a:gridCol>
                <a:gridCol w="1481328">
                  <a:extLst>
                    <a:ext uri="{9D8B030D-6E8A-4147-A177-3AD203B41FA5}">
                      <a16:colId xmlns:a16="http://schemas.microsoft.com/office/drawing/2014/main" val="1674296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842865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a:t>
                      </a:r>
                    </a:p>
                  </a:txBody>
                  <a:tcPr/>
                </a:tc>
                <a:extLst>
                  <a:ext uri="{0D108BD9-81ED-4DB2-BD59-A6C34878D82A}">
                    <a16:rowId xmlns:a16="http://schemas.microsoft.com/office/drawing/2014/main" val="3162299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#وظيفة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extLst>
                  <a:ext uri="{0D108BD9-81ED-4DB2-BD59-A6C34878D82A}">
                    <a16:rowId xmlns:a16="http://schemas.microsoft.com/office/drawing/2014/main" val="311588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a:t>
                      </a:r>
                    </a:p>
                  </a:txBody>
                  <a:tcPr/>
                </a:tc>
                <a:extLst>
                  <a:ext uri="{0D108BD9-81ED-4DB2-BD59-A6C34878D82A}">
                    <a16:rowId xmlns:a16="http://schemas.microsoft.com/office/drawing/2014/main" val="2465223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816117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#قطاف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1366320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#SummerEssentials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304628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#مسابقة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7098</a:t>
                      </a:r>
                    </a:p>
                  </a:txBody>
                  <a:tcPr/>
                </a:tc>
                <a:extLst>
                  <a:ext uri="{0D108BD9-81ED-4DB2-BD59-A6C34878D82A}">
                    <a16:rowId xmlns:a16="http://schemas.microsoft.com/office/drawing/2014/main" val="3625323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#السحب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7098</a:t>
                      </a:r>
                    </a:p>
                  </a:txBody>
                  <a:tcPr/>
                </a:tc>
                <a:extLst>
                  <a:ext uri="{0D108BD9-81ED-4DB2-BD59-A6C34878D82A}">
                    <a16:rowId xmlns:a16="http://schemas.microsoft.com/office/drawing/2014/main" val="229403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111.55555555556</a:t>
                      </a:r>
                    </a:p>
                  </a:txBody>
                  <a:tcPr/>
                </a:tc>
                <a:extLst>
                  <a:ext uri="{0D108BD9-81ED-4DB2-BD59-A6C34878D82A}">
                    <a16:rowId xmlns:a16="http://schemas.microsoft.com/office/drawing/2014/main" val="2953333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#الطبيعي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extLst>
                  <a:ext uri="{0D108BD9-81ED-4DB2-BD59-A6C34878D82A}">
                    <a16:rowId xmlns:a16="http://schemas.microsoft.com/office/drawing/2014/main" val="2067364581"/>
                  </a:ext>
                </a:extLst>
              </a:tr>
            </a:tbl>
          </a:graphicData>
        </a:graphic>
      </p:graphicFrame>
      <p:sp>
        <p:nvSpPr>
          <p:cNvPr id="4" name="Text Placeholder 3">
            <a:extLst>
              <a:ext uri="{FF2B5EF4-FFF2-40B4-BE49-F238E27FC236}">
                <a16:creationId xmlns:a16="http://schemas.microsoft.com/office/drawing/2014/main" id="{C43BD4EA-71B2-4CF5-97FB-30A7C57E98B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011885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A1DEA-A210-462A-81C0-9842037FC7BF}"/>
              </a:ext>
            </a:extLst>
          </p:cNvPr>
          <p:cNvSpPr>
            <a:spLocks noGrp="1"/>
          </p:cNvSpPr>
          <p:nvPr>
            <p:ph type="title"/>
          </p:nvPr>
        </p:nvSpPr>
        <p:spPr/>
        <p:txBody>
          <a:bodyPr/>
          <a:lstStyle/>
          <a:p>
            <a:r>
              <a:rPr lang="en-US"/>
              <a:t>Instagram Hashtag Detection | AlDawaa - 2 of 3</a:t>
            </a:r>
          </a:p>
        </p:txBody>
      </p:sp>
      <p:graphicFrame>
        <p:nvGraphicFramePr>
          <p:cNvPr id="5" name="Table Placeholder 4">
            <a:extLst>
              <a:ext uri="{FF2B5EF4-FFF2-40B4-BE49-F238E27FC236}">
                <a16:creationId xmlns:a16="http://schemas.microsoft.com/office/drawing/2014/main" id="{D9CC5AC1-12DC-4BC8-AE72-59BF025F10B7}"/>
              </a:ext>
            </a:extLst>
          </p:cNvPr>
          <p:cNvGraphicFramePr>
            <a:graphicFrameLocks noGrp="1"/>
          </p:cNvGraphicFramePr>
          <p:nvPr>
            <p:ph type="tbl" sz="quarter" idx="13"/>
            <p:extLst>
              <p:ext uri="{D42A27DB-BD31-4B8C-83A1-F6EECF244321}">
                <p14:modId xmlns:p14="http://schemas.microsoft.com/office/powerpoint/2010/main" val="160439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57769901"/>
                    </a:ext>
                  </a:extLst>
                </a:gridCol>
                <a:gridCol w="1481328">
                  <a:extLst>
                    <a:ext uri="{9D8B030D-6E8A-4147-A177-3AD203B41FA5}">
                      <a16:colId xmlns:a16="http://schemas.microsoft.com/office/drawing/2014/main" val="124234211"/>
                    </a:ext>
                  </a:extLst>
                </a:gridCol>
                <a:gridCol w="1481328">
                  <a:extLst>
                    <a:ext uri="{9D8B030D-6E8A-4147-A177-3AD203B41FA5}">
                      <a16:colId xmlns:a16="http://schemas.microsoft.com/office/drawing/2014/main" val="2577522299"/>
                    </a:ext>
                  </a:extLst>
                </a:gridCol>
                <a:gridCol w="1481328">
                  <a:extLst>
                    <a:ext uri="{9D8B030D-6E8A-4147-A177-3AD203B41FA5}">
                      <a16:colId xmlns:a16="http://schemas.microsoft.com/office/drawing/2014/main" val="217915185"/>
                    </a:ext>
                  </a:extLst>
                </a:gridCol>
                <a:gridCol w="1481328">
                  <a:extLst>
                    <a:ext uri="{9D8B030D-6E8A-4147-A177-3AD203B41FA5}">
                      <a16:colId xmlns:a16="http://schemas.microsoft.com/office/drawing/2014/main" val="3882167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214963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extLst>
                  <a:ext uri="{0D108BD9-81ED-4DB2-BD59-A6C34878D82A}">
                    <a16:rowId xmlns:a16="http://schemas.microsoft.com/office/drawing/2014/main" val="1352519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a:t>
                      </a:r>
                    </a:p>
                  </a:txBody>
                  <a:tcPr/>
                </a:tc>
                <a:extLst>
                  <a:ext uri="{0D108BD9-81ED-4DB2-BD59-A6C34878D82A}">
                    <a16:rowId xmlns:a16="http://schemas.microsoft.com/office/drawing/2014/main" val="3362200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#رمضان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163.64705882353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114.58823529412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278.23529411765</a:t>
                      </a:r>
                    </a:p>
                  </a:txBody>
                  <a:tcPr/>
                </a:tc>
                <a:extLst>
                  <a:ext uri="{0D108BD9-81ED-4DB2-BD59-A6C34878D82A}">
                    <a16:rowId xmlns:a16="http://schemas.microsoft.com/office/drawing/2014/main" val="2449194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3668226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#حقيقة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extLst>
                  <a:ext uri="{0D108BD9-81ED-4DB2-BD59-A6C34878D82A}">
                    <a16:rowId xmlns:a16="http://schemas.microsoft.com/office/drawing/2014/main" val="970474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#الحمل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extLst>
                  <a:ext uri="{0D108BD9-81ED-4DB2-BD59-A6C34878D82A}">
                    <a16:rowId xmlns:a16="http://schemas.microsoft.com/office/drawing/2014/main" val="373608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#أساسيات_الصيف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extLst>
                  <a:ext uri="{0D108BD9-81ED-4DB2-BD59-A6C34878D82A}">
                    <a16:rowId xmlns:a16="http://schemas.microsoft.com/office/drawing/2014/main" val="1940089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1363018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1099542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#كنف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1988948994"/>
                  </a:ext>
                </a:extLst>
              </a:tr>
            </a:tbl>
          </a:graphicData>
        </a:graphic>
      </p:graphicFrame>
      <p:sp>
        <p:nvSpPr>
          <p:cNvPr id="4" name="Text Placeholder 3">
            <a:extLst>
              <a:ext uri="{FF2B5EF4-FFF2-40B4-BE49-F238E27FC236}">
                <a16:creationId xmlns:a16="http://schemas.microsoft.com/office/drawing/2014/main" id="{77BAA6C9-0A6B-4960-AE1C-889A9F0A04E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8765047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2276D-C337-466A-8331-1657E3C390DA}"/>
              </a:ext>
            </a:extLst>
          </p:cNvPr>
          <p:cNvSpPr>
            <a:spLocks noGrp="1"/>
          </p:cNvSpPr>
          <p:nvPr>
            <p:ph type="title"/>
          </p:nvPr>
        </p:nvSpPr>
        <p:spPr/>
        <p:txBody>
          <a:bodyPr/>
          <a:lstStyle/>
          <a:p>
            <a:r>
              <a:rPr lang="en-US"/>
              <a:t>Instagram Hashtag Detection | AlDawaa - 3 of 3</a:t>
            </a:r>
          </a:p>
        </p:txBody>
      </p:sp>
      <p:graphicFrame>
        <p:nvGraphicFramePr>
          <p:cNvPr id="5" name="Table Placeholder 4">
            <a:extLst>
              <a:ext uri="{FF2B5EF4-FFF2-40B4-BE49-F238E27FC236}">
                <a16:creationId xmlns:a16="http://schemas.microsoft.com/office/drawing/2014/main" id="{238F13C4-C764-4AB6-BCE6-7F3747F48E8F}"/>
              </a:ext>
            </a:extLst>
          </p:cNvPr>
          <p:cNvGraphicFramePr>
            <a:graphicFrameLocks noGrp="1"/>
          </p:cNvGraphicFramePr>
          <p:nvPr>
            <p:ph type="tbl" sz="quarter" idx="13"/>
            <p:extLst>
              <p:ext uri="{D42A27DB-BD31-4B8C-83A1-F6EECF244321}">
                <p14:modId xmlns:p14="http://schemas.microsoft.com/office/powerpoint/2010/main" val="3872926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4598498"/>
                    </a:ext>
                  </a:extLst>
                </a:gridCol>
                <a:gridCol w="1481328">
                  <a:extLst>
                    <a:ext uri="{9D8B030D-6E8A-4147-A177-3AD203B41FA5}">
                      <a16:colId xmlns:a16="http://schemas.microsoft.com/office/drawing/2014/main" val="3608971531"/>
                    </a:ext>
                  </a:extLst>
                </a:gridCol>
                <a:gridCol w="1481328">
                  <a:extLst>
                    <a:ext uri="{9D8B030D-6E8A-4147-A177-3AD203B41FA5}">
                      <a16:colId xmlns:a16="http://schemas.microsoft.com/office/drawing/2014/main" val="3967622176"/>
                    </a:ext>
                  </a:extLst>
                </a:gridCol>
                <a:gridCol w="1481328">
                  <a:extLst>
                    <a:ext uri="{9D8B030D-6E8A-4147-A177-3AD203B41FA5}">
                      <a16:colId xmlns:a16="http://schemas.microsoft.com/office/drawing/2014/main" val="566429128"/>
                    </a:ext>
                  </a:extLst>
                </a:gridCol>
                <a:gridCol w="1481328">
                  <a:extLst>
                    <a:ext uri="{9D8B030D-6E8A-4147-A177-3AD203B41FA5}">
                      <a16:colId xmlns:a16="http://schemas.microsoft.com/office/drawing/2014/main" val="1223250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928697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#شاركها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1166982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3447008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1487885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#الدمام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292593"/>
                  </a:ext>
                </a:extLst>
              </a:tr>
            </a:tbl>
          </a:graphicData>
        </a:graphic>
      </p:graphicFrame>
      <p:sp>
        <p:nvSpPr>
          <p:cNvPr id="4" name="Text Placeholder 3">
            <a:extLst>
              <a:ext uri="{FF2B5EF4-FFF2-40B4-BE49-F238E27FC236}">
                <a16:creationId xmlns:a16="http://schemas.microsoft.com/office/drawing/2014/main" id="{4C5FEF40-5914-4B83-9E74-1F53D3F09C1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3062899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C4B50-05B0-49B4-92DE-01BE9F3A682C}"/>
              </a:ext>
            </a:extLst>
          </p:cNvPr>
          <p:cNvSpPr>
            <a:spLocks noGrp="1"/>
          </p:cNvSpPr>
          <p:nvPr>
            <p:ph type="title"/>
          </p:nvPr>
        </p:nvSpPr>
        <p:spPr/>
        <p:txBody>
          <a:bodyPr/>
          <a:lstStyle/>
          <a:p>
            <a:r>
              <a:rPr lang="en-US"/>
              <a:t>Instagram Posts Type Distribution | AlDawaa</a:t>
            </a:r>
          </a:p>
        </p:txBody>
      </p:sp>
      <p:graphicFrame>
        <p:nvGraphicFramePr>
          <p:cNvPr id="6" name="Chart Placeholder 5">
            <a:extLst>
              <a:ext uri="{FF2B5EF4-FFF2-40B4-BE49-F238E27FC236}">
                <a16:creationId xmlns:a16="http://schemas.microsoft.com/office/drawing/2014/main" id="{473FCA52-5562-42BA-97FB-6E4ADE4AEA0B}"/>
              </a:ext>
            </a:extLst>
          </p:cNvPr>
          <p:cNvGraphicFramePr>
            <a:graphicFrameLocks noGrp="1"/>
          </p:cNvGraphicFramePr>
          <p:nvPr>
            <p:ph type="chart" sz="quarter" idx="13"/>
            <p:extLst>
              <p:ext uri="{D42A27DB-BD31-4B8C-83A1-F6EECF244321}">
                <p14:modId xmlns:p14="http://schemas.microsoft.com/office/powerpoint/2010/main" val="4216107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1F6ED1-E999-49B7-A9C8-024C6D66C0A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FC406FF-214D-4A36-B737-76DC655142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00757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19887-7599-4464-8A56-F5B2456509EE}"/>
              </a:ext>
            </a:extLst>
          </p:cNvPr>
          <p:cNvSpPr>
            <a:spLocks noGrp="1"/>
          </p:cNvSpPr>
          <p:nvPr>
            <p:ph type="title"/>
          </p:nvPr>
        </p:nvSpPr>
        <p:spPr/>
        <p:txBody>
          <a:bodyPr/>
          <a:lstStyle/>
          <a:p>
            <a:r>
              <a:rPr lang="en-US"/>
              <a:t>Instagram Followers Change | AlDawaa</a:t>
            </a:r>
          </a:p>
        </p:txBody>
      </p:sp>
      <p:graphicFrame>
        <p:nvGraphicFramePr>
          <p:cNvPr id="6" name="Chart Placeholder 5">
            <a:extLst>
              <a:ext uri="{FF2B5EF4-FFF2-40B4-BE49-F238E27FC236}">
                <a16:creationId xmlns:a16="http://schemas.microsoft.com/office/drawing/2014/main" id="{8A8553FC-FBE0-4971-B31C-7BF7C86EC98E}"/>
              </a:ext>
            </a:extLst>
          </p:cNvPr>
          <p:cNvGraphicFramePr>
            <a:graphicFrameLocks noGrp="1"/>
          </p:cNvGraphicFramePr>
          <p:nvPr>
            <p:ph type="chart" sz="quarter" idx="13"/>
            <p:extLst>
              <p:ext uri="{D42A27DB-BD31-4B8C-83A1-F6EECF244321}">
                <p14:modId xmlns:p14="http://schemas.microsoft.com/office/powerpoint/2010/main" val="19726685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7C92E9-7F23-4293-8CAF-7144ADC926CE}"/>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23EB9161-894A-4FAB-B836-B52B74EE94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04759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41941-429D-4DD7-B677-7BA9B5C3D574}"/>
              </a:ext>
            </a:extLst>
          </p:cNvPr>
          <p:cNvSpPr>
            <a:spLocks noGrp="1"/>
          </p:cNvSpPr>
          <p:nvPr>
            <p:ph type="title"/>
          </p:nvPr>
        </p:nvSpPr>
        <p:spPr/>
        <p:txBody>
          <a:bodyPr/>
          <a:lstStyle/>
          <a:p>
            <a:r>
              <a:rPr lang="en-US"/>
              <a:t>Instagram Interactions Distribution | AlDawaa</a:t>
            </a:r>
          </a:p>
        </p:txBody>
      </p:sp>
      <p:graphicFrame>
        <p:nvGraphicFramePr>
          <p:cNvPr id="6" name="Chart Placeholder 5">
            <a:extLst>
              <a:ext uri="{FF2B5EF4-FFF2-40B4-BE49-F238E27FC236}">
                <a16:creationId xmlns:a16="http://schemas.microsoft.com/office/drawing/2014/main" id="{01A7C483-E84F-4170-A6CC-5EFE36AEC05F}"/>
              </a:ext>
            </a:extLst>
          </p:cNvPr>
          <p:cNvGraphicFramePr>
            <a:graphicFrameLocks noGrp="1"/>
          </p:cNvGraphicFramePr>
          <p:nvPr>
            <p:ph type="chart" sz="quarter" idx="13"/>
            <p:extLst>
              <p:ext uri="{D42A27DB-BD31-4B8C-83A1-F6EECF244321}">
                <p14:modId xmlns:p14="http://schemas.microsoft.com/office/powerpoint/2010/main" val="3138117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17DE98-035E-4074-8303-72BA4935C40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B06391B-5797-41BB-ACD9-FE6C9ECE9F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58658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059BD-64C8-4962-A788-291F258AA6DF}"/>
              </a:ext>
            </a:extLst>
          </p:cNvPr>
          <p:cNvSpPr>
            <a:spLocks noGrp="1"/>
          </p:cNvSpPr>
          <p:nvPr>
            <p:ph type="title"/>
          </p:nvPr>
        </p:nvSpPr>
        <p:spPr/>
        <p:txBody>
          <a:bodyPr/>
          <a:lstStyle/>
          <a:p>
            <a:r>
              <a:rPr lang="en-US"/>
              <a:t>Instagram Followers Table | AlDawaa</a:t>
            </a:r>
          </a:p>
        </p:txBody>
      </p:sp>
      <p:graphicFrame>
        <p:nvGraphicFramePr>
          <p:cNvPr id="5" name="Table Placeholder 4">
            <a:extLst>
              <a:ext uri="{FF2B5EF4-FFF2-40B4-BE49-F238E27FC236}">
                <a16:creationId xmlns:a16="http://schemas.microsoft.com/office/drawing/2014/main" id="{A191A4D1-B75D-4413-ACD0-19E1D5DFDB87}"/>
              </a:ext>
            </a:extLst>
          </p:cNvPr>
          <p:cNvGraphicFramePr>
            <a:graphicFrameLocks noGrp="1"/>
          </p:cNvGraphicFramePr>
          <p:nvPr>
            <p:ph type="tbl" sz="quarter" idx="13"/>
            <p:extLst>
              <p:ext uri="{D42A27DB-BD31-4B8C-83A1-F6EECF244321}">
                <p14:modId xmlns:p14="http://schemas.microsoft.com/office/powerpoint/2010/main" val="2273185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11847777"/>
                    </a:ext>
                  </a:extLst>
                </a:gridCol>
                <a:gridCol w="1234440">
                  <a:extLst>
                    <a:ext uri="{9D8B030D-6E8A-4147-A177-3AD203B41FA5}">
                      <a16:colId xmlns:a16="http://schemas.microsoft.com/office/drawing/2014/main" val="618725060"/>
                    </a:ext>
                  </a:extLst>
                </a:gridCol>
                <a:gridCol w="822960">
                  <a:extLst>
                    <a:ext uri="{9D8B030D-6E8A-4147-A177-3AD203B41FA5}">
                      <a16:colId xmlns:a16="http://schemas.microsoft.com/office/drawing/2014/main" val="4047387100"/>
                    </a:ext>
                  </a:extLst>
                </a:gridCol>
                <a:gridCol w="822960">
                  <a:extLst>
                    <a:ext uri="{9D8B030D-6E8A-4147-A177-3AD203B41FA5}">
                      <a16:colId xmlns:a16="http://schemas.microsoft.com/office/drawing/2014/main" val="1325831952"/>
                    </a:ext>
                  </a:extLst>
                </a:gridCol>
                <a:gridCol w="822960">
                  <a:extLst>
                    <a:ext uri="{9D8B030D-6E8A-4147-A177-3AD203B41FA5}">
                      <a16:colId xmlns:a16="http://schemas.microsoft.com/office/drawing/2014/main" val="271239892"/>
                    </a:ext>
                  </a:extLst>
                </a:gridCol>
                <a:gridCol w="822960">
                  <a:extLst>
                    <a:ext uri="{9D8B030D-6E8A-4147-A177-3AD203B41FA5}">
                      <a16:colId xmlns:a16="http://schemas.microsoft.com/office/drawing/2014/main" val="2739998913"/>
                    </a:ext>
                  </a:extLst>
                </a:gridCol>
                <a:gridCol w="822960">
                  <a:extLst>
                    <a:ext uri="{9D8B030D-6E8A-4147-A177-3AD203B41FA5}">
                      <a16:colId xmlns:a16="http://schemas.microsoft.com/office/drawing/2014/main" val="1479763048"/>
                    </a:ext>
                  </a:extLst>
                </a:gridCol>
                <a:gridCol w="822960">
                  <a:extLst>
                    <a:ext uri="{9D8B030D-6E8A-4147-A177-3AD203B41FA5}">
                      <a16:colId xmlns:a16="http://schemas.microsoft.com/office/drawing/2014/main" val="269277191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801151581"/>
                  </a:ext>
                </a:extLst>
              </a:tr>
              <a:tr h="370840">
                <a:tc>
                  <a:txBody>
                    <a:bodyPr/>
                    <a:lstStyle/>
                    <a:p>
                      <a:r>
                        <a:rPr lang="en-US" sz="1000"/>
                        <a:t>aldawaacare</a:t>
                      </a:r>
                    </a:p>
                  </a:txBody>
                  <a:tcPr/>
                </a:tc>
                <a:tc>
                  <a:txBody>
                    <a:bodyPr/>
                    <a:lstStyle/>
                    <a:p>
                      <a:r>
                        <a:rPr lang="en-US" sz="1000"/>
                        <a:t>98825</a:t>
                      </a:r>
                    </a:p>
                  </a:txBody>
                  <a:tcPr/>
                </a:tc>
                <a:tc>
                  <a:txBody>
                    <a:bodyPr/>
                    <a:lstStyle/>
                    <a:p>
                      <a:r>
                        <a:rPr lang="en-US" sz="1000"/>
                        <a:t>478</a:t>
                      </a:r>
                    </a:p>
                  </a:txBody>
                  <a:tcPr/>
                </a:tc>
                <a:tc>
                  <a:txBody>
                    <a:bodyPr/>
                    <a:lstStyle/>
                    <a:p>
                      <a:r>
                        <a:rPr lang="en-US" sz="1000"/>
                        <a:t>0.5 %</a:t>
                      </a:r>
                    </a:p>
                  </a:txBody>
                  <a:tcPr/>
                </a:tc>
                <a:tc>
                  <a:txBody>
                    <a:bodyPr/>
                    <a:lstStyle/>
                    <a:p>
                      <a:r>
                        <a:rPr lang="en-US" sz="1000"/>
                        <a:t>1040</a:t>
                      </a:r>
                    </a:p>
                  </a:txBody>
                  <a:tcPr/>
                </a:tc>
                <a:tc>
                  <a:txBody>
                    <a:bodyPr/>
                    <a:lstStyle/>
                    <a:p>
                      <a:r>
                        <a:rPr lang="en-US" sz="1000"/>
                        <a:t>1.1 %</a:t>
                      </a:r>
                    </a:p>
                  </a:txBody>
                  <a:tcPr/>
                </a:tc>
                <a:tc>
                  <a:txBody>
                    <a:bodyPr/>
                    <a:lstStyle/>
                    <a:p>
                      <a:r>
                        <a:rPr lang="en-US" sz="1000"/>
                        <a:t>5927</a:t>
                      </a:r>
                    </a:p>
                  </a:txBody>
                  <a:tcPr/>
                </a:tc>
                <a:tc>
                  <a:txBody>
                    <a:bodyPr/>
                    <a:lstStyle/>
                    <a:p>
                      <a:r>
                        <a:rPr lang="en-US" sz="1000"/>
                        <a:t>6.4 %</a:t>
                      </a:r>
                    </a:p>
                  </a:txBody>
                  <a:tcPr/>
                </a:tc>
                <a:extLst>
                  <a:ext uri="{0D108BD9-81ED-4DB2-BD59-A6C34878D82A}">
                    <a16:rowId xmlns:a16="http://schemas.microsoft.com/office/drawing/2014/main" val="2955173262"/>
                  </a:ext>
                </a:extLst>
              </a:tr>
            </a:tbl>
          </a:graphicData>
        </a:graphic>
      </p:graphicFrame>
      <p:sp>
        <p:nvSpPr>
          <p:cNvPr id="4" name="Text Placeholder 3">
            <a:extLst>
              <a:ext uri="{FF2B5EF4-FFF2-40B4-BE49-F238E27FC236}">
                <a16:creationId xmlns:a16="http://schemas.microsoft.com/office/drawing/2014/main" id="{C9E49924-A11E-4335-BEB5-3002E467F4F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3174835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2658</Words>
  <Application>Microsoft Office PowerPoint</Application>
  <PresentationFormat>On-screen Show (4:3)</PresentationFormat>
  <Paragraphs>1498</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Calibri</vt:lpstr>
      <vt:lpstr>Arial</vt:lpstr>
      <vt:lpstr>quintly_template</vt:lpstr>
      <vt:lpstr>AlDawaa Care</vt:lpstr>
      <vt:lpstr>Twitter Key Metrics Table | AlDawaa</vt:lpstr>
      <vt:lpstr>Twitter Followers Total | AlDawaa</vt:lpstr>
      <vt:lpstr>Twitter Own and Retweeted Tweets Table | AlDawaa - 1 of 6</vt:lpstr>
      <vt:lpstr>Twitter Own and Retweeted Tweets Table | AlDawaa - 2 of 6</vt:lpstr>
      <vt:lpstr>Twitter Own and Retweeted Tweets Table | AlDawaa - 3 of 6</vt:lpstr>
      <vt:lpstr>Twitter Own and Retweeted Tweets Table | AlDawaa - 4 of 6</vt:lpstr>
      <vt:lpstr>Twitter Own and Retweeted Tweets Table | AlDawaa - 5 of 6</vt:lpstr>
      <vt:lpstr>Twitter Own and Retweeted Tweets Table | AlDawaa - 6 of 6</vt:lpstr>
      <vt:lpstr>Twitter Interaction Rate | AlDawaa</vt:lpstr>
      <vt:lpstr>Twitter Followers Change | AlDawaa</vt:lpstr>
      <vt:lpstr>Twitter Own Tweets | AlDawaa</vt:lpstr>
      <vt:lpstr>Twitter Interactions Distribution | AlDawaa</vt:lpstr>
      <vt:lpstr>Twitter Tweets Total | AlDawaa</vt:lpstr>
      <vt:lpstr>Twitter Total Interactions | AlDawaa</vt:lpstr>
      <vt:lpstr>Twitter Retweets | AlDawaa</vt:lpstr>
      <vt:lpstr>Twitter Interaction Rate By Hour | AlDawaa</vt:lpstr>
      <vt:lpstr>Facebook Fans Total | AlDawaa</vt:lpstr>
      <vt:lpstr>Facebook Interaction Rate | AlDawaa</vt:lpstr>
      <vt:lpstr>Facebook Own Posts Table | AlDawaa - 1 of 10</vt:lpstr>
      <vt:lpstr>Facebook Own Posts Table | AlDawaa - 2 of 10</vt:lpstr>
      <vt:lpstr>Facebook Own Posts Table | AlDawaa - 3 of 10</vt:lpstr>
      <vt:lpstr>Facebook Own Posts Table | AlDawaa - 4 of 10</vt:lpstr>
      <vt:lpstr>Facebook Own Posts Table | AlDawaa - 5 of 10</vt:lpstr>
      <vt:lpstr>Facebook Own Posts Table | AlDawaa - 6 of 10</vt:lpstr>
      <vt:lpstr>Facebook Own Posts Table | AlDawaa - 7 of 10</vt:lpstr>
      <vt:lpstr>Facebook Own Posts Table | AlDawaa - 8 of 10</vt:lpstr>
      <vt:lpstr>Facebook Own Posts Table | AlDawaa - 9 of 10</vt:lpstr>
      <vt:lpstr>Facebook Own Posts Table | AlDawaa - 10 of 10</vt:lpstr>
      <vt:lpstr>Facebook Interactions Distribution | AlDawaa</vt:lpstr>
      <vt:lpstr>Facebook Key Metrics Table | AlDawaa</vt:lpstr>
      <vt:lpstr>Facebook Hashtag Detection | AlDawaa - 1 of 3</vt:lpstr>
      <vt:lpstr>Facebook Hashtag Detection | AlDawaa - 2 of 3</vt:lpstr>
      <vt:lpstr>Facebook Hashtag Detection | AlDawaa - 3 of 3</vt:lpstr>
      <vt:lpstr>Instagram Key Metrics Table | AlDawaa</vt:lpstr>
      <vt:lpstr>Instagram Followers Total | AlDawaa</vt:lpstr>
      <vt:lpstr>Instagram Posts Table | AlDawaa - 1 of 5</vt:lpstr>
      <vt:lpstr>Instagram Posts Table | AlDawaa - 2 of 5</vt:lpstr>
      <vt:lpstr>Instagram Posts Table | AlDawaa - 3 of 5</vt:lpstr>
      <vt:lpstr>Instagram Posts Table | AlDawaa - 4 of 5</vt:lpstr>
      <vt:lpstr>Instagram Posts Table | AlDawaa - 5 of 5</vt:lpstr>
      <vt:lpstr>Instagram Average Interactions Per Post | AlDawaa</vt:lpstr>
      <vt:lpstr>Instagram Hashtag Detection | AlDawaa - 1 of 3</vt:lpstr>
      <vt:lpstr>Instagram Hashtag Detection | AlDawaa - 2 of 3</vt:lpstr>
      <vt:lpstr>Instagram Hashtag Detection | AlDawaa - 3 of 3</vt:lpstr>
      <vt:lpstr>Instagram Posts Type Distribution | AlDawaa</vt:lpstr>
      <vt:lpstr>Instagram Followers Change | AlDawaa</vt:lpstr>
      <vt:lpstr>Instagram Interactions Distribution | AlDawaa</vt:lpstr>
      <vt:lpstr>Instagram Followers Table | AlDawaa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AlDawaa Care</dc:title>
  <dc:creator>Administrator</dc:creator>
  <cp:lastModifiedBy>Administrator</cp:lastModifiedBy>
  <cp:revision>1</cp:revision>
  <dcterms:created xsi:type="dcterms:W3CDTF">2018-06-03T09:33:25Z</dcterms:created>
  <dcterms:modified xsi:type="dcterms:W3CDTF">2018-06-03T09:35:27Z</dcterms:modified>
</cp:coreProperties>
</file>