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B9CBD-AB83-43A7-BC36-8ED94B78E6BD}"/>
              </a:ext>
            </a:extLst>
          </p:cNvPr>
          <p:cNvSpPr>
            <a:spLocks noGrp="1"/>
          </p:cNvSpPr>
          <p:nvPr>
            <p:ph type="title"/>
          </p:nvPr>
        </p:nvSpPr>
        <p:spPr/>
        <p:txBody>
          <a:bodyPr/>
          <a:lstStyle/>
          <a:p>
            <a:r>
              <a:rPr lang="en-US"/>
              <a:t>Twitter Own and Retweeted Tweets Table | AlDawaa - 1 of 5</a:t>
            </a:r>
          </a:p>
        </p:txBody>
      </p:sp>
      <p:graphicFrame>
        <p:nvGraphicFramePr>
          <p:cNvPr id="5" name="Table Placeholder 4">
            <a:extLst>
              <a:ext uri="{FF2B5EF4-FFF2-40B4-BE49-F238E27FC236}">
                <a16:creationId xmlns:a16="http://schemas.microsoft.com/office/drawing/2014/main" id="{C9784AB1-14F3-4B02-B144-26F945BE6646}"/>
              </a:ext>
            </a:extLst>
          </p:cNvPr>
          <p:cNvGraphicFramePr>
            <a:graphicFrameLocks noGrp="1"/>
          </p:cNvGraphicFramePr>
          <p:nvPr>
            <p:ph type="tbl" sz="quarter" idx="13"/>
            <p:extLst>
              <p:ext uri="{D42A27DB-BD31-4B8C-83A1-F6EECF244321}">
                <p14:modId xmlns:p14="http://schemas.microsoft.com/office/powerpoint/2010/main" val="1465632946"/>
              </p:ext>
            </p:extLst>
          </p:nvPr>
        </p:nvGraphicFramePr>
        <p:xfrm>
          <a:off x="457200" y="1731963"/>
          <a:ext cx="8229600" cy="37490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14842505"/>
                    </a:ext>
                  </a:extLst>
                </a:gridCol>
                <a:gridCol w="822960">
                  <a:extLst>
                    <a:ext uri="{9D8B030D-6E8A-4147-A177-3AD203B41FA5}">
                      <a16:colId xmlns:a16="http://schemas.microsoft.com/office/drawing/2014/main" val="3375830469"/>
                    </a:ext>
                  </a:extLst>
                </a:gridCol>
                <a:gridCol w="822960">
                  <a:extLst>
                    <a:ext uri="{9D8B030D-6E8A-4147-A177-3AD203B41FA5}">
                      <a16:colId xmlns:a16="http://schemas.microsoft.com/office/drawing/2014/main" val="3474859082"/>
                    </a:ext>
                  </a:extLst>
                </a:gridCol>
                <a:gridCol w="822960">
                  <a:extLst>
                    <a:ext uri="{9D8B030D-6E8A-4147-A177-3AD203B41FA5}">
                      <a16:colId xmlns:a16="http://schemas.microsoft.com/office/drawing/2014/main" val="2872449662"/>
                    </a:ext>
                  </a:extLst>
                </a:gridCol>
                <a:gridCol w="822960">
                  <a:extLst>
                    <a:ext uri="{9D8B030D-6E8A-4147-A177-3AD203B41FA5}">
                      <a16:colId xmlns:a16="http://schemas.microsoft.com/office/drawing/2014/main" val="1131517897"/>
                    </a:ext>
                  </a:extLst>
                </a:gridCol>
                <a:gridCol w="822960">
                  <a:extLst>
                    <a:ext uri="{9D8B030D-6E8A-4147-A177-3AD203B41FA5}">
                      <a16:colId xmlns:a16="http://schemas.microsoft.com/office/drawing/2014/main" val="2456860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67559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a:t>
                      </a:r>
                      <a:r>
                        <a:rPr kumimoji="0" lang="en-US" sz="1000" b="0" i="0" u="none" strike="noStrike" kern="1200" cap="none" spc="0" normalizeH="0" baseline="0" noProof="0">
                          <a:ln>
                            <a:noFill/>
                          </a:ln>
                          <a:solidFill>
                            <a:prstClr val="black"/>
                          </a:solidFill>
                          <a:effectLst/>
                          <a:uLnTx/>
                          <a:uFillTx/>
                          <a:latin typeface="+mn-lt"/>
                          <a:ea typeface="+mn-ea"/>
                          <a:cs typeface="+mn-cs"/>
                        </a:rPr>
                        <a:t>https://t.co/cMYyIBia74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3883669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12:13:30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https://t.co/P3d3OXnalR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1588282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11:57:27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بحمدلله توقيع اتفاقية تعاون إستراتيجي مع الهيئة العامة للغذاء والدواء يتضمن العمل على تطبيق وتفعيل برنامج (تيقظ) الذي يهدف إلى توعية الجمهور بأهمية سلامة الدواء من خلال نشر ثقافة الإبلاغ عن الأعراض الجانبية للأدوية والتي يتم مباشرتها في المركز الوطني للتيقظ والسلامة الدوائية. </a:t>
                      </a:r>
                      <a:r>
                        <a:rPr kumimoji="0" lang="en-US" sz="1000" b="0" i="0" u="none" strike="noStrike" kern="1200" cap="none" spc="0" normalizeH="0" baseline="0" noProof="0">
                          <a:ln>
                            <a:noFill/>
                          </a:ln>
                          <a:solidFill>
                            <a:prstClr val="black"/>
                          </a:solidFill>
                          <a:effectLst/>
                          <a:uLnTx/>
                          <a:uFillTx/>
                          <a:latin typeface="+mn-lt"/>
                          <a:ea typeface="+mn-ea"/>
                          <a:cs typeface="+mn-cs"/>
                        </a:rPr>
                        <a:t>https://t.co/Os2loqwZA2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extLst>
                  <a:ext uri="{0D108BD9-81ED-4DB2-BD59-A6C34878D82A}">
                    <a16:rowId xmlns:a16="http://schemas.microsoft.com/office/drawing/2014/main" val="409498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10:26:57 </a:t>
                      </a:r>
                      <a:r>
                        <a:rPr kumimoji="0" lang="en-US" sz="1000" b="0" i="0" u="none" strike="noStrike" kern="1200" cap="none" spc="0" normalizeH="0" baseline="0" noProof="0">
                          <a:ln>
                            <a:noFill/>
                          </a:ln>
                          <a:solidFill>
                            <a:prstClr val="black"/>
                          </a:solidFill>
                          <a:effectLst/>
                          <a:uLnTx/>
                          <a:uFillTx/>
                          <a:latin typeface="+mn-lt"/>
                          <a:ea typeface="+mn-ea"/>
                          <a:cs typeface="+mn-cs"/>
                        </a:rPr>
                        <a:t>
  RT @Saudi_FDA: #</a:t>
                      </a:r>
                      <a:r>
                        <a:rPr kumimoji="0" lang="ar-AE" sz="1000" b="0" i="0" u="none" strike="noStrike" kern="1200" cap="none" spc="0" normalizeH="0" baseline="0" noProof="0">
                          <a:ln>
                            <a:noFill/>
                          </a:ln>
                          <a:solidFill>
                            <a:prstClr val="black"/>
                          </a:solidFill>
                          <a:effectLst/>
                          <a:uLnTx/>
                          <a:uFillTx/>
                          <a:latin typeface="+mn-lt"/>
                          <a:ea typeface="+mn-ea"/>
                          <a:cs typeface="+mn-cs"/>
                        </a:rPr>
                        <a:t>الغذاء_والدواء توقع برنامجي تعاون مع شركة الدواء للخدمات الطبية
</a:t>
                      </a:r>
                      <a:r>
                        <a:rPr kumimoji="0" lang="en-US" sz="1000" b="0" i="0" u="none" strike="noStrike" kern="1200" cap="none" spc="0" normalizeH="0" baseline="0" noProof="0">
                          <a:ln>
                            <a:noFill/>
                          </a:ln>
                          <a:solidFill>
                            <a:prstClr val="black"/>
                          </a:solidFill>
                          <a:effectLst/>
                          <a:uLnTx/>
                          <a:uFillTx/>
                          <a:latin typeface="+mn-lt"/>
                          <a:ea typeface="+mn-ea"/>
                          <a:cs typeface="+mn-cs"/>
                        </a:rPr>
                        <a:t>https://t.co/yfu1SKkaSk https://t.co/MxKc5mEOuz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520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20:10:58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 </a:t>
                      </a:r>
                      <a:r>
                        <a:rPr kumimoji="0" lang="en-US" sz="1000" b="0" i="0" u="none" strike="noStrike" kern="1200" cap="none" spc="0" normalizeH="0" baseline="0" noProof="0">
                          <a:ln>
                            <a:noFill/>
                          </a:ln>
                          <a:solidFill>
                            <a:prstClr val="black"/>
                          </a:solidFill>
                          <a:effectLst/>
                          <a:uLnTx/>
                          <a:uFillTx/>
                          <a:latin typeface="+mn-lt"/>
                          <a:ea typeface="+mn-ea"/>
                          <a:cs typeface="+mn-cs"/>
                        </a:rPr>
                        <a:t>https://t.co/TPYce94m1x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extLst>
                  <a:ext uri="{0D108BD9-81ED-4DB2-BD59-A6C34878D82A}">
                    <a16:rowId xmlns:a16="http://schemas.microsoft.com/office/drawing/2014/main" val="405500427"/>
                  </a:ext>
                </a:extLst>
              </a:tr>
            </a:tbl>
          </a:graphicData>
        </a:graphic>
      </p:graphicFrame>
      <p:sp>
        <p:nvSpPr>
          <p:cNvPr id="4" name="Text Placeholder 3">
            <a:extLst>
              <a:ext uri="{FF2B5EF4-FFF2-40B4-BE49-F238E27FC236}">
                <a16:creationId xmlns:a16="http://schemas.microsoft.com/office/drawing/2014/main" id="{22E88827-0ABC-43FB-8B59-5ACC74ED21BA}"/>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455280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BB5BB-360B-4BF3-8DD1-7C77AD13FB8A}"/>
              </a:ext>
            </a:extLst>
          </p:cNvPr>
          <p:cNvSpPr>
            <a:spLocks noGrp="1"/>
          </p:cNvSpPr>
          <p:nvPr>
            <p:ph type="title"/>
          </p:nvPr>
        </p:nvSpPr>
        <p:spPr/>
        <p:txBody>
          <a:bodyPr/>
          <a:lstStyle/>
          <a:p>
            <a:r>
              <a:rPr lang="en-US"/>
              <a:t>Twitter Own and Retweeted Tweets Table | AlDawaa - 2 of 5</a:t>
            </a:r>
          </a:p>
        </p:txBody>
      </p:sp>
      <p:graphicFrame>
        <p:nvGraphicFramePr>
          <p:cNvPr id="5" name="Table Placeholder 4">
            <a:extLst>
              <a:ext uri="{FF2B5EF4-FFF2-40B4-BE49-F238E27FC236}">
                <a16:creationId xmlns:a16="http://schemas.microsoft.com/office/drawing/2014/main" id="{51D419B4-F05E-4743-B4F4-7CA230F3CCBC}"/>
              </a:ext>
            </a:extLst>
          </p:cNvPr>
          <p:cNvGraphicFramePr>
            <a:graphicFrameLocks noGrp="1"/>
          </p:cNvGraphicFramePr>
          <p:nvPr>
            <p:ph type="tbl" sz="quarter" idx="13"/>
            <p:extLst>
              <p:ext uri="{D42A27DB-BD31-4B8C-83A1-F6EECF244321}">
                <p14:modId xmlns:p14="http://schemas.microsoft.com/office/powerpoint/2010/main" val="378388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33845598"/>
                    </a:ext>
                  </a:extLst>
                </a:gridCol>
                <a:gridCol w="822960">
                  <a:extLst>
                    <a:ext uri="{9D8B030D-6E8A-4147-A177-3AD203B41FA5}">
                      <a16:colId xmlns:a16="http://schemas.microsoft.com/office/drawing/2014/main" val="3561125395"/>
                    </a:ext>
                  </a:extLst>
                </a:gridCol>
                <a:gridCol w="822960">
                  <a:extLst>
                    <a:ext uri="{9D8B030D-6E8A-4147-A177-3AD203B41FA5}">
                      <a16:colId xmlns:a16="http://schemas.microsoft.com/office/drawing/2014/main" val="4201847343"/>
                    </a:ext>
                  </a:extLst>
                </a:gridCol>
                <a:gridCol w="822960">
                  <a:extLst>
                    <a:ext uri="{9D8B030D-6E8A-4147-A177-3AD203B41FA5}">
                      <a16:colId xmlns:a16="http://schemas.microsoft.com/office/drawing/2014/main" val="4055425325"/>
                    </a:ext>
                  </a:extLst>
                </a:gridCol>
                <a:gridCol w="822960">
                  <a:extLst>
                    <a:ext uri="{9D8B030D-6E8A-4147-A177-3AD203B41FA5}">
                      <a16:colId xmlns:a16="http://schemas.microsoft.com/office/drawing/2014/main" val="757121390"/>
                    </a:ext>
                  </a:extLst>
                </a:gridCol>
                <a:gridCol w="822960">
                  <a:extLst>
                    <a:ext uri="{9D8B030D-6E8A-4147-A177-3AD203B41FA5}">
                      <a16:colId xmlns:a16="http://schemas.microsoft.com/office/drawing/2014/main" val="3690612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791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 https://t.co/B9JkiCVwwD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1771511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https://t.co/KnnUPY5Zf0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252079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19:30:05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https://t.co/b9ll89Vo30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2991334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17:50:21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https://t.co/X2aRTtZNhA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710507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17:49:55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https://t.co/VTLgwZvJQJ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448085846"/>
                  </a:ext>
                </a:extLst>
              </a:tr>
            </a:tbl>
          </a:graphicData>
        </a:graphic>
      </p:graphicFrame>
      <p:sp>
        <p:nvSpPr>
          <p:cNvPr id="4" name="Text Placeholder 3">
            <a:extLst>
              <a:ext uri="{FF2B5EF4-FFF2-40B4-BE49-F238E27FC236}">
                <a16:creationId xmlns:a16="http://schemas.microsoft.com/office/drawing/2014/main" id="{179A6723-ADBF-41E1-A79C-98B95F535CE1}"/>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468150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624E2-C1F8-4A87-B325-F8380FA237CB}"/>
              </a:ext>
            </a:extLst>
          </p:cNvPr>
          <p:cNvSpPr>
            <a:spLocks noGrp="1"/>
          </p:cNvSpPr>
          <p:nvPr>
            <p:ph type="title"/>
          </p:nvPr>
        </p:nvSpPr>
        <p:spPr/>
        <p:txBody>
          <a:bodyPr/>
          <a:lstStyle/>
          <a:p>
            <a:r>
              <a:rPr lang="en-US"/>
              <a:t>Twitter Own and Retweeted Tweets Table | AlDawaa - 3 of 5</a:t>
            </a:r>
          </a:p>
        </p:txBody>
      </p:sp>
      <p:graphicFrame>
        <p:nvGraphicFramePr>
          <p:cNvPr id="5" name="Table Placeholder 4">
            <a:extLst>
              <a:ext uri="{FF2B5EF4-FFF2-40B4-BE49-F238E27FC236}">
                <a16:creationId xmlns:a16="http://schemas.microsoft.com/office/drawing/2014/main" id="{D88761BC-960D-430D-9893-0367800C545C}"/>
              </a:ext>
            </a:extLst>
          </p:cNvPr>
          <p:cNvGraphicFramePr>
            <a:graphicFrameLocks noGrp="1"/>
          </p:cNvGraphicFramePr>
          <p:nvPr>
            <p:ph type="tbl" sz="quarter" idx="13"/>
            <p:extLst>
              <p:ext uri="{D42A27DB-BD31-4B8C-83A1-F6EECF244321}">
                <p14:modId xmlns:p14="http://schemas.microsoft.com/office/powerpoint/2010/main" val="3364801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14879286"/>
                    </a:ext>
                  </a:extLst>
                </a:gridCol>
                <a:gridCol w="822960">
                  <a:extLst>
                    <a:ext uri="{9D8B030D-6E8A-4147-A177-3AD203B41FA5}">
                      <a16:colId xmlns:a16="http://schemas.microsoft.com/office/drawing/2014/main" val="142150623"/>
                    </a:ext>
                  </a:extLst>
                </a:gridCol>
                <a:gridCol w="822960">
                  <a:extLst>
                    <a:ext uri="{9D8B030D-6E8A-4147-A177-3AD203B41FA5}">
                      <a16:colId xmlns:a16="http://schemas.microsoft.com/office/drawing/2014/main" val="3074966976"/>
                    </a:ext>
                  </a:extLst>
                </a:gridCol>
                <a:gridCol w="822960">
                  <a:extLst>
                    <a:ext uri="{9D8B030D-6E8A-4147-A177-3AD203B41FA5}">
                      <a16:colId xmlns:a16="http://schemas.microsoft.com/office/drawing/2014/main" val="2773285387"/>
                    </a:ext>
                  </a:extLst>
                </a:gridCol>
                <a:gridCol w="822960">
                  <a:extLst>
                    <a:ext uri="{9D8B030D-6E8A-4147-A177-3AD203B41FA5}">
                      <a16:colId xmlns:a16="http://schemas.microsoft.com/office/drawing/2014/main" val="430517183"/>
                    </a:ext>
                  </a:extLst>
                </a:gridCol>
                <a:gridCol w="822960">
                  <a:extLst>
                    <a:ext uri="{9D8B030D-6E8A-4147-A177-3AD203B41FA5}">
                      <a16:colId xmlns:a16="http://schemas.microsoft.com/office/drawing/2014/main" val="1739668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6812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https://t.co/WGGn8wqMz8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2326644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https://t.co/EgqDtaHvtk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extLst>
                  <a:ext uri="{0D108BD9-81ED-4DB2-BD59-A6C34878D82A}">
                    <a16:rowId xmlns:a16="http://schemas.microsoft.com/office/drawing/2014/main" val="2966355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12:52:18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 </a:t>
                      </a:r>
                      <a:r>
                        <a:rPr kumimoji="0" lang="en-US" sz="1000" b="0" i="0" u="none" strike="noStrike" kern="1200" cap="none" spc="0" normalizeH="0" baseline="0" noProof="0">
                          <a:ln>
                            <a:noFill/>
                          </a:ln>
                          <a:solidFill>
                            <a:prstClr val="black"/>
                          </a:solidFill>
                          <a:effectLst/>
                          <a:uLnTx/>
                          <a:uFillTx/>
                          <a:latin typeface="+mn-lt"/>
                          <a:ea typeface="+mn-ea"/>
                          <a:cs typeface="+mn-cs"/>
                        </a:rPr>
                        <a:t>https://t.co/vKEg6mLcW1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282557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11:00:17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 </a:t>
                      </a:r>
                      <a:r>
                        <a:rPr kumimoji="0" lang="en-US" sz="1000" b="0" i="0" u="none" strike="noStrike" kern="1200" cap="none" spc="0" normalizeH="0" baseline="0" noProof="0">
                          <a:ln>
                            <a:noFill/>
                          </a:ln>
                          <a:solidFill>
                            <a:prstClr val="black"/>
                          </a:solidFill>
                          <a:effectLst/>
                          <a:uLnTx/>
                          <a:uFillTx/>
                          <a:latin typeface="+mn-lt"/>
                          <a:ea typeface="+mn-ea"/>
                          <a:cs typeface="+mn-cs"/>
                        </a:rPr>
                        <a:t>https://t.co/3EDO0aREgA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extLst>
                  <a:ext uri="{0D108BD9-81ED-4DB2-BD59-A6C34878D82A}">
                    <a16:rowId xmlns:a16="http://schemas.microsoft.com/office/drawing/2014/main" val="2012061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08:49:22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https://t.co/TIsLmFsUm4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685626207"/>
                  </a:ext>
                </a:extLst>
              </a:tr>
            </a:tbl>
          </a:graphicData>
        </a:graphic>
      </p:graphicFrame>
      <p:sp>
        <p:nvSpPr>
          <p:cNvPr id="4" name="Text Placeholder 3">
            <a:extLst>
              <a:ext uri="{FF2B5EF4-FFF2-40B4-BE49-F238E27FC236}">
                <a16:creationId xmlns:a16="http://schemas.microsoft.com/office/drawing/2014/main" id="{292E1B54-02A6-46BE-BFAA-766719958961}"/>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690459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8E579-88E3-46D0-87BE-57EE7293F62E}"/>
              </a:ext>
            </a:extLst>
          </p:cNvPr>
          <p:cNvSpPr>
            <a:spLocks noGrp="1"/>
          </p:cNvSpPr>
          <p:nvPr>
            <p:ph type="title"/>
          </p:nvPr>
        </p:nvSpPr>
        <p:spPr/>
        <p:txBody>
          <a:bodyPr/>
          <a:lstStyle/>
          <a:p>
            <a:r>
              <a:rPr lang="en-US"/>
              <a:t>Twitter Own and Retweeted Tweets Table | AlDawaa - 4 of 5</a:t>
            </a:r>
          </a:p>
        </p:txBody>
      </p:sp>
      <p:graphicFrame>
        <p:nvGraphicFramePr>
          <p:cNvPr id="5" name="Table Placeholder 4">
            <a:extLst>
              <a:ext uri="{FF2B5EF4-FFF2-40B4-BE49-F238E27FC236}">
                <a16:creationId xmlns:a16="http://schemas.microsoft.com/office/drawing/2014/main" id="{757F03FC-EB7A-4F1C-82D9-79E3F7A8CBC4}"/>
              </a:ext>
            </a:extLst>
          </p:cNvPr>
          <p:cNvGraphicFramePr>
            <a:graphicFrameLocks noGrp="1"/>
          </p:cNvGraphicFramePr>
          <p:nvPr>
            <p:ph type="tbl" sz="quarter" idx="13"/>
            <p:extLst>
              <p:ext uri="{D42A27DB-BD31-4B8C-83A1-F6EECF244321}">
                <p14:modId xmlns:p14="http://schemas.microsoft.com/office/powerpoint/2010/main" val="393162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45169952"/>
                    </a:ext>
                  </a:extLst>
                </a:gridCol>
                <a:gridCol w="822960">
                  <a:extLst>
                    <a:ext uri="{9D8B030D-6E8A-4147-A177-3AD203B41FA5}">
                      <a16:colId xmlns:a16="http://schemas.microsoft.com/office/drawing/2014/main" val="211239399"/>
                    </a:ext>
                  </a:extLst>
                </a:gridCol>
                <a:gridCol w="822960">
                  <a:extLst>
                    <a:ext uri="{9D8B030D-6E8A-4147-A177-3AD203B41FA5}">
                      <a16:colId xmlns:a16="http://schemas.microsoft.com/office/drawing/2014/main" val="3496789478"/>
                    </a:ext>
                  </a:extLst>
                </a:gridCol>
                <a:gridCol w="822960">
                  <a:extLst>
                    <a:ext uri="{9D8B030D-6E8A-4147-A177-3AD203B41FA5}">
                      <a16:colId xmlns:a16="http://schemas.microsoft.com/office/drawing/2014/main" val="2687759839"/>
                    </a:ext>
                  </a:extLst>
                </a:gridCol>
                <a:gridCol w="822960">
                  <a:extLst>
                    <a:ext uri="{9D8B030D-6E8A-4147-A177-3AD203B41FA5}">
                      <a16:colId xmlns:a16="http://schemas.microsoft.com/office/drawing/2014/main" val="482163189"/>
                    </a:ext>
                  </a:extLst>
                </a:gridCol>
                <a:gridCol w="822960">
                  <a:extLst>
                    <a:ext uri="{9D8B030D-6E8A-4147-A177-3AD203B41FA5}">
                      <a16:colId xmlns:a16="http://schemas.microsoft.com/office/drawing/2014/main" val="185742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17011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18:46:20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https://t.co/l5v5Pwv3Gl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1420611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17:00:43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 </a:t>
                      </a:r>
                      <a:r>
                        <a:rPr kumimoji="0" lang="en-US" sz="1000" b="0" i="0" u="none" strike="noStrike" kern="1200" cap="none" spc="0" normalizeH="0" baseline="0" noProof="0">
                          <a:ln>
                            <a:noFill/>
                          </a:ln>
                          <a:solidFill>
                            <a:prstClr val="black"/>
                          </a:solidFill>
                          <a:effectLst/>
                          <a:uLnTx/>
                          <a:uFillTx/>
                          <a:latin typeface="+mn-lt"/>
                          <a:ea typeface="+mn-ea"/>
                          <a:cs typeface="+mn-cs"/>
                        </a:rPr>
                        <a:t>https://t.co/RocG3OGKh8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3066462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19:30:14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https://t.co/4YPqT4nNM6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1584026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17:30:17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https://t.co/3lxCY2QGTs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4044430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17:30:17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https://t.co/Pnmb1PHC8y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99018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17:25:04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https://t.co/JLhRbDKlLA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826410027"/>
                  </a:ext>
                </a:extLst>
              </a:tr>
            </a:tbl>
          </a:graphicData>
        </a:graphic>
      </p:graphicFrame>
      <p:sp>
        <p:nvSpPr>
          <p:cNvPr id="4" name="Text Placeholder 3">
            <a:extLst>
              <a:ext uri="{FF2B5EF4-FFF2-40B4-BE49-F238E27FC236}">
                <a16:creationId xmlns:a16="http://schemas.microsoft.com/office/drawing/2014/main" id="{1B4EFC9B-8B75-44D4-9D5B-8426949D48B0}"/>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818275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383A8-42CA-4977-8D96-BAC3A886C4DD}"/>
              </a:ext>
            </a:extLst>
          </p:cNvPr>
          <p:cNvSpPr>
            <a:spLocks noGrp="1"/>
          </p:cNvSpPr>
          <p:nvPr>
            <p:ph type="title"/>
          </p:nvPr>
        </p:nvSpPr>
        <p:spPr/>
        <p:txBody>
          <a:bodyPr/>
          <a:lstStyle/>
          <a:p>
            <a:r>
              <a:rPr lang="en-US"/>
              <a:t>Twitter Own and Retweeted Tweets Table | AlDawaa - 5 of 5</a:t>
            </a:r>
          </a:p>
        </p:txBody>
      </p:sp>
      <p:graphicFrame>
        <p:nvGraphicFramePr>
          <p:cNvPr id="5" name="Table Placeholder 4">
            <a:extLst>
              <a:ext uri="{FF2B5EF4-FFF2-40B4-BE49-F238E27FC236}">
                <a16:creationId xmlns:a16="http://schemas.microsoft.com/office/drawing/2014/main" id="{9F3DE1A4-0BFF-4A9A-8C99-E3EB1C7722A3}"/>
              </a:ext>
            </a:extLst>
          </p:cNvPr>
          <p:cNvGraphicFramePr>
            <a:graphicFrameLocks noGrp="1"/>
          </p:cNvGraphicFramePr>
          <p:nvPr>
            <p:ph type="tbl" sz="quarter" idx="13"/>
            <p:extLst>
              <p:ext uri="{D42A27DB-BD31-4B8C-83A1-F6EECF244321}">
                <p14:modId xmlns:p14="http://schemas.microsoft.com/office/powerpoint/2010/main" val="3725470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0456518"/>
                    </a:ext>
                  </a:extLst>
                </a:gridCol>
                <a:gridCol w="822960">
                  <a:extLst>
                    <a:ext uri="{9D8B030D-6E8A-4147-A177-3AD203B41FA5}">
                      <a16:colId xmlns:a16="http://schemas.microsoft.com/office/drawing/2014/main" val="3247581736"/>
                    </a:ext>
                  </a:extLst>
                </a:gridCol>
                <a:gridCol w="822960">
                  <a:extLst>
                    <a:ext uri="{9D8B030D-6E8A-4147-A177-3AD203B41FA5}">
                      <a16:colId xmlns:a16="http://schemas.microsoft.com/office/drawing/2014/main" val="3271316330"/>
                    </a:ext>
                  </a:extLst>
                </a:gridCol>
                <a:gridCol w="822960">
                  <a:extLst>
                    <a:ext uri="{9D8B030D-6E8A-4147-A177-3AD203B41FA5}">
                      <a16:colId xmlns:a16="http://schemas.microsoft.com/office/drawing/2014/main" val="841410115"/>
                    </a:ext>
                  </a:extLst>
                </a:gridCol>
                <a:gridCol w="822960">
                  <a:extLst>
                    <a:ext uri="{9D8B030D-6E8A-4147-A177-3AD203B41FA5}">
                      <a16:colId xmlns:a16="http://schemas.microsoft.com/office/drawing/2014/main" val="3424170181"/>
                    </a:ext>
                  </a:extLst>
                </a:gridCol>
                <a:gridCol w="822960">
                  <a:extLst>
                    <a:ext uri="{9D8B030D-6E8A-4147-A177-3AD203B41FA5}">
                      <a16:colId xmlns:a16="http://schemas.microsoft.com/office/drawing/2014/main" val="2980950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51264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10:20:04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مضت وآخري أتت فــ يارب أغفر لنا ما بينهما ويسر أمورنا وأرضنا عنا يا كريم  
#يوم_الجمعه </a:t>
                      </a:r>
                      <a:r>
                        <a:rPr kumimoji="0" lang="en-US" sz="1000" b="0" i="0" u="none" strike="noStrike" kern="1200" cap="none" spc="0" normalizeH="0" baseline="0" noProof="0">
                          <a:ln>
                            <a:noFill/>
                          </a:ln>
                          <a:solidFill>
                            <a:prstClr val="black"/>
                          </a:solidFill>
                          <a:effectLst/>
                          <a:uLnTx/>
                          <a:uFillTx/>
                          <a:latin typeface="+mn-lt"/>
                          <a:ea typeface="+mn-ea"/>
                          <a:cs typeface="+mn-cs"/>
                        </a:rPr>
                        <a:t>https://t.co/0nDIMgTmTD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extLst>
                  <a:ext uri="{0D108BD9-81ED-4DB2-BD59-A6C34878D82A}">
                    <a16:rowId xmlns:a16="http://schemas.microsoft.com/office/drawing/2014/main" val="1615712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- 2018-05-24 10:00:23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العناية بالأسنان في شهر #رمضان من الأمور المهمة, لذلك نقدم لكم #عروض_الدواء على منتجات منوعة للحفاظ على ابتسامتكم المشرقة </a:t>
                      </a:r>
                      <a:r>
                        <a:rPr kumimoji="0" lang="en-US" sz="1000" b="0" i="0" u="none" strike="noStrike" kern="1200" cap="none" spc="0" normalizeH="0" baseline="0" noProof="0">
                          <a:ln>
                            <a:noFill/>
                          </a:ln>
                          <a:solidFill>
                            <a:prstClr val="black"/>
                          </a:solidFill>
                          <a:effectLst/>
                          <a:uLnTx/>
                          <a:uFillTx/>
                          <a:latin typeface="+mn-lt"/>
                          <a:ea typeface="+mn-ea"/>
                          <a:cs typeface="+mn-cs"/>
                        </a:rPr>
                        <a:t>https://t.co/7pFfHFxQjF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14675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- 2018-05-23 20:19:24 </a:t>
                      </a:r>
                      <a:r>
                        <a:rPr kumimoji="0" lang="en-US" sz="1000" b="0" i="0" u="none" strike="noStrike" kern="1200" cap="none" spc="0" normalizeH="0" baseline="0" noProof="0">
                          <a:ln>
                            <a:noFill/>
                          </a:ln>
                          <a:solidFill>
                            <a:prstClr val="black"/>
                          </a:solidFill>
                          <a:effectLst/>
                          <a:uLnTx/>
                          <a:uFillTx/>
                          <a:latin typeface="+mn-lt"/>
                          <a:ea typeface="+mn-ea"/>
                          <a:cs typeface="+mn-cs"/>
                        </a:rPr>
                        <a:t>
  RT @sharikhc: </a:t>
                      </a:r>
                      <a:r>
                        <a:rPr kumimoji="0" lang="ar-AE" sz="1000" b="0" i="0" u="none" strike="noStrike" kern="1200" cap="none" spc="0" normalizeH="0" baseline="0" noProof="0">
                          <a:ln>
                            <a:noFill/>
                          </a:ln>
                          <a:solidFill>
                            <a:prstClr val="black"/>
                          </a:solidFill>
                          <a:effectLst/>
                          <a:uLnTx/>
                          <a:uFillTx/>
                          <a:latin typeface="+mn-lt"/>
                          <a:ea typeface="+mn-ea"/>
                          <a:cs typeface="+mn-cs"/>
                        </a:rPr>
                        <a:t>أقامت مبادرة شارك بالتعاون مع صيدليات الدواء في أربع فروع بالرياض</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فعالية  </a:t>
                      </a:r>
                      <a:r>
                        <a:rPr kumimoji="0" lang="en-US" sz="1000" b="0" i="0" u="none" strike="noStrike" kern="1200" cap="none" spc="0" normalizeH="0" baseline="0" noProof="0">
                          <a:ln>
                            <a:noFill/>
                          </a:ln>
                          <a:solidFill>
                            <a:prstClr val="black"/>
                          </a:solidFill>
                          <a:effectLst/>
                          <a:uLnTx/>
                          <a:uFillTx/>
                          <a:latin typeface="+mn-lt"/>
                          <a:ea typeface="+mn-ea"/>
                          <a:cs typeface="+mn-cs"/>
                        </a:rPr>
                        <a:t>Heart Age and Stroke possibility research project…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5970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- 2018-05-23 19:00:20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معجنات السمبوسة أساسية في كل سفرة في #رمضان, استمتعي فيها أكثر بسعرات حرارية أقل عند الشوي بدلاَ من القلي واحرصي على عدم الإكثار منها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https://t.co/2ghZx2TJMr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extLst>
                  <a:ext uri="{0D108BD9-81ED-4DB2-BD59-A6C34878D82A}">
                    <a16:rowId xmlns:a16="http://schemas.microsoft.com/office/drawing/2014/main" val="1059225784"/>
                  </a:ext>
                </a:extLst>
              </a:tr>
            </a:tbl>
          </a:graphicData>
        </a:graphic>
      </p:graphicFrame>
      <p:sp>
        <p:nvSpPr>
          <p:cNvPr id="4" name="Text Placeholder 3">
            <a:extLst>
              <a:ext uri="{FF2B5EF4-FFF2-40B4-BE49-F238E27FC236}">
                <a16:creationId xmlns:a16="http://schemas.microsoft.com/office/drawing/2014/main" id="{F69AB0A2-355E-4C49-AC66-82898F9E299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5003870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417</Words>
  <Application>Microsoft Office PowerPoint</Application>
  <PresentationFormat>On-screen Show (4:3)</PresentationFormat>
  <Paragraphs>190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Calibri</vt:lpstr>
      <vt:lpstr>Arial</vt:lpstr>
      <vt:lpstr>quintly_template</vt:lpstr>
      <vt:lpstr>Twitter Own and Retweeted Tweets Table | AlDawaa - 1 of 5</vt:lpstr>
      <vt:lpstr>Twitter Own and Retweeted Tweets Table | AlDawaa - 2 of 5</vt:lpstr>
      <vt:lpstr>Twitter Own and Retweeted Tweets Table | AlDawaa - 3 of 5</vt:lpstr>
      <vt:lpstr>Twitter Own and Retweeted Tweets Table | AlDawaa - 4 of 5</vt:lpstr>
      <vt:lpstr>Twitter Own and Retweeted Tweets Table | AlDawaa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AlDawaa - 1 of 5</dc:title>
  <dc:creator>Administrator</dc:creator>
  <cp:lastModifiedBy>Administrator</cp:lastModifiedBy>
  <cp:revision>1</cp:revision>
  <dcterms:created xsi:type="dcterms:W3CDTF">2018-05-30T13:28:43Z</dcterms:created>
  <dcterms:modified xsi:type="dcterms:W3CDTF">2018-05-30T13:30:51Z</dcterms:modified>
</cp:coreProperties>
</file>