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3" r:id="rId45"/>
    <p:sldId id="304" r:id="rId46"/>
    <p:sldId id="305" r:id="rId47"/>
    <p:sldId id="306" r:id="rId48"/>
    <p:sldId id="307" r:id="rId49"/>
    <p:sldId id="309" r:id="rId50"/>
    <p:sldId id="310" r:id="rId51"/>
    <p:sldId id="311" r:id="rId52"/>
    <p:sldId id="312" r:id="rId53"/>
    <p:sldId id="313" r:id="rId54"/>
    <p:sldId id="314" r:id="rId55"/>
    <p:sldId id="315" r:id="rId56"/>
    <p:sldId id="316" r:id="rId57"/>
    <p:sldId id="318" r:id="rId58"/>
    <p:sldId id="319" r:id="rId59"/>
    <p:sldId id="320" r:id="rId60"/>
    <p:sldId id="321" r:id="rId61"/>
    <p:sldId id="322" r:id="rId62"/>
    <p:sldId id="323" r:id="rId63"/>
    <p:sldId id="324" r:id="rId64"/>
    <p:sldId id="325" r:id="rId65"/>
  </p:sldIdLst>
  <p:sldSz cx="9144000" cy="6858000" type="screen4x3"/>
  <p:notesSz cx="6858000" cy="9144000"/>
  <p:embeddedFontLst>
    <p:embeddedFont>
      <p:font typeface="Calibri" panose="020F0502020204030204" pitchFamily="34" charset="0"/>
      <p:regular r:id="rId66"/>
      <p:bold r:id="rId67"/>
      <p:italic r:id="rId68"/>
      <p:boldItalic r:id="rId6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font" Target="fonts/font3.fntdata"/><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153409</c:v>
                </c:pt>
                <c:pt idx="1">
                  <c:v>153435</c:v>
                </c:pt>
                <c:pt idx="2">
                  <c:v>153459</c:v>
                </c:pt>
                <c:pt idx="3">
                  <c:v>153432</c:v>
                </c:pt>
                <c:pt idx="4">
                  <c:v>153449</c:v>
                </c:pt>
                <c:pt idx="5">
                  <c:v>153738</c:v>
                </c:pt>
                <c:pt idx="6">
                  <c:v>154138</c:v>
                </c:pt>
                <c:pt idx="7">
                  <c:v>154316</c:v>
                </c:pt>
                <c:pt idx="8">
                  <c:v>154410</c:v>
                </c:pt>
                <c:pt idx="9">
                  <c:v>154468</c:v>
                </c:pt>
                <c:pt idx="10">
                  <c:v>154532</c:v>
                </c:pt>
                <c:pt idx="11">
                  <c:v>154602</c:v>
                </c:pt>
                <c:pt idx="12">
                  <c:v>154770</c:v>
                </c:pt>
                <c:pt idx="13">
                  <c:v>154793</c:v>
                </c:pt>
                <c:pt idx="14">
                  <c:v>154789</c:v>
                </c:pt>
                <c:pt idx="15">
                  <c:v>154788</c:v>
                </c:pt>
                <c:pt idx="16">
                  <c:v>154722</c:v>
                </c:pt>
                <c:pt idx="17">
                  <c:v>154955</c:v>
                </c:pt>
                <c:pt idx="18">
                  <c:v>154967</c:v>
                </c:pt>
                <c:pt idx="19">
                  <c:v>154993</c:v>
                </c:pt>
                <c:pt idx="20">
                  <c:v>154968</c:v>
                </c:pt>
                <c:pt idx="21">
                  <c:v>154980</c:v>
                </c:pt>
                <c:pt idx="22">
                  <c:v>154998</c:v>
                </c:pt>
                <c:pt idx="23">
                  <c:v>154993</c:v>
                </c:pt>
                <c:pt idx="24">
                  <c:v>154983</c:v>
                </c:pt>
                <c:pt idx="25">
                  <c:v>154953</c:v>
                </c:pt>
                <c:pt idx="26">
                  <c:v>154945</c:v>
                </c:pt>
                <c:pt idx="27">
                  <c:v>154862</c:v>
                </c:pt>
                <c:pt idx="28">
                  <c:v>154848</c:v>
                </c:pt>
                <c:pt idx="29">
                  <c:v>154883</c:v>
                </c:pt>
              </c:numCache>
            </c:numRef>
          </c:val>
          <c:smooth val="0"/>
          <c:extLst>
            <c:ext xmlns:c16="http://schemas.microsoft.com/office/drawing/2014/chart" uri="{C3380CC4-5D6E-409C-BE32-E72D297353CC}">
              <c16:uniqueId val="{00000000-D158-42F7-8413-E54A61FC2A01}"/>
            </c:ext>
          </c:extLst>
        </c:ser>
        <c:dLbls>
          <c:showLegendKey val="0"/>
          <c:showVal val="0"/>
          <c:showCatName val="0"/>
          <c:showSerName val="0"/>
          <c:showPercent val="0"/>
          <c:showBubbleSize val="0"/>
        </c:dLbls>
        <c:smooth val="0"/>
        <c:axId val="282927232"/>
        <c:axId val="282927888"/>
      </c:lineChart>
      <c:dateAx>
        <c:axId val="282927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927888"/>
        <c:crosses val="autoZero"/>
        <c:auto val="1"/>
        <c:lblOffset val="100"/>
        <c:baseTimeUnit val="days"/>
      </c:dateAx>
      <c:valAx>
        <c:axId val="282927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927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5.7361875211847997E-2</c:v>
                </c:pt>
                <c:pt idx="1">
                  <c:v>1.1732346078137E-2</c:v>
                </c:pt>
                <c:pt idx="2">
                  <c:v>0.21864226736267001</c:v>
                </c:pt>
                <c:pt idx="3">
                  <c:v>1.7595881260386002E-2</c:v>
                </c:pt>
                <c:pt idx="4">
                  <c:v>2.6720542231491E-2</c:v>
                </c:pt>
                <c:pt idx="5">
                  <c:v>1.491604435098</c:v>
                </c:pt>
                <c:pt idx="6">
                  <c:v>3.8002312619365999E-2</c:v>
                </c:pt>
                <c:pt idx="7">
                  <c:v>4.2469865847096E-2</c:v>
                </c:pt>
                <c:pt idx="8">
                  <c:v>2.7208592732714001E-2</c:v>
                </c:pt>
                <c:pt idx="9">
                  <c:v>1.5863868582417999E-2</c:v>
                </c:pt>
                <c:pt idx="10">
                  <c:v>2.0064724919094001E-2</c:v>
                </c:pt>
                <c:pt idx="11">
                  <c:v>3.2995400053051002E-2</c:v>
                </c:pt>
                <c:pt idx="12">
                  <c:v>2.2788099763392002E-2</c:v>
                </c:pt>
                <c:pt idx="13">
                  <c:v>0.14698186469916</c:v>
                </c:pt>
                <c:pt idx="14">
                  <c:v>4.1992105484168997E-3</c:v>
                </c:pt>
                <c:pt idx="15">
                  <c:v>4.7376626956439002E-3</c:v>
                </c:pt>
                <c:pt idx="16">
                  <c:v>0.12568253045135999</c:v>
                </c:pt>
                <c:pt idx="17">
                  <c:v>1.4208398455160001E-2</c:v>
                </c:pt>
                <c:pt idx="18">
                  <c:v>7.7438839449925998E-3</c:v>
                </c:pt>
                <c:pt idx="19">
                  <c:v>4.8393341076267997E-3</c:v>
                </c:pt>
                <c:pt idx="20">
                  <c:v>9.6786682152535993E-3</c:v>
                </c:pt>
                <c:pt idx="21">
                  <c:v>9.0337734071521993E-3</c:v>
                </c:pt>
                <c:pt idx="22">
                  <c:v>1.6130176980301999E-2</c:v>
                </c:pt>
                <c:pt idx="23">
                  <c:v>7.7421852317817001E-3</c:v>
                </c:pt>
                <c:pt idx="24">
                  <c:v>4.9036054404211996E-3</c:v>
                </c:pt>
                <c:pt idx="25">
                  <c:v>5.1623560993237002E-3</c:v>
                </c:pt>
                <c:pt idx="26">
                  <c:v>4.2756003588277003E-3</c:v>
                </c:pt>
                <c:pt idx="27">
                  <c:v>7.9619719006948E-3</c:v>
                </c:pt>
                <c:pt idx="28">
                  <c:v>5.5966334097488999E-3</c:v>
                </c:pt>
                <c:pt idx="29">
                  <c:v>0</c:v>
                </c:pt>
              </c:numCache>
            </c:numRef>
          </c:val>
          <c:smooth val="0"/>
          <c:extLst>
            <c:ext xmlns:c16="http://schemas.microsoft.com/office/drawing/2014/chart" uri="{C3380CC4-5D6E-409C-BE32-E72D297353CC}">
              <c16:uniqueId val="{00000000-6C4A-46EC-BAD0-2FBB0C6EDFB3}"/>
            </c:ext>
          </c:extLst>
        </c:ser>
        <c:dLbls>
          <c:showLegendKey val="0"/>
          <c:showVal val="0"/>
          <c:showCatName val="0"/>
          <c:showSerName val="0"/>
          <c:showPercent val="0"/>
          <c:showBubbleSize val="0"/>
        </c:dLbls>
        <c:smooth val="0"/>
        <c:axId val="417073056"/>
        <c:axId val="417077648"/>
      </c:lineChart>
      <c:dateAx>
        <c:axId val="417073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077648"/>
        <c:crosses val="autoZero"/>
        <c:auto val="1"/>
        <c:lblOffset val="100"/>
        <c:baseTimeUnit val="days"/>
      </c:dateAx>
      <c:valAx>
        <c:axId val="417077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073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-7</c:v>
                </c:pt>
                <c:pt idx="1">
                  <c:v>26</c:v>
                </c:pt>
                <c:pt idx="2">
                  <c:v>24</c:v>
                </c:pt>
                <c:pt idx="3">
                  <c:v>-27</c:v>
                </c:pt>
                <c:pt idx="4">
                  <c:v>17</c:v>
                </c:pt>
                <c:pt idx="5">
                  <c:v>289</c:v>
                </c:pt>
                <c:pt idx="6">
                  <c:v>400</c:v>
                </c:pt>
                <c:pt idx="7">
                  <c:v>178</c:v>
                </c:pt>
                <c:pt idx="8">
                  <c:v>94</c:v>
                </c:pt>
                <c:pt idx="9">
                  <c:v>58</c:v>
                </c:pt>
                <c:pt idx="10">
                  <c:v>64</c:v>
                </c:pt>
                <c:pt idx="11">
                  <c:v>70</c:v>
                </c:pt>
                <c:pt idx="12">
                  <c:v>168</c:v>
                </c:pt>
                <c:pt idx="13">
                  <c:v>23</c:v>
                </c:pt>
                <c:pt idx="14">
                  <c:v>-4</c:v>
                </c:pt>
                <c:pt idx="15">
                  <c:v>-1</c:v>
                </c:pt>
                <c:pt idx="16">
                  <c:v>-66</c:v>
                </c:pt>
                <c:pt idx="17">
                  <c:v>233</c:v>
                </c:pt>
                <c:pt idx="18">
                  <c:v>12</c:v>
                </c:pt>
                <c:pt idx="19">
                  <c:v>26</c:v>
                </c:pt>
                <c:pt idx="20">
                  <c:v>-25</c:v>
                </c:pt>
                <c:pt idx="21">
                  <c:v>12</c:v>
                </c:pt>
                <c:pt idx="22">
                  <c:v>18</c:v>
                </c:pt>
                <c:pt idx="23">
                  <c:v>-5</c:v>
                </c:pt>
                <c:pt idx="24">
                  <c:v>-10</c:v>
                </c:pt>
                <c:pt idx="25">
                  <c:v>-30</c:v>
                </c:pt>
                <c:pt idx="26">
                  <c:v>-8</c:v>
                </c:pt>
                <c:pt idx="27">
                  <c:v>-83</c:v>
                </c:pt>
                <c:pt idx="28">
                  <c:v>-14</c:v>
                </c:pt>
                <c:pt idx="29">
                  <c:v>35</c:v>
                </c:pt>
              </c:numCache>
            </c:numRef>
          </c:val>
          <c:smooth val="0"/>
          <c:extLst>
            <c:ext xmlns:c16="http://schemas.microsoft.com/office/drawing/2014/chart" uri="{C3380CC4-5D6E-409C-BE32-E72D297353CC}">
              <c16:uniqueId val="{00000000-1BF9-454B-BC78-5C402B2E489E}"/>
            </c:ext>
          </c:extLst>
        </c:ser>
        <c:dLbls>
          <c:showLegendKey val="0"/>
          <c:showVal val="0"/>
          <c:showCatName val="0"/>
          <c:showSerName val="0"/>
          <c:showPercent val="0"/>
          <c:showBubbleSize val="0"/>
        </c:dLbls>
        <c:smooth val="0"/>
        <c:axId val="417092048"/>
        <c:axId val="417092376"/>
      </c:lineChart>
      <c:dateAx>
        <c:axId val="417092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092376"/>
        <c:crosses val="autoZero"/>
        <c:auto val="1"/>
        <c:lblOffset val="100"/>
        <c:baseTimeUnit val="days"/>
      </c:dateAx>
      <c:valAx>
        <c:axId val="417092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092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2</c:v>
                </c:pt>
                <c:pt idx="1">
                  <c:v>1</c:v>
                </c:pt>
                <c:pt idx="2">
                  <c:v>2</c:v>
                </c:pt>
                <c:pt idx="3">
                  <c:v>2</c:v>
                </c:pt>
                <c:pt idx="4">
                  <c:v>1</c:v>
                </c:pt>
                <c:pt idx="5">
                  <c:v>2</c:v>
                </c:pt>
                <c:pt idx="6">
                  <c:v>2</c:v>
                </c:pt>
                <c:pt idx="7">
                  <c:v>2</c:v>
                </c:pt>
                <c:pt idx="8">
                  <c:v>2</c:v>
                </c:pt>
                <c:pt idx="9">
                  <c:v>2</c:v>
                </c:pt>
                <c:pt idx="10">
                  <c:v>1</c:v>
                </c:pt>
                <c:pt idx="11">
                  <c:v>1</c:v>
                </c:pt>
                <c:pt idx="12">
                  <c:v>4</c:v>
                </c:pt>
                <c:pt idx="13">
                  <c:v>2</c:v>
                </c:pt>
                <c:pt idx="14">
                  <c:v>2</c:v>
                </c:pt>
                <c:pt idx="15">
                  <c:v>3</c:v>
                </c:pt>
                <c:pt idx="16">
                  <c:v>2</c:v>
                </c:pt>
                <c:pt idx="17">
                  <c:v>2</c:v>
                </c:pt>
                <c:pt idx="18">
                  <c:v>1</c:v>
                </c:pt>
                <c:pt idx="19">
                  <c:v>2</c:v>
                </c:pt>
                <c:pt idx="20">
                  <c:v>1</c:v>
                </c:pt>
                <c:pt idx="21">
                  <c:v>2</c:v>
                </c:pt>
                <c:pt idx="22">
                  <c:v>1</c:v>
                </c:pt>
                <c:pt idx="23">
                  <c:v>1</c:v>
                </c:pt>
                <c:pt idx="24">
                  <c:v>5</c:v>
                </c:pt>
                <c:pt idx="25">
                  <c:v>2</c:v>
                </c:pt>
                <c:pt idx="26">
                  <c:v>8</c:v>
                </c:pt>
                <c:pt idx="27">
                  <c:v>3</c:v>
                </c:pt>
                <c:pt idx="28">
                  <c:v>3</c:v>
                </c:pt>
                <c:pt idx="29">
                  <c:v>0</c:v>
                </c:pt>
              </c:numCache>
            </c:numRef>
          </c:val>
          <c:smooth val="0"/>
          <c:extLst>
            <c:ext xmlns:c16="http://schemas.microsoft.com/office/drawing/2014/chart" uri="{C3380CC4-5D6E-409C-BE32-E72D297353CC}">
              <c16:uniqueId val="{00000000-779B-4185-AB0B-795641E2E741}"/>
            </c:ext>
          </c:extLst>
        </c:ser>
        <c:dLbls>
          <c:showLegendKey val="0"/>
          <c:showVal val="0"/>
          <c:showCatName val="0"/>
          <c:showSerName val="0"/>
          <c:showPercent val="0"/>
          <c:showBubbleSize val="0"/>
        </c:dLbls>
        <c:smooth val="0"/>
        <c:axId val="417081880"/>
        <c:axId val="417087784"/>
      </c:lineChart>
      <c:dateAx>
        <c:axId val="417081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087784"/>
        <c:crosses val="autoZero"/>
        <c:auto val="1"/>
        <c:lblOffset val="100"/>
        <c:baseTimeUnit val="days"/>
      </c:dateAx>
      <c:valAx>
        <c:axId val="417087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081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Retweets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3342</c:v>
                </c:pt>
              </c:numCache>
            </c:numRef>
          </c:val>
          <c:extLst>
            <c:ext xmlns:c16="http://schemas.microsoft.com/office/drawing/2014/chart" uri="{C3380CC4-5D6E-409C-BE32-E72D297353CC}">
              <c16:uniqueId val="{00000000-A9BB-4A59-90FB-2F8473C64DB3}"/>
            </c:ext>
          </c:extLst>
        </c:ser>
        <c:ser>
          <c:idx val="1"/>
          <c:order val="1"/>
          <c:tx>
            <c:strRef>
              <c:f>Sheet1!$C$1</c:f>
              <c:strCache>
                <c:ptCount val="1"/>
                <c:pt idx="0">
                  <c:v>Likes</c:v>
                </c:pt>
              </c:strCache>
            </c:strRef>
          </c:tx>
          <c:spPr>
            <a:solidFill>
              <a:schemeClr val="accent2"/>
            </a:solidFill>
            <a:ln>
              <a:noFill/>
            </a:ln>
            <a:effectLst/>
          </c:spPr>
          <c:invertIfNegative val="0"/>
          <c:cat>
            <c:strRef>
              <c:f>Sheet1!$A$2</c:f>
              <c:strCache>
                <c:ptCount val="1"/>
                <c:pt idx="0">
                  <c:v>@AldawaaCare</c:v>
                </c:pt>
              </c:strCache>
            </c:strRef>
          </c:cat>
          <c:val>
            <c:numRef>
              <c:f>Sheet1!$C$2</c:f>
              <c:numCache>
                <c:formatCode>General</c:formatCode>
                <c:ptCount val="1"/>
                <c:pt idx="0">
                  <c:v>1560</c:v>
                </c:pt>
              </c:numCache>
            </c:numRef>
          </c:val>
          <c:extLst>
            <c:ext xmlns:c16="http://schemas.microsoft.com/office/drawing/2014/chart" uri="{C3380CC4-5D6E-409C-BE32-E72D297353CC}">
              <c16:uniqueId val="{00000001-A9BB-4A59-90FB-2F8473C64DB3}"/>
            </c:ext>
          </c:extLst>
        </c:ser>
        <c:ser>
          <c:idx val="2"/>
          <c:order val="2"/>
          <c:tx>
            <c:strRef>
              <c:f>Sheet1!$D$1</c:f>
              <c:strCache>
                <c:ptCount val="1"/>
                <c:pt idx="0">
                  <c:v>Replies</c:v>
                </c:pt>
              </c:strCache>
            </c:strRef>
          </c:tx>
          <c:spPr>
            <a:solidFill>
              <a:schemeClr val="accent3"/>
            </a:solidFill>
            <a:ln>
              <a:noFill/>
            </a:ln>
            <a:effectLst/>
          </c:spPr>
          <c:invertIfNegative val="0"/>
          <c:cat>
            <c:strRef>
              <c:f>Sheet1!$A$2</c:f>
              <c:strCache>
                <c:ptCount val="1"/>
                <c:pt idx="0">
                  <c:v>@AldawaaCare</c:v>
                </c:pt>
              </c:strCache>
            </c:strRef>
          </c:cat>
          <c:val>
            <c:numRef>
              <c:f>Sheet1!$D$2</c:f>
              <c:numCache>
                <c:formatCode>General</c:formatCode>
                <c:ptCount val="1"/>
                <c:pt idx="0">
                  <c:v>2444</c:v>
                </c:pt>
              </c:numCache>
            </c:numRef>
          </c:val>
          <c:extLst>
            <c:ext xmlns:c16="http://schemas.microsoft.com/office/drawing/2014/chart" uri="{C3380CC4-5D6E-409C-BE32-E72D297353CC}">
              <c16:uniqueId val="{00000002-A9BB-4A59-90FB-2F8473C64DB3}"/>
            </c:ext>
          </c:extLst>
        </c:ser>
        <c:dLbls>
          <c:showLegendKey val="0"/>
          <c:showVal val="0"/>
          <c:showCatName val="0"/>
          <c:showSerName val="0"/>
          <c:showPercent val="0"/>
          <c:showBubbleSize val="0"/>
        </c:dLbls>
        <c:gapWidth val="150"/>
        <c:overlap val="100"/>
        <c:axId val="417084832"/>
        <c:axId val="417091720"/>
      </c:barChart>
      <c:catAx>
        <c:axId val="417084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091720"/>
        <c:crosses val="autoZero"/>
        <c:auto val="1"/>
        <c:lblAlgn val="ctr"/>
        <c:lblOffset val="100"/>
        <c:noMultiLvlLbl val="0"/>
      </c:catAx>
      <c:valAx>
        <c:axId val="4170917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084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11311</c:v>
                </c:pt>
                <c:pt idx="1">
                  <c:v>11316</c:v>
                </c:pt>
                <c:pt idx="2">
                  <c:v>11320</c:v>
                </c:pt>
                <c:pt idx="3">
                  <c:v>11322</c:v>
                </c:pt>
                <c:pt idx="4">
                  <c:v>11323</c:v>
                </c:pt>
                <c:pt idx="5">
                  <c:v>11330</c:v>
                </c:pt>
                <c:pt idx="6">
                  <c:v>11334</c:v>
                </c:pt>
                <c:pt idx="7">
                  <c:v>11340</c:v>
                </c:pt>
                <c:pt idx="8">
                  <c:v>11344</c:v>
                </c:pt>
                <c:pt idx="9">
                  <c:v>11351</c:v>
                </c:pt>
                <c:pt idx="10">
                  <c:v>11353</c:v>
                </c:pt>
                <c:pt idx="11">
                  <c:v>11354</c:v>
                </c:pt>
                <c:pt idx="12">
                  <c:v>11366</c:v>
                </c:pt>
                <c:pt idx="13">
                  <c:v>11371</c:v>
                </c:pt>
                <c:pt idx="14">
                  <c:v>11377</c:v>
                </c:pt>
                <c:pt idx="15">
                  <c:v>11386</c:v>
                </c:pt>
                <c:pt idx="16">
                  <c:v>11389</c:v>
                </c:pt>
                <c:pt idx="17">
                  <c:v>11392</c:v>
                </c:pt>
                <c:pt idx="18">
                  <c:v>11393</c:v>
                </c:pt>
                <c:pt idx="19">
                  <c:v>11401</c:v>
                </c:pt>
                <c:pt idx="20">
                  <c:v>11405</c:v>
                </c:pt>
                <c:pt idx="21">
                  <c:v>11411</c:v>
                </c:pt>
                <c:pt idx="22">
                  <c:v>11416</c:v>
                </c:pt>
                <c:pt idx="23">
                  <c:v>11420</c:v>
                </c:pt>
                <c:pt idx="24">
                  <c:v>11424</c:v>
                </c:pt>
                <c:pt idx="25">
                  <c:v>11426</c:v>
                </c:pt>
                <c:pt idx="26">
                  <c:v>11441</c:v>
                </c:pt>
                <c:pt idx="27">
                  <c:v>11452</c:v>
                </c:pt>
                <c:pt idx="28">
                  <c:v>11465</c:v>
                </c:pt>
                <c:pt idx="29">
                  <c:v>11465</c:v>
                </c:pt>
              </c:numCache>
            </c:numRef>
          </c:val>
          <c:smooth val="0"/>
          <c:extLst>
            <c:ext xmlns:c16="http://schemas.microsoft.com/office/drawing/2014/chart" uri="{C3380CC4-5D6E-409C-BE32-E72D297353CC}">
              <c16:uniqueId val="{00000000-4C14-4AFE-A181-3054BE6FFE0A}"/>
            </c:ext>
          </c:extLst>
        </c:ser>
        <c:dLbls>
          <c:showLegendKey val="0"/>
          <c:showVal val="0"/>
          <c:showCatName val="0"/>
          <c:showSerName val="0"/>
          <c:showPercent val="0"/>
          <c:showBubbleSize val="0"/>
        </c:dLbls>
        <c:smooth val="0"/>
        <c:axId val="417085816"/>
        <c:axId val="417086800"/>
      </c:lineChart>
      <c:dateAx>
        <c:axId val="417085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086800"/>
        <c:crosses val="autoZero"/>
        <c:auto val="1"/>
        <c:lblOffset val="100"/>
        <c:baseTimeUnit val="days"/>
      </c:dateAx>
      <c:valAx>
        <c:axId val="417086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085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7346</c:v>
                </c:pt>
              </c:numCache>
            </c:numRef>
          </c:val>
          <c:extLst>
            <c:ext xmlns:c16="http://schemas.microsoft.com/office/drawing/2014/chart" uri="{C3380CC4-5D6E-409C-BE32-E72D297353CC}">
              <c16:uniqueId val="{00000000-4CA8-4997-AB74-ABB6BD341223}"/>
            </c:ext>
          </c:extLst>
        </c:ser>
        <c:dLbls>
          <c:showLegendKey val="0"/>
          <c:showVal val="0"/>
          <c:showCatName val="0"/>
          <c:showSerName val="0"/>
          <c:showPercent val="0"/>
          <c:showBubbleSize val="0"/>
        </c:dLbls>
        <c:gapWidth val="219"/>
        <c:overlap val="-27"/>
        <c:axId val="417082864"/>
        <c:axId val="417100248"/>
      </c:barChart>
      <c:catAx>
        <c:axId val="417082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100248"/>
        <c:crosses val="autoZero"/>
        <c:auto val="1"/>
        <c:lblAlgn val="ctr"/>
        <c:lblOffset val="100"/>
        <c:noMultiLvlLbl val="0"/>
      </c:catAx>
      <c:valAx>
        <c:axId val="417100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082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54</c:v>
                </c:pt>
                <c:pt idx="1">
                  <c:v>12</c:v>
                </c:pt>
                <c:pt idx="2">
                  <c:v>655</c:v>
                </c:pt>
                <c:pt idx="3">
                  <c:v>35</c:v>
                </c:pt>
                <c:pt idx="4">
                  <c:v>28</c:v>
                </c:pt>
                <c:pt idx="5">
                  <c:v>1784</c:v>
                </c:pt>
                <c:pt idx="6">
                  <c:v>88</c:v>
                </c:pt>
                <c:pt idx="7">
                  <c:v>70</c:v>
                </c:pt>
                <c:pt idx="8">
                  <c:v>61</c:v>
                </c:pt>
                <c:pt idx="9">
                  <c:v>30</c:v>
                </c:pt>
                <c:pt idx="10">
                  <c:v>18</c:v>
                </c:pt>
                <c:pt idx="11">
                  <c:v>31</c:v>
                </c:pt>
                <c:pt idx="12">
                  <c:v>81</c:v>
                </c:pt>
                <c:pt idx="13">
                  <c:v>100</c:v>
                </c:pt>
                <c:pt idx="14">
                  <c:v>6</c:v>
                </c:pt>
                <c:pt idx="15">
                  <c:v>8</c:v>
                </c:pt>
                <c:pt idx="16">
                  <c:v>839</c:v>
                </c:pt>
                <c:pt idx="17">
                  <c:v>27</c:v>
                </c:pt>
                <c:pt idx="18">
                  <c:v>6</c:v>
                </c:pt>
                <c:pt idx="19">
                  <c:v>6</c:v>
                </c:pt>
                <c:pt idx="20">
                  <c:v>8</c:v>
                </c:pt>
                <c:pt idx="21">
                  <c:v>8</c:v>
                </c:pt>
                <c:pt idx="22">
                  <c:v>12</c:v>
                </c:pt>
                <c:pt idx="23">
                  <c:v>7</c:v>
                </c:pt>
                <c:pt idx="24">
                  <c:v>11</c:v>
                </c:pt>
                <c:pt idx="25">
                  <c:v>6</c:v>
                </c:pt>
                <c:pt idx="26">
                  <c:v>12</c:v>
                </c:pt>
                <c:pt idx="27">
                  <c:v>29</c:v>
                </c:pt>
                <c:pt idx="28">
                  <c:v>15</c:v>
                </c:pt>
                <c:pt idx="29">
                  <c:v>0</c:v>
                </c:pt>
              </c:numCache>
            </c:numRef>
          </c:val>
          <c:smooth val="0"/>
          <c:extLst>
            <c:ext xmlns:c16="http://schemas.microsoft.com/office/drawing/2014/chart" uri="{C3380CC4-5D6E-409C-BE32-E72D297353CC}">
              <c16:uniqueId val="{00000000-3912-412A-ABC9-444E809FD3BF}"/>
            </c:ext>
          </c:extLst>
        </c:ser>
        <c:dLbls>
          <c:showLegendKey val="0"/>
          <c:showVal val="0"/>
          <c:showCatName val="0"/>
          <c:showSerName val="0"/>
          <c:showPercent val="0"/>
          <c:showBubbleSize val="0"/>
        </c:dLbls>
        <c:smooth val="0"/>
        <c:axId val="417093360"/>
        <c:axId val="417099592"/>
      </c:lineChart>
      <c:dateAx>
        <c:axId val="417093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099592"/>
        <c:crosses val="autoZero"/>
        <c:auto val="1"/>
        <c:lblOffset val="100"/>
        <c:baseTimeUnit val="days"/>
      </c:dateAx>
      <c:valAx>
        <c:axId val="417099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093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4.5410903806730997E-2</c:v>
                </c:pt>
                <c:pt idx="7">
                  <c:v>2.5949087889561E-3</c:v>
                </c:pt>
                <c:pt idx="8">
                  <c:v>1.0379635155823999E-2</c:v>
                </c:pt>
                <c:pt idx="9">
                  <c:v>1.4596361937878E-2</c:v>
                </c:pt>
                <c:pt idx="10">
                  <c:v>1.2066325868646E-2</c:v>
                </c:pt>
                <c:pt idx="11">
                  <c:v>1.2217695548000999E-2</c:v>
                </c:pt>
                <c:pt idx="12">
                  <c:v>0.14151520431199999</c:v>
                </c:pt>
                <c:pt idx="13">
                  <c:v>2.8381814879207001E-2</c:v>
                </c:pt>
                <c:pt idx="14">
                  <c:v>2.1407997508887999E-2</c:v>
                </c:pt>
                <c:pt idx="15">
                  <c:v>1.4700158289436001</c:v>
                </c:pt>
                <c:pt idx="16">
                  <c:v>2.7246542284038999E-2</c:v>
                </c:pt>
                <c:pt idx="17">
                  <c:v>1.446661649843E-2</c:v>
                </c:pt>
                <c:pt idx="18">
                  <c:v>5.4060599769918003E-3</c:v>
                </c:pt>
                <c:pt idx="19">
                  <c:v>1.0812119953984E-2</c:v>
                </c:pt>
                <c:pt idx="20">
                  <c:v>1.1028362353063001E-2</c:v>
                </c:pt>
                <c:pt idx="21">
                  <c:v>0</c:v>
                </c:pt>
                <c:pt idx="22">
                  <c:v>0</c:v>
                </c:pt>
                <c:pt idx="23">
                  <c:v>0</c:v>
                </c:pt>
              </c:numCache>
            </c:numRef>
          </c:val>
          <c:smooth val="0"/>
          <c:extLst>
            <c:ext xmlns:c16="http://schemas.microsoft.com/office/drawing/2014/chart" uri="{C3380CC4-5D6E-409C-BE32-E72D297353CC}">
              <c16:uniqueId val="{00000000-207E-4C4A-8609-3647D5507797}"/>
            </c:ext>
          </c:extLst>
        </c:ser>
        <c:dLbls>
          <c:showLegendKey val="0"/>
          <c:showVal val="0"/>
          <c:showCatName val="0"/>
          <c:showSerName val="0"/>
          <c:showPercent val="0"/>
          <c:showBubbleSize val="0"/>
        </c:dLbls>
        <c:smooth val="0"/>
        <c:axId val="417094672"/>
        <c:axId val="417101232"/>
      </c:lineChart>
      <c:catAx>
        <c:axId val="417094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101232"/>
        <c:crosses val="autoZero"/>
        <c:auto val="1"/>
        <c:lblAlgn val="ctr"/>
        <c:lblOffset val="100"/>
        <c:noMultiLvlLbl val="0"/>
      </c:catAx>
      <c:valAx>
        <c:axId val="417101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094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صيدليات الدواء</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193603</c:v>
                </c:pt>
                <c:pt idx="1">
                  <c:v>193616</c:v>
                </c:pt>
                <c:pt idx="2">
                  <c:v>193623</c:v>
                </c:pt>
                <c:pt idx="3">
                  <c:v>193631</c:v>
                </c:pt>
                <c:pt idx="4">
                  <c:v>193651</c:v>
                </c:pt>
                <c:pt idx="5">
                  <c:v>193684</c:v>
                </c:pt>
                <c:pt idx="6">
                  <c:v>193762</c:v>
                </c:pt>
                <c:pt idx="7">
                  <c:v>193805</c:v>
                </c:pt>
                <c:pt idx="8">
                  <c:v>193817</c:v>
                </c:pt>
                <c:pt idx="9">
                  <c:v>193826</c:v>
                </c:pt>
                <c:pt idx="10">
                  <c:v>193828</c:v>
                </c:pt>
                <c:pt idx="11">
                  <c:v>193842</c:v>
                </c:pt>
                <c:pt idx="12">
                  <c:v>193872</c:v>
                </c:pt>
                <c:pt idx="13">
                  <c:v>193881</c:v>
                </c:pt>
                <c:pt idx="14">
                  <c:v>193888</c:v>
                </c:pt>
                <c:pt idx="15">
                  <c:v>193893</c:v>
                </c:pt>
                <c:pt idx="16">
                  <c:v>193906</c:v>
                </c:pt>
                <c:pt idx="17">
                  <c:v>193922</c:v>
                </c:pt>
                <c:pt idx="18">
                  <c:v>193921</c:v>
                </c:pt>
                <c:pt idx="19">
                  <c:v>193928</c:v>
                </c:pt>
                <c:pt idx="20">
                  <c:v>193944</c:v>
                </c:pt>
                <c:pt idx="21">
                  <c:v>193947</c:v>
                </c:pt>
                <c:pt idx="22">
                  <c:v>193943</c:v>
                </c:pt>
                <c:pt idx="23">
                  <c:v>193947</c:v>
                </c:pt>
                <c:pt idx="24">
                  <c:v>193947</c:v>
                </c:pt>
                <c:pt idx="25">
                  <c:v>193946</c:v>
                </c:pt>
                <c:pt idx="26">
                  <c:v>193957</c:v>
                </c:pt>
                <c:pt idx="27">
                  <c:v>193955</c:v>
                </c:pt>
                <c:pt idx="28">
                  <c:v>193969</c:v>
                </c:pt>
                <c:pt idx="29">
                  <c:v>193971</c:v>
                </c:pt>
              </c:numCache>
            </c:numRef>
          </c:val>
          <c:smooth val="0"/>
          <c:extLst>
            <c:ext xmlns:c16="http://schemas.microsoft.com/office/drawing/2014/chart" uri="{C3380CC4-5D6E-409C-BE32-E72D297353CC}">
              <c16:uniqueId val="{00000000-F925-48FA-B3E5-5591E7BCE2E0}"/>
            </c:ext>
          </c:extLst>
        </c:ser>
        <c:dLbls>
          <c:showLegendKey val="0"/>
          <c:showVal val="0"/>
          <c:showCatName val="0"/>
          <c:showSerName val="0"/>
          <c:showPercent val="0"/>
          <c:showBubbleSize val="0"/>
        </c:dLbls>
        <c:smooth val="0"/>
        <c:axId val="417099264"/>
        <c:axId val="417095984"/>
      </c:lineChart>
      <c:dateAx>
        <c:axId val="417099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095984"/>
        <c:crosses val="autoZero"/>
        <c:auto val="1"/>
        <c:lblOffset val="100"/>
        <c:baseTimeUnit val="days"/>
      </c:dateAx>
      <c:valAx>
        <c:axId val="417095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099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صيدليات الدواء</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1</c:v>
                </c:pt>
                <c:pt idx="1">
                  <c:v>1</c:v>
                </c:pt>
                <c:pt idx="2">
                  <c:v>2</c:v>
                </c:pt>
                <c:pt idx="3">
                  <c:v>2</c:v>
                </c:pt>
                <c:pt idx="4">
                  <c:v>1</c:v>
                </c:pt>
                <c:pt idx="5">
                  <c:v>2</c:v>
                </c:pt>
                <c:pt idx="6">
                  <c:v>2</c:v>
                </c:pt>
                <c:pt idx="7">
                  <c:v>2</c:v>
                </c:pt>
                <c:pt idx="8">
                  <c:v>1</c:v>
                </c:pt>
                <c:pt idx="9">
                  <c:v>2</c:v>
                </c:pt>
                <c:pt idx="10">
                  <c:v>1</c:v>
                </c:pt>
                <c:pt idx="11">
                  <c:v>1</c:v>
                </c:pt>
                <c:pt idx="12">
                  <c:v>3</c:v>
                </c:pt>
                <c:pt idx="13">
                  <c:v>3</c:v>
                </c:pt>
                <c:pt idx="14">
                  <c:v>2</c:v>
                </c:pt>
                <c:pt idx="15">
                  <c:v>2</c:v>
                </c:pt>
                <c:pt idx="16">
                  <c:v>2</c:v>
                </c:pt>
                <c:pt idx="17">
                  <c:v>2</c:v>
                </c:pt>
                <c:pt idx="18">
                  <c:v>1</c:v>
                </c:pt>
                <c:pt idx="19">
                  <c:v>1</c:v>
                </c:pt>
                <c:pt idx="20">
                  <c:v>2</c:v>
                </c:pt>
                <c:pt idx="21">
                  <c:v>1</c:v>
                </c:pt>
                <c:pt idx="22">
                  <c:v>2</c:v>
                </c:pt>
                <c:pt idx="23">
                  <c:v>1</c:v>
                </c:pt>
                <c:pt idx="24">
                  <c:v>3</c:v>
                </c:pt>
                <c:pt idx="25">
                  <c:v>2</c:v>
                </c:pt>
                <c:pt idx="26">
                  <c:v>6</c:v>
                </c:pt>
                <c:pt idx="27">
                  <c:v>3</c:v>
                </c:pt>
                <c:pt idx="28">
                  <c:v>0</c:v>
                </c:pt>
                <c:pt idx="29">
                  <c:v>0</c:v>
                </c:pt>
              </c:numCache>
            </c:numRef>
          </c:val>
          <c:smooth val="0"/>
          <c:extLst>
            <c:ext xmlns:c16="http://schemas.microsoft.com/office/drawing/2014/chart" uri="{C3380CC4-5D6E-409C-BE32-E72D297353CC}">
              <c16:uniqueId val="{00000000-545D-4E28-A510-86652296C612}"/>
            </c:ext>
          </c:extLst>
        </c:ser>
        <c:dLbls>
          <c:showLegendKey val="0"/>
          <c:showVal val="0"/>
          <c:showCatName val="0"/>
          <c:showSerName val="0"/>
          <c:showPercent val="0"/>
          <c:showBubbleSize val="0"/>
        </c:dLbls>
        <c:smooth val="0"/>
        <c:axId val="417103528"/>
        <c:axId val="417102872"/>
      </c:lineChart>
      <c:dateAx>
        <c:axId val="417103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102872"/>
        <c:crosses val="autoZero"/>
        <c:auto val="1"/>
        <c:lblOffset val="100"/>
        <c:baseTimeUnit val="days"/>
      </c:dateAx>
      <c:valAx>
        <c:axId val="417102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103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صيدليات الدواء</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1.7561892758818001E-2</c:v>
                </c:pt>
                <c:pt idx="1">
                  <c:v>7.7475737181638997E-3</c:v>
                </c:pt>
                <c:pt idx="2">
                  <c:v>1.3944912431115E-2</c:v>
                </c:pt>
                <c:pt idx="3">
                  <c:v>1.4977250073595001E-2</c:v>
                </c:pt>
                <c:pt idx="4">
                  <c:v>2.0140362836383E-2</c:v>
                </c:pt>
                <c:pt idx="5">
                  <c:v>0.41333835914223999</c:v>
                </c:pt>
                <c:pt idx="6">
                  <c:v>2.0906139178105E-2</c:v>
                </c:pt>
                <c:pt idx="7">
                  <c:v>1.5997275302786999E-2</c:v>
                </c:pt>
                <c:pt idx="8">
                  <c:v>1.3931097822105E-2</c:v>
                </c:pt>
                <c:pt idx="9">
                  <c:v>1.9347748695962001E-2</c:v>
                </c:pt>
                <c:pt idx="10">
                  <c:v>8.2547839052351003E-3</c:v>
                </c:pt>
                <c:pt idx="11">
                  <c:v>9.2862486135115007E-3</c:v>
                </c:pt>
                <c:pt idx="12">
                  <c:v>1.4443636288603999E-2</c:v>
                </c:pt>
                <c:pt idx="13">
                  <c:v>0.12241501440782999</c:v>
                </c:pt>
                <c:pt idx="14">
                  <c:v>3.0946339048090999E-3</c:v>
                </c:pt>
                <c:pt idx="15">
                  <c:v>6.4469544587137002E-3</c:v>
                </c:pt>
                <c:pt idx="16">
                  <c:v>3.6101269217479002E-3</c:v>
                </c:pt>
                <c:pt idx="17">
                  <c:v>8.2510803758366995E-3</c:v>
                </c:pt>
                <c:pt idx="18">
                  <c:v>7.2194347182615998E-3</c:v>
                </c:pt>
                <c:pt idx="19">
                  <c:v>7.7349889647491E-3</c:v>
                </c:pt>
                <c:pt idx="20">
                  <c:v>2.2945714049995999E-2</c:v>
                </c:pt>
                <c:pt idx="21">
                  <c:v>2.9389775451803001E-2</c:v>
                </c:pt>
                <c:pt idx="22">
                  <c:v>9.0231766737993001E-3</c:v>
                </c:pt>
                <c:pt idx="23">
                  <c:v>2.4749284590992002E-2</c:v>
                </c:pt>
                <c:pt idx="24">
                  <c:v>2.1483532442711999E-2</c:v>
                </c:pt>
                <c:pt idx="25">
                  <c:v>4.6404669340951001E-3</c:v>
                </c:pt>
                <c:pt idx="26">
                  <c:v>9.0228975359755992E-3</c:v>
                </c:pt>
                <c:pt idx="27">
                  <c:v>3.6090659737259998E-3</c:v>
                </c:pt>
                <c:pt idx="28">
                  <c:v>0</c:v>
                </c:pt>
                <c:pt idx="29">
                  <c:v>0</c:v>
                </c:pt>
              </c:numCache>
            </c:numRef>
          </c:val>
          <c:smooth val="0"/>
          <c:extLst>
            <c:ext xmlns:c16="http://schemas.microsoft.com/office/drawing/2014/chart" uri="{C3380CC4-5D6E-409C-BE32-E72D297353CC}">
              <c16:uniqueId val="{00000000-ADB2-40DC-A6E3-323226FB6EFF}"/>
            </c:ext>
          </c:extLst>
        </c:ser>
        <c:dLbls>
          <c:showLegendKey val="0"/>
          <c:showVal val="0"/>
          <c:showCatName val="0"/>
          <c:showSerName val="0"/>
          <c:showPercent val="0"/>
          <c:showBubbleSize val="0"/>
        </c:dLbls>
        <c:smooth val="0"/>
        <c:axId val="417111728"/>
        <c:axId val="417112384"/>
      </c:lineChart>
      <c:dateAx>
        <c:axId val="417111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112384"/>
        <c:crosses val="autoZero"/>
        <c:auto val="1"/>
        <c:lblOffset val="100"/>
        <c:baseTimeUnit val="days"/>
      </c:dateAx>
      <c:valAx>
        <c:axId val="417112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111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صيدليات الدواء</c:v>
                </c:pt>
              </c:strCache>
            </c:strRef>
          </c:cat>
          <c:val>
            <c:numRef>
              <c:f>Sheet1!$B$2</c:f>
              <c:numCache>
                <c:formatCode>General</c:formatCode>
                <c:ptCount val="1"/>
                <c:pt idx="0">
                  <c:v>1942</c:v>
                </c:pt>
              </c:numCache>
            </c:numRef>
          </c:val>
          <c:extLst>
            <c:ext xmlns:c16="http://schemas.microsoft.com/office/drawing/2014/chart" uri="{C3380CC4-5D6E-409C-BE32-E72D297353CC}">
              <c16:uniqueId val="{00000000-BF4D-4811-86FC-CC7CFB6FF339}"/>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صيدليات الدواء</c:v>
                </c:pt>
              </c:strCache>
            </c:strRef>
          </c:cat>
          <c:val>
            <c:numRef>
              <c:f>Sheet1!$C$2</c:f>
              <c:numCache>
                <c:formatCode>General</c:formatCode>
                <c:ptCount val="1"/>
                <c:pt idx="0">
                  <c:v>20</c:v>
                </c:pt>
              </c:numCache>
            </c:numRef>
          </c:val>
          <c:extLst>
            <c:ext xmlns:c16="http://schemas.microsoft.com/office/drawing/2014/chart" uri="{C3380CC4-5D6E-409C-BE32-E72D297353CC}">
              <c16:uniqueId val="{00000001-BF4D-4811-86FC-CC7CFB6FF339}"/>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صيدليات الدواء</c:v>
                </c:pt>
              </c:strCache>
            </c:strRef>
          </c:cat>
          <c:val>
            <c:numRef>
              <c:f>Sheet1!$D$2</c:f>
              <c:numCache>
                <c:formatCode>General</c:formatCode>
                <c:ptCount val="1"/>
                <c:pt idx="0">
                  <c:v>5</c:v>
                </c:pt>
              </c:numCache>
            </c:numRef>
          </c:val>
          <c:extLst>
            <c:ext xmlns:c16="http://schemas.microsoft.com/office/drawing/2014/chart" uri="{C3380CC4-5D6E-409C-BE32-E72D297353CC}">
              <c16:uniqueId val="{00000002-BF4D-4811-86FC-CC7CFB6FF339}"/>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صيدليات الدواء</c:v>
                </c:pt>
              </c:strCache>
            </c:strRef>
          </c:cat>
          <c:val>
            <c:numRef>
              <c:f>Sheet1!$E$2</c:f>
              <c:numCache>
                <c:formatCode>General</c:formatCode>
                <c:ptCount val="1"/>
                <c:pt idx="0">
                  <c:v>1</c:v>
                </c:pt>
              </c:numCache>
            </c:numRef>
          </c:val>
          <c:extLst>
            <c:ext xmlns:c16="http://schemas.microsoft.com/office/drawing/2014/chart" uri="{C3380CC4-5D6E-409C-BE32-E72D297353CC}">
              <c16:uniqueId val="{00000003-BF4D-4811-86FC-CC7CFB6FF339}"/>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صيدليات الدواء</c:v>
                </c:pt>
              </c:strCache>
            </c:strRef>
          </c:cat>
          <c:val>
            <c:numRef>
              <c:f>Sheet1!$F$2</c:f>
              <c:numCache>
                <c:formatCode>General</c:formatCode>
                <c:ptCount val="1"/>
                <c:pt idx="0">
                  <c:v>1</c:v>
                </c:pt>
              </c:numCache>
            </c:numRef>
          </c:val>
          <c:extLst>
            <c:ext xmlns:c16="http://schemas.microsoft.com/office/drawing/2014/chart" uri="{C3380CC4-5D6E-409C-BE32-E72D297353CC}">
              <c16:uniqueId val="{00000004-BF4D-4811-86FC-CC7CFB6FF339}"/>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صيدليات الدواء</c:v>
                </c:pt>
              </c:strCache>
            </c:strRef>
          </c:cat>
          <c:val>
            <c:numRef>
              <c:f>Sheet1!$G$2</c:f>
              <c:numCache>
                <c:formatCode>General</c:formatCode>
                <c:ptCount val="1"/>
                <c:pt idx="0">
                  <c:v>0</c:v>
                </c:pt>
              </c:numCache>
            </c:numRef>
          </c:val>
          <c:extLst>
            <c:ext xmlns:c16="http://schemas.microsoft.com/office/drawing/2014/chart" uri="{C3380CC4-5D6E-409C-BE32-E72D297353CC}">
              <c16:uniqueId val="{00000005-BF4D-4811-86FC-CC7CFB6FF33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صيدليات الدواء</c:v>
                </c:pt>
              </c:strCache>
            </c:strRef>
          </c:cat>
          <c:val>
            <c:numRef>
              <c:f>Sheet1!$H$2</c:f>
              <c:numCache>
                <c:formatCode>General</c:formatCode>
                <c:ptCount val="1"/>
                <c:pt idx="0">
                  <c:v>987</c:v>
                </c:pt>
              </c:numCache>
            </c:numRef>
          </c:val>
          <c:extLst>
            <c:ext xmlns:c16="http://schemas.microsoft.com/office/drawing/2014/chart" uri="{C3380CC4-5D6E-409C-BE32-E72D297353CC}">
              <c16:uniqueId val="{00000006-BF4D-4811-86FC-CC7CFB6FF33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صيدليات الدواء</c:v>
                </c:pt>
              </c:strCache>
            </c:strRef>
          </c:cat>
          <c:val>
            <c:numRef>
              <c:f>Sheet1!$I$2</c:f>
              <c:numCache>
                <c:formatCode>General</c:formatCode>
                <c:ptCount val="1"/>
                <c:pt idx="0">
                  <c:v>530</c:v>
                </c:pt>
              </c:numCache>
            </c:numRef>
          </c:val>
          <c:extLst>
            <c:ext xmlns:c16="http://schemas.microsoft.com/office/drawing/2014/chart" uri="{C3380CC4-5D6E-409C-BE32-E72D297353CC}">
              <c16:uniqueId val="{00000007-BF4D-4811-86FC-CC7CFB6FF339}"/>
            </c:ext>
          </c:extLst>
        </c:ser>
        <c:dLbls>
          <c:showLegendKey val="0"/>
          <c:showVal val="0"/>
          <c:showCatName val="0"/>
          <c:showSerName val="0"/>
          <c:showPercent val="0"/>
          <c:showBubbleSize val="0"/>
        </c:dLbls>
        <c:gapWidth val="150"/>
        <c:overlap val="100"/>
        <c:axId val="499311992"/>
        <c:axId val="499312976"/>
      </c:barChart>
      <c:catAx>
        <c:axId val="499311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312976"/>
        <c:crosses val="autoZero"/>
        <c:auto val="1"/>
        <c:lblAlgn val="ctr"/>
        <c:lblOffset val="100"/>
        <c:noMultiLvlLbl val="0"/>
      </c:catAx>
      <c:valAx>
        <c:axId val="4993129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311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92898</c:v>
                </c:pt>
                <c:pt idx="1">
                  <c:v>93064</c:v>
                </c:pt>
                <c:pt idx="2">
                  <c:v>93240</c:v>
                </c:pt>
                <c:pt idx="3">
                  <c:v>93402</c:v>
                </c:pt>
                <c:pt idx="4">
                  <c:v>93586</c:v>
                </c:pt>
                <c:pt idx="5">
                  <c:v>93871</c:v>
                </c:pt>
                <c:pt idx="6">
                  <c:v>94144</c:v>
                </c:pt>
                <c:pt idx="7">
                  <c:v>94410</c:v>
                </c:pt>
                <c:pt idx="8">
                  <c:v>94622</c:v>
                </c:pt>
                <c:pt idx="9">
                  <c:v>94836</c:v>
                </c:pt>
                <c:pt idx="10">
                  <c:v>95078</c:v>
                </c:pt>
                <c:pt idx="11">
                  <c:v>95282</c:v>
                </c:pt>
                <c:pt idx="12">
                  <c:v>95521</c:v>
                </c:pt>
                <c:pt idx="13">
                  <c:v>95703</c:v>
                </c:pt>
                <c:pt idx="14">
                  <c:v>95864</c:v>
                </c:pt>
                <c:pt idx="15">
                  <c:v>96001</c:v>
                </c:pt>
                <c:pt idx="16">
                  <c:v>96144</c:v>
                </c:pt>
                <c:pt idx="17">
                  <c:v>96618</c:v>
                </c:pt>
                <c:pt idx="18">
                  <c:v>96868</c:v>
                </c:pt>
                <c:pt idx="19">
                  <c:v>97049</c:v>
                </c:pt>
                <c:pt idx="20">
                  <c:v>97231</c:v>
                </c:pt>
                <c:pt idx="21">
                  <c:v>97374</c:v>
                </c:pt>
                <c:pt idx="22">
                  <c:v>97500</c:v>
                </c:pt>
                <c:pt idx="23">
                  <c:v>97785</c:v>
                </c:pt>
                <c:pt idx="24">
                  <c:v>97935</c:v>
                </c:pt>
                <c:pt idx="25">
                  <c:v>98082</c:v>
                </c:pt>
                <c:pt idx="26">
                  <c:v>98206</c:v>
                </c:pt>
                <c:pt idx="27">
                  <c:v>98347</c:v>
                </c:pt>
                <c:pt idx="28">
                  <c:v>98507</c:v>
                </c:pt>
                <c:pt idx="29">
                  <c:v>98600</c:v>
                </c:pt>
              </c:numCache>
            </c:numRef>
          </c:val>
          <c:smooth val="0"/>
          <c:extLst>
            <c:ext xmlns:c16="http://schemas.microsoft.com/office/drawing/2014/chart" uri="{C3380CC4-5D6E-409C-BE32-E72D297353CC}">
              <c16:uniqueId val="{00000000-2C27-4075-8B79-E7DF4678595E}"/>
            </c:ext>
          </c:extLst>
        </c:ser>
        <c:dLbls>
          <c:showLegendKey val="0"/>
          <c:showVal val="0"/>
          <c:showCatName val="0"/>
          <c:showSerName val="0"/>
          <c:showPercent val="0"/>
          <c:showBubbleSize val="0"/>
        </c:dLbls>
        <c:smooth val="0"/>
        <c:axId val="485030024"/>
        <c:axId val="485027400"/>
      </c:lineChart>
      <c:dateAx>
        <c:axId val="485030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027400"/>
        <c:crosses val="autoZero"/>
        <c:auto val="1"/>
        <c:lblOffset val="100"/>
        <c:baseTimeUnit val="days"/>
      </c:dateAx>
      <c:valAx>
        <c:axId val="485027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030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2</c:v>
                </c:pt>
                <c:pt idx="1">
                  <c:v>1</c:v>
                </c:pt>
                <c:pt idx="2">
                  <c:v>2</c:v>
                </c:pt>
                <c:pt idx="3">
                  <c:v>1</c:v>
                </c:pt>
                <c:pt idx="4">
                  <c:v>1</c:v>
                </c:pt>
                <c:pt idx="5">
                  <c:v>2</c:v>
                </c:pt>
                <c:pt idx="6">
                  <c:v>2</c:v>
                </c:pt>
                <c:pt idx="7">
                  <c:v>2</c:v>
                </c:pt>
                <c:pt idx="8">
                  <c:v>1</c:v>
                </c:pt>
                <c:pt idx="9">
                  <c:v>2</c:v>
                </c:pt>
                <c:pt idx="10">
                  <c:v>1</c:v>
                </c:pt>
                <c:pt idx="11">
                  <c:v>1</c:v>
                </c:pt>
                <c:pt idx="12">
                  <c:v>4</c:v>
                </c:pt>
                <c:pt idx="13">
                  <c:v>2</c:v>
                </c:pt>
                <c:pt idx="14">
                  <c:v>2</c:v>
                </c:pt>
                <c:pt idx="15">
                  <c:v>2</c:v>
                </c:pt>
                <c:pt idx="16">
                  <c:v>3</c:v>
                </c:pt>
                <c:pt idx="17">
                  <c:v>2</c:v>
                </c:pt>
                <c:pt idx="18">
                  <c:v>1</c:v>
                </c:pt>
                <c:pt idx="19">
                  <c:v>1</c:v>
                </c:pt>
                <c:pt idx="20">
                  <c:v>2</c:v>
                </c:pt>
                <c:pt idx="21">
                  <c:v>1</c:v>
                </c:pt>
                <c:pt idx="22">
                  <c:v>1</c:v>
                </c:pt>
                <c:pt idx="23">
                  <c:v>2</c:v>
                </c:pt>
                <c:pt idx="24">
                  <c:v>3</c:v>
                </c:pt>
                <c:pt idx="25">
                  <c:v>2</c:v>
                </c:pt>
                <c:pt idx="26">
                  <c:v>6</c:v>
                </c:pt>
                <c:pt idx="27">
                  <c:v>3</c:v>
                </c:pt>
                <c:pt idx="28">
                  <c:v>2</c:v>
                </c:pt>
                <c:pt idx="29">
                  <c:v>0</c:v>
                </c:pt>
              </c:numCache>
            </c:numRef>
          </c:val>
          <c:smooth val="0"/>
          <c:extLst>
            <c:ext xmlns:c16="http://schemas.microsoft.com/office/drawing/2014/chart" uri="{C3380CC4-5D6E-409C-BE32-E72D297353CC}">
              <c16:uniqueId val="{00000000-8D8C-47FB-A55E-8486C75C2652}"/>
            </c:ext>
          </c:extLst>
        </c:ser>
        <c:dLbls>
          <c:showLegendKey val="0"/>
          <c:showVal val="0"/>
          <c:showCatName val="0"/>
          <c:showSerName val="0"/>
          <c:showPercent val="0"/>
          <c:showBubbleSize val="0"/>
        </c:dLbls>
        <c:smooth val="0"/>
        <c:axId val="712846440"/>
        <c:axId val="712848080"/>
      </c:lineChart>
      <c:dateAx>
        <c:axId val="712846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2848080"/>
        <c:crosses val="autoZero"/>
        <c:auto val="1"/>
        <c:lblOffset val="100"/>
        <c:baseTimeUnit val="days"/>
      </c:dateAx>
      <c:valAx>
        <c:axId val="712848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2846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177</c:v>
                </c:pt>
                <c:pt idx="1">
                  <c:v>73</c:v>
                </c:pt>
                <c:pt idx="2">
                  <c:v>12714</c:v>
                </c:pt>
                <c:pt idx="3">
                  <c:v>193</c:v>
                </c:pt>
                <c:pt idx="4">
                  <c:v>251</c:v>
                </c:pt>
                <c:pt idx="5">
                  <c:v>3635</c:v>
                </c:pt>
                <c:pt idx="6">
                  <c:v>171</c:v>
                </c:pt>
                <c:pt idx="7">
                  <c:v>115</c:v>
                </c:pt>
                <c:pt idx="8">
                  <c:v>164</c:v>
                </c:pt>
                <c:pt idx="9">
                  <c:v>116</c:v>
                </c:pt>
                <c:pt idx="10">
                  <c:v>118</c:v>
                </c:pt>
                <c:pt idx="11">
                  <c:v>173</c:v>
                </c:pt>
                <c:pt idx="12">
                  <c:v>182</c:v>
                </c:pt>
                <c:pt idx="13">
                  <c:v>111</c:v>
                </c:pt>
                <c:pt idx="14">
                  <c:v>117</c:v>
                </c:pt>
                <c:pt idx="15">
                  <c:v>101</c:v>
                </c:pt>
                <c:pt idx="16">
                  <c:v>1048</c:v>
                </c:pt>
                <c:pt idx="17">
                  <c:v>118</c:v>
                </c:pt>
                <c:pt idx="18">
                  <c:v>161</c:v>
                </c:pt>
                <c:pt idx="19">
                  <c:v>119</c:v>
                </c:pt>
                <c:pt idx="20">
                  <c:v>146</c:v>
                </c:pt>
                <c:pt idx="21">
                  <c:v>162</c:v>
                </c:pt>
                <c:pt idx="22">
                  <c:v>219</c:v>
                </c:pt>
                <c:pt idx="23">
                  <c:v>165</c:v>
                </c:pt>
                <c:pt idx="24">
                  <c:v>115</c:v>
                </c:pt>
                <c:pt idx="25">
                  <c:v>84</c:v>
                </c:pt>
                <c:pt idx="26">
                  <c:v>81</c:v>
                </c:pt>
                <c:pt idx="27">
                  <c:v>112</c:v>
                </c:pt>
                <c:pt idx="28">
                  <c:v>49</c:v>
                </c:pt>
                <c:pt idx="29">
                  <c:v>0</c:v>
                </c:pt>
              </c:numCache>
            </c:numRef>
          </c:val>
          <c:smooth val="0"/>
          <c:extLst>
            <c:ext xmlns:c16="http://schemas.microsoft.com/office/drawing/2014/chart" uri="{C3380CC4-5D6E-409C-BE32-E72D297353CC}">
              <c16:uniqueId val="{00000000-933E-4A3C-89D1-0106FDEB9A5E}"/>
            </c:ext>
          </c:extLst>
        </c:ser>
        <c:dLbls>
          <c:showLegendKey val="0"/>
          <c:showVal val="0"/>
          <c:showCatName val="0"/>
          <c:showSerName val="0"/>
          <c:showPercent val="0"/>
          <c:showBubbleSize val="0"/>
        </c:dLbls>
        <c:smooth val="0"/>
        <c:axId val="712846768"/>
        <c:axId val="712849064"/>
      </c:lineChart>
      <c:dateAx>
        <c:axId val="712846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2849064"/>
        <c:crosses val="autoZero"/>
        <c:auto val="1"/>
        <c:lblOffset val="100"/>
        <c:baseTimeUnit val="days"/>
      </c:dateAx>
      <c:valAx>
        <c:axId val="712849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2846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14</c:v>
                </c:pt>
              </c:numCache>
            </c:numRef>
          </c:val>
          <c:extLst>
            <c:ext xmlns:c16="http://schemas.microsoft.com/office/drawing/2014/chart" uri="{C3380CC4-5D6E-409C-BE32-E72D297353CC}">
              <c16:uniqueId val="{00000000-B2C7-4E54-8CF3-40ACF480C7F0}"/>
            </c:ext>
          </c:extLst>
        </c:ser>
        <c:ser>
          <c:idx val="1"/>
          <c:order val="1"/>
          <c:tx>
            <c:strRef>
              <c:f>Sheet1!$C$1</c:f>
              <c:strCache>
                <c:ptCount val="1"/>
                <c:pt idx="0">
                  <c:v>Images</c:v>
                </c:pt>
              </c:strCache>
            </c:strRef>
          </c:tx>
          <c:spPr>
            <a:solidFill>
              <a:schemeClr val="accent2"/>
            </a:solidFill>
            <a:ln>
              <a:noFill/>
            </a:ln>
            <a:effectLst/>
          </c:spPr>
          <c:invertIfNegative val="0"/>
          <c:cat>
            <c:strRef>
              <c:f>Sheet1!$A$2</c:f>
              <c:strCache>
                <c:ptCount val="1"/>
                <c:pt idx="0">
                  <c:v>aldawaacare</c:v>
                </c:pt>
              </c:strCache>
            </c:strRef>
          </c:cat>
          <c:val>
            <c:numRef>
              <c:f>Sheet1!$C$2</c:f>
              <c:numCache>
                <c:formatCode>General</c:formatCode>
                <c:ptCount val="1"/>
                <c:pt idx="0">
                  <c:v>33</c:v>
                </c:pt>
              </c:numCache>
            </c:numRef>
          </c:val>
          <c:extLst>
            <c:ext xmlns:c16="http://schemas.microsoft.com/office/drawing/2014/chart" uri="{C3380CC4-5D6E-409C-BE32-E72D297353CC}">
              <c16:uniqueId val="{00000001-B2C7-4E54-8CF3-40ACF480C7F0}"/>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aldawaacare</c:v>
                </c:pt>
              </c:strCache>
            </c:strRef>
          </c:cat>
          <c:val>
            <c:numRef>
              <c:f>Sheet1!$D$2</c:f>
              <c:numCache>
                <c:formatCode>General</c:formatCode>
                <c:ptCount val="1"/>
                <c:pt idx="0">
                  <c:v>10</c:v>
                </c:pt>
              </c:numCache>
            </c:numRef>
          </c:val>
          <c:extLst>
            <c:ext xmlns:c16="http://schemas.microsoft.com/office/drawing/2014/chart" uri="{C3380CC4-5D6E-409C-BE32-E72D297353CC}">
              <c16:uniqueId val="{00000002-B2C7-4E54-8CF3-40ACF480C7F0}"/>
            </c:ext>
          </c:extLst>
        </c:ser>
        <c:dLbls>
          <c:showLegendKey val="0"/>
          <c:showVal val="0"/>
          <c:showCatName val="0"/>
          <c:showSerName val="0"/>
          <c:showPercent val="0"/>
          <c:showBubbleSize val="0"/>
        </c:dLbls>
        <c:gapWidth val="150"/>
        <c:overlap val="100"/>
        <c:axId val="733617752"/>
        <c:axId val="733632840"/>
      </c:barChart>
      <c:catAx>
        <c:axId val="733617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3632840"/>
        <c:crosses val="autoZero"/>
        <c:auto val="1"/>
        <c:lblAlgn val="ctr"/>
        <c:lblOffset val="100"/>
        <c:noMultiLvlLbl val="0"/>
      </c:catAx>
      <c:valAx>
        <c:axId val="7336328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3617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157</c:v>
                </c:pt>
                <c:pt idx="1">
                  <c:v>166</c:v>
                </c:pt>
                <c:pt idx="2">
                  <c:v>176</c:v>
                </c:pt>
                <c:pt idx="3">
                  <c:v>162</c:v>
                </c:pt>
                <c:pt idx="4">
                  <c:v>184</c:v>
                </c:pt>
                <c:pt idx="5">
                  <c:v>285</c:v>
                </c:pt>
                <c:pt idx="6">
                  <c:v>273</c:v>
                </c:pt>
                <c:pt idx="7">
                  <c:v>266</c:v>
                </c:pt>
                <c:pt idx="8">
                  <c:v>212</c:v>
                </c:pt>
                <c:pt idx="9">
                  <c:v>214</c:v>
                </c:pt>
                <c:pt idx="10">
                  <c:v>242</c:v>
                </c:pt>
                <c:pt idx="11">
                  <c:v>204</c:v>
                </c:pt>
                <c:pt idx="12">
                  <c:v>239</c:v>
                </c:pt>
                <c:pt idx="13">
                  <c:v>182</c:v>
                </c:pt>
                <c:pt idx="14">
                  <c:v>161</c:v>
                </c:pt>
                <c:pt idx="15">
                  <c:v>137</c:v>
                </c:pt>
                <c:pt idx="16">
                  <c:v>143</c:v>
                </c:pt>
                <c:pt idx="17">
                  <c:v>474</c:v>
                </c:pt>
                <c:pt idx="18">
                  <c:v>250</c:v>
                </c:pt>
                <c:pt idx="19">
                  <c:v>181</c:v>
                </c:pt>
                <c:pt idx="20">
                  <c:v>182</c:v>
                </c:pt>
                <c:pt idx="21">
                  <c:v>143</c:v>
                </c:pt>
                <c:pt idx="22">
                  <c:v>126</c:v>
                </c:pt>
                <c:pt idx="23">
                  <c:v>285</c:v>
                </c:pt>
                <c:pt idx="24">
                  <c:v>150</c:v>
                </c:pt>
                <c:pt idx="25">
                  <c:v>147</c:v>
                </c:pt>
                <c:pt idx="26">
                  <c:v>124</c:v>
                </c:pt>
                <c:pt idx="27">
                  <c:v>141</c:v>
                </c:pt>
                <c:pt idx="28">
                  <c:v>160</c:v>
                </c:pt>
                <c:pt idx="29">
                  <c:v>93</c:v>
                </c:pt>
              </c:numCache>
            </c:numRef>
          </c:val>
          <c:smooth val="0"/>
          <c:extLst>
            <c:ext xmlns:c16="http://schemas.microsoft.com/office/drawing/2014/chart" uri="{C3380CC4-5D6E-409C-BE32-E72D297353CC}">
              <c16:uniqueId val="{00000000-6967-4EDE-A0D4-6C3A0E731E05}"/>
            </c:ext>
          </c:extLst>
        </c:ser>
        <c:dLbls>
          <c:showLegendKey val="0"/>
          <c:showVal val="0"/>
          <c:showCatName val="0"/>
          <c:showSerName val="0"/>
          <c:showPercent val="0"/>
          <c:showBubbleSize val="0"/>
        </c:dLbls>
        <c:smooth val="0"/>
        <c:axId val="684297352"/>
        <c:axId val="684304896"/>
      </c:lineChart>
      <c:dateAx>
        <c:axId val="684297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4304896"/>
        <c:crosses val="autoZero"/>
        <c:auto val="1"/>
        <c:lblOffset val="100"/>
        <c:baseTimeUnit val="days"/>
      </c:dateAx>
      <c:valAx>
        <c:axId val="684304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4297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33811</c:v>
                </c:pt>
              </c:numCache>
            </c:numRef>
          </c:val>
          <c:extLst>
            <c:ext xmlns:c16="http://schemas.microsoft.com/office/drawing/2014/chart" uri="{C3380CC4-5D6E-409C-BE32-E72D297353CC}">
              <c16:uniqueId val="{00000000-E1E8-4A46-95A1-0EB250D57CB4}"/>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aldawaacare</c:v>
                </c:pt>
              </c:strCache>
            </c:strRef>
          </c:cat>
          <c:val>
            <c:numRef>
              <c:f>Sheet1!$C$2</c:f>
              <c:numCache>
                <c:formatCode>General</c:formatCode>
                <c:ptCount val="1"/>
                <c:pt idx="0">
                  <c:v>8505</c:v>
                </c:pt>
              </c:numCache>
            </c:numRef>
          </c:val>
          <c:extLst>
            <c:ext xmlns:c16="http://schemas.microsoft.com/office/drawing/2014/chart" uri="{C3380CC4-5D6E-409C-BE32-E72D297353CC}">
              <c16:uniqueId val="{00000001-E1E8-4A46-95A1-0EB250D57CB4}"/>
            </c:ext>
          </c:extLst>
        </c:ser>
        <c:dLbls>
          <c:showLegendKey val="0"/>
          <c:showVal val="0"/>
          <c:showCatName val="0"/>
          <c:showSerName val="0"/>
          <c:showPercent val="0"/>
          <c:showBubbleSize val="0"/>
        </c:dLbls>
        <c:gapWidth val="150"/>
        <c:overlap val="100"/>
        <c:axId val="684298008"/>
        <c:axId val="684298336"/>
      </c:barChart>
      <c:catAx>
        <c:axId val="684298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4298336"/>
        <c:crosses val="autoZero"/>
        <c:auto val="1"/>
        <c:lblAlgn val="ctr"/>
        <c:lblOffset val="100"/>
        <c:noMultiLvlLbl val="0"/>
      </c:catAx>
      <c:valAx>
        <c:axId val="6842983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4298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42316</c:v>
                </c:pt>
              </c:numCache>
            </c:numRef>
          </c:val>
          <c:extLst>
            <c:ext xmlns:c16="http://schemas.microsoft.com/office/drawing/2014/chart" uri="{C3380CC4-5D6E-409C-BE32-E72D297353CC}">
              <c16:uniqueId val="{00000000-D99D-435C-B41F-6A52725C6363}"/>
            </c:ext>
          </c:extLst>
        </c:ser>
        <c:dLbls>
          <c:showLegendKey val="0"/>
          <c:showVal val="0"/>
          <c:showCatName val="0"/>
          <c:showSerName val="0"/>
          <c:showPercent val="0"/>
          <c:showBubbleSize val="0"/>
        </c:dLbls>
        <c:gapWidth val="219"/>
        <c:overlap val="-27"/>
        <c:axId val="422595696"/>
        <c:axId val="422590448"/>
      </c:barChart>
      <c:catAx>
        <c:axId val="422595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590448"/>
        <c:crosses val="autoZero"/>
        <c:auto val="1"/>
        <c:lblAlgn val="ctr"/>
        <c:lblOffset val="100"/>
        <c:noMultiLvlLbl val="0"/>
      </c:catAx>
      <c:valAx>
        <c:axId val="422590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595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FC798-1A6B-4EF0-8C0E-306FECA2E038}"/>
              </a:ext>
            </a:extLst>
          </p:cNvPr>
          <p:cNvSpPr>
            <a:spLocks noGrp="1"/>
          </p:cNvSpPr>
          <p:nvPr>
            <p:ph type="ctrTitle"/>
          </p:nvPr>
        </p:nvSpPr>
        <p:spPr/>
        <p:txBody>
          <a:bodyPr/>
          <a:lstStyle/>
          <a:p>
            <a:r>
              <a:rPr lang="en-US"/>
              <a:t>AlDawaa Care</a:t>
            </a:r>
          </a:p>
        </p:txBody>
      </p:sp>
      <p:sp>
        <p:nvSpPr>
          <p:cNvPr id="3" name="Subtitle 2">
            <a:extLst>
              <a:ext uri="{FF2B5EF4-FFF2-40B4-BE49-F238E27FC236}">
                <a16:creationId xmlns:a16="http://schemas.microsoft.com/office/drawing/2014/main" id="{10460C87-35AA-4F14-9D85-F2B373CF40AB}"/>
              </a:ext>
            </a:extLst>
          </p:cNvPr>
          <p:cNvSpPr>
            <a:spLocks noGrp="1"/>
          </p:cNvSpPr>
          <p:nvPr>
            <p:ph type="subTitle" idx="1"/>
          </p:nvPr>
        </p:nvSpPr>
        <p:spPr/>
        <p:txBody>
          <a:bodyPr/>
          <a:lstStyle/>
          <a:p>
            <a:r>
              <a:rPr lang="en-US"/>
              <a:t>HAVAS Arabia</a:t>
            </a:r>
          </a:p>
        </p:txBody>
      </p:sp>
    </p:spTree>
    <p:extLst>
      <p:ext uri="{BB962C8B-B14F-4D97-AF65-F5344CB8AC3E}">
        <p14:creationId xmlns:p14="http://schemas.microsoft.com/office/powerpoint/2010/main" val="38578919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98E3A-88F9-4D19-9275-18F12010CB00}"/>
              </a:ext>
            </a:extLst>
          </p:cNvPr>
          <p:cNvSpPr>
            <a:spLocks noGrp="1"/>
          </p:cNvSpPr>
          <p:nvPr>
            <p:ph type="title"/>
          </p:nvPr>
        </p:nvSpPr>
        <p:spPr/>
        <p:txBody>
          <a:bodyPr/>
          <a:lstStyle/>
          <a:p>
            <a:r>
              <a:rPr lang="en-US"/>
              <a:t>Twitter Key Metrics Table | AlDawaa</a:t>
            </a:r>
          </a:p>
        </p:txBody>
      </p:sp>
      <p:graphicFrame>
        <p:nvGraphicFramePr>
          <p:cNvPr id="5" name="Table Placeholder 4">
            <a:extLst>
              <a:ext uri="{FF2B5EF4-FFF2-40B4-BE49-F238E27FC236}">
                <a16:creationId xmlns:a16="http://schemas.microsoft.com/office/drawing/2014/main" id="{2A979157-7279-4E68-A468-80DB09657D41}"/>
              </a:ext>
            </a:extLst>
          </p:cNvPr>
          <p:cNvGraphicFramePr>
            <a:graphicFrameLocks noGrp="1"/>
          </p:cNvGraphicFramePr>
          <p:nvPr>
            <p:ph type="tbl" sz="quarter" idx="13"/>
            <p:extLst>
              <p:ext uri="{D42A27DB-BD31-4B8C-83A1-F6EECF244321}">
                <p14:modId xmlns:p14="http://schemas.microsoft.com/office/powerpoint/2010/main" val="3536869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693031407"/>
                    </a:ext>
                  </a:extLst>
                </a:gridCol>
                <a:gridCol w="493776">
                  <a:extLst>
                    <a:ext uri="{9D8B030D-6E8A-4147-A177-3AD203B41FA5}">
                      <a16:colId xmlns:a16="http://schemas.microsoft.com/office/drawing/2014/main" val="1845182816"/>
                    </a:ext>
                  </a:extLst>
                </a:gridCol>
                <a:gridCol w="493776">
                  <a:extLst>
                    <a:ext uri="{9D8B030D-6E8A-4147-A177-3AD203B41FA5}">
                      <a16:colId xmlns:a16="http://schemas.microsoft.com/office/drawing/2014/main" val="128270035"/>
                    </a:ext>
                  </a:extLst>
                </a:gridCol>
                <a:gridCol w="493776">
                  <a:extLst>
                    <a:ext uri="{9D8B030D-6E8A-4147-A177-3AD203B41FA5}">
                      <a16:colId xmlns:a16="http://schemas.microsoft.com/office/drawing/2014/main" val="2720252697"/>
                    </a:ext>
                  </a:extLst>
                </a:gridCol>
                <a:gridCol w="493776">
                  <a:extLst>
                    <a:ext uri="{9D8B030D-6E8A-4147-A177-3AD203B41FA5}">
                      <a16:colId xmlns:a16="http://schemas.microsoft.com/office/drawing/2014/main" val="3899136424"/>
                    </a:ext>
                  </a:extLst>
                </a:gridCol>
                <a:gridCol w="493776">
                  <a:extLst>
                    <a:ext uri="{9D8B030D-6E8A-4147-A177-3AD203B41FA5}">
                      <a16:colId xmlns:a16="http://schemas.microsoft.com/office/drawing/2014/main" val="724692498"/>
                    </a:ext>
                  </a:extLst>
                </a:gridCol>
                <a:gridCol w="493776">
                  <a:extLst>
                    <a:ext uri="{9D8B030D-6E8A-4147-A177-3AD203B41FA5}">
                      <a16:colId xmlns:a16="http://schemas.microsoft.com/office/drawing/2014/main" val="1699129399"/>
                    </a:ext>
                  </a:extLst>
                </a:gridCol>
                <a:gridCol w="493776">
                  <a:extLst>
                    <a:ext uri="{9D8B030D-6E8A-4147-A177-3AD203B41FA5}">
                      <a16:colId xmlns:a16="http://schemas.microsoft.com/office/drawing/2014/main" val="2859738740"/>
                    </a:ext>
                  </a:extLst>
                </a:gridCol>
                <a:gridCol w="493776">
                  <a:extLst>
                    <a:ext uri="{9D8B030D-6E8A-4147-A177-3AD203B41FA5}">
                      <a16:colId xmlns:a16="http://schemas.microsoft.com/office/drawing/2014/main" val="689700930"/>
                    </a:ext>
                  </a:extLst>
                </a:gridCol>
                <a:gridCol w="493776">
                  <a:extLst>
                    <a:ext uri="{9D8B030D-6E8A-4147-A177-3AD203B41FA5}">
                      <a16:colId xmlns:a16="http://schemas.microsoft.com/office/drawing/2014/main" val="660297932"/>
                    </a:ext>
                  </a:extLst>
                </a:gridCol>
                <a:gridCol w="493776">
                  <a:extLst>
                    <a:ext uri="{9D8B030D-6E8A-4147-A177-3AD203B41FA5}">
                      <a16:colId xmlns:a16="http://schemas.microsoft.com/office/drawing/2014/main" val="2473603951"/>
                    </a:ext>
                  </a:extLst>
                </a:gridCol>
                <a:gridCol w="493776">
                  <a:extLst>
                    <a:ext uri="{9D8B030D-6E8A-4147-A177-3AD203B41FA5}">
                      <a16:colId xmlns:a16="http://schemas.microsoft.com/office/drawing/2014/main" val="2603112231"/>
                    </a:ext>
                  </a:extLst>
                </a:gridCol>
                <a:gridCol w="493776">
                  <a:extLst>
                    <a:ext uri="{9D8B030D-6E8A-4147-A177-3AD203B41FA5}">
                      <a16:colId xmlns:a16="http://schemas.microsoft.com/office/drawing/2014/main" val="1527137707"/>
                    </a:ext>
                  </a:extLst>
                </a:gridCol>
                <a:gridCol w="493776">
                  <a:extLst>
                    <a:ext uri="{9D8B030D-6E8A-4147-A177-3AD203B41FA5}">
                      <a16:colId xmlns:a16="http://schemas.microsoft.com/office/drawing/2014/main" val="43167295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488900762"/>
                  </a:ext>
                </a:extLst>
              </a:tr>
              <a:tr h="370840">
                <a:tc>
                  <a:txBody>
                    <a:bodyPr/>
                    <a:lstStyle/>
                    <a:p>
                      <a:r>
                        <a:rPr lang="en-US" sz="1000"/>
                        <a:t>@AldawaaCare</a:t>
                      </a:r>
                    </a:p>
                  </a:txBody>
                  <a:tcPr/>
                </a:tc>
                <a:tc>
                  <a:txBody>
                    <a:bodyPr/>
                    <a:lstStyle/>
                    <a:p>
                      <a:r>
                        <a:rPr lang="en-US" sz="1000"/>
                        <a:t>154883</a:t>
                      </a:r>
                    </a:p>
                  </a:txBody>
                  <a:tcPr/>
                </a:tc>
                <a:tc>
                  <a:txBody>
                    <a:bodyPr/>
                    <a:lstStyle/>
                    <a:p>
                      <a:r>
                        <a:rPr lang="en-US" sz="1000"/>
                        <a:t>1467</a:t>
                      </a:r>
                    </a:p>
                  </a:txBody>
                  <a:tcPr/>
                </a:tc>
                <a:tc>
                  <a:txBody>
                    <a:bodyPr/>
                    <a:lstStyle/>
                    <a:p>
                      <a:r>
                        <a:rPr lang="en-US" sz="1000"/>
                        <a:t>161</a:t>
                      </a:r>
                    </a:p>
                  </a:txBody>
                  <a:tcPr/>
                </a:tc>
                <a:tc>
                  <a:txBody>
                    <a:bodyPr/>
                    <a:lstStyle/>
                    <a:p>
                      <a:r>
                        <a:rPr lang="en-US" sz="1000"/>
                        <a:t>64</a:t>
                      </a:r>
                    </a:p>
                  </a:txBody>
                  <a:tcPr/>
                </a:tc>
                <a:tc>
                  <a:txBody>
                    <a:bodyPr/>
                    <a:lstStyle/>
                    <a:p>
                      <a:r>
                        <a:rPr lang="en-US" sz="1000"/>
                        <a:t>5</a:t>
                      </a:r>
                    </a:p>
                  </a:txBody>
                  <a:tcPr/>
                </a:tc>
                <a:tc>
                  <a:txBody>
                    <a:bodyPr/>
                    <a:lstStyle/>
                    <a:p>
                      <a:r>
                        <a:rPr lang="en-US" sz="1000"/>
                        <a:t>92</a:t>
                      </a:r>
                    </a:p>
                  </a:txBody>
                  <a:tcPr/>
                </a:tc>
                <a:tc>
                  <a:txBody>
                    <a:bodyPr/>
                    <a:lstStyle/>
                    <a:p>
                      <a:r>
                        <a:rPr lang="en-US" sz="1000"/>
                        <a:t>4047</a:t>
                      </a:r>
                    </a:p>
                  </a:txBody>
                  <a:tcPr/>
                </a:tc>
                <a:tc>
                  <a:txBody>
                    <a:bodyPr/>
                    <a:lstStyle/>
                    <a:p>
                      <a:r>
                        <a:rPr lang="en-US" sz="1000"/>
                        <a:t>3342</a:t>
                      </a:r>
                    </a:p>
                  </a:txBody>
                  <a:tcPr/>
                </a:tc>
                <a:tc>
                  <a:txBody>
                    <a:bodyPr/>
                    <a:lstStyle/>
                    <a:p>
                      <a:r>
                        <a:rPr lang="en-US" sz="1000"/>
                        <a:t>1560</a:t>
                      </a:r>
                    </a:p>
                  </a:txBody>
                  <a:tcPr/>
                </a:tc>
                <a:tc>
                  <a:txBody>
                    <a:bodyPr/>
                    <a:lstStyle/>
                    <a:p>
                      <a:r>
                        <a:rPr lang="en-US" sz="1000"/>
                        <a:t>2444</a:t>
                      </a:r>
                    </a:p>
                  </a:txBody>
                  <a:tcPr/>
                </a:tc>
                <a:tc>
                  <a:txBody>
                    <a:bodyPr/>
                    <a:lstStyle/>
                    <a:p>
                      <a:r>
                        <a:rPr lang="en-US" sz="1000"/>
                        <a:t>3993</a:t>
                      </a:r>
                    </a:p>
                  </a:txBody>
                  <a:tcPr/>
                </a:tc>
                <a:tc>
                  <a:txBody>
                    <a:bodyPr/>
                    <a:lstStyle/>
                    <a:p>
                      <a:r>
                        <a:rPr lang="en-US" sz="1000"/>
                        <a:t>0.0745 %</a:t>
                      </a:r>
                    </a:p>
                  </a:txBody>
                  <a:tcPr/>
                </a:tc>
                <a:tc>
                  <a:txBody>
                    <a:bodyPr/>
                    <a:lstStyle/>
                    <a:p>
                      <a:r>
                        <a:rPr lang="en-US" sz="1000"/>
                        <a:t>39.5 %</a:t>
                      </a:r>
                    </a:p>
                  </a:txBody>
                  <a:tcPr/>
                </a:tc>
                <a:extLst>
                  <a:ext uri="{0D108BD9-81ED-4DB2-BD59-A6C34878D82A}">
                    <a16:rowId xmlns:a16="http://schemas.microsoft.com/office/drawing/2014/main" val="3958174939"/>
                  </a:ext>
                </a:extLst>
              </a:tr>
            </a:tbl>
          </a:graphicData>
        </a:graphic>
      </p:graphicFrame>
      <p:sp>
        <p:nvSpPr>
          <p:cNvPr id="4" name="Text Placeholder 3">
            <a:extLst>
              <a:ext uri="{FF2B5EF4-FFF2-40B4-BE49-F238E27FC236}">
                <a16:creationId xmlns:a16="http://schemas.microsoft.com/office/drawing/2014/main" id="{5195F8FD-CD1E-47C2-98AD-2D438EDA1F8F}"/>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7752143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064BD-01CA-4FB7-B0B9-EB90584B460F}"/>
              </a:ext>
            </a:extLst>
          </p:cNvPr>
          <p:cNvSpPr>
            <a:spLocks noGrp="1"/>
          </p:cNvSpPr>
          <p:nvPr>
            <p:ph type="title"/>
          </p:nvPr>
        </p:nvSpPr>
        <p:spPr/>
        <p:txBody>
          <a:bodyPr/>
          <a:lstStyle/>
          <a:p>
            <a:r>
              <a:rPr lang="en-US"/>
              <a:t>Twitter Followers Total | AlDawaa</a:t>
            </a:r>
          </a:p>
        </p:txBody>
      </p:sp>
      <p:graphicFrame>
        <p:nvGraphicFramePr>
          <p:cNvPr id="6" name="Chart Placeholder 5">
            <a:extLst>
              <a:ext uri="{FF2B5EF4-FFF2-40B4-BE49-F238E27FC236}">
                <a16:creationId xmlns:a16="http://schemas.microsoft.com/office/drawing/2014/main" id="{1FCC5056-224A-46B7-9579-EB8D6E16655D}"/>
              </a:ext>
            </a:extLst>
          </p:cNvPr>
          <p:cNvGraphicFramePr>
            <a:graphicFrameLocks noGrp="1"/>
          </p:cNvGraphicFramePr>
          <p:nvPr>
            <p:ph type="chart" sz="quarter" idx="13"/>
            <p:extLst>
              <p:ext uri="{D42A27DB-BD31-4B8C-83A1-F6EECF244321}">
                <p14:modId xmlns:p14="http://schemas.microsoft.com/office/powerpoint/2010/main" val="29619518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91A741-158E-42BA-89F8-8FE324884346}"/>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FA38C04C-8D9D-41F2-AFBE-4665150E45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90523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7C267-4935-44B4-B0AE-A54F96286C76}"/>
              </a:ext>
            </a:extLst>
          </p:cNvPr>
          <p:cNvSpPr>
            <a:spLocks noGrp="1"/>
          </p:cNvSpPr>
          <p:nvPr>
            <p:ph type="title"/>
          </p:nvPr>
        </p:nvSpPr>
        <p:spPr/>
        <p:txBody>
          <a:bodyPr/>
          <a:lstStyle/>
          <a:p>
            <a:r>
              <a:rPr lang="en-US"/>
              <a:t>Twitter Own and Retweeted Tweets Table | AlDawaa - 1 of 5</a:t>
            </a:r>
          </a:p>
        </p:txBody>
      </p:sp>
      <p:graphicFrame>
        <p:nvGraphicFramePr>
          <p:cNvPr id="5" name="Table Placeholder 4">
            <a:extLst>
              <a:ext uri="{FF2B5EF4-FFF2-40B4-BE49-F238E27FC236}">
                <a16:creationId xmlns:a16="http://schemas.microsoft.com/office/drawing/2014/main" id="{C96163AD-FD40-406F-847B-081CCB0B1B99}"/>
              </a:ext>
            </a:extLst>
          </p:cNvPr>
          <p:cNvGraphicFramePr>
            <a:graphicFrameLocks noGrp="1"/>
          </p:cNvGraphicFramePr>
          <p:nvPr>
            <p:ph type="tbl" sz="quarter" idx="13"/>
            <p:extLst>
              <p:ext uri="{D42A27DB-BD31-4B8C-83A1-F6EECF244321}">
                <p14:modId xmlns:p14="http://schemas.microsoft.com/office/powerpoint/2010/main" val="4175100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88897355"/>
                    </a:ext>
                  </a:extLst>
                </a:gridCol>
                <a:gridCol w="822960">
                  <a:extLst>
                    <a:ext uri="{9D8B030D-6E8A-4147-A177-3AD203B41FA5}">
                      <a16:colId xmlns:a16="http://schemas.microsoft.com/office/drawing/2014/main" val="1490825186"/>
                    </a:ext>
                  </a:extLst>
                </a:gridCol>
                <a:gridCol w="822960">
                  <a:extLst>
                    <a:ext uri="{9D8B030D-6E8A-4147-A177-3AD203B41FA5}">
                      <a16:colId xmlns:a16="http://schemas.microsoft.com/office/drawing/2014/main" val="3908150310"/>
                    </a:ext>
                  </a:extLst>
                </a:gridCol>
                <a:gridCol w="822960">
                  <a:extLst>
                    <a:ext uri="{9D8B030D-6E8A-4147-A177-3AD203B41FA5}">
                      <a16:colId xmlns:a16="http://schemas.microsoft.com/office/drawing/2014/main" val="1078680125"/>
                    </a:ext>
                  </a:extLst>
                </a:gridCol>
                <a:gridCol w="822960">
                  <a:extLst>
                    <a:ext uri="{9D8B030D-6E8A-4147-A177-3AD203B41FA5}">
                      <a16:colId xmlns:a16="http://schemas.microsoft.com/office/drawing/2014/main" val="743612057"/>
                    </a:ext>
                  </a:extLst>
                </a:gridCol>
                <a:gridCol w="822960">
                  <a:extLst>
                    <a:ext uri="{9D8B030D-6E8A-4147-A177-3AD203B41FA5}">
                      <a16:colId xmlns:a16="http://schemas.microsoft.com/office/drawing/2014/main" val="467345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950123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- 2018-05-29 14:21:27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زورينا في صيدليات الدواء #الدمام (فرع رقم 88, 130 و104) وتعرفي على مشاكل بشرتك مجاناَ </a:t>
                      </a:r>
                      <a:r>
                        <a:rPr kumimoji="0" lang="en-US" sz="1000" b="0" i="0" u="none" strike="noStrike" kern="1200" cap="none" spc="0" normalizeH="0" baseline="0" noProof="0">
                          <a:ln>
                            <a:noFill/>
                          </a:ln>
                          <a:solidFill>
                            <a:prstClr val="black"/>
                          </a:solidFill>
                          <a:effectLst/>
                          <a:uLnTx/>
                          <a:uFillTx/>
                          <a:latin typeface="+mn-lt"/>
                          <a:ea typeface="+mn-ea"/>
                          <a:cs typeface="+mn-cs"/>
                        </a:rPr>
                        <a:t>https://t.co/cMYyIBia74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extLst>
                  <a:ext uri="{0D108BD9-81ED-4DB2-BD59-A6C34878D82A}">
                    <a16:rowId xmlns:a16="http://schemas.microsoft.com/office/drawing/2014/main" val="3929662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- 2018-05-29 12:13:30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تعرفي على ما هو جديدنا من منتجات للعناية بالشعر, الجسم والبشرة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جديد_الدواء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https://t.co/P3d3OXnalR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extLst>
                  <a:ext uri="{0D108BD9-81ED-4DB2-BD59-A6C34878D82A}">
                    <a16:rowId xmlns:a16="http://schemas.microsoft.com/office/drawing/2014/main" val="4061658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- 2018-05-29 11:57:27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تم بحمدلله توقيع اتفاقية تعاون إستراتيجي مع الهيئة العامة للغذاء والدواء يتضمن العمل على تطبيق وتفعيل برنامج (تيقظ) الذي يهدف إلى توعية الجمهور بأهمية سلامة الدواء من خلال نشر ثقافة الإبلاغ عن الأعراض الجانبية للأدوية والتي يتم مباشرتها في المركز الوطني للتيقظ والسلامة الدوائية. </a:t>
                      </a:r>
                      <a:r>
                        <a:rPr kumimoji="0" lang="en-US" sz="1000" b="0" i="0" u="none" strike="noStrike" kern="1200" cap="none" spc="0" normalizeH="0" baseline="0" noProof="0">
                          <a:ln>
                            <a:noFill/>
                          </a:ln>
                          <a:solidFill>
                            <a:prstClr val="black"/>
                          </a:solidFill>
                          <a:effectLst/>
                          <a:uLnTx/>
                          <a:uFillTx/>
                          <a:latin typeface="+mn-lt"/>
                          <a:ea typeface="+mn-ea"/>
                          <a:cs typeface="+mn-cs"/>
                        </a:rPr>
                        <a:t>https://t.co/Os2loqwZA2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0.0116 %</a:t>
                      </a:r>
                    </a:p>
                  </a:txBody>
                  <a:tcPr/>
                </a:tc>
                <a:extLst>
                  <a:ext uri="{0D108BD9-81ED-4DB2-BD59-A6C34878D82A}">
                    <a16:rowId xmlns:a16="http://schemas.microsoft.com/office/drawing/2014/main" val="2136667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- 2018-05-29 10:26:57 </a:t>
                      </a:r>
                      <a:r>
                        <a:rPr kumimoji="0" lang="en-US" sz="1000" b="0" i="0" u="none" strike="noStrike" kern="1200" cap="none" spc="0" normalizeH="0" baseline="0" noProof="0">
                          <a:ln>
                            <a:noFill/>
                          </a:ln>
                          <a:solidFill>
                            <a:prstClr val="black"/>
                          </a:solidFill>
                          <a:effectLst/>
                          <a:uLnTx/>
                          <a:uFillTx/>
                          <a:latin typeface="+mn-lt"/>
                          <a:ea typeface="+mn-ea"/>
                          <a:cs typeface="+mn-cs"/>
                        </a:rPr>
                        <a:t>
  RT @Saudi_FDA: #</a:t>
                      </a:r>
                      <a:r>
                        <a:rPr kumimoji="0" lang="ar-AE" sz="1000" b="0" i="0" u="none" strike="noStrike" kern="1200" cap="none" spc="0" normalizeH="0" baseline="0" noProof="0">
                          <a:ln>
                            <a:noFill/>
                          </a:ln>
                          <a:solidFill>
                            <a:prstClr val="black"/>
                          </a:solidFill>
                          <a:effectLst/>
                          <a:uLnTx/>
                          <a:uFillTx/>
                          <a:latin typeface="+mn-lt"/>
                          <a:ea typeface="+mn-ea"/>
                          <a:cs typeface="+mn-cs"/>
                        </a:rPr>
                        <a:t>الغذاء_والدواء توقع برنامجي تعاون مع شركة الدواء للخدمات الطبية
</a:t>
                      </a:r>
                      <a:r>
                        <a:rPr kumimoji="0" lang="en-US" sz="1000" b="0" i="0" u="none" strike="noStrike" kern="1200" cap="none" spc="0" normalizeH="0" baseline="0" noProof="0">
                          <a:ln>
                            <a:noFill/>
                          </a:ln>
                          <a:solidFill>
                            <a:prstClr val="black"/>
                          </a:solidFill>
                          <a:effectLst/>
                          <a:uLnTx/>
                          <a:uFillTx/>
                          <a:latin typeface="+mn-lt"/>
                          <a:ea typeface="+mn-ea"/>
                          <a:cs typeface="+mn-cs"/>
                        </a:rPr>
                        <a:t>https://t.co/yfu1SKkaSk https://t.co/MxKc5mEOuz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79119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- 2018-05-28 20:10:58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عمل الخير يدوم ... عند شرائك اي من عبوة بامبرز الميجا او الميجا المميّز سنتبرع بريال الى جمعية #كنف التي تقوم بتوفير التأمين الصحي للأيتام والارامل وأسر شهداء الواجب
#شاركها 
#شجع_غيرك_يكثر_خيرك </a:t>
                      </a:r>
                      <a:r>
                        <a:rPr kumimoji="0" lang="en-US" sz="1000" b="0" i="0" u="none" strike="noStrike" kern="1200" cap="none" spc="0" normalizeH="0" baseline="0" noProof="0">
                          <a:ln>
                            <a:noFill/>
                          </a:ln>
                          <a:solidFill>
                            <a:prstClr val="black"/>
                          </a:solidFill>
                          <a:effectLst/>
                          <a:uLnTx/>
                          <a:uFillTx/>
                          <a:latin typeface="+mn-lt"/>
                          <a:ea typeface="+mn-ea"/>
                          <a:cs typeface="+mn-cs"/>
                        </a:rPr>
                        <a:t>https://t.co/TPYce94m1x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0.0110 %</a:t>
                      </a:r>
                    </a:p>
                  </a:txBody>
                  <a:tcPr/>
                </a:tc>
                <a:extLst>
                  <a:ext uri="{0D108BD9-81ED-4DB2-BD59-A6C34878D82A}">
                    <a16:rowId xmlns:a16="http://schemas.microsoft.com/office/drawing/2014/main" val="1713149979"/>
                  </a:ext>
                </a:extLst>
              </a:tr>
            </a:tbl>
          </a:graphicData>
        </a:graphic>
      </p:graphicFrame>
      <p:sp>
        <p:nvSpPr>
          <p:cNvPr id="4" name="Text Placeholder 3">
            <a:extLst>
              <a:ext uri="{FF2B5EF4-FFF2-40B4-BE49-F238E27FC236}">
                <a16:creationId xmlns:a16="http://schemas.microsoft.com/office/drawing/2014/main" id="{607DC70E-AE1B-420C-9E1E-8B08F0C0BB39}"/>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37465153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3A060-6C33-4767-A7A7-E4C0F14E3913}"/>
              </a:ext>
            </a:extLst>
          </p:cNvPr>
          <p:cNvSpPr>
            <a:spLocks noGrp="1"/>
          </p:cNvSpPr>
          <p:nvPr>
            <p:ph type="title"/>
          </p:nvPr>
        </p:nvSpPr>
        <p:spPr/>
        <p:txBody>
          <a:bodyPr/>
          <a:lstStyle/>
          <a:p>
            <a:r>
              <a:rPr lang="en-US"/>
              <a:t>Twitter Own and Retweeted Tweets Table | AlDawaa - 2 of 5</a:t>
            </a:r>
          </a:p>
        </p:txBody>
      </p:sp>
      <p:graphicFrame>
        <p:nvGraphicFramePr>
          <p:cNvPr id="5" name="Table Placeholder 4">
            <a:extLst>
              <a:ext uri="{FF2B5EF4-FFF2-40B4-BE49-F238E27FC236}">
                <a16:creationId xmlns:a16="http://schemas.microsoft.com/office/drawing/2014/main" id="{551CBE6D-C8E5-4B5C-800E-D02E76C9AC59}"/>
              </a:ext>
            </a:extLst>
          </p:cNvPr>
          <p:cNvGraphicFramePr>
            <a:graphicFrameLocks noGrp="1"/>
          </p:cNvGraphicFramePr>
          <p:nvPr>
            <p:ph type="tbl" sz="quarter" idx="13"/>
            <p:extLst>
              <p:ext uri="{D42A27DB-BD31-4B8C-83A1-F6EECF244321}">
                <p14:modId xmlns:p14="http://schemas.microsoft.com/office/powerpoint/2010/main" val="2409907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32919867"/>
                    </a:ext>
                  </a:extLst>
                </a:gridCol>
                <a:gridCol w="822960">
                  <a:extLst>
                    <a:ext uri="{9D8B030D-6E8A-4147-A177-3AD203B41FA5}">
                      <a16:colId xmlns:a16="http://schemas.microsoft.com/office/drawing/2014/main" val="1219568501"/>
                    </a:ext>
                  </a:extLst>
                </a:gridCol>
                <a:gridCol w="822960">
                  <a:extLst>
                    <a:ext uri="{9D8B030D-6E8A-4147-A177-3AD203B41FA5}">
                      <a16:colId xmlns:a16="http://schemas.microsoft.com/office/drawing/2014/main" val="3449446742"/>
                    </a:ext>
                  </a:extLst>
                </a:gridCol>
                <a:gridCol w="822960">
                  <a:extLst>
                    <a:ext uri="{9D8B030D-6E8A-4147-A177-3AD203B41FA5}">
                      <a16:colId xmlns:a16="http://schemas.microsoft.com/office/drawing/2014/main" val="4060213547"/>
                    </a:ext>
                  </a:extLst>
                </a:gridCol>
                <a:gridCol w="822960">
                  <a:extLst>
                    <a:ext uri="{9D8B030D-6E8A-4147-A177-3AD203B41FA5}">
                      <a16:colId xmlns:a16="http://schemas.microsoft.com/office/drawing/2014/main" val="1882166001"/>
                    </a:ext>
                  </a:extLst>
                </a:gridCol>
                <a:gridCol w="822960">
                  <a:extLst>
                    <a:ext uri="{9D8B030D-6E8A-4147-A177-3AD203B41FA5}">
                      <a16:colId xmlns:a16="http://schemas.microsoft.com/office/drawing/2014/main" val="231822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808153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- 2018-05-28 19:59:15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إطمئن على صحتك مع جهاز </a:t>
                      </a:r>
                      <a:r>
                        <a:rPr kumimoji="0" lang="en-US" sz="1000" b="0" i="0" u="none" strike="noStrike" kern="1200" cap="none" spc="0" normalizeH="0" baseline="0" noProof="0">
                          <a:ln>
                            <a:noFill/>
                          </a:ln>
                          <a:solidFill>
                            <a:prstClr val="black"/>
                          </a:solidFill>
                          <a:effectLst/>
                          <a:uLnTx/>
                          <a:uFillTx/>
                          <a:latin typeface="+mn-lt"/>
                          <a:ea typeface="+mn-ea"/>
                          <a:cs typeface="+mn-cs"/>
                        </a:rPr>
                        <a:t>BeneCheck </a:t>
                      </a:r>
                      <a:r>
                        <a:rPr kumimoji="0" lang="ar-AE" sz="1000" b="0" i="0" u="none" strike="noStrike" kern="1200" cap="none" spc="0" normalizeH="0" baseline="0" noProof="0">
                          <a:ln>
                            <a:noFill/>
                          </a:ln>
                          <a:solidFill>
                            <a:prstClr val="black"/>
                          </a:solidFill>
                          <a:effectLst/>
                          <a:uLnTx/>
                          <a:uFillTx/>
                          <a:latin typeface="+mn-lt"/>
                          <a:ea typeface="+mn-ea"/>
                          <a:cs typeface="+mn-cs"/>
                        </a:rPr>
                        <a:t>الذي يتميز بثلاث خصائص.. يقيس نسبة السكر، يقيس نسبة الكوليسترول و نسبة حمض اليوريك. متوفر الآن على #عروض_الدواء
*العرض ساري الى ٣ يونيو</a:t>
                      </a:r>
                      <a:r>
                        <a:rPr kumimoji="0" lang="en-US" sz="1000" b="0" i="0" u="none" strike="noStrike" kern="1200" cap="none" spc="0" normalizeH="0" baseline="0" noProof="0">
                          <a:ln>
                            <a:noFill/>
                          </a:ln>
                          <a:solidFill>
                            <a:prstClr val="black"/>
                          </a:solidFill>
                          <a:effectLst/>
                          <a:uLnTx/>
                          <a:uFillTx/>
                          <a:latin typeface="+mn-lt"/>
                          <a:ea typeface="+mn-ea"/>
                          <a:cs typeface="+mn-cs"/>
                        </a:rPr>
                        <a:t>🌸 https://t.co/B9JkiCVwwD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0.0058 %</a:t>
                      </a:r>
                    </a:p>
                  </a:txBody>
                  <a:tcPr/>
                </a:tc>
                <a:extLst>
                  <a:ext uri="{0D108BD9-81ED-4DB2-BD59-A6C34878D82A}">
                    <a16:rowId xmlns:a16="http://schemas.microsoft.com/office/drawing/2014/main" val="1572058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- 2018-05-28 17:30:13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المشروبات الرمضانية لها نكهة خاصة في #رمضان لكن اختر صح وتناول العصائر الطبيعية كبديل</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فوائد عصير التوت كثيرة ومن أهمها أنه يسيطر على نسبة السكر في الدم ويحتوي على العديد من الفيتامينات مثل فيتامين سي, ه و أ
#نصيحة_الدواء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https://t.co/KnnUPY5Zf0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0.0071 %</a:t>
                      </a:r>
                    </a:p>
                  </a:txBody>
                  <a:tcPr/>
                </a:tc>
                <a:extLst>
                  <a:ext uri="{0D108BD9-81ED-4DB2-BD59-A6C34878D82A}">
                    <a16:rowId xmlns:a16="http://schemas.microsoft.com/office/drawing/2014/main" val="4220960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19:30:05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يصعب على الصائم مقاومة الرغبة بتناول الحلويات بعد الإفطار, لكن اختر الأفضل وجرب حلويات خالية من السكر. تفضل بزيارة أحد فروعنا واكتشف منتجات متنوعة خالية من السكر متوفرة على#عروض_الدواء
 العرض ساري الى 3 يونيو </a:t>
                      </a:r>
                      <a:r>
                        <a:rPr kumimoji="0" lang="en-US" sz="1000" b="0" i="0" u="none" strike="noStrike" kern="1200" cap="none" spc="0" normalizeH="0" baseline="0" noProof="0">
                          <a:ln>
                            <a:noFill/>
                          </a:ln>
                          <a:solidFill>
                            <a:prstClr val="black"/>
                          </a:solidFill>
                          <a:effectLst/>
                          <a:uLnTx/>
                          <a:uFillTx/>
                          <a:latin typeface="+mn-lt"/>
                          <a:ea typeface="+mn-ea"/>
                          <a:cs typeface="+mn-cs"/>
                        </a:rPr>
                        <a:t>https://t.co/b9ll89Vo30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extLst>
                  <a:ext uri="{0D108BD9-81ED-4DB2-BD59-A6C34878D82A}">
                    <a16:rowId xmlns:a16="http://schemas.microsoft.com/office/drawing/2014/main" val="2257121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17:50:21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لعناية فائقة وتألق دائم</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وفرنا لك الأفضل على #عروض_الدواء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https://t.co/X2aRTtZNhA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0.0032 %</a:t>
                      </a:r>
                    </a:p>
                  </a:txBody>
                  <a:tcPr/>
                </a:tc>
                <a:extLst>
                  <a:ext uri="{0D108BD9-81ED-4DB2-BD59-A6C34878D82A}">
                    <a16:rowId xmlns:a16="http://schemas.microsoft.com/office/drawing/2014/main" val="788087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17:49:55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لعناية فائقة وتألق دائم</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وفرنا لك الأفضل على #عروض_الدواء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https://t.co/VTLgwZvJQJ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0.0058 %</a:t>
                      </a:r>
                    </a:p>
                  </a:txBody>
                  <a:tcPr/>
                </a:tc>
                <a:extLst>
                  <a:ext uri="{0D108BD9-81ED-4DB2-BD59-A6C34878D82A}">
                    <a16:rowId xmlns:a16="http://schemas.microsoft.com/office/drawing/2014/main" val="186028820"/>
                  </a:ext>
                </a:extLst>
              </a:tr>
            </a:tbl>
          </a:graphicData>
        </a:graphic>
      </p:graphicFrame>
      <p:sp>
        <p:nvSpPr>
          <p:cNvPr id="4" name="Text Placeholder 3">
            <a:extLst>
              <a:ext uri="{FF2B5EF4-FFF2-40B4-BE49-F238E27FC236}">
                <a16:creationId xmlns:a16="http://schemas.microsoft.com/office/drawing/2014/main" id="{1176243C-9796-4EAD-BA8C-B775B6AA5050}"/>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341612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EA97C-BDC1-4420-8F9C-B4A91B46F63C}"/>
              </a:ext>
            </a:extLst>
          </p:cNvPr>
          <p:cNvSpPr>
            <a:spLocks noGrp="1"/>
          </p:cNvSpPr>
          <p:nvPr>
            <p:ph type="title"/>
          </p:nvPr>
        </p:nvSpPr>
        <p:spPr/>
        <p:txBody>
          <a:bodyPr/>
          <a:lstStyle/>
          <a:p>
            <a:r>
              <a:rPr lang="en-US"/>
              <a:t>Twitter Own and Retweeted Tweets Table | AlDawaa - 3 of 5</a:t>
            </a:r>
          </a:p>
        </p:txBody>
      </p:sp>
      <p:graphicFrame>
        <p:nvGraphicFramePr>
          <p:cNvPr id="5" name="Table Placeholder 4">
            <a:extLst>
              <a:ext uri="{FF2B5EF4-FFF2-40B4-BE49-F238E27FC236}">
                <a16:creationId xmlns:a16="http://schemas.microsoft.com/office/drawing/2014/main" id="{05F1DD23-F17B-43B8-A805-A66C924458CB}"/>
              </a:ext>
            </a:extLst>
          </p:cNvPr>
          <p:cNvGraphicFramePr>
            <a:graphicFrameLocks noGrp="1"/>
          </p:cNvGraphicFramePr>
          <p:nvPr>
            <p:ph type="tbl" sz="quarter" idx="13"/>
            <p:extLst>
              <p:ext uri="{D42A27DB-BD31-4B8C-83A1-F6EECF244321}">
                <p14:modId xmlns:p14="http://schemas.microsoft.com/office/powerpoint/2010/main" val="4046550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65762978"/>
                    </a:ext>
                  </a:extLst>
                </a:gridCol>
                <a:gridCol w="822960">
                  <a:extLst>
                    <a:ext uri="{9D8B030D-6E8A-4147-A177-3AD203B41FA5}">
                      <a16:colId xmlns:a16="http://schemas.microsoft.com/office/drawing/2014/main" val="3533924031"/>
                    </a:ext>
                  </a:extLst>
                </a:gridCol>
                <a:gridCol w="822960">
                  <a:extLst>
                    <a:ext uri="{9D8B030D-6E8A-4147-A177-3AD203B41FA5}">
                      <a16:colId xmlns:a16="http://schemas.microsoft.com/office/drawing/2014/main" val="3992741790"/>
                    </a:ext>
                  </a:extLst>
                </a:gridCol>
                <a:gridCol w="822960">
                  <a:extLst>
                    <a:ext uri="{9D8B030D-6E8A-4147-A177-3AD203B41FA5}">
                      <a16:colId xmlns:a16="http://schemas.microsoft.com/office/drawing/2014/main" val="284189782"/>
                    </a:ext>
                  </a:extLst>
                </a:gridCol>
                <a:gridCol w="822960">
                  <a:extLst>
                    <a:ext uri="{9D8B030D-6E8A-4147-A177-3AD203B41FA5}">
                      <a16:colId xmlns:a16="http://schemas.microsoft.com/office/drawing/2014/main" val="2354364549"/>
                    </a:ext>
                  </a:extLst>
                </a:gridCol>
                <a:gridCol w="822960">
                  <a:extLst>
                    <a:ext uri="{9D8B030D-6E8A-4147-A177-3AD203B41FA5}">
                      <a16:colId xmlns:a16="http://schemas.microsoft.com/office/drawing/2014/main" val="1211843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7812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17:41:56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تقدم العديد من المنتجات للعناية ببشرتك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العرض ساري الى 3 يونيو </a:t>
                      </a:r>
                      <a:r>
                        <a:rPr kumimoji="0" lang="en-US" sz="1000" b="0" i="0" u="none" strike="noStrike" kern="1200" cap="none" spc="0" normalizeH="0" baseline="0" noProof="0">
                          <a:ln>
                            <a:noFill/>
                          </a:ln>
                          <a:solidFill>
                            <a:prstClr val="black"/>
                          </a:solidFill>
                          <a:effectLst/>
                          <a:uLnTx/>
                          <a:uFillTx/>
                          <a:latin typeface="+mn-lt"/>
                          <a:ea typeface="+mn-ea"/>
                          <a:cs typeface="+mn-cs"/>
                        </a:rPr>
                        <a:t>🌷 https://t.co/WGGn8wqMz8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extLst>
                  <a:ext uri="{0D108BD9-81ED-4DB2-BD59-A6C34878D82A}">
                    <a16:rowId xmlns:a16="http://schemas.microsoft.com/office/drawing/2014/main" val="3503304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17:41:35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تقدم العديد من المنتجات للعناية ببشرتك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العرض ساري الى 3 يونيو </a:t>
                      </a:r>
                      <a:r>
                        <a:rPr kumimoji="0" lang="en-US" sz="1000" b="0" i="0" u="none" strike="noStrike" kern="1200" cap="none" spc="0" normalizeH="0" baseline="0" noProof="0">
                          <a:ln>
                            <a:noFill/>
                          </a:ln>
                          <a:solidFill>
                            <a:prstClr val="black"/>
                          </a:solidFill>
                          <a:effectLst/>
                          <a:uLnTx/>
                          <a:uFillTx/>
                          <a:latin typeface="+mn-lt"/>
                          <a:ea typeface="+mn-ea"/>
                          <a:cs typeface="+mn-cs"/>
                        </a:rPr>
                        <a:t>🌷 https://t.co/EgqDtaHvtk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0.0013 %</a:t>
                      </a:r>
                    </a:p>
                  </a:txBody>
                  <a:tcPr/>
                </a:tc>
                <a:extLst>
                  <a:ext uri="{0D108BD9-81ED-4DB2-BD59-A6C34878D82A}">
                    <a16:rowId xmlns:a16="http://schemas.microsoft.com/office/drawing/2014/main" val="1348658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12:52:18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اصرف وصفة طبيبك من #الدواء على التأمين وتمتّع ب ٥٪؜ مكافآة من قيمة فاتورتك! 
العرض سارٍ حتى 20 يوليو. 
#اصرفها_بالعافية </a:t>
                      </a:r>
                      <a:r>
                        <a:rPr kumimoji="0" lang="en-US" sz="1000" b="0" i="0" u="none" strike="noStrike" kern="1200" cap="none" spc="0" normalizeH="0" baseline="0" noProof="0">
                          <a:ln>
                            <a:noFill/>
                          </a:ln>
                          <a:solidFill>
                            <a:prstClr val="black"/>
                          </a:solidFill>
                          <a:effectLst/>
                          <a:uLnTx/>
                          <a:uFillTx/>
                          <a:latin typeface="+mn-lt"/>
                          <a:ea typeface="+mn-ea"/>
                          <a:cs typeface="+mn-cs"/>
                        </a:rPr>
                        <a:t>https://t.co/vKEg6mLcW1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0.0071 %</a:t>
                      </a:r>
                    </a:p>
                  </a:txBody>
                  <a:tcPr/>
                </a:tc>
                <a:extLst>
                  <a:ext uri="{0D108BD9-81ED-4DB2-BD59-A6C34878D82A}">
                    <a16:rowId xmlns:a16="http://schemas.microsoft.com/office/drawing/2014/main" val="601383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11:00:17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استمتعي بشعر صحي ولامع مع عرض بريكسيونا، اشتري عبوتين بريكسيونا واحصلي على الثالثة مجانًا، العرض ساري من ٢٥ مايو وحتى ٥ يونيو، العرض متوفر في جميع صيدليات الدواء
#الشعر_الجميل </a:t>
                      </a:r>
                      <a:r>
                        <a:rPr kumimoji="0" lang="en-US" sz="1000" b="0" i="0" u="none" strike="noStrike" kern="1200" cap="none" spc="0" normalizeH="0" baseline="0" noProof="0">
                          <a:ln>
                            <a:noFill/>
                          </a:ln>
                          <a:solidFill>
                            <a:prstClr val="black"/>
                          </a:solidFill>
                          <a:effectLst/>
                          <a:uLnTx/>
                          <a:uFillTx/>
                          <a:latin typeface="+mn-lt"/>
                          <a:ea typeface="+mn-ea"/>
                          <a:cs typeface="+mn-cs"/>
                        </a:rPr>
                        <a:t>https://t.co/3EDO0aREgA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0.0065 %</a:t>
                      </a:r>
                    </a:p>
                  </a:txBody>
                  <a:tcPr/>
                </a:tc>
                <a:extLst>
                  <a:ext uri="{0D108BD9-81ED-4DB2-BD59-A6C34878D82A}">
                    <a16:rowId xmlns:a16="http://schemas.microsoft.com/office/drawing/2014/main" val="2073006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08:49:22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لشعر صحي خلال شهر #رمضان, تأكدي من اتباع النصائح التالية من بريكسيونا
#الدواء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https://t.co/TIsLmFsUm4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0.0058 %</a:t>
                      </a:r>
                    </a:p>
                  </a:txBody>
                  <a:tcPr/>
                </a:tc>
                <a:extLst>
                  <a:ext uri="{0D108BD9-81ED-4DB2-BD59-A6C34878D82A}">
                    <a16:rowId xmlns:a16="http://schemas.microsoft.com/office/drawing/2014/main" val="3655742070"/>
                  </a:ext>
                </a:extLst>
              </a:tr>
            </a:tbl>
          </a:graphicData>
        </a:graphic>
      </p:graphicFrame>
      <p:sp>
        <p:nvSpPr>
          <p:cNvPr id="4" name="Text Placeholder 3">
            <a:extLst>
              <a:ext uri="{FF2B5EF4-FFF2-40B4-BE49-F238E27FC236}">
                <a16:creationId xmlns:a16="http://schemas.microsoft.com/office/drawing/2014/main" id="{6BFE3ECC-1612-4344-9A3A-9E68EFF53805}"/>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13913610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FD35E-0C4B-4A30-9A68-3C1A94C44C06}"/>
              </a:ext>
            </a:extLst>
          </p:cNvPr>
          <p:cNvSpPr>
            <a:spLocks noGrp="1"/>
          </p:cNvSpPr>
          <p:nvPr>
            <p:ph type="title"/>
          </p:nvPr>
        </p:nvSpPr>
        <p:spPr/>
        <p:txBody>
          <a:bodyPr/>
          <a:lstStyle/>
          <a:p>
            <a:r>
              <a:rPr lang="en-US"/>
              <a:t>Twitter Own and Retweeted Tweets Table | AlDawaa - 4 of 5</a:t>
            </a:r>
          </a:p>
        </p:txBody>
      </p:sp>
      <p:graphicFrame>
        <p:nvGraphicFramePr>
          <p:cNvPr id="5" name="Table Placeholder 4">
            <a:extLst>
              <a:ext uri="{FF2B5EF4-FFF2-40B4-BE49-F238E27FC236}">
                <a16:creationId xmlns:a16="http://schemas.microsoft.com/office/drawing/2014/main" id="{312EDBBE-271A-471E-8372-969B5D59CE17}"/>
              </a:ext>
            </a:extLst>
          </p:cNvPr>
          <p:cNvGraphicFramePr>
            <a:graphicFrameLocks noGrp="1"/>
          </p:cNvGraphicFramePr>
          <p:nvPr>
            <p:ph type="tbl" sz="quarter" idx="13"/>
            <p:extLst>
              <p:ext uri="{D42A27DB-BD31-4B8C-83A1-F6EECF244321}">
                <p14:modId xmlns:p14="http://schemas.microsoft.com/office/powerpoint/2010/main" val="467675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33355306"/>
                    </a:ext>
                  </a:extLst>
                </a:gridCol>
                <a:gridCol w="822960">
                  <a:extLst>
                    <a:ext uri="{9D8B030D-6E8A-4147-A177-3AD203B41FA5}">
                      <a16:colId xmlns:a16="http://schemas.microsoft.com/office/drawing/2014/main" val="880163325"/>
                    </a:ext>
                  </a:extLst>
                </a:gridCol>
                <a:gridCol w="822960">
                  <a:extLst>
                    <a:ext uri="{9D8B030D-6E8A-4147-A177-3AD203B41FA5}">
                      <a16:colId xmlns:a16="http://schemas.microsoft.com/office/drawing/2014/main" val="3543097255"/>
                    </a:ext>
                  </a:extLst>
                </a:gridCol>
                <a:gridCol w="822960">
                  <a:extLst>
                    <a:ext uri="{9D8B030D-6E8A-4147-A177-3AD203B41FA5}">
                      <a16:colId xmlns:a16="http://schemas.microsoft.com/office/drawing/2014/main" val="2346100532"/>
                    </a:ext>
                  </a:extLst>
                </a:gridCol>
                <a:gridCol w="822960">
                  <a:extLst>
                    <a:ext uri="{9D8B030D-6E8A-4147-A177-3AD203B41FA5}">
                      <a16:colId xmlns:a16="http://schemas.microsoft.com/office/drawing/2014/main" val="3025732876"/>
                    </a:ext>
                  </a:extLst>
                </a:gridCol>
                <a:gridCol w="822960">
                  <a:extLst>
                    <a:ext uri="{9D8B030D-6E8A-4147-A177-3AD203B41FA5}">
                      <a16:colId xmlns:a16="http://schemas.microsoft.com/office/drawing/2014/main" val="2846486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878195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- 2018-05-26 18:46:20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وقت الاستحمام هو بكل تأكيد فرصة مثالية خلال يومك لتحفّزي حواس طفلك وتزيدي الارتباط بينكما</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تقدم الأفضل لكِ ولطفلك </a:t>
                      </a:r>
                      <a:r>
                        <a:rPr kumimoji="0" lang="en-US" sz="1000" b="0" i="0" u="none" strike="noStrike" kern="1200" cap="none" spc="0" normalizeH="0" baseline="0" noProof="0">
                          <a:ln>
                            <a:noFill/>
                          </a:ln>
                          <a:solidFill>
                            <a:prstClr val="black"/>
                          </a:solidFill>
                          <a:effectLst/>
                          <a:uLnTx/>
                          <a:uFillTx/>
                          <a:latin typeface="+mn-lt"/>
                          <a:ea typeface="+mn-ea"/>
                          <a:cs typeface="+mn-cs"/>
                        </a:rPr>
                        <a:t>https://t.co/l5v5Pwv3Gl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extLst>
                  <a:ext uri="{0D108BD9-81ED-4DB2-BD59-A6C34878D82A}">
                    <a16:rowId xmlns:a16="http://schemas.microsoft.com/office/drawing/2014/main" val="2928151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- 2018-05-26 17:00:43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نصيحة_الدواء تذكر أن تشرب الكثير من الماء قبل صلاة التراويح لتتجنب الشعور بالجفاف أثناء الصلاة.. وفي حال الشعور بالجفاف, إتجه إلى الطوارئ أو استشر طبيبك .
#رمضان
#الدواء_والسكري </a:t>
                      </a:r>
                      <a:r>
                        <a:rPr kumimoji="0" lang="en-US" sz="1000" b="0" i="0" u="none" strike="noStrike" kern="1200" cap="none" spc="0" normalizeH="0" baseline="0" noProof="0">
                          <a:ln>
                            <a:noFill/>
                          </a:ln>
                          <a:solidFill>
                            <a:prstClr val="black"/>
                          </a:solidFill>
                          <a:effectLst/>
                          <a:uLnTx/>
                          <a:uFillTx/>
                          <a:latin typeface="+mn-lt"/>
                          <a:ea typeface="+mn-ea"/>
                          <a:cs typeface="+mn-cs"/>
                        </a:rPr>
                        <a:t>https://t.co/RocG3OGKh8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0.0077 %</a:t>
                      </a:r>
                    </a:p>
                  </a:txBody>
                  <a:tcPr/>
                </a:tc>
                <a:extLst>
                  <a:ext uri="{0D108BD9-81ED-4DB2-BD59-A6C34878D82A}">
                    <a16:rowId xmlns:a16="http://schemas.microsoft.com/office/drawing/2014/main" val="2720681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- 2018-05-25 19:30:14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 ما يحتاجه طفلك.. لدينا</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https://t.co/4YPqT4nNM6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0.0039 %</a:t>
                      </a:r>
                    </a:p>
                  </a:txBody>
                  <a:tcPr/>
                </a:tc>
                <a:extLst>
                  <a:ext uri="{0D108BD9-81ED-4DB2-BD59-A6C34878D82A}">
                    <a16:rowId xmlns:a16="http://schemas.microsoft.com/office/drawing/2014/main" val="3351314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- 2018-05-25 17:30:17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لنمو وتطور مستمر يحتاج طفلك إالى الأطعمة المليئة بالكالسيوم والحديد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تفقدي #عروض_الدواء على منتجات الحليب الأساسية لطفلك </a:t>
                      </a:r>
                      <a:r>
                        <a:rPr kumimoji="0" lang="en-US" sz="1000" b="0" i="0" u="none" strike="noStrike" kern="1200" cap="none" spc="0" normalizeH="0" baseline="0" noProof="0">
                          <a:ln>
                            <a:noFill/>
                          </a:ln>
                          <a:solidFill>
                            <a:prstClr val="black"/>
                          </a:solidFill>
                          <a:effectLst/>
                          <a:uLnTx/>
                          <a:uFillTx/>
                          <a:latin typeface="+mn-lt"/>
                          <a:ea typeface="+mn-ea"/>
                          <a:cs typeface="+mn-cs"/>
                        </a:rPr>
                        <a:t>https://t.co/3lxCY2QGTs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extLst>
                  <a:ext uri="{0D108BD9-81ED-4DB2-BD59-A6C34878D82A}">
                    <a16:rowId xmlns:a16="http://schemas.microsoft.com/office/drawing/2014/main" val="438049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- 2018-05-25 17:30:17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لنمو وتطور مستمر يحتاج طفلك إالى الأطعمة المليئة بالكالسيوم والحديد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تفقدي #عروض_الدواء على منتجات الحليب الأساسية لطفلك </a:t>
                      </a:r>
                      <a:r>
                        <a:rPr kumimoji="0" lang="en-US" sz="1000" b="0" i="0" u="none" strike="noStrike" kern="1200" cap="none" spc="0" normalizeH="0" baseline="0" noProof="0">
                          <a:ln>
                            <a:noFill/>
                          </a:ln>
                          <a:solidFill>
                            <a:prstClr val="black"/>
                          </a:solidFill>
                          <a:effectLst/>
                          <a:uLnTx/>
                          <a:uFillTx/>
                          <a:latin typeface="+mn-lt"/>
                          <a:ea typeface="+mn-ea"/>
                          <a:cs typeface="+mn-cs"/>
                        </a:rPr>
                        <a:t>https://t.co/Pnmb1PHC8y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0.0058 %</a:t>
                      </a:r>
                    </a:p>
                  </a:txBody>
                  <a:tcPr/>
                </a:tc>
                <a:extLst>
                  <a:ext uri="{0D108BD9-81ED-4DB2-BD59-A6C34878D82A}">
                    <a16:rowId xmlns:a16="http://schemas.microsoft.com/office/drawing/2014/main" val="1952873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- 2018-05-25 17:25:04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لنمو وتطور مستمر يحتاج طفلك إالى الأطعمة المليئة بالكالسيوم والحديد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تفقدي #عروض_الدواء على منتجات الحليب الأساسية لطفلك </a:t>
                      </a:r>
                      <a:r>
                        <a:rPr kumimoji="0" lang="en-US" sz="1000" b="0" i="0" u="none" strike="noStrike" kern="1200" cap="none" spc="0" normalizeH="0" baseline="0" noProof="0">
                          <a:ln>
                            <a:noFill/>
                          </a:ln>
                          <a:solidFill>
                            <a:prstClr val="black"/>
                          </a:solidFill>
                          <a:effectLst/>
                          <a:uLnTx/>
                          <a:uFillTx/>
                          <a:latin typeface="+mn-lt"/>
                          <a:ea typeface="+mn-ea"/>
                          <a:cs typeface="+mn-cs"/>
                        </a:rPr>
                        <a:t>https://t.co/JLhRbDKlLA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0.0032 %</a:t>
                      </a:r>
                    </a:p>
                  </a:txBody>
                  <a:tcPr/>
                </a:tc>
                <a:extLst>
                  <a:ext uri="{0D108BD9-81ED-4DB2-BD59-A6C34878D82A}">
                    <a16:rowId xmlns:a16="http://schemas.microsoft.com/office/drawing/2014/main" val="2074390030"/>
                  </a:ext>
                </a:extLst>
              </a:tr>
            </a:tbl>
          </a:graphicData>
        </a:graphic>
      </p:graphicFrame>
      <p:sp>
        <p:nvSpPr>
          <p:cNvPr id="4" name="Text Placeholder 3">
            <a:extLst>
              <a:ext uri="{FF2B5EF4-FFF2-40B4-BE49-F238E27FC236}">
                <a16:creationId xmlns:a16="http://schemas.microsoft.com/office/drawing/2014/main" id="{17759754-9FC3-460D-8249-ED1395DFF033}"/>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18002296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84525-6B1E-4525-B953-425B448BD59C}"/>
              </a:ext>
            </a:extLst>
          </p:cNvPr>
          <p:cNvSpPr>
            <a:spLocks noGrp="1"/>
          </p:cNvSpPr>
          <p:nvPr>
            <p:ph type="title"/>
          </p:nvPr>
        </p:nvSpPr>
        <p:spPr/>
        <p:txBody>
          <a:bodyPr/>
          <a:lstStyle/>
          <a:p>
            <a:r>
              <a:rPr lang="en-US"/>
              <a:t>Twitter Own and Retweeted Tweets Table | AlDawaa - 5 of 5</a:t>
            </a:r>
          </a:p>
        </p:txBody>
      </p:sp>
      <p:graphicFrame>
        <p:nvGraphicFramePr>
          <p:cNvPr id="5" name="Table Placeholder 4">
            <a:extLst>
              <a:ext uri="{FF2B5EF4-FFF2-40B4-BE49-F238E27FC236}">
                <a16:creationId xmlns:a16="http://schemas.microsoft.com/office/drawing/2014/main" id="{14595DBC-7DB3-4E95-8040-ED8C708EF4CE}"/>
              </a:ext>
            </a:extLst>
          </p:cNvPr>
          <p:cNvGraphicFramePr>
            <a:graphicFrameLocks noGrp="1"/>
          </p:cNvGraphicFramePr>
          <p:nvPr>
            <p:ph type="tbl" sz="quarter" idx="13"/>
            <p:extLst>
              <p:ext uri="{D42A27DB-BD31-4B8C-83A1-F6EECF244321}">
                <p14:modId xmlns:p14="http://schemas.microsoft.com/office/powerpoint/2010/main" val="1963374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98301331"/>
                    </a:ext>
                  </a:extLst>
                </a:gridCol>
                <a:gridCol w="822960">
                  <a:extLst>
                    <a:ext uri="{9D8B030D-6E8A-4147-A177-3AD203B41FA5}">
                      <a16:colId xmlns:a16="http://schemas.microsoft.com/office/drawing/2014/main" val="1880948324"/>
                    </a:ext>
                  </a:extLst>
                </a:gridCol>
                <a:gridCol w="822960">
                  <a:extLst>
                    <a:ext uri="{9D8B030D-6E8A-4147-A177-3AD203B41FA5}">
                      <a16:colId xmlns:a16="http://schemas.microsoft.com/office/drawing/2014/main" val="2978535971"/>
                    </a:ext>
                  </a:extLst>
                </a:gridCol>
                <a:gridCol w="822960">
                  <a:extLst>
                    <a:ext uri="{9D8B030D-6E8A-4147-A177-3AD203B41FA5}">
                      <a16:colId xmlns:a16="http://schemas.microsoft.com/office/drawing/2014/main" val="1777657845"/>
                    </a:ext>
                  </a:extLst>
                </a:gridCol>
                <a:gridCol w="822960">
                  <a:extLst>
                    <a:ext uri="{9D8B030D-6E8A-4147-A177-3AD203B41FA5}">
                      <a16:colId xmlns:a16="http://schemas.microsoft.com/office/drawing/2014/main" val="1470830111"/>
                    </a:ext>
                  </a:extLst>
                </a:gridCol>
                <a:gridCol w="822960">
                  <a:extLst>
                    <a:ext uri="{9D8B030D-6E8A-4147-A177-3AD203B41FA5}">
                      <a16:colId xmlns:a16="http://schemas.microsoft.com/office/drawing/2014/main" val="4274385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762146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- 2018-05-25 10:20:04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جمعة مضت وآخري أتت فــ يارب أغفر لنا ما بينهما ويسر أمورنا وأرضنا عنا يا كريم  
#يوم_الجمعه </a:t>
                      </a:r>
                      <a:r>
                        <a:rPr kumimoji="0" lang="en-US" sz="1000" b="0" i="0" u="none" strike="noStrike" kern="1200" cap="none" spc="0" normalizeH="0" baseline="0" noProof="0">
                          <a:ln>
                            <a:noFill/>
                          </a:ln>
                          <a:solidFill>
                            <a:prstClr val="black"/>
                          </a:solidFill>
                          <a:effectLst/>
                          <a:uLnTx/>
                          <a:uFillTx/>
                          <a:latin typeface="+mn-lt"/>
                          <a:ea typeface="+mn-ea"/>
                          <a:cs typeface="+mn-cs"/>
                        </a:rPr>
                        <a:t>https://t.co/0nDIMgTmTD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0.0090 %</a:t>
                      </a:r>
                    </a:p>
                  </a:txBody>
                  <a:tcPr/>
                </a:tc>
                <a:extLst>
                  <a:ext uri="{0D108BD9-81ED-4DB2-BD59-A6C34878D82A}">
                    <a16:rowId xmlns:a16="http://schemas.microsoft.com/office/drawing/2014/main" val="600575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- 2018-05-24 10:00:23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العناية بالأسنان في شهر #رمضان من الأمور المهمة, لذلك نقدم لكم #عروض_الدواء على منتجات منوعة للحفاظ على ابتسامتكم المشرقة </a:t>
                      </a:r>
                      <a:r>
                        <a:rPr kumimoji="0" lang="en-US" sz="1000" b="0" i="0" u="none" strike="noStrike" kern="1200" cap="none" spc="0" normalizeH="0" baseline="0" noProof="0">
                          <a:ln>
                            <a:noFill/>
                          </a:ln>
                          <a:solidFill>
                            <a:prstClr val="black"/>
                          </a:solidFill>
                          <a:effectLst/>
                          <a:uLnTx/>
                          <a:uFillTx/>
                          <a:latin typeface="+mn-lt"/>
                          <a:ea typeface="+mn-ea"/>
                          <a:cs typeface="+mn-cs"/>
                        </a:rPr>
                        <a:t>https://t.co/7pFfHFxQjF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0.0077 %</a:t>
                      </a:r>
                    </a:p>
                  </a:txBody>
                  <a:tcPr/>
                </a:tc>
                <a:extLst>
                  <a:ext uri="{0D108BD9-81ED-4DB2-BD59-A6C34878D82A}">
                    <a16:rowId xmlns:a16="http://schemas.microsoft.com/office/drawing/2014/main" val="177302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- 2018-05-23 20:19:24 </a:t>
                      </a:r>
                      <a:r>
                        <a:rPr kumimoji="0" lang="en-US" sz="1000" b="0" i="0" u="none" strike="noStrike" kern="1200" cap="none" spc="0" normalizeH="0" baseline="0" noProof="0">
                          <a:ln>
                            <a:noFill/>
                          </a:ln>
                          <a:solidFill>
                            <a:prstClr val="black"/>
                          </a:solidFill>
                          <a:effectLst/>
                          <a:uLnTx/>
                          <a:uFillTx/>
                          <a:latin typeface="+mn-lt"/>
                          <a:ea typeface="+mn-ea"/>
                          <a:cs typeface="+mn-cs"/>
                        </a:rPr>
                        <a:t>
  RT @sharikhc: </a:t>
                      </a:r>
                      <a:r>
                        <a:rPr kumimoji="0" lang="ar-AE" sz="1000" b="0" i="0" u="none" strike="noStrike" kern="1200" cap="none" spc="0" normalizeH="0" baseline="0" noProof="0">
                          <a:ln>
                            <a:noFill/>
                          </a:ln>
                          <a:solidFill>
                            <a:prstClr val="black"/>
                          </a:solidFill>
                          <a:effectLst/>
                          <a:uLnTx/>
                          <a:uFillTx/>
                          <a:latin typeface="+mn-lt"/>
                          <a:ea typeface="+mn-ea"/>
                          <a:cs typeface="+mn-cs"/>
                        </a:rPr>
                        <a:t>أقامت مبادرة شارك بالتعاون مع صيدليات الدواء في أربع فروع بالرياض</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فعالية  </a:t>
                      </a:r>
                      <a:r>
                        <a:rPr kumimoji="0" lang="en-US" sz="1000" b="0" i="0" u="none" strike="noStrike" kern="1200" cap="none" spc="0" normalizeH="0" baseline="0" noProof="0">
                          <a:ln>
                            <a:noFill/>
                          </a:ln>
                          <a:solidFill>
                            <a:prstClr val="black"/>
                          </a:solidFill>
                          <a:effectLst/>
                          <a:uLnTx/>
                          <a:uFillTx/>
                          <a:latin typeface="+mn-lt"/>
                          <a:ea typeface="+mn-ea"/>
                          <a:cs typeface="+mn-cs"/>
                        </a:rPr>
                        <a:t>Heart Age and Stroke possibility research project…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14329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- 2018-05-23 19:00:20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معجنات السمبوسة أساسية في كل سفرة في #رمضان, استمتعي فيها أكثر بسعرات حرارية أقل عند الشوي بدلاَ من القلي واحرصي على عدم الإكثار منها
#نصيحة_الدواء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https://t.co/2ghZx2TJMr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0.0161 %</a:t>
                      </a:r>
                    </a:p>
                  </a:txBody>
                  <a:tcPr/>
                </a:tc>
                <a:extLst>
                  <a:ext uri="{0D108BD9-81ED-4DB2-BD59-A6C34878D82A}">
                    <a16:rowId xmlns:a16="http://schemas.microsoft.com/office/drawing/2014/main" val="1824433246"/>
                  </a:ext>
                </a:extLst>
              </a:tr>
            </a:tbl>
          </a:graphicData>
        </a:graphic>
      </p:graphicFrame>
      <p:sp>
        <p:nvSpPr>
          <p:cNvPr id="4" name="Text Placeholder 3">
            <a:extLst>
              <a:ext uri="{FF2B5EF4-FFF2-40B4-BE49-F238E27FC236}">
                <a16:creationId xmlns:a16="http://schemas.microsoft.com/office/drawing/2014/main" id="{31B50F8A-42D3-4887-B92B-F6E08338582B}"/>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35075594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149DA-E3B2-4764-BFF2-1A228C73453D}"/>
              </a:ext>
            </a:extLst>
          </p:cNvPr>
          <p:cNvSpPr>
            <a:spLocks noGrp="1"/>
          </p:cNvSpPr>
          <p:nvPr>
            <p:ph type="title"/>
          </p:nvPr>
        </p:nvSpPr>
        <p:spPr/>
        <p:txBody>
          <a:bodyPr/>
          <a:lstStyle/>
          <a:p>
            <a:r>
              <a:rPr lang="en-US"/>
              <a:t>Twitter Interaction Rate | AlDawaa</a:t>
            </a:r>
          </a:p>
        </p:txBody>
      </p:sp>
      <p:graphicFrame>
        <p:nvGraphicFramePr>
          <p:cNvPr id="6" name="Chart Placeholder 5">
            <a:extLst>
              <a:ext uri="{FF2B5EF4-FFF2-40B4-BE49-F238E27FC236}">
                <a16:creationId xmlns:a16="http://schemas.microsoft.com/office/drawing/2014/main" id="{2C511828-1A37-4F7A-862A-CC293D46EF6E}"/>
              </a:ext>
            </a:extLst>
          </p:cNvPr>
          <p:cNvGraphicFramePr>
            <a:graphicFrameLocks noGrp="1"/>
          </p:cNvGraphicFramePr>
          <p:nvPr>
            <p:ph type="chart" sz="quarter" idx="13"/>
            <p:extLst>
              <p:ext uri="{D42A27DB-BD31-4B8C-83A1-F6EECF244321}">
                <p14:modId xmlns:p14="http://schemas.microsoft.com/office/powerpoint/2010/main" val="31714736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1CB3AE-D328-4C07-9BF2-F284F8537CEC}"/>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1960DD47-E63A-4BCB-9AB1-D33D98A933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06288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78EE0-F0BC-405B-B5AA-1227E57DF243}"/>
              </a:ext>
            </a:extLst>
          </p:cNvPr>
          <p:cNvSpPr>
            <a:spLocks noGrp="1"/>
          </p:cNvSpPr>
          <p:nvPr>
            <p:ph type="title"/>
          </p:nvPr>
        </p:nvSpPr>
        <p:spPr/>
        <p:txBody>
          <a:bodyPr/>
          <a:lstStyle/>
          <a:p>
            <a:r>
              <a:rPr lang="en-US"/>
              <a:t>Twitter Followers Change | AlDawaa</a:t>
            </a:r>
          </a:p>
        </p:txBody>
      </p:sp>
      <p:graphicFrame>
        <p:nvGraphicFramePr>
          <p:cNvPr id="6" name="Chart Placeholder 5">
            <a:extLst>
              <a:ext uri="{FF2B5EF4-FFF2-40B4-BE49-F238E27FC236}">
                <a16:creationId xmlns:a16="http://schemas.microsoft.com/office/drawing/2014/main" id="{552E1D42-31D1-4866-9F9B-AA716F55113E}"/>
              </a:ext>
            </a:extLst>
          </p:cNvPr>
          <p:cNvGraphicFramePr>
            <a:graphicFrameLocks noGrp="1"/>
          </p:cNvGraphicFramePr>
          <p:nvPr>
            <p:ph type="chart" sz="quarter" idx="13"/>
            <p:extLst>
              <p:ext uri="{D42A27DB-BD31-4B8C-83A1-F6EECF244321}">
                <p14:modId xmlns:p14="http://schemas.microsoft.com/office/powerpoint/2010/main" val="27761204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95E948-2FCA-4ACE-843E-1DB3E33A82BB}"/>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713C43D2-78D0-42A0-B697-386B1E5F36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50866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9EAEB-AF31-4E6D-AA27-2FCBFAF73FCE}"/>
              </a:ext>
            </a:extLst>
          </p:cNvPr>
          <p:cNvSpPr>
            <a:spLocks noGrp="1"/>
          </p:cNvSpPr>
          <p:nvPr>
            <p:ph type="title"/>
          </p:nvPr>
        </p:nvSpPr>
        <p:spPr/>
        <p:txBody>
          <a:bodyPr/>
          <a:lstStyle/>
          <a:p>
            <a:r>
              <a:rPr lang="en-US"/>
              <a:t>Twitter Own Tweets | AlDawaa</a:t>
            </a:r>
          </a:p>
        </p:txBody>
      </p:sp>
      <p:graphicFrame>
        <p:nvGraphicFramePr>
          <p:cNvPr id="6" name="Chart Placeholder 5">
            <a:extLst>
              <a:ext uri="{FF2B5EF4-FFF2-40B4-BE49-F238E27FC236}">
                <a16:creationId xmlns:a16="http://schemas.microsoft.com/office/drawing/2014/main" id="{40D9732F-1CDC-4F40-9A20-48303D22C50E}"/>
              </a:ext>
            </a:extLst>
          </p:cNvPr>
          <p:cNvGraphicFramePr>
            <a:graphicFrameLocks noGrp="1"/>
          </p:cNvGraphicFramePr>
          <p:nvPr>
            <p:ph type="chart" sz="quarter" idx="13"/>
            <p:extLst>
              <p:ext uri="{D42A27DB-BD31-4B8C-83A1-F6EECF244321}">
                <p14:modId xmlns:p14="http://schemas.microsoft.com/office/powerpoint/2010/main" val="25739796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F4E5BA-6434-459B-8F44-BE1DD76B386F}"/>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94C9E4B2-BE7A-42C3-A6DC-996173A067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55889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0EC27-4601-41BE-BA4F-8E511C801FAD}"/>
              </a:ext>
            </a:extLst>
          </p:cNvPr>
          <p:cNvSpPr>
            <a:spLocks noGrp="1"/>
          </p:cNvSpPr>
          <p:nvPr>
            <p:ph type="title"/>
          </p:nvPr>
        </p:nvSpPr>
        <p:spPr/>
        <p:txBody>
          <a:bodyPr/>
          <a:lstStyle/>
          <a:p>
            <a:r>
              <a:rPr lang="en-US"/>
              <a:t>Twitter Interactions Distribution | AlDawaa</a:t>
            </a:r>
          </a:p>
        </p:txBody>
      </p:sp>
      <p:graphicFrame>
        <p:nvGraphicFramePr>
          <p:cNvPr id="6" name="Chart Placeholder 5">
            <a:extLst>
              <a:ext uri="{FF2B5EF4-FFF2-40B4-BE49-F238E27FC236}">
                <a16:creationId xmlns:a16="http://schemas.microsoft.com/office/drawing/2014/main" id="{6C5F249A-86C3-4D07-94D5-CFC3471041D3}"/>
              </a:ext>
            </a:extLst>
          </p:cNvPr>
          <p:cNvGraphicFramePr>
            <a:graphicFrameLocks noGrp="1"/>
          </p:cNvGraphicFramePr>
          <p:nvPr>
            <p:ph type="chart" sz="quarter" idx="13"/>
            <p:extLst>
              <p:ext uri="{D42A27DB-BD31-4B8C-83A1-F6EECF244321}">
                <p14:modId xmlns:p14="http://schemas.microsoft.com/office/powerpoint/2010/main" val="2737848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390D7F-129E-4D69-B32B-4C82265ABC06}"/>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FD7535C7-CE47-4399-8F06-E385B688A3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92005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B5741-642C-4574-A7FE-0726189E4E47}"/>
              </a:ext>
            </a:extLst>
          </p:cNvPr>
          <p:cNvSpPr>
            <a:spLocks noGrp="1"/>
          </p:cNvSpPr>
          <p:nvPr>
            <p:ph type="title"/>
          </p:nvPr>
        </p:nvSpPr>
        <p:spPr/>
        <p:txBody>
          <a:bodyPr/>
          <a:lstStyle/>
          <a:p>
            <a:r>
              <a:rPr lang="en-US"/>
              <a:t>Twitter Tweets Total | AlDawaa</a:t>
            </a:r>
          </a:p>
        </p:txBody>
      </p:sp>
      <p:graphicFrame>
        <p:nvGraphicFramePr>
          <p:cNvPr id="6" name="Chart Placeholder 5">
            <a:extLst>
              <a:ext uri="{FF2B5EF4-FFF2-40B4-BE49-F238E27FC236}">
                <a16:creationId xmlns:a16="http://schemas.microsoft.com/office/drawing/2014/main" id="{D0460217-CE0C-4264-B03F-12E0A76378E8}"/>
              </a:ext>
            </a:extLst>
          </p:cNvPr>
          <p:cNvGraphicFramePr>
            <a:graphicFrameLocks noGrp="1"/>
          </p:cNvGraphicFramePr>
          <p:nvPr>
            <p:ph type="chart" sz="quarter" idx="13"/>
            <p:extLst>
              <p:ext uri="{D42A27DB-BD31-4B8C-83A1-F6EECF244321}">
                <p14:modId xmlns:p14="http://schemas.microsoft.com/office/powerpoint/2010/main" val="5935890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DC51A3-D767-49AD-9533-5819CBD85FD0}"/>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07CD9163-9523-4AC7-94BA-45F2B73FDF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50428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7E736-8A42-4D69-BB94-07F5BCDD3CFE}"/>
              </a:ext>
            </a:extLst>
          </p:cNvPr>
          <p:cNvSpPr>
            <a:spLocks noGrp="1"/>
          </p:cNvSpPr>
          <p:nvPr>
            <p:ph type="title"/>
          </p:nvPr>
        </p:nvSpPr>
        <p:spPr/>
        <p:txBody>
          <a:bodyPr/>
          <a:lstStyle/>
          <a:p>
            <a:r>
              <a:rPr lang="en-US"/>
              <a:t>Twitter Total Interactions | AlDawaa</a:t>
            </a:r>
          </a:p>
        </p:txBody>
      </p:sp>
      <p:graphicFrame>
        <p:nvGraphicFramePr>
          <p:cNvPr id="6" name="Chart Placeholder 5">
            <a:extLst>
              <a:ext uri="{FF2B5EF4-FFF2-40B4-BE49-F238E27FC236}">
                <a16:creationId xmlns:a16="http://schemas.microsoft.com/office/drawing/2014/main" id="{0F87D81F-18D9-4847-97C6-45EE60D39980}"/>
              </a:ext>
            </a:extLst>
          </p:cNvPr>
          <p:cNvGraphicFramePr>
            <a:graphicFrameLocks noGrp="1"/>
          </p:cNvGraphicFramePr>
          <p:nvPr>
            <p:ph type="chart" sz="quarter" idx="13"/>
            <p:extLst>
              <p:ext uri="{D42A27DB-BD31-4B8C-83A1-F6EECF244321}">
                <p14:modId xmlns:p14="http://schemas.microsoft.com/office/powerpoint/2010/main" val="34306520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1E551D-3C29-4093-A76C-9FF7E13FBC4A}"/>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02A61158-7A81-4EE3-9E47-FA76DA3E87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34620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6FE49-9773-4F27-8593-C3130A0A64A8}"/>
              </a:ext>
            </a:extLst>
          </p:cNvPr>
          <p:cNvSpPr>
            <a:spLocks noGrp="1"/>
          </p:cNvSpPr>
          <p:nvPr>
            <p:ph type="title"/>
          </p:nvPr>
        </p:nvSpPr>
        <p:spPr/>
        <p:txBody>
          <a:bodyPr/>
          <a:lstStyle/>
          <a:p>
            <a:r>
              <a:rPr lang="en-US"/>
              <a:t>Twitter Retweets | AlDawaa</a:t>
            </a:r>
          </a:p>
        </p:txBody>
      </p:sp>
      <p:graphicFrame>
        <p:nvGraphicFramePr>
          <p:cNvPr id="6" name="Chart Placeholder 5">
            <a:extLst>
              <a:ext uri="{FF2B5EF4-FFF2-40B4-BE49-F238E27FC236}">
                <a16:creationId xmlns:a16="http://schemas.microsoft.com/office/drawing/2014/main" id="{48C39C71-06B2-4342-8A10-DDD4DEFDBA43}"/>
              </a:ext>
            </a:extLst>
          </p:cNvPr>
          <p:cNvGraphicFramePr>
            <a:graphicFrameLocks noGrp="1"/>
          </p:cNvGraphicFramePr>
          <p:nvPr>
            <p:ph type="chart" sz="quarter" idx="13"/>
            <p:extLst>
              <p:ext uri="{D42A27DB-BD31-4B8C-83A1-F6EECF244321}">
                <p14:modId xmlns:p14="http://schemas.microsoft.com/office/powerpoint/2010/main" val="4381392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C08708-CF5C-4497-8268-0DF0EC2E8BCD}"/>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26E5BDF4-B921-4EE9-971C-FFE85A6618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32169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75FCE-355A-4C1A-BC72-598AFEC1BD7F}"/>
              </a:ext>
            </a:extLst>
          </p:cNvPr>
          <p:cNvSpPr>
            <a:spLocks noGrp="1"/>
          </p:cNvSpPr>
          <p:nvPr>
            <p:ph type="title"/>
          </p:nvPr>
        </p:nvSpPr>
        <p:spPr/>
        <p:txBody>
          <a:bodyPr/>
          <a:lstStyle/>
          <a:p>
            <a:r>
              <a:rPr lang="en-US"/>
              <a:t>Twitter Interaction Rate By Hour | AlDawaa</a:t>
            </a:r>
          </a:p>
        </p:txBody>
      </p:sp>
      <p:graphicFrame>
        <p:nvGraphicFramePr>
          <p:cNvPr id="6" name="Chart Placeholder 5">
            <a:extLst>
              <a:ext uri="{FF2B5EF4-FFF2-40B4-BE49-F238E27FC236}">
                <a16:creationId xmlns:a16="http://schemas.microsoft.com/office/drawing/2014/main" id="{5BF556AD-BB28-4FC5-9057-DA2A460C6727}"/>
              </a:ext>
            </a:extLst>
          </p:cNvPr>
          <p:cNvGraphicFramePr>
            <a:graphicFrameLocks noGrp="1"/>
          </p:cNvGraphicFramePr>
          <p:nvPr>
            <p:ph type="chart" sz="quarter" idx="13"/>
            <p:extLst>
              <p:ext uri="{D42A27DB-BD31-4B8C-83A1-F6EECF244321}">
                <p14:modId xmlns:p14="http://schemas.microsoft.com/office/powerpoint/2010/main" val="28665718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2D4FD2-6F34-48E9-96A6-589DF16EE6E9}"/>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473AC871-A62C-4AF1-9A04-3D187C2F05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82751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857EB-1FC3-4F11-9E65-25EE5E2E20C6}"/>
              </a:ext>
            </a:extLst>
          </p:cNvPr>
          <p:cNvSpPr>
            <a:spLocks noGrp="1"/>
          </p:cNvSpPr>
          <p:nvPr>
            <p:ph type="title"/>
          </p:nvPr>
        </p:nvSpPr>
        <p:spPr/>
        <p:txBody>
          <a:bodyPr/>
          <a:lstStyle/>
          <a:p>
            <a:r>
              <a:rPr lang="en-US"/>
              <a:t>Facebook Fans Total | AlDawaa</a:t>
            </a:r>
          </a:p>
        </p:txBody>
      </p:sp>
      <p:graphicFrame>
        <p:nvGraphicFramePr>
          <p:cNvPr id="6" name="Chart Placeholder 5">
            <a:extLst>
              <a:ext uri="{FF2B5EF4-FFF2-40B4-BE49-F238E27FC236}">
                <a16:creationId xmlns:a16="http://schemas.microsoft.com/office/drawing/2014/main" id="{8179D14F-258E-40FC-86AF-9ADDEEE5B3F1}"/>
              </a:ext>
            </a:extLst>
          </p:cNvPr>
          <p:cNvGraphicFramePr>
            <a:graphicFrameLocks noGrp="1"/>
          </p:cNvGraphicFramePr>
          <p:nvPr>
            <p:ph type="chart" sz="quarter" idx="13"/>
            <p:extLst>
              <p:ext uri="{D42A27DB-BD31-4B8C-83A1-F6EECF244321}">
                <p14:modId xmlns:p14="http://schemas.microsoft.com/office/powerpoint/2010/main" val="8511619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3B3A0A-6BDE-446D-BD32-297B941C0924}"/>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54227952-ADCF-4D9E-B6E6-7BD1101AE5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820712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7C01D-9DA7-4DC7-9425-AEC1FC94F6EB}"/>
              </a:ext>
            </a:extLst>
          </p:cNvPr>
          <p:cNvSpPr>
            <a:spLocks noGrp="1"/>
          </p:cNvSpPr>
          <p:nvPr>
            <p:ph type="title"/>
          </p:nvPr>
        </p:nvSpPr>
        <p:spPr/>
        <p:txBody>
          <a:bodyPr/>
          <a:lstStyle/>
          <a:p>
            <a:r>
              <a:rPr lang="en-US"/>
              <a:t>Facebook Own Posts | AlDawaa</a:t>
            </a:r>
          </a:p>
        </p:txBody>
      </p:sp>
      <p:graphicFrame>
        <p:nvGraphicFramePr>
          <p:cNvPr id="6" name="Chart Placeholder 5">
            <a:extLst>
              <a:ext uri="{FF2B5EF4-FFF2-40B4-BE49-F238E27FC236}">
                <a16:creationId xmlns:a16="http://schemas.microsoft.com/office/drawing/2014/main" id="{61E37118-2AEB-4EFE-9DEC-AE75FAA0FCDA}"/>
              </a:ext>
            </a:extLst>
          </p:cNvPr>
          <p:cNvGraphicFramePr>
            <a:graphicFrameLocks noGrp="1"/>
          </p:cNvGraphicFramePr>
          <p:nvPr>
            <p:ph type="chart" sz="quarter" idx="13"/>
            <p:extLst>
              <p:ext uri="{D42A27DB-BD31-4B8C-83A1-F6EECF244321}">
                <p14:modId xmlns:p14="http://schemas.microsoft.com/office/powerpoint/2010/main" val="3598072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8311B5-1229-49A2-A588-4A301B5D3F03}"/>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A1D11582-333A-487F-B880-D8767466E6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96057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A3B78-023A-4626-86F1-A8680C5263EF}"/>
              </a:ext>
            </a:extLst>
          </p:cNvPr>
          <p:cNvSpPr>
            <a:spLocks noGrp="1"/>
          </p:cNvSpPr>
          <p:nvPr>
            <p:ph type="title"/>
          </p:nvPr>
        </p:nvSpPr>
        <p:spPr/>
        <p:txBody>
          <a:bodyPr/>
          <a:lstStyle/>
          <a:p>
            <a:r>
              <a:rPr lang="en-US"/>
              <a:t>Facebook Interaction Rate | AlDawaa</a:t>
            </a:r>
          </a:p>
        </p:txBody>
      </p:sp>
      <p:graphicFrame>
        <p:nvGraphicFramePr>
          <p:cNvPr id="6" name="Chart Placeholder 5">
            <a:extLst>
              <a:ext uri="{FF2B5EF4-FFF2-40B4-BE49-F238E27FC236}">
                <a16:creationId xmlns:a16="http://schemas.microsoft.com/office/drawing/2014/main" id="{83575BC0-9E12-4703-8657-605640C8E0EF}"/>
              </a:ext>
            </a:extLst>
          </p:cNvPr>
          <p:cNvGraphicFramePr>
            <a:graphicFrameLocks noGrp="1"/>
          </p:cNvGraphicFramePr>
          <p:nvPr>
            <p:ph type="chart" sz="quarter" idx="13"/>
            <p:extLst>
              <p:ext uri="{D42A27DB-BD31-4B8C-83A1-F6EECF244321}">
                <p14:modId xmlns:p14="http://schemas.microsoft.com/office/powerpoint/2010/main" val="33871491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2704D1-8EBC-4ED7-86B9-08B845238BC3}"/>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614C2DCA-1B2A-43DC-9BBC-F029F189D9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78325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05C85-4344-4952-B015-A13207FCC78B}"/>
              </a:ext>
            </a:extLst>
          </p:cNvPr>
          <p:cNvSpPr>
            <a:spLocks noGrp="1"/>
          </p:cNvSpPr>
          <p:nvPr>
            <p:ph type="title"/>
          </p:nvPr>
        </p:nvSpPr>
        <p:spPr/>
        <p:txBody>
          <a:bodyPr/>
          <a:lstStyle/>
          <a:p>
            <a:r>
              <a:rPr lang="en-US"/>
              <a:t>Facebook Own Posts Table | AlDawaa - 1 of 11</a:t>
            </a:r>
          </a:p>
        </p:txBody>
      </p:sp>
      <p:graphicFrame>
        <p:nvGraphicFramePr>
          <p:cNvPr id="5" name="Table Placeholder 4">
            <a:extLst>
              <a:ext uri="{FF2B5EF4-FFF2-40B4-BE49-F238E27FC236}">
                <a16:creationId xmlns:a16="http://schemas.microsoft.com/office/drawing/2014/main" id="{875C9099-FD2E-4A3B-B8A3-7E48AF6A4018}"/>
              </a:ext>
            </a:extLst>
          </p:cNvPr>
          <p:cNvGraphicFramePr>
            <a:graphicFrameLocks noGrp="1"/>
          </p:cNvGraphicFramePr>
          <p:nvPr>
            <p:ph type="tbl" sz="quarter" idx="13"/>
            <p:extLst>
              <p:ext uri="{D42A27DB-BD31-4B8C-83A1-F6EECF244321}">
                <p14:modId xmlns:p14="http://schemas.microsoft.com/office/powerpoint/2010/main" val="1879573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6500330"/>
                    </a:ext>
                  </a:extLst>
                </a:gridCol>
                <a:gridCol w="370332">
                  <a:extLst>
                    <a:ext uri="{9D8B030D-6E8A-4147-A177-3AD203B41FA5}">
                      <a16:colId xmlns:a16="http://schemas.microsoft.com/office/drawing/2014/main" val="4093806233"/>
                    </a:ext>
                  </a:extLst>
                </a:gridCol>
                <a:gridCol w="370332">
                  <a:extLst>
                    <a:ext uri="{9D8B030D-6E8A-4147-A177-3AD203B41FA5}">
                      <a16:colId xmlns:a16="http://schemas.microsoft.com/office/drawing/2014/main" val="2475919122"/>
                    </a:ext>
                  </a:extLst>
                </a:gridCol>
                <a:gridCol w="370332">
                  <a:extLst>
                    <a:ext uri="{9D8B030D-6E8A-4147-A177-3AD203B41FA5}">
                      <a16:colId xmlns:a16="http://schemas.microsoft.com/office/drawing/2014/main" val="1059471767"/>
                    </a:ext>
                  </a:extLst>
                </a:gridCol>
                <a:gridCol w="329184">
                  <a:extLst>
                    <a:ext uri="{9D8B030D-6E8A-4147-A177-3AD203B41FA5}">
                      <a16:colId xmlns:a16="http://schemas.microsoft.com/office/drawing/2014/main" val="3635967074"/>
                    </a:ext>
                  </a:extLst>
                </a:gridCol>
                <a:gridCol w="329184">
                  <a:extLst>
                    <a:ext uri="{9D8B030D-6E8A-4147-A177-3AD203B41FA5}">
                      <a16:colId xmlns:a16="http://schemas.microsoft.com/office/drawing/2014/main" val="170333747"/>
                    </a:ext>
                  </a:extLst>
                </a:gridCol>
                <a:gridCol w="329184">
                  <a:extLst>
                    <a:ext uri="{9D8B030D-6E8A-4147-A177-3AD203B41FA5}">
                      <a16:colId xmlns:a16="http://schemas.microsoft.com/office/drawing/2014/main" val="3577181880"/>
                    </a:ext>
                  </a:extLst>
                </a:gridCol>
                <a:gridCol w="329184">
                  <a:extLst>
                    <a:ext uri="{9D8B030D-6E8A-4147-A177-3AD203B41FA5}">
                      <a16:colId xmlns:a16="http://schemas.microsoft.com/office/drawing/2014/main" val="3845203885"/>
                    </a:ext>
                  </a:extLst>
                </a:gridCol>
                <a:gridCol w="329184">
                  <a:extLst>
                    <a:ext uri="{9D8B030D-6E8A-4147-A177-3AD203B41FA5}">
                      <a16:colId xmlns:a16="http://schemas.microsoft.com/office/drawing/2014/main" val="1416414472"/>
                    </a:ext>
                  </a:extLst>
                </a:gridCol>
                <a:gridCol w="329184">
                  <a:extLst>
                    <a:ext uri="{9D8B030D-6E8A-4147-A177-3AD203B41FA5}">
                      <a16:colId xmlns:a16="http://schemas.microsoft.com/office/drawing/2014/main" val="1887976540"/>
                    </a:ext>
                  </a:extLst>
                </a:gridCol>
                <a:gridCol w="329184">
                  <a:extLst>
                    <a:ext uri="{9D8B030D-6E8A-4147-A177-3AD203B41FA5}">
                      <a16:colId xmlns:a16="http://schemas.microsoft.com/office/drawing/2014/main" val="1823918647"/>
                    </a:ext>
                  </a:extLst>
                </a:gridCol>
                <a:gridCol w="329184">
                  <a:extLst>
                    <a:ext uri="{9D8B030D-6E8A-4147-A177-3AD203B41FA5}">
                      <a16:colId xmlns:a16="http://schemas.microsoft.com/office/drawing/2014/main" val="3519149859"/>
                    </a:ext>
                  </a:extLst>
                </a:gridCol>
                <a:gridCol w="329184">
                  <a:extLst>
                    <a:ext uri="{9D8B030D-6E8A-4147-A177-3AD203B41FA5}">
                      <a16:colId xmlns:a16="http://schemas.microsoft.com/office/drawing/2014/main" val="3687642281"/>
                    </a:ext>
                  </a:extLst>
                </a:gridCol>
                <a:gridCol w="370332">
                  <a:extLst>
                    <a:ext uri="{9D8B030D-6E8A-4147-A177-3AD203B41FA5}">
                      <a16:colId xmlns:a16="http://schemas.microsoft.com/office/drawing/2014/main" val="3150509384"/>
                    </a:ext>
                  </a:extLst>
                </a:gridCol>
                <a:gridCol w="370332">
                  <a:extLst>
                    <a:ext uri="{9D8B030D-6E8A-4147-A177-3AD203B41FA5}">
                      <a16:colId xmlns:a16="http://schemas.microsoft.com/office/drawing/2014/main" val="1344165339"/>
                    </a:ext>
                  </a:extLst>
                </a:gridCol>
                <a:gridCol w="329184">
                  <a:extLst>
                    <a:ext uri="{9D8B030D-6E8A-4147-A177-3AD203B41FA5}">
                      <a16:colId xmlns:a16="http://schemas.microsoft.com/office/drawing/2014/main" val="1783563437"/>
                    </a:ext>
                  </a:extLst>
                </a:gridCol>
                <a:gridCol w="329184">
                  <a:extLst>
                    <a:ext uri="{9D8B030D-6E8A-4147-A177-3AD203B41FA5}">
                      <a16:colId xmlns:a16="http://schemas.microsoft.com/office/drawing/2014/main" val="326893080"/>
                    </a:ext>
                  </a:extLst>
                </a:gridCol>
                <a:gridCol w="370332">
                  <a:extLst>
                    <a:ext uri="{9D8B030D-6E8A-4147-A177-3AD203B41FA5}">
                      <a16:colId xmlns:a16="http://schemas.microsoft.com/office/drawing/2014/main" val="149302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55115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- 2018-05-28 19:59:18 </a:t>
                      </a:r>
                      <a:r>
                        <a:rPr kumimoji="0" lang="ar-AE" sz="1000" b="0" i="0" u="none" strike="noStrike" kern="1200" cap="none" spc="0" normalizeH="0" baseline="0" noProof="0">
                          <a:ln>
                            <a:noFill/>
                          </a:ln>
                          <a:solidFill>
                            <a:prstClr val="black"/>
                          </a:solidFill>
                          <a:effectLst/>
                          <a:uLnTx/>
                          <a:uFillTx/>
                          <a:latin typeface="+mn-lt"/>
                          <a:ea typeface="+mn-ea"/>
                          <a:cs typeface="+mn-cs"/>
                        </a:rPr>
                        <a:t> 
 إطمئن على صحتك مع جهاز </a:t>
                      </a:r>
                      <a:r>
                        <a:rPr kumimoji="0" lang="en-US" sz="1000" b="0" i="0" u="none" strike="noStrike" kern="1200" cap="none" spc="0" normalizeH="0" baseline="0" noProof="0">
                          <a:ln>
                            <a:noFill/>
                          </a:ln>
                          <a:solidFill>
                            <a:prstClr val="black"/>
                          </a:solidFill>
                          <a:effectLst/>
                          <a:uLnTx/>
                          <a:uFillTx/>
                          <a:latin typeface="+mn-lt"/>
                          <a:ea typeface="+mn-ea"/>
                          <a:cs typeface="+mn-cs"/>
                        </a:rPr>
                        <a:t>BeneCheck </a:t>
                      </a:r>
                      <a:r>
                        <a:rPr kumimoji="0" lang="ar-AE" sz="1000" b="0" i="0" u="none" strike="noStrike" kern="1200" cap="none" spc="0" normalizeH="0" baseline="0" noProof="0">
                          <a:ln>
                            <a:noFill/>
                          </a:ln>
                          <a:solidFill>
                            <a:prstClr val="black"/>
                          </a:solidFill>
                          <a:effectLst/>
                          <a:uLnTx/>
                          <a:uFillTx/>
                          <a:latin typeface="+mn-lt"/>
                          <a:ea typeface="+mn-ea"/>
                          <a:cs typeface="+mn-cs"/>
                        </a:rPr>
                        <a:t>الذي يتميز بثلاث خصائص.. يقيس نسبة السكر، يقيس نسبة الكوليسترول و نسبة حمض اليوريك. متوفر الآن على #عروض_الدواء
*العرض ساري الى ٣ يونيو🌸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994244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- 2018-05-28 19:37:09 </a:t>
                      </a:r>
                      <a:r>
                        <a:rPr kumimoji="0" lang="ar-AE" sz="1000" b="0" i="0" u="none" strike="noStrike" kern="1200" cap="none" spc="0" normalizeH="0" baseline="0" noProof="0">
                          <a:ln>
                            <a:noFill/>
                          </a:ln>
                          <a:solidFill>
                            <a:prstClr val="black"/>
                          </a:solidFill>
                          <a:effectLst/>
                          <a:uLnTx/>
                          <a:uFillTx/>
                          <a:latin typeface="+mn-lt"/>
                          <a:ea typeface="+mn-ea"/>
                          <a:cs typeface="+mn-cs"/>
                        </a:rPr>
                        <a:t> 
 عمل الخير يدوم ... عند شرائك اي من عبوة بامبرز الميجا او الميجا المميّز سنتبرع بريال الى جمعية #كنف التي تقوم بتوفير التأمين الصحي للأيتام والارامل وأسر شهداء الواجب
#شاركها 
#شجع_غيرك_يكثر_خيرك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029337648"/>
                  </a:ext>
                </a:extLst>
              </a:tr>
            </a:tbl>
          </a:graphicData>
        </a:graphic>
      </p:graphicFrame>
      <p:sp>
        <p:nvSpPr>
          <p:cNvPr id="4" name="Text Placeholder 3">
            <a:extLst>
              <a:ext uri="{FF2B5EF4-FFF2-40B4-BE49-F238E27FC236}">
                <a16:creationId xmlns:a16="http://schemas.microsoft.com/office/drawing/2014/main" id="{1BB8124A-61E8-460E-9039-A793F66E2CF2}"/>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340789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0A605-039A-45C5-B27E-D56255A61C7E}"/>
              </a:ext>
            </a:extLst>
          </p:cNvPr>
          <p:cNvSpPr>
            <a:spLocks noGrp="1"/>
          </p:cNvSpPr>
          <p:nvPr>
            <p:ph type="title"/>
          </p:nvPr>
        </p:nvSpPr>
        <p:spPr/>
        <p:txBody>
          <a:bodyPr/>
          <a:lstStyle/>
          <a:p>
            <a:r>
              <a:rPr lang="en-US"/>
              <a:t>Facebook Own Posts Table | AlDawaa - 2 of 11</a:t>
            </a:r>
          </a:p>
        </p:txBody>
      </p:sp>
      <p:graphicFrame>
        <p:nvGraphicFramePr>
          <p:cNvPr id="5" name="Table Placeholder 4">
            <a:extLst>
              <a:ext uri="{FF2B5EF4-FFF2-40B4-BE49-F238E27FC236}">
                <a16:creationId xmlns:a16="http://schemas.microsoft.com/office/drawing/2014/main" id="{CB8E42F0-7477-4B8D-AFBD-21182E73F6E8}"/>
              </a:ext>
            </a:extLst>
          </p:cNvPr>
          <p:cNvGraphicFramePr>
            <a:graphicFrameLocks noGrp="1"/>
          </p:cNvGraphicFramePr>
          <p:nvPr>
            <p:ph type="tbl" sz="quarter" idx="13"/>
            <p:extLst>
              <p:ext uri="{D42A27DB-BD31-4B8C-83A1-F6EECF244321}">
                <p14:modId xmlns:p14="http://schemas.microsoft.com/office/powerpoint/2010/main" val="321962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72227023"/>
                    </a:ext>
                  </a:extLst>
                </a:gridCol>
                <a:gridCol w="370332">
                  <a:extLst>
                    <a:ext uri="{9D8B030D-6E8A-4147-A177-3AD203B41FA5}">
                      <a16:colId xmlns:a16="http://schemas.microsoft.com/office/drawing/2014/main" val="340772722"/>
                    </a:ext>
                  </a:extLst>
                </a:gridCol>
                <a:gridCol w="370332">
                  <a:extLst>
                    <a:ext uri="{9D8B030D-6E8A-4147-A177-3AD203B41FA5}">
                      <a16:colId xmlns:a16="http://schemas.microsoft.com/office/drawing/2014/main" val="1097650439"/>
                    </a:ext>
                  </a:extLst>
                </a:gridCol>
                <a:gridCol w="370332">
                  <a:extLst>
                    <a:ext uri="{9D8B030D-6E8A-4147-A177-3AD203B41FA5}">
                      <a16:colId xmlns:a16="http://schemas.microsoft.com/office/drawing/2014/main" val="853377907"/>
                    </a:ext>
                  </a:extLst>
                </a:gridCol>
                <a:gridCol w="329184">
                  <a:extLst>
                    <a:ext uri="{9D8B030D-6E8A-4147-A177-3AD203B41FA5}">
                      <a16:colId xmlns:a16="http://schemas.microsoft.com/office/drawing/2014/main" val="2118974372"/>
                    </a:ext>
                  </a:extLst>
                </a:gridCol>
                <a:gridCol w="329184">
                  <a:extLst>
                    <a:ext uri="{9D8B030D-6E8A-4147-A177-3AD203B41FA5}">
                      <a16:colId xmlns:a16="http://schemas.microsoft.com/office/drawing/2014/main" val="3217294549"/>
                    </a:ext>
                  </a:extLst>
                </a:gridCol>
                <a:gridCol w="329184">
                  <a:extLst>
                    <a:ext uri="{9D8B030D-6E8A-4147-A177-3AD203B41FA5}">
                      <a16:colId xmlns:a16="http://schemas.microsoft.com/office/drawing/2014/main" val="1248441016"/>
                    </a:ext>
                  </a:extLst>
                </a:gridCol>
                <a:gridCol w="329184">
                  <a:extLst>
                    <a:ext uri="{9D8B030D-6E8A-4147-A177-3AD203B41FA5}">
                      <a16:colId xmlns:a16="http://schemas.microsoft.com/office/drawing/2014/main" val="1787318378"/>
                    </a:ext>
                  </a:extLst>
                </a:gridCol>
                <a:gridCol w="329184">
                  <a:extLst>
                    <a:ext uri="{9D8B030D-6E8A-4147-A177-3AD203B41FA5}">
                      <a16:colId xmlns:a16="http://schemas.microsoft.com/office/drawing/2014/main" val="39969738"/>
                    </a:ext>
                  </a:extLst>
                </a:gridCol>
                <a:gridCol w="329184">
                  <a:extLst>
                    <a:ext uri="{9D8B030D-6E8A-4147-A177-3AD203B41FA5}">
                      <a16:colId xmlns:a16="http://schemas.microsoft.com/office/drawing/2014/main" val="2233160573"/>
                    </a:ext>
                  </a:extLst>
                </a:gridCol>
                <a:gridCol w="329184">
                  <a:extLst>
                    <a:ext uri="{9D8B030D-6E8A-4147-A177-3AD203B41FA5}">
                      <a16:colId xmlns:a16="http://schemas.microsoft.com/office/drawing/2014/main" val="1351385562"/>
                    </a:ext>
                  </a:extLst>
                </a:gridCol>
                <a:gridCol w="329184">
                  <a:extLst>
                    <a:ext uri="{9D8B030D-6E8A-4147-A177-3AD203B41FA5}">
                      <a16:colId xmlns:a16="http://schemas.microsoft.com/office/drawing/2014/main" val="2180903256"/>
                    </a:ext>
                  </a:extLst>
                </a:gridCol>
                <a:gridCol w="329184">
                  <a:extLst>
                    <a:ext uri="{9D8B030D-6E8A-4147-A177-3AD203B41FA5}">
                      <a16:colId xmlns:a16="http://schemas.microsoft.com/office/drawing/2014/main" val="3637800598"/>
                    </a:ext>
                  </a:extLst>
                </a:gridCol>
                <a:gridCol w="370332">
                  <a:extLst>
                    <a:ext uri="{9D8B030D-6E8A-4147-A177-3AD203B41FA5}">
                      <a16:colId xmlns:a16="http://schemas.microsoft.com/office/drawing/2014/main" val="2345927624"/>
                    </a:ext>
                  </a:extLst>
                </a:gridCol>
                <a:gridCol w="370332">
                  <a:extLst>
                    <a:ext uri="{9D8B030D-6E8A-4147-A177-3AD203B41FA5}">
                      <a16:colId xmlns:a16="http://schemas.microsoft.com/office/drawing/2014/main" val="1042476387"/>
                    </a:ext>
                  </a:extLst>
                </a:gridCol>
                <a:gridCol w="329184">
                  <a:extLst>
                    <a:ext uri="{9D8B030D-6E8A-4147-A177-3AD203B41FA5}">
                      <a16:colId xmlns:a16="http://schemas.microsoft.com/office/drawing/2014/main" val="3895821087"/>
                    </a:ext>
                  </a:extLst>
                </a:gridCol>
                <a:gridCol w="329184">
                  <a:extLst>
                    <a:ext uri="{9D8B030D-6E8A-4147-A177-3AD203B41FA5}">
                      <a16:colId xmlns:a16="http://schemas.microsoft.com/office/drawing/2014/main" val="444035285"/>
                    </a:ext>
                  </a:extLst>
                </a:gridCol>
                <a:gridCol w="370332">
                  <a:extLst>
                    <a:ext uri="{9D8B030D-6E8A-4147-A177-3AD203B41FA5}">
                      <a16:colId xmlns:a16="http://schemas.microsoft.com/office/drawing/2014/main" val="1894582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76038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- 2018-05-28 17:30:14 </a:t>
                      </a:r>
                      <a:r>
                        <a:rPr kumimoji="0" lang="ar-AE" sz="1000" b="0" i="0" u="none" strike="noStrike" kern="1200" cap="none" spc="0" normalizeH="0" baseline="0" noProof="0">
                          <a:ln>
                            <a:noFill/>
                          </a:ln>
                          <a:solidFill>
                            <a:prstClr val="black"/>
                          </a:solidFill>
                          <a:effectLst/>
                          <a:uLnTx/>
                          <a:uFillTx/>
                          <a:latin typeface="+mn-lt"/>
                          <a:ea typeface="+mn-ea"/>
                          <a:cs typeface="+mn-cs"/>
                        </a:rPr>
                        <a:t> 
 المشروبات الرمضانية لها نكهة خاصة في #رمضان لكن اختر صح وتناول العصائر الطبيعية كبديل🍇.
 فوائد عصير التوت كثيرة ومن أهمها أنه يسيطر على نسبة السكر في الدم ويحتوي على العديد من الفيتامينات مثل فيتامين سي, ه و أ
#نصيحة_الدواء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182315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- 2018-05-27 19:30:06 </a:t>
                      </a:r>
                      <a:r>
                        <a:rPr kumimoji="0" lang="ar-AE" sz="1000" b="0" i="0" u="none" strike="noStrike" kern="1200" cap="none" spc="0" normalizeH="0" baseline="0" noProof="0">
                          <a:ln>
                            <a:noFill/>
                          </a:ln>
                          <a:solidFill>
                            <a:prstClr val="black"/>
                          </a:solidFill>
                          <a:effectLst/>
                          <a:uLnTx/>
                          <a:uFillTx/>
                          <a:latin typeface="+mn-lt"/>
                          <a:ea typeface="+mn-ea"/>
                          <a:cs typeface="+mn-cs"/>
                        </a:rPr>
                        <a:t> 
 يصعب على الصائم مقاومة الرغبة بتناول الحلويات بعد الإفطار, لكن اختر الأفضل وجرب حلويات خالية من السكر. تفضل بزيارة أحد فروعنا واكتشف منتجات متنوعة خالية من السكر متوفرة على#عروض_الدواء
 العرض ساري الى 3 يونيو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90633145"/>
                  </a:ext>
                </a:extLst>
              </a:tr>
            </a:tbl>
          </a:graphicData>
        </a:graphic>
      </p:graphicFrame>
      <p:sp>
        <p:nvSpPr>
          <p:cNvPr id="4" name="Text Placeholder 3">
            <a:extLst>
              <a:ext uri="{FF2B5EF4-FFF2-40B4-BE49-F238E27FC236}">
                <a16:creationId xmlns:a16="http://schemas.microsoft.com/office/drawing/2014/main" id="{E6EEF96B-DFFB-4396-8E68-05BC9FB02E61}"/>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37799486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0FB7B-6F9C-449B-A5B8-7BD853B83438}"/>
              </a:ext>
            </a:extLst>
          </p:cNvPr>
          <p:cNvSpPr>
            <a:spLocks noGrp="1"/>
          </p:cNvSpPr>
          <p:nvPr>
            <p:ph type="title"/>
          </p:nvPr>
        </p:nvSpPr>
        <p:spPr/>
        <p:txBody>
          <a:bodyPr/>
          <a:lstStyle/>
          <a:p>
            <a:r>
              <a:rPr lang="en-US"/>
              <a:t>Facebook Own Posts Table | AlDawaa - 3 of 11</a:t>
            </a:r>
          </a:p>
        </p:txBody>
      </p:sp>
      <p:graphicFrame>
        <p:nvGraphicFramePr>
          <p:cNvPr id="5" name="Table Placeholder 4">
            <a:extLst>
              <a:ext uri="{FF2B5EF4-FFF2-40B4-BE49-F238E27FC236}">
                <a16:creationId xmlns:a16="http://schemas.microsoft.com/office/drawing/2014/main" id="{812A64EB-CB3E-4359-ADF3-048DB92D346F}"/>
              </a:ext>
            </a:extLst>
          </p:cNvPr>
          <p:cNvGraphicFramePr>
            <a:graphicFrameLocks noGrp="1"/>
          </p:cNvGraphicFramePr>
          <p:nvPr>
            <p:ph type="tbl" sz="quarter" idx="13"/>
            <p:extLst>
              <p:ext uri="{D42A27DB-BD31-4B8C-83A1-F6EECF244321}">
                <p14:modId xmlns:p14="http://schemas.microsoft.com/office/powerpoint/2010/main" val="1515162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68099112"/>
                    </a:ext>
                  </a:extLst>
                </a:gridCol>
                <a:gridCol w="370332">
                  <a:extLst>
                    <a:ext uri="{9D8B030D-6E8A-4147-A177-3AD203B41FA5}">
                      <a16:colId xmlns:a16="http://schemas.microsoft.com/office/drawing/2014/main" val="4055446"/>
                    </a:ext>
                  </a:extLst>
                </a:gridCol>
                <a:gridCol w="370332">
                  <a:extLst>
                    <a:ext uri="{9D8B030D-6E8A-4147-A177-3AD203B41FA5}">
                      <a16:colId xmlns:a16="http://schemas.microsoft.com/office/drawing/2014/main" val="2699684453"/>
                    </a:ext>
                  </a:extLst>
                </a:gridCol>
                <a:gridCol w="370332">
                  <a:extLst>
                    <a:ext uri="{9D8B030D-6E8A-4147-A177-3AD203B41FA5}">
                      <a16:colId xmlns:a16="http://schemas.microsoft.com/office/drawing/2014/main" val="3273048753"/>
                    </a:ext>
                  </a:extLst>
                </a:gridCol>
                <a:gridCol w="329184">
                  <a:extLst>
                    <a:ext uri="{9D8B030D-6E8A-4147-A177-3AD203B41FA5}">
                      <a16:colId xmlns:a16="http://schemas.microsoft.com/office/drawing/2014/main" val="2834231638"/>
                    </a:ext>
                  </a:extLst>
                </a:gridCol>
                <a:gridCol w="329184">
                  <a:extLst>
                    <a:ext uri="{9D8B030D-6E8A-4147-A177-3AD203B41FA5}">
                      <a16:colId xmlns:a16="http://schemas.microsoft.com/office/drawing/2014/main" val="838507496"/>
                    </a:ext>
                  </a:extLst>
                </a:gridCol>
                <a:gridCol w="329184">
                  <a:extLst>
                    <a:ext uri="{9D8B030D-6E8A-4147-A177-3AD203B41FA5}">
                      <a16:colId xmlns:a16="http://schemas.microsoft.com/office/drawing/2014/main" val="1308748774"/>
                    </a:ext>
                  </a:extLst>
                </a:gridCol>
                <a:gridCol w="329184">
                  <a:extLst>
                    <a:ext uri="{9D8B030D-6E8A-4147-A177-3AD203B41FA5}">
                      <a16:colId xmlns:a16="http://schemas.microsoft.com/office/drawing/2014/main" val="639817107"/>
                    </a:ext>
                  </a:extLst>
                </a:gridCol>
                <a:gridCol w="329184">
                  <a:extLst>
                    <a:ext uri="{9D8B030D-6E8A-4147-A177-3AD203B41FA5}">
                      <a16:colId xmlns:a16="http://schemas.microsoft.com/office/drawing/2014/main" val="4276885572"/>
                    </a:ext>
                  </a:extLst>
                </a:gridCol>
                <a:gridCol w="329184">
                  <a:extLst>
                    <a:ext uri="{9D8B030D-6E8A-4147-A177-3AD203B41FA5}">
                      <a16:colId xmlns:a16="http://schemas.microsoft.com/office/drawing/2014/main" val="1450675113"/>
                    </a:ext>
                  </a:extLst>
                </a:gridCol>
                <a:gridCol w="329184">
                  <a:extLst>
                    <a:ext uri="{9D8B030D-6E8A-4147-A177-3AD203B41FA5}">
                      <a16:colId xmlns:a16="http://schemas.microsoft.com/office/drawing/2014/main" val="810397372"/>
                    </a:ext>
                  </a:extLst>
                </a:gridCol>
                <a:gridCol w="329184">
                  <a:extLst>
                    <a:ext uri="{9D8B030D-6E8A-4147-A177-3AD203B41FA5}">
                      <a16:colId xmlns:a16="http://schemas.microsoft.com/office/drawing/2014/main" val="2259195390"/>
                    </a:ext>
                  </a:extLst>
                </a:gridCol>
                <a:gridCol w="329184">
                  <a:extLst>
                    <a:ext uri="{9D8B030D-6E8A-4147-A177-3AD203B41FA5}">
                      <a16:colId xmlns:a16="http://schemas.microsoft.com/office/drawing/2014/main" val="2362335055"/>
                    </a:ext>
                  </a:extLst>
                </a:gridCol>
                <a:gridCol w="370332">
                  <a:extLst>
                    <a:ext uri="{9D8B030D-6E8A-4147-A177-3AD203B41FA5}">
                      <a16:colId xmlns:a16="http://schemas.microsoft.com/office/drawing/2014/main" val="151935196"/>
                    </a:ext>
                  </a:extLst>
                </a:gridCol>
                <a:gridCol w="370332">
                  <a:extLst>
                    <a:ext uri="{9D8B030D-6E8A-4147-A177-3AD203B41FA5}">
                      <a16:colId xmlns:a16="http://schemas.microsoft.com/office/drawing/2014/main" val="2211322452"/>
                    </a:ext>
                  </a:extLst>
                </a:gridCol>
                <a:gridCol w="329184">
                  <a:extLst>
                    <a:ext uri="{9D8B030D-6E8A-4147-A177-3AD203B41FA5}">
                      <a16:colId xmlns:a16="http://schemas.microsoft.com/office/drawing/2014/main" val="420087524"/>
                    </a:ext>
                  </a:extLst>
                </a:gridCol>
                <a:gridCol w="329184">
                  <a:extLst>
                    <a:ext uri="{9D8B030D-6E8A-4147-A177-3AD203B41FA5}">
                      <a16:colId xmlns:a16="http://schemas.microsoft.com/office/drawing/2014/main" val="374036322"/>
                    </a:ext>
                  </a:extLst>
                </a:gridCol>
                <a:gridCol w="370332">
                  <a:extLst>
                    <a:ext uri="{9D8B030D-6E8A-4147-A177-3AD203B41FA5}">
                      <a16:colId xmlns:a16="http://schemas.microsoft.com/office/drawing/2014/main" val="471807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17038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- 2018-05-27 17:53:01 </a:t>
                      </a:r>
                      <a:r>
                        <a:rPr kumimoji="0" lang="ar-AE" sz="1000" b="0" i="0" u="none" strike="noStrike" kern="1200" cap="none" spc="0" normalizeH="0" baseline="0" noProof="0">
                          <a:ln>
                            <a:noFill/>
                          </a:ln>
                          <a:solidFill>
                            <a:prstClr val="black"/>
                          </a:solidFill>
                          <a:effectLst/>
                          <a:uLnTx/>
                          <a:uFillTx/>
                          <a:latin typeface="+mn-lt"/>
                          <a:ea typeface="+mn-ea"/>
                          <a:cs typeface="+mn-cs"/>
                        </a:rPr>
                        <a:t> 
 لعناية فائقة وتألق دائم🌷 وفرنا لك الأفضل على #عروض_الدواء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94239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- 2018-05-27 17:43:22 </a:t>
                      </a:r>
                      <a:r>
                        <a:rPr kumimoji="0" lang="ar-AE" sz="1000" b="0" i="0" u="none" strike="noStrike" kern="1200" cap="none" spc="0" normalizeH="0" baseline="0" noProof="0">
                          <a:ln>
                            <a:noFill/>
                          </a:ln>
                          <a:solidFill>
                            <a:prstClr val="black"/>
                          </a:solidFill>
                          <a:effectLst/>
                          <a:uLnTx/>
                          <a:uFillTx/>
                          <a:latin typeface="+mn-lt"/>
                          <a:ea typeface="+mn-ea"/>
                          <a:cs typeface="+mn-cs"/>
                        </a:rPr>
                        <a:t> 
 #عروض_الدواء تقدم العديد من المنتجات للعناية ببشرتك 💆🏻‍♀ العرض ساري الى 3 يونيو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49733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- 2018-05-27 12:54:01 </a:t>
                      </a:r>
                      <a:r>
                        <a:rPr kumimoji="0" lang="ar-AE" sz="1000" b="0" i="0" u="none" strike="noStrike" kern="1200" cap="none" spc="0" normalizeH="0" baseline="0" noProof="0">
                          <a:ln>
                            <a:noFill/>
                          </a:ln>
                          <a:solidFill>
                            <a:prstClr val="black"/>
                          </a:solidFill>
                          <a:effectLst/>
                          <a:uLnTx/>
                          <a:uFillTx/>
                          <a:latin typeface="+mn-lt"/>
                          <a:ea typeface="+mn-ea"/>
                          <a:cs typeface="+mn-cs"/>
                        </a:rPr>
                        <a:t> 
 اصرف وصفة طبيبك من #الدواء على التأمين وتمتّع ب ٥٪؜ مكافآة من قيمة فاتورتك! 
العرض سارٍ حتى 20 يوليو. 
#اصرفها_بالعافية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60878167"/>
                  </a:ext>
                </a:extLst>
              </a:tr>
            </a:tbl>
          </a:graphicData>
        </a:graphic>
      </p:graphicFrame>
      <p:sp>
        <p:nvSpPr>
          <p:cNvPr id="4" name="Text Placeholder 3">
            <a:extLst>
              <a:ext uri="{FF2B5EF4-FFF2-40B4-BE49-F238E27FC236}">
                <a16:creationId xmlns:a16="http://schemas.microsoft.com/office/drawing/2014/main" id="{83B3D411-FFB3-496E-AA7D-D50BB4CF0513}"/>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35443039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B0984-A095-4951-B65A-3F14538E1C9D}"/>
              </a:ext>
            </a:extLst>
          </p:cNvPr>
          <p:cNvSpPr>
            <a:spLocks noGrp="1"/>
          </p:cNvSpPr>
          <p:nvPr>
            <p:ph type="title"/>
          </p:nvPr>
        </p:nvSpPr>
        <p:spPr/>
        <p:txBody>
          <a:bodyPr/>
          <a:lstStyle/>
          <a:p>
            <a:r>
              <a:rPr lang="en-US"/>
              <a:t>Facebook Own Posts Table | AlDawaa - 4 of 11</a:t>
            </a:r>
          </a:p>
        </p:txBody>
      </p:sp>
      <p:graphicFrame>
        <p:nvGraphicFramePr>
          <p:cNvPr id="5" name="Table Placeholder 4">
            <a:extLst>
              <a:ext uri="{FF2B5EF4-FFF2-40B4-BE49-F238E27FC236}">
                <a16:creationId xmlns:a16="http://schemas.microsoft.com/office/drawing/2014/main" id="{B713FB5D-F1F5-4E00-BBF9-843AF7C15D96}"/>
              </a:ext>
            </a:extLst>
          </p:cNvPr>
          <p:cNvGraphicFramePr>
            <a:graphicFrameLocks noGrp="1"/>
          </p:cNvGraphicFramePr>
          <p:nvPr>
            <p:ph type="tbl" sz="quarter" idx="13"/>
            <p:extLst>
              <p:ext uri="{D42A27DB-BD31-4B8C-83A1-F6EECF244321}">
                <p14:modId xmlns:p14="http://schemas.microsoft.com/office/powerpoint/2010/main" val="1167252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87365516"/>
                    </a:ext>
                  </a:extLst>
                </a:gridCol>
                <a:gridCol w="370332">
                  <a:extLst>
                    <a:ext uri="{9D8B030D-6E8A-4147-A177-3AD203B41FA5}">
                      <a16:colId xmlns:a16="http://schemas.microsoft.com/office/drawing/2014/main" val="3119090980"/>
                    </a:ext>
                  </a:extLst>
                </a:gridCol>
                <a:gridCol w="370332">
                  <a:extLst>
                    <a:ext uri="{9D8B030D-6E8A-4147-A177-3AD203B41FA5}">
                      <a16:colId xmlns:a16="http://schemas.microsoft.com/office/drawing/2014/main" val="2865056086"/>
                    </a:ext>
                  </a:extLst>
                </a:gridCol>
                <a:gridCol w="370332">
                  <a:extLst>
                    <a:ext uri="{9D8B030D-6E8A-4147-A177-3AD203B41FA5}">
                      <a16:colId xmlns:a16="http://schemas.microsoft.com/office/drawing/2014/main" val="4046728836"/>
                    </a:ext>
                  </a:extLst>
                </a:gridCol>
                <a:gridCol w="329184">
                  <a:extLst>
                    <a:ext uri="{9D8B030D-6E8A-4147-A177-3AD203B41FA5}">
                      <a16:colId xmlns:a16="http://schemas.microsoft.com/office/drawing/2014/main" val="4111131846"/>
                    </a:ext>
                  </a:extLst>
                </a:gridCol>
                <a:gridCol w="329184">
                  <a:extLst>
                    <a:ext uri="{9D8B030D-6E8A-4147-A177-3AD203B41FA5}">
                      <a16:colId xmlns:a16="http://schemas.microsoft.com/office/drawing/2014/main" val="2017297891"/>
                    </a:ext>
                  </a:extLst>
                </a:gridCol>
                <a:gridCol w="329184">
                  <a:extLst>
                    <a:ext uri="{9D8B030D-6E8A-4147-A177-3AD203B41FA5}">
                      <a16:colId xmlns:a16="http://schemas.microsoft.com/office/drawing/2014/main" val="1966584508"/>
                    </a:ext>
                  </a:extLst>
                </a:gridCol>
                <a:gridCol w="329184">
                  <a:extLst>
                    <a:ext uri="{9D8B030D-6E8A-4147-A177-3AD203B41FA5}">
                      <a16:colId xmlns:a16="http://schemas.microsoft.com/office/drawing/2014/main" val="1330133030"/>
                    </a:ext>
                  </a:extLst>
                </a:gridCol>
                <a:gridCol w="329184">
                  <a:extLst>
                    <a:ext uri="{9D8B030D-6E8A-4147-A177-3AD203B41FA5}">
                      <a16:colId xmlns:a16="http://schemas.microsoft.com/office/drawing/2014/main" val="2072666305"/>
                    </a:ext>
                  </a:extLst>
                </a:gridCol>
                <a:gridCol w="329184">
                  <a:extLst>
                    <a:ext uri="{9D8B030D-6E8A-4147-A177-3AD203B41FA5}">
                      <a16:colId xmlns:a16="http://schemas.microsoft.com/office/drawing/2014/main" val="743601035"/>
                    </a:ext>
                  </a:extLst>
                </a:gridCol>
                <a:gridCol w="329184">
                  <a:extLst>
                    <a:ext uri="{9D8B030D-6E8A-4147-A177-3AD203B41FA5}">
                      <a16:colId xmlns:a16="http://schemas.microsoft.com/office/drawing/2014/main" val="474177759"/>
                    </a:ext>
                  </a:extLst>
                </a:gridCol>
                <a:gridCol w="329184">
                  <a:extLst>
                    <a:ext uri="{9D8B030D-6E8A-4147-A177-3AD203B41FA5}">
                      <a16:colId xmlns:a16="http://schemas.microsoft.com/office/drawing/2014/main" val="1691311700"/>
                    </a:ext>
                  </a:extLst>
                </a:gridCol>
                <a:gridCol w="329184">
                  <a:extLst>
                    <a:ext uri="{9D8B030D-6E8A-4147-A177-3AD203B41FA5}">
                      <a16:colId xmlns:a16="http://schemas.microsoft.com/office/drawing/2014/main" val="4151857947"/>
                    </a:ext>
                  </a:extLst>
                </a:gridCol>
                <a:gridCol w="370332">
                  <a:extLst>
                    <a:ext uri="{9D8B030D-6E8A-4147-A177-3AD203B41FA5}">
                      <a16:colId xmlns:a16="http://schemas.microsoft.com/office/drawing/2014/main" val="56759390"/>
                    </a:ext>
                  </a:extLst>
                </a:gridCol>
                <a:gridCol w="370332">
                  <a:extLst>
                    <a:ext uri="{9D8B030D-6E8A-4147-A177-3AD203B41FA5}">
                      <a16:colId xmlns:a16="http://schemas.microsoft.com/office/drawing/2014/main" val="3627494840"/>
                    </a:ext>
                  </a:extLst>
                </a:gridCol>
                <a:gridCol w="329184">
                  <a:extLst>
                    <a:ext uri="{9D8B030D-6E8A-4147-A177-3AD203B41FA5}">
                      <a16:colId xmlns:a16="http://schemas.microsoft.com/office/drawing/2014/main" val="1738969260"/>
                    </a:ext>
                  </a:extLst>
                </a:gridCol>
                <a:gridCol w="329184">
                  <a:extLst>
                    <a:ext uri="{9D8B030D-6E8A-4147-A177-3AD203B41FA5}">
                      <a16:colId xmlns:a16="http://schemas.microsoft.com/office/drawing/2014/main" val="2944113900"/>
                    </a:ext>
                  </a:extLst>
                </a:gridCol>
                <a:gridCol w="370332">
                  <a:extLst>
                    <a:ext uri="{9D8B030D-6E8A-4147-A177-3AD203B41FA5}">
                      <a16:colId xmlns:a16="http://schemas.microsoft.com/office/drawing/2014/main" val="1227790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51100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- 2018-05-27 11:00:16 </a:t>
                      </a:r>
                      <a:r>
                        <a:rPr kumimoji="0" lang="ar-AE" sz="1000" b="0" i="0" u="none" strike="noStrike" kern="1200" cap="none" spc="0" normalizeH="0" baseline="0" noProof="0">
                          <a:ln>
                            <a:noFill/>
                          </a:ln>
                          <a:solidFill>
                            <a:prstClr val="black"/>
                          </a:solidFill>
                          <a:effectLst/>
                          <a:uLnTx/>
                          <a:uFillTx/>
                          <a:latin typeface="+mn-lt"/>
                          <a:ea typeface="+mn-ea"/>
                          <a:cs typeface="+mn-cs"/>
                        </a:rPr>
                        <a:t> 
 استمتعي بشعر صحي ولامع مع عرض بريكسيونا، اشتري عبوتين بريكسيونا واحصلي على الثالثة مجانًا، العرض ساري من ٢٥ مايو وحتى ٥ يونيو، العرض متوفر في جميع صيدليات الدواء
#الشعر_الجميل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16164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- 2018-05-27 08:49:03 </a:t>
                      </a:r>
                      <a:r>
                        <a:rPr kumimoji="0" lang="ar-AE" sz="1000" b="0" i="0" u="none" strike="noStrike" kern="1200" cap="none" spc="0" normalizeH="0" baseline="0" noProof="0">
                          <a:ln>
                            <a:noFill/>
                          </a:ln>
                          <a:solidFill>
                            <a:prstClr val="black"/>
                          </a:solidFill>
                          <a:effectLst/>
                          <a:uLnTx/>
                          <a:uFillTx/>
                          <a:latin typeface="+mn-lt"/>
                          <a:ea typeface="+mn-ea"/>
                          <a:cs typeface="+mn-cs"/>
                        </a:rPr>
                        <a:t> 
 لشعر صحي خلال شهر #رمضان, تأكدي من اتباع النصائح التالية من بريكسيونا
#الدواء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52212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- 2018-05-26 18:46:21 </a:t>
                      </a:r>
                      <a:r>
                        <a:rPr kumimoji="0" lang="ar-AE" sz="1000" b="0" i="0" u="none" strike="noStrike" kern="1200" cap="none" spc="0" normalizeH="0" baseline="0" noProof="0">
                          <a:ln>
                            <a:noFill/>
                          </a:ln>
                          <a:solidFill>
                            <a:prstClr val="black"/>
                          </a:solidFill>
                          <a:effectLst/>
                          <a:uLnTx/>
                          <a:uFillTx/>
                          <a:latin typeface="+mn-lt"/>
                          <a:ea typeface="+mn-ea"/>
                          <a:cs typeface="+mn-cs"/>
                        </a:rPr>
                        <a:t> 
 وقت الاستحمام هو بكل تأكيد فرصة مثالية خلال يومك لتحفّزي حواس طفلك وتزيدي الارتباط بينكما🤱🏻
#عروض_الدواء تقدم الأفضل لكِ ولطفلك
العروض سارية لغاية ٣ يونيو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00641524"/>
                  </a:ext>
                </a:extLst>
              </a:tr>
            </a:tbl>
          </a:graphicData>
        </a:graphic>
      </p:graphicFrame>
      <p:sp>
        <p:nvSpPr>
          <p:cNvPr id="4" name="Text Placeholder 3">
            <a:extLst>
              <a:ext uri="{FF2B5EF4-FFF2-40B4-BE49-F238E27FC236}">
                <a16:creationId xmlns:a16="http://schemas.microsoft.com/office/drawing/2014/main" id="{D740D1AD-1314-4584-B854-7B08788185AA}"/>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17758097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BAB63-98C6-448A-8747-7BD38E978B6B}"/>
              </a:ext>
            </a:extLst>
          </p:cNvPr>
          <p:cNvSpPr>
            <a:spLocks noGrp="1"/>
          </p:cNvSpPr>
          <p:nvPr>
            <p:ph type="title"/>
          </p:nvPr>
        </p:nvSpPr>
        <p:spPr/>
        <p:txBody>
          <a:bodyPr/>
          <a:lstStyle/>
          <a:p>
            <a:r>
              <a:rPr lang="en-US"/>
              <a:t>Facebook Own Posts Table | AlDawaa - 5 of 11</a:t>
            </a:r>
          </a:p>
        </p:txBody>
      </p:sp>
      <p:graphicFrame>
        <p:nvGraphicFramePr>
          <p:cNvPr id="5" name="Table Placeholder 4">
            <a:extLst>
              <a:ext uri="{FF2B5EF4-FFF2-40B4-BE49-F238E27FC236}">
                <a16:creationId xmlns:a16="http://schemas.microsoft.com/office/drawing/2014/main" id="{EEEBB7D2-E85C-4317-A500-D993FF620A2D}"/>
              </a:ext>
            </a:extLst>
          </p:cNvPr>
          <p:cNvGraphicFramePr>
            <a:graphicFrameLocks noGrp="1"/>
          </p:cNvGraphicFramePr>
          <p:nvPr>
            <p:ph type="tbl" sz="quarter" idx="13"/>
            <p:extLst>
              <p:ext uri="{D42A27DB-BD31-4B8C-83A1-F6EECF244321}">
                <p14:modId xmlns:p14="http://schemas.microsoft.com/office/powerpoint/2010/main" val="1127052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74819168"/>
                    </a:ext>
                  </a:extLst>
                </a:gridCol>
                <a:gridCol w="370332">
                  <a:extLst>
                    <a:ext uri="{9D8B030D-6E8A-4147-A177-3AD203B41FA5}">
                      <a16:colId xmlns:a16="http://schemas.microsoft.com/office/drawing/2014/main" val="594558220"/>
                    </a:ext>
                  </a:extLst>
                </a:gridCol>
                <a:gridCol w="370332">
                  <a:extLst>
                    <a:ext uri="{9D8B030D-6E8A-4147-A177-3AD203B41FA5}">
                      <a16:colId xmlns:a16="http://schemas.microsoft.com/office/drawing/2014/main" val="3379137780"/>
                    </a:ext>
                  </a:extLst>
                </a:gridCol>
                <a:gridCol w="370332">
                  <a:extLst>
                    <a:ext uri="{9D8B030D-6E8A-4147-A177-3AD203B41FA5}">
                      <a16:colId xmlns:a16="http://schemas.microsoft.com/office/drawing/2014/main" val="77299855"/>
                    </a:ext>
                  </a:extLst>
                </a:gridCol>
                <a:gridCol w="329184">
                  <a:extLst>
                    <a:ext uri="{9D8B030D-6E8A-4147-A177-3AD203B41FA5}">
                      <a16:colId xmlns:a16="http://schemas.microsoft.com/office/drawing/2014/main" val="4010410004"/>
                    </a:ext>
                  </a:extLst>
                </a:gridCol>
                <a:gridCol w="329184">
                  <a:extLst>
                    <a:ext uri="{9D8B030D-6E8A-4147-A177-3AD203B41FA5}">
                      <a16:colId xmlns:a16="http://schemas.microsoft.com/office/drawing/2014/main" val="887652691"/>
                    </a:ext>
                  </a:extLst>
                </a:gridCol>
                <a:gridCol w="329184">
                  <a:extLst>
                    <a:ext uri="{9D8B030D-6E8A-4147-A177-3AD203B41FA5}">
                      <a16:colId xmlns:a16="http://schemas.microsoft.com/office/drawing/2014/main" val="1312107599"/>
                    </a:ext>
                  </a:extLst>
                </a:gridCol>
                <a:gridCol w="329184">
                  <a:extLst>
                    <a:ext uri="{9D8B030D-6E8A-4147-A177-3AD203B41FA5}">
                      <a16:colId xmlns:a16="http://schemas.microsoft.com/office/drawing/2014/main" val="2032552126"/>
                    </a:ext>
                  </a:extLst>
                </a:gridCol>
                <a:gridCol w="329184">
                  <a:extLst>
                    <a:ext uri="{9D8B030D-6E8A-4147-A177-3AD203B41FA5}">
                      <a16:colId xmlns:a16="http://schemas.microsoft.com/office/drawing/2014/main" val="4082391992"/>
                    </a:ext>
                  </a:extLst>
                </a:gridCol>
                <a:gridCol w="329184">
                  <a:extLst>
                    <a:ext uri="{9D8B030D-6E8A-4147-A177-3AD203B41FA5}">
                      <a16:colId xmlns:a16="http://schemas.microsoft.com/office/drawing/2014/main" val="1765764544"/>
                    </a:ext>
                  </a:extLst>
                </a:gridCol>
                <a:gridCol w="329184">
                  <a:extLst>
                    <a:ext uri="{9D8B030D-6E8A-4147-A177-3AD203B41FA5}">
                      <a16:colId xmlns:a16="http://schemas.microsoft.com/office/drawing/2014/main" val="3286261772"/>
                    </a:ext>
                  </a:extLst>
                </a:gridCol>
                <a:gridCol w="329184">
                  <a:extLst>
                    <a:ext uri="{9D8B030D-6E8A-4147-A177-3AD203B41FA5}">
                      <a16:colId xmlns:a16="http://schemas.microsoft.com/office/drawing/2014/main" val="3155997804"/>
                    </a:ext>
                  </a:extLst>
                </a:gridCol>
                <a:gridCol w="329184">
                  <a:extLst>
                    <a:ext uri="{9D8B030D-6E8A-4147-A177-3AD203B41FA5}">
                      <a16:colId xmlns:a16="http://schemas.microsoft.com/office/drawing/2014/main" val="2747165849"/>
                    </a:ext>
                  </a:extLst>
                </a:gridCol>
                <a:gridCol w="370332">
                  <a:extLst>
                    <a:ext uri="{9D8B030D-6E8A-4147-A177-3AD203B41FA5}">
                      <a16:colId xmlns:a16="http://schemas.microsoft.com/office/drawing/2014/main" val="3572282548"/>
                    </a:ext>
                  </a:extLst>
                </a:gridCol>
                <a:gridCol w="370332">
                  <a:extLst>
                    <a:ext uri="{9D8B030D-6E8A-4147-A177-3AD203B41FA5}">
                      <a16:colId xmlns:a16="http://schemas.microsoft.com/office/drawing/2014/main" val="1652126475"/>
                    </a:ext>
                  </a:extLst>
                </a:gridCol>
                <a:gridCol w="329184">
                  <a:extLst>
                    <a:ext uri="{9D8B030D-6E8A-4147-A177-3AD203B41FA5}">
                      <a16:colId xmlns:a16="http://schemas.microsoft.com/office/drawing/2014/main" val="3933041064"/>
                    </a:ext>
                  </a:extLst>
                </a:gridCol>
                <a:gridCol w="329184">
                  <a:extLst>
                    <a:ext uri="{9D8B030D-6E8A-4147-A177-3AD203B41FA5}">
                      <a16:colId xmlns:a16="http://schemas.microsoft.com/office/drawing/2014/main" val="463630939"/>
                    </a:ext>
                  </a:extLst>
                </a:gridCol>
                <a:gridCol w="370332">
                  <a:extLst>
                    <a:ext uri="{9D8B030D-6E8A-4147-A177-3AD203B41FA5}">
                      <a16:colId xmlns:a16="http://schemas.microsoft.com/office/drawing/2014/main" val="2992566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81947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- 2018-05-26 17:00:43 </a:t>
                      </a:r>
                      <a:r>
                        <a:rPr kumimoji="0" lang="ar-AE" sz="1000" b="0" i="0" u="none" strike="noStrike" kern="1200" cap="none" spc="0" normalizeH="0" baseline="0" noProof="0">
                          <a:ln>
                            <a:noFill/>
                          </a:ln>
                          <a:solidFill>
                            <a:prstClr val="black"/>
                          </a:solidFill>
                          <a:effectLst/>
                          <a:uLnTx/>
                          <a:uFillTx/>
                          <a:latin typeface="+mn-lt"/>
                          <a:ea typeface="+mn-ea"/>
                          <a:cs typeface="+mn-cs"/>
                        </a:rPr>
                        <a:t> 
 #نصيحة_الدواء تذكر أن تشرب الكثير من الماء قبل صلاة التراويح لتتجنب الشعور بالجفاف أثناء الصلاة.. وفي حال الشعور بالجفاف, إتجه إلى الطوارئ أو استشر طبيبك .
#رمضان
#الدواء_والسكري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03368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- 2018-05-25 19:30:15 </a:t>
                      </a:r>
                      <a:r>
                        <a:rPr kumimoji="0" lang="ar-AE" sz="1000" b="0" i="0" u="none" strike="noStrike" kern="1200" cap="none" spc="0" normalizeH="0" baseline="0" noProof="0">
                          <a:ln>
                            <a:noFill/>
                          </a:ln>
                          <a:solidFill>
                            <a:prstClr val="black"/>
                          </a:solidFill>
                          <a:effectLst/>
                          <a:uLnTx/>
                          <a:uFillTx/>
                          <a:latin typeface="+mn-lt"/>
                          <a:ea typeface="+mn-ea"/>
                          <a:cs typeface="+mn-cs"/>
                        </a:rPr>
                        <a:t> 
 كل ما يحتاجه طفلك.. لدينا🌷
#عروض_الدواء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68101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- 2018-05-25 17:30:19 </a:t>
                      </a:r>
                      <a:r>
                        <a:rPr kumimoji="0" lang="ar-AE" sz="1000" b="0" i="0" u="none" strike="noStrike" kern="1200" cap="none" spc="0" normalizeH="0" baseline="0" noProof="0">
                          <a:ln>
                            <a:noFill/>
                          </a:ln>
                          <a:solidFill>
                            <a:prstClr val="black"/>
                          </a:solidFill>
                          <a:effectLst/>
                          <a:uLnTx/>
                          <a:uFillTx/>
                          <a:latin typeface="+mn-lt"/>
                          <a:ea typeface="+mn-ea"/>
                          <a:cs typeface="+mn-cs"/>
                        </a:rPr>
                        <a:t> 
 لنمو وتطور مستمر يحتاج طفلك إالى الأطعمة المليئة بالكالسيوم والحديد 🌷
تفقدي #عروض_الدواء على منتجات الحليب الأساسية لطفلك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92898885"/>
                  </a:ext>
                </a:extLst>
              </a:tr>
            </a:tbl>
          </a:graphicData>
        </a:graphic>
      </p:graphicFrame>
      <p:sp>
        <p:nvSpPr>
          <p:cNvPr id="4" name="Text Placeholder 3">
            <a:extLst>
              <a:ext uri="{FF2B5EF4-FFF2-40B4-BE49-F238E27FC236}">
                <a16:creationId xmlns:a16="http://schemas.microsoft.com/office/drawing/2014/main" id="{2C520A74-181F-4055-B923-A8408F8974EA}"/>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4825727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C5896-48B1-42DB-8805-C4F3E08B109F}"/>
              </a:ext>
            </a:extLst>
          </p:cNvPr>
          <p:cNvSpPr>
            <a:spLocks noGrp="1"/>
          </p:cNvSpPr>
          <p:nvPr>
            <p:ph type="title"/>
          </p:nvPr>
        </p:nvSpPr>
        <p:spPr/>
        <p:txBody>
          <a:bodyPr/>
          <a:lstStyle/>
          <a:p>
            <a:r>
              <a:rPr lang="en-US"/>
              <a:t>Facebook Own Posts Table | AlDawaa - 6 of 11</a:t>
            </a:r>
          </a:p>
        </p:txBody>
      </p:sp>
      <p:graphicFrame>
        <p:nvGraphicFramePr>
          <p:cNvPr id="5" name="Table Placeholder 4">
            <a:extLst>
              <a:ext uri="{FF2B5EF4-FFF2-40B4-BE49-F238E27FC236}">
                <a16:creationId xmlns:a16="http://schemas.microsoft.com/office/drawing/2014/main" id="{C6885356-ABC5-478A-BC1A-359E28438B1C}"/>
              </a:ext>
            </a:extLst>
          </p:cNvPr>
          <p:cNvGraphicFramePr>
            <a:graphicFrameLocks noGrp="1"/>
          </p:cNvGraphicFramePr>
          <p:nvPr>
            <p:ph type="tbl" sz="quarter" idx="13"/>
            <p:extLst>
              <p:ext uri="{D42A27DB-BD31-4B8C-83A1-F6EECF244321}">
                <p14:modId xmlns:p14="http://schemas.microsoft.com/office/powerpoint/2010/main" val="1998041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82566581"/>
                    </a:ext>
                  </a:extLst>
                </a:gridCol>
                <a:gridCol w="370332">
                  <a:extLst>
                    <a:ext uri="{9D8B030D-6E8A-4147-A177-3AD203B41FA5}">
                      <a16:colId xmlns:a16="http://schemas.microsoft.com/office/drawing/2014/main" val="3731210950"/>
                    </a:ext>
                  </a:extLst>
                </a:gridCol>
                <a:gridCol w="370332">
                  <a:extLst>
                    <a:ext uri="{9D8B030D-6E8A-4147-A177-3AD203B41FA5}">
                      <a16:colId xmlns:a16="http://schemas.microsoft.com/office/drawing/2014/main" val="3468722581"/>
                    </a:ext>
                  </a:extLst>
                </a:gridCol>
                <a:gridCol w="370332">
                  <a:extLst>
                    <a:ext uri="{9D8B030D-6E8A-4147-A177-3AD203B41FA5}">
                      <a16:colId xmlns:a16="http://schemas.microsoft.com/office/drawing/2014/main" val="199481522"/>
                    </a:ext>
                  </a:extLst>
                </a:gridCol>
                <a:gridCol w="329184">
                  <a:extLst>
                    <a:ext uri="{9D8B030D-6E8A-4147-A177-3AD203B41FA5}">
                      <a16:colId xmlns:a16="http://schemas.microsoft.com/office/drawing/2014/main" val="105528378"/>
                    </a:ext>
                  </a:extLst>
                </a:gridCol>
                <a:gridCol w="329184">
                  <a:extLst>
                    <a:ext uri="{9D8B030D-6E8A-4147-A177-3AD203B41FA5}">
                      <a16:colId xmlns:a16="http://schemas.microsoft.com/office/drawing/2014/main" val="2069736509"/>
                    </a:ext>
                  </a:extLst>
                </a:gridCol>
                <a:gridCol w="329184">
                  <a:extLst>
                    <a:ext uri="{9D8B030D-6E8A-4147-A177-3AD203B41FA5}">
                      <a16:colId xmlns:a16="http://schemas.microsoft.com/office/drawing/2014/main" val="498723898"/>
                    </a:ext>
                  </a:extLst>
                </a:gridCol>
                <a:gridCol w="329184">
                  <a:extLst>
                    <a:ext uri="{9D8B030D-6E8A-4147-A177-3AD203B41FA5}">
                      <a16:colId xmlns:a16="http://schemas.microsoft.com/office/drawing/2014/main" val="3738789735"/>
                    </a:ext>
                  </a:extLst>
                </a:gridCol>
                <a:gridCol w="329184">
                  <a:extLst>
                    <a:ext uri="{9D8B030D-6E8A-4147-A177-3AD203B41FA5}">
                      <a16:colId xmlns:a16="http://schemas.microsoft.com/office/drawing/2014/main" val="3244244534"/>
                    </a:ext>
                  </a:extLst>
                </a:gridCol>
                <a:gridCol w="329184">
                  <a:extLst>
                    <a:ext uri="{9D8B030D-6E8A-4147-A177-3AD203B41FA5}">
                      <a16:colId xmlns:a16="http://schemas.microsoft.com/office/drawing/2014/main" val="1588862408"/>
                    </a:ext>
                  </a:extLst>
                </a:gridCol>
                <a:gridCol w="329184">
                  <a:extLst>
                    <a:ext uri="{9D8B030D-6E8A-4147-A177-3AD203B41FA5}">
                      <a16:colId xmlns:a16="http://schemas.microsoft.com/office/drawing/2014/main" val="1019796756"/>
                    </a:ext>
                  </a:extLst>
                </a:gridCol>
                <a:gridCol w="329184">
                  <a:extLst>
                    <a:ext uri="{9D8B030D-6E8A-4147-A177-3AD203B41FA5}">
                      <a16:colId xmlns:a16="http://schemas.microsoft.com/office/drawing/2014/main" val="2606150561"/>
                    </a:ext>
                  </a:extLst>
                </a:gridCol>
                <a:gridCol w="329184">
                  <a:extLst>
                    <a:ext uri="{9D8B030D-6E8A-4147-A177-3AD203B41FA5}">
                      <a16:colId xmlns:a16="http://schemas.microsoft.com/office/drawing/2014/main" val="642313502"/>
                    </a:ext>
                  </a:extLst>
                </a:gridCol>
                <a:gridCol w="370332">
                  <a:extLst>
                    <a:ext uri="{9D8B030D-6E8A-4147-A177-3AD203B41FA5}">
                      <a16:colId xmlns:a16="http://schemas.microsoft.com/office/drawing/2014/main" val="1426328577"/>
                    </a:ext>
                  </a:extLst>
                </a:gridCol>
                <a:gridCol w="370332">
                  <a:extLst>
                    <a:ext uri="{9D8B030D-6E8A-4147-A177-3AD203B41FA5}">
                      <a16:colId xmlns:a16="http://schemas.microsoft.com/office/drawing/2014/main" val="1824699991"/>
                    </a:ext>
                  </a:extLst>
                </a:gridCol>
                <a:gridCol w="329184">
                  <a:extLst>
                    <a:ext uri="{9D8B030D-6E8A-4147-A177-3AD203B41FA5}">
                      <a16:colId xmlns:a16="http://schemas.microsoft.com/office/drawing/2014/main" val="1383232735"/>
                    </a:ext>
                  </a:extLst>
                </a:gridCol>
                <a:gridCol w="329184">
                  <a:extLst>
                    <a:ext uri="{9D8B030D-6E8A-4147-A177-3AD203B41FA5}">
                      <a16:colId xmlns:a16="http://schemas.microsoft.com/office/drawing/2014/main" val="298687301"/>
                    </a:ext>
                  </a:extLst>
                </a:gridCol>
                <a:gridCol w="370332">
                  <a:extLst>
                    <a:ext uri="{9D8B030D-6E8A-4147-A177-3AD203B41FA5}">
                      <a16:colId xmlns:a16="http://schemas.microsoft.com/office/drawing/2014/main" val="391161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4098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- 2018-05-25 10:20:04 </a:t>
                      </a:r>
                      <a:r>
                        <a:rPr kumimoji="0" lang="ar-AE" sz="1000" b="0" i="0" u="none" strike="noStrike" kern="1200" cap="none" spc="0" normalizeH="0" baseline="0" noProof="0">
                          <a:ln>
                            <a:noFill/>
                          </a:ln>
                          <a:solidFill>
                            <a:prstClr val="black"/>
                          </a:solidFill>
                          <a:effectLst/>
                          <a:uLnTx/>
                          <a:uFillTx/>
                          <a:latin typeface="+mn-lt"/>
                          <a:ea typeface="+mn-ea"/>
                          <a:cs typeface="+mn-cs"/>
                        </a:rPr>
                        <a:t> 
 جمعة مضت وآخري أتت فــ يارب أغفر لنا ما بينهما ويسر أمورنا وأرضنا عنا يا كريم  
#يوم_الجمعه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14430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- 2018-05-24 10:00:22 </a:t>
                      </a:r>
                      <a:r>
                        <a:rPr kumimoji="0" lang="ar-AE" sz="1000" b="0" i="0" u="none" strike="noStrike" kern="1200" cap="none" spc="0" normalizeH="0" baseline="0" noProof="0">
                          <a:ln>
                            <a:noFill/>
                          </a:ln>
                          <a:solidFill>
                            <a:prstClr val="black"/>
                          </a:solidFill>
                          <a:effectLst/>
                          <a:uLnTx/>
                          <a:uFillTx/>
                          <a:latin typeface="+mn-lt"/>
                          <a:ea typeface="+mn-ea"/>
                          <a:cs typeface="+mn-cs"/>
                        </a:rPr>
                        <a:t> 
 العناية بالأسنان في شهر #رمضان من الأمور المهمة, لذلك نقدم لكم #عروض_الدواء على منتجات منوعة للحفاظ على ابتسامتكم المشرقة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43759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- 2018-05-23 19:00:20 </a:t>
                      </a:r>
                      <a:r>
                        <a:rPr kumimoji="0" lang="ar-AE" sz="1000" b="0" i="0" u="none" strike="noStrike" kern="1200" cap="none" spc="0" normalizeH="0" baseline="0" noProof="0">
                          <a:ln>
                            <a:noFill/>
                          </a:ln>
                          <a:solidFill>
                            <a:prstClr val="black"/>
                          </a:solidFill>
                          <a:effectLst/>
                          <a:uLnTx/>
                          <a:uFillTx/>
                          <a:latin typeface="+mn-lt"/>
                          <a:ea typeface="+mn-ea"/>
                          <a:cs typeface="+mn-cs"/>
                        </a:rPr>
                        <a:t> 
 معجنات السمبوسة أساسية في كل سفرة في #رمضان, استمتعي فيها أكثر بسعرات حرارية أقل عند الشوي بدلاَ من القلي واحرصي على عدم الإكثار منها
#نصيحة_الدواء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26352961"/>
                  </a:ext>
                </a:extLst>
              </a:tr>
            </a:tbl>
          </a:graphicData>
        </a:graphic>
      </p:graphicFrame>
      <p:sp>
        <p:nvSpPr>
          <p:cNvPr id="4" name="Text Placeholder 3">
            <a:extLst>
              <a:ext uri="{FF2B5EF4-FFF2-40B4-BE49-F238E27FC236}">
                <a16:creationId xmlns:a16="http://schemas.microsoft.com/office/drawing/2014/main" id="{1BD2DC8A-4198-4051-B199-D8CEC74258D6}"/>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19868632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52C3C-69A4-483C-B2AD-BD42D246B73F}"/>
              </a:ext>
            </a:extLst>
          </p:cNvPr>
          <p:cNvSpPr>
            <a:spLocks noGrp="1"/>
          </p:cNvSpPr>
          <p:nvPr>
            <p:ph type="title"/>
          </p:nvPr>
        </p:nvSpPr>
        <p:spPr/>
        <p:txBody>
          <a:bodyPr/>
          <a:lstStyle/>
          <a:p>
            <a:r>
              <a:rPr lang="en-US"/>
              <a:t>Facebook Own Posts Table | AlDawaa - 7 of 11</a:t>
            </a:r>
          </a:p>
        </p:txBody>
      </p:sp>
      <p:graphicFrame>
        <p:nvGraphicFramePr>
          <p:cNvPr id="5" name="Table Placeholder 4">
            <a:extLst>
              <a:ext uri="{FF2B5EF4-FFF2-40B4-BE49-F238E27FC236}">
                <a16:creationId xmlns:a16="http://schemas.microsoft.com/office/drawing/2014/main" id="{B17E704D-DAD7-429A-BCD8-6F715FB75621}"/>
              </a:ext>
            </a:extLst>
          </p:cNvPr>
          <p:cNvGraphicFramePr>
            <a:graphicFrameLocks noGrp="1"/>
          </p:cNvGraphicFramePr>
          <p:nvPr>
            <p:ph type="tbl" sz="quarter" idx="13"/>
            <p:extLst>
              <p:ext uri="{D42A27DB-BD31-4B8C-83A1-F6EECF244321}">
                <p14:modId xmlns:p14="http://schemas.microsoft.com/office/powerpoint/2010/main" val="3729817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24017048"/>
                    </a:ext>
                  </a:extLst>
                </a:gridCol>
                <a:gridCol w="370332">
                  <a:extLst>
                    <a:ext uri="{9D8B030D-6E8A-4147-A177-3AD203B41FA5}">
                      <a16:colId xmlns:a16="http://schemas.microsoft.com/office/drawing/2014/main" val="4046539862"/>
                    </a:ext>
                  </a:extLst>
                </a:gridCol>
                <a:gridCol w="370332">
                  <a:extLst>
                    <a:ext uri="{9D8B030D-6E8A-4147-A177-3AD203B41FA5}">
                      <a16:colId xmlns:a16="http://schemas.microsoft.com/office/drawing/2014/main" val="2006630152"/>
                    </a:ext>
                  </a:extLst>
                </a:gridCol>
                <a:gridCol w="370332">
                  <a:extLst>
                    <a:ext uri="{9D8B030D-6E8A-4147-A177-3AD203B41FA5}">
                      <a16:colId xmlns:a16="http://schemas.microsoft.com/office/drawing/2014/main" val="3817650981"/>
                    </a:ext>
                  </a:extLst>
                </a:gridCol>
                <a:gridCol w="329184">
                  <a:extLst>
                    <a:ext uri="{9D8B030D-6E8A-4147-A177-3AD203B41FA5}">
                      <a16:colId xmlns:a16="http://schemas.microsoft.com/office/drawing/2014/main" val="3371497187"/>
                    </a:ext>
                  </a:extLst>
                </a:gridCol>
                <a:gridCol w="329184">
                  <a:extLst>
                    <a:ext uri="{9D8B030D-6E8A-4147-A177-3AD203B41FA5}">
                      <a16:colId xmlns:a16="http://schemas.microsoft.com/office/drawing/2014/main" val="763962688"/>
                    </a:ext>
                  </a:extLst>
                </a:gridCol>
                <a:gridCol w="329184">
                  <a:extLst>
                    <a:ext uri="{9D8B030D-6E8A-4147-A177-3AD203B41FA5}">
                      <a16:colId xmlns:a16="http://schemas.microsoft.com/office/drawing/2014/main" val="1682056660"/>
                    </a:ext>
                  </a:extLst>
                </a:gridCol>
                <a:gridCol w="329184">
                  <a:extLst>
                    <a:ext uri="{9D8B030D-6E8A-4147-A177-3AD203B41FA5}">
                      <a16:colId xmlns:a16="http://schemas.microsoft.com/office/drawing/2014/main" val="3281276846"/>
                    </a:ext>
                  </a:extLst>
                </a:gridCol>
                <a:gridCol w="329184">
                  <a:extLst>
                    <a:ext uri="{9D8B030D-6E8A-4147-A177-3AD203B41FA5}">
                      <a16:colId xmlns:a16="http://schemas.microsoft.com/office/drawing/2014/main" val="1304811719"/>
                    </a:ext>
                  </a:extLst>
                </a:gridCol>
                <a:gridCol w="329184">
                  <a:extLst>
                    <a:ext uri="{9D8B030D-6E8A-4147-A177-3AD203B41FA5}">
                      <a16:colId xmlns:a16="http://schemas.microsoft.com/office/drawing/2014/main" val="1953657643"/>
                    </a:ext>
                  </a:extLst>
                </a:gridCol>
                <a:gridCol w="329184">
                  <a:extLst>
                    <a:ext uri="{9D8B030D-6E8A-4147-A177-3AD203B41FA5}">
                      <a16:colId xmlns:a16="http://schemas.microsoft.com/office/drawing/2014/main" val="3792207149"/>
                    </a:ext>
                  </a:extLst>
                </a:gridCol>
                <a:gridCol w="329184">
                  <a:extLst>
                    <a:ext uri="{9D8B030D-6E8A-4147-A177-3AD203B41FA5}">
                      <a16:colId xmlns:a16="http://schemas.microsoft.com/office/drawing/2014/main" val="839104117"/>
                    </a:ext>
                  </a:extLst>
                </a:gridCol>
                <a:gridCol w="329184">
                  <a:extLst>
                    <a:ext uri="{9D8B030D-6E8A-4147-A177-3AD203B41FA5}">
                      <a16:colId xmlns:a16="http://schemas.microsoft.com/office/drawing/2014/main" val="3844963772"/>
                    </a:ext>
                  </a:extLst>
                </a:gridCol>
                <a:gridCol w="370332">
                  <a:extLst>
                    <a:ext uri="{9D8B030D-6E8A-4147-A177-3AD203B41FA5}">
                      <a16:colId xmlns:a16="http://schemas.microsoft.com/office/drawing/2014/main" val="2410669234"/>
                    </a:ext>
                  </a:extLst>
                </a:gridCol>
                <a:gridCol w="370332">
                  <a:extLst>
                    <a:ext uri="{9D8B030D-6E8A-4147-A177-3AD203B41FA5}">
                      <a16:colId xmlns:a16="http://schemas.microsoft.com/office/drawing/2014/main" val="1696725479"/>
                    </a:ext>
                  </a:extLst>
                </a:gridCol>
                <a:gridCol w="329184">
                  <a:extLst>
                    <a:ext uri="{9D8B030D-6E8A-4147-A177-3AD203B41FA5}">
                      <a16:colId xmlns:a16="http://schemas.microsoft.com/office/drawing/2014/main" val="550376254"/>
                    </a:ext>
                  </a:extLst>
                </a:gridCol>
                <a:gridCol w="329184">
                  <a:extLst>
                    <a:ext uri="{9D8B030D-6E8A-4147-A177-3AD203B41FA5}">
                      <a16:colId xmlns:a16="http://schemas.microsoft.com/office/drawing/2014/main" val="3555678102"/>
                    </a:ext>
                  </a:extLst>
                </a:gridCol>
                <a:gridCol w="370332">
                  <a:extLst>
                    <a:ext uri="{9D8B030D-6E8A-4147-A177-3AD203B41FA5}">
                      <a16:colId xmlns:a16="http://schemas.microsoft.com/office/drawing/2014/main" val="3864313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49685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- 2018-05-23 17:27:24 </a:t>
                      </a:r>
                      <a:r>
                        <a:rPr kumimoji="0" lang="ar-A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54995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- 2018-05-22 18:08:40 </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Fotoprotector ISDIN 50+ </a:t>
                      </a:r>
                      <a:r>
                        <a:rPr kumimoji="0" lang="ar-AE" sz="1000" b="0" i="0" u="none" strike="noStrike" kern="1200" cap="none" spc="0" normalizeH="0" baseline="0" noProof="0">
                          <a:ln>
                            <a:noFill/>
                          </a:ln>
                          <a:solidFill>
                            <a:prstClr val="black"/>
                          </a:solidFill>
                          <a:effectLst/>
                          <a:uLnTx/>
                          <a:uFillTx/>
                          <a:latin typeface="+mn-lt"/>
                          <a:ea typeface="+mn-ea"/>
                          <a:cs typeface="+mn-cs"/>
                        </a:rPr>
                        <a:t>هي بودرة مضغوطة متوفرة بلونين البرونزي والرملي...
اسحبي لليسار وتعرفي أكثر على هذا المنتج ➡ 
#أساسيات_الصيف
#الدواء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63602052"/>
                  </a:ext>
                </a:extLst>
              </a:tr>
            </a:tbl>
          </a:graphicData>
        </a:graphic>
      </p:graphicFrame>
      <p:sp>
        <p:nvSpPr>
          <p:cNvPr id="4" name="Text Placeholder 3">
            <a:extLst>
              <a:ext uri="{FF2B5EF4-FFF2-40B4-BE49-F238E27FC236}">
                <a16:creationId xmlns:a16="http://schemas.microsoft.com/office/drawing/2014/main" id="{00A63946-9D19-46C1-8FA5-5815CC9B10B5}"/>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1478823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AF430-1040-42C4-BAAD-3A1654078F93}"/>
              </a:ext>
            </a:extLst>
          </p:cNvPr>
          <p:cNvSpPr>
            <a:spLocks noGrp="1"/>
          </p:cNvSpPr>
          <p:nvPr>
            <p:ph type="title"/>
          </p:nvPr>
        </p:nvSpPr>
        <p:spPr/>
        <p:txBody>
          <a:bodyPr/>
          <a:lstStyle/>
          <a:p>
            <a:r>
              <a:rPr lang="en-US"/>
              <a:t>Facebook Own Posts Table | AlDawaa - 8 of 11</a:t>
            </a:r>
          </a:p>
        </p:txBody>
      </p:sp>
      <p:graphicFrame>
        <p:nvGraphicFramePr>
          <p:cNvPr id="5" name="Table Placeholder 4">
            <a:extLst>
              <a:ext uri="{FF2B5EF4-FFF2-40B4-BE49-F238E27FC236}">
                <a16:creationId xmlns:a16="http://schemas.microsoft.com/office/drawing/2014/main" id="{E4354F9D-96B9-428B-B8DD-5BEDB33779AE}"/>
              </a:ext>
            </a:extLst>
          </p:cNvPr>
          <p:cNvGraphicFramePr>
            <a:graphicFrameLocks noGrp="1"/>
          </p:cNvGraphicFramePr>
          <p:nvPr>
            <p:ph type="tbl" sz="quarter" idx="13"/>
            <p:extLst>
              <p:ext uri="{D42A27DB-BD31-4B8C-83A1-F6EECF244321}">
                <p14:modId xmlns:p14="http://schemas.microsoft.com/office/powerpoint/2010/main" val="1743588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98265829"/>
                    </a:ext>
                  </a:extLst>
                </a:gridCol>
                <a:gridCol w="370332">
                  <a:extLst>
                    <a:ext uri="{9D8B030D-6E8A-4147-A177-3AD203B41FA5}">
                      <a16:colId xmlns:a16="http://schemas.microsoft.com/office/drawing/2014/main" val="793992021"/>
                    </a:ext>
                  </a:extLst>
                </a:gridCol>
                <a:gridCol w="370332">
                  <a:extLst>
                    <a:ext uri="{9D8B030D-6E8A-4147-A177-3AD203B41FA5}">
                      <a16:colId xmlns:a16="http://schemas.microsoft.com/office/drawing/2014/main" val="1603595672"/>
                    </a:ext>
                  </a:extLst>
                </a:gridCol>
                <a:gridCol w="370332">
                  <a:extLst>
                    <a:ext uri="{9D8B030D-6E8A-4147-A177-3AD203B41FA5}">
                      <a16:colId xmlns:a16="http://schemas.microsoft.com/office/drawing/2014/main" val="3197807270"/>
                    </a:ext>
                  </a:extLst>
                </a:gridCol>
                <a:gridCol w="329184">
                  <a:extLst>
                    <a:ext uri="{9D8B030D-6E8A-4147-A177-3AD203B41FA5}">
                      <a16:colId xmlns:a16="http://schemas.microsoft.com/office/drawing/2014/main" val="2689704143"/>
                    </a:ext>
                  </a:extLst>
                </a:gridCol>
                <a:gridCol w="329184">
                  <a:extLst>
                    <a:ext uri="{9D8B030D-6E8A-4147-A177-3AD203B41FA5}">
                      <a16:colId xmlns:a16="http://schemas.microsoft.com/office/drawing/2014/main" val="4182159743"/>
                    </a:ext>
                  </a:extLst>
                </a:gridCol>
                <a:gridCol w="329184">
                  <a:extLst>
                    <a:ext uri="{9D8B030D-6E8A-4147-A177-3AD203B41FA5}">
                      <a16:colId xmlns:a16="http://schemas.microsoft.com/office/drawing/2014/main" val="4065496383"/>
                    </a:ext>
                  </a:extLst>
                </a:gridCol>
                <a:gridCol w="329184">
                  <a:extLst>
                    <a:ext uri="{9D8B030D-6E8A-4147-A177-3AD203B41FA5}">
                      <a16:colId xmlns:a16="http://schemas.microsoft.com/office/drawing/2014/main" val="2388522237"/>
                    </a:ext>
                  </a:extLst>
                </a:gridCol>
                <a:gridCol w="329184">
                  <a:extLst>
                    <a:ext uri="{9D8B030D-6E8A-4147-A177-3AD203B41FA5}">
                      <a16:colId xmlns:a16="http://schemas.microsoft.com/office/drawing/2014/main" val="285349997"/>
                    </a:ext>
                  </a:extLst>
                </a:gridCol>
                <a:gridCol w="329184">
                  <a:extLst>
                    <a:ext uri="{9D8B030D-6E8A-4147-A177-3AD203B41FA5}">
                      <a16:colId xmlns:a16="http://schemas.microsoft.com/office/drawing/2014/main" val="1252183151"/>
                    </a:ext>
                  </a:extLst>
                </a:gridCol>
                <a:gridCol w="329184">
                  <a:extLst>
                    <a:ext uri="{9D8B030D-6E8A-4147-A177-3AD203B41FA5}">
                      <a16:colId xmlns:a16="http://schemas.microsoft.com/office/drawing/2014/main" val="2641890825"/>
                    </a:ext>
                  </a:extLst>
                </a:gridCol>
                <a:gridCol w="329184">
                  <a:extLst>
                    <a:ext uri="{9D8B030D-6E8A-4147-A177-3AD203B41FA5}">
                      <a16:colId xmlns:a16="http://schemas.microsoft.com/office/drawing/2014/main" val="3844851914"/>
                    </a:ext>
                  </a:extLst>
                </a:gridCol>
                <a:gridCol w="329184">
                  <a:extLst>
                    <a:ext uri="{9D8B030D-6E8A-4147-A177-3AD203B41FA5}">
                      <a16:colId xmlns:a16="http://schemas.microsoft.com/office/drawing/2014/main" val="3972820310"/>
                    </a:ext>
                  </a:extLst>
                </a:gridCol>
                <a:gridCol w="370332">
                  <a:extLst>
                    <a:ext uri="{9D8B030D-6E8A-4147-A177-3AD203B41FA5}">
                      <a16:colId xmlns:a16="http://schemas.microsoft.com/office/drawing/2014/main" val="14559710"/>
                    </a:ext>
                  </a:extLst>
                </a:gridCol>
                <a:gridCol w="370332">
                  <a:extLst>
                    <a:ext uri="{9D8B030D-6E8A-4147-A177-3AD203B41FA5}">
                      <a16:colId xmlns:a16="http://schemas.microsoft.com/office/drawing/2014/main" val="1914845609"/>
                    </a:ext>
                  </a:extLst>
                </a:gridCol>
                <a:gridCol w="329184">
                  <a:extLst>
                    <a:ext uri="{9D8B030D-6E8A-4147-A177-3AD203B41FA5}">
                      <a16:colId xmlns:a16="http://schemas.microsoft.com/office/drawing/2014/main" val="1445250361"/>
                    </a:ext>
                  </a:extLst>
                </a:gridCol>
                <a:gridCol w="329184">
                  <a:extLst>
                    <a:ext uri="{9D8B030D-6E8A-4147-A177-3AD203B41FA5}">
                      <a16:colId xmlns:a16="http://schemas.microsoft.com/office/drawing/2014/main" val="3509136750"/>
                    </a:ext>
                  </a:extLst>
                </a:gridCol>
                <a:gridCol w="370332">
                  <a:extLst>
                    <a:ext uri="{9D8B030D-6E8A-4147-A177-3AD203B41FA5}">
                      <a16:colId xmlns:a16="http://schemas.microsoft.com/office/drawing/2014/main" val="31236674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16269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- 2018-05-21 19:37:49 </a:t>
                      </a:r>
                      <a:r>
                        <a:rPr kumimoji="0" lang="ar-AE" sz="1000" b="0" i="0" u="none" strike="noStrike" kern="1200" cap="none" spc="0" normalizeH="0" baseline="0" noProof="0">
                          <a:ln>
                            <a:noFill/>
                          </a:ln>
                          <a:solidFill>
                            <a:prstClr val="black"/>
                          </a:solidFill>
                          <a:effectLst/>
                          <a:uLnTx/>
                          <a:uFillTx/>
                          <a:latin typeface="+mn-lt"/>
                          <a:ea typeface="+mn-ea"/>
                          <a:cs typeface="+mn-cs"/>
                        </a:rPr>
                        <a:t> 
 ‫نقدم لك شوكولاتة الجمال ايستيشوك </a:t>
                      </a:r>
                      <a:r>
                        <a:rPr kumimoji="0" lang="en-US" sz="1000" b="0" i="0" u="none" strike="noStrike" kern="1200" cap="none" spc="0" normalizeH="0" baseline="0" noProof="0">
                          <a:ln>
                            <a:noFill/>
                          </a:ln>
                          <a:solidFill>
                            <a:prstClr val="black"/>
                          </a:solidFill>
                          <a:effectLst/>
                          <a:uLnTx/>
                          <a:uFillTx/>
                          <a:latin typeface="+mn-lt"/>
                          <a:ea typeface="+mn-ea"/>
                          <a:cs typeface="+mn-cs"/>
                        </a:rPr>
                        <a:t>Esthechoc </a:t>
                      </a:r>
                      <a:r>
                        <a:rPr kumimoji="0" lang="ar-AE" sz="1000" b="0" i="0" u="none" strike="noStrike" kern="1200" cap="none" spc="0" normalizeH="0" baseline="0" noProof="0">
                          <a:ln>
                            <a:noFill/>
                          </a:ln>
                          <a:solidFill>
                            <a:prstClr val="black"/>
                          </a:solidFill>
                          <a:effectLst/>
                          <a:uLnTx/>
                          <a:uFillTx/>
                          <a:latin typeface="+mn-lt"/>
                          <a:ea typeface="+mn-ea"/>
                          <a:cs typeface="+mn-cs"/>
                        </a:rPr>
                        <a:t>💎‬
‫أقراص الشوكولاتة‬
‫تجعل بشرتك نضرة وحيوية 🌸 باحتوائها‬
‫على مضادات الأكسدة ونسبة ٥٩٪ أوكسجين و أيضا تساعد على انتاج الكولاجين‬
‫تنصح به وعد التركي‬
‫متوفر في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الدواء‬</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وعليه خصم حصري ٤٠ ريال‬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94467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- 2018-05-21 12:37:06 </a:t>
                      </a:r>
                      <a:r>
                        <a:rPr kumimoji="0" lang="ar-AE" sz="1000" b="0" i="0" u="none" strike="noStrike" kern="1200" cap="none" spc="0" normalizeH="0" baseline="0" noProof="0">
                          <a:ln>
                            <a:noFill/>
                          </a:ln>
                          <a:solidFill>
                            <a:prstClr val="black"/>
                          </a:solidFill>
                          <a:effectLst/>
                          <a:uLnTx/>
                          <a:uFillTx/>
                          <a:latin typeface="+mn-lt"/>
                          <a:ea typeface="+mn-ea"/>
                          <a:cs typeface="+mn-cs"/>
                        </a:rPr>
                        <a:t> 
 يساعد حمض الفوليك على تجديد الخلايا و تجنب التشوهات الخلقية لدى الجنين لذا ينصح به الأطباء أثناء #الحمل
#نصيحة_الدواء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85047338"/>
                  </a:ext>
                </a:extLst>
              </a:tr>
            </a:tbl>
          </a:graphicData>
        </a:graphic>
      </p:graphicFrame>
      <p:sp>
        <p:nvSpPr>
          <p:cNvPr id="4" name="Text Placeholder 3">
            <a:extLst>
              <a:ext uri="{FF2B5EF4-FFF2-40B4-BE49-F238E27FC236}">
                <a16:creationId xmlns:a16="http://schemas.microsoft.com/office/drawing/2014/main" id="{0949922B-1BCB-4F1F-9796-10E13CE55992}"/>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18393818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692C4-63CF-47E6-BE44-536C7C4C781D}"/>
              </a:ext>
            </a:extLst>
          </p:cNvPr>
          <p:cNvSpPr>
            <a:spLocks noGrp="1"/>
          </p:cNvSpPr>
          <p:nvPr>
            <p:ph type="title"/>
          </p:nvPr>
        </p:nvSpPr>
        <p:spPr/>
        <p:txBody>
          <a:bodyPr/>
          <a:lstStyle/>
          <a:p>
            <a:r>
              <a:rPr lang="en-US"/>
              <a:t>Facebook Own Posts Table | AlDawaa - 9 of 11</a:t>
            </a:r>
          </a:p>
        </p:txBody>
      </p:sp>
      <p:graphicFrame>
        <p:nvGraphicFramePr>
          <p:cNvPr id="5" name="Table Placeholder 4">
            <a:extLst>
              <a:ext uri="{FF2B5EF4-FFF2-40B4-BE49-F238E27FC236}">
                <a16:creationId xmlns:a16="http://schemas.microsoft.com/office/drawing/2014/main" id="{03C9E0C9-71F1-4886-B183-88694973AF23}"/>
              </a:ext>
            </a:extLst>
          </p:cNvPr>
          <p:cNvGraphicFramePr>
            <a:graphicFrameLocks noGrp="1"/>
          </p:cNvGraphicFramePr>
          <p:nvPr>
            <p:ph type="tbl" sz="quarter" idx="13"/>
            <p:extLst>
              <p:ext uri="{D42A27DB-BD31-4B8C-83A1-F6EECF244321}">
                <p14:modId xmlns:p14="http://schemas.microsoft.com/office/powerpoint/2010/main" val="879963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55788086"/>
                    </a:ext>
                  </a:extLst>
                </a:gridCol>
                <a:gridCol w="370332">
                  <a:extLst>
                    <a:ext uri="{9D8B030D-6E8A-4147-A177-3AD203B41FA5}">
                      <a16:colId xmlns:a16="http://schemas.microsoft.com/office/drawing/2014/main" val="1181216292"/>
                    </a:ext>
                  </a:extLst>
                </a:gridCol>
                <a:gridCol w="370332">
                  <a:extLst>
                    <a:ext uri="{9D8B030D-6E8A-4147-A177-3AD203B41FA5}">
                      <a16:colId xmlns:a16="http://schemas.microsoft.com/office/drawing/2014/main" val="2192790481"/>
                    </a:ext>
                  </a:extLst>
                </a:gridCol>
                <a:gridCol w="370332">
                  <a:extLst>
                    <a:ext uri="{9D8B030D-6E8A-4147-A177-3AD203B41FA5}">
                      <a16:colId xmlns:a16="http://schemas.microsoft.com/office/drawing/2014/main" val="3122160288"/>
                    </a:ext>
                  </a:extLst>
                </a:gridCol>
                <a:gridCol w="329184">
                  <a:extLst>
                    <a:ext uri="{9D8B030D-6E8A-4147-A177-3AD203B41FA5}">
                      <a16:colId xmlns:a16="http://schemas.microsoft.com/office/drawing/2014/main" val="3530749208"/>
                    </a:ext>
                  </a:extLst>
                </a:gridCol>
                <a:gridCol w="329184">
                  <a:extLst>
                    <a:ext uri="{9D8B030D-6E8A-4147-A177-3AD203B41FA5}">
                      <a16:colId xmlns:a16="http://schemas.microsoft.com/office/drawing/2014/main" val="2099720154"/>
                    </a:ext>
                  </a:extLst>
                </a:gridCol>
                <a:gridCol w="329184">
                  <a:extLst>
                    <a:ext uri="{9D8B030D-6E8A-4147-A177-3AD203B41FA5}">
                      <a16:colId xmlns:a16="http://schemas.microsoft.com/office/drawing/2014/main" val="1608080508"/>
                    </a:ext>
                  </a:extLst>
                </a:gridCol>
                <a:gridCol w="329184">
                  <a:extLst>
                    <a:ext uri="{9D8B030D-6E8A-4147-A177-3AD203B41FA5}">
                      <a16:colId xmlns:a16="http://schemas.microsoft.com/office/drawing/2014/main" val="721042792"/>
                    </a:ext>
                  </a:extLst>
                </a:gridCol>
                <a:gridCol w="329184">
                  <a:extLst>
                    <a:ext uri="{9D8B030D-6E8A-4147-A177-3AD203B41FA5}">
                      <a16:colId xmlns:a16="http://schemas.microsoft.com/office/drawing/2014/main" val="281361561"/>
                    </a:ext>
                  </a:extLst>
                </a:gridCol>
                <a:gridCol w="329184">
                  <a:extLst>
                    <a:ext uri="{9D8B030D-6E8A-4147-A177-3AD203B41FA5}">
                      <a16:colId xmlns:a16="http://schemas.microsoft.com/office/drawing/2014/main" val="1331161861"/>
                    </a:ext>
                  </a:extLst>
                </a:gridCol>
                <a:gridCol w="329184">
                  <a:extLst>
                    <a:ext uri="{9D8B030D-6E8A-4147-A177-3AD203B41FA5}">
                      <a16:colId xmlns:a16="http://schemas.microsoft.com/office/drawing/2014/main" val="4167533342"/>
                    </a:ext>
                  </a:extLst>
                </a:gridCol>
                <a:gridCol w="329184">
                  <a:extLst>
                    <a:ext uri="{9D8B030D-6E8A-4147-A177-3AD203B41FA5}">
                      <a16:colId xmlns:a16="http://schemas.microsoft.com/office/drawing/2014/main" val="2581779957"/>
                    </a:ext>
                  </a:extLst>
                </a:gridCol>
                <a:gridCol w="329184">
                  <a:extLst>
                    <a:ext uri="{9D8B030D-6E8A-4147-A177-3AD203B41FA5}">
                      <a16:colId xmlns:a16="http://schemas.microsoft.com/office/drawing/2014/main" val="3074503976"/>
                    </a:ext>
                  </a:extLst>
                </a:gridCol>
                <a:gridCol w="370332">
                  <a:extLst>
                    <a:ext uri="{9D8B030D-6E8A-4147-A177-3AD203B41FA5}">
                      <a16:colId xmlns:a16="http://schemas.microsoft.com/office/drawing/2014/main" val="2008944263"/>
                    </a:ext>
                  </a:extLst>
                </a:gridCol>
                <a:gridCol w="370332">
                  <a:extLst>
                    <a:ext uri="{9D8B030D-6E8A-4147-A177-3AD203B41FA5}">
                      <a16:colId xmlns:a16="http://schemas.microsoft.com/office/drawing/2014/main" val="2766360492"/>
                    </a:ext>
                  </a:extLst>
                </a:gridCol>
                <a:gridCol w="329184">
                  <a:extLst>
                    <a:ext uri="{9D8B030D-6E8A-4147-A177-3AD203B41FA5}">
                      <a16:colId xmlns:a16="http://schemas.microsoft.com/office/drawing/2014/main" val="3233519948"/>
                    </a:ext>
                  </a:extLst>
                </a:gridCol>
                <a:gridCol w="329184">
                  <a:extLst>
                    <a:ext uri="{9D8B030D-6E8A-4147-A177-3AD203B41FA5}">
                      <a16:colId xmlns:a16="http://schemas.microsoft.com/office/drawing/2014/main" val="940579935"/>
                    </a:ext>
                  </a:extLst>
                </a:gridCol>
                <a:gridCol w="370332">
                  <a:extLst>
                    <a:ext uri="{9D8B030D-6E8A-4147-A177-3AD203B41FA5}">
                      <a16:colId xmlns:a16="http://schemas.microsoft.com/office/drawing/2014/main" val="3703717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60595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- 2018-05-20 10:00:12 </a:t>
                      </a:r>
                      <a:r>
                        <a:rPr kumimoji="0" lang="ar-AE" sz="1000" b="0" i="0" u="none" strike="noStrike" kern="1200" cap="none" spc="0" normalizeH="0" baseline="0" noProof="0">
                          <a:ln>
                            <a:noFill/>
                          </a:ln>
                          <a:solidFill>
                            <a:prstClr val="black"/>
                          </a:solidFill>
                          <a:effectLst/>
                          <a:uLnTx/>
                          <a:uFillTx/>
                          <a:latin typeface="+mn-lt"/>
                          <a:ea typeface="+mn-ea"/>
                          <a:cs typeface="+mn-cs"/>
                        </a:rPr>
                        <a:t> 
 #نصيحة_الدواء لمرضى السكري، يفضل تأخير السحور قدر الإمكان أثناء #رمضان لتجنب انخفاض نسبة السكر في الدم .
جهاز قياس السكر "ون تاتش </a:t>
                      </a:r>
                      <a:r>
                        <a:rPr kumimoji="0" lang="en-US" sz="1000" b="0" i="0" u="none" strike="noStrike" kern="1200" cap="none" spc="0" normalizeH="0" baseline="0" noProof="0">
                          <a:ln>
                            <a:noFill/>
                          </a:ln>
                          <a:solidFill>
                            <a:prstClr val="black"/>
                          </a:solidFill>
                          <a:effectLst/>
                          <a:uLnTx/>
                          <a:uFillTx/>
                          <a:latin typeface="+mn-lt"/>
                          <a:ea typeface="+mn-ea"/>
                          <a:cs typeface="+mn-cs"/>
                        </a:rPr>
                        <a:t>Verio" </a:t>
                      </a:r>
                      <a:r>
                        <a:rPr kumimoji="0" lang="ar-AE" sz="1000" b="0" i="0" u="none" strike="noStrike" kern="1200" cap="none" spc="0" normalizeH="0" baseline="0" noProof="0">
                          <a:ln>
                            <a:noFill/>
                          </a:ln>
                          <a:solidFill>
                            <a:prstClr val="black"/>
                          </a:solidFill>
                          <a:effectLst/>
                          <a:uLnTx/>
                          <a:uFillTx/>
                          <a:latin typeface="+mn-lt"/>
                          <a:ea typeface="+mn-ea"/>
                          <a:cs typeface="+mn-cs"/>
                        </a:rPr>
                        <a:t>مع تقنية </a:t>
                      </a:r>
                      <a:r>
                        <a:rPr kumimoji="0" lang="en-US" sz="1000" b="0" i="0" u="none" strike="noStrike" kern="1200" cap="none" spc="0" normalizeH="0" baseline="0" noProof="0">
                          <a:ln>
                            <a:noFill/>
                          </a:ln>
                          <a:solidFill>
                            <a:prstClr val="black"/>
                          </a:solidFill>
                          <a:effectLst/>
                          <a:uLnTx/>
                          <a:uFillTx/>
                          <a:latin typeface="+mn-lt"/>
                          <a:ea typeface="+mn-ea"/>
                          <a:cs typeface="+mn-cs"/>
                        </a:rPr>
                        <a:t>Color Sure </a:t>
                      </a:r>
                      <a:r>
                        <a:rPr kumimoji="0" lang="ar-AE" sz="1000" b="0" i="0" u="none" strike="noStrike" kern="1200" cap="none" spc="0" normalizeH="0" baseline="0" noProof="0">
                          <a:ln>
                            <a:noFill/>
                          </a:ln>
                          <a:solidFill>
                            <a:prstClr val="black"/>
                          </a:solidFill>
                          <a:effectLst/>
                          <a:uLnTx/>
                          <a:uFillTx/>
                          <a:latin typeface="+mn-lt"/>
                          <a:ea typeface="+mn-ea"/>
                          <a:cs typeface="+mn-cs"/>
                        </a:rPr>
                        <a:t>يبسط لك قراءة نتيجة الاختبار.
#الدواء_والسكري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87163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- 2018-05-19 10:00:23 </a:t>
                      </a:r>
                      <a:r>
                        <a:rPr kumimoji="0" lang="ar-AE" sz="1000" b="0" i="0" u="none" strike="noStrike" kern="1200" cap="none" spc="0" normalizeH="0" baseline="0" noProof="0">
                          <a:ln>
                            <a:noFill/>
                          </a:ln>
                          <a:solidFill>
                            <a:prstClr val="black"/>
                          </a:solidFill>
                          <a:effectLst/>
                          <a:uLnTx/>
                          <a:uFillTx/>
                          <a:latin typeface="+mn-lt"/>
                          <a:ea typeface="+mn-ea"/>
                          <a:cs typeface="+mn-cs"/>
                        </a:rPr>
                        <a:t> 
 لتتجنب ارتفاع مستوى السكر في الدم بعد الإفطار، حاول تجنب الحلويات المليئة بالسكر. يسمح بكمية معتدلة من الحلوى الصحية مثل قطعة من الفاكهة.
#رمضان
#الدواء_والسكري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60975275"/>
                  </a:ext>
                </a:extLst>
              </a:tr>
            </a:tbl>
          </a:graphicData>
        </a:graphic>
      </p:graphicFrame>
      <p:sp>
        <p:nvSpPr>
          <p:cNvPr id="4" name="Text Placeholder 3">
            <a:extLst>
              <a:ext uri="{FF2B5EF4-FFF2-40B4-BE49-F238E27FC236}">
                <a16:creationId xmlns:a16="http://schemas.microsoft.com/office/drawing/2014/main" id="{9B644C06-CE6A-4A57-B9C3-CED089F25A3E}"/>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36696788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40F04-C388-4204-BE5F-F0631E36FAE9}"/>
              </a:ext>
            </a:extLst>
          </p:cNvPr>
          <p:cNvSpPr>
            <a:spLocks noGrp="1"/>
          </p:cNvSpPr>
          <p:nvPr>
            <p:ph type="title"/>
          </p:nvPr>
        </p:nvSpPr>
        <p:spPr/>
        <p:txBody>
          <a:bodyPr/>
          <a:lstStyle/>
          <a:p>
            <a:r>
              <a:rPr lang="en-US"/>
              <a:t>Facebook Own Posts Table | AlDawaa - 10 of 11</a:t>
            </a:r>
          </a:p>
        </p:txBody>
      </p:sp>
      <p:graphicFrame>
        <p:nvGraphicFramePr>
          <p:cNvPr id="5" name="Table Placeholder 4">
            <a:extLst>
              <a:ext uri="{FF2B5EF4-FFF2-40B4-BE49-F238E27FC236}">
                <a16:creationId xmlns:a16="http://schemas.microsoft.com/office/drawing/2014/main" id="{35AB1D23-735B-48CD-920E-45697D10822B}"/>
              </a:ext>
            </a:extLst>
          </p:cNvPr>
          <p:cNvGraphicFramePr>
            <a:graphicFrameLocks noGrp="1"/>
          </p:cNvGraphicFramePr>
          <p:nvPr>
            <p:ph type="tbl" sz="quarter" idx="13"/>
            <p:extLst>
              <p:ext uri="{D42A27DB-BD31-4B8C-83A1-F6EECF244321}">
                <p14:modId xmlns:p14="http://schemas.microsoft.com/office/powerpoint/2010/main" val="4017641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18806415"/>
                    </a:ext>
                  </a:extLst>
                </a:gridCol>
                <a:gridCol w="370332">
                  <a:extLst>
                    <a:ext uri="{9D8B030D-6E8A-4147-A177-3AD203B41FA5}">
                      <a16:colId xmlns:a16="http://schemas.microsoft.com/office/drawing/2014/main" val="447939238"/>
                    </a:ext>
                  </a:extLst>
                </a:gridCol>
                <a:gridCol w="370332">
                  <a:extLst>
                    <a:ext uri="{9D8B030D-6E8A-4147-A177-3AD203B41FA5}">
                      <a16:colId xmlns:a16="http://schemas.microsoft.com/office/drawing/2014/main" val="70618165"/>
                    </a:ext>
                  </a:extLst>
                </a:gridCol>
                <a:gridCol w="370332">
                  <a:extLst>
                    <a:ext uri="{9D8B030D-6E8A-4147-A177-3AD203B41FA5}">
                      <a16:colId xmlns:a16="http://schemas.microsoft.com/office/drawing/2014/main" val="1066821555"/>
                    </a:ext>
                  </a:extLst>
                </a:gridCol>
                <a:gridCol w="329184">
                  <a:extLst>
                    <a:ext uri="{9D8B030D-6E8A-4147-A177-3AD203B41FA5}">
                      <a16:colId xmlns:a16="http://schemas.microsoft.com/office/drawing/2014/main" val="1901237343"/>
                    </a:ext>
                  </a:extLst>
                </a:gridCol>
                <a:gridCol w="329184">
                  <a:extLst>
                    <a:ext uri="{9D8B030D-6E8A-4147-A177-3AD203B41FA5}">
                      <a16:colId xmlns:a16="http://schemas.microsoft.com/office/drawing/2014/main" val="3990439448"/>
                    </a:ext>
                  </a:extLst>
                </a:gridCol>
                <a:gridCol w="329184">
                  <a:extLst>
                    <a:ext uri="{9D8B030D-6E8A-4147-A177-3AD203B41FA5}">
                      <a16:colId xmlns:a16="http://schemas.microsoft.com/office/drawing/2014/main" val="2130532380"/>
                    </a:ext>
                  </a:extLst>
                </a:gridCol>
                <a:gridCol w="329184">
                  <a:extLst>
                    <a:ext uri="{9D8B030D-6E8A-4147-A177-3AD203B41FA5}">
                      <a16:colId xmlns:a16="http://schemas.microsoft.com/office/drawing/2014/main" val="214401040"/>
                    </a:ext>
                  </a:extLst>
                </a:gridCol>
                <a:gridCol w="329184">
                  <a:extLst>
                    <a:ext uri="{9D8B030D-6E8A-4147-A177-3AD203B41FA5}">
                      <a16:colId xmlns:a16="http://schemas.microsoft.com/office/drawing/2014/main" val="110814968"/>
                    </a:ext>
                  </a:extLst>
                </a:gridCol>
                <a:gridCol w="329184">
                  <a:extLst>
                    <a:ext uri="{9D8B030D-6E8A-4147-A177-3AD203B41FA5}">
                      <a16:colId xmlns:a16="http://schemas.microsoft.com/office/drawing/2014/main" val="414263903"/>
                    </a:ext>
                  </a:extLst>
                </a:gridCol>
                <a:gridCol w="329184">
                  <a:extLst>
                    <a:ext uri="{9D8B030D-6E8A-4147-A177-3AD203B41FA5}">
                      <a16:colId xmlns:a16="http://schemas.microsoft.com/office/drawing/2014/main" val="3553170978"/>
                    </a:ext>
                  </a:extLst>
                </a:gridCol>
                <a:gridCol w="329184">
                  <a:extLst>
                    <a:ext uri="{9D8B030D-6E8A-4147-A177-3AD203B41FA5}">
                      <a16:colId xmlns:a16="http://schemas.microsoft.com/office/drawing/2014/main" val="2247324016"/>
                    </a:ext>
                  </a:extLst>
                </a:gridCol>
                <a:gridCol w="329184">
                  <a:extLst>
                    <a:ext uri="{9D8B030D-6E8A-4147-A177-3AD203B41FA5}">
                      <a16:colId xmlns:a16="http://schemas.microsoft.com/office/drawing/2014/main" val="858787450"/>
                    </a:ext>
                  </a:extLst>
                </a:gridCol>
                <a:gridCol w="370332">
                  <a:extLst>
                    <a:ext uri="{9D8B030D-6E8A-4147-A177-3AD203B41FA5}">
                      <a16:colId xmlns:a16="http://schemas.microsoft.com/office/drawing/2014/main" val="1269683864"/>
                    </a:ext>
                  </a:extLst>
                </a:gridCol>
                <a:gridCol w="370332">
                  <a:extLst>
                    <a:ext uri="{9D8B030D-6E8A-4147-A177-3AD203B41FA5}">
                      <a16:colId xmlns:a16="http://schemas.microsoft.com/office/drawing/2014/main" val="57082912"/>
                    </a:ext>
                  </a:extLst>
                </a:gridCol>
                <a:gridCol w="329184">
                  <a:extLst>
                    <a:ext uri="{9D8B030D-6E8A-4147-A177-3AD203B41FA5}">
                      <a16:colId xmlns:a16="http://schemas.microsoft.com/office/drawing/2014/main" val="4256273657"/>
                    </a:ext>
                  </a:extLst>
                </a:gridCol>
                <a:gridCol w="329184">
                  <a:extLst>
                    <a:ext uri="{9D8B030D-6E8A-4147-A177-3AD203B41FA5}">
                      <a16:colId xmlns:a16="http://schemas.microsoft.com/office/drawing/2014/main" val="4172856891"/>
                    </a:ext>
                  </a:extLst>
                </a:gridCol>
                <a:gridCol w="370332">
                  <a:extLst>
                    <a:ext uri="{9D8B030D-6E8A-4147-A177-3AD203B41FA5}">
                      <a16:colId xmlns:a16="http://schemas.microsoft.com/office/drawing/2014/main" val="2081194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49969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- 2018-05-18 11:32:35 </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جمعية_كنف‬</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الخيرية المختصة بتوفير التأمين الصحي للأيتام, الأرامل وأسر شهداء الواجب.‬
‫تستطيع دعمهم عن طريق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⁦‪http://donation.kanaf.org.sa/index.php‬⁩‬
‫</a:t>
                      </a:r>
                      <a:r>
                        <a:rPr kumimoji="0" lang="ar-AE" sz="1000" b="0" i="0" u="none" strike="noStrike" kern="1200" cap="none" spc="0" normalizeH="0" baseline="0" noProof="0">
                          <a:ln>
                            <a:noFill/>
                          </a:ln>
                          <a:solidFill>
                            <a:prstClr val="black"/>
                          </a:solidFill>
                          <a:effectLst/>
                          <a:uLnTx/>
                          <a:uFillTx/>
                          <a:latin typeface="+mn-lt"/>
                          <a:ea typeface="+mn-ea"/>
                          <a:cs typeface="+mn-cs"/>
                        </a:rPr>
                        <a:t>او زيارة احدى صيدليتنا. ‬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شجع_غيرك_يكثر_خيرك‬</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17977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- 2018-05-18 10:00:21 </a:t>
                      </a:r>
                      <a:r>
                        <a:rPr kumimoji="0" lang="ar-AE" sz="1000" b="0" i="0" u="none" strike="noStrike" kern="1200" cap="none" spc="0" normalizeH="0" baseline="0" noProof="0">
                          <a:ln>
                            <a:noFill/>
                          </a:ln>
                          <a:solidFill>
                            <a:prstClr val="black"/>
                          </a:solidFill>
                          <a:effectLst/>
                          <a:uLnTx/>
                          <a:uFillTx/>
                          <a:latin typeface="+mn-lt"/>
                          <a:ea typeface="+mn-ea"/>
                          <a:cs typeface="+mn-cs"/>
                        </a:rPr>
                        <a:t> 
 ,اول جمعة في #رمضان
اللهم إنا نسألك تفريجاً لكل هم، واستجابه لكل دعاء، وشفائاً لكل مريض، وغفراناً لكل ذنب، ورزقاً لكل محتاج, ورحمه لكل ميت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64082735"/>
                  </a:ext>
                </a:extLst>
              </a:tr>
            </a:tbl>
          </a:graphicData>
        </a:graphic>
      </p:graphicFrame>
      <p:sp>
        <p:nvSpPr>
          <p:cNvPr id="4" name="Text Placeholder 3">
            <a:extLst>
              <a:ext uri="{FF2B5EF4-FFF2-40B4-BE49-F238E27FC236}">
                <a16:creationId xmlns:a16="http://schemas.microsoft.com/office/drawing/2014/main" id="{57D5C96B-3ABA-4F96-947F-C84415CF1BBF}"/>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12927765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A7E26-04F4-49BD-84B5-913B6125E0C5}"/>
              </a:ext>
            </a:extLst>
          </p:cNvPr>
          <p:cNvSpPr>
            <a:spLocks noGrp="1"/>
          </p:cNvSpPr>
          <p:nvPr>
            <p:ph type="title"/>
          </p:nvPr>
        </p:nvSpPr>
        <p:spPr/>
        <p:txBody>
          <a:bodyPr/>
          <a:lstStyle/>
          <a:p>
            <a:r>
              <a:rPr lang="en-US"/>
              <a:t>Facebook Own Posts Table | AlDawaa - 11 of 11</a:t>
            </a:r>
          </a:p>
        </p:txBody>
      </p:sp>
      <p:graphicFrame>
        <p:nvGraphicFramePr>
          <p:cNvPr id="5" name="Table Placeholder 4">
            <a:extLst>
              <a:ext uri="{FF2B5EF4-FFF2-40B4-BE49-F238E27FC236}">
                <a16:creationId xmlns:a16="http://schemas.microsoft.com/office/drawing/2014/main" id="{4D7656E7-93C1-40D7-B201-77CB18A5EA1A}"/>
              </a:ext>
            </a:extLst>
          </p:cNvPr>
          <p:cNvGraphicFramePr>
            <a:graphicFrameLocks noGrp="1"/>
          </p:cNvGraphicFramePr>
          <p:nvPr>
            <p:ph type="tbl" sz="quarter" idx="13"/>
            <p:extLst>
              <p:ext uri="{D42A27DB-BD31-4B8C-83A1-F6EECF244321}">
                <p14:modId xmlns:p14="http://schemas.microsoft.com/office/powerpoint/2010/main" val="999878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60339554"/>
                    </a:ext>
                  </a:extLst>
                </a:gridCol>
                <a:gridCol w="370332">
                  <a:extLst>
                    <a:ext uri="{9D8B030D-6E8A-4147-A177-3AD203B41FA5}">
                      <a16:colId xmlns:a16="http://schemas.microsoft.com/office/drawing/2014/main" val="3727206902"/>
                    </a:ext>
                  </a:extLst>
                </a:gridCol>
                <a:gridCol w="370332">
                  <a:extLst>
                    <a:ext uri="{9D8B030D-6E8A-4147-A177-3AD203B41FA5}">
                      <a16:colId xmlns:a16="http://schemas.microsoft.com/office/drawing/2014/main" val="3924429849"/>
                    </a:ext>
                  </a:extLst>
                </a:gridCol>
                <a:gridCol w="370332">
                  <a:extLst>
                    <a:ext uri="{9D8B030D-6E8A-4147-A177-3AD203B41FA5}">
                      <a16:colId xmlns:a16="http://schemas.microsoft.com/office/drawing/2014/main" val="3615634867"/>
                    </a:ext>
                  </a:extLst>
                </a:gridCol>
                <a:gridCol w="329184">
                  <a:extLst>
                    <a:ext uri="{9D8B030D-6E8A-4147-A177-3AD203B41FA5}">
                      <a16:colId xmlns:a16="http://schemas.microsoft.com/office/drawing/2014/main" val="1443933016"/>
                    </a:ext>
                  </a:extLst>
                </a:gridCol>
                <a:gridCol w="329184">
                  <a:extLst>
                    <a:ext uri="{9D8B030D-6E8A-4147-A177-3AD203B41FA5}">
                      <a16:colId xmlns:a16="http://schemas.microsoft.com/office/drawing/2014/main" val="965858226"/>
                    </a:ext>
                  </a:extLst>
                </a:gridCol>
                <a:gridCol w="329184">
                  <a:extLst>
                    <a:ext uri="{9D8B030D-6E8A-4147-A177-3AD203B41FA5}">
                      <a16:colId xmlns:a16="http://schemas.microsoft.com/office/drawing/2014/main" val="4152907615"/>
                    </a:ext>
                  </a:extLst>
                </a:gridCol>
                <a:gridCol w="329184">
                  <a:extLst>
                    <a:ext uri="{9D8B030D-6E8A-4147-A177-3AD203B41FA5}">
                      <a16:colId xmlns:a16="http://schemas.microsoft.com/office/drawing/2014/main" val="2462924448"/>
                    </a:ext>
                  </a:extLst>
                </a:gridCol>
                <a:gridCol w="329184">
                  <a:extLst>
                    <a:ext uri="{9D8B030D-6E8A-4147-A177-3AD203B41FA5}">
                      <a16:colId xmlns:a16="http://schemas.microsoft.com/office/drawing/2014/main" val="1222626010"/>
                    </a:ext>
                  </a:extLst>
                </a:gridCol>
                <a:gridCol w="329184">
                  <a:extLst>
                    <a:ext uri="{9D8B030D-6E8A-4147-A177-3AD203B41FA5}">
                      <a16:colId xmlns:a16="http://schemas.microsoft.com/office/drawing/2014/main" val="3273097860"/>
                    </a:ext>
                  </a:extLst>
                </a:gridCol>
                <a:gridCol w="329184">
                  <a:extLst>
                    <a:ext uri="{9D8B030D-6E8A-4147-A177-3AD203B41FA5}">
                      <a16:colId xmlns:a16="http://schemas.microsoft.com/office/drawing/2014/main" val="4192600159"/>
                    </a:ext>
                  </a:extLst>
                </a:gridCol>
                <a:gridCol w="329184">
                  <a:extLst>
                    <a:ext uri="{9D8B030D-6E8A-4147-A177-3AD203B41FA5}">
                      <a16:colId xmlns:a16="http://schemas.microsoft.com/office/drawing/2014/main" val="2454382628"/>
                    </a:ext>
                  </a:extLst>
                </a:gridCol>
                <a:gridCol w="329184">
                  <a:extLst>
                    <a:ext uri="{9D8B030D-6E8A-4147-A177-3AD203B41FA5}">
                      <a16:colId xmlns:a16="http://schemas.microsoft.com/office/drawing/2014/main" val="3662427226"/>
                    </a:ext>
                  </a:extLst>
                </a:gridCol>
                <a:gridCol w="370332">
                  <a:extLst>
                    <a:ext uri="{9D8B030D-6E8A-4147-A177-3AD203B41FA5}">
                      <a16:colId xmlns:a16="http://schemas.microsoft.com/office/drawing/2014/main" val="2328511848"/>
                    </a:ext>
                  </a:extLst>
                </a:gridCol>
                <a:gridCol w="370332">
                  <a:extLst>
                    <a:ext uri="{9D8B030D-6E8A-4147-A177-3AD203B41FA5}">
                      <a16:colId xmlns:a16="http://schemas.microsoft.com/office/drawing/2014/main" val="1796869269"/>
                    </a:ext>
                  </a:extLst>
                </a:gridCol>
                <a:gridCol w="329184">
                  <a:extLst>
                    <a:ext uri="{9D8B030D-6E8A-4147-A177-3AD203B41FA5}">
                      <a16:colId xmlns:a16="http://schemas.microsoft.com/office/drawing/2014/main" val="1351762219"/>
                    </a:ext>
                  </a:extLst>
                </a:gridCol>
                <a:gridCol w="329184">
                  <a:extLst>
                    <a:ext uri="{9D8B030D-6E8A-4147-A177-3AD203B41FA5}">
                      <a16:colId xmlns:a16="http://schemas.microsoft.com/office/drawing/2014/main" val="2344839140"/>
                    </a:ext>
                  </a:extLst>
                </a:gridCol>
                <a:gridCol w="370332">
                  <a:extLst>
                    <a:ext uri="{9D8B030D-6E8A-4147-A177-3AD203B41FA5}">
                      <a16:colId xmlns:a16="http://schemas.microsoft.com/office/drawing/2014/main" val="4185550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22093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- 2018-05-17 11:36:25 </a:t>
                      </a:r>
                      <a:r>
                        <a:rPr kumimoji="0" lang="ar-AE" sz="1000" b="0" i="0" u="none" strike="noStrike" kern="1200" cap="none" spc="0" normalizeH="0" baseline="0" noProof="0">
                          <a:ln>
                            <a:noFill/>
                          </a:ln>
                          <a:solidFill>
                            <a:prstClr val="black"/>
                          </a:solidFill>
                          <a:effectLst/>
                          <a:uLnTx/>
                          <a:uFillTx/>
                          <a:latin typeface="+mn-lt"/>
                          <a:ea typeface="+mn-ea"/>
                          <a:cs typeface="+mn-cs"/>
                        </a:rPr>
                        <a:t> 
 #حقيقة
 هل تعلم أن اختبارك لنسبة الجلوكوز في الدم خلال نهار شهر #رمضان لا يبطل الصوم؟
#الدواء_والسكري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556986"/>
                  </a:ext>
                </a:extLst>
              </a:tr>
            </a:tbl>
          </a:graphicData>
        </a:graphic>
      </p:graphicFrame>
      <p:sp>
        <p:nvSpPr>
          <p:cNvPr id="4" name="Text Placeholder 3">
            <a:extLst>
              <a:ext uri="{FF2B5EF4-FFF2-40B4-BE49-F238E27FC236}">
                <a16:creationId xmlns:a16="http://schemas.microsoft.com/office/drawing/2014/main" id="{29466EFC-6E39-4BC5-8CEC-8188CE90EFB8}"/>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16744583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A9573-7527-4F93-979E-9F8F7AC9BC5E}"/>
              </a:ext>
            </a:extLst>
          </p:cNvPr>
          <p:cNvSpPr>
            <a:spLocks noGrp="1"/>
          </p:cNvSpPr>
          <p:nvPr>
            <p:ph type="title"/>
          </p:nvPr>
        </p:nvSpPr>
        <p:spPr/>
        <p:txBody>
          <a:bodyPr/>
          <a:lstStyle/>
          <a:p>
            <a:r>
              <a:rPr lang="en-US"/>
              <a:t>Facebook Interactions Distribution | AlDawaa</a:t>
            </a:r>
          </a:p>
        </p:txBody>
      </p:sp>
      <p:graphicFrame>
        <p:nvGraphicFramePr>
          <p:cNvPr id="6" name="Chart Placeholder 5">
            <a:extLst>
              <a:ext uri="{FF2B5EF4-FFF2-40B4-BE49-F238E27FC236}">
                <a16:creationId xmlns:a16="http://schemas.microsoft.com/office/drawing/2014/main" id="{7CFA966C-E769-458A-ABD3-22E5E5E90C5F}"/>
              </a:ext>
            </a:extLst>
          </p:cNvPr>
          <p:cNvGraphicFramePr>
            <a:graphicFrameLocks noGrp="1"/>
          </p:cNvGraphicFramePr>
          <p:nvPr>
            <p:ph type="chart" sz="quarter" idx="13"/>
            <p:extLst>
              <p:ext uri="{D42A27DB-BD31-4B8C-83A1-F6EECF244321}">
                <p14:modId xmlns:p14="http://schemas.microsoft.com/office/powerpoint/2010/main" val="12873238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B10936-E3B9-440B-A842-DFF284D0E717}"/>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30A1E7E6-5497-45BE-892C-C461762DCC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47853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41373-DDE9-46E2-BAA1-77BE10CB2710}"/>
              </a:ext>
            </a:extLst>
          </p:cNvPr>
          <p:cNvSpPr>
            <a:spLocks noGrp="1"/>
          </p:cNvSpPr>
          <p:nvPr>
            <p:ph type="title"/>
          </p:nvPr>
        </p:nvSpPr>
        <p:spPr/>
        <p:txBody>
          <a:bodyPr/>
          <a:lstStyle/>
          <a:p>
            <a:r>
              <a:rPr lang="en-US"/>
              <a:t>Facebook Own Posts Table | AlDawaa - 1 of 11</a:t>
            </a:r>
          </a:p>
        </p:txBody>
      </p:sp>
      <p:graphicFrame>
        <p:nvGraphicFramePr>
          <p:cNvPr id="5" name="Table Placeholder 4">
            <a:extLst>
              <a:ext uri="{FF2B5EF4-FFF2-40B4-BE49-F238E27FC236}">
                <a16:creationId xmlns:a16="http://schemas.microsoft.com/office/drawing/2014/main" id="{53809685-DF5E-4715-8A09-C7C6483BBF70}"/>
              </a:ext>
            </a:extLst>
          </p:cNvPr>
          <p:cNvGraphicFramePr>
            <a:graphicFrameLocks noGrp="1"/>
          </p:cNvGraphicFramePr>
          <p:nvPr>
            <p:ph type="tbl" sz="quarter" idx="13"/>
            <p:extLst>
              <p:ext uri="{D42A27DB-BD31-4B8C-83A1-F6EECF244321}">
                <p14:modId xmlns:p14="http://schemas.microsoft.com/office/powerpoint/2010/main" val="2921412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52743578"/>
                    </a:ext>
                  </a:extLst>
                </a:gridCol>
                <a:gridCol w="370332">
                  <a:extLst>
                    <a:ext uri="{9D8B030D-6E8A-4147-A177-3AD203B41FA5}">
                      <a16:colId xmlns:a16="http://schemas.microsoft.com/office/drawing/2014/main" val="3139027789"/>
                    </a:ext>
                  </a:extLst>
                </a:gridCol>
                <a:gridCol w="370332">
                  <a:extLst>
                    <a:ext uri="{9D8B030D-6E8A-4147-A177-3AD203B41FA5}">
                      <a16:colId xmlns:a16="http://schemas.microsoft.com/office/drawing/2014/main" val="405629398"/>
                    </a:ext>
                  </a:extLst>
                </a:gridCol>
                <a:gridCol w="370332">
                  <a:extLst>
                    <a:ext uri="{9D8B030D-6E8A-4147-A177-3AD203B41FA5}">
                      <a16:colId xmlns:a16="http://schemas.microsoft.com/office/drawing/2014/main" val="1301548342"/>
                    </a:ext>
                  </a:extLst>
                </a:gridCol>
                <a:gridCol w="329184">
                  <a:extLst>
                    <a:ext uri="{9D8B030D-6E8A-4147-A177-3AD203B41FA5}">
                      <a16:colId xmlns:a16="http://schemas.microsoft.com/office/drawing/2014/main" val="2965309714"/>
                    </a:ext>
                  </a:extLst>
                </a:gridCol>
                <a:gridCol w="329184">
                  <a:extLst>
                    <a:ext uri="{9D8B030D-6E8A-4147-A177-3AD203B41FA5}">
                      <a16:colId xmlns:a16="http://schemas.microsoft.com/office/drawing/2014/main" val="3994634366"/>
                    </a:ext>
                  </a:extLst>
                </a:gridCol>
                <a:gridCol w="329184">
                  <a:extLst>
                    <a:ext uri="{9D8B030D-6E8A-4147-A177-3AD203B41FA5}">
                      <a16:colId xmlns:a16="http://schemas.microsoft.com/office/drawing/2014/main" val="753966073"/>
                    </a:ext>
                  </a:extLst>
                </a:gridCol>
                <a:gridCol w="329184">
                  <a:extLst>
                    <a:ext uri="{9D8B030D-6E8A-4147-A177-3AD203B41FA5}">
                      <a16:colId xmlns:a16="http://schemas.microsoft.com/office/drawing/2014/main" val="73103526"/>
                    </a:ext>
                  </a:extLst>
                </a:gridCol>
                <a:gridCol w="329184">
                  <a:extLst>
                    <a:ext uri="{9D8B030D-6E8A-4147-A177-3AD203B41FA5}">
                      <a16:colId xmlns:a16="http://schemas.microsoft.com/office/drawing/2014/main" val="3687222838"/>
                    </a:ext>
                  </a:extLst>
                </a:gridCol>
                <a:gridCol w="329184">
                  <a:extLst>
                    <a:ext uri="{9D8B030D-6E8A-4147-A177-3AD203B41FA5}">
                      <a16:colId xmlns:a16="http://schemas.microsoft.com/office/drawing/2014/main" val="2386593044"/>
                    </a:ext>
                  </a:extLst>
                </a:gridCol>
                <a:gridCol w="329184">
                  <a:extLst>
                    <a:ext uri="{9D8B030D-6E8A-4147-A177-3AD203B41FA5}">
                      <a16:colId xmlns:a16="http://schemas.microsoft.com/office/drawing/2014/main" val="1794016214"/>
                    </a:ext>
                  </a:extLst>
                </a:gridCol>
                <a:gridCol w="329184">
                  <a:extLst>
                    <a:ext uri="{9D8B030D-6E8A-4147-A177-3AD203B41FA5}">
                      <a16:colId xmlns:a16="http://schemas.microsoft.com/office/drawing/2014/main" val="2274355813"/>
                    </a:ext>
                  </a:extLst>
                </a:gridCol>
                <a:gridCol w="329184">
                  <a:extLst>
                    <a:ext uri="{9D8B030D-6E8A-4147-A177-3AD203B41FA5}">
                      <a16:colId xmlns:a16="http://schemas.microsoft.com/office/drawing/2014/main" val="1701615639"/>
                    </a:ext>
                  </a:extLst>
                </a:gridCol>
                <a:gridCol w="370332">
                  <a:extLst>
                    <a:ext uri="{9D8B030D-6E8A-4147-A177-3AD203B41FA5}">
                      <a16:colId xmlns:a16="http://schemas.microsoft.com/office/drawing/2014/main" val="363661451"/>
                    </a:ext>
                  </a:extLst>
                </a:gridCol>
                <a:gridCol w="370332">
                  <a:extLst>
                    <a:ext uri="{9D8B030D-6E8A-4147-A177-3AD203B41FA5}">
                      <a16:colId xmlns:a16="http://schemas.microsoft.com/office/drawing/2014/main" val="1241182178"/>
                    </a:ext>
                  </a:extLst>
                </a:gridCol>
                <a:gridCol w="329184">
                  <a:extLst>
                    <a:ext uri="{9D8B030D-6E8A-4147-A177-3AD203B41FA5}">
                      <a16:colId xmlns:a16="http://schemas.microsoft.com/office/drawing/2014/main" val="4272393335"/>
                    </a:ext>
                  </a:extLst>
                </a:gridCol>
                <a:gridCol w="329184">
                  <a:extLst>
                    <a:ext uri="{9D8B030D-6E8A-4147-A177-3AD203B41FA5}">
                      <a16:colId xmlns:a16="http://schemas.microsoft.com/office/drawing/2014/main" val="1023365657"/>
                    </a:ext>
                  </a:extLst>
                </a:gridCol>
                <a:gridCol w="370332">
                  <a:extLst>
                    <a:ext uri="{9D8B030D-6E8A-4147-A177-3AD203B41FA5}">
                      <a16:colId xmlns:a16="http://schemas.microsoft.com/office/drawing/2014/main" val="2365991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816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- 2018-05-28 19:59:18 </a:t>
                      </a:r>
                      <a:r>
                        <a:rPr kumimoji="0" lang="ar-AE" sz="1000" b="0" i="0" u="none" strike="noStrike" kern="1200" cap="none" spc="0" normalizeH="0" baseline="0" noProof="0">
                          <a:ln>
                            <a:noFill/>
                          </a:ln>
                          <a:solidFill>
                            <a:prstClr val="black"/>
                          </a:solidFill>
                          <a:effectLst/>
                          <a:uLnTx/>
                          <a:uFillTx/>
                          <a:latin typeface="+mn-lt"/>
                          <a:ea typeface="+mn-ea"/>
                          <a:cs typeface="+mn-cs"/>
                        </a:rPr>
                        <a:t> 
 إطمئن على صحتك مع جهاز </a:t>
                      </a:r>
                      <a:r>
                        <a:rPr kumimoji="0" lang="en-US" sz="1000" b="0" i="0" u="none" strike="noStrike" kern="1200" cap="none" spc="0" normalizeH="0" baseline="0" noProof="0">
                          <a:ln>
                            <a:noFill/>
                          </a:ln>
                          <a:solidFill>
                            <a:prstClr val="black"/>
                          </a:solidFill>
                          <a:effectLst/>
                          <a:uLnTx/>
                          <a:uFillTx/>
                          <a:latin typeface="+mn-lt"/>
                          <a:ea typeface="+mn-ea"/>
                          <a:cs typeface="+mn-cs"/>
                        </a:rPr>
                        <a:t>BeneCheck </a:t>
                      </a:r>
                      <a:r>
                        <a:rPr kumimoji="0" lang="ar-AE" sz="1000" b="0" i="0" u="none" strike="noStrike" kern="1200" cap="none" spc="0" normalizeH="0" baseline="0" noProof="0">
                          <a:ln>
                            <a:noFill/>
                          </a:ln>
                          <a:solidFill>
                            <a:prstClr val="black"/>
                          </a:solidFill>
                          <a:effectLst/>
                          <a:uLnTx/>
                          <a:uFillTx/>
                          <a:latin typeface="+mn-lt"/>
                          <a:ea typeface="+mn-ea"/>
                          <a:cs typeface="+mn-cs"/>
                        </a:rPr>
                        <a:t>الذي يتميز بثلاث خصائص.. يقيس نسبة السكر، يقيس نسبة الكوليسترول و نسبة حمض اليوريك. متوفر الآن على #عروض_الدواء
*العرض ساري الى ٣ يونيو🌸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769738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- 2018-05-28 19:37:09 </a:t>
                      </a:r>
                      <a:r>
                        <a:rPr kumimoji="0" lang="ar-AE" sz="1000" b="0" i="0" u="none" strike="noStrike" kern="1200" cap="none" spc="0" normalizeH="0" baseline="0" noProof="0">
                          <a:ln>
                            <a:noFill/>
                          </a:ln>
                          <a:solidFill>
                            <a:prstClr val="black"/>
                          </a:solidFill>
                          <a:effectLst/>
                          <a:uLnTx/>
                          <a:uFillTx/>
                          <a:latin typeface="+mn-lt"/>
                          <a:ea typeface="+mn-ea"/>
                          <a:cs typeface="+mn-cs"/>
                        </a:rPr>
                        <a:t> 
 عمل الخير يدوم ... عند شرائك اي من عبوة بامبرز الميجا او الميجا المميّز سنتبرع بريال الى جمعية #كنف التي تقوم بتوفير التأمين الصحي للأيتام والارامل وأسر شهداء الواجب
#شاركها 
#شجع_غيرك_يكثر_خيرك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48283571"/>
                  </a:ext>
                </a:extLst>
              </a:tr>
            </a:tbl>
          </a:graphicData>
        </a:graphic>
      </p:graphicFrame>
      <p:sp>
        <p:nvSpPr>
          <p:cNvPr id="4" name="Text Placeholder 3">
            <a:extLst>
              <a:ext uri="{FF2B5EF4-FFF2-40B4-BE49-F238E27FC236}">
                <a16:creationId xmlns:a16="http://schemas.microsoft.com/office/drawing/2014/main" id="{2B1003A7-5CD9-4AC4-8E79-0428D2E51501}"/>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16735887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44932-BE82-41E1-AB64-AD80E3E09828}"/>
              </a:ext>
            </a:extLst>
          </p:cNvPr>
          <p:cNvSpPr>
            <a:spLocks noGrp="1"/>
          </p:cNvSpPr>
          <p:nvPr>
            <p:ph type="title"/>
          </p:nvPr>
        </p:nvSpPr>
        <p:spPr/>
        <p:txBody>
          <a:bodyPr/>
          <a:lstStyle/>
          <a:p>
            <a:r>
              <a:rPr lang="en-US"/>
              <a:t>Facebook Own Posts Table | AlDawaa - 2 of 11</a:t>
            </a:r>
          </a:p>
        </p:txBody>
      </p:sp>
      <p:graphicFrame>
        <p:nvGraphicFramePr>
          <p:cNvPr id="5" name="Table Placeholder 4">
            <a:extLst>
              <a:ext uri="{FF2B5EF4-FFF2-40B4-BE49-F238E27FC236}">
                <a16:creationId xmlns:a16="http://schemas.microsoft.com/office/drawing/2014/main" id="{7C7E8B23-E092-4B7D-950A-75225A6EF583}"/>
              </a:ext>
            </a:extLst>
          </p:cNvPr>
          <p:cNvGraphicFramePr>
            <a:graphicFrameLocks noGrp="1"/>
          </p:cNvGraphicFramePr>
          <p:nvPr>
            <p:ph type="tbl" sz="quarter" idx="13"/>
            <p:extLst>
              <p:ext uri="{D42A27DB-BD31-4B8C-83A1-F6EECF244321}">
                <p14:modId xmlns:p14="http://schemas.microsoft.com/office/powerpoint/2010/main" val="2430809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45990066"/>
                    </a:ext>
                  </a:extLst>
                </a:gridCol>
                <a:gridCol w="370332">
                  <a:extLst>
                    <a:ext uri="{9D8B030D-6E8A-4147-A177-3AD203B41FA5}">
                      <a16:colId xmlns:a16="http://schemas.microsoft.com/office/drawing/2014/main" val="3232137226"/>
                    </a:ext>
                  </a:extLst>
                </a:gridCol>
                <a:gridCol w="370332">
                  <a:extLst>
                    <a:ext uri="{9D8B030D-6E8A-4147-A177-3AD203B41FA5}">
                      <a16:colId xmlns:a16="http://schemas.microsoft.com/office/drawing/2014/main" val="492963003"/>
                    </a:ext>
                  </a:extLst>
                </a:gridCol>
                <a:gridCol w="370332">
                  <a:extLst>
                    <a:ext uri="{9D8B030D-6E8A-4147-A177-3AD203B41FA5}">
                      <a16:colId xmlns:a16="http://schemas.microsoft.com/office/drawing/2014/main" val="3861465273"/>
                    </a:ext>
                  </a:extLst>
                </a:gridCol>
                <a:gridCol w="329184">
                  <a:extLst>
                    <a:ext uri="{9D8B030D-6E8A-4147-A177-3AD203B41FA5}">
                      <a16:colId xmlns:a16="http://schemas.microsoft.com/office/drawing/2014/main" val="768157105"/>
                    </a:ext>
                  </a:extLst>
                </a:gridCol>
                <a:gridCol w="329184">
                  <a:extLst>
                    <a:ext uri="{9D8B030D-6E8A-4147-A177-3AD203B41FA5}">
                      <a16:colId xmlns:a16="http://schemas.microsoft.com/office/drawing/2014/main" val="3191511137"/>
                    </a:ext>
                  </a:extLst>
                </a:gridCol>
                <a:gridCol w="329184">
                  <a:extLst>
                    <a:ext uri="{9D8B030D-6E8A-4147-A177-3AD203B41FA5}">
                      <a16:colId xmlns:a16="http://schemas.microsoft.com/office/drawing/2014/main" val="313407420"/>
                    </a:ext>
                  </a:extLst>
                </a:gridCol>
                <a:gridCol w="329184">
                  <a:extLst>
                    <a:ext uri="{9D8B030D-6E8A-4147-A177-3AD203B41FA5}">
                      <a16:colId xmlns:a16="http://schemas.microsoft.com/office/drawing/2014/main" val="1674475569"/>
                    </a:ext>
                  </a:extLst>
                </a:gridCol>
                <a:gridCol w="329184">
                  <a:extLst>
                    <a:ext uri="{9D8B030D-6E8A-4147-A177-3AD203B41FA5}">
                      <a16:colId xmlns:a16="http://schemas.microsoft.com/office/drawing/2014/main" val="2230441201"/>
                    </a:ext>
                  </a:extLst>
                </a:gridCol>
                <a:gridCol w="329184">
                  <a:extLst>
                    <a:ext uri="{9D8B030D-6E8A-4147-A177-3AD203B41FA5}">
                      <a16:colId xmlns:a16="http://schemas.microsoft.com/office/drawing/2014/main" val="3094055309"/>
                    </a:ext>
                  </a:extLst>
                </a:gridCol>
                <a:gridCol w="329184">
                  <a:extLst>
                    <a:ext uri="{9D8B030D-6E8A-4147-A177-3AD203B41FA5}">
                      <a16:colId xmlns:a16="http://schemas.microsoft.com/office/drawing/2014/main" val="151770274"/>
                    </a:ext>
                  </a:extLst>
                </a:gridCol>
                <a:gridCol w="329184">
                  <a:extLst>
                    <a:ext uri="{9D8B030D-6E8A-4147-A177-3AD203B41FA5}">
                      <a16:colId xmlns:a16="http://schemas.microsoft.com/office/drawing/2014/main" val="1663542449"/>
                    </a:ext>
                  </a:extLst>
                </a:gridCol>
                <a:gridCol w="329184">
                  <a:extLst>
                    <a:ext uri="{9D8B030D-6E8A-4147-A177-3AD203B41FA5}">
                      <a16:colId xmlns:a16="http://schemas.microsoft.com/office/drawing/2014/main" val="1705444536"/>
                    </a:ext>
                  </a:extLst>
                </a:gridCol>
                <a:gridCol w="370332">
                  <a:extLst>
                    <a:ext uri="{9D8B030D-6E8A-4147-A177-3AD203B41FA5}">
                      <a16:colId xmlns:a16="http://schemas.microsoft.com/office/drawing/2014/main" val="238409945"/>
                    </a:ext>
                  </a:extLst>
                </a:gridCol>
                <a:gridCol w="370332">
                  <a:extLst>
                    <a:ext uri="{9D8B030D-6E8A-4147-A177-3AD203B41FA5}">
                      <a16:colId xmlns:a16="http://schemas.microsoft.com/office/drawing/2014/main" val="859313157"/>
                    </a:ext>
                  </a:extLst>
                </a:gridCol>
                <a:gridCol w="329184">
                  <a:extLst>
                    <a:ext uri="{9D8B030D-6E8A-4147-A177-3AD203B41FA5}">
                      <a16:colId xmlns:a16="http://schemas.microsoft.com/office/drawing/2014/main" val="3688725866"/>
                    </a:ext>
                  </a:extLst>
                </a:gridCol>
                <a:gridCol w="329184">
                  <a:extLst>
                    <a:ext uri="{9D8B030D-6E8A-4147-A177-3AD203B41FA5}">
                      <a16:colId xmlns:a16="http://schemas.microsoft.com/office/drawing/2014/main" val="820948421"/>
                    </a:ext>
                  </a:extLst>
                </a:gridCol>
                <a:gridCol w="370332">
                  <a:extLst>
                    <a:ext uri="{9D8B030D-6E8A-4147-A177-3AD203B41FA5}">
                      <a16:colId xmlns:a16="http://schemas.microsoft.com/office/drawing/2014/main" val="3706452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32490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- 2018-05-28 17:30:14 </a:t>
                      </a:r>
                      <a:r>
                        <a:rPr kumimoji="0" lang="ar-AE" sz="1000" b="0" i="0" u="none" strike="noStrike" kern="1200" cap="none" spc="0" normalizeH="0" baseline="0" noProof="0">
                          <a:ln>
                            <a:noFill/>
                          </a:ln>
                          <a:solidFill>
                            <a:prstClr val="black"/>
                          </a:solidFill>
                          <a:effectLst/>
                          <a:uLnTx/>
                          <a:uFillTx/>
                          <a:latin typeface="+mn-lt"/>
                          <a:ea typeface="+mn-ea"/>
                          <a:cs typeface="+mn-cs"/>
                        </a:rPr>
                        <a:t> 
 المشروبات الرمضانية لها نكهة خاصة في #رمضان لكن اختر صح وتناول العصائر الطبيعية كبديل🍇.
 فوائد عصير التوت كثيرة ومن أهمها أنه يسيطر على نسبة السكر في الدم ويحتوي على العديد من الفيتامينات مثل فيتامين سي, ه و أ
#نصيحة_الدواء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861268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- 2018-05-27 19:30:06 </a:t>
                      </a:r>
                      <a:r>
                        <a:rPr kumimoji="0" lang="ar-AE" sz="1000" b="0" i="0" u="none" strike="noStrike" kern="1200" cap="none" spc="0" normalizeH="0" baseline="0" noProof="0">
                          <a:ln>
                            <a:noFill/>
                          </a:ln>
                          <a:solidFill>
                            <a:prstClr val="black"/>
                          </a:solidFill>
                          <a:effectLst/>
                          <a:uLnTx/>
                          <a:uFillTx/>
                          <a:latin typeface="+mn-lt"/>
                          <a:ea typeface="+mn-ea"/>
                          <a:cs typeface="+mn-cs"/>
                        </a:rPr>
                        <a:t> 
 يصعب على الصائم مقاومة الرغبة بتناول الحلويات بعد الإفطار, لكن اختر الأفضل وجرب حلويات خالية من السكر. تفضل بزيارة أحد فروعنا واكتشف منتجات متنوعة خالية من السكر متوفرة على#عروض_الدواء
 العرض ساري الى 3 يونيو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25169872"/>
                  </a:ext>
                </a:extLst>
              </a:tr>
            </a:tbl>
          </a:graphicData>
        </a:graphic>
      </p:graphicFrame>
      <p:sp>
        <p:nvSpPr>
          <p:cNvPr id="4" name="Text Placeholder 3">
            <a:extLst>
              <a:ext uri="{FF2B5EF4-FFF2-40B4-BE49-F238E27FC236}">
                <a16:creationId xmlns:a16="http://schemas.microsoft.com/office/drawing/2014/main" id="{5E07AEFD-8847-46F3-9AFB-C0945EF9F29D}"/>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6248425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953AF-6C3E-42E0-AA84-26B6046608B6}"/>
              </a:ext>
            </a:extLst>
          </p:cNvPr>
          <p:cNvSpPr>
            <a:spLocks noGrp="1"/>
          </p:cNvSpPr>
          <p:nvPr>
            <p:ph type="title"/>
          </p:nvPr>
        </p:nvSpPr>
        <p:spPr/>
        <p:txBody>
          <a:bodyPr/>
          <a:lstStyle/>
          <a:p>
            <a:r>
              <a:rPr lang="en-US"/>
              <a:t>Facebook Own Posts Table | AlDawaa - 3 of 11</a:t>
            </a:r>
          </a:p>
        </p:txBody>
      </p:sp>
      <p:graphicFrame>
        <p:nvGraphicFramePr>
          <p:cNvPr id="5" name="Table Placeholder 4">
            <a:extLst>
              <a:ext uri="{FF2B5EF4-FFF2-40B4-BE49-F238E27FC236}">
                <a16:creationId xmlns:a16="http://schemas.microsoft.com/office/drawing/2014/main" id="{CA8E0C1C-584B-4E42-9CB9-D81112DC4883}"/>
              </a:ext>
            </a:extLst>
          </p:cNvPr>
          <p:cNvGraphicFramePr>
            <a:graphicFrameLocks noGrp="1"/>
          </p:cNvGraphicFramePr>
          <p:nvPr>
            <p:ph type="tbl" sz="quarter" idx="13"/>
            <p:extLst>
              <p:ext uri="{D42A27DB-BD31-4B8C-83A1-F6EECF244321}">
                <p14:modId xmlns:p14="http://schemas.microsoft.com/office/powerpoint/2010/main" val="2635453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93324644"/>
                    </a:ext>
                  </a:extLst>
                </a:gridCol>
                <a:gridCol w="370332">
                  <a:extLst>
                    <a:ext uri="{9D8B030D-6E8A-4147-A177-3AD203B41FA5}">
                      <a16:colId xmlns:a16="http://schemas.microsoft.com/office/drawing/2014/main" val="1158024009"/>
                    </a:ext>
                  </a:extLst>
                </a:gridCol>
                <a:gridCol w="370332">
                  <a:extLst>
                    <a:ext uri="{9D8B030D-6E8A-4147-A177-3AD203B41FA5}">
                      <a16:colId xmlns:a16="http://schemas.microsoft.com/office/drawing/2014/main" val="1621360899"/>
                    </a:ext>
                  </a:extLst>
                </a:gridCol>
                <a:gridCol w="370332">
                  <a:extLst>
                    <a:ext uri="{9D8B030D-6E8A-4147-A177-3AD203B41FA5}">
                      <a16:colId xmlns:a16="http://schemas.microsoft.com/office/drawing/2014/main" val="575176715"/>
                    </a:ext>
                  </a:extLst>
                </a:gridCol>
                <a:gridCol w="329184">
                  <a:extLst>
                    <a:ext uri="{9D8B030D-6E8A-4147-A177-3AD203B41FA5}">
                      <a16:colId xmlns:a16="http://schemas.microsoft.com/office/drawing/2014/main" val="2555750711"/>
                    </a:ext>
                  </a:extLst>
                </a:gridCol>
                <a:gridCol w="329184">
                  <a:extLst>
                    <a:ext uri="{9D8B030D-6E8A-4147-A177-3AD203B41FA5}">
                      <a16:colId xmlns:a16="http://schemas.microsoft.com/office/drawing/2014/main" val="390484615"/>
                    </a:ext>
                  </a:extLst>
                </a:gridCol>
                <a:gridCol w="329184">
                  <a:extLst>
                    <a:ext uri="{9D8B030D-6E8A-4147-A177-3AD203B41FA5}">
                      <a16:colId xmlns:a16="http://schemas.microsoft.com/office/drawing/2014/main" val="1457869697"/>
                    </a:ext>
                  </a:extLst>
                </a:gridCol>
                <a:gridCol w="329184">
                  <a:extLst>
                    <a:ext uri="{9D8B030D-6E8A-4147-A177-3AD203B41FA5}">
                      <a16:colId xmlns:a16="http://schemas.microsoft.com/office/drawing/2014/main" val="833860969"/>
                    </a:ext>
                  </a:extLst>
                </a:gridCol>
                <a:gridCol w="329184">
                  <a:extLst>
                    <a:ext uri="{9D8B030D-6E8A-4147-A177-3AD203B41FA5}">
                      <a16:colId xmlns:a16="http://schemas.microsoft.com/office/drawing/2014/main" val="3681926687"/>
                    </a:ext>
                  </a:extLst>
                </a:gridCol>
                <a:gridCol w="329184">
                  <a:extLst>
                    <a:ext uri="{9D8B030D-6E8A-4147-A177-3AD203B41FA5}">
                      <a16:colId xmlns:a16="http://schemas.microsoft.com/office/drawing/2014/main" val="626644809"/>
                    </a:ext>
                  </a:extLst>
                </a:gridCol>
                <a:gridCol w="329184">
                  <a:extLst>
                    <a:ext uri="{9D8B030D-6E8A-4147-A177-3AD203B41FA5}">
                      <a16:colId xmlns:a16="http://schemas.microsoft.com/office/drawing/2014/main" val="539692010"/>
                    </a:ext>
                  </a:extLst>
                </a:gridCol>
                <a:gridCol w="329184">
                  <a:extLst>
                    <a:ext uri="{9D8B030D-6E8A-4147-A177-3AD203B41FA5}">
                      <a16:colId xmlns:a16="http://schemas.microsoft.com/office/drawing/2014/main" val="1622225308"/>
                    </a:ext>
                  </a:extLst>
                </a:gridCol>
                <a:gridCol w="329184">
                  <a:extLst>
                    <a:ext uri="{9D8B030D-6E8A-4147-A177-3AD203B41FA5}">
                      <a16:colId xmlns:a16="http://schemas.microsoft.com/office/drawing/2014/main" val="2847263590"/>
                    </a:ext>
                  </a:extLst>
                </a:gridCol>
                <a:gridCol w="370332">
                  <a:extLst>
                    <a:ext uri="{9D8B030D-6E8A-4147-A177-3AD203B41FA5}">
                      <a16:colId xmlns:a16="http://schemas.microsoft.com/office/drawing/2014/main" val="110418018"/>
                    </a:ext>
                  </a:extLst>
                </a:gridCol>
                <a:gridCol w="370332">
                  <a:extLst>
                    <a:ext uri="{9D8B030D-6E8A-4147-A177-3AD203B41FA5}">
                      <a16:colId xmlns:a16="http://schemas.microsoft.com/office/drawing/2014/main" val="509128640"/>
                    </a:ext>
                  </a:extLst>
                </a:gridCol>
                <a:gridCol w="329184">
                  <a:extLst>
                    <a:ext uri="{9D8B030D-6E8A-4147-A177-3AD203B41FA5}">
                      <a16:colId xmlns:a16="http://schemas.microsoft.com/office/drawing/2014/main" val="1881762791"/>
                    </a:ext>
                  </a:extLst>
                </a:gridCol>
                <a:gridCol w="329184">
                  <a:extLst>
                    <a:ext uri="{9D8B030D-6E8A-4147-A177-3AD203B41FA5}">
                      <a16:colId xmlns:a16="http://schemas.microsoft.com/office/drawing/2014/main" val="2323754564"/>
                    </a:ext>
                  </a:extLst>
                </a:gridCol>
                <a:gridCol w="370332">
                  <a:extLst>
                    <a:ext uri="{9D8B030D-6E8A-4147-A177-3AD203B41FA5}">
                      <a16:colId xmlns:a16="http://schemas.microsoft.com/office/drawing/2014/main" val="3682400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55969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- 2018-05-27 17:53:01 </a:t>
                      </a:r>
                      <a:r>
                        <a:rPr kumimoji="0" lang="ar-AE" sz="1000" b="0" i="0" u="none" strike="noStrike" kern="1200" cap="none" spc="0" normalizeH="0" baseline="0" noProof="0">
                          <a:ln>
                            <a:noFill/>
                          </a:ln>
                          <a:solidFill>
                            <a:prstClr val="black"/>
                          </a:solidFill>
                          <a:effectLst/>
                          <a:uLnTx/>
                          <a:uFillTx/>
                          <a:latin typeface="+mn-lt"/>
                          <a:ea typeface="+mn-ea"/>
                          <a:cs typeface="+mn-cs"/>
                        </a:rPr>
                        <a:t> 
 لعناية فائقة وتألق دائم🌷 وفرنا لك الأفضل على #عروض_الدواء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69400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- 2018-05-27 17:43:22 </a:t>
                      </a:r>
                      <a:r>
                        <a:rPr kumimoji="0" lang="ar-AE" sz="1000" b="0" i="0" u="none" strike="noStrike" kern="1200" cap="none" spc="0" normalizeH="0" baseline="0" noProof="0">
                          <a:ln>
                            <a:noFill/>
                          </a:ln>
                          <a:solidFill>
                            <a:prstClr val="black"/>
                          </a:solidFill>
                          <a:effectLst/>
                          <a:uLnTx/>
                          <a:uFillTx/>
                          <a:latin typeface="+mn-lt"/>
                          <a:ea typeface="+mn-ea"/>
                          <a:cs typeface="+mn-cs"/>
                        </a:rPr>
                        <a:t> 
 #عروض_الدواء تقدم العديد من المنتجات للعناية ببشرتك 💆🏻‍♀ العرض ساري الى 3 يونيو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48680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- 2018-05-27 12:54:01 </a:t>
                      </a:r>
                      <a:r>
                        <a:rPr kumimoji="0" lang="ar-AE" sz="1000" b="0" i="0" u="none" strike="noStrike" kern="1200" cap="none" spc="0" normalizeH="0" baseline="0" noProof="0">
                          <a:ln>
                            <a:noFill/>
                          </a:ln>
                          <a:solidFill>
                            <a:prstClr val="black"/>
                          </a:solidFill>
                          <a:effectLst/>
                          <a:uLnTx/>
                          <a:uFillTx/>
                          <a:latin typeface="+mn-lt"/>
                          <a:ea typeface="+mn-ea"/>
                          <a:cs typeface="+mn-cs"/>
                        </a:rPr>
                        <a:t> 
 اصرف وصفة طبيبك من #الدواء على التأمين وتمتّع ب ٥٪؜ مكافآة من قيمة فاتورتك! 
العرض سارٍ حتى 20 يوليو. 
#اصرفها_بالعافية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75870203"/>
                  </a:ext>
                </a:extLst>
              </a:tr>
            </a:tbl>
          </a:graphicData>
        </a:graphic>
      </p:graphicFrame>
      <p:sp>
        <p:nvSpPr>
          <p:cNvPr id="4" name="Text Placeholder 3">
            <a:extLst>
              <a:ext uri="{FF2B5EF4-FFF2-40B4-BE49-F238E27FC236}">
                <a16:creationId xmlns:a16="http://schemas.microsoft.com/office/drawing/2014/main" id="{C6828D6F-2EEF-44B0-B0A9-B379BD8C9FAB}"/>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5113030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94605-B9E8-41AF-82E6-9757B678E684}"/>
              </a:ext>
            </a:extLst>
          </p:cNvPr>
          <p:cNvSpPr>
            <a:spLocks noGrp="1"/>
          </p:cNvSpPr>
          <p:nvPr>
            <p:ph type="title"/>
          </p:nvPr>
        </p:nvSpPr>
        <p:spPr/>
        <p:txBody>
          <a:bodyPr/>
          <a:lstStyle/>
          <a:p>
            <a:r>
              <a:rPr lang="en-US"/>
              <a:t>Facebook Own Posts Table | AlDawaa - 4 of 11</a:t>
            </a:r>
          </a:p>
        </p:txBody>
      </p:sp>
      <p:graphicFrame>
        <p:nvGraphicFramePr>
          <p:cNvPr id="5" name="Table Placeholder 4">
            <a:extLst>
              <a:ext uri="{FF2B5EF4-FFF2-40B4-BE49-F238E27FC236}">
                <a16:creationId xmlns:a16="http://schemas.microsoft.com/office/drawing/2014/main" id="{2D0687C9-C545-4A85-AC45-2A5EE58D2DEA}"/>
              </a:ext>
            </a:extLst>
          </p:cNvPr>
          <p:cNvGraphicFramePr>
            <a:graphicFrameLocks noGrp="1"/>
          </p:cNvGraphicFramePr>
          <p:nvPr>
            <p:ph type="tbl" sz="quarter" idx="13"/>
            <p:extLst>
              <p:ext uri="{D42A27DB-BD31-4B8C-83A1-F6EECF244321}">
                <p14:modId xmlns:p14="http://schemas.microsoft.com/office/powerpoint/2010/main" val="1788568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74764839"/>
                    </a:ext>
                  </a:extLst>
                </a:gridCol>
                <a:gridCol w="370332">
                  <a:extLst>
                    <a:ext uri="{9D8B030D-6E8A-4147-A177-3AD203B41FA5}">
                      <a16:colId xmlns:a16="http://schemas.microsoft.com/office/drawing/2014/main" val="554745866"/>
                    </a:ext>
                  </a:extLst>
                </a:gridCol>
                <a:gridCol w="370332">
                  <a:extLst>
                    <a:ext uri="{9D8B030D-6E8A-4147-A177-3AD203B41FA5}">
                      <a16:colId xmlns:a16="http://schemas.microsoft.com/office/drawing/2014/main" val="3900737960"/>
                    </a:ext>
                  </a:extLst>
                </a:gridCol>
                <a:gridCol w="370332">
                  <a:extLst>
                    <a:ext uri="{9D8B030D-6E8A-4147-A177-3AD203B41FA5}">
                      <a16:colId xmlns:a16="http://schemas.microsoft.com/office/drawing/2014/main" val="194295059"/>
                    </a:ext>
                  </a:extLst>
                </a:gridCol>
                <a:gridCol w="329184">
                  <a:extLst>
                    <a:ext uri="{9D8B030D-6E8A-4147-A177-3AD203B41FA5}">
                      <a16:colId xmlns:a16="http://schemas.microsoft.com/office/drawing/2014/main" val="1188286291"/>
                    </a:ext>
                  </a:extLst>
                </a:gridCol>
                <a:gridCol w="329184">
                  <a:extLst>
                    <a:ext uri="{9D8B030D-6E8A-4147-A177-3AD203B41FA5}">
                      <a16:colId xmlns:a16="http://schemas.microsoft.com/office/drawing/2014/main" val="1342629987"/>
                    </a:ext>
                  </a:extLst>
                </a:gridCol>
                <a:gridCol w="329184">
                  <a:extLst>
                    <a:ext uri="{9D8B030D-6E8A-4147-A177-3AD203B41FA5}">
                      <a16:colId xmlns:a16="http://schemas.microsoft.com/office/drawing/2014/main" val="3052572689"/>
                    </a:ext>
                  </a:extLst>
                </a:gridCol>
                <a:gridCol w="329184">
                  <a:extLst>
                    <a:ext uri="{9D8B030D-6E8A-4147-A177-3AD203B41FA5}">
                      <a16:colId xmlns:a16="http://schemas.microsoft.com/office/drawing/2014/main" val="1460733503"/>
                    </a:ext>
                  </a:extLst>
                </a:gridCol>
                <a:gridCol w="329184">
                  <a:extLst>
                    <a:ext uri="{9D8B030D-6E8A-4147-A177-3AD203B41FA5}">
                      <a16:colId xmlns:a16="http://schemas.microsoft.com/office/drawing/2014/main" val="4252255068"/>
                    </a:ext>
                  </a:extLst>
                </a:gridCol>
                <a:gridCol w="329184">
                  <a:extLst>
                    <a:ext uri="{9D8B030D-6E8A-4147-A177-3AD203B41FA5}">
                      <a16:colId xmlns:a16="http://schemas.microsoft.com/office/drawing/2014/main" val="3624273333"/>
                    </a:ext>
                  </a:extLst>
                </a:gridCol>
                <a:gridCol w="329184">
                  <a:extLst>
                    <a:ext uri="{9D8B030D-6E8A-4147-A177-3AD203B41FA5}">
                      <a16:colId xmlns:a16="http://schemas.microsoft.com/office/drawing/2014/main" val="646855634"/>
                    </a:ext>
                  </a:extLst>
                </a:gridCol>
                <a:gridCol w="329184">
                  <a:extLst>
                    <a:ext uri="{9D8B030D-6E8A-4147-A177-3AD203B41FA5}">
                      <a16:colId xmlns:a16="http://schemas.microsoft.com/office/drawing/2014/main" val="60706986"/>
                    </a:ext>
                  </a:extLst>
                </a:gridCol>
                <a:gridCol w="329184">
                  <a:extLst>
                    <a:ext uri="{9D8B030D-6E8A-4147-A177-3AD203B41FA5}">
                      <a16:colId xmlns:a16="http://schemas.microsoft.com/office/drawing/2014/main" val="2566128005"/>
                    </a:ext>
                  </a:extLst>
                </a:gridCol>
                <a:gridCol w="370332">
                  <a:extLst>
                    <a:ext uri="{9D8B030D-6E8A-4147-A177-3AD203B41FA5}">
                      <a16:colId xmlns:a16="http://schemas.microsoft.com/office/drawing/2014/main" val="967647023"/>
                    </a:ext>
                  </a:extLst>
                </a:gridCol>
                <a:gridCol w="370332">
                  <a:extLst>
                    <a:ext uri="{9D8B030D-6E8A-4147-A177-3AD203B41FA5}">
                      <a16:colId xmlns:a16="http://schemas.microsoft.com/office/drawing/2014/main" val="2663583209"/>
                    </a:ext>
                  </a:extLst>
                </a:gridCol>
                <a:gridCol w="329184">
                  <a:extLst>
                    <a:ext uri="{9D8B030D-6E8A-4147-A177-3AD203B41FA5}">
                      <a16:colId xmlns:a16="http://schemas.microsoft.com/office/drawing/2014/main" val="2054531684"/>
                    </a:ext>
                  </a:extLst>
                </a:gridCol>
                <a:gridCol w="329184">
                  <a:extLst>
                    <a:ext uri="{9D8B030D-6E8A-4147-A177-3AD203B41FA5}">
                      <a16:colId xmlns:a16="http://schemas.microsoft.com/office/drawing/2014/main" val="4047539626"/>
                    </a:ext>
                  </a:extLst>
                </a:gridCol>
                <a:gridCol w="370332">
                  <a:extLst>
                    <a:ext uri="{9D8B030D-6E8A-4147-A177-3AD203B41FA5}">
                      <a16:colId xmlns:a16="http://schemas.microsoft.com/office/drawing/2014/main" val="3593872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90366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- 2018-05-27 11:00:16 </a:t>
                      </a:r>
                      <a:r>
                        <a:rPr kumimoji="0" lang="ar-AE" sz="1000" b="0" i="0" u="none" strike="noStrike" kern="1200" cap="none" spc="0" normalizeH="0" baseline="0" noProof="0">
                          <a:ln>
                            <a:noFill/>
                          </a:ln>
                          <a:solidFill>
                            <a:prstClr val="black"/>
                          </a:solidFill>
                          <a:effectLst/>
                          <a:uLnTx/>
                          <a:uFillTx/>
                          <a:latin typeface="+mn-lt"/>
                          <a:ea typeface="+mn-ea"/>
                          <a:cs typeface="+mn-cs"/>
                        </a:rPr>
                        <a:t> 
 استمتعي بشعر صحي ولامع مع عرض بريكسيونا، اشتري عبوتين بريكسيونا واحصلي على الثالثة مجانًا، العرض ساري من ٢٥ مايو وحتى ٥ يونيو، العرض متوفر في جميع صيدليات الدواء
#الشعر_الجميل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1488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- 2018-05-27 08:49:03 </a:t>
                      </a:r>
                      <a:r>
                        <a:rPr kumimoji="0" lang="ar-AE" sz="1000" b="0" i="0" u="none" strike="noStrike" kern="1200" cap="none" spc="0" normalizeH="0" baseline="0" noProof="0">
                          <a:ln>
                            <a:noFill/>
                          </a:ln>
                          <a:solidFill>
                            <a:prstClr val="black"/>
                          </a:solidFill>
                          <a:effectLst/>
                          <a:uLnTx/>
                          <a:uFillTx/>
                          <a:latin typeface="+mn-lt"/>
                          <a:ea typeface="+mn-ea"/>
                          <a:cs typeface="+mn-cs"/>
                        </a:rPr>
                        <a:t> 
 لشعر صحي خلال شهر #رمضان, تأكدي من اتباع النصائح التالية من بريكسيونا
#الدواء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96997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- 2018-05-26 18:46:21 </a:t>
                      </a:r>
                      <a:r>
                        <a:rPr kumimoji="0" lang="ar-AE" sz="1000" b="0" i="0" u="none" strike="noStrike" kern="1200" cap="none" spc="0" normalizeH="0" baseline="0" noProof="0">
                          <a:ln>
                            <a:noFill/>
                          </a:ln>
                          <a:solidFill>
                            <a:prstClr val="black"/>
                          </a:solidFill>
                          <a:effectLst/>
                          <a:uLnTx/>
                          <a:uFillTx/>
                          <a:latin typeface="+mn-lt"/>
                          <a:ea typeface="+mn-ea"/>
                          <a:cs typeface="+mn-cs"/>
                        </a:rPr>
                        <a:t> 
 وقت الاستحمام هو بكل تأكيد فرصة مثالية خلال يومك لتحفّزي حواس طفلك وتزيدي الارتباط بينكما🤱🏻
#عروض_الدواء تقدم الأفضل لكِ ولطفلك
العروض سارية لغاية ٣ يونيو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54615666"/>
                  </a:ext>
                </a:extLst>
              </a:tr>
            </a:tbl>
          </a:graphicData>
        </a:graphic>
      </p:graphicFrame>
      <p:sp>
        <p:nvSpPr>
          <p:cNvPr id="4" name="Text Placeholder 3">
            <a:extLst>
              <a:ext uri="{FF2B5EF4-FFF2-40B4-BE49-F238E27FC236}">
                <a16:creationId xmlns:a16="http://schemas.microsoft.com/office/drawing/2014/main" id="{9CBEBD0C-0EB1-469B-B06D-328D7A234012}"/>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41633280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23C4F-3B44-406B-A434-4C17A3F5F0AB}"/>
              </a:ext>
            </a:extLst>
          </p:cNvPr>
          <p:cNvSpPr>
            <a:spLocks noGrp="1"/>
          </p:cNvSpPr>
          <p:nvPr>
            <p:ph type="title"/>
          </p:nvPr>
        </p:nvSpPr>
        <p:spPr/>
        <p:txBody>
          <a:bodyPr/>
          <a:lstStyle/>
          <a:p>
            <a:r>
              <a:rPr lang="en-US"/>
              <a:t>Facebook Own Posts Table | AlDawaa - 5 of 11</a:t>
            </a:r>
          </a:p>
        </p:txBody>
      </p:sp>
      <p:graphicFrame>
        <p:nvGraphicFramePr>
          <p:cNvPr id="5" name="Table Placeholder 4">
            <a:extLst>
              <a:ext uri="{FF2B5EF4-FFF2-40B4-BE49-F238E27FC236}">
                <a16:creationId xmlns:a16="http://schemas.microsoft.com/office/drawing/2014/main" id="{E48936B0-7C4E-4A83-97A9-E8EECC33DA34}"/>
              </a:ext>
            </a:extLst>
          </p:cNvPr>
          <p:cNvGraphicFramePr>
            <a:graphicFrameLocks noGrp="1"/>
          </p:cNvGraphicFramePr>
          <p:nvPr>
            <p:ph type="tbl" sz="quarter" idx="13"/>
            <p:extLst>
              <p:ext uri="{D42A27DB-BD31-4B8C-83A1-F6EECF244321}">
                <p14:modId xmlns:p14="http://schemas.microsoft.com/office/powerpoint/2010/main" val="3840823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86542196"/>
                    </a:ext>
                  </a:extLst>
                </a:gridCol>
                <a:gridCol w="370332">
                  <a:extLst>
                    <a:ext uri="{9D8B030D-6E8A-4147-A177-3AD203B41FA5}">
                      <a16:colId xmlns:a16="http://schemas.microsoft.com/office/drawing/2014/main" val="1886949056"/>
                    </a:ext>
                  </a:extLst>
                </a:gridCol>
                <a:gridCol w="370332">
                  <a:extLst>
                    <a:ext uri="{9D8B030D-6E8A-4147-A177-3AD203B41FA5}">
                      <a16:colId xmlns:a16="http://schemas.microsoft.com/office/drawing/2014/main" val="2072489183"/>
                    </a:ext>
                  </a:extLst>
                </a:gridCol>
                <a:gridCol w="370332">
                  <a:extLst>
                    <a:ext uri="{9D8B030D-6E8A-4147-A177-3AD203B41FA5}">
                      <a16:colId xmlns:a16="http://schemas.microsoft.com/office/drawing/2014/main" val="1556885336"/>
                    </a:ext>
                  </a:extLst>
                </a:gridCol>
                <a:gridCol w="329184">
                  <a:extLst>
                    <a:ext uri="{9D8B030D-6E8A-4147-A177-3AD203B41FA5}">
                      <a16:colId xmlns:a16="http://schemas.microsoft.com/office/drawing/2014/main" val="3918302541"/>
                    </a:ext>
                  </a:extLst>
                </a:gridCol>
                <a:gridCol w="329184">
                  <a:extLst>
                    <a:ext uri="{9D8B030D-6E8A-4147-A177-3AD203B41FA5}">
                      <a16:colId xmlns:a16="http://schemas.microsoft.com/office/drawing/2014/main" val="3131625700"/>
                    </a:ext>
                  </a:extLst>
                </a:gridCol>
                <a:gridCol w="329184">
                  <a:extLst>
                    <a:ext uri="{9D8B030D-6E8A-4147-A177-3AD203B41FA5}">
                      <a16:colId xmlns:a16="http://schemas.microsoft.com/office/drawing/2014/main" val="2634388093"/>
                    </a:ext>
                  </a:extLst>
                </a:gridCol>
                <a:gridCol w="329184">
                  <a:extLst>
                    <a:ext uri="{9D8B030D-6E8A-4147-A177-3AD203B41FA5}">
                      <a16:colId xmlns:a16="http://schemas.microsoft.com/office/drawing/2014/main" val="2361374797"/>
                    </a:ext>
                  </a:extLst>
                </a:gridCol>
                <a:gridCol w="329184">
                  <a:extLst>
                    <a:ext uri="{9D8B030D-6E8A-4147-A177-3AD203B41FA5}">
                      <a16:colId xmlns:a16="http://schemas.microsoft.com/office/drawing/2014/main" val="2285366466"/>
                    </a:ext>
                  </a:extLst>
                </a:gridCol>
                <a:gridCol w="329184">
                  <a:extLst>
                    <a:ext uri="{9D8B030D-6E8A-4147-A177-3AD203B41FA5}">
                      <a16:colId xmlns:a16="http://schemas.microsoft.com/office/drawing/2014/main" val="611088853"/>
                    </a:ext>
                  </a:extLst>
                </a:gridCol>
                <a:gridCol w="329184">
                  <a:extLst>
                    <a:ext uri="{9D8B030D-6E8A-4147-A177-3AD203B41FA5}">
                      <a16:colId xmlns:a16="http://schemas.microsoft.com/office/drawing/2014/main" val="4050168321"/>
                    </a:ext>
                  </a:extLst>
                </a:gridCol>
                <a:gridCol w="329184">
                  <a:extLst>
                    <a:ext uri="{9D8B030D-6E8A-4147-A177-3AD203B41FA5}">
                      <a16:colId xmlns:a16="http://schemas.microsoft.com/office/drawing/2014/main" val="324934997"/>
                    </a:ext>
                  </a:extLst>
                </a:gridCol>
                <a:gridCol w="329184">
                  <a:extLst>
                    <a:ext uri="{9D8B030D-6E8A-4147-A177-3AD203B41FA5}">
                      <a16:colId xmlns:a16="http://schemas.microsoft.com/office/drawing/2014/main" val="1151769886"/>
                    </a:ext>
                  </a:extLst>
                </a:gridCol>
                <a:gridCol w="370332">
                  <a:extLst>
                    <a:ext uri="{9D8B030D-6E8A-4147-A177-3AD203B41FA5}">
                      <a16:colId xmlns:a16="http://schemas.microsoft.com/office/drawing/2014/main" val="3906805435"/>
                    </a:ext>
                  </a:extLst>
                </a:gridCol>
                <a:gridCol w="370332">
                  <a:extLst>
                    <a:ext uri="{9D8B030D-6E8A-4147-A177-3AD203B41FA5}">
                      <a16:colId xmlns:a16="http://schemas.microsoft.com/office/drawing/2014/main" val="456750384"/>
                    </a:ext>
                  </a:extLst>
                </a:gridCol>
                <a:gridCol w="329184">
                  <a:extLst>
                    <a:ext uri="{9D8B030D-6E8A-4147-A177-3AD203B41FA5}">
                      <a16:colId xmlns:a16="http://schemas.microsoft.com/office/drawing/2014/main" val="465112914"/>
                    </a:ext>
                  </a:extLst>
                </a:gridCol>
                <a:gridCol w="329184">
                  <a:extLst>
                    <a:ext uri="{9D8B030D-6E8A-4147-A177-3AD203B41FA5}">
                      <a16:colId xmlns:a16="http://schemas.microsoft.com/office/drawing/2014/main" val="2035546794"/>
                    </a:ext>
                  </a:extLst>
                </a:gridCol>
                <a:gridCol w="370332">
                  <a:extLst>
                    <a:ext uri="{9D8B030D-6E8A-4147-A177-3AD203B41FA5}">
                      <a16:colId xmlns:a16="http://schemas.microsoft.com/office/drawing/2014/main" val="3424258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21883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- 2018-05-26 17:00:43 </a:t>
                      </a:r>
                      <a:r>
                        <a:rPr kumimoji="0" lang="ar-AE" sz="1000" b="0" i="0" u="none" strike="noStrike" kern="1200" cap="none" spc="0" normalizeH="0" baseline="0" noProof="0">
                          <a:ln>
                            <a:noFill/>
                          </a:ln>
                          <a:solidFill>
                            <a:prstClr val="black"/>
                          </a:solidFill>
                          <a:effectLst/>
                          <a:uLnTx/>
                          <a:uFillTx/>
                          <a:latin typeface="+mn-lt"/>
                          <a:ea typeface="+mn-ea"/>
                          <a:cs typeface="+mn-cs"/>
                        </a:rPr>
                        <a:t> 
 #نصيحة_الدواء تذكر أن تشرب الكثير من الماء قبل صلاة التراويح لتتجنب الشعور بالجفاف أثناء الصلاة.. وفي حال الشعور بالجفاف, إتجه إلى الطوارئ أو استشر طبيبك .
#رمضان
#الدواء_والسكري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14261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- 2018-05-25 19:30:15 </a:t>
                      </a:r>
                      <a:r>
                        <a:rPr kumimoji="0" lang="ar-AE" sz="1000" b="0" i="0" u="none" strike="noStrike" kern="1200" cap="none" spc="0" normalizeH="0" baseline="0" noProof="0">
                          <a:ln>
                            <a:noFill/>
                          </a:ln>
                          <a:solidFill>
                            <a:prstClr val="black"/>
                          </a:solidFill>
                          <a:effectLst/>
                          <a:uLnTx/>
                          <a:uFillTx/>
                          <a:latin typeface="+mn-lt"/>
                          <a:ea typeface="+mn-ea"/>
                          <a:cs typeface="+mn-cs"/>
                        </a:rPr>
                        <a:t> 
 كل ما يحتاجه طفلك.. لدينا🌷
#عروض_الدواء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62027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- 2018-05-25 17:30:19 </a:t>
                      </a:r>
                      <a:r>
                        <a:rPr kumimoji="0" lang="ar-AE" sz="1000" b="0" i="0" u="none" strike="noStrike" kern="1200" cap="none" spc="0" normalizeH="0" baseline="0" noProof="0">
                          <a:ln>
                            <a:noFill/>
                          </a:ln>
                          <a:solidFill>
                            <a:prstClr val="black"/>
                          </a:solidFill>
                          <a:effectLst/>
                          <a:uLnTx/>
                          <a:uFillTx/>
                          <a:latin typeface="+mn-lt"/>
                          <a:ea typeface="+mn-ea"/>
                          <a:cs typeface="+mn-cs"/>
                        </a:rPr>
                        <a:t> 
 لنمو وتطور مستمر يحتاج طفلك إالى الأطعمة المليئة بالكالسيوم والحديد 🌷
تفقدي #عروض_الدواء على منتجات الحليب الأساسية لطفلك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571921"/>
                  </a:ext>
                </a:extLst>
              </a:tr>
            </a:tbl>
          </a:graphicData>
        </a:graphic>
      </p:graphicFrame>
      <p:sp>
        <p:nvSpPr>
          <p:cNvPr id="4" name="Text Placeholder 3">
            <a:extLst>
              <a:ext uri="{FF2B5EF4-FFF2-40B4-BE49-F238E27FC236}">
                <a16:creationId xmlns:a16="http://schemas.microsoft.com/office/drawing/2014/main" id="{B984E50C-93C0-484A-A9A6-EAA692D6FF28}"/>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18890719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53D4E-657F-4E41-A080-585B08F11EE7}"/>
              </a:ext>
            </a:extLst>
          </p:cNvPr>
          <p:cNvSpPr>
            <a:spLocks noGrp="1"/>
          </p:cNvSpPr>
          <p:nvPr>
            <p:ph type="title"/>
          </p:nvPr>
        </p:nvSpPr>
        <p:spPr/>
        <p:txBody>
          <a:bodyPr/>
          <a:lstStyle/>
          <a:p>
            <a:r>
              <a:rPr lang="en-US"/>
              <a:t>Facebook Own Posts Table | AlDawaa - 6 of 11</a:t>
            </a:r>
          </a:p>
        </p:txBody>
      </p:sp>
      <p:graphicFrame>
        <p:nvGraphicFramePr>
          <p:cNvPr id="5" name="Table Placeholder 4">
            <a:extLst>
              <a:ext uri="{FF2B5EF4-FFF2-40B4-BE49-F238E27FC236}">
                <a16:creationId xmlns:a16="http://schemas.microsoft.com/office/drawing/2014/main" id="{C801B35C-6BFD-4AF7-8231-47335FFEAEF4}"/>
              </a:ext>
            </a:extLst>
          </p:cNvPr>
          <p:cNvGraphicFramePr>
            <a:graphicFrameLocks noGrp="1"/>
          </p:cNvGraphicFramePr>
          <p:nvPr>
            <p:ph type="tbl" sz="quarter" idx="13"/>
            <p:extLst>
              <p:ext uri="{D42A27DB-BD31-4B8C-83A1-F6EECF244321}">
                <p14:modId xmlns:p14="http://schemas.microsoft.com/office/powerpoint/2010/main" val="1897426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12642352"/>
                    </a:ext>
                  </a:extLst>
                </a:gridCol>
                <a:gridCol w="370332">
                  <a:extLst>
                    <a:ext uri="{9D8B030D-6E8A-4147-A177-3AD203B41FA5}">
                      <a16:colId xmlns:a16="http://schemas.microsoft.com/office/drawing/2014/main" val="2123146412"/>
                    </a:ext>
                  </a:extLst>
                </a:gridCol>
                <a:gridCol w="370332">
                  <a:extLst>
                    <a:ext uri="{9D8B030D-6E8A-4147-A177-3AD203B41FA5}">
                      <a16:colId xmlns:a16="http://schemas.microsoft.com/office/drawing/2014/main" val="3285624335"/>
                    </a:ext>
                  </a:extLst>
                </a:gridCol>
                <a:gridCol w="370332">
                  <a:extLst>
                    <a:ext uri="{9D8B030D-6E8A-4147-A177-3AD203B41FA5}">
                      <a16:colId xmlns:a16="http://schemas.microsoft.com/office/drawing/2014/main" val="1414674926"/>
                    </a:ext>
                  </a:extLst>
                </a:gridCol>
                <a:gridCol w="329184">
                  <a:extLst>
                    <a:ext uri="{9D8B030D-6E8A-4147-A177-3AD203B41FA5}">
                      <a16:colId xmlns:a16="http://schemas.microsoft.com/office/drawing/2014/main" val="440404098"/>
                    </a:ext>
                  </a:extLst>
                </a:gridCol>
                <a:gridCol w="329184">
                  <a:extLst>
                    <a:ext uri="{9D8B030D-6E8A-4147-A177-3AD203B41FA5}">
                      <a16:colId xmlns:a16="http://schemas.microsoft.com/office/drawing/2014/main" val="2281598338"/>
                    </a:ext>
                  </a:extLst>
                </a:gridCol>
                <a:gridCol w="329184">
                  <a:extLst>
                    <a:ext uri="{9D8B030D-6E8A-4147-A177-3AD203B41FA5}">
                      <a16:colId xmlns:a16="http://schemas.microsoft.com/office/drawing/2014/main" val="2468690913"/>
                    </a:ext>
                  </a:extLst>
                </a:gridCol>
                <a:gridCol w="329184">
                  <a:extLst>
                    <a:ext uri="{9D8B030D-6E8A-4147-A177-3AD203B41FA5}">
                      <a16:colId xmlns:a16="http://schemas.microsoft.com/office/drawing/2014/main" val="1830589951"/>
                    </a:ext>
                  </a:extLst>
                </a:gridCol>
                <a:gridCol w="329184">
                  <a:extLst>
                    <a:ext uri="{9D8B030D-6E8A-4147-A177-3AD203B41FA5}">
                      <a16:colId xmlns:a16="http://schemas.microsoft.com/office/drawing/2014/main" val="2054205432"/>
                    </a:ext>
                  </a:extLst>
                </a:gridCol>
                <a:gridCol w="329184">
                  <a:extLst>
                    <a:ext uri="{9D8B030D-6E8A-4147-A177-3AD203B41FA5}">
                      <a16:colId xmlns:a16="http://schemas.microsoft.com/office/drawing/2014/main" val="864730766"/>
                    </a:ext>
                  </a:extLst>
                </a:gridCol>
                <a:gridCol w="329184">
                  <a:extLst>
                    <a:ext uri="{9D8B030D-6E8A-4147-A177-3AD203B41FA5}">
                      <a16:colId xmlns:a16="http://schemas.microsoft.com/office/drawing/2014/main" val="707813032"/>
                    </a:ext>
                  </a:extLst>
                </a:gridCol>
                <a:gridCol w="329184">
                  <a:extLst>
                    <a:ext uri="{9D8B030D-6E8A-4147-A177-3AD203B41FA5}">
                      <a16:colId xmlns:a16="http://schemas.microsoft.com/office/drawing/2014/main" val="1239565535"/>
                    </a:ext>
                  </a:extLst>
                </a:gridCol>
                <a:gridCol w="329184">
                  <a:extLst>
                    <a:ext uri="{9D8B030D-6E8A-4147-A177-3AD203B41FA5}">
                      <a16:colId xmlns:a16="http://schemas.microsoft.com/office/drawing/2014/main" val="2876393510"/>
                    </a:ext>
                  </a:extLst>
                </a:gridCol>
                <a:gridCol w="370332">
                  <a:extLst>
                    <a:ext uri="{9D8B030D-6E8A-4147-A177-3AD203B41FA5}">
                      <a16:colId xmlns:a16="http://schemas.microsoft.com/office/drawing/2014/main" val="1184836609"/>
                    </a:ext>
                  </a:extLst>
                </a:gridCol>
                <a:gridCol w="370332">
                  <a:extLst>
                    <a:ext uri="{9D8B030D-6E8A-4147-A177-3AD203B41FA5}">
                      <a16:colId xmlns:a16="http://schemas.microsoft.com/office/drawing/2014/main" val="3853240065"/>
                    </a:ext>
                  </a:extLst>
                </a:gridCol>
                <a:gridCol w="329184">
                  <a:extLst>
                    <a:ext uri="{9D8B030D-6E8A-4147-A177-3AD203B41FA5}">
                      <a16:colId xmlns:a16="http://schemas.microsoft.com/office/drawing/2014/main" val="2380360203"/>
                    </a:ext>
                  </a:extLst>
                </a:gridCol>
                <a:gridCol w="329184">
                  <a:extLst>
                    <a:ext uri="{9D8B030D-6E8A-4147-A177-3AD203B41FA5}">
                      <a16:colId xmlns:a16="http://schemas.microsoft.com/office/drawing/2014/main" val="2591597484"/>
                    </a:ext>
                  </a:extLst>
                </a:gridCol>
                <a:gridCol w="370332">
                  <a:extLst>
                    <a:ext uri="{9D8B030D-6E8A-4147-A177-3AD203B41FA5}">
                      <a16:colId xmlns:a16="http://schemas.microsoft.com/office/drawing/2014/main" val="423602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33376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- 2018-05-25 10:20:04 </a:t>
                      </a:r>
                      <a:r>
                        <a:rPr kumimoji="0" lang="ar-AE" sz="1000" b="0" i="0" u="none" strike="noStrike" kern="1200" cap="none" spc="0" normalizeH="0" baseline="0" noProof="0">
                          <a:ln>
                            <a:noFill/>
                          </a:ln>
                          <a:solidFill>
                            <a:prstClr val="black"/>
                          </a:solidFill>
                          <a:effectLst/>
                          <a:uLnTx/>
                          <a:uFillTx/>
                          <a:latin typeface="+mn-lt"/>
                          <a:ea typeface="+mn-ea"/>
                          <a:cs typeface="+mn-cs"/>
                        </a:rPr>
                        <a:t> 
 جمعة مضت وآخري أتت فــ يارب أغفر لنا ما بينهما ويسر أمورنا وأرضنا عنا يا كريم  
#يوم_الجمعه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25040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- 2018-05-24 10:00:22 </a:t>
                      </a:r>
                      <a:r>
                        <a:rPr kumimoji="0" lang="ar-AE" sz="1000" b="0" i="0" u="none" strike="noStrike" kern="1200" cap="none" spc="0" normalizeH="0" baseline="0" noProof="0">
                          <a:ln>
                            <a:noFill/>
                          </a:ln>
                          <a:solidFill>
                            <a:prstClr val="black"/>
                          </a:solidFill>
                          <a:effectLst/>
                          <a:uLnTx/>
                          <a:uFillTx/>
                          <a:latin typeface="+mn-lt"/>
                          <a:ea typeface="+mn-ea"/>
                          <a:cs typeface="+mn-cs"/>
                        </a:rPr>
                        <a:t> 
 العناية بالأسنان في شهر #رمضان من الأمور المهمة, لذلك نقدم لكم #عروض_الدواء على منتجات منوعة للحفاظ على ابتسامتكم المشرقة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20793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- 2018-05-23 19:00:20 </a:t>
                      </a:r>
                      <a:r>
                        <a:rPr kumimoji="0" lang="ar-AE" sz="1000" b="0" i="0" u="none" strike="noStrike" kern="1200" cap="none" spc="0" normalizeH="0" baseline="0" noProof="0">
                          <a:ln>
                            <a:noFill/>
                          </a:ln>
                          <a:solidFill>
                            <a:prstClr val="black"/>
                          </a:solidFill>
                          <a:effectLst/>
                          <a:uLnTx/>
                          <a:uFillTx/>
                          <a:latin typeface="+mn-lt"/>
                          <a:ea typeface="+mn-ea"/>
                          <a:cs typeface="+mn-cs"/>
                        </a:rPr>
                        <a:t> 
 معجنات السمبوسة أساسية في كل سفرة في #رمضان, استمتعي فيها أكثر بسعرات حرارية أقل عند الشوي بدلاَ من القلي واحرصي على عدم الإكثار منها
#نصيحة_الدواء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4076157"/>
                  </a:ext>
                </a:extLst>
              </a:tr>
            </a:tbl>
          </a:graphicData>
        </a:graphic>
      </p:graphicFrame>
      <p:sp>
        <p:nvSpPr>
          <p:cNvPr id="4" name="Text Placeholder 3">
            <a:extLst>
              <a:ext uri="{FF2B5EF4-FFF2-40B4-BE49-F238E27FC236}">
                <a16:creationId xmlns:a16="http://schemas.microsoft.com/office/drawing/2014/main" id="{546BA35C-1D09-4931-AB8D-12A7E4C87AEB}"/>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38192745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D16A9-66B6-46B4-A93B-772B245D1CC5}"/>
              </a:ext>
            </a:extLst>
          </p:cNvPr>
          <p:cNvSpPr>
            <a:spLocks noGrp="1"/>
          </p:cNvSpPr>
          <p:nvPr>
            <p:ph type="title"/>
          </p:nvPr>
        </p:nvSpPr>
        <p:spPr/>
        <p:txBody>
          <a:bodyPr/>
          <a:lstStyle/>
          <a:p>
            <a:r>
              <a:rPr lang="en-US"/>
              <a:t>Facebook Own Posts Table | AlDawaa - 7 of 11</a:t>
            </a:r>
          </a:p>
        </p:txBody>
      </p:sp>
      <p:graphicFrame>
        <p:nvGraphicFramePr>
          <p:cNvPr id="5" name="Table Placeholder 4">
            <a:extLst>
              <a:ext uri="{FF2B5EF4-FFF2-40B4-BE49-F238E27FC236}">
                <a16:creationId xmlns:a16="http://schemas.microsoft.com/office/drawing/2014/main" id="{86824AB3-4F75-4A31-BD5F-978CF58C83D8}"/>
              </a:ext>
            </a:extLst>
          </p:cNvPr>
          <p:cNvGraphicFramePr>
            <a:graphicFrameLocks noGrp="1"/>
          </p:cNvGraphicFramePr>
          <p:nvPr>
            <p:ph type="tbl" sz="quarter" idx="13"/>
            <p:extLst>
              <p:ext uri="{D42A27DB-BD31-4B8C-83A1-F6EECF244321}">
                <p14:modId xmlns:p14="http://schemas.microsoft.com/office/powerpoint/2010/main" val="189611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09777285"/>
                    </a:ext>
                  </a:extLst>
                </a:gridCol>
                <a:gridCol w="370332">
                  <a:extLst>
                    <a:ext uri="{9D8B030D-6E8A-4147-A177-3AD203B41FA5}">
                      <a16:colId xmlns:a16="http://schemas.microsoft.com/office/drawing/2014/main" val="3808668152"/>
                    </a:ext>
                  </a:extLst>
                </a:gridCol>
                <a:gridCol w="370332">
                  <a:extLst>
                    <a:ext uri="{9D8B030D-6E8A-4147-A177-3AD203B41FA5}">
                      <a16:colId xmlns:a16="http://schemas.microsoft.com/office/drawing/2014/main" val="781038498"/>
                    </a:ext>
                  </a:extLst>
                </a:gridCol>
                <a:gridCol w="370332">
                  <a:extLst>
                    <a:ext uri="{9D8B030D-6E8A-4147-A177-3AD203B41FA5}">
                      <a16:colId xmlns:a16="http://schemas.microsoft.com/office/drawing/2014/main" val="286991603"/>
                    </a:ext>
                  </a:extLst>
                </a:gridCol>
                <a:gridCol w="329184">
                  <a:extLst>
                    <a:ext uri="{9D8B030D-6E8A-4147-A177-3AD203B41FA5}">
                      <a16:colId xmlns:a16="http://schemas.microsoft.com/office/drawing/2014/main" val="3640526291"/>
                    </a:ext>
                  </a:extLst>
                </a:gridCol>
                <a:gridCol w="329184">
                  <a:extLst>
                    <a:ext uri="{9D8B030D-6E8A-4147-A177-3AD203B41FA5}">
                      <a16:colId xmlns:a16="http://schemas.microsoft.com/office/drawing/2014/main" val="699483271"/>
                    </a:ext>
                  </a:extLst>
                </a:gridCol>
                <a:gridCol w="329184">
                  <a:extLst>
                    <a:ext uri="{9D8B030D-6E8A-4147-A177-3AD203B41FA5}">
                      <a16:colId xmlns:a16="http://schemas.microsoft.com/office/drawing/2014/main" val="1164702504"/>
                    </a:ext>
                  </a:extLst>
                </a:gridCol>
                <a:gridCol w="329184">
                  <a:extLst>
                    <a:ext uri="{9D8B030D-6E8A-4147-A177-3AD203B41FA5}">
                      <a16:colId xmlns:a16="http://schemas.microsoft.com/office/drawing/2014/main" val="1036363470"/>
                    </a:ext>
                  </a:extLst>
                </a:gridCol>
                <a:gridCol w="329184">
                  <a:extLst>
                    <a:ext uri="{9D8B030D-6E8A-4147-A177-3AD203B41FA5}">
                      <a16:colId xmlns:a16="http://schemas.microsoft.com/office/drawing/2014/main" val="599020810"/>
                    </a:ext>
                  </a:extLst>
                </a:gridCol>
                <a:gridCol w="329184">
                  <a:extLst>
                    <a:ext uri="{9D8B030D-6E8A-4147-A177-3AD203B41FA5}">
                      <a16:colId xmlns:a16="http://schemas.microsoft.com/office/drawing/2014/main" val="1153981846"/>
                    </a:ext>
                  </a:extLst>
                </a:gridCol>
                <a:gridCol w="329184">
                  <a:extLst>
                    <a:ext uri="{9D8B030D-6E8A-4147-A177-3AD203B41FA5}">
                      <a16:colId xmlns:a16="http://schemas.microsoft.com/office/drawing/2014/main" val="2285860249"/>
                    </a:ext>
                  </a:extLst>
                </a:gridCol>
                <a:gridCol w="329184">
                  <a:extLst>
                    <a:ext uri="{9D8B030D-6E8A-4147-A177-3AD203B41FA5}">
                      <a16:colId xmlns:a16="http://schemas.microsoft.com/office/drawing/2014/main" val="804261947"/>
                    </a:ext>
                  </a:extLst>
                </a:gridCol>
                <a:gridCol w="329184">
                  <a:extLst>
                    <a:ext uri="{9D8B030D-6E8A-4147-A177-3AD203B41FA5}">
                      <a16:colId xmlns:a16="http://schemas.microsoft.com/office/drawing/2014/main" val="2995883535"/>
                    </a:ext>
                  </a:extLst>
                </a:gridCol>
                <a:gridCol w="370332">
                  <a:extLst>
                    <a:ext uri="{9D8B030D-6E8A-4147-A177-3AD203B41FA5}">
                      <a16:colId xmlns:a16="http://schemas.microsoft.com/office/drawing/2014/main" val="3123393106"/>
                    </a:ext>
                  </a:extLst>
                </a:gridCol>
                <a:gridCol w="370332">
                  <a:extLst>
                    <a:ext uri="{9D8B030D-6E8A-4147-A177-3AD203B41FA5}">
                      <a16:colId xmlns:a16="http://schemas.microsoft.com/office/drawing/2014/main" val="3932138814"/>
                    </a:ext>
                  </a:extLst>
                </a:gridCol>
                <a:gridCol w="329184">
                  <a:extLst>
                    <a:ext uri="{9D8B030D-6E8A-4147-A177-3AD203B41FA5}">
                      <a16:colId xmlns:a16="http://schemas.microsoft.com/office/drawing/2014/main" val="4242946896"/>
                    </a:ext>
                  </a:extLst>
                </a:gridCol>
                <a:gridCol w="329184">
                  <a:extLst>
                    <a:ext uri="{9D8B030D-6E8A-4147-A177-3AD203B41FA5}">
                      <a16:colId xmlns:a16="http://schemas.microsoft.com/office/drawing/2014/main" val="806851542"/>
                    </a:ext>
                  </a:extLst>
                </a:gridCol>
                <a:gridCol w="370332">
                  <a:extLst>
                    <a:ext uri="{9D8B030D-6E8A-4147-A177-3AD203B41FA5}">
                      <a16:colId xmlns:a16="http://schemas.microsoft.com/office/drawing/2014/main" val="206223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86417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- 2018-05-23 17:27:24 </a:t>
                      </a:r>
                      <a:r>
                        <a:rPr kumimoji="0" lang="ar-A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49599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- 2018-05-22 18:08:40 </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Fotoprotector ISDIN 50+ </a:t>
                      </a:r>
                      <a:r>
                        <a:rPr kumimoji="0" lang="ar-AE" sz="1000" b="0" i="0" u="none" strike="noStrike" kern="1200" cap="none" spc="0" normalizeH="0" baseline="0" noProof="0">
                          <a:ln>
                            <a:noFill/>
                          </a:ln>
                          <a:solidFill>
                            <a:prstClr val="black"/>
                          </a:solidFill>
                          <a:effectLst/>
                          <a:uLnTx/>
                          <a:uFillTx/>
                          <a:latin typeface="+mn-lt"/>
                          <a:ea typeface="+mn-ea"/>
                          <a:cs typeface="+mn-cs"/>
                        </a:rPr>
                        <a:t>هي بودرة مضغوطة متوفرة بلونين البرونزي والرملي...
اسحبي لليسار وتعرفي أكثر على هذا المنتج ➡ 
#أساسيات_الصيف
#الدواء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21267289"/>
                  </a:ext>
                </a:extLst>
              </a:tr>
            </a:tbl>
          </a:graphicData>
        </a:graphic>
      </p:graphicFrame>
      <p:sp>
        <p:nvSpPr>
          <p:cNvPr id="4" name="Text Placeholder 3">
            <a:extLst>
              <a:ext uri="{FF2B5EF4-FFF2-40B4-BE49-F238E27FC236}">
                <a16:creationId xmlns:a16="http://schemas.microsoft.com/office/drawing/2014/main" id="{E35D6713-4DE3-40F4-8DCC-4BA9D5C6F05D}"/>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42289087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F09C7-AD44-4615-812E-1DF72E533EFE}"/>
              </a:ext>
            </a:extLst>
          </p:cNvPr>
          <p:cNvSpPr>
            <a:spLocks noGrp="1"/>
          </p:cNvSpPr>
          <p:nvPr>
            <p:ph type="title"/>
          </p:nvPr>
        </p:nvSpPr>
        <p:spPr/>
        <p:txBody>
          <a:bodyPr/>
          <a:lstStyle/>
          <a:p>
            <a:r>
              <a:rPr lang="en-US"/>
              <a:t>Facebook Own Posts Table | AlDawaa - 8 of 11</a:t>
            </a:r>
          </a:p>
        </p:txBody>
      </p:sp>
      <p:graphicFrame>
        <p:nvGraphicFramePr>
          <p:cNvPr id="5" name="Table Placeholder 4">
            <a:extLst>
              <a:ext uri="{FF2B5EF4-FFF2-40B4-BE49-F238E27FC236}">
                <a16:creationId xmlns:a16="http://schemas.microsoft.com/office/drawing/2014/main" id="{01CF5CCD-3EC8-4F6A-9E29-06EF049F932D}"/>
              </a:ext>
            </a:extLst>
          </p:cNvPr>
          <p:cNvGraphicFramePr>
            <a:graphicFrameLocks noGrp="1"/>
          </p:cNvGraphicFramePr>
          <p:nvPr>
            <p:ph type="tbl" sz="quarter" idx="13"/>
            <p:extLst>
              <p:ext uri="{D42A27DB-BD31-4B8C-83A1-F6EECF244321}">
                <p14:modId xmlns:p14="http://schemas.microsoft.com/office/powerpoint/2010/main" val="818515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09947896"/>
                    </a:ext>
                  </a:extLst>
                </a:gridCol>
                <a:gridCol w="370332">
                  <a:extLst>
                    <a:ext uri="{9D8B030D-6E8A-4147-A177-3AD203B41FA5}">
                      <a16:colId xmlns:a16="http://schemas.microsoft.com/office/drawing/2014/main" val="2265435262"/>
                    </a:ext>
                  </a:extLst>
                </a:gridCol>
                <a:gridCol w="370332">
                  <a:extLst>
                    <a:ext uri="{9D8B030D-6E8A-4147-A177-3AD203B41FA5}">
                      <a16:colId xmlns:a16="http://schemas.microsoft.com/office/drawing/2014/main" val="1318464281"/>
                    </a:ext>
                  </a:extLst>
                </a:gridCol>
                <a:gridCol w="370332">
                  <a:extLst>
                    <a:ext uri="{9D8B030D-6E8A-4147-A177-3AD203B41FA5}">
                      <a16:colId xmlns:a16="http://schemas.microsoft.com/office/drawing/2014/main" val="566553540"/>
                    </a:ext>
                  </a:extLst>
                </a:gridCol>
                <a:gridCol w="329184">
                  <a:extLst>
                    <a:ext uri="{9D8B030D-6E8A-4147-A177-3AD203B41FA5}">
                      <a16:colId xmlns:a16="http://schemas.microsoft.com/office/drawing/2014/main" val="1524163325"/>
                    </a:ext>
                  </a:extLst>
                </a:gridCol>
                <a:gridCol w="329184">
                  <a:extLst>
                    <a:ext uri="{9D8B030D-6E8A-4147-A177-3AD203B41FA5}">
                      <a16:colId xmlns:a16="http://schemas.microsoft.com/office/drawing/2014/main" val="2952327063"/>
                    </a:ext>
                  </a:extLst>
                </a:gridCol>
                <a:gridCol w="329184">
                  <a:extLst>
                    <a:ext uri="{9D8B030D-6E8A-4147-A177-3AD203B41FA5}">
                      <a16:colId xmlns:a16="http://schemas.microsoft.com/office/drawing/2014/main" val="3499913156"/>
                    </a:ext>
                  </a:extLst>
                </a:gridCol>
                <a:gridCol w="329184">
                  <a:extLst>
                    <a:ext uri="{9D8B030D-6E8A-4147-A177-3AD203B41FA5}">
                      <a16:colId xmlns:a16="http://schemas.microsoft.com/office/drawing/2014/main" val="518208155"/>
                    </a:ext>
                  </a:extLst>
                </a:gridCol>
                <a:gridCol w="329184">
                  <a:extLst>
                    <a:ext uri="{9D8B030D-6E8A-4147-A177-3AD203B41FA5}">
                      <a16:colId xmlns:a16="http://schemas.microsoft.com/office/drawing/2014/main" val="1581656484"/>
                    </a:ext>
                  </a:extLst>
                </a:gridCol>
                <a:gridCol w="329184">
                  <a:extLst>
                    <a:ext uri="{9D8B030D-6E8A-4147-A177-3AD203B41FA5}">
                      <a16:colId xmlns:a16="http://schemas.microsoft.com/office/drawing/2014/main" val="720003878"/>
                    </a:ext>
                  </a:extLst>
                </a:gridCol>
                <a:gridCol w="329184">
                  <a:extLst>
                    <a:ext uri="{9D8B030D-6E8A-4147-A177-3AD203B41FA5}">
                      <a16:colId xmlns:a16="http://schemas.microsoft.com/office/drawing/2014/main" val="3504847672"/>
                    </a:ext>
                  </a:extLst>
                </a:gridCol>
                <a:gridCol w="329184">
                  <a:extLst>
                    <a:ext uri="{9D8B030D-6E8A-4147-A177-3AD203B41FA5}">
                      <a16:colId xmlns:a16="http://schemas.microsoft.com/office/drawing/2014/main" val="2690658659"/>
                    </a:ext>
                  </a:extLst>
                </a:gridCol>
                <a:gridCol w="329184">
                  <a:extLst>
                    <a:ext uri="{9D8B030D-6E8A-4147-A177-3AD203B41FA5}">
                      <a16:colId xmlns:a16="http://schemas.microsoft.com/office/drawing/2014/main" val="2142367941"/>
                    </a:ext>
                  </a:extLst>
                </a:gridCol>
                <a:gridCol w="370332">
                  <a:extLst>
                    <a:ext uri="{9D8B030D-6E8A-4147-A177-3AD203B41FA5}">
                      <a16:colId xmlns:a16="http://schemas.microsoft.com/office/drawing/2014/main" val="977433920"/>
                    </a:ext>
                  </a:extLst>
                </a:gridCol>
                <a:gridCol w="370332">
                  <a:extLst>
                    <a:ext uri="{9D8B030D-6E8A-4147-A177-3AD203B41FA5}">
                      <a16:colId xmlns:a16="http://schemas.microsoft.com/office/drawing/2014/main" val="1264628491"/>
                    </a:ext>
                  </a:extLst>
                </a:gridCol>
                <a:gridCol w="329184">
                  <a:extLst>
                    <a:ext uri="{9D8B030D-6E8A-4147-A177-3AD203B41FA5}">
                      <a16:colId xmlns:a16="http://schemas.microsoft.com/office/drawing/2014/main" val="2731156100"/>
                    </a:ext>
                  </a:extLst>
                </a:gridCol>
                <a:gridCol w="329184">
                  <a:extLst>
                    <a:ext uri="{9D8B030D-6E8A-4147-A177-3AD203B41FA5}">
                      <a16:colId xmlns:a16="http://schemas.microsoft.com/office/drawing/2014/main" val="333847498"/>
                    </a:ext>
                  </a:extLst>
                </a:gridCol>
                <a:gridCol w="370332">
                  <a:extLst>
                    <a:ext uri="{9D8B030D-6E8A-4147-A177-3AD203B41FA5}">
                      <a16:colId xmlns:a16="http://schemas.microsoft.com/office/drawing/2014/main" val="3433324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31498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- 2018-05-21 19:37:49 </a:t>
                      </a:r>
                      <a:r>
                        <a:rPr kumimoji="0" lang="ar-AE" sz="1000" b="0" i="0" u="none" strike="noStrike" kern="1200" cap="none" spc="0" normalizeH="0" baseline="0" noProof="0">
                          <a:ln>
                            <a:noFill/>
                          </a:ln>
                          <a:solidFill>
                            <a:prstClr val="black"/>
                          </a:solidFill>
                          <a:effectLst/>
                          <a:uLnTx/>
                          <a:uFillTx/>
                          <a:latin typeface="+mn-lt"/>
                          <a:ea typeface="+mn-ea"/>
                          <a:cs typeface="+mn-cs"/>
                        </a:rPr>
                        <a:t> 
 ‫نقدم لك شوكولاتة الجمال ايستيشوك </a:t>
                      </a:r>
                      <a:r>
                        <a:rPr kumimoji="0" lang="en-US" sz="1000" b="0" i="0" u="none" strike="noStrike" kern="1200" cap="none" spc="0" normalizeH="0" baseline="0" noProof="0">
                          <a:ln>
                            <a:noFill/>
                          </a:ln>
                          <a:solidFill>
                            <a:prstClr val="black"/>
                          </a:solidFill>
                          <a:effectLst/>
                          <a:uLnTx/>
                          <a:uFillTx/>
                          <a:latin typeface="+mn-lt"/>
                          <a:ea typeface="+mn-ea"/>
                          <a:cs typeface="+mn-cs"/>
                        </a:rPr>
                        <a:t>Esthechoc </a:t>
                      </a:r>
                      <a:r>
                        <a:rPr kumimoji="0" lang="ar-AE" sz="1000" b="0" i="0" u="none" strike="noStrike" kern="1200" cap="none" spc="0" normalizeH="0" baseline="0" noProof="0">
                          <a:ln>
                            <a:noFill/>
                          </a:ln>
                          <a:solidFill>
                            <a:prstClr val="black"/>
                          </a:solidFill>
                          <a:effectLst/>
                          <a:uLnTx/>
                          <a:uFillTx/>
                          <a:latin typeface="+mn-lt"/>
                          <a:ea typeface="+mn-ea"/>
                          <a:cs typeface="+mn-cs"/>
                        </a:rPr>
                        <a:t>💎‬
‫أقراص الشوكولاتة‬
‫تجعل بشرتك نضرة وحيوية 🌸 باحتوائها‬
‫على مضادات الأكسدة ونسبة ٥٩٪ أوكسجين و أيضا تساعد على انتاج الكولاجين‬
‫تنصح به وعد التركي‬
‫متوفر في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الدواء‬</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وعليه خصم حصري ٤٠ ريال‬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87085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- 2018-05-21 12:37:06 </a:t>
                      </a:r>
                      <a:r>
                        <a:rPr kumimoji="0" lang="ar-AE" sz="1000" b="0" i="0" u="none" strike="noStrike" kern="1200" cap="none" spc="0" normalizeH="0" baseline="0" noProof="0">
                          <a:ln>
                            <a:noFill/>
                          </a:ln>
                          <a:solidFill>
                            <a:prstClr val="black"/>
                          </a:solidFill>
                          <a:effectLst/>
                          <a:uLnTx/>
                          <a:uFillTx/>
                          <a:latin typeface="+mn-lt"/>
                          <a:ea typeface="+mn-ea"/>
                          <a:cs typeface="+mn-cs"/>
                        </a:rPr>
                        <a:t> 
 يساعد حمض الفوليك على تجديد الخلايا و تجنب التشوهات الخلقية لدى الجنين لذا ينصح به الأطباء أثناء #الحمل
#نصيحة_الدواء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30141866"/>
                  </a:ext>
                </a:extLst>
              </a:tr>
            </a:tbl>
          </a:graphicData>
        </a:graphic>
      </p:graphicFrame>
      <p:sp>
        <p:nvSpPr>
          <p:cNvPr id="4" name="Text Placeholder 3">
            <a:extLst>
              <a:ext uri="{FF2B5EF4-FFF2-40B4-BE49-F238E27FC236}">
                <a16:creationId xmlns:a16="http://schemas.microsoft.com/office/drawing/2014/main" id="{5AA001CA-F7AB-4862-80C4-AE0F3131C7D2}"/>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10948733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4DC44-A138-4D4D-BE2C-195E251373C0}"/>
              </a:ext>
            </a:extLst>
          </p:cNvPr>
          <p:cNvSpPr>
            <a:spLocks noGrp="1"/>
          </p:cNvSpPr>
          <p:nvPr>
            <p:ph type="title"/>
          </p:nvPr>
        </p:nvSpPr>
        <p:spPr/>
        <p:txBody>
          <a:bodyPr/>
          <a:lstStyle/>
          <a:p>
            <a:r>
              <a:rPr lang="en-US"/>
              <a:t>Facebook Own Posts Table | AlDawaa - 9 of 11</a:t>
            </a:r>
          </a:p>
        </p:txBody>
      </p:sp>
      <p:graphicFrame>
        <p:nvGraphicFramePr>
          <p:cNvPr id="5" name="Table Placeholder 4">
            <a:extLst>
              <a:ext uri="{FF2B5EF4-FFF2-40B4-BE49-F238E27FC236}">
                <a16:creationId xmlns:a16="http://schemas.microsoft.com/office/drawing/2014/main" id="{3FCF4789-0074-4DD3-B557-6BD1A0E7A806}"/>
              </a:ext>
            </a:extLst>
          </p:cNvPr>
          <p:cNvGraphicFramePr>
            <a:graphicFrameLocks noGrp="1"/>
          </p:cNvGraphicFramePr>
          <p:nvPr>
            <p:ph type="tbl" sz="quarter" idx="13"/>
            <p:extLst>
              <p:ext uri="{D42A27DB-BD31-4B8C-83A1-F6EECF244321}">
                <p14:modId xmlns:p14="http://schemas.microsoft.com/office/powerpoint/2010/main" val="2049749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74768059"/>
                    </a:ext>
                  </a:extLst>
                </a:gridCol>
                <a:gridCol w="370332">
                  <a:extLst>
                    <a:ext uri="{9D8B030D-6E8A-4147-A177-3AD203B41FA5}">
                      <a16:colId xmlns:a16="http://schemas.microsoft.com/office/drawing/2014/main" val="3965140865"/>
                    </a:ext>
                  </a:extLst>
                </a:gridCol>
                <a:gridCol w="370332">
                  <a:extLst>
                    <a:ext uri="{9D8B030D-6E8A-4147-A177-3AD203B41FA5}">
                      <a16:colId xmlns:a16="http://schemas.microsoft.com/office/drawing/2014/main" val="658863453"/>
                    </a:ext>
                  </a:extLst>
                </a:gridCol>
                <a:gridCol w="370332">
                  <a:extLst>
                    <a:ext uri="{9D8B030D-6E8A-4147-A177-3AD203B41FA5}">
                      <a16:colId xmlns:a16="http://schemas.microsoft.com/office/drawing/2014/main" val="4179166419"/>
                    </a:ext>
                  </a:extLst>
                </a:gridCol>
                <a:gridCol w="329184">
                  <a:extLst>
                    <a:ext uri="{9D8B030D-6E8A-4147-A177-3AD203B41FA5}">
                      <a16:colId xmlns:a16="http://schemas.microsoft.com/office/drawing/2014/main" val="2144339227"/>
                    </a:ext>
                  </a:extLst>
                </a:gridCol>
                <a:gridCol w="329184">
                  <a:extLst>
                    <a:ext uri="{9D8B030D-6E8A-4147-A177-3AD203B41FA5}">
                      <a16:colId xmlns:a16="http://schemas.microsoft.com/office/drawing/2014/main" val="1135962110"/>
                    </a:ext>
                  </a:extLst>
                </a:gridCol>
                <a:gridCol w="329184">
                  <a:extLst>
                    <a:ext uri="{9D8B030D-6E8A-4147-A177-3AD203B41FA5}">
                      <a16:colId xmlns:a16="http://schemas.microsoft.com/office/drawing/2014/main" val="1183406864"/>
                    </a:ext>
                  </a:extLst>
                </a:gridCol>
                <a:gridCol w="329184">
                  <a:extLst>
                    <a:ext uri="{9D8B030D-6E8A-4147-A177-3AD203B41FA5}">
                      <a16:colId xmlns:a16="http://schemas.microsoft.com/office/drawing/2014/main" val="4234863488"/>
                    </a:ext>
                  </a:extLst>
                </a:gridCol>
                <a:gridCol w="329184">
                  <a:extLst>
                    <a:ext uri="{9D8B030D-6E8A-4147-A177-3AD203B41FA5}">
                      <a16:colId xmlns:a16="http://schemas.microsoft.com/office/drawing/2014/main" val="2014601144"/>
                    </a:ext>
                  </a:extLst>
                </a:gridCol>
                <a:gridCol w="329184">
                  <a:extLst>
                    <a:ext uri="{9D8B030D-6E8A-4147-A177-3AD203B41FA5}">
                      <a16:colId xmlns:a16="http://schemas.microsoft.com/office/drawing/2014/main" val="1283003553"/>
                    </a:ext>
                  </a:extLst>
                </a:gridCol>
                <a:gridCol w="329184">
                  <a:extLst>
                    <a:ext uri="{9D8B030D-6E8A-4147-A177-3AD203B41FA5}">
                      <a16:colId xmlns:a16="http://schemas.microsoft.com/office/drawing/2014/main" val="1681107660"/>
                    </a:ext>
                  </a:extLst>
                </a:gridCol>
                <a:gridCol w="329184">
                  <a:extLst>
                    <a:ext uri="{9D8B030D-6E8A-4147-A177-3AD203B41FA5}">
                      <a16:colId xmlns:a16="http://schemas.microsoft.com/office/drawing/2014/main" val="3835636417"/>
                    </a:ext>
                  </a:extLst>
                </a:gridCol>
                <a:gridCol w="329184">
                  <a:extLst>
                    <a:ext uri="{9D8B030D-6E8A-4147-A177-3AD203B41FA5}">
                      <a16:colId xmlns:a16="http://schemas.microsoft.com/office/drawing/2014/main" val="1658237894"/>
                    </a:ext>
                  </a:extLst>
                </a:gridCol>
                <a:gridCol w="370332">
                  <a:extLst>
                    <a:ext uri="{9D8B030D-6E8A-4147-A177-3AD203B41FA5}">
                      <a16:colId xmlns:a16="http://schemas.microsoft.com/office/drawing/2014/main" val="657565425"/>
                    </a:ext>
                  </a:extLst>
                </a:gridCol>
                <a:gridCol w="370332">
                  <a:extLst>
                    <a:ext uri="{9D8B030D-6E8A-4147-A177-3AD203B41FA5}">
                      <a16:colId xmlns:a16="http://schemas.microsoft.com/office/drawing/2014/main" val="2681316693"/>
                    </a:ext>
                  </a:extLst>
                </a:gridCol>
                <a:gridCol w="329184">
                  <a:extLst>
                    <a:ext uri="{9D8B030D-6E8A-4147-A177-3AD203B41FA5}">
                      <a16:colId xmlns:a16="http://schemas.microsoft.com/office/drawing/2014/main" val="1522391406"/>
                    </a:ext>
                  </a:extLst>
                </a:gridCol>
                <a:gridCol w="329184">
                  <a:extLst>
                    <a:ext uri="{9D8B030D-6E8A-4147-A177-3AD203B41FA5}">
                      <a16:colId xmlns:a16="http://schemas.microsoft.com/office/drawing/2014/main" val="2158951105"/>
                    </a:ext>
                  </a:extLst>
                </a:gridCol>
                <a:gridCol w="370332">
                  <a:extLst>
                    <a:ext uri="{9D8B030D-6E8A-4147-A177-3AD203B41FA5}">
                      <a16:colId xmlns:a16="http://schemas.microsoft.com/office/drawing/2014/main" val="2720114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91236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- 2018-05-20 10:00:12 </a:t>
                      </a:r>
                      <a:r>
                        <a:rPr kumimoji="0" lang="ar-AE" sz="1000" b="0" i="0" u="none" strike="noStrike" kern="1200" cap="none" spc="0" normalizeH="0" baseline="0" noProof="0">
                          <a:ln>
                            <a:noFill/>
                          </a:ln>
                          <a:solidFill>
                            <a:prstClr val="black"/>
                          </a:solidFill>
                          <a:effectLst/>
                          <a:uLnTx/>
                          <a:uFillTx/>
                          <a:latin typeface="+mn-lt"/>
                          <a:ea typeface="+mn-ea"/>
                          <a:cs typeface="+mn-cs"/>
                        </a:rPr>
                        <a:t> 
 #نصيحة_الدواء لمرضى السكري، يفضل تأخير السحور قدر الإمكان أثناء #رمضان لتجنب انخفاض نسبة السكر في الدم .
جهاز قياس السكر "ون تاتش </a:t>
                      </a:r>
                      <a:r>
                        <a:rPr kumimoji="0" lang="en-US" sz="1000" b="0" i="0" u="none" strike="noStrike" kern="1200" cap="none" spc="0" normalizeH="0" baseline="0" noProof="0">
                          <a:ln>
                            <a:noFill/>
                          </a:ln>
                          <a:solidFill>
                            <a:prstClr val="black"/>
                          </a:solidFill>
                          <a:effectLst/>
                          <a:uLnTx/>
                          <a:uFillTx/>
                          <a:latin typeface="+mn-lt"/>
                          <a:ea typeface="+mn-ea"/>
                          <a:cs typeface="+mn-cs"/>
                        </a:rPr>
                        <a:t>Verio" </a:t>
                      </a:r>
                      <a:r>
                        <a:rPr kumimoji="0" lang="ar-AE" sz="1000" b="0" i="0" u="none" strike="noStrike" kern="1200" cap="none" spc="0" normalizeH="0" baseline="0" noProof="0">
                          <a:ln>
                            <a:noFill/>
                          </a:ln>
                          <a:solidFill>
                            <a:prstClr val="black"/>
                          </a:solidFill>
                          <a:effectLst/>
                          <a:uLnTx/>
                          <a:uFillTx/>
                          <a:latin typeface="+mn-lt"/>
                          <a:ea typeface="+mn-ea"/>
                          <a:cs typeface="+mn-cs"/>
                        </a:rPr>
                        <a:t>مع تقنية </a:t>
                      </a:r>
                      <a:r>
                        <a:rPr kumimoji="0" lang="en-US" sz="1000" b="0" i="0" u="none" strike="noStrike" kern="1200" cap="none" spc="0" normalizeH="0" baseline="0" noProof="0">
                          <a:ln>
                            <a:noFill/>
                          </a:ln>
                          <a:solidFill>
                            <a:prstClr val="black"/>
                          </a:solidFill>
                          <a:effectLst/>
                          <a:uLnTx/>
                          <a:uFillTx/>
                          <a:latin typeface="+mn-lt"/>
                          <a:ea typeface="+mn-ea"/>
                          <a:cs typeface="+mn-cs"/>
                        </a:rPr>
                        <a:t>Color Sure </a:t>
                      </a:r>
                      <a:r>
                        <a:rPr kumimoji="0" lang="ar-AE" sz="1000" b="0" i="0" u="none" strike="noStrike" kern="1200" cap="none" spc="0" normalizeH="0" baseline="0" noProof="0">
                          <a:ln>
                            <a:noFill/>
                          </a:ln>
                          <a:solidFill>
                            <a:prstClr val="black"/>
                          </a:solidFill>
                          <a:effectLst/>
                          <a:uLnTx/>
                          <a:uFillTx/>
                          <a:latin typeface="+mn-lt"/>
                          <a:ea typeface="+mn-ea"/>
                          <a:cs typeface="+mn-cs"/>
                        </a:rPr>
                        <a:t>يبسط لك قراءة نتيجة الاختبار.
#الدواء_والسكري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16327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- 2018-05-19 10:00:23 </a:t>
                      </a:r>
                      <a:r>
                        <a:rPr kumimoji="0" lang="ar-AE" sz="1000" b="0" i="0" u="none" strike="noStrike" kern="1200" cap="none" spc="0" normalizeH="0" baseline="0" noProof="0">
                          <a:ln>
                            <a:noFill/>
                          </a:ln>
                          <a:solidFill>
                            <a:prstClr val="black"/>
                          </a:solidFill>
                          <a:effectLst/>
                          <a:uLnTx/>
                          <a:uFillTx/>
                          <a:latin typeface="+mn-lt"/>
                          <a:ea typeface="+mn-ea"/>
                          <a:cs typeface="+mn-cs"/>
                        </a:rPr>
                        <a:t> 
 لتتجنب ارتفاع مستوى السكر في الدم بعد الإفطار، حاول تجنب الحلويات المليئة بالسكر. يسمح بكمية معتدلة من الحلوى الصحية مثل قطعة من الفاكهة.
#رمضان
#الدواء_والسكري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1948897"/>
                  </a:ext>
                </a:extLst>
              </a:tr>
            </a:tbl>
          </a:graphicData>
        </a:graphic>
      </p:graphicFrame>
      <p:sp>
        <p:nvSpPr>
          <p:cNvPr id="4" name="Text Placeholder 3">
            <a:extLst>
              <a:ext uri="{FF2B5EF4-FFF2-40B4-BE49-F238E27FC236}">
                <a16:creationId xmlns:a16="http://schemas.microsoft.com/office/drawing/2014/main" id="{1177031E-1318-4774-BDBF-B8727DC00253}"/>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36597527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87E93-4D48-4D82-879D-1FF7FCB40D53}"/>
              </a:ext>
            </a:extLst>
          </p:cNvPr>
          <p:cNvSpPr>
            <a:spLocks noGrp="1"/>
          </p:cNvSpPr>
          <p:nvPr>
            <p:ph type="title"/>
          </p:nvPr>
        </p:nvSpPr>
        <p:spPr/>
        <p:txBody>
          <a:bodyPr/>
          <a:lstStyle/>
          <a:p>
            <a:r>
              <a:rPr lang="en-US"/>
              <a:t>Facebook Own Posts Table | AlDawaa - 10 of 11</a:t>
            </a:r>
          </a:p>
        </p:txBody>
      </p:sp>
      <p:graphicFrame>
        <p:nvGraphicFramePr>
          <p:cNvPr id="5" name="Table Placeholder 4">
            <a:extLst>
              <a:ext uri="{FF2B5EF4-FFF2-40B4-BE49-F238E27FC236}">
                <a16:creationId xmlns:a16="http://schemas.microsoft.com/office/drawing/2014/main" id="{B3754E8A-713F-4FE5-9CD7-5874A7E41124}"/>
              </a:ext>
            </a:extLst>
          </p:cNvPr>
          <p:cNvGraphicFramePr>
            <a:graphicFrameLocks noGrp="1"/>
          </p:cNvGraphicFramePr>
          <p:nvPr>
            <p:ph type="tbl" sz="quarter" idx="13"/>
            <p:extLst>
              <p:ext uri="{D42A27DB-BD31-4B8C-83A1-F6EECF244321}">
                <p14:modId xmlns:p14="http://schemas.microsoft.com/office/powerpoint/2010/main" val="206795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02901788"/>
                    </a:ext>
                  </a:extLst>
                </a:gridCol>
                <a:gridCol w="370332">
                  <a:extLst>
                    <a:ext uri="{9D8B030D-6E8A-4147-A177-3AD203B41FA5}">
                      <a16:colId xmlns:a16="http://schemas.microsoft.com/office/drawing/2014/main" val="3782145446"/>
                    </a:ext>
                  </a:extLst>
                </a:gridCol>
                <a:gridCol w="370332">
                  <a:extLst>
                    <a:ext uri="{9D8B030D-6E8A-4147-A177-3AD203B41FA5}">
                      <a16:colId xmlns:a16="http://schemas.microsoft.com/office/drawing/2014/main" val="1759146321"/>
                    </a:ext>
                  </a:extLst>
                </a:gridCol>
                <a:gridCol w="370332">
                  <a:extLst>
                    <a:ext uri="{9D8B030D-6E8A-4147-A177-3AD203B41FA5}">
                      <a16:colId xmlns:a16="http://schemas.microsoft.com/office/drawing/2014/main" val="3254582219"/>
                    </a:ext>
                  </a:extLst>
                </a:gridCol>
                <a:gridCol w="329184">
                  <a:extLst>
                    <a:ext uri="{9D8B030D-6E8A-4147-A177-3AD203B41FA5}">
                      <a16:colId xmlns:a16="http://schemas.microsoft.com/office/drawing/2014/main" val="162597656"/>
                    </a:ext>
                  </a:extLst>
                </a:gridCol>
                <a:gridCol w="329184">
                  <a:extLst>
                    <a:ext uri="{9D8B030D-6E8A-4147-A177-3AD203B41FA5}">
                      <a16:colId xmlns:a16="http://schemas.microsoft.com/office/drawing/2014/main" val="837490652"/>
                    </a:ext>
                  </a:extLst>
                </a:gridCol>
                <a:gridCol w="329184">
                  <a:extLst>
                    <a:ext uri="{9D8B030D-6E8A-4147-A177-3AD203B41FA5}">
                      <a16:colId xmlns:a16="http://schemas.microsoft.com/office/drawing/2014/main" val="3067035354"/>
                    </a:ext>
                  </a:extLst>
                </a:gridCol>
                <a:gridCol w="329184">
                  <a:extLst>
                    <a:ext uri="{9D8B030D-6E8A-4147-A177-3AD203B41FA5}">
                      <a16:colId xmlns:a16="http://schemas.microsoft.com/office/drawing/2014/main" val="3403470545"/>
                    </a:ext>
                  </a:extLst>
                </a:gridCol>
                <a:gridCol w="329184">
                  <a:extLst>
                    <a:ext uri="{9D8B030D-6E8A-4147-A177-3AD203B41FA5}">
                      <a16:colId xmlns:a16="http://schemas.microsoft.com/office/drawing/2014/main" val="1246386958"/>
                    </a:ext>
                  </a:extLst>
                </a:gridCol>
                <a:gridCol w="329184">
                  <a:extLst>
                    <a:ext uri="{9D8B030D-6E8A-4147-A177-3AD203B41FA5}">
                      <a16:colId xmlns:a16="http://schemas.microsoft.com/office/drawing/2014/main" val="3073783281"/>
                    </a:ext>
                  </a:extLst>
                </a:gridCol>
                <a:gridCol w="329184">
                  <a:extLst>
                    <a:ext uri="{9D8B030D-6E8A-4147-A177-3AD203B41FA5}">
                      <a16:colId xmlns:a16="http://schemas.microsoft.com/office/drawing/2014/main" val="366012777"/>
                    </a:ext>
                  </a:extLst>
                </a:gridCol>
                <a:gridCol w="329184">
                  <a:extLst>
                    <a:ext uri="{9D8B030D-6E8A-4147-A177-3AD203B41FA5}">
                      <a16:colId xmlns:a16="http://schemas.microsoft.com/office/drawing/2014/main" val="1254111301"/>
                    </a:ext>
                  </a:extLst>
                </a:gridCol>
                <a:gridCol w="329184">
                  <a:extLst>
                    <a:ext uri="{9D8B030D-6E8A-4147-A177-3AD203B41FA5}">
                      <a16:colId xmlns:a16="http://schemas.microsoft.com/office/drawing/2014/main" val="1279539936"/>
                    </a:ext>
                  </a:extLst>
                </a:gridCol>
                <a:gridCol w="370332">
                  <a:extLst>
                    <a:ext uri="{9D8B030D-6E8A-4147-A177-3AD203B41FA5}">
                      <a16:colId xmlns:a16="http://schemas.microsoft.com/office/drawing/2014/main" val="3687370219"/>
                    </a:ext>
                  </a:extLst>
                </a:gridCol>
                <a:gridCol w="370332">
                  <a:extLst>
                    <a:ext uri="{9D8B030D-6E8A-4147-A177-3AD203B41FA5}">
                      <a16:colId xmlns:a16="http://schemas.microsoft.com/office/drawing/2014/main" val="597119967"/>
                    </a:ext>
                  </a:extLst>
                </a:gridCol>
                <a:gridCol w="329184">
                  <a:extLst>
                    <a:ext uri="{9D8B030D-6E8A-4147-A177-3AD203B41FA5}">
                      <a16:colId xmlns:a16="http://schemas.microsoft.com/office/drawing/2014/main" val="2840908495"/>
                    </a:ext>
                  </a:extLst>
                </a:gridCol>
                <a:gridCol w="329184">
                  <a:extLst>
                    <a:ext uri="{9D8B030D-6E8A-4147-A177-3AD203B41FA5}">
                      <a16:colId xmlns:a16="http://schemas.microsoft.com/office/drawing/2014/main" val="917224800"/>
                    </a:ext>
                  </a:extLst>
                </a:gridCol>
                <a:gridCol w="370332">
                  <a:extLst>
                    <a:ext uri="{9D8B030D-6E8A-4147-A177-3AD203B41FA5}">
                      <a16:colId xmlns:a16="http://schemas.microsoft.com/office/drawing/2014/main" val="1596670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34433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- 2018-05-18 11:32:35 </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جمعية_كنف‬</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الخيرية المختصة بتوفير التأمين الصحي للأيتام, الأرامل وأسر شهداء الواجب.‬
‫تستطيع دعمهم عن طريق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⁦‪http://donation.kanaf.org.sa/index.php‬⁩‬
‫</a:t>
                      </a:r>
                      <a:r>
                        <a:rPr kumimoji="0" lang="ar-AE" sz="1000" b="0" i="0" u="none" strike="noStrike" kern="1200" cap="none" spc="0" normalizeH="0" baseline="0" noProof="0">
                          <a:ln>
                            <a:noFill/>
                          </a:ln>
                          <a:solidFill>
                            <a:prstClr val="black"/>
                          </a:solidFill>
                          <a:effectLst/>
                          <a:uLnTx/>
                          <a:uFillTx/>
                          <a:latin typeface="+mn-lt"/>
                          <a:ea typeface="+mn-ea"/>
                          <a:cs typeface="+mn-cs"/>
                        </a:rPr>
                        <a:t>او زيارة احدى صيدليتنا. ‬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شجع_غيرك_يكثر_خيرك‬</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70614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- 2018-05-18 10:00:21 </a:t>
                      </a:r>
                      <a:r>
                        <a:rPr kumimoji="0" lang="ar-AE" sz="1000" b="0" i="0" u="none" strike="noStrike" kern="1200" cap="none" spc="0" normalizeH="0" baseline="0" noProof="0">
                          <a:ln>
                            <a:noFill/>
                          </a:ln>
                          <a:solidFill>
                            <a:prstClr val="black"/>
                          </a:solidFill>
                          <a:effectLst/>
                          <a:uLnTx/>
                          <a:uFillTx/>
                          <a:latin typeface="+mn-lt"/>
                          <a:ea typeface="+mn-ea"/>
                          <a:cs typeface="+mn-cs"/>
                        </a:rPr>
                        <a:t> 
 ,اول جمعة في #رمضان
اللهم إنا نسألك تفريجاً لكل هم، واستجابه لكل دعاء، وشفائاً لكل مريض، وغفراناً لكل ذنب، ورزقاً لكل محتاج, ورحمه لكل ميت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82181388"/>
                  </a:ext>
                </a:extLst>
              </a:tr>
            </a:tbl>
          </a:graphicData>
        </a:graphic>
      </p:graphicFrame>
      <p:sp>
        <p:nvSpPr>
          <p:cNvPr id="4" name="Text Placeholder 3">
            <a:extLst>
              <a:ext uri="{FF2B5EF4-FFF2-40B4-BE49-F238E27FC236}">
                <a16:creationId xmlns:a16="http://schemas.microsoft.com/office/drawing/2014/main" id="{3E88D7B8-354F-4122-910E-C95A14A59146}"/>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31833841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52077-BEEC-44DF-B189-36DFCBE4D2C0}"/>
              </a:ext>
            </a:extLst>
          </p:cNvPr>
          <p:cNvSpPr>
            <a:spLocks noGrp="1"/>
          </p:cNvSpPr>
          <p:nvPr>
            <p:ph type="title"/>
          </p:nvPr>
        </p:nvSpPr>
        <p:spPr/>
        <p:txBody>
          <a:bodyPr/>
          <a:lstStyle/>
          <a:p>
            <a:r>
              <a:rPr lang="en-US"/>
              <a:t>Facebook Own Posts Table | AlDawaa - 11 of 11</a:t>
            </a:r>
          </a:p>
        </p:txBody>
      </p:sp>
      <p:graphicFrame>
        <p:nvGraphicFramePr>
          <p:cNvPr id="5" name="Table Placeholder 4">
            <a:extLst>
              <a:ext uri="{FF2B5EF4-FFF2-40B4-BE49-F238E27FC236}">
                <a16:creationId xmlns:a16="http://schemas.microsoft.com/office/drawing/2014/main" id="{F695F034-BBCE-4A7B-8330-FD0AC65E74E7}"/>
              </a:ext>
            </a:extLst>
          </p:cNvPr>
          <p:cNvGraphicFramePr>
            <a:graphicFrameLocks noGrp="1"/>
          </p:cNvGraphicFramePr>
          <p:nvPr>
            <p:ph type="tbl" sz="quarter" idx="13"/>
            <p:extLst>
              <p:ext uri="{D42A27DB-BD31-4B8C-83A1-F6EECF244321}">
                <p14:modId xmlns:p14="http://schemas.microsoft.com/office/powerpoint/2010/main" val="3493074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90828054"/>
                    </a:ext>
                  </a:extLst>
                </a:gridCol>
                <a:gridCol w="370332">
                  <a:extLst>
                    <a:ext uri="{9D8B030D-6E8A-4147-A177-3AD203B41FA5}">
                      <a16:colId xmlns:a16="http://schemas.microsoft.com/office/drawing/2014/main" val="2588513406"/>
                    </a:ext>
                  </a:extLst>
                </a:gridCol>
                <a:gridCol w="370332">
                  <a:extLst>
                    <a:ext uri="{9D8B030D-6E8A-4147-A177-3AD203B41FA5}">
                      <a16:colId xmlns:a16="http://schemas.microsoft.com/office/drawing/2014/main" val="2008877562"/>
                    </a:ext>
                  </a:extLst>
                </a:gridCol>
                <a:gridCol w="370332">
                  <a:extLst>
                    <a:ext uri="{9D8B030D-6E8A-4147-A177-3AD203B41FA5}">
                      <a16:colId xmlns:a16="http://schemas.microsoft.com/office/drawing/2014/main" val="2378561314"/>
                    </a:ext>
                  </a:extLst>
                </a:gridCol>
                <a:gridCol w="329184">
                  <a:extLst>
                    <a:ext uri="{9D8B030D-6E8A-4147-A177-3AD203B41FA5}">
                      <a16:colId xmlns:a16="http://schemas.microsoft.com/office/drawing/2014/main" val="732458972"/>
                    </a:ext>
                  </a:extLst>
                </a:gridCol>
                <a:gridCol w="329184">
                  <a:extLst>
                    <a:ext uri="{9D8B030D-6E8A-4147-A177-3AD203B41FA5}">
                      <a16:colId xmlns:a16="http://schemas.microsoft.com/office/drawing/2014/main" val="2279120506"/>
                    </a:ext>
                  </a:extLst>
                </a:gridCol>
                <a:gridCol w="329184">
                  <a:extLst>
                    <a:ext uri="{9D8B030D-6E8A-4147-A177-3AD203B41FA5}">
                      <a16:colId xmlns:a16="http://schemas.microsoft.com/office/drawing/2014/main" val="3634826714"/>
                    </a:ext>
                  </a:extLst>
                </a:gridCol>
                <a:gridCol w="329184">
                  <a:extLst>
                    <a:ext uri="{9D8B030D-6E8A-4147-A177-3AD203B41FA5}">
                      <a16:colId xmlns:a16="http://schemas.microsoft.com/office/drawing/2014/main" val="2700348299"/>
                    </a:ext>
                  </a:extLst>
                </a:gridCol>
                <a:gridCol w="329184">
                  <a:extLst>
                    <a:ext uri="{9D8B030D-6E8A-4147-A177-3AD203B41FA5}">
                      <a16:colId xmlns:a16="http://schemas.microsoft.com/office/drawing/2014/main" val="3520075539"/>
                    </a:ext>
                  </a:extLst>
                </a:gridCol>
                <a:gridCol w="329184">
                  <a:extLst>
                    <a:ext uri="{9D8B030D-6E8A-4147-A177-3AD203B41FA5}">
                      <a16:colId xmlns:a16="http://schemas.microsoft.com/office/drawing/2014/main" val="1397073501"/>
                    </a:ext>
                  </a:extLst>
                </a:gridCol>
                <a:gridCol w="329184">
                  <a:extLst>
                    <a:ext uri="{9D8B030D-6E8A-4147-A177-3AD203B41FA5}">
                      <a16:colId xmlns:a16="http://schemas.microsoft.com/office/drawing/2014/main" val="2477987682"/>
                    </a:ext>
                  </a:extLst>
                </a:gridCol>
                <a:gridCol w="329184">
                  <a:extLst>
                    <a:ext uri="{9D8B030D-6E8A-4147-A177-3AD203B41FA5}">
                      <a16:colId xmlns:a16="http://schemas.microsoft.com/office/drawing/2014/main" val="3691389310"/>
                    </a:ext>
                  </a:extLst>
                </a:gridCol>
                <a:gridCol w="329184">
                  <a:extLst>
                    <a:ext uri="{9D8B030D-6E8A-4147-A177-3AD203B41FA5}">
                      <a16:colId xmlns:a16="http://schemas.microsoft.com/office/drawing/2014/main" val="4078982627"/>
                    </a:ext>
                  </a:extLst>
                </a:gridCol>
                <a:gridCol w="370332">
                  <a:extLst>
                    <a:ext uri="{9D8B030D-6E8A-4147-A177-3AD203B41FA5}">
                      <a16:colId xmlns:a16="http://schemas.microsoft.com/office/drawing/2014/main" val="630746425"/>
                    </a:ext>
                  </a:extLst>
                </a:gridCol>
                <a:gridCol w="370332">
                  <a:extLst>
                    <a:ext uri="{9D8B030D-6E8A-4147-A177-3AD203B41FA5}">
                      <a16:colId xmlns:a16="http://schemas.microsoft.com/office/drawing/2014/main" val="3981027957"/>
                    </a:ext>
                  </a:extLst>
                </a:gridCol>
                <a:gridCol w="329184">
                  <a:extLst>
                    <a:ext uri="{9D8B030D-6E8A-4147-A177-3AD203B41FA5}">
                      <a16:colId xmlns:a16="http://schemas.microsoft.com/office/drawing/2014/main" val="1142625199"/>
                    </a:ext>
                  </a:extLst>
                </a:gridCol>
                <a:gridCol w="329184">
                  <a:extLst>
                    <a:ext uri="{9D8B030D-6E8A-4147-A177-3AD203B41FA5}">
                      <a16:colId xmlns:a16="http://schemas.microsoft.com/office/drawing/2014/main" val="394640689"/>
                    </a:ext>
                  </a:extLst>
                </a:gridCol>
                <a:gridCol w="370332">
                  <a:extLst>
                    <a:ext uri="{9D8B030D-6E8A-4147-A177-3AD203B41FA5}">
                      <a16:colId xmlns:a16="http://schemas.microsoft.com/office/drawing/2014/main" val="1143492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44284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- 2018-05-17 11:36:25 </a:t>
                      </a:r>
                      <a:r>
                        <a:rPr kumimoji="0" lang="ar-AE" sz="1000" b="0" i="0" u="none" strike="noStrike" kern="1200" cap="none" spc="0" normalizeH="0" baseline="0" noProof="0">
                          <a:ln>
                            <a:noFill/>
                          </a:ln>
                          <a:solidFill>
                            <a:prstClr val="black"/>
                          </a:solidFill>
                          <a:effectLst/>
                          <a:uLnTx/>
                          <a:uFillTx/>
                          <a:latin typeface="+mn-lt"/>
                          <a:ea typeface="+mn-ea"/>
                          <a:cs typeface="+mn-cs"/>
                        </a:rPr>
                        <a:t> 
 #حقيقة
 هل تعلم أن اختبارك لنسبة الجلوكوز في الدم خلال نهار شهر #رمضان لا يبطل الصوم؟
#الدواء_والسكري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71793086"/>
                  </a:ext>
                </a:extLst>
              </a:tr>
            </a:tbl>
          </a:graphicData>
        </a:graphic>
      </p:graphicFrame>
      <p:sp>
        <p:nvSpPr>
          <p:cNvPr id="4" name="Text Placeholder 3">
            <a:extLst>
              <a:ext uri="{FF2B5EF4-FFF2-40B4-BE49-F238E27FC236}">
                <a16:creationId xmlns:a16="http://schemas.microsoft.com/office/drawing/2014/main" id="{61C5B58C-12C1-43D6-B035-20A52E098688}"/>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16974454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09A23-A012-45F6-94F8-D1E37FD0155D}"/>
              </a:ext>
            </a:extLst>
          </p:cNvPr>
          <p:cNvSpPr>
            <a:spLocks noGrp="1"/>
          </p:cNvSpPr>
          <p:nvPr>
            <p:ph type="title"/>
          </p:nvPr>
        </p:nvSpPr>
        <p:spPr/>
        <p:txBody>
          <a:bodyPr/>
          <a:lstStyle/>
          <a:p>
            <a:r>
              <a:rPr lang="en-US"/>
              <a:t>Facebook Key Metrics Table | AlDawaa</a:t>
            </a:r>
          </a:p>
        </p:txBody>
      </p:sp>
      <p:graphicFrame>
        <p:nvGraphicFramePr>
          <p:cNvPr id="5" name="Table Placeholder 4">
            <a:extLst>
              <a:ext uri="{FF2B5EF4-FFF2-40B4-BE49-F238E27FC236}">
                <a16:creationId xmlns:a16="http://schemas.microsoft.com/office/drawing/2014/main" id="{60BC448E-4D4B-4AAA-BFC6-7AB70C5BEAFD}"/>
              </a:ext>
            </a:extLst>
          </p:cNvPr>
          <p:cNvGraphicFramePr>
            <a:graphicFrameLocks noGrp="1"/>
          </p:cNvGraphicFramePr>
          <p:nvPr>
            <p:ph type="tbl" sz="quarter" idx="13"/>
            <p:extLst>
              <p:ext uri="{D42A27DB-BD31-4B8C-83A1-F6EECF244321}">
                <p14:modId xmlns:p14="http://schemas.microsoft.com/office/powerpoint/2010/main" val="2271441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1772753873"/>
                    </a:ext>
                  </a:extLst>
                </a:gridCol>
                <a:gridCol w="304495">
                  <a:extLst>
                    <a:ext uri="{9D8B030D-6E8A-4147-A177-3AD203B41FA5}">
                      <a16:colId xmlns:a16="http://schemas.microsoft.com/office/drawing/2014/main" val="4158973640"/>
                    </a:ext>
                  </a:extLst>
                </a:gridCol>
                <a:gridCol w="304495">
                  <a:extLst>
                    <a:ext uri="{9D8B030D-6E8A-4147-A177-3AD203B41FA5}">
                      <a16:colId xmlns:a16="http://schemas.microsoft.com/office/drawing/2014/main" val="966705269"/>
                    </a:ext>
                  </a:extLst>
                </a:gridCol>
                <a:gridCol w="304495">
                  <a:extLst>
                    <a:ext uri="{9D8B030D-6E8A-4147-A177-3AD203B41FA5}">
                      <a16:colId xmlns:a16="http://schemas.microsoft.com/office/drawing/2014/main" val="1829675704"/>
                    </a:ext>
                  </a:extLst>
                </a:gridCol>
                <a:gridCol w="304495">
                  <a:extLst>
                    <a:ext uri="{9D8B030D-6E8A-4147-A177-3AD203B41FA5}">
                      <a16:colId xmlns:a16="http://schemas.microsoft.com/office/drawing/2014/main" val="2651104765"/>
                    </a:ext>
                  </a:extLst>
                </a:gridCol>
                <a:gridCol w="304495">
                  <a:extLst>
                    <a:ext uri="{9D8B030D-6E8A-4147-A177-3AD203B41FA5}">
                      <a16:colId xmlns:a16="http://schemas.microsoft.com/office/drawing/2014/main" val="553404512"/>
                    </a:ext>
                  </a:extLst>
                </a:gridCol>
                <a:gridCol w="304495">
                  <a:extLst>
                    <a:ext uri="{9D8B030D-6E8A-4147-A177-3AD203B41FA5}">
                      <a16:colId xmlns:a16="http://schemas.microsoft.com/office/drawing/2014/main" val="4138394175"/>
                    </a:ext>
                  </a:extLst>
                </a:gridCol>
                <a:gridCol w="304495">
                  <a:extLst>
                    <a:ext uri="{9D8B030D-6E8A-4147-A177-3AD203B41FA5}">
                      <a16:colId xmlns:a16="http://schemas.microsoft.com/office/drawing/2014/main" val="1861757906"/>
                    </a:ext>
                  </a:extLst>
                </a:gridCol>
                <a:gridCol w="304495">
                  <a:extLst>
                    <a:ext uri="{9D8B030D-6E8A-4147-A177-3AD203B41FA5}">
                      <a16:colId xmlns:a16="http://schemas.microsoft.com/office/drawing/2014/main" val="1700652751"/>
                    </a:ext>
                  </a:extLst>
                </a:gridCol>
                <a:gridCol w="304495">
                  <a:extLst>
                    <a:ext uri="{9D8B030D-6E8A-4147-A177-3AD203B41FA5}">
                      <a16:colId xmlns:a16="http://schemas.microsoft.com/office/drawing/2014/main" val="350877423"/>
                    </a:ext>
                  </a:extLst>
                </a:gridCol>
                <a:gridCol w="304495">
                  <a:extLst>
                    <a:ext uri="{9D8B030D-6E8A-4147-A177-3AD203B41FA5}">
                      <a16:colId xmlns:a16="http://schemas.microsoft.com/office/drawing/2014/main" val="2942087930"/>
                    </a:ext>
                  </a:extLst>
                </a:gridCol>
                <a:gridCol w="304495">
                  <a:extLst>
                    <a:ext uri="{9D8B030D-6E8A-4147-A177-3AD203B41FA5}">
                      <a16:colId xmlns:a16="http://schemas.microsoft.com/office/drawing/2014/main" val="1915553572"/>
                    </a:ext>
                  </a:extLst>
                </a:gridCol>
                <a:gridCol w="304495">
                  <a:extLst>
                    <a:ext uri="{9D8B030D-6E8A-4147-A177-3AD203B41FA5}">
                      <a16:colId xmlns:a16="http://schemas.microsoft.com/office/drawing/2014/main" val="1935126419"/>
                    </a:ext>
                  </a:extLst>
                </a:gridCol>
                <a:gridCol w="304495">
                  <a:extLst>
                    <a:ext uri="{9D8B030D-6E8A-4147-A177-3AD203B41FA5}">
                      <a16:colId xmlns:a16="http://schemas.microsoft.com/office/drawing/2014/main" val="4287157075"/>
                    </a:ext>
                  </a:extLst>
                </a:gridCol>
                <a:gridCol w="304495">
                  <a:extLst>
                    <a:ext uri="{9D8B030D-6E8A-4147-A177-3AD203B41FA5}">
                      <a16:colId xmlns:a16="http://schemas.microsoft.com/office/drawing/2014/main" val="2361069356"/>
                    </a:ext>
                  </a:extLst>
                </a:gridCol>
                <a:gridCol w="304495">
                  <a:extLst>
                    <a:ext uri="{9D8B030D-6E8A-4147-A177-3AD203B41FA5}">
                      <a16:colId xmlns:a16="http://schemas.microsoft.com/office/drawing/2014/main" val="2891386373"/>
                    </a:ext>
                  </a:extLst>
                </a:gridCol>
                <a:gridCol w="304495">
                  <a:extLst>
                    <a:ext uri="{9D8B030D-6E8A-4147-A177-3AD203B41FA5}">
                      <a16:colId xmlns:a16="http://schemas.microsoft.com/office/drawing/2014/main" val="4201191908"/>
                    </a:ext>
                  </a:extLst>
                </a:gridCol>
                <a:gridCol w="304495">
                  <a:extLst>
                    <a:ext uri="{9D8B030D-6E8A-4147-A177-3AD203B41FA5}">
                      <a16:colId xmlns:a16="http://schemas.microsoft.com/office/drawing/2014/main" val="604908754"/>
                    </a:ext>
                  </a:extLst>
                </a:gridCol>
                <a:gridCol w="304495">
                  <a:extLst>
                    <a:ext uri="{9D8B030D-6E8A-4147-A177-3AD203B41FA5}">
                      <a16:colId xmlns:a16="http://schemas.microsoft.com/office/drawing/2014/main" val="2891776238"/>
                    </a:ext>
                  </a:extLst>
                </a:gridCol>
                <a:gridCol w="304495">
                  <a:extLst>
                    <a:ext uri="{9D8B030D-6E8A-4147-A177-3AD203B41FA5}">
                      <a16:colId xmlns:a16="http://schemas.microsoft.com/office/drawing/2014/main" val="3685321945"/>
                    </a:ext>
                  </a:extLst>
                </a:gridCol>
                <a:gridCol w="304495">
                  <a:extLst>
                    <a:ext uri="{9D8B030D-6E8A-4147-A177-3AD203B41FA5}">
                      <a16:colId xmlns:a16="http://schemas.microsoft.com/office/drawing/2014/main" val="411630646"/>
                    </a:ext>
                  </a:extLst>
                </a:gridCol>
                <a:gridCol w="304495">
                  <a:extLst>
                    <a:ext uri="{9D8B030D-6E8A-4147-A177-3AD203B41FA5}">
                      <a16:colId xmlns:a16="http://schemas.microsoft.com/office/drawing/2014/main" val="3983106105"/>
                    </a:ext>
                  </a:extLst>
                </a:gridCol>
                <a:gridCol w="304495">
                  <a:extLst>
                    <a:ext uri="{9D8B030D-6E8A-4147-A177-3AD203B41FA5}">
                      <a16:colId xmlns:a16="http://schemas.microsoft.com/office/drawing/2014/main" val="2151162374"/>
                    </a:ext>
                  </a:extLst>
                </a:gridCol>
                <a:gridCol w="304495">
                  <a:extLst>
                    <a:ext uri="{9D8B030D-6E8A-4147-A177-3AD203B41FA5}">
                      <a16:colId xmlns:a16="http://schemas.microsoft.com/office/drawing/2014/main" val="3402236095"/>
                    </a:ext>
                  </a:extLst>
                </a:gridCol>
                <a:gridCol w="304495">
                  <a:extLst>
                    <a:ext uri="{9D8B030D-6E8A-4147-A177-3AD203B41FA5}">
                      <a16:colId xmlns:a16="http://schemas.microsoft.com/office/drawing/2014/main" val="332028734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64228116"/>
                  </a:ext>
                </a:extLst>
              </a:tr>
              <a:tr h="370840">
                <a:tc>
                  <a:txBody>
                    <a:bodyPr/>
                    <a:lstStyle/>
                    <a:p>
                      <a:r>
                        <a:rPr lang="ar-AE" sz="1000"/>
                        <a:t>صيدليات الدواء</a:t>
                      </a:r>
                      <a:endParaRPr lang="en-US" sz="1000"/>
                    </a:p>
                  </a:txBody>
                  <a:tcPr/>
                </a:tc>
                <a:tc>
                  <a:txBody>
                    <a:bodyPr/>
                    <a:lstStyle/>
                    <a:p>
                      <a:r>
                        <a:rPr lang="en-US" sz="1000"/>
                        <a:t>193971</a:t>
                      </a:r>
                    </a:p>
                  </a:txBody>
                  <a:tcPr/>
                </a:tc>
                <a:tc>
                  <a:txBody>
                    <a:bodyPr/>
                    <a:lstStyle/>
                    <a:p>
                      <a:r>
                        <a:rPr lang="en-US" sz="1000"/>
                        <a:t>372</a:t>
                      </a:r>
                    </a:p>
                  </a:txBody>
                  <a:tcPr/>
                </a:tc>
                <a:tc>
                  <a:txBody>
                    <a:bodyPr/>
                    <a:lstStyle/>
                    <a:p>
                      <a:r>
                        <a:rPr lang="en-US" sz="1000"/>
                        <a:t>193971</a:t>
                      </a:r>
                    </a:p>
                  </a:txBody>
                  <a:tcPr/>
                </a:tc>
                <a:tc>
                  <a:txBody>
                    <a:bodyPr/>
                    <a:lstStyle/>
                    <a:p>
                      <a:r>
                        <a:rPr lang="en-US" sz="1000"/>
                        <a:t>372</a:t>
                      </a:r>
                    </a:p>
                  </a:txBody>
                  <a:tcPr/>
                </a:tc>
                <a:tc>
                  <a:txBody>
                    <a:bodyPr/>
                    <a:lstStyle/>
                    <a:p>
                      <a:r>
                        <a:rPr lang="en-US" sz="1000"/>
                        <a:t>54</a:t>
                      </a:r>
                    </a:p>
                  </a:txBody>
                  <a:tcPr/>
                </a:tc>
                <a:tc>
                  <a:txBody>
                    <a:bodyPr/>
                    <a:lstStyle/>
                    <a:p>
                      <a:r>
                        <a:rPr lang="en-US" sz="1000"/>
                        <a:t>0</a:t>
                      </a:r>
                    </a:p>
                  </a:txBody>
                  <a:tcPr/>
                </a:tc>
                <a:tc>
                  <a:txBody>
                    <a:bodyPr/>
                    <a:lstStyle/>
                    <a:p>
                      <a:r>
                        <a:rPr lang="en-US" sz="1000"/>
                        <a:t>46</a:t>
                      </a:r>
                    </a:p>
                  </a:txBody>
                  <a:tcPr/>
                </a:tc>
                <a:tc>
                  <a:txBody>
                    <a:bodyPr/>
                    <a:lstStyle/>
                    <a:p>
                      <a:r>
                        <a:rPr lang="en-US" sz="1000"/>
                        <a:t>0</a:t>
                      </a:r>
                    </a:p>
                  </a:txBody>
                  <a:tcPr/>
                </a:tc>
                <a:tc>
                  <a:txBody>
                    <a:bodyPr/>
                    <a:lstStyle/>
                    <a:p>
                      <a:r>
                        <a:rPr lang="en-US" sz="1000"/>
                        <a:t>8</a:t>
                      </a:r>
                    </a:p>
                  </a:txBody>
                  <a:tcPr/>
                </a:tc>
                <a:tc>
                  <a:txBody>
                    <a:bodyPr/>
                    <a:lstStyle/>
                    <a:p>
                      <a:r>
                        <a:rPr lang="en-US" sz="1000"/>
                        <a:t>1969</a:t>
                      </a:r>
                    </a:p>
                  </a:txBody>
                  <a:tcPr/>
                </a:tc>
                <a:tc>
                  <a:txBody>
                    <a:bodyPr/>
                    <a:lstStyle/>
                    <a:p>
                      <a:r>
                        <a:rPr lang="en-US" sz="1000"/>
                        <a:t>0</a:t>
                      </a:r>
                    </a:p>
                  </a:txBody>
                  <a:tcPr/>
                </a:tc>
                <a:tc>
                  <a:txBody>
                    <a:bodyPr/>
                    <a:lstStyle/>
                    <a:p>
                      <a:r>
                        <a:rPr lang="en-US" sz="1000"/>
                        <a:t>1942</a:t>
                      </a:r>
                    </a:p>
                  </a:txBody>
                  <a:tcPr/>
                </a:tc>
                <a:tc>
                  <a:txBody>
                    <a:bodyPr/>
                    <a:lstStyle/>
                    <a:p>
                      <a:r>
                        <a:rPr lang="en-US" sz="1000"/>
                        <a:t>20</a:t>
                      </a:r>
                    </a:p>
                  </a:txBody>
                  <a:tcPr/>
                </a:tc>
                <a:tc>
                  <a:txBody>
                    <a:bodyPr/>
                    <a:lstStyle/>
                    <a:p>
                      <a:r>
                        <a:rPr lang="en-US" sz="1000"/>
                        <a:t>5</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987</a:t>
                      </a:r>
                    </a:p>
                  </a:txBody>
                  <a:tcPr/>
                </a:tc>
                <a:tc>
                  <a:txBody>
                    <a:bodyPr/>
                    <a:lstStyle/>
                    <a:p>
                      <a:r>
                        <a:rPr lang="en-US" sz="1000"/>
                        <a:t>530</a:t>
                      </a:r>
                    </a:p>
                  </a:txBody>
                  <a:tcPr/>
                </a:tc>
                <a:tc>
                  <a:txBody>
                    <a:bodyPr/>
                    <a:lstStyle/>
                    <a:p>
                      <a:r>
                        <a:rPr lang="en-US" sz="1000"/>
                        <a:t>3486</a:t>
                      </a:r>
                    </a:p>
                  </a:txBody>
                  <a:tcPr/>
                </a:tc>
                <a:tc>
                  <a:txBody>
                    <a:bodyPr/>
                    <a:lstStyle/>
                    <a:p>
                      <a:r>
                        <a:rPr lang="en-US" sz="1000"/>
                        <a:t>0</a:t>
                      </a:r>
                    </a:p>
                  </a:txBody>
                  <a:tcPr/>
                </a:tc>
                <a:tc>
                  <a:txBody>
                    <a:bodyPr/>
                    <a:lstStyle/>
                    <a:p>
                      <a:r>
                        <a:rPr lang="en-US" sz="1000"/>
                        <a:t>0</a:t>
                      </a:r>
                    </a:p>
                  </a:txBody>
                  <a:tcPr/>
                </a:tc>
                <a:tc>
                  <a:txBody>
                    <a:bodyPr/>
                    <a:lstStyle/>
                    <a:p>
                      <a:r>
                        <a:rPr lang="en-US" sz="1000"/>
                        <a:t>0.0333 %</a:t>
                      </a:r>
                    </a:p>
                  </a:txBody>
                  <a:tcPr/>
                </a:tc>
                <a:tc>
                  <a:txBody>
                    <a:bodyPr/>
                    <a:lstStyle/>
                    <a:p>
                      <a:r>
                        <a:rPr lang="en-US" sz="1000"/>
                        <a:t>0.0 %</a:t>
                      </a:r>
                    </a:p>
                  </a:txBody>
                  <a:tcPr/>
                </a:tc>
                <a:extLst>
                  <a:ext uri="{0D108BD9-81ED-4DB2-BD59-A6C34878D82A}">
                    <a16:rowId xmlns:a16="http://schemas.microsoft.com/office/drawing/2014/main" val="4278410486"/>
                  </a:ext>
                </a:extLst>
              </a:tr>
            </a:tbl>
          </a:graphicData>
        </a:graphic>
      </p:graphicFrame>
      <p:sp>
        <p:nvSpPr>
          <p:cNvPr id="4" name="Text Placeholder 3">
            <a:extLst>
              <a:ext uri="{FF2B5EF4-FFF2-40B4-BE49-F238E27FC236}">
                <a16:creationId xmlns:a16="http://schemas.microsoft.com/office/drawing/2014/main" id="{2BDB4E4F-9CCB-4694-AC84-7FD6191DB7B9}"/>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34536210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A39A7-5941-4487-AA07-65D729B550DE}"/>
              </a:ext>
            </a:extLst>
          </p:cNvPr>
          <p:cNvSpPr>
            <a:spLocks noGrp="1"/>
          </p:cNvSpPr>
          <p:nvPr>
            <p:ph type="title"/>
          </p:nvPr>
        </p:nvSpPr>
        <p:spPr/>
        <p:txBody>
          <a:bodyPr/>
          <a:lstStyle/>
          <a:p>
            <a:r>
              <a:rPr lang="en-US"/>
              <a:t>Facebook Hashtag Detection | AlDawaa - 1 of 3</a:t>
            </a:r>
          </a:p>
        </p:txBody>
      </p:sp>
      <p:graphicFrame>
        <p:nvGraphicFramePr>
          <p:cNvPr id="5" name="Table Placeholder 4">
            <a:extLst>
              <a:ext uri="{FF2B5EF4-FFF2-40B4-BE49-F238E27FC236}">
                <a16:creationId xmlns:a16="http://schemas.microsoft.com/office/drawing/2014/main" id="{6CD9EF53-5F7D-4638-921D-A69F22AE6A87}"/>
              </a:ext>
            </a:extLst>
          </p:cNvPr>
          <p:cNvGraphicFramePr>
            <a:graphicFrameLocks noGrp="1"/>
          </p:cNvGraphicFramePr>
          <p:nvPr>
            <p:ph type="tbl" sz="quarter" idx="13"/>
            <p:extLst>
              <p:ext uri="{D42A27DB-BD31-4B8C-83A1-F6EECF244321}">
                <p14:modId xmlns:p14="http://schemas.microsoft.com/office/powerpoint/2010/main" val="3865398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41262896"/>
                    </a:ext>
                  </a:extLst>
                </a:gridCol>
                <a:gridCol w="1234440">
                  <a:extLst>
                    <a:ext uri="{9D8B030D-6E8A-4147-A177-3AD203B41FA5}">
                      <a16:colId xmlns:a16="http://schemas.microsoft.com/office/drawing/2014/main" val="2912370656"/>
                    </a:ext>
                  </a:extLst>
                </a:gridCol>
                <a:gridCol w="1234440">
                  <a:extLst>
                    <a:ext uri="{9D8B030D-6E8A-4147-A177-3AD203B41FA5}">
                      <a16:colId xmlns:a16="http://schemas.microsoft.com/office/drawing/2014/main" val="883010643"/>
                    </a:ext>
                  </a:extLst>
                </a:gridCol>
                <a:gridCol w="1234440">
                  <a:extLst>
                    <a:ext uri="{9D8B030D-6E8A-4147-A177-3AD203B41FA5}">
                      <a16:colId xmlns:a16="http://schemas.microsoft.com/office/drawing/2014/main" val="3652376589"/>
                    </a:ext>
                  </a:extLst>
                </a:gridCol>
                <a:gridCol w="1234440">
                  <a:extLst>
                    <a:ext uri="{9D8B030D-6E8A-4147-A177-3AD203B41FA5}">
                      <a16:colId xmlns:a16="http://schemas.microsoft.com/office/drawing/2014/main" val="1154228517"/>
                    </a:ext>
                  </a:extLst>
                </a:gridCol>
                <a:gridCol w="1234440">
                  <a:extLst>
                    <a:ext uri="{9D8B030D-6E8A-4147-A177-3AD203B41FA5}">
                      <a16:colId xmlns:a16="http://schemas.microsoft.com/office/drawing/2014/main" val="3006572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504311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91.416666666667</a:t>
                      </a:r>
                    </a:p>
                  </a:txBody>
                  <a:tcPr/>
                </a:tc>
                <a:extLst>
                  <a:ext uri="{0D108BD9-81ED-4DB2-BD59-A6C34878D82A}">
                    <a16:rowId xmlns:a16="http://schemas.microsoft.com/office/drawing/2014/main" val="170732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#جديد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2090006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18.777777777778</a:t>
                      </a:r>
                    </a:p>
                  </a:txBody>
                  <a:tcPr/>
                </a:tc>
                <a:extLst>
                  <a:ext uri="{0D108BD9-81ED-4DB2-BD59-A6C34878D82A}">
                    <a16:rowId xmlns:a16="http://schemas.microsoft.com/office/drawing/2014/main" val="846386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#الصيف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4275369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#قطاف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1333663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#SummerEssentials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1730588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#يوم_الجمعه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114543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extLst>
                  <a:ext uri="{0D108BD9-81ED-4DB2-BD59-A6C34878D82A}">
                    <a16:rowId xmlns:a16="http://schemas.microsoft.com/office/drawing/2014/main" val="555667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#الامتحانات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9125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#مسابقة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1474</a:t>
                      </a:r>
                    </a:p>
                  </a:txBody>
                  <a:tcPr/>
                </a:tc>
                <a:extLst>
                  <a:ext uri="{0D108BD9-81ED-4DB2-BD59-A6C34878D82A}">
                    <a16:rowId xmlns:a16="http://schemas.microsoft.com/office/drawing/2014/main" val="732484549"/>
                  </a:ext>
                </a:extLst>
              </a:tr>
            </a:tbl>
          </a:graphicData>
        </a:graphic>
      </p:graphicFrame>
      <p:sp>
        <p:nvSpPr>
          <p:cNvPr id="4" name="Text Placeholder 3">
            <a:extLst>
              <a:ext uri="{FF2B5EF4-FFF2-40B4-BE49-F238E27FC236}">
                <a16:creationId xmlns:a16="http://schemas.microsoft.com/office/drawing/2014/main" id="{9AB635DF-DF63-465B-8B37-F9FCE8CCCA7E}"/>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0359065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19B6D-CA6A-4E28-8063-615DE2B4103D}"/>
              </a:ext>
            </a:extLst>
          </p:cNvPr>
          <p:cNvSpPr>
            <a:spLocks noGrp="1"/>
          </p:cNvSpPr>
          <p:nvPr>
            <p:ph type="title"/>
          </p:nvPr>
        </p:nvSpPr>
        <p:spPr/>
        <p:txBody>
          <a:bodyPr/>
          <a:lstStyle/>
          <a:p>
            <a:r>
              <a:rPr lang="en-US"/>
              <a:t>Facebook Hashtag Detection | AlDawaa - 2 of 3</a:t>
            </a:r>
          </a:p>
        </p:txBody>
      </p:sp>
      <p:graphicFrame>
        <p:nvGraphicFramePr>
          <p:cNvPr id="5" name="Table Placeholder 4">
            <a:extLst>
              <a:ext uri="{FF2B5EF4-FFF2-40B4-BE49-F238E27FC236}">
                <a16:creationId xmlns:a16="http://schemas.microsoft.com/office/drawing/2014/main" id="{6F893A50-0414-4947-95AC-5F19E0DE2883}"/>
              </a:ext>
            </a:extLst>
          </p:cNvPr>
          <p:cNvGraphicFramePr>
            <a:graphicFrameLocks noGrp="1"/>
          </p:cNvGraphicFramePr>
          <p:nvPr>
            <p:ph type="tbl" sz="quarter" idx="13"/>
            <p:extLst>
              <p:ext uri="{D42A27DB-BD31-4B8C-83A1-F6EECF244321}">
                <p14:modId xmlns:p14="http://schemas.microsoft.com/office/powerpoint/2010/main" val="309567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3172616"/>
                    </a:ext>
                  </a:extLst>
                </a:gridCol>
                <a:gridCol w="1234440">
                  <a:extLst>
                    <a:ext uri="{9D8B030D-6E8A-4147-A177-3AD203B41FA5}">
                      <a16:colId xmlns:a16="http://schemas.microsoft.com/office/drawing/2014/main" val="3904418387"/>
                    </a:ext>
                  </a:extLst>
                </a:gridCol>
                <a:gridCol w="1234440">
                  <a:extLst>
                    <a:ext uri="{9D8B030D-6E8A-4147-A177-3AD203B41FA5}">
                      <a16:colId xmlns:a16="http://schemas.microsoft.com/office/drawing/2014/main" val="1239030988"/>
                    </a:ext>
                  </a:extLst>
                </a:gridCol>
                <a:gridCol w="1234440">
                  <a:extLst>
                    <a:ext uri="{9D8B030D-6E8A-4147-A177-3AD203B41FA5}">
                      <a16:colId xmlns:a16="http://schemas.microsoft.com/office/drawing/2014/main" val="2430765351"/>
                    </a:ext>
                  </a:extLst>
                </a:gridCol>
                <a:gridCol w="1234440">
                  <a:extLst>
                    <a:ext uri="{9D8B030D-6E8A-4147-A177-3AD203B41FA5}">
                      <a16:colId xmlns:a16="http://schemas.microsoft.com/office/drawing/2014/main" val="1864223722"/>
                    </a:ext>
                  </a:extLst>
                </a:gridCol>
                <a:gridCol w="1234440">
                  <a:extLst>
                    <a:ext uri="{9D8B030D-6E8A-4147-A177-3AD203B41FA5}">
                      <a16:colId xmlns:a16="http://schemas.microsoft.com/office/drawing/2014/main" val="28223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513264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#السحب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1474</a:t>
                      </a:r>
                    </a:p>
                  </a:txBody>
                  <a:tcPr/>
                </a:tc>
                <a:extLst>
                  <a:ext uri="{0D108BD9-81ED-4DB2-BD59-A6C34878D82A}">
                    <a16:rowId xmlns:a16="http://schemas.microsoft.com/office/drawing/2014/main" val="908799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#غسل_اليدين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1481595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#شاركها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4292841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#أساسيات_الصيف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extLst>
                  <a:ext uri="{0D108BD9-81ED-4DB2-BD59-A6C34878D82A}">
                    <a16:rowId xmlns:a16="http://schemas.microsoft.com/office/drawing/2014/main" val="320223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#رمضان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3478485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9.3333333333333</a:t>
                      </a:r>
                    </a:p>
                  </a:txBody>
                  <a:tcPr/>
                </a:tc>
                <a:extLst>
                  <a:ext uri="{0D108BD9-81ED-4DB2-BD59-A6C34878D82A}">
                    <a16:rowId xmlns:a16="http://schemas.microsoft.com/office/drawing/2014/main" val="2697847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665554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#حقيقة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088971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#الحمل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1605530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#الشعر_الجميل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3512539037"/>
                  </a:ext>
                </a:extLst>
              </a:tr>
            </a:tbl>
          </a:graphicData>
        </a:graphic>
      </p:graphicFrame>
      <p:sp>
        <p:nvSpPr>
          <p:cNvPr id="4" name="Text Placeholder 3">
            <a:extLst>
              <a:ext uri="{FF2B5EF4-FFF2-40B4-BE49-F238E27FC236}">
                <a16:creationId xmlns:a16="http://schemas.microsoft.com/office/drawing/2014/main" id="{D22DDDCB-63DD-4661-B265-62B4F320CFE2}"/>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16823589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27431-08A2-46AE-862D-F5661174C81A}"/>
              </a:ext>
            </a:extLst>
          </p:cNvPr>
          <p:cNvSpPr>
            <a:spLocks noGrp="1"/>
          </p:cNvSpPr>
          <p:nvPr>
            <p:ph type="title"/>
          </p:nvPr>
        </p:nvSpPr>
        <p:spPr/>
        <p:txBody>
          <a:bodyPr/>
          <a:lstStyle/>
          <a:p>
            <a:r>
              <a:rPr lang="en-US"/>
              <a:t>Facebook Hashtag Detection | AlDawaa - 3 of 3</a:t>
            </a:r>
          </a:p>
        </p:txBody>
      </p:sp>
      <p:graphicFrame>
        <p:nvGraphicFramePr>
          <p:cNvPr id="5" name="Table Placeholder 4">
            <a:extLst>
              <a:ext uri="{FF2B5EF4-FFF2-40B4-BE49-F238E27FC236}">
                <a16:creationId xmlns:a16="http://schemas.microsoft.com/office/drawing/2014/main" id="{18641890-D116-41A4-9FD9-F0FF8AA4AB3D}"/>
              </a:ext>
            </a:extLst>
          </p:cNvPr>
          <p:cNvGraphicFramePr>
            <a:graphicFrameLocks noGrp="1"/>
          </p:cNvGraphicFramePr>
          <p:nvPr>
            <p:ph type="tbl" sz="quarter" idx="13"/>
            <p:extLst>
              <p:ext uri="{D42A27DB-BD31-4B8C-83A1-F6EECF244321}">
                <p14:modId xmlns:p14="http://schemas.microsoft.com/office/powerpoint/2010/main" val="761233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0289539"/>
                    </a:ext>
                  </a:extLst>
                </a:gridCol>
                <a:gridCol w="1234440">
                  <a:extLst>
                    <a:ext uri="{9D8B030D-6E8A-4147-A177-3AD203B41FA5}">
                      <a16:colId xmlns:a16="http://schemas.microsoft.com/office/drawing/2014/main" val="1874483529"/>
                    </a:ext>
                  </a:extLst>
                </a:gridCol>
                <a:gridCol w="1234440">
                  <a:extLst>
                    <a:ext uri="{9D8B030D-6E8A-4147-A177-3AD203B41FA5}">
                      <a16:colId xmlns:a16="http://schemas.microsoft.com/office/drawing/2014/main" val="3520970905"/>
                    </a:ext>
                  </a:extLst>
                </a:gridCol>
                <a:gridCol w="1234440">
                  <a:extLst>
                    <a:ext uri="{9D8B030D-6E8A-4147-A177-3AD203B41FA5}">
                      <a16:colId xmlns:a16="http://schemas.microsoft.com/office/drawing/2014/main" val="1615954883"/>
                    </a:ext>
                  </a:extLst>
                </a:gridCol>
                <a:gridCol w="1234440">
                  <a:extLst>
                    <a:ext uri="{9D8B030D-6E8A-4147-A177-3AD203B41FA5}">
                      <a16:colId xmlns:a16="http://schemas.microsoft.com/office/drawing/2014/main" val="2160868572"/>
                    </a:ext>
                  </a:extLst>
                </a:gridCol>
                <a:gridCol w="1234440">
                  <a:extLst>
                    <a:ext uri="{9D8B030D-6E8A-4147-A177-3AD203B41FA5}">
                      <a16:colId xmlns:a16="http://schemas.microsoft.com/office/drawing/2014/main" val="745047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444918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#اصرفها_بالعافية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794060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#كنف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647402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#شجع_غيرك_يكثر_خيرك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1603288825"/>
                  </a:ext>
                </a:extLst>
              </a:tr>
            </a:tbl>
          </a:graphicData>
        </a:graphic>
      </p:graphicFrame>
      <p:sp>
        <p:nvSpPr>
          <p:cNvPr id="4" name="Text Placeholder 3">
            <a:extLst>
              <a:ext uri="{FF2B5EF4-FFF2-40B4-BE49-F238E27FC236}">
                <a16:creationId xmlns:a16="http://schemas.microsoft.com/office/drawing/2014/main" id="{B758E31B-8B4A-44CA-81B1-5283552FD812}"/>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037405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E5071-DEA7-4D06-AB65-1BE2B6C1EC03}"/>
              </a:ext>
            </a:extLst>
          </p:cNvPr>
          <p:cNvSpPr>
            <a:spLocks noGrp="1"/>
          </p:cNvSpPr>
          <p:nvPr>
            <p:ph type="title"/>
          </p:nvPr>
        </p:nvSpPr>
        <p:spPr/>
        <p:txBody>
          <a:bodyPr/>
          <a:lstStyle/>
          <a:p>
            <a:r>
              <a:rPr lang="en-US"/>
              <a:t>Instagram Key Metrics Table | AlDawaa</a:t>
            </a:r>
          </a:p>
        </p:txBody>
      </p:sp>
      <p:graphicFrame>
        <p:nvGraphicFramePr>
          <p:cNvPr id="5" name="Table Placeholder 4">
            <a:extLst>
              <a:ext uri="{FF2B5EF4-FFF2-40B4-BE49-F238E27FC236}">
                <a16:creationId xmlns:a16="http://schemas.microsoft.com/office/drawing/2014/main" id="{413D03D5-0AC0-4B91-AFB1-C5B5C1D4327F}"/>
              </a:ext>
            </a:extLst>
          </p:cNvPr>
          <p:cNvGraphicFramePr>
            <a:graphicFrameLocks noGrp="1"/>
          </p:cNvGraphicFramePr>
          <p:nvPr>
            <p:ph type="tbl" sz="quarter" idx="13"/>
            <p:extLst>
              <p:ext uri="{D42A27DB-BD31-4B8C-83A1-F6EECF244321}">
                <p14:modId xmlns:p14="http://schemas.microsoft.com/office/powerpoint/2010/main" val="3647627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28577083"/>
                    </a:ext>
                  </a:extLst>
                </a:gridCol>
                <a:gridCol w="699516">
                  <a:extLst>
                    <a:ext uri="{9D8B030D-6E8A-4147-A177-3AD203B41FA5}">
                      <a16:colId xmlns:a16="http://schemas.microsoft.com/office/drawing/2014/main" val="576950302"/>
                    </a:ext>
                  </a:extLst>
                </a:gridCol>
                <a:gridCol w="699516">
                  <a:extLst>
                    <a:ext uri="{9D8B030D-6E8A-4147-A177-3AD203B41FA5}">
                      <a16:colId xmlns:a16="http://schemas.microsoft.com/office/drawing/2014/main" val="2788388715"/>
                    </a:ext>
                  </a:extLst>
                </a:gridCol>
                <a:gridCol w="658368">
                  <a:extLst>
                    <a:ext uri="{9D8B030D-6E8A-4147-A177-3AD203B41FA5}">
                      <a16:colId xmlns:a16="http://schemas.microsoft.com/office/drawing/2014/main" val="3294027916"/>
                    </a:ext>
                  </a:extLst>
                </a:gridCol>
                <a:gridCol w="658368">
                  <a:extLst>
                    <a:ext uri="{9D8B030D-6E8A-4147-A177-3AD203B41FA5}">
                      <a16:colId xmlns:a16="http://schemas.microsoft.com/office/drawing/2014/main" val="3248540655"/>
                    </a:ext>
                  </a:extLst>
                </a:gridCol>
                <a:gridCol w="658368">
                  <a:extLst>
                    <a:ext uri="{9D8B030D-6E8A-4147-A177-3AD203B41FA5}">
                      <a16:colId xmlns:a16="http://schemas.microsoft.com/office/drawing/2014/main" val="2341618275"/>
                    </a:ext>
                  </a:extLst>
                </a:gridCol>
                <a:gridCol w="699516">
                  <a:extLst>
                    <a:ext uri="{9D8B030D-6E8A-4147-A177-3AD203B41FA5}">
                      <a16:colId xmlns:a16="http://schemas.microsoft.com/office/drawing/2014/main" val="2760679750"/>
                    </a:ext>
                  </a:extLst>
                </a:gridCol>
                <a:gridCol w="699516">
                  <a:extLst>
                    <a:ext uri="{9D8B030D-6E8A-4147-A177-3AD203B41FA5}">
                      <a16:colId xmlns:a16="http://schemas.microsoft.com/office/drawing/2014/main" val="1092483503"/>
                    </a:ext>
                  </a:extLst>
                </a:gridCol>
                <a:gridCol w="699516">
                  <a:extLst>
                    <a:ext uri="{9D8B030D-6E8A-4147-A177-3AD203B41FA5}">
                      <a16:colId xmlns:a16="http://schemas.microsoft.com/office/drawing/2014/main" val="3340735384"/>
                    </a:ext>
                  </a:extLst>
                </a:gridCol>
                <a:gridCol w="658368">
                  <a:extLst>
                    <a:ext uri="{9D8B030D-6E8A-4147-A177-3AD203B41FA5}">
                      <a16:colId xmlns:a16="http://schemas.microsoft.com/office/drawing/2014/main" val="87583501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587182401"/>
                  </a:ext>
                </a:extLst>
              </a:tr>
              <a:tr h="370840">
                <a:tc>
                  <a:txBody>
                    <a:bodyPr/>
                    <a:lstStyle/>
                    <a:p>
                      <a:r>
                        <a:rPr lang="en-US" sz="1000"/>
                        <a:t>aldawaacare</a:t>
                      </a:r>
                    </a:p>
                  </a:txBody>
                  <a:tcPr/>
                </a:tc>
                <a:tc>
                  <a:txBody>
                    <a:bodyPr/>
                    <a:lstStyle/>
                    <a:p>
                      <a:r>
                        <a:rPr lang="en-US" sz="1000"/>
                        <a:t>98600</a:t>
                      </a:r>
                    </a:p>
                  </a:txBody>
                  <a:tcPr/>
                </a:tc>
                <a:tc>
                  <a:txBody>
                    <a:bodyPr/>
                    <a:lstStyle/>
                    <a:p>
                      <a:r>
                        <a:rPr lang="en-US" sz="1000"/>
                        <a:t>5859</a:t>
                      </a:r>
                    </a:p>
                  </a:txBody>
                  <a:tcPr/>
                </a:tc>
                <a:tc>
                  <a:txBody>
                    <a:bodyPr/>
                    <a:lstStyle/>
                    <a:p>
                      <a:r>
                        <a:rPr lang="en-US" sz="1000"/>
                        <a:t>33</a:t>
                      </a:r>
                    </a:p>
                  </a:txBody>
                  <a:tcPr/>
                </a:tc>
                <a:tc>
                  <a:txBody>
                    <a:bodyPr/>
                    <a:lstStyle/>
                    <a:p>
                      <a:r>
                        <a:rPr lang="en-US" sz="1000"/>
                        <a:t>14</a:t>
                      </a:r>
                    </a:p>
                  </a:txBody>
                  <a:tcPr/>
                </a:tc>
                <a:tc>
                  <a:txBody>
                    <a:bodyPr/>
                    <a:lstStyle/>
                    <a:p>
                      <a:r>
                        <a:rPr lang="en-US" sz="1000"/>
                        <a:t>10</a:t>
                      </a:r>
                    </a:p>
                  </a:txBody>
                  <a:tcPr/>
                </a:tc>
                <a:tc>
                  <a:txBody>
                    <a:bodyPr/>
                    <a:lstStyle/>
                    <a:p>
                      <a:r>
                        <a:rPr lang="en-US" sz="1000"/>
                        <a:t>57</a:t>
                      </a:r>
                    </a:p>
                  </a:txBody>
                  <a:tcPr/>
                </a:tc>
                <a:tc>
                  <a:txBody>
                    <a:bodyPr/>
                    <a:lstStyle/>
                    <a:p>
                      <a:r>
                        <a:rPr lang="en-US" sz="1000"/>
                        <a:t>33811</a:t>
                      </a:r>
                    </a:p>
                  </a:txBody>
                  <a:tcPr/>
                </a:tc>
                <a:tc>
                  <a:txBody>
                    <a:bodyPr/>
                    <a:lstStyle/>
                    <a:p>
                      <a:r>
                        <a:rPr lang="en-US" sz="1000"/>
                        <a:t>8505</a:t>
                      </a:r>
                    </a:p>
                  </a:txBody>
                  <a:tcPr/>
                </a:tc>
                <a:tc>
                  <a:txBody>
                    <a:bodyPr/>
                    <a:lstStyle/>
                    <a:p>
                      <a:r>
                        <a:rPr lang="en-US" sz="1000"/>
                        <a:t>0.7760 %</a:t>
                      </a:r>
                    </a:p>
                  </a:txBody>
                  <a:tcPr/>
                </a:tc>
                <a:extLst>
                  <a:ext uri="{0D108BD9-81ED-4DB2-BD59-A6C34878D82A}">
                    <a16:rowId xmlns:a16="http://schemas.microsoft.com/office/drawing/2014/main" val="393124646"/>
                  </a:ext>
                </a:extLst>
              </a:tr>
            </a:tbl>
          </a:graphicData>
        </a:graphic>
      </p:graphicFrame>
      <p:sp>
        <p:nvSpPr>
          <p:cNvPr id="4" name="Text Placeholder 3">
            <a:extLst>
              <a:ext uri="{FF2B5EF4-FFF2-40B4-BE49-F238E27FC236}">
                <a16:creationId xmlns:a16="http://schemas.microsoft.com/office/drawing/2014/main" id="{24DB12DF-92C3-45C0-8999-9EAFD37162B2}"/>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5477889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F6026-E04A-4A88-9080-70D40F25F3EA}"/>
              </a:ext>
            </a:extLst>
          </p:cNvPr>
          <p:cNvSpPr>
            <a:spLocks noGrp="1"/>
          </p:cNvSpPr>
          <p:nvPr>
            <p:ph type="title"/>
          </p:nvPr>
        </p:nvSpPr>
        <p:spPr/>
        <p:txBody>
          <a:bodyPr/>
          <a:lstStyle/>
          <a:p>
            <a:r>
              <a:rPr lang="en-US"/>
              <a:t>Instagram Followers Total | AlDawaa</a:t>
            </a:r>
          </a:p>
        </p:txBody>
      </p:sp>
      <p:graphicFrame>
        <p:nvGraphicFramePr>
          <p:cNvPr id="6" name="Chart Placeholder 5">
            <a:extLst>
              <a:ext uri="{FF2B5EF4-FFF2-40B4-BE49-F238E27FC236}">
                <a16:creationId xmlns:a16="http://schemas.microsoft.com/office/drawing/2014/main" id="{FDED33DF-565C-4933-B41A-D2056EFC3AAB}"/>
              </a:ext>
            </a:extLst>
          </p:cNvPr>
          <p:cNvGraphicFramePr>
            <a:graphicFrameLocks noGrp="1"/>
          </p:cNvGraphicFramePr>
          <p:nvPr>
            <p:ph type="chart" sz="quarter" idx="13"/>
            <p:extLst>
              <p:ext uri="{D42A27DB-BD31-4B8C-83A1-F6EECF244321}">
                <p14:modId xmlns:p14="http://schemas.microsoft.com/office/powerpoint/2010/main" val="35938166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3DCDC7-9EAD-47A1-B920-1D22C5CCCC13}"/>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70083E0C-FD6A-471C-AD75-7D654B23C0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95331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59B7D-1D92-41E7-834F-E3073ABC2667}"/>
              </a:ext>
            </a:extLst>
          </p:cNvPr>
          <p:cNvSpPr>
            <a:spLocks noGrp="1"/>
          </p:cNvSpPr>
          <p:nvPr>
            <p:ph type="title"/>
          </p:nvPr>
        </p:nvSpPr>
        <p:spPr/>
        <p:txBody>
          <a:bodyPr/>
          <a:lstStyle/>
          <a:p>
            <a:r>
              <a:rPr lang="en-US"/>
              <a:t>Instagram Posts Table | AlDawaa - 1 of 6</a:t>
            </a:r>
          </a:p>
        </p:txBody>
      </p:sp>
      <p:graphicFrame>
        <p:nvGraphicFramePr>
          <p:cNvPr id="5" name="Table Placeholder 4">
            <a:extLst>
              <a:ext uri="{FF2B5EF4-FFF2-40B4-BE49-F238E27FC236}">
                <a16:creationId xmlns:a16="http://schemas.microsoft.com/office/drawing/2014/main" id="{F9687D3E-F5D7-4454-AD70-A9DDB8755C17}"/>
              </a:ext>
            </a:extLst>
          </p:cNvPr>
          <p:cNvGraphicFramePr>
            <a:graphicFrameLocks noGrp="1"/>
          </p:cNvGraphicFramePr>
          <p:nvPr>
            <p:ph type="tbl" sz="quarter" idx="13"/>
            <p:extLst>
              <p:ext uri="{D42A27DB-BD31-4B8C-83A1-F6EECF244321}">
                <p14:modId xmlns:p14="http://schemas.microsoft.com/office/powerpoint/2010/main" val="122898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037145482"/>
                    </a:ext>
                  </a:extLst>
                </a:gridCol>
                <a:gridCol w="987552">
                  <a:extLst>
                    <a:ext uri="{9D8B030D-6E8A-4147-A177-3AD203B41FA5}">
                      <a16:colId xmlns:a16="http://schemas.microsoft.com/office/drawing/2014/main" val="1483943713"/>
                    </a:ext>
                  </a:extLst>
                </a:gridCol>
                <a:gridCol w="987552">
                  <a:extLst>
                    <a:ext uri="{9D8B030D-6E8A-4147-A177-3AD203B41FA5}">
                      <a16:colId xmlns:a16="http://schemas.microsoft.com/office/drawing/2014/main" val="4257513343"/>
                    </a:ext>
                  </a:extLst>
                </a:gridCol>
                <a:gridCol w="987552">
                  <a:extLst>
                    <a:ext uri="{9D8B030D-6E8A-4147-A177-3AD203B41FA5}">
                      <a16:colId xmlns:a16="http://schemas.microsoft.com/office/drawing/2014/main" val="3106936697"/>
                    </a:ext>
                  </a:extLst>
                </a:gridCol>
                <a:gridCol w="987552">
                  <a:extLst>
                    <a:ext uri="{9D8B030D-6E8A-4147-A177-3AD203B41FA5}">
                      <a16:colId xmlns:a16="http://schemas.microsoft.com/office/drawing/2014/main" val="764998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191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- 2018-05-29 14:21:27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زورينا في صيدليات الدواء #الدمام (فرع رقم 88, 130 و104) وتعرفي على مشاكل بشرتك مجاناَ... الموقع في الانستا ستوري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51918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- 2018-05-29 12:17:51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تعرفي على ما هو جديدنا من منتجات للعناية بالشعر, الجسم والبشرة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جديد_الدواء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33052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- 2018-05-28 19:59:15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إطمئن على صحتك مع جهاز </a:t>
                      </a:r>
                      <a:r>
                        <a:rPr kumimoji="0" lang="en-US" sz="1000" b="0" i="0" u="none" strike="noStrike" kern="1200" cap="none" spc="0" normalizeH="0" baseline="0" noProof="0">
                          <a:ln>
                            <a:noFill/>
                          </a:ln>
                          <a:solidFill>
                            <a:prstClr val="black"/>
                          </a:solidFill>
                          <a:effectLst/>
                          <a:uLnTx/>
                          <a:uFillTx/>
                          <a:latin typeface="+mn-lt"/>
                          <a:ea typeface="+mn-ea"/>
                          <a:cs typeface="+mn-cs"/>
                        </a:rPr>
                        <a:t>BeneCheck </a:t>
                      </a:r>
                      <a:r>
                        <a:rPr kumimoji="0" lang="ar-AE" sz="1000" b="0" i="0" u="none" strike="noStrike" kern="1200" cap="none" spc="0" normalizeH="0" baseline="0" noProof="0">
                          <a:ln>
                            <a:noFill/>
                          </a:ln>
                          <a:solidFill>
                            <a:prstClr val="black"/>
                          </a:solidFill>
                          <a:effectLst/>
                          <a:uLnTx/>
                          <a:uFillTx/>
                          <a:latin typeface="+mn-lt"/>
                          <a:ea typeface="+mn-ea"/>
                          <a:cs typeface="+mn-cs"/>
                        </a:rPr>
                        <a:t>الذي يتميز بثلاث خصائص.. يقيس نسبة السكر، يقيس نسبة الكوليسترول و نسبة حمض اليوريك. متوفر الآن على #عروض_الدواء *العرض ساري الى ٣ يونيو</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29990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- 2018-05-28 19:37:40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عمل الخير يدوم ... عند شرائك اي من عبوة بامبرز الميجا او الميجا المميّز سنتبرع بريال الى جمعية #كنف التي تقوم بتوفير التأمين الصحي للأيتام والارامل وأسر شهداء الواجب
#شاركها 
#شجع_غيرك_يكثر_خيرك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6807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- 2018-05-28 17:30:13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المشروبات الرمضانية لها نكهة خاصة في #رمضان لكن اختر صح وتناول العصائر الطبيعية كبديل</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فوائد عصير التوت كثيرة ومن أهمها أنه يسيطر على نسبة السكر في الدم ويحتوي على العديد من الفيتامينات مثل فيتامين سي, ه و أ
#نصيحة_الدواء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11073529"/>
                  </a:ext>
                </a:extLst>
              </a:tr>
            </a:tbl>
          </a:graphicData>
        </a:graphic>
      </p:graphicFrame>
      <p:sp>
        <p:nvSpPr>
          <p:cNvPr id="4" name="Text Placeholder 3">
            <a:extLst>
              <a:ext uri="{FF2B5EF4-FFF2-40B4-BE49-F238E27FC236}">
                <a16:creationId xmlns:a16="http://schemas.microsoft.com/office/drawing/2014/main" id="{2B0A121B-2068-4DE0-BB33-0D64F4C495AF}"/>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3695189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68EF1-47EE-43D7-89A7-BE48CA7F0AC0}"/>
              </a:ext>
            </a:extLst>
          </p:cNvPr>
          <p:cNvSpPr>
            <a:spLocks noGrp="1"/>
          </p:cNvSpPr>
          <p:nvPr>
            <p:ph type="title"/>
          </p:nvPr>
        </p:nvSpPr>
        <p:spPr/>
        <p:txBody>
          <a:bodyPr/>
          <a:lstStyle/>
          <a:p>
            <a:r>
              <a:rPr lang="en-US"/>
              <a:t>Instagram Posts Table | AlDawaa - 2 of 6</a:t>
            </a:r>
          </a:p>
        </p:txBody>
      </p:sp>
      <p:graphicFrame>
        <p:nvGraphicFramePr>
          <p:cNvPr id="5" name="Table Placeholder 4">
            <a:extLst>
              <a:ext uri="{FF2B5EF4-FFF2-40B4-BE49-F238E27FC236}">
                <a16:creationId xmlns:a16="http://schemas.microsoft.com/office/drawing/2014/main" id="{CD67D80A-E5EB-4AEE-886A-4155862147B9}"/>
              </a:ext>
            </a:extLst>
          </p:cNvPr>
          <p:cNvGraphicFramePr>
            <a:graphicFrameLocks noGrp="1"/>
          </p:cNvGraphicFramePr>
          <p:nvPr>
            <p:ph type="tbl" sz="quarter" idx="13"/>
            <p:extLst>
              <p:ext uri="{D42A27DB-BD31-4B8C-83A1-F6EECF244321}">
                <p14:modId xmlns:p14="http://schemas.microsoft.com/office/powerpoint/2010/main" val="1927288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904604264"/>
                    </a:ext>
                  </a:extLst>
                </a:gridCol>
                <a:gridCol w="987552">
                  <a:extLst>
                    <a:ext uri="{9D8B030D-6E8A-4147-A177-3AD203B41FA5}">
                      <a16:colId xmlns:a16="http://schemas.microsoft.com/office/drawing/2014/main" val="1799900254"/>
                    </a:ext>
                  </a:extLst>
                </a:gridCol>
                <a:gridCol w="987552">
                  <a:extLst>
                    <a:ext uri="{9D8B030D-6E8A-4147-A177-3AD203B41FA5}">
                      <a16:colId xmlns:a16="http://schemas.microsoft.com/office/drawing/2014/main" val="1475739784"/>
                    </a:ext>
                  </a:extLst>
                </a:gridCol>
                <a:gridCol w="987552">
                  <a:extLst>
                    <a:ext uri="{9D8B030D-6E8A-4147-A177-3AD203B41FA5}">
                      <a16:colId xmlns:a16="http://schemas.microsoft.com/office/drawing/2014/main" val="1165263664"/>
                    </a:ext>
                  </a:extLst>
                </a:gridCol>
                <a:gridCol w="987552">
                  <a:extLst>
                    <a:ext uri="{9D8B030D-6E8A-4147-A177-3AD203B41FA5}">
                      <a16:colId xmlns:a16="http://schemas.microsoft.com/office/drawing/2014/main" val="269944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83105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- 2018-05-27 19:30:07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يصعب على الصائم مقاومة الرغبة بتناول الحلويات بعد الإفطار, لكن اختر الأفضل وجرب حلويات خالية من السكر. تفضل بزيارة أحد فروعنا واكتشف منتجات متنوعة خالية من السكر متوفرة على#عروض_الدواء  العرض ساري الى 3 يونيو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55999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- 2018-05-27 17:51:19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لعناية فائقة وتألق دائم</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وفرنا لك الأفضل على #عروض_الدواء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06078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- 2018-05-27 17:39:35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تقدم العديد من المنتجات للعناية ببشرتك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العرض ساري الى 3 يونيو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93233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- 2018-05-27 12:53:38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اصرف وصفة طبيبك من #الدواء على التأمين وتمتّع ب ٥٪؜ مكافآة من قيمة فاتورتك! 
العرض سارٍ حتى 20 يوليو. 
#اصرفها_بالعافية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36138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- 2018-05-27 11:00:16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استمتعي بشعر صحي ولامع مع عرض بريكسيونا، اشتري عبوتين بريكسيونا واحصلي على الثالثة مجانًا، العرض ساري من ٢٥ مايو وحتى ٥ يونيو، العرض متوفر في جميع صيدليات الدواء
#الشعر_الجميل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87373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- 2018-05-27 08:54:00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لشعر صحي خلال شهر #رمضان, تأكدي من اتباع النصائح التالية من بريكسيونا
#الدواء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25006544"/>
                  </a:ext>
                </a:extLst>
              </a:tr>
            </a:tbl>
          </a:graphicData>
        </a:graphic>
      </p:graphicFrame>
      <p:sp>
        <p:nvSpPr>
          <p:cNvPr id="4" name="Text Placeholder 3">
            <a:extLst>
              <a:ext uri="{FF2B5EF4-FFF2-40B4-BE49-F238E27FC236}">
                <a16:creationId xmlns:a16="http://schemas.microsoft.com/office/drawing/2014/main" id="{0C024009-F6C0-43EA-BB2A-20D2D9FEA823}"/>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5632195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6731C-A833-46C0-9397-1D0FF1C1A2D6}"/>
              </a:ext>
            </a:extLst>
          </p:cNvPr>
          <p:cNvSpPr>
            <a:spLocks noGrp="1"/>
          </p:cNvSpPr>
          <p:nvPr>
            <p:ph type="title"/>
          </p:nvPr>
        </p:nvSpPr>
        <p:spPr/>
        <p:txBody>
          <a:bodyPr/>
          <a:lstStyle/>
          <a:p>
            <a:r>
              <a:rPr lang="en-US"/>
              <a:t>Instagram Posts Table | AlDawaa - 3 of 6</a:t>
            </a:r>
          </a:p>
        </p:txBody>
      </p:sp>
      <p:graphicFrame>
        <p:nvGraphicFramePr>
          <p:cNvPr id="5" name="Table Placeholder 4">
            <a:extLst>
              <a:ext uri="{FF2B5EF4-FFF2-40B4-BE49-F238E27FC236}">
                <a16:creationId xmlns:a16="http://schemas.microsoft.com/office/drawing/2014/main" id="{D9DA1556-D1A7-48C7-96BA-1C0D5EFF5682}"/>
              </a:ext>
            </a:extLst>
          </p:cNvPr>
          <p:cNvGraphicFramePr>
            <a:graphicFrameLocks noGrp="1"/>
          </p:cNvGraphicFramePr>
          <p:nvPr>
            <p:ph type="tbl" sz="quarter" idx="13"/>
            <p:extLst>
              <p:ext uri="{D42A27DB-BD31-4B8C-83A1-F6EECF244321}">
                <p14:modId xmlns:p14="http://schemas.microsoft.com/office/powerpoint/2010/main" val="3270193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328194715"/>
                    </a:ext>
                  </a:extLst>
                </a:gridCol>
                <a:gridCol w="987552">
                  <a:extLst>
                    <a:ext uri="{9D8B030D-6E8A-4147-A177-3AD203B41FA5}">
                      <a16:colId xmlns:a16="http://schemas.microsoft.com/office/drawing/2014/main" val="2659372152"/>
                    </a:ext>
                  </a:extLst>
                </a:gridCol>
                <a:gridCol w="987552">
                  <a:extLst>
                    <a:ext uri="{9D8B030D-6E8A-4147-A177-3AD203B41FA5}">
                      <a16:colId xmlns:a16="http://schemas.microsoft.com/office/drawing/2014/main" val="1865947470"/>
                    </a:ext>
                  </a:extLst>
                </a:gridCol>
                <a:gridCol w="987552">
                  <a:extLst>
                    <a:ext uri="{9D8B030D-6E8A-4147-A177-3AD203B41FA5}">
                      <a16:colId xmlns:a16="http://schemas.microsoft.com/office/drawing/2014/main" val="593666354"/>
                    </a:ext>
                  </a:extLst>
                </a:gridCol>
                <a:gridCol w="987552">
                  <a:extLst>
                    <a:ext uri="{9D8B030D-6E8A-4147-A177-3AD203B41FA5}">
                      <a16:colId xmlns:a16="http://schemas.microsoft.com/office/drawing/2014/main" val="3755819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4667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- 2018-05-26 18:47:12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وقت الاستحمام هو بكل تأكيد فرصة مثالية خلال يومك لتحفّزي حواس طفلك وتزيدي الارتباط بينكما</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تقدم الأفضل لكِ ولطفلك
العروض سارية لغاية ٣ يونيو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20894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- 2018-05-26 17:00:47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نصيحة_الدواء تذكر أن تشرب الكثير من الماء قبل صلاة التراويح لتتجنب الشعور بالجفاف أثناء الصلاة.. وفي حال الشعور بالجفاف, إتجه إلى الطوارئ أو استشر طبيبك .
#رمضان
#الدواء_والسكري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97186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- 2018-05-25 19:39:31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 ما يحتاجه طفلك.. لدينا</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33855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- 2018-05-25 19:37:38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لنمو وتطور مستمر يحتاج طفلك إلى الأطعمة المليئة بالكالسيوم والحديد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تفقدي #عروض_الدواء على منتجات الحليب الأساسية لطفلك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20035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- 2018-05-25 10:20:04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جمعة مضت وآخري أتت فــ يارب أغفر لنا ما بينهما ويسر أمورنا وأرضنا عنا يا كريم 
#يوم_الجمعه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99538851"/>
                  </a:ext>
                </a:extLst>
              </a:tr>
            </a:tbl>
          </a:graphicData>
        </a:graphic>
      </p:graphicFrame>
      <p:sp>
        <p:nvSpPr>
          <p:cNvPr id="4" name="Text Placeholder 3">
            <a:extLst>
              <a:ext uri="{FF2B5EF4-FFF2-40B4-BE49-F238E27FC236}">
                <a16:creationId xmlns:a16="http://schemas.microsoft.com/office/drawing/2014/main" id="{7C9DFF6F-928A-43AB-A6A7-1697DD2FE02B}"/>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83695026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C043B-6D18-4170-B4D7-B1D1ACCB5446}"/>
              </a:ext>
            </a:extLst>
          </p:cNvPr>
          <p:cNvSpPr>
            <a:spLocks noGrp="1"/>
          </p:cNvSpPr>
          <p:nvPr>
            <p:ph type="title"/>
          </p:nvPr>
        </p:nvSpPr>
        <p:spPr/>
        <p:txBody>
          <a:bodyPr/>
          <a:lstStyle/>
          <a:p>
            <a:r>
              <a:rPr lang="en-US"/>
              <a:t>Instagram Posts Table | AlDawaa - 4 of 6</a:t>
            </a:r>
          </a:p>
        </p:txBody>
      </p:sp>
      <p:graphicFrame>
        <p:nvGraphicFramePr>
          <p:cNvPr id="5" name="Table Placeholder 4">
            <a:extLst>
              <a:ext uri="{FF2B5EF4-FFF2-40B4-BE49-F238E27FC236}">
                <a16:creationId xmlns:a16="http://schemas.microsoft.com/office/drawing/2014/main" id="{1F124457-DF59-4154-9F32-827547017F53}"/>
              </a:ext>
            </a:extLst>
          </p:cNvPr>
          <p:cNvGraphicFramePr>
            <a:graphicFrameLocks noGrp="1"/>
          </p:cNvGraphicFramePr>
          <p:nvPr>
            <p:ph type="tbl" sz="quarter" idx="13"/>
            <p:extLst>
              <p:ext uri="{D42A27DB-BD31-4B8C-83A1-F6EECF244321}">
                <p14:modId xmlns:p14="http://schemas.microsoft.com/office/powerpoint/2010/main" val="4188982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930730483"/>
                    </a:ext>
                  </a:extLst>
                </a:gridCol>
                <a:gridCol w="987552">
                  <a:extLst>
                    <a:ext uri="{9D8B030D-6E8A-4147-A177-3AD203B41FA5}">
                      <a16:colId xmlns:a16="http://schemas.microsoft.com/office/drawing/2014/main" val="4291986580"/>
                    </a:ext>
                  </a:extLst>
                </a:gridCol>
                <a:gridCol w="987552">
                  <a:extLst>
                    <a:ext uri="{9D8B030D-6E8A-4147-A177-3AD203B41FA5}">
                      <a16:colId xmlns:a16="http://schemas.microsoft.com/office/drawing/2014/main" val="3916832216"/>
                    </a:ext>
                  </a:extLst>
                </a:gridCol>
                <a:gridCol w="987552">
                  <a:extLst>
                    <a:ext uri="{9D8B030D-6E8A-4147-A177-3AD203B41FA5}">
                      <a16:colId xmlns:a16="http://schemas.microsoft.com/office/drawing/2014/main" val="456507512"/>
                    </a:ext>
                  </a:extLst>
                </a:gridCol>
                <a:gridCol w="987552">
                  <a:extLst>
                    <a:ext uri="{9D8B030D-6E8A-4147-A177-3AD203B41FA5}">
                      <a16:colId xmlns:a16="http://schemas.microsoft.com/office/drawing/2014/main" val="3198404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36610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- 2018-05-24 17:49:43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مبروك لأجمل جملة فازت معنا من </a:t>
                      </a:r>
                      <a:r>
                        <a:rPr kumimoji="0" lang="en-US" sz="1000" b="0" i="0" u="none" strike="noStrike" kern="1200" cap="none" spc="0" normalizeH="0" baseline="0" noProof="0">
                          <a:ln>
                            <a:noFill/>
                          </a:ln>
                          <a:solidFill>
                            <a:prstClr val="black"/>
                          </a:solidFill>
                          <a:effectLst/>
                          <a:uLnTx/>
                          <a:uFillTx/>
                          <a:latin typeface="+mn-lt"/>
                          <a:ea typeface="+mn-ea"/>
                          <a:cs typeface="+mn-cs"/>
                        </a:rPr>
                        <a:t>⁦‪@manal_gha‬⁩ 📝‬
‫</a:t>
                      </a:r>
                      <a:r>
                        <a:rPr kumimoji="0" lang="ar-AE" sz="1000" b="0" i="0" u="none" strike="noStrike" kern="1200" cap="none" spc="0" normalizeH="0" baseline="0" noProof="0">
                          <a:ln>
                            <a:noFill/>
                          </a:ln>
                          <a:solidFill>
                            <a:prstClr val="black"/>
                          </a:solidFill>
                          <a:effectLst/>
                          <a:uLnTx/>
                          <a:uFillTx/>
                          <a:latin typeface="+mn-lt"/>
                          <a:ea typeface="+mn-ea"/>
                          <a:cs typeface="+mn-cs"/>
                        </a:rPr>
                        <a:t>وشكرا لجميع مشاركاتكم المبدعة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ترقبونا في مسابقاتنا القادمة‬ ‫ومبارك عليكم الشهر‬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رمضان_كريم‬</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69279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- 2018-05-24 09:48:03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العناية بالأسنان في شهر #رمضان من الأمور المهمة, لذلك نقدم لكم #عروض_الدواء على منتجات منوعة للحفاظ على ابتسامتكم المشرقة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63034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- 2018-05-23 19:00:20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معجنات السمبوسة أساسية في كل سفرة في #رمضان, استمتعي فيها أكثر بسعرات حرارية أقل عند الشوي بدلاَ من القلي واحرصي على عدم الإكثار منها
#نصيحة_الدواء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214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- 2018-05-22 18:06:25 </a:t>
                      </a:r>
                      <a:r>
                        <a:rPr kumimoji="0" lang="en-US" sz="1000" b="0" i="0" u="none" strike="noStrike" kern="1200" cap="none" spc="0" normalizeH="0" baseline="0" noProof="0">
                          <a:ln>
                            <a:noFill/>
                          </a:ln>
                          <a:solidFill>
                            <a:prstClr val="black"/>
                          </a:solidFill>
                          <a:effectLst/>
                          <a:uLnTx/>
                          <a:uFillTx/>
                          <a:latin typeface="+mn-lt"/>
                          <a:ea typeface="+mn-ea"/>
                          <a:cs typeface="+mn-cs"/>
                        </a:rPr>
                        <a:t>
 Fotoprotector ISDIN 50+ </a:t>
                      </a:r>
                      <a:r>
                        <a:rPr kumimoji="0" lang="ar-AE" sz="1000" b="0" i="0" u="none" strike="noStrike" kern="1200" cap="none" spc="0" normalizeH="0" baseline="0" noProof="0">
                          <a:ln>
                            <a:noFill/>
                          </a:ln>
                          <a:solidFill>
                            <a:prstClr val="black"/>
                          </a:solidFill>
                          <a:effectLst/>
                          <a:uLnTx/>
                          <a:uFillTx/>
                          <a:latin typeface="+mn-lt"/>
                          <a:ea typeface="+mn-ea"/>
                          <a:cs typeface="+mn-cs"/>
                        </a:rPr>
                        <a:t>هي بودرة مضغوطة متوفرة بلونين البرونزي والرملي...
اسحبي لليسار وتعرفي أكثر على هذا المنتج ➡ 
#أساسيات_الصيف
#الدواء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74109392"/>
                  </a:ext>
                </a:extLst>
              </a:tr>
            </a:tbl>
          </a:graphicData>
        </a:graphic>
      </p:graphicFrame>
      <p:sp>
        <p:nvSpPr>
          <p:cNvPr id="4" name="Text Placeholder 3">
            <a:extLst>
              <a:ext uri="{FF2B5EF4-FFF2-40B4-BE49-F238E27FC236}">
                <a16:creationId xmlns:a16="http://schemas.microsoft.com/office/drawing/2014/main" id="{B1955393-1B24-45D5-8321-44234F6CD24F}"/>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15820337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68F25-6DE5-49EC-9059-C101660D5B69}"/>
              </a:ext>
            </a:extLst>
          </p:cNvPr>
          <p:cNvSpPr>
            <a:spLocks noGrp="1"/>
          </p:cNvSpPr>
          <p:nvPr>
            <p:ph type="title"/>
          </p:nvPr>
        </p:nvSpPr>
        <p:spPr/>
        <p:txBody>
          <a:bodyPr/>
          <a:lstStyle/>
          <a:p>
            <a:r>
              <a:rPr lang="en-US"/>
              <a:t>Instagram Posts Table | AlDawaa - 5 of 6</a:t>
            </a:r>
          </a:p>
        </p:txBody>
      </p:sp>
      <p:graphicFrame>
        <p:nvGraphicFramePr>
          <p:cNvPr id="5" name="Table Placeholder 4">
            <a:extLst>
              <a:ext uri="{FF2B5EF4-FFF2-40B4-BE49-F238E27FC236}">
                <a16:creationId xmlns:a16="http://schemas.microsoft.com/office/drawing/2014/main" id="{D6B79015-5ADF-43B8-913F-C1387A8C6C7B}"/>
              </a:ext>
            </a:extLst>
          </p:cNvPr>
          <p:cNvGraphicFramePr>
            <a:graphicFrameLocks noGrp="1"/>
          </p:cNvGraphicFramePr>
          <p:nvPr>
            <p:ph type="tbl" sz="quarter" idx="13"/>
            <p:extLst>
              <p:ext uri="{D42A27DB-BD31-4B8C-83A1-F6EECF244321}">
                <p14:modId xmlns:p14="http://schemas.microsoft.com/office/powerpoint/2010/main" val="1042000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01394294"/>
                    </a:ext>
                  </a:extLst>
                </a:gridCol>
                <a:gridCol w="987552">
                  <a:extLst>
                    <a:ext uri="{9D8B030D-6E8A-4147-A177-3AD203B41FA5}">
                      <a16:colId xmlns:a16="http://schemas.microsoft.com/office/drawing/2014/main" val="176900907"/>
                    </a:ext>
                  </a:extLst>
                </a:gridCol>
                <a:gridCol w="987552">
                  <a:extLst>
                    <a:ext uri="{9D8B030D-6E8A-4147-A177-3AD203B41FA5}">
                      <a16:colId xmlns:a16="http://schemas.microsoft.com/office/drawing/2014/main" val="2310753270"/>
                    </a:ext>
                  </a:extLst>
                </a:gridCol>
                <a:gridCol w="987552">
                  <a:extLst>
                    <a:ext uri="{9D8B030D-6E8A-4147-A177-3AD203B41FA5}">
                      <a16:colId xmlns:a16="http://schemas.microsoft.com/office/drawing/2014/main" val="2966207881"/>
                    </a:ext>
                  </a:extLst>
                </a:gridCol>
                <a:gridCol w="987552">
                  <a:extLst>
                    <a:ext uri="{9D8B030D-6E8A-4147-A177-3AD203B41FA5}">
                      <a16:colId xmlns:a16="http://schemas.microsoft.com/office/drawing/2014/main" val="1979903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36767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- 2018-05-21 19:34:38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نقدم لك شوكولاتة الجمال ايستيشوك </a:t>
                      </a:r>
                      <a:r>
                        <a:rPr kumimoji="0" lang="en-US" sz="1000" b="0" i="0" u="none" strike="noStrike" kern="1200" cap="none" spc="0" normalizeH="0" baseline="0" noProof="0">
                          <a:ln>
                            <a:noFill/>
                          </a:ln>
                          <a:solidFill>
                            <a:prstClr val="black"/>
                          </a:solidFill>
                          <a:effectLst/>
                          <a:uLnTx/>
                          <a:uFillTx/>
                          <a:latin typeface="+mn-lt"/>
                          <a:ea typeface="+mn-ea"/>
                          <a:cs typeface="+mn-cs"/>
                        </a:rPr>
                        <a:t>Esthechoc 💎
</a:t>
                      </a:r>
                      <a:r>
                        <a:rPr kumimoji="0" lang="ar-AE" sz="1000" b="0" i="0" u="none" strike="noStrike" kern="1200" cap="none" spc="0" normalizeH="0" baseline="0" noProof="0">
                          <a:ln>
                            <a:noFill/>
                          </a:ln>
                          <a:solidFill>
                            <a:prstClr val="black"/>
                          </a:solidFill>
                          <a:effectLst/>
                          <a:uLnTx/>
                          <a:uFillTx/>
                          <a:latin typeface="+mn-lt"/>
                          <a:ea typeface="+mn-ea"/>
                          <a:cs typeface="+mn-cs"/>
                        </a:rPr>
                        <a:t>أقراص الشوكولاتة
‎تجعل بشرتك نضرة وحيوية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باحتوائها
‎على مضادات الأكسدة ونسبة ٥٩٪؜ أوكسجين و أيضا تساعد على انتاج الكولاجين ‎تنصح به @</a:t>
                      </a:r>
                      <a:r>
                        <a:rPr kumimoji="0" lang="en-US" sz="1000" b="0" i="0" u="none" strike="noStrike" kern="1200" cap="none" spc="0" normalizeH="0" baseline="0" noProof="0">
                          <a:ln>
                            <a:noFill/>
                          </a:ln>
                          <a:solidFill>
                            <a:prstClr val="black"/>
                          </a:solidFill>
                          <a:effectLst/>
                          <a:uLnTx/>
                          <a:uFillTx/>
                          <a:latin typeface="+mn-lt"/>
                          <a:ea typeface="+mn-ea"/>
                          <a:cs typeface="+mn-cs"/>
                        </a:rPr>
                        <a:t>Waadmakeupartist
‎</a:t>
                      </a:r>
                      <a:r>
                        <a:rPr kumimoji="0" lang="ar-AE" sz="1000" b="0" i="0" u="none" strike="noStrike" kern="1200" cap="none" spc="0" normalizeH="0" baseline="0" noProof="0">
                          <a:ln>
                            <a:noFill/>
                          </a:ln>
                          <a:solidFill>
                            <a:prstClr val="black"/>
                          </a:solidFill>
                          <a:effectLst/>
                          <a:uLnTx/>
                          <a:uFillTx/>
                          <a:latin typeface="+mn-lt"/>
                          <a:ea typeface="+mn-ea"/>
                          <a:cs typeface="+mn-cs"/>
                        </a:rPr>
                        <a:t>متوفر في #الدواء وعليه خصم حصري ٤٠ ريال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41212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- 2018-05-21 12:37:04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يساعد حمض الفوليك على تجديد الخلايا و تجنب التشوهات الخلقية لدى الجنين لذا ينصح به الأطباء أثناء #الحمل
#نصيحة_الدواء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25674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- 2018-05-20 10:00:13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نصيحة_الدواء لمرضى السكري، يفضل تأخير السحور قدر الإمكان أثناء #رمضان لتجنب انخفاض نسبة السكر في الدم .
جهاز قياس السكر "ون تاتش </a:t>
                      </a:r>
                      <a:r>
                        <a:rPr kumimoji="0" lang="en-US" sz="1000" b="0" i="0" u="none" strike="noStrike" kern="1200" cap="none" spc="0" normalizeH="0" baseline="0" noProof="0">
                          <a:ln>
                            <a:noFill/>
                          </a:ln>
                          <a:solidFill>
                            <a:prstClr val="black"/>
                          </a:solidFill>
                          <a:effectLst/>
                          <a:uLnTx/>
                          <a:uFillTx/>
                          <a:latin typeface="+mn-lt"/>
                          <a:ea typeface="+mn-ea"/>
                          <a:cs typeface="+mn-cs"/>
                        </a:rPr>
                        <a:t>Verio" </a:t>
                      </a:r>
                      <a:r>
                        <a:rPr kumimoji="0" lang="ar-AE" sz="1000" b="0" i="0" u="none" strike="noStrike" kern="1200" cap="none" spc="0" normalizeH="0" baseline="0" noProof="0">
                          <a:ln>
                            <a:noFill/>
                          </a:ln>
                          <a:solidFill>
                            <a:prstClr val="black"/>
                          </a:solidFill>
                          <a:effectLst/>
                          <a:uLnTx/>
                          <a:uFillTx/>
                          <a:latin typeface="+mn-lt"/>
                          <a:ea typeface="+mn-ea"/>
                          <a:cs typeface="+mn-cs"/>
                        </a:rPr>
                        <a:t>مع تقنية </a:t>
                      </a:r>
                      <a:r>
                        <a:rPr kumimoji="0" lang="en-US" sz="1000" b="0" i="0" u="none" strike="noStrike" kern="1200" cap="none" spc="0" normalizeH="0" baseline="0" noProof="0">
                          <a:ln>
                            <a:noFill/>
                          </a:ln>
                          <a:solidFill>
                            <a:prstClr val="black"/>
                          </a:solidFill>
                          <a:effectLst/>
                          <a:uLnTx/>
                          <a:uFillTx/>
                          <a:latin typeface="+mn-lt"/>
                          <a:ea typeface="+mn-ea"/>
                          <a:cs typeface="+mn-cs"/>
                        </a:rPr>
                        <a:t>Color Sure </a:t>
                      </a:r>
                      <a:r>
                        <a:rPr kumimoji="0" lang="ar-AE" sz="1000" b="0" i="0" u="none" strike="noStrike" kern="1200" cap="none" spc="0" normalizeH="0" baseline="0" noProof="0">
                          <a:ln>
                            <a:noFill/>
                          </a:ln>
                          <a:solidFill>
                            <a:prstClr val="black"/>
                          </a:solidFill>
                          <a:effectLst/>
                          <a:uLnTx/>
                          <a:uFillTx/>
                          <a:latin typeface="+mn-lt"/>
                          <a:ea typeface="+mn-ea"/>
                          <a:cs typeface="+mn-cs"/>
                        </a:rPr>
                        <a:t>يبسط لك قراءة نتيجة الاختبار.
#الدواء_والسكري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10268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- 2018-05-19 10:00:23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لتتجنب ارتفاع مستوى السكر في الدم بعد الإفطار، حاول تجنب الحلويات المليئة بالسكر. يسمح بكمية معتدلة من الحلوى الصحية مثل قطعة من الفاكهة.
#رمضان
#الدواء_والسكري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85868135"/>
                  </a:ext>
                </a:extLst>
              </a:tr>
            </a:tbl>
          </a:graphicData>
        </a:graphic>
      </p:graphicFrame>
      <p:sp>
        <p:nvSpPr>
          <p:cNvPr id="4" name="Text Placeholder 3">
            <a:extLst>
              <a:ext uri="{FF2B5EF4-FFF2-40B4-BE49-F238E27FC236}">
                <a16:creationId xmlns:a16="http://schemas.microsoft.com/office/drawing/2014/main" id="{A68538B1-B37C-440B-ABAA-0798E830B949}"/>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63884621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A2074-7114-47AF-A16E-92DA7205C1DD}"/>
              </a:ext>
            </a:extLst>
          </p:cNvPr>
          <p:cNvSpPr>
            <a:spLocks noGrp="1"/>
          </p:cNvSpPr>
          <p:nvPr>
            <p:ph type="title"/>
          </p:nvPr>
        </p:nvSpPr>
        <p:spPr/>
        <p:txBody>
          <a:bodyPr/>
          <a:lstStyle/>
          <a:p>
            <a:r>
              <a:rPr lang="en-US"/>
              <a:t>Instagram Posts Table | AlDawaa - 6 of 6</a:t>
            </a:r>
          </a:p>
        </p:txBody>
      </p:sp>
      <p:graphicFrame>
        <p:nvGraphicFramePr>
          <p:cNvPr id="5" name="Table Placeholder 4">
            <a:extLst>
              <a:ext uri="{FF2B5EF4-FFF2-40B4-BE49-F238E27FC236}">
                <a16:creationId xmlns:a16="http://schemas.microsoft.com/office/drawing/2014/main" id="{F1151844-B9BC-496B-A3A4-067A4CBA9DE6}"/>
              </a:ext>
            </a:extLst>
          </p:cNvPr>
          <p:cNvGraphicFramePr>
            <a:graphicFrameLocks noGrp="1"/>
          </p:cNvGraphicFramePr>
          <p:nvPr>
            <p:ph type="tbl" sz="quarter" idx="13"/>
            <p:extLst>
              <p:ext uri="{D42A27DB-BD31-4B8C-83A1-F6EECF244321}">
                <p14:modId xmlns:p14="http://schemas.microsoft.com/office/powerpoint/2010/main" val="859220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893665346"/>
                    </a:ext>
                  </a:extLst>
                </a:gridCol>
                <a:gridCol w="987552">
                  <a:extLst>
                    <a:ext uri="{9D8B030D-6E8A-4147-A177-3AD203B41FA5}">
                      <a16:colId xmlns:a16="http://schemas.microsoft.com/office/drawing/2014/main" val="2053625619"/>
                    </a:ext>
                  </a:extLst>
                </a:gridCol>
                <a:gridCol w="987552">
                  <a:extLst>
                    <a:ext uri="{9D8B030D-6E8A-4147-A177-3AD203B41FA5}">
                      <a16:colId xmlns:a16="http://schemas.microsoft.com/office/drawing/2014/main" val="2754395351"/>
                    </a:ext>
                  </a:extLst>
                </a:gridCol>
                <a:gridCol w="987552">
                  <a:extLst>
                    <a:ext uri="{9D8B030D-6E8A-4147-A177-3AD203B41FA5}">
                      <a16:colId xmlns:a16="http://schemas.microsoft.com/office/drawing/2014/main" val="3411129205"/>
                    </a:ext>
                  </a:extLst>
                </a:gridCol>
                <a:gridCol w="987552">
                  <a:extLst>
                    <a:ext uri="{9D8B030D-6E8A-4147-A177-3AD203B41FA5}">
                      <a16:colId xmlns:a16="http://schemas.microsoft.com/office/drawing/2014/main" val="426954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02886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- 2018-05-18 11:29:15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جمعية_كنف‬</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الخيرية المختصة بتوفير التأمين الصحي للأيتام, الأرامل وأسر شهداء الواجب.‬ ‫تستطيع دعمهم عن طريق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⁦‪http://donation.kanaf.org.sa/index.php‬⁩‬ ‫</a:t>
                      </a:r>
                      <a:r>
                        <a:rPr kumimoji="0" lang="ar-AE" sz="1000" b="0" i="0" u="none" strike="noStrike" kern="1200" cap="none" spc="0" normalizeH="0" baseline="0" noProof="0">
                          <a:ln>
                            <a:noFill/>
                          </a:ln>
                          <a:solidFill>
                            <a:prstClr val="black"/>
                          </a:solidFill>
                          <a:effectLst/>
                          <a:uLnTx/>
                          <a:uFillTx/>
                          <a:latin typeface="+mn-lt"/>
                          <a:ea typeface="+mn-ea"/>
                          <a:cs typeface="+mn-cs"/>
                        </a:rPr>
                        <a:t>او زيارة احدى صيدليتنا. ‬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شجع_غيرك_يكثر_خيرك‬</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01303832"/>
                  </a:ext>
                </a:extLst>
              </a:tr>
            </a:tbl>
          </a:graphicData>
        </a:graphic>
      </p:graphicFrame>
      <p:sp>
        <p:nvSpPr>
          <p:cNvPr id="4" name="Text Placeholder 3">
            <a:extLst>
              <a:ext uri="{FF2B5EF4-FFF2-40B4-BE49-F238E27FC236}">
                <a16:creationId xmlns:a16="http://schemas.microsoft.com/office/drawing/2014/main" id="{D6727EE8-FE03-4812-A649-64D3E95C65FB}"/>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551746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7215E-D5F4-488E-892D-DFEC0A8142C5}"/>
              </a:ext>
            </a:extLst>
          </p:cNvPr>
          <p:cNvSpPr>
            <a:spLocks noGrp="1"/>
          </p:cNvSpPr>
          <p:nvPr>
            <p:ph type="title"/>
          </p:nvPr>
        </p:nvSpPr>
        <p:spPr/>
        <p:txBody>
          <a:bodyPr/>
          <a:lstStyle/>
          <a:p>
            <a:r>
              <a:rPr lang="en-US"/>
              <a:t>Instagram Posts | AlDawaa</a:t>
            </a:r>
          </a:p>
        </p:txBody>
      </p:sp>
      <p:graphicFrame>
        <p:nvGraphicFramePr>
          <p:cNvPr id="6" name="Chart Placeholder 5">
            <a:extLst>
              <a:ext uri="{FF2B5EF4-FFF2-40B4-BE49-F238E27FC236}">
                <a16:creationId xmlns:a16="http://schemas.microsoft.com/office/drawing/2014/main" id="{0B6671E8-2AA4-43FD-9DBC-228D546550D1}"/>
              </a:ext>
            </a:extLst>
          </p:cNvPr>
          <p:cNvGraphicFramePr>
            <a:graphicFrameLocks noGrp="1"/>
          </p:cNvGraphicFramePr>
          <p:nvPr>
            <p:ph type="chart" sz="quarter" idx="13"/>
            <p:extLst>
              <p:ext uri="{D42A27DB-BD31-4B8C-83A1-F6EECF244321}">
                <p14:modId xmlns:p14="http://schemas.microsoft.com/office/powerpoint/2010/main" val="26613049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F3C447-3134-4A7C-A782-19DD682D637D}"/>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9C667052-9972-4F60-B839-FC830B6191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715440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D12DB-1EBC-4721-917D-95E50907FC68}"/>
              </a:ext>
            </a:extLst>
          </p:cNvPr>
          <p:cNvSpPr>
            <a:spLocks noGrp="1"/>
          </p:cNvSpPr>
          <p:nvPr>
            <p:ph type="title"/>
          </p:nvPr>
        </p:nvSpPr>
        <p:spPr/>
        <p:txBody>
          <a:bodyPr/>
          <a:lstStyle/>
          <a:p>
            <a:r>
              <a:rPr lang="en-US"/>
              <a:t>Instagram Average Interactions Per Post | AlDawaa</a:t>
            </a:r>
          </a:p>
        </p:txBody>
      </p:sp>
      <p:graphicFrame>
        <p:nvGraphicFramePr>
          <p:cNvPr id="6" name="Chart Placeholder 5">
            <a:extLst>
              <a:ext uri="{FF2B5EF4-FFF2-40B4-BE49-F238E27FC236}">
                <a16:creationId xmlns:a16="http://schemas.microsoft.com/office/drawing/2014/main" id="{4DA40E6B-6261-480D-B641-AB074C75E3A2}"/>
              </a:ext>
            </a:extLst>
          </p:cNvPr>
          <p:cNvGraphicFramePr>
            <a:graphicFrameLocks noGrp="1"/>
          </p:cNvGraphicFramePr>
          <p:nvPr>
            <p:ph type="chart" sz="quarter" idx="13"/>
            <p:extLst>
              <p:ext uri="{D42A27DB-BD31-4B8C-83A1-F6EECF244321}">
                <p14:modId xmlns:p14="http://schemas.microsoft.com/office/powerpoint/2010/main" val="25666692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C68135-7703-45D9-87D8-8B1ABF92896C}"/>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C160ADCA-CE0A-47C3-B26F-89317A177B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437198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5B6DA-10D9-430B-8937-8253D1523C1C}"/>
              </a:ext>
            </a:extLst>
          </p:cNvPr>
          <p:cNvSpPr>
            <a:spLocks noGrp="1"/>
          </p:cNvSpPr>
          <p:nvPr>
            <p:ph type="title"/>
          </p:nvPr>
        </p:nvSpPr>
        <p:spPr/>
        <p:txBody>
          <a:bodyPr/>
          <a:lstStyle/>
          <a:p>
            <a:r>
              <a:rPr lang="en-US"/>
              <a:t>Instagram Hashtag Detection | AlDawaa - 1 of 3</a:t>
            </a:r>
          </a:p>
        </p:txBody>
      </p:sp>
      <p:graphicFrame>
        <p:nvGraphicFramePr>
          <p:cNvPr id="5" name="Table Placeholder 4">
            <a:extLst>
              <a:ext uri="{FF2B5EF4-FFF2-40B4-BE49-F238E27FC236}">
                <a16:creationId xmlns:a16="http://schemas.microsoft.com/office/drawing/2014/main" id="{25A7F432-AB5E-4D7F-95B1-A22480859FAB}"/>
              </a:ext>
            </a:extLst>
          </p:cNvPr>
          <p:cNvGraphicFramePr>
            <a:graphicFrameLocks noGrp="1"/>
          </p:cNvGraphicFramePr>
          <p:nvPr>
            <p:ph type="tbl" sz="quarter" idx="13"/>
            <p:extLst>
              <p:ext uri="{D42A27DB-BD31-4B8C-83A1-F6EECF244321}">
                <p14:modId xmlns:p14="http://schemas.microsoft.com/office/powerpoint/2010/main" val="3455152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78185637"/>
                    </a:ext>
                  </a:extLst>
                </a:gridCol>
                <a:gridCol w="1481328">
                  <a:extLst>
                    <a:ext uri="{9D8B030D-6E8A-4147-A177-3AD203B41FA5}">
                      <a16:colId xmlns:a16="http://schemas.microsoft.com/office/drawing/2014/main" val="1938262604"/>
                    </a:ext>
                  </a:extLst>
                </a:gridCol>
                <a:gridCol w="1481328">
                  <a:extLst>
                    <a:ext uri="{9D8B030D-6E8A-4147-A177-3AD203B41FA5}">
                      <a16:colId xmlns:a16="http://schemas.microsoft.com/office/drawing/2014/main" val="494634447"/>
                    </a:ext>
                  </a:extLst>
                </a:gridCol>
                <a:gridCol w="1481328">
                  <a:extLst>
                    <a:ext uri="{9D8B030D-6E8A-4147-A177-3AD203B41FA5}">
                      <a16:colId xmlns:a16="http://schemas.microsoft.com/office/drawing/2014/main" val="1972225392"/>
                    </a:ext>
                  </a:extLst>
                </a:gridCol>
                <a:gridCol w="1481328">
                  <a:extLst>
                    <a:ext uri="{9D8B030D-6E8A-4147-A177-3AD203B41FA5}">
                      <a16:colId xmlns:a16="http://schemas.microsoft.com/office/drawing/2014/main" val="2559831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981087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a:t>
                      </a:r>
                    </a:p>
                  </a:txBody>
                  <a:tcPr/>
                </a:tc>
                <a:extLst>
                  <a:ext uri="{0D108BD9-81ED-4DB2-BD59-A6C34878D82A}">
                    <a16:rowId xmlns:a16="http://schemas.microsoft.com/office/drawing/2014/main" val="2315537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#وظيفة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extLst>
                  <a:ext uri="{0D108BD9-81ED-4DB2-BD59-A6C34878D82A}">
                    <a16:rowId xmlns:a16="http://schemas.microsoft.com/office/drawing/2014/main" val="90926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127.375</a:t>
                      </a:r>
                    </a:p>
                  </a:txBody>
                  <a:tcPr/>
                </a:tc>
                <a:extLst>
                  <a:ext uri="{0D108BD9-81ED-4DB2-BD59-A6C34878D82A}">
                    <a16:rowId xmlns:a16="http://schemas.microsoft.com/office/drawing/2014/main" val="1027291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#الصيف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extLst>
                  <a:ext uri="{0D108BD9-81ED-4DB2-BD59-A6C34878D82A}">
                    <a16:rowId xmlns:a16="http://schemas.microsoft.com/office/drawing/2014/main" val="1088664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#قطاف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extLst>
                  <a:ext uri="{0D108BD9-81ED-4DB2-BD59-A6C34878D82A}">
                    <a16:rowId xmlns:a16="http://schemas.microsoft.com/office/drawing/2014/main" val="3797373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#SummerEssentials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extLst>
                  <a:ext uri="{0D108BD9-81ED-4DB2-BD59-A6C34878D82A}">
                    <a16:rowId xmlns:a16="http://schemas.microsoft.com/office/drawing/2014/main" val="1751551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#مسابقة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7098</a:t>
                      </a:r>
                    </a:p>
                  </a:txBody>
                  <a:tcPr/>
                </a:tc>
                <a:extLst>
                  <a:ext uri="{0D108BD9-81ED-4DB2-BD59-A6C34878D82A}">
                    <a16:rowId xmlns:a16="http://schemas.microsoft.com/office/drawing/2014/main" val="3369573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#السحب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7098</a:t>
                      </a:r>
                    </a:p>
                  </a:txBody>
                  <a:tcPr/>
                </a:tc>
                <a:extLst>
                  <a:ext uri="{0D108BD9-81ED-4DB2-BD59-A6C34878D82A}">
                    <a16:rowId xmlns:a16="http://schemas.microsoft.com/office/drawing/2014/main" val="3486984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109.22222222222</a:t>
                      </a:r>
                    </a:p>
                  </a:txBody>
                  <a:tcPr/>
                </a:tc>
                <a:extLst>
                  <a:ext uri="{0D108BD9-81ED-4DB2-BD59-A6C34878D82A}">
                    <a16:rowId xmlns:a16="http://schemas.microsoft.com/office/drawing/2014/main" val="322779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#الطبيعي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extLst>
                  <a:ext uri="{0D108BD9-81ED-4DB2-BD59-A6C34878D82A}">
                    <a16:rowId xmlns:a16="http://schemas.microsoft.com/office/drawing/2014/main" val="704516743"/>
                  </a:ext>
                </a:extLst>
              </a:tr>
            </a:tbl>
          </a:graphicData>
        </a:graphic>
      </p:graphicFrame>
      <p:sp>
        <p:nvSpPr>
          <p:cNvPr id="4" name="Text Placeholder 3">
            <a:extLst>
              <a:ext uri="{FF2B5EF4-FFF2-40B4-BE49-F238E27FC236}">
                <a16:creationId xmlns:a16="http://schemas.microsoft.com/office/drawing/2014/main" id="{18D218F0-D775-4D41-B9B8-C243C9A61953}"/>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96232168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AD6C7-8CF9-4A90-83BE-EBA930ACBB63}"/>
              </a:ext>
            </a:extLst>
          </p:cNvPr>
          <p:cNvSpPr>
            <a:spLocks noGrp="1"/>
          </p:cNvSpPr>
          <p:nvPr>
            <p:ph type="title"/>
          </p:nvPr>
        </p:nvSpPr>
        <p:spPr/>
        <p:txBody>
          <a:bodyPr/>
          <a:lstStyle/>
          <a:p>
            <a:r>
              <a:rPr lang="en-US"/>
              <a:t>Instagram Hashtag Detection | AlDawaa - 2 of 3</a:t>
            </a:r>
          </a:p>
        </p:txBody>
      </p:sp>
      <p:graphicFrame>
        <p:nvGraphicFramePr>
          <p:cNvPr id="5" name="Table Placeholder 4">
            <a:extLst>
              <a:ext uri="{FF2B5EF4-FFF2-40B4-BE49-F238E27FC236}">
                <a16:creationId xmlns:a16="http://schemas.microsoft.com/office/drawing/2014/main" id="{82CEBD67-5E15-4EE3-88B7-88616D480DC3}"/>
              </a:ext>
            </a:extLst>
          </p:cNvPr>
          <p:cNvGraphicFramePr>
            <a:graphicFrameLocks noGrp="1"/>
          </p:cNvGraphicFramePr>
          <p:nvPr>
            <p:ph type="tbl" sz="quarter" idx="13"/>
            <p:extLst>
              <p:ext uri="{D42A27DB-BD31-4B8C-83A1-F6EECF244321}">
                <p14:modId xmlns:p14="http://schemas.microsoft.com/office/powerpoint/2010/main" val="3499188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23572549"/>
                    </a:ext>
                  </a:extLst>
                </a:gridCol>
                <a:gridCol w="1481328">
                  <a:extLst>
                    <a:ext uri="{9D8B030D-6E8A-4147-A177-3AD203B41FA5}">
                      <a16:colId xmlns:a16="http://schemas.microsoft.com/office/drawing/2014/main" val="880692292"/>
                    </a:ext>
                  </a:extLst>
                </a:gridCol>
                <a:gridCol w="1481328">
                  <a:extLst>
                    <a:ext uri="{9D8B030D-6E8A-4147-A177-3AD203B41FA5}">
                      <a16:colId xmlns:a16="http://schemas.microsoft.com/office/drawing/2014/main" val="1312017153"/>
                    </a:ext>
                  </a:extLst>
                </a:gridCol>
                <a:gridCol w="1481328">
                  <a:extLst>
                    <a:ext uri="{9D8B030D-6E8A-4147-A177-3AD203B41FA5}">
                      <a16:colId xmlns:a16="http://schemas.microsoft.com/office/drawing/2014/main" val="812626369"/>
                    </a:ext>
                  </a:extLst>
                </a:gridCol>
                <a:gridCol w="1481328">
                  <a:extLst>
                    <a:ext uri="{9D8B030D-6E8A-4147-A177-3AD203B41FA5}">
                      <a16:colId xmlns:a16="http://schemas.microsoft.com/office/drawing/2014/main" val="26663078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438547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#يوم_الجمعه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125.5</a:t>
                      </a:r>
                    </a:p>
                  </a:txBody>
                  <a:tcPr/>
                </a:tc>
                <a:extLst>
                  <a:ext uri="{0D108BD9-81ED-4DB2-BD59-A6C34878D82A}">
                    <a16:rowId xmlns:a16="http://schemas.microsoft.com/office/drawing/2014/main" val="2950365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118.55555555556</a:t>
                      </a:r>
                    </a:p>
                  </a:txBody>
                  <a:tcPr/>
                </a:tc>
                <a:extLst>
                  <a:ext uri="{0D108BD9-81ED-4DB2-BD59-A6C34878D82A}">
                    <a16:rowId xmlns:a16="http://schemas.microsoft.com/office/drawing/2014/main" val="1230750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#رمضان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291.4375</a:t>
                      </a:r>
                    </a:p>
                  </a:txBody>
                  <a:tcPr/>
                </a:tc>
                <a:extLst>
                  <a:ext uri="{0D108BD9-81ED-4DB2-BD59-A6C34878D82A}">
                    <a16:rowId xmlns:a16="http://schemas.microsoft.com/office/drawing/2014/main" val="3287971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extLst>
                  <a:ext uri="{0D108BD9-81ED-4DB2-BD59-A6C34878D82A}">
                    <a16:rowId xmlns:a16="http://schemas.microsoft.com/office/drawing/2014/main" val="4130299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#حقيقة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extLst>
                  <a:ext uri="{0D108BD9-81ED-4DB2-BD59-A6C34878D82A}">
                    <a16:rowId xmlns:a16="http://schemas.microsoft.com/office/drawing/2014/main" val="250350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#الحمل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extLst>
                  <a:ext uri="{0D108BD9-81ED-4DB2-BD59-A6C34878D82A}">
                    <a16:rowId xmlns:a16="http://schemas.microsoft.com/office/drawing/2014/main" val="3391035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#أساسيات_الصيف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extLst>
                  <a:ext uri="{0D108BD9-81ED-4DB2-BD59-A6C34878D82A}">
                    <a16:rowId xmlns:a16="http://schemas.microsoft.com/office/drawing/2014/main" val="1072304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#الشعر_الجميل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extLst>
                  <a:ext uri="{0D108BD9-81ED-4DB2-BD59-A6C34878D82A}">
                    <a16:rowId xmlns:a16="http://schemas.microsoft.com/office/drawing/2014/main" val="925994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#اصرفها_بالعافية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extLst>
                  <a:ext uri="{0D108BD9-81ED-4DB2-BD59-A6C34878D82A}">
                    <a16:rowId xmlns:a16="http://schemas.microsoft.com/office/drawing/2014/main" val="3293188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#كنف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extLst>
                  <a:ext uri="{0D108BD9-81ED-4DB2-BD59-A6C34878D82A}">
                    <a16:rowId xmlns:a16="http://schemas.microsoft.com/office/drawing/2014/main" val="1417321626"/>
                  </a:ext>
                </a:extLst>
              </a:tr>
            </a:tbl>
          </a:graphicData>
        </a:graphic>
      </p:graphicFrame>
      <p:sp>
        <p:nvSpPr>
          <p:cNvPr id="4" name="Text Placeholder 3">
            <a:extLst>
              <a:ext uri="{FF2B5EF4-FFF2-40B4-BE49-F238E27FC236}">
                <a16:creationId xmlns:a16="http://schemas.microsoft.com/office/drawing/2014/main" id="{25043407-2BFB-4D9C-A836-CFFC704FCADC}"/>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8676113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8E833-B11B-4919-AC6E-8A73CBDCDF13}"/>
              </a:ext>
            </a:extLst>
          </p:cNvPr>
          <p:cNvSpPr>
            <a:spLocks noGrp="1"/>
          </p:cNvSpPr>
          <p:nvPr>
            <p:ph type="title"/>
          </p:nvPr>
        </p:nvSpPr>
        <p:spPr/>
        <p:txBody>
          <a:bodyPr/>
          <a:lstStyle/>
          <a:p>
            <a:r>
              <a:rPr lang="en-US"/>
              <a:t>Instagram Hashtag Detection | AlDawaa - 3 of 3</a:t>
            </a:r>
          </a:p>
        </p:txBody>
      </p:sp>
      <p:graphicFrame>
        <p:nvGraphicFramePr>
          <p:cNvPr id="5" name="Table Placeholder 4">
            <a:extLst>
              <a:ext uri="{FF2B5EF4-FFF2-40B4-BE49-F238E27FC236}">
                <a16:creationId xmlns:a16="http://schemas.microsoft.com/office/drawing/2014/main" id="{54EC846C-7B99-43BD-8B02-2F613011BAAD}"/>
              </a:ext>
            </a:extLst>
          </p:cNvPr>
          <p:cNvGraphicFramePr>
            <a:graphicFrameLocks noGrp="1"/>
          </p:cNvGraphicFramePr>
          <p:nvPr>
            <p:ph type="tbl" sz="quarter" idx="13"/>
            <p:extLst>
              <p:ext uri="{D42A27DB-BD31-4B8C-83A1-F6EECF244321}">
                <p14:modId xmlns:p14="http://schemas.microsoft.com/office/powerpoint/2010/main" val="73554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98398702"/>
                    </a:ext>
                  </a:extLst>
                </a:gridCol>
                <a:gridCol w="1481328">
                  <a:extLst>
                    <a:ext uri="{9D8B030D-6E8A-4147-A177-3AD203B41FA5}">
                      <a16:colId xmlns:a16="http://schemas.microsoft.com/office/drawing/2014/main" val="2756389309"/>
                    </a:ext>
                  </a:extLst>
                </a:gridCol>
                <a:gridCol w="1481328">
                  <a:extLst>
                    <a:ext uri="{9D8B030D-6E8A-4147-A177-3AD203B41FA5}">
                      <a16:colId xmlns:a16="http://schemas.microsoft.com/office/drawing/2014/main" val="1914002982"/>
                    </a:ext>
                  </a:extLst>
                </a:gridCol>
                <a:gridCol w="1481328">
                  <a:extLst>
                    <a:ext uri="{9D8B030D-6E8A-4147-A177-3AD203B41FA5}">
                      <a16:colId xmlns:a16="http://schemas.microsoft.com/office/drawing/2014/main" val="880033263"/>
                    </a:ext>
                  </a:extLst>
                </a:gridCol>
                <a:gridCol w="1481328">
                  <a:extLst>
                    <a:ext uri="{9D8B030D-6E8A-4147-A177-3AD203B41FA5}">
                      <a16:colId xmlns:a16="http://schemas.microsoft.com/office/drawing/2014/main" val="3140034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698724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#شاركها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extLst>
                  <a:ext uri="{0D108BD9-81ED-4DB2-BD59-A6C34878D82A}">
                    <a16:rowId xmlns:a16="http://schemas.microsoft.com/office/drawing/2014/main" val="3480203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#شجع_غيرك_يكثر_خيرك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extLst>
                  <a:ext uri="{0D108BD9-81ED-4DB2-BD59-A6C34878D82A}">
                    <a16:rowId xmlns:a16="http://schemas.microsoft.com/office/drawing/2014/main" val="2412076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#جديد_الدواء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2027468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#الدمام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836204203"/>
                  </a:ext>
                </a:extLst>
              </a:tr>
            </a:tbl>
          </a:graphicData>
        </a:graphic>
      </p:graphicFrame>
      <p:sp>
        <p:nvSpPr>
          <p:cNvPr id="4" name="Text Placeholder 3">
            <a:extLst>
              <a:ext uri="{FF2B5EF4-FFF2-40B4-BE49-F238E27FC236}">
                <a16:creationId xmlns:a16="http://schemas.microsoft.com/office/drawing/2014/main" id="{D74D7A17-CAD6-4377-814D-F76778DCD762}"/>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28276106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BAE96-DD92-4A1F-8851-A2DBEDCAFA25}"/>
              </a:ext>
            </a:extLst>
          </p:cNvPr>
          <p:cNvSpPr>
            <a:spLocks noGrp="1"/>
          </p:cNvSpPr>
          <p:nvPr>
            <p:ph type="title"/>
          </p:nvPr>
        </p:nvSpPr>
        <p:spPr/>
        <p:txBody>
          <a:bodyPr/>
          <a:lstStyle/>
          <a:p>
            <a:r>
              <a:rPr lang="en-US"/>
              <a:t>Instagram Posts Type Distribution | AlDawaa</a:t>
            </a:r>
          </a:p>
        </p:txBody>
      </p:sp>
      <p:graphicFrame>
        <p:nvGraphicFramePr>
          <p:cNvPr id="6" name="Chart Placeholder 5">
            <a:extLst>
              <a:ext uri="{FF2B5EF4-FFF2-40B4-BE49-F238E27FC236}">
                <a16:creationId xmlns:a16="http://schemas.microsoft.com/office/drawing/2014/main" id="{B1F304D3-7354-4CD8-9C22-52D7CF08B991}"/>
              </a:ext>
            </a:extLst>
          </p:cNvPr>
          <p:cNvGraphicFramePr>
            <a:graphicFrameLocks noGrp="1"/>
          </p:cNvGraphicFramePr>
          <p:nvPr>
            <p:ph type="chart" sz="quarter" idx="13"/>
            <p:extLst>
              <p:ext uri="{D42A27DB-BD31-4B8C-83A1-F6EECF244321}">
                <p14:modId xmlns:p14="http://schemas.microsoft.com/office/powerpoint/2010/main" val="32423163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A528FE-C8CF-4183-A58F-F228787910CD}"/>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81B014CB-12BC-4DC6-8B03-B1B948BC6A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119113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A31D2-E596-4ABB-9392-1BD31A0B52D3}"/>
              </a:ext>
            </a:extLst>
          </p:cNvPr>
          <p:cNvSpPr>
            <a:spLocks noGrp="1"/>
          </p:cNvSpPr>
          <p:nvPr>
            <p:ph type="title"/>
          </p:nvPr>
        </p:nvSpPr>
        <p:spPr/>
        <p:txBody>
          <a:bodyPr/>
          <a:lstStyle/>
          <a:p>
            <a:r>
              <a:rPr lang="en-US"/>
              <a:t>Instagram Followers Change | AlDawaa</a:t>
            </a:r>
          </a:p>
        </p:txBody>
      </p:sp>
      <p:graphicFrame>
        <p:nvGraphicFramePr>
          <p:cNvPr id="6" name="Chart Placeholder 5">
            <a:extLst>
              <a:ext uri="{FF2B5EF4-FFF2-40B4-BE49-F238E27FC236}">
                <a16:creationId xmlns:a16="http://schemas.microsoft.com/office/drawing/2014/main" id="{2E8DC253-9662-4292-95C8-38581CF59F43}"/>
              </a:ext>
            </a:extLst>
          </p:cNvPr>
          <p:cNvGraphicFramePr>
            <a:graphicFrameLocks noGrp="1"/>
          </p:cNvGraphicFramePr>
          <p:nvPr>
            <p:ph type="chart" sz="quarter" idx="13"/>
            <p:extLst>
              <p:ext uri="{D42A27DB-BD31-4B8C-83A1-F6EECF244321}">
                <p14:modId xmlns:p14="http://schemas.microsoft.com/office/powerpoint/2010/main" val="31618953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5CC853-875D-47A8-97BC-C58A1F83E8F2}"/>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BA4A7C0E-537D-449A-9306-8E0217549D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860223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4BC2D-1D4D-4DB0-80C1-E8B08DACD298}"/>
              </a:ext>
            </a:extLst>
          </p:cNvPr>
          <p:cNvSpPr>
            <a:spLocks noGrp="1"/>
          </p:cNvSpPr>
          <p:nvPr>
            <p:ph type="title"/>
          </p:nvPr>
        </p:nvSpPr>
        <p:spPr/>
        <p:txBody>
          <a:bodyPr/>
          <a:lstStyle/>
          <a:p>
            <a:r>
              <a:rPr lang="en-US"/>
              <a:t>Instagram Interactions Distribution | AlDawaa</a:t>
            </a:r>
          </a:p>
        </p:txBody>
      </p:sp>
      <p:graphicFrame>
        <p:nvGraphicFramePr>
          <p:cNvPr id="6" name="Chart Placeholder 5">
            <a:extLst>
              <a:ext uri="{FF2B5EF4-FFF2-40B4-BE49-F238E27FC236}">
                <a16:creationId xmlns:a16="http://schemas.microsoft.com/office/drawing/2014/main" id="{DEB0A88D-7EE3-4565-A10E-0EFEBDDFD5FC}"/>
              </a:ext>
            </a:extLst>
          </p:cNvPr>
          <p:cNvGraphicFramePr>
            <a:graphicFrameLocks noGrp="1"/>
          </p:cNvGraphicFramePr>
          <p:nvPr>
            <p:ph type="chart" sz="quarter" idx="13"/>
            <p:extLst>
              <p:ext uri="{D42A27DB-BD31-4B8C-83A1-F6EECF244321}">
                <p14:modId xmlns:p14="http://schemas.microsoft.com/office/powerpoint/2010/main" val="32214824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07A3D1-0A2A-4C41-A4D3-C0683617F55E}"/>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B9E7E35C-B1EF-4A2F-8808-86D6C0EB19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760374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8D912-3F17-4515-A59C-10E648D4770E}"/>
              </a:ext>
            </a:extLst>
          </p:cNvPr>
          <p:cNvSpPr>
            <a:spLocks noGrp="1"/>
          </p:cNvSpPr>
          <p:nvPr>
            <p:ph type="title"/>
          </p:nvPr>
        </p:nvSpPr>
        <p:spPr/>
        <p:txBody>
          <a:bodyPr/>
          <a:lstStyle/>
          <a:p>
            <a:r>
              <a:rPr lang="en-US"/>
              <a:t>Instagram Followers Table | AlDawaa</a:t>
            </a:r>
          </a:p>
        </p:txBody>
      </p:sp>
      <p:graphicFrame>
        <p:nvGraphicFramePr>
          <p:cNvPr id="5" name="Table Placeholder 4">
            <a:extLst>
              <a:ext uri="{FF2B5EF4-FFF2-40B4-BE49-F238E27FC236}">
                <a16:creationId xmlns:a16="http://schemas.microsoft.com/office/drawing/2014/main" id="{89D29A93-B765-49D9-9342-946E293DCFC9}"/>
              </a:ext>
            </a:extLst>
          </p:cNvPr>
          <p:cNvGraphicFramePr>
            <a:graphicFrameLocks noGrp="1"/>
          </p:cNvGraphicFramePr>
          <p:nvPr>
            <p:ph type="tbl" sz="quarter" idx="13"/>
            <p:extLst>
              <p:ext uri="{D42A27DB-BD31-4B8C-83A1-F6EECF244321}">
                <p14:modId xmlns:p14="http://schemas.microsoft.com/office/powerpoint/2010/main" val="1541107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1708651"/>
                    </a:ext>
                  </a:extLst>
                </a:gridCol>
                <a:gridCol w="1234440">
                  <a:extLst>
                    <a:ext uri="{9D8B030D-6E8A-4147-A177-3AD203B41FA5}">
                      <a16:colId xmlns:a16="http://schemas.microsoft.com/office/drawing/2014/main" val="1644833223"/>
                    </a:ext>
                  </a:extLst>
                </a:gridCol>
                <a:gridCol w="822960">
                  <a:extLst>
                    <a:ext uri="{9D8B030D-6E8A-4147-A177-3AD203B41FA5}">
                      <a16:colId xmlns:a16="http://schemas.microsoft.com/office/drawing/2014/main" val="593484464"/>
                    </a:ext>
                  </a:extLst>
                </a:gridCol>
                <a:gridCol w="822960">
                  <a:extLst>
                    <a:ext uri="{9D8B030D-6E8A-4147-A177-3AD203B41FA5}">
                      <a16:colId xmlns:a16="http://schemas.microsoft.com/office/drawing/2014/main" val="784913041"/>
                    </a:ext>
                  </a:extLst>
                </a:gridCol>
                <a:gridCol w="822960">
                  <a:extLst>
                    <a:ext uri="{9D8B030D-6E8A-4147-A177-3AD203B41FA5}">
                      <a16:colId xmlns:a16="http://schemas.microsoft.com/office/drawing/2014/main" val="4065653962"/>
                    </a:ext>
                  </a:extLst>
                </a:gridCol>
                <a:gridCol w="822960">
                  <a:extLst>
                    <a:ext uri="{9D8B030D-6E8A-4147-A177-3AD203B41FA5}">
                      <a16:colId xmlns:a16="http://schemas.microsoft.com/office/drawing/2014/main" val="1805653608"/>
                    </a:ext>
                  </a:extLst>
                </a:gridCol>
                <a:gridCol w="822960">
                  <a:extLst>
                    <a:ext uri="{9D8B030D-6E8A-4147-A177-3AD203B41FA5}">
                      <a16:colId xmlns:a16="http://schemas.microsoft.com/office/drawing/2014/main" val="2012340688"/>
                    </a:ext>
                  </a:extLst>
                </a:gridCol>
                <a:gridCol w="822960">
                  <a:extLst>
                    <a:ext uri="{9D8B030D-6E8A-4147-A177-3AD203B41FA5}">
                      <a16:colId xmlns:a16="http://schemas.microsoft.com/office/drawing/2014/main" val="306238238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4053472339"/>
                  </a:ext>
                </a:extLst>
              </a:tr>
              <a:tr h="370840">
                <a:tc>
                  <a:txBody>
                    <a:bodyPr/>
                    <a:lstStyle/>
                    <a:p>
                      <a:r>
                        <a:rPr lang="en-US" sz="1000"/>
                        <a:t>aldawaacare</a:t>
                      </a:r>
                    </a:p>
                  </a:txBody>
                  <a:tcPr/>
                </a:tc>
                <a:tc>
                  <a:txBody>
                    <a:bodyPr/>
                    <a:lstStyle/>
                    <a:p>
                      <a:r>
                        <a:rPr lang="en-US" sz="1000"/>
                        <a:t>98600</a:t>
                      </a:r>
                    </a:p>
                  </a:txBody>
                  <a:tcPr/>
                </a:tc>
                <a:tc>
                  <a:txBody>
                    <a:bodyPr/>
                    <a:lstStyle/>
                    <a:p>
                      <a:r>
                        <a:rPr lang="en-US" sz="1000"/>
                        <a:t>394</a:t>
                      </a:r>
                    </a:p>
                  </a:txBody>
                  <a:tcPr/>
                </a:tc>
                <a:tc>
                  <a:txBody>
                    <a:bodyPr/>
                    <a:lstStyle/>
                    <a:p>
                      <a:r>
                        <a:rPr lang="en-US" sz="1000"/>
                        <a:t>0.4 %</a:t>
                      </a:r>
                    </a:p>
                  </a:txBody>
                  <a:tcPr/>
                </a:tc>
                <a:tc>
                  <a:txBody>
                    <a:bodyPr/>
                    <a:lstStyle/>
                    <a:p>
                      <a:r>
                        <a:rPr lang="en-US" sz="1000"/>
                        <a:t>1100</a:t>
                      </a:r>
                    </a:p>
                  </a:txBody>
                  <a:tcPr/>
                </a:tc>
                <a:tc>
                  <a:txBody>
                    <a:bodyPr/>
                    <a:lstStyle/>
                    <a:p>
                      <a:r>
                        <a:rPr lang="en-US" sz="1000"/>
                        <a:t>1.1 %</a:t>
                      </a:r>
                    </a:p>
                  </a:txBody>
                  <a:tcPr/>
                </a:tc>
                <a:tc>
                  <a:txBody>
                    <a:bodyPr/>
                    <a:lstStyle/>
                    <a:p>
                      <a:r>
                        <a:rPr lang="en-US" sz="1000"/>
                        <a:t>5859</a:t>
                      </a:r>
                    </a:p>
                  </a:txBody>
                  <a:tcPr/>
                </a:tc>
                <a:tc>
                  <a:txBody>
                    <a:bodyPr/>
                    <a:lstStyle/>
                    <a:p>
                      <a:r>
                        <a:rPr lang="en-US" sz="1000"/>
                        <a:t>6.3 %</a:t>
                      </a:r>
                    </a:p>
                  </a:txBody>
                  <a:tcPr/>
                </a:tc>
                <a:extLst>
                  <a:ext uri="{0D108BD9-81ED-4DB2-BD59-A6C34878D82A}">
                    <a16:rowId xmlns:a16="http://schemas.microsoft.com/office/drawing/2014/main" val="299040869"/>
                  </a:ext>
                </a:extLst>
              </a:tr>
            </a:tbl>
          </a:graphicData>
        </a:graphic>
      </p:graphicFrame>
      <p:sp>
        <p:nvSpPr>
          <p:cNvPr id="4" name="Text Placeholder 3">
            <a:extLst>
              <a:ext uri="{FF2B5EF4-FFF2-40B4-BE49-F238E27FC236}">
                <a16:creationId xmlns:a16="http://schemas.microsoft.com/office/drawing/2014/main" id="{5530F622-D9AF-4156-B52B-A30A995DD516}"/>
              </a:ext>
            </a:extLst>
          </p:cNvPr>
          <p:cNvSpPr>
            <a:spLocks noGrp="1"/>
          </p:cNvSpPr>
          <p:nvPr>
            <p:ph type="body" sz="quarter" idx="14"/>
          </p:nvPr>
        </p:nvSpPr>
        <p:spPr/>
        <p:txBody>
          <a:bodyPr/>
          <a:lstStyle/>
          <a:p>
            <a:r>
              <a:rPr lang="en-US"/>
              <a:t>04/30/2018 - 05/30/2018</a:t>
            </a:r>
          </a:p>
        </p:txBody>
      </p:sp>
    </p:spTree>
    <p:extLst>
      <p:ext uri="{BB962C8B-B14F-4D97-AF65-F5344CB8AC3E}">
        <p14:creationId xmlns:p14="http://schemas.microsoft.com/office/powerpoint/2010/main" val="363724772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D1081-BCAA-4216-8325-A67D6FF452C9}"/>
              </a:ext>
            </a:extLst>
          </p:cNvPr>
          <p:cNvSpPr>
            <a:spLocks noGrp="1"/>
          </p:cNvSpPr>
          <p:nvPr>
            <p:ph type="title"/>
          </p:nvPr>
        </p:nvSpPr>
        <p:spPr/>
        <p:txBody>
          <a:bodyPr/>
          <a:lstStyle/>
          <a:p>
            <a:r>
              <a:rPr lang="en-US"/>
              <a:t>Instagram Total Interactions | AlDawaa</a:t>
            </a:r>
          </a:p>
        </p:txBody>
      </p:sp>
      <p:graphicFrame>
        <p:nvGraphicFramePr>
          <p:cNvPr id="6" name="Chart Placeholder 5">
            <a:extLst>
              <a:ext uri="{FF2B5EF4-FFF2-40B4-BE49-F238E27FC236}">
                <a16:creationId xmlns:a16="http://schemas.microsoft.com/office/drawing/2014/main" id="{B16C986C-F624-4C29-B3BF-9E62928C5579}"/>
              </a:ext>
            </a:extLst>
          </p:cNvPr>
          <p:cNvGraphicFramePr>
            <a:graphicFrameLocks noGrp="1"/>
          </p:cNvGraphicFramePr>
          <p:nvPr>
            <p:ph type="chart" sz="quarter" idx="13"/>
            <p:extLst>
              <p:ext uri="{D42A27DB-BD31-4B8C-83A1-F6EECF244321}">
                <p14:modId xmlns:p14="http://schemas.microsoft.com/office/powerpoint/2010/main" val="19163842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9AE688-2708-4921-ACA1-251197C670E6}"/>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D824ABA5-7ACD-4457-A7DB-4CD438570A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762960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3752</Words>
  <Application>Microsoft Office PowerPoint</Application>
  <PresentationFormat>On-screen Show (4:3)</PresentationFormat>
  <Paragraphs>2184</Paragraphs>
  <Slides>64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64</vt:i4>
      </vt:variant>
    </vt:vector>
  </HeadingPairs>
  <TitlesOfParts>
    <vt:vector size="67" baseType="lpstr">
      <vt:lpstr>Calibri</vt:lpstr>
      <vt:lpstr>Arial</vt:lpstr>
      <vt:lpstr>quintly_template</vt:lpstr>
      <vt:lpstr>AlDawaa Care</vt:lpstr>
      <vt:lpstr>Twitter Key Metrics Table | AlDawaa</vt:lpstr>
      <vt:lpstr>Twitter Followers Total | AlDawaa</vt:lpstr>
      <vt:lpstr>Twitter Own and Retweeted Tweets Table | AlDawaa - 1 of 5</vt:lpstr>
      <vt:lpstr>Twitter Own and Retweeted Tweets Table | AlDawaa - 2 of 5</vt:lpstr>
      <vt:lpstr>Twitter Own and Retweeted Tweets Table | AlDawaa - 3 of 5</vt:lpstr>
      <vt:lpstr>Twitter Own and Retweeted Tweets Table | AlDawaa - 4 of 5</vt:lpstr>
      <vt:lpstr>Twitter Own and Retweeted Tweets Table | AlDawaa - 5 of 5</vt:lpstr>
      <vt:lpstr>Twitter Interaction Rate | AlDawaa</vt:lpstr>
      <vt:lpstr>Twitter Followers Change | AlDawaa</vt:lpstr>
      <vt:lpstr>Twitter Own Tweets | AlDawaa</vt:lpstr>
      <vt:lpstr>Twitter Interactions Distribution | AlDawaa</vt:lpstr>
      <vt:lpstr>Twitter Tweets Total | AlDawaa</vt:lpstr>
      <vt:lpstr>Twitter Total Interactions | AlDawaa</vt:lpstr>
      <vt:lpstr>Twitter Retweets | AlDawaa</vt:lpstr>
      <vt:lpstr>Twitter Interaction Rate By Hour | AlDawaa</vt:lpstr>
      <vt:lpstr>Facebook Fans Total | AlDawaa</vt:lpstr>
      <vt:lpstr>Facebook Own Posts | AlDawaa</vt:lpstr>
      <vt:lpstr>Facebook Interaction Rate | AlDawaa</vt:lpstr>
      <vt:lpstr>Facebook Own Posts Table | AlDawaa - 1 of 11</vt:lpstr>
      <vt:lpstr>Facebook Own Posts Table | AlDawaa - 2 of 11</vt:lpstr>
      <vt:lpstr>Facebook Own Posts Table | AlDawaa - 3 of 11</vt:lpstr>
      <vt:lpstr>Facebook Own Posts Table | AlDawaa - 4 of 11</vt:lpstr>
      <vt:lpstr>Facebook Own Posts Table | AlDawaa - 5 of 11</vt:lpstr>
      <vt:lpstr>Facebook Own Posts Table | AlDawaa - 6 of 11</vt:lpstr>
      <vt:lpstr>Facebook Own Posts Table | AlDawaa - 7 of 11</vt:lpstr>
      <vt:lpstr>Facebook Own Posts Table | AlDawaa - 8 of 11</vt:lpstr>
      <vt:lpstr>Facebook Own Posts Table | AlDawaa - 9 of 11</vt:lpstr>
      <vt:lpstr>Facebook Own Posts Table | AlDawaa - 10 of 11</vt:lpstr>
      <vt:lpstr>Facebook Own Posts Table | AlDawaa - 11 of 11</vt:lpstr>
      <vt:lpstr>Facebook Interactions Distribution | AlDawaa</vt:lpstr>
      <vt:lpstr>Facebook Own Posts Table | AlDawaa - 1 of 11</vt:lpstr>
      <vt:lpstr>Facebook Own Posts Table | AlDawaa - 2 of 11</vt:lpstr>
      <vt:lpstr>Facebook Own Posts Table | AlDawaa - 3 of 11</vt:lpstr>
      <vt:lpstr>Facebook Own Posts Table | AlDawaa - 4 of 11</vt:lpstr>
      <vt:lpstr>Facebook Own Posts Table | AlDawaa - 5 of 11</vt:lpstr>
      <vt:lpstr>Facebook Own Posts Table | AlDawaa - 6 of 11</vt:lpstr>
      <vt:lpstr>Facebook Own Posts Table | AlDawaa - 7 of 11</vt:lpstr>
      <vt:lpstr>Facebook Own Posts Table | AlDawaa - 8 of 11</vt:lpstr>
      <vt:lpstr>Facebook Own Posts Table | AlDawaa - 9 of 11</vt:lpstr>
      <vt:lpstr>Facebook Own Posts Table | AlDawaa - 10 of 11</vt:lpstr>
      <vt:lpstr>Facebook Own Posts Table | AlDawaa - 11 of 11</vt:lpstr>
      <vt:lpstr>Facebook Key Metrics Table | AlDawaa</vt:lpstr>
      <vt:lpstr>Facebook Hashtag Detection | AlDawaa - 1 of 3</vt:lpstr>
      <vt:lpstr>Facebook Hashtag Detection | AlDawaa - 2 of 3</vt:lpstr>
      <vt:lpstr>Facebook Hashtag Detection | AlDawaa - 3 of 3</vt:lpstr>
      <vt:lpstr>Instagram Key Metrics Table | AlDawaa</vt:lpstr>
      <vt:lpstr>Instagram Followers Total | AlDawaa</vt:lpstr>
      <vt:lpstr>Instagram Posts Table | AlDawaa - 1 of 6</vt:lpstr>
      <vt:lpstr>Instagram Posts Table | AlDawaa - 2 of 6</vt:lpstr>
      <vt:lpstr>Instagram Posts Table | AlDawaa - 3 of 6</vt:lpstr>
      <vt:lpstr>Instagram Posts Table | AlDawaa - 4 of 6</vt:lpstr>
      <vt:lpstr>Instagram Posts Table | AlDawaa - 5 of 6</vt:lpstr>
      <vt:lpstr>Instagram Posts Table | AlDawaa - 6 of 6</vt:lpstr>
      <vt:lpstr>Instagram Posts | AlDawaa</vt:lpstr>
      <vt:lpstr>Instagram Average Interactions Per Post | AlDawaa</vt:lpstr>
      <vt:lpstr>Instagram Hashtag Detection | AlDawaa - 1 of 3</vt:lpstr>
      <vt:lpstr>Instagram Hashtag Detection | AlDawaa - 2 of 3</vt:lpstr>
      <vt:lpstr>Instagram Hashtag Detection | AlDawaa - 3 of 3</vt:lpstr>
      <vt:lpstr>Instagram Posts Type Distribution | AlDawaa</vt:lpstr>
      <vt:lpstr>Instagram Followers Change | AlDawaa</vt:lpstr>
      <vt:lpstr>Instagram Interactions Distribution | AlDawaa</vt:lpstr>
      <vt:lpstr>Instagram Followers Table | AlDawaa</vt:lpstr>
      <vt:lpstr>Instagram Total Interactions | AlDawaa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AlDawaa Care</dc:title>
  <dc:creator>Administrator</dc:creator>
  <cp:lastModifiedBy>Administrator</cp:lastModifiedBy>
  <cp:revision>1</cp:revision>
  <dcterms:created xsi:type="dcterms:W3CDTF">2018-05-30T13:14:52Z</dcterms:created>
  <dcterms:modified xsi:type="dcterms:W3CDTF">2018-05-30T13:17:48Z</dcterms:modified>
</cp:coreProperties>
</file>